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theme/theme9.xml" ContentType="application/vnd.openxmlformats-officedocument.theme+xml"/>
  <Override PartName="/ppt/slideLayouts/slideLayout21.xml" ContentType="application/vnd.openxmlformats-officedocument.presentationml.slideLayout+xml"/>
  <Override PartName="/ppt/theme/theme10.xml" ContentType="application/vnd.openxmlformats-officedocument.theme+xml"/>
  <Override PartName="/ppt/slideLayouts/slideLayout22.xml" ContentType="application/vnd.openxmlformats-officedocument.presentationml.slideLayout+xml"/>
  <Override PartName="/ppt/theme/theme11.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5.xml" ContentType="application/vnd.openxmlformats-officedocument.drawingml.chart+xml"/>
  <Override PartName="/ppt/notesSlides/notesSlide62.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8.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11.xml" ContentType="application/vnd.openxmlformats-officedocument.drawingml.chart+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media/image521.jpg" ContentType="image/jpg"/>
  <Override PartName="/ppt/media/image522.jpg" ContentType="image/jpg"/>
  <Override PartName="/ppt/media/image523.jpg" ContentType="image/jpg"/>
  <Override PartName="/ppt/media/image527.jpg" ContentType="image/jpg"/>
  <Override PartName="/ppt/media/image528.jpg" ContentType="image/jpg"/>
  <Override PartName="/ppt/media/image529.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76" r:id="rId2"/>
    <p:sldMasterId id="2147483678" r:id="rId3"/>
    <p:sldMasterId id="2147483690" r:id="rId4"/>
    <p:sldMasterId id="2147483800" r:id="rId5"/>
    <p:sldMasterId id="2147483802" r:id="rId6"/>
    <p:sldMasterId id="2147483805" r:id="rId7"/>
    <p:sldMasterId id="2147483807" r:id="rId8"/>
    <p:sldMasterId id="2147483811" r:id="rId9"/>
    <p:sldMasterId id="2147483813" r:id="rId10"/>
    <p:sldMasterId id="2147483816" r:id="rId11"/>
    <p:sldMasterId id="2147483822" r:id="rId12"/>
    <p:sldMasterId id="2147483839" r:id="rId13"/>
    <p:sldMasterId id="2147483863" r:id="rId14"/>
    <p:sldMasterId id="2147483869" r:id="rId15"/>
    <p:sldMasterId id="2147483876" r:id="rId16"/>
  </p:sldMasterIdLst>
  <p:notesMasterIdLst>
    <p:notesMasterId r:id="rId400"/>
  </p:notesMasterIdLst>
  <p:handoutMasterIdLst>
    <p:handoutMasterId r:id="rId401"/>
  </p:handoutMasterIdLst>
  <p:sldIdLst>
    <p:sldId id="273" r:id="rId17"/>
    <p:sldId id="902" r:id="rId18"/>
    <p:sldId id="905" r:id="rId19"/>
    <p:sldId id="906" r:id="rId20"/>
    <p:sldId id="907" r:id="rId21"/>
    <p:sldId id="908" r:id="rId22"/>
    <p:sldId id="909" r:id="rId23"/>
    <p:sldId id="910" r:id="rId24"/>
    <p:sldId id="911" r:id="rId25"/>
    <p:sldId id="1285" r:id="rId26"/>
    <p:sldId id="913" r:id="rId27"/>
    <p:sldId id="914" r:id="rId28"/>
    <p:sldId id="915" r:id="rId29"/>
    <p:sldId id="916" r:id="rId30"/>
    <p:sldId id="917" r:id="rId31"/>
    <p:sldId id="918" r:id="rId32"/>
    <p:sldId id="919" r:id="rId33"/>
    <p:sldId id="920" r:id="rId34"/>
    <p:sldId id="921" r:id="rId35"/>
    <p:sldId id="922" r:id="rId36"/>
    <p:sldId id="923" r:id="rId37"/>
    <p:sldId id="924" r:id="rId38"/>
    <p:sldId id="925" r:id="rId39"/>
    <p:sldId id="926" r:id="rId40"/>
    <p:sldId id="927" r:id="rId41"/>
    <p:sldId id="928" r:id="rId42"/>
    <p:sldId id="929" r:id="rId43"/>
    <p:sldId id="930" r:id="rId44"/>
    <p:sldId id="931" r:id="rId45"/>
    <p:sldId id="932" r:id="rId46"/>
    <p:sldId id="933" r:id="rId47"/>
    <p:sldId id="934" r:id="rId48"/>
    <p:sldId id="935" r:id="rId49"/>
    <p:sldId id="936" r:id="rId50"/>
    <p:sldId id="937" r:id="rId51"/>
    <p:sldId id="938" r:id="rId52"/>
    <p:sldId id="939" r:id="rId53"/>
    <p:sldId id="940" r:id="rId54"/>
    <p:sldId id="941" r:id="rId55"/>
    <p:sldId id="942" r:id="rId56"/>
    <p:sldId id="943" r:id="rId57"/>
    <p:sldId id="944" r:id="rId58"/>
    <p:sldId id="945" r:id="rId59"/>
    <p:sldId id="946" r:id="rId60"/>
    <p:sldId id="947" r:id="rId61"/>
    <p:sldId id="1286" r:id="rId62"/>
    <p:sldId id="949" r:id="rId63"/>
    <p:sldId id="950" r:id="rId64"/>
    <p:sldId id="951" r:id="rId65"/>
    <p:sldId id="952" r:id="rId66"/>
    <p:sldId id="953" r:id="rId67"/>
    <p:sldId id="954" r:id="rId68"/>
    <p:sldId id="955" r:id="rId69"/>
    <p:sldId id="956" r:id="rId70"/>
    <p:sldId id="957" r:id="rId71"/>
    <p:sldId id="958" r:id="rId72"/>
    <p:sldId id="959" r:id="rId73"/>
    <p:sldId id="960" r:id="rId74"/>
    <p:sldId id="961" r:id="rId75"/>
    <p:sldId id="962" r:id="rId76"/>
    <p:sldId id="1287" r:id="rId77"/>
    <p:sldId id="1288" r:id="rId78"/>
    <p:sldId id="965" r:id="rId79"/>
    <p:sldId id="966" r:id="rId80"/>
    <p:sldId id="967" r:id="rId81"/>
    <p:sldId id="968" r:id="rId82"/>
    <p:sldId id="969" r:id="rId83"/>
    <p:sldId id="970" r:id="rId84"/>
    <p:sldId id="971" r:id="rId85"/>
    <p:sldId id="972" r:id="rId86"/>
    <p:sldId id="973" r:id="rId87"/>
    <p:sldId id="974" r:id="rId88"/>
    <p:sldId id="975" r:id="rId89"/>
    <p:sldId id="976" r:id="rId90"/>
    <p:sldId id="977" r:id="rId91"/>
    <p:sldId id="978" r:id="rId92"/>
    <p:sldId id="979" r:id="rId93"/>
    <p:sldId id="980" r:id="rId94"/>
    <p:sldId id="981" r:id="rId95"/>
    <p:sldId id="982" r:id="rId96"/>
    <p:sldId id="983" r:id="rId97"/>
    <p:sldId id="984" r:id="rId98"/>
    <p:sldId id="985" r:id="rId99"/>
    <p:sldId id="986" r:id="rId100"/>
    <p:sldId id="987" r:id="rId101"/>
    <p:sldId id="988" r:id="rId102"/>
    <p:sldId id="989" r:id="rId103"/>
    <p:sldId id="990" r:id="rId104"/>
    <p:sldId id="991" r:id="rId105"/>
    <p:sldId id="1289" r:id="rId106"/>
    <p:sldId id="993" r:id="rId107"/>
    <p:sldId id="994" r:id="rId108"/>
    <p:sldId id="995" r:id="rId109"/>
    <p:sldId id="996" r:id="rId110"/>
    <p:sldId id="997" r:id="rId111"/>
    <p:sldId id="998" r:id="rId112"/>
    <p:sldId id="999" r:id="rId113"/>
    <p:sldId id="1000" r:id="rId114"/>
    <p:sldId id="1001" r:id="rId115"/>
    <p:sldId id="1002" r:id="rId116"/>
    <p:sldId id="1003" r:id="rId117"/>
    <p:sldId id="1004" r:id="rId118"/>
    <p:sldId id="1005" r:id="rId119"/>
    <p:sldId id="1006" r:id="rId120"/>
    <p:sldId id="1007" r:id="rId121"/>
    <p:sldId id="1008" r:id="rId122"/>
    <p:sldId id="1009" r:id="rId123"/>
    <p:sldId id="1010" r:id="rId124"/>
    <p:sldId id="1011" r:id="rId125"/>
    <p:sldId id="1012" r:id="rId126"/>
    <p:sldId id="1013" r:id="rId127"/>
    <p:sldId id="1014" r:id="rId128"/>
    <p:sldId id="1015" r:id="rId129"/>
    <p:sldId id="1016" r:id="rId130"/>
    <p:sldId id="1017" r:id="rId131"/>
    <p:sldId id="1018" r:id="rId132"/>
    <p:sldId id="1019" r:id="rId133"/>
    <p:sldId id="1020" r:id="rId134"/>
    <p:sldId id="1021" r:id="rId135"/>
    <p:sldId id="1022" r:id="rId136"/>
    <p:sldId id="1023" r:id="rId137"/>
    <p:sldId id="1024" r:id="rId138"/>
    <p:sldId id="1025" r:id="rId139"/>
    <p:sldId id="1026" r:id="rId140"/>
    <p:sldId id="1027" r:id="rId141"/>
    <p:sldId id="1290" r:id="rId142"/>
    <p:sldId id="1029" r:id="rId143"/>
    <p:sldId id="1030" r:id="rId144"/>
    <p:sldId id="1031" r:id="rId145"/>
    <p:sldId id="1032" r:id="rId146"/>
    <p:sldId id="1033" r:id="rId147"/>
    <p:sldId id="1034" r:id="rId148"/>
    <p:sldId id="1035" r:id="rId149"/>
    <p:sldId id="1036" r:id="rId150"/>
    <p:sldId id="1037" r:id="rId151"/>
    <p:sldId id="1038" r:id="rId152"/>
    <p:sldId id="1291" r:id="rId153"/>
    <p:sldId id="1040" r:id="rId154"/>
    <p:sldId id="1041" r:id="rId155"/>
    <p:sldId id="1042" r:id="rId156"/>
    <p:sldId id="1043" r:id="rId157"/>
    <p:sldId id="1044" r:id="rId158"/>
    <p:sldId id="1045" r:id="rId159"/>
    <p:sldId id="1046" r:id="rId160"/>
    <p:sldId id="1047" r:id="rId161"/>
    <p:sldId id="1048" r:id="rId162"/>
    <p:sldId id="1049" r:id="rId163"/>
    <p:sldId id="1050" r:id="rId164"/>
    <p:sldId id="1051" r:id="rId165"/>
    <p:sldId id="1052" r:id="rId166"/>
    <p:sldId id="1053" r:id="rId167"/>
    <p:sldId id="1054" r:id="rId168"/>
    <p:sldId id="1055" r:id="rId169"/>
    <p:sldId id="1056" r:id="rId170"/>
    <p:sldId id="1057" r:id="rId171"/>
    <p:sldId id="1058" r:id="rId172"/>
    <p:sldId id="1059" r:id="rId173"/>
    <p:sldId id="1060" r:id="rId174"/>
    <p:sldId id="1061" r:id="rId175"/>
    <p:sldId id="1062" r:id="rId176"/>
    <p:sldId id="1063" r:id="rId177"/>
    <p:sldId id="1064" r:id="rId178"/>
    <p:sldId id="1065" r:id="rId179"/>
    <p:sldId id="1066" r:id="rId180"/>
    <p:sldId id="1067" r:id="rId181"/>
    <p:sldId id="1068" r:id="rId182"/>
    <p:sldId id="1069" r:id="rId183"/>
    <p:sldId id="1070" r:id="rId184"/>
    <p:sldId id="1071" r:id="rId185"/>
    <p:sldId id="1072" r:id="rId186"/>
    <p:sldId id="1073" r:id="rId187"/>
    <p:sldId id="1074" r:id="rId188"/>
    <p:sldId id="1075" r:id="rId189"/>
    <p:sldId id="1076" r:id="rId190"/>
    <p:sldId id="1077" r:id="rId191"/>
    <p:sldId id="1078" r:id="rId192"/>
    <p:sldId id="1079" r:id="rId193"/>
    <p:sldId id="1080" r:id="rId194"/>
    <p:sldId id="1081" r:id="rId195"/>
    <p:sldId id="1292" r:id="rId196"/>
    <p:sldId id="1083" r:id="rId197"/>
    <p:sldId id="1084" r:id="rId198"/>
    <p:sldId id="1085" r:id="rId199"/>
    <p:sldId id="1086" r:id="rId200"/>
    <p:sldId id="1087" r:id="rId201"/>
    <p:sldId id="1088" r:id="rId202"/>
    <p:sldId id="1089" r:id="rId203"/>
    <p:sldId id="1090" r:id="rId204"/>
    <p:sldId id="1091" r:id="rId205"/>
    <p:sldId id="1092" r:id="rId206"/>
    <p:sldId id="1093" r:id="rId207"/>
    <p:sldId id="1293" r:id="rId208"/>
    <p:sldId id="1095" r:id="rId209"/>
    <p:sldId id="1096" r:id="rId210"/>
    <p:sldId id="1097" r:id="rId211"/>
    <p:sldId id="1098" r:id="rId212"/>
    <p:sldId id="1099" r:id="rId213"/>
    <p:sldId id="1100" r:id="rId214"/>
    <p:sldId id="1294" r:id="rId215"/>
    <p:sldId id="1102" r:id="rId216"/>
    <p:sldId id="1103" r:id="rId217"/>
    <p:sldId id="1104" r:id="rId218"/>
    <p:sldId id="1295" r:id="rId219"/>
    <p:sldId id="1106" r:id="rId220"/>
    <p:sldId id="1107" r:id="rId221"/>
    <p:sldId id="1108" r:id="rId222"/>
    <p:sldId id="1109" r:id="rId223"/>
    <p:sldId id="1110" r:id="rId224"/>
    <p:sldId id="1111" r:id="rId225"/>
    <p:sldId id="1112" r:id="rId226"/>
    <p:sldId id="1113" r:id="rId227"/>
    <p:sldId id="1114" r:id="rId228"/>
    <p:sldId id="1115" r:id="rId229"/>
    <p:sldId id="1116" r:id="rId230"/>
    <p:sldId id="1117" r:id="rId231"/>
    <p:sldId id="1118" r:id="rId232"/>
    <p:sldId id="1119" r:id="rId233"/>
    <p:sldId id="1120" r:id="rId234"/>
    <p:sldId id="1121" r:id="rId235"/>
    <p:sldId id="1122" r:id="rId236"/>
    <p:sldId id="1123" r:id="rId237"/>
    <p:sldId id="1124" r:id="rId238"/>
    <p:sldId id="1125" r:id="rId239"/>
    <p:sldId id="1126" r:id="rId240"/>
    <p:sldId id="1127" r:id="rId241"/>
    <p:sldId id="1128" r:id="rId242"/>
    <p:sldId id="1129" r:id="rId243"/>
    <p:sldId id="1130" r:id="rId244"/>
    <p:sldId id="1131" r:id="rId245"/>
    <p:sldId id="1132" r:id="rId246"/>
    <p:sldId id="1133" r:id="rId247"/>
    <p:sldId id="1134" r:id="rId248"/>
    <p:sldId id="1135" r:id="rId249"/>
    <p:sldId id="1136" r:id="rId250"/>
    <p:sldId id="1137" r:id="rId251"/>
    <p:sldId id="1138" r:id="rId252"/>
    <p:sldId id="1139" r:id="rId253"/>
    <p:sldId id="1140" r:id="rId254"/>
    <p:sldId id="1141" r:id="rId255"/>
    <p:sldId id="1142" r:id="rId256"/>
    <p:sldId id="1143" r:id="rId257"/>
    <p:sldId id="1144" r:id="rId258"/>
    <p:sldId id="1145" r:id="rId259"/>
    <p:sldId id="1146" r:id="rId260"/>
    <p:sldId id="1147" r:id="rId261"/>
    <p:sldId id="1148" r:id="rId262"/>
    <p:sldId id="1149" r:id="rId263"/>
    <p:sldId id="1150" r:id="rId264"/>
    <p:sldId id="1151" r:id="rId265"/>
    <p:sldId id="1152" r:id="rId266"/>
    <p:sldId id="1153" r:id="rId267"/>
    <p:sldId id="1154" r:id="rId268"/>
    <p:sldId id="1155" r:id="rId269"/>
    <p:sldId id="1156" r:id="rId270"/>
    <p:sldId id="1157" r:id="rId271"/>
    <p:sldId id="1158" r:id="rId272"/>
    <p:sldId id="1159" r:id="rId273"/>
    <p:sldId id="1160" r:id="rId274"/>
    <p:sldId id="1161" r:id="rId275"/>
    <p:sldId id="1162" r:id="rId276"/>
    <p:sldId id="1163" r:id="rId277"/>
    <p:sldId id="1164" r:id="rId278"/>
    <p:sldId id="1165" r:id="rId279"/>
    <p:sldId id="1166" r:id="rId280"/>
    <p:sldId id="1167" r:id="rId281"/>
    <p:sldId id="1168" r:id="rId282"/>
    <p:sldId id="1169" r:id="rId283"/>
    <p:sldId id="1170" r:id="rId284"/>
    <p:sldId id="1171" r:id="rId285"/>
    <p:sldId id="1172" r:id="rId286"/>
    <p:sldId id="1173" r:id="rId287"/>
    <p:sldId id="1174" r:id="rId288"/>
    <p:sldId id="1175" r:id="rId289"/>
    <p:sldId id="1176" r:id="rId290"/>
    <p:sldId id="1177" r:id="rId291"/>
    <p:sldId id="1178" r:id="rId292"/>
    <p:sldId id="1179" r:id="rId293"/>
    <p:sldId id="1180" r:id="rId294"/>
    <p:sldId id="1181" r:id="rId295"/>
    <p:sldId id="1182" r:id="rId296"/>
    <p:sldId id="1183" r:id="rId297"/>
    <p:sldId id="1184" r:id="rId298"/>
    <p:sldId id="1185" r:id="rId299"/>
    <p:sldId id="1186" r:id="rId300"/>
    <p:sldId id="1187" r:id="rId301"/>
    <p:sldId id="1188" r:id="rId302"/>
    <p:sldId id="1189" r:id="rId303"/>
    <p:sldId id="1190" r:id="rId304"/>
    <p:sldId id="1191" r:id="rId305"/>
    <p:sldId id="1192" r:id="rId306"/>
    <p:sldId id="1193" r:id="rId307"/>
    <p:sldId id="1194" r:id="rId308"/>
    <p:sldId id="1195" r:id="rId309"/>
    <p:sldId id="1196" r:id="rId310"/>
    <p:sldId id="1197" r:id="rId311"/>
    <p:sldId id="1198" r:id="rId312"/>
    <p:sldId id="1199" r:id="rId313"/>
    <p:sldId id="1200" r:id="rId314"/>
    <p:sldId id="1201" r:id="rId315"/>
    <p:sldId id="1202" r:id="rId316"/>
    <p:sldId id="1203" r:id="rId317"/>
    <p:sldId id="1204" r:id="rId318"/>
    <p:sldId id="1205" r:id="rId319"/>
    <p:sldId id="1206" r:id="rId320"/>
    <p:sldId id="1207" r:id="rId321"/>
    <p:sldId id="1208" r:id="rId322"/>
    <p:sldId id="1209" r:id="rId323"/>
    <p:sldId id="1210" r:id="rId324"/>
    <p:sldId id="1296" r:id="rId325"/>
    <p:sldId id="1212" r:id="rId326"/>
    <p:sldId id="1213" r:id="rId327"/>
    <p:sldId id="1214" r:id="rId328"/>
    <p:sldId id="1215" r:id="rId329"/>
    <p:sldId id="1216" r:id="rId330"/>
    <p:sldId id="1297" r:id="rId331"/>
    <p:sldId id="1218" r:id="rId332"/>
    <p:sldId id="1298" r:id="rId333"/>
    <p:sldId id="1220" r:id="rId334"/>
    <p:sldId id="1221" r:id="rId335"/>
    <p:sldId id="1222" r:id="rId336"/>
    <p:sldId id="1223" r:id="rId337"/>
    <p:sldId id="1224" r:id="rId338"/>
    <p:sldId id="1225" r:id="rId339"/>
    <p:sldId id="1226" r:id="rId340"/>
    <p:sldId id="1227" r:id="rId341"/>
    <p:sldId id="1228" r:id="rId342"/>
    <p:sldId id="1229" r:id="rId343"/>
    <p:sldId id="1230" r:id="rId344"/>
    <p:sldId id="1231" r:id="rId345"/>
    <p:sldId id="1232" r:id="rId346"/>
    <p:sldId id="1233" r:id="rId347"/>
    <p:sldId id="1234" r:id="rId348"/>
    <p:sldId id="1235" r:id="rId349"/>
    <p:sldId id="1236" r:id="rId350"/>
    <p:sldId id="1237" r:id="rId351"/>
    <p:sldId id="1238" r:id="rId352"/>
    <p:sldId id="1239" r:id="rId353"/>
    <p:sldId id="1240" r:id="rId354"/>
    <p:sldId id="1241" r:id="rId355"/>
    <p:sldId id="1242" r:id="rId356"/>
    <p:sldId id="1243" r:id="rId357"/>
    <p:sldId id="1244" r:id="rId358"/>
    <p:sldId id="1245" r:id="rId359"/>
    <p:sldId id="1299" r:id="rId360"/>
    <p:sldId id="1300" r:id="rId361"/>
    <p:sldId id="1248" r:id="rId362"/>
    <p:sldId id="1249" r:id="rId363"/>
    <p:sldId id="1250" r:id="rId364"/>
    <p:sldId id="1251" r:id="rId365"/>
    <p:sldId id="1252" r:id="rId366"/>
    <p:sldId id="1253" r:id="rId367"/>
    <p:sldId id="1254" r:id="rId368"/>
    <p:sldId id="1255" r:id="rId369"/>
    <p:sldId id="1256" r:id="rId370"/>
    <p:sldId id="1257" r:id="rId371"/>
    <p:sldId id="1258" r:id="rId372"/>
    <p:sldId id="1259" r:id="rId373"/>
    <p:sldId id="1260" r:id="rId374"/>
    <p:sldId id="1261" r:id="rId375"/>
    <p:sldId id="1262" r:id="rId376"/>
    <p:sldId id="1263" r:id="rId377"/>
    <p:sldId id="1264" r:id="rId378"/>
    <p:sldId id="1265" r:id="rId379"/>
    <p:sldId id="1266" r:id="rId380"/>
    <p:sldId id="1267" r:id="rId381"/>
    <p:sldId id="1268" r:id="rId382"/>
    <p:sldId id="1269" r:id="rId383"/>
    <p:sldId id="1270" r:id="rId384"/>
    <p:sldId id="1271" r:id="rId385"/>
    <p:sldId id="1272" r:id="rId386"/>
    <p:sldId id="1273" r:id="rId387"/>
    <p:sldId id="1274" r:id="rId388"/>
    <p:sldId id="1301" r:id="rId389"/>
    <p:sldId id="1276" r:id="rId390"/>
    <p:sldId id="1277" r:id="rId391"/>
    <p:sldId id="1278" r:id="rId392"/>
    <p:sldId id="1279" r:id="rId393"/>
    <p:sldId id="1280" r:id="rId394"/>
    <p:sldId id="1281" r:id="rId395"/>
    <p:sldId id="1302" r:id="rId396"/>
    <p:sldId id="1283" r:id="rId397"/>
    <p:sldId id="1284" r:id="rId398"/>
    <p:sldId id="899" r:id="rId399"/>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70" autoAdjust="0"/>
    <p:restoredTop sz="94660"/>
  </p:normalViewPr>
  <p:slideViewPr>
    <p:cSldViewPr snapToGrid="0" snapToObjects="1">
      <p:cViewPr varScale="1">
        <p:scale>
          <a:sx n="83" d="100"/>
          <a:sy n="83" d="100"/>
        </p:scale>
        <p:origin x="1718" y="67"/>
      </p:cViewPr>
      <p:guideLst>
        <p:guide orient="horz" pos="2160"/>
        <p:guide pos="2880"/>
      </p:guideLst>
    </p:cSldViewPr>
  </p:slideViewPr>
  <p:notesTextViewPr>
    <p:cViewPr>
      <p:scale>
        <a:sx n="3" d="2"/>
        <a:sy n="3" d="2"/>
      </p:scale>
      <p:origin x="0" y="0"/>
    </p:cViewPr>
  </p:notesTextViewPr>
  <p:sorterViewPr>
    <p:cViewPr>
      <p:scale>
        <a:sx n="138" d="100"/>
        <a:sy n="138"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99" Type="http://schemas.openxmlformats.org/officeDocument/2006/relationships/slide" Target="slides/slide283.xml"/><Relationship Id="rId21" Type="http://schemas.openxmlformats.org/officeDocument/2006/relationships/slide" Target="slides/slide5.xml"/><Relationship Id="rId63" Type="http://schemas.openxmlformats.org/officeDocument/2006/relationships/slide" Target="slides/slide47.xml"/><Relationship Id="rId159" Type="http://schemas.openxmlformats.org/officeDocument/2006/relationships/slide" Target="slides/slide143.xml"/><Relationship Id="rId324" Type="http://schemas.openxmlformats.org/officeDocument/2006/relationships/slide" Target="slides/slide308.xml"/><Relationship Id="rId366" Type="http://schemas.openxmlformats.org/officeDocument/2006/relationships/slide" Target="slides/slide350.xml"/><Relationship Id="rId170" Type="http://schemas.openxmlformats.org/officeDocument/2006/relationships/slide" Target="slides/slide154.xml"/><Relationship Id="rId226" Type="http://schemas.openxmlformats.org/officeDocument/2006/relationships/slide" Target="slides/slide210.xml"/><Relationship Id="rId268" Type="http://schemas.openxmlformats.org/officeDocument/2006/relationships/slide" Target="slides/slide252.xml"/><Relationship Id="rId32" Type="http://schemas.openxmlformats.org/officeDocument/2006/relationships/slide" Target="slides/slide16.xml"/><Relationship Id="rId74" Type="http://schemas.openxmlformats.org/officeDocument/2006/relationships/slide" Target="slides/slide58.xml"/><Relationship Id="rId128" Type="http://schemas.openxmlformats.org/officeDocument/2006/relationships/slide" Target="slides/slide112.xml"/><Relationship Id="rId335" Type="http://schemas.openxmlformats.org/officeDocument/2006/relationships/slide" Target="slides/slide319.xml"/><Relationship Id="rId377" Type="http://schemas.openxmlformats.org/officeDocument/2006/relationships/slide" Target="slides/slide361.xml"/><Relationship Id="rId5" Type="http://schemas.openxmlformats.org/officeDocument/2006/relationships/slideMaster" Target="slideMasters/slideMaster5.xml"/><Relationship Id="rId181" Type="http://schemas.openxmlformats.org/officeDocument/2006/relationships/slide" Target="slides/slide165.xml"/><Relationship Id="rId237" Type="http://schemas.openxmlformats.org/officeDocument/2006/relationships/slide" Target="slides/slide221.xml"/><Relationship Id="rId402" Type="http://schemas.openxmlformats.org/officeDocument/2006/relationships/presProps" Target="presProps.xml"/><Relationship Id="rId279" Type="http://schemas.openxmlformats.org/officeDocument/2006/relationships/slide" Target="slides/slide263.xml"/><Relationship Id="rId43" Type="http://schemas.openxmlformats.org/officeDocument/2006/relationships/slide" Target="slides/slide27.xml"/><Relationship Id="rId139" Type="http://schemas.openxmlformats.org/officeDocument/2006/relationships/slide" Target="slides/slide123.xml"/><Relationship Id="rId290" Type="http://schemas.openxmlformats.org/officeDocument/2006/relationships/slide" Target="slides/slide274.xml"/><Relationship Id="rId304" Type="http://schemas.openxmlformats.org/officeDocument/2006/relationships/slide" Target="slides/slide288.xml"/><Relationship Id="rId346" Type="http://schemas.openxmlformats.org/officeDocument/2006/relationships/slide" Target="slides/slide330.xml"/><Relationship Id="rId388" Type="http://schemas.openxmlformats.org/officeDocument/2006/relationships/slide" Target="slides/slide372.xml"/><Relationship Id="rId85" Type="http://schemas.openxmlformats.org/officeDocument/2006/relationships/slide" Target="slides/slide69.xml"/><Relationship Id="rId150" Type="http://schemas.openxmlformats.org/officeDocument/2006/relationships/slide" Target="slides/slide134.xml"/><Relationship Id="rId192" Type="http://schemas.openxmlformats.org/officeDocument/2006/relationships/slide" Target="slides/slide176.xml"/><Relationship Id="rId206" Type="http://schemas.openxmlformats.org/officeDocument/2006/relationships/slide" Target="slides/slide190.xml"/><Relationship Id="rId248" Type="http://schemas.openxmlformats.org/officeDocument/2006/relationships/slide" Target="slides/slide232.xml"/><Relationship Id="rId12" Type="http://schemas.openxmlformats.org/officeDocument/2006/relationships/slideMaster" Target="slideMasters/slideMaster12.xml"/><Relationship Id="rId108" Type="http://schemas.openxmlformats.org/officeDocument/2006/relationships/slide" Target="slides/slide92.xml"/><Relationship Id="rId315" Type="http://schemas.openxmlformats.org/officeDocument/2006/relationships/slide" Target="slides/slide299.xml"/><Relationship Id="rId357" Type="http://schemas.openxmlformats.org/officeDocument/2006/relationships/slide" Target="slides/slide341.xml"/><Relationship Id="rId54" Type="http://schemas.openxmlformats.org/officeDocument/2006/relationships/slide" Target="slides/slide38.xml"/><Relationship Id="rId96" Type="http://schemas.openxmlformats.org/officeDocument/2006/relationships/slide" Target="slides/slide80.xml"/><Relationship Id="rId161" Type="http://schemas.openxmlformats.org/officeDocument/2006/relationships/slide" Target="slides/slide145.xml"/><Relationship Id="rId217" Type="http://schemas.openxmlformats.org/officeDocument/2006/relationships/slide" Target="slides/slide201.xml"/><Relationship Id="rId399" Type="http://schemas.openxmlformats.org/officeDocument/2006/relationships/slide" Target="slides/slide383.xml"/><Relationship Id="rId259" Type="http://schemas.openxmlformats.org/officeDocument/2006/relationships/slide" Target="slides/slide243.xml"/><Relationship Id="rId23" Type="http://schemas.openxmlformats.org/officeDocument/2006/relationships/slide" Target="slides/slide7.xml"/><Relationship Id="rId119" Type="http://schemas.openxmlformats.org/officeDocument/2006/relationships/slide" Target="slides/slide103.xml"/><Relationship Id="rId270" Type="http://schemas.openxmlformats.org/officeDocument/2006/relationships/slide" Target="slides/slide254.xml"/><Relationship Id="rId326" Type="http://schemas.openxmlformats.org/officeDocument/2006/relationships/slide" Target="slides/slide310.xml"/><Relationship Id="rId65" Type="http://schemas.openxmlformats.org/officeDocument/2006/relationships/slide" Target="slides/slide49.xml"/><Relationship Id="rId130" Type="http://schemas.openxmlformats.org/officeDocument/2006/relationships/slide" Target="slides/slide114.xml"/><Relationship Id="rId368" Type="http://schemas.openxmlformats.org/officeDocument/2006/relationships/slide" Target="slides/slide352.xml"/><Relationship Id="rId172" Type="http://schemas.openxmlformats.org/officeDocument/2006/relationships/slide" Target="slides/slide156.xml"/><Relationship Id="rId228" Type="http://schemas.openxmlformats.org/officeDocument/2006/relationships/slide" Target="slides/slide212.xml"/><Relationship Id="rId281" Type="http://schemas.openxmlformats.org/officeDocument/2006/relationships/slide" Target="slides/slide265.xml"/><Relationship Id="rId337" Type="http://schemas.openxmlformats.org/officeDocument/2006/relationships/slide" Target="slides/slide321.xml"/><Relationship Id="rId34" Type="http://schemas.openxmlformats.org/officeDocument/2006/relationships/slide" Target="slides/slide18.xml"/><Relationship Id="rId76" Type="http://schemas.openxmlformats.org/officeDocument/2006/relationships/slide" Target="slides/slide60.xml"/><Relationship Id="rId141" Type="http://schemas.openxmlformats.org/officeDocument/2006/relationships/slide" Target="slides/slide125.xml"/><Relationship Id="rId379" Type="http://schemas.openxmlformats.org/officeDocument/2006/relationships/slide" Target="slides/slide363.xml"/><Relationship Id="rId7" Type="http://schemas.openxmlformats.org/officeDocument/2006/relationships/slideMaster" Target="slideMasters/slideMaster7.xml"/><Relationship Id="rId183" Type="http://schemas.openxmlformats.org/officeDocument/2006/relationships/slide" Target="slides/slide167.xml"/><Relationship Id="rId239" Type="http://schemas.openxmlformats.org/officeDocument/2006/relationships/slide" Target="slides/slide223.xml"/><Relationship Id="rId390" Type="http://schemas.openxmlformats.org/officeDocument/2006/relationships/slide" Target="slides/slide374.xml"/><Relationship Id="rId404" Type="http://schemas.openxmlformats.org/officeDocument/2006/relationships/theme" Target="theme/theme1.xml"/><Relationship Id="rId250" Type="http://schemas.openxmlformats.org/officeDocument/2006/relationships/slide" Target="slides/slide234.xml"/><Relationship Id="rId292" Type="http://schemas.openxmlformats.org/officeDocument/2006/relationships/slide" Target="slides/slide276.xml"/><Relationship Id="rId306" Type="http://schemas.openxmlformats.org/officeDocument/2006/relationships/slide" Target="slides/slide290.xml"/><Relationship Id="rId45" Type="http://schemas.openxmlformats.org/officeDocument/2006/relationships/slide" Target="slides/slide29.xml"/><Relationship Id="rId87" Type="http://schemas.openxmlformats.org/officeDocument/2006/relationships/slide" Target="slides/slide71.xml"/><Relationship Id="rId110" Type="http://schemas.openxmlformats.org/officeDocument/2006/relationships/slide" Target="slides/slide94.xml"/><Relationship Id="rId348" Type="http://schemas.openxmlformats.org/officeDocument/2006/relationships/slide" Target="slides/slide332.xml"/><Relationship Id="rId152" Type="http://schemas.openxmlformats.org/officeDocument/2006/relationships/slide" Target="slides/slide136.xml"/><Relationship Id="rId194" Type="http://schemas.openxmlformats.org/officeDocument/2006/relationships/slide" Target="slides/slide178.xml"/><Relationship Id="rId208" Type="http://schemas.openxmlformats.org/officeDocument/2006/relationships/slide" Target="slides/slide192.xml"/><Relationship Id="rId261" Type="http://schemas.openxmlformats.org/officeDocument/2006/relationships/slide" Target="slides/slide245.xml"/><Relationship Id="rId14" Type="http://schemas.openxmlformats.org/officeDocument/2006/relationships/slideMaster" Target="slideMasters/slideMaster14.xml"/><Relationship Id="rId56" Type="http://schemas.openxmlformats.org/officeDocument/2006/relationships/slide" Target="slides/slide40.xml"/><Relationship Id="rId317" Type="http://schemas.openxmlformats.org/officeDocument/2006/relationships/slide" Target="slides/slide301.xml"/><Relationship Id="rId359" Type="http://schemas.openxmlformats.org/officeDocument/2006/relationships/slide" Target="slides/slide343.xml"/><Relationship Id="rId98" Type="http://schemas.openxmlformats.org/officeDocument/2006/relationships/slide" Target="slides/slide82.xml"/><Relationship Id="rId121" Type="http://schemas.openxmlformats.org/officeDocument/2006/relationships/slide" Target="slides/slide105.xml"/><Relationship Id="rId163" Type="http://schemas.openxmlformats.org/officeDocument/2006/relationships/slide" Target="slides/slide147.xml"/><Relationship Id="rId219" Type="http://schemas.openxmlformats.org/officeDocument/2006/relationships/slide" Target="slides/slide203.xml"/><Relationship Id="rId370" Type="http://schemas.openxmlformats.org/officeDocument/2006/relationships/slide" Target="slides/slide354.xml"/><Relationship Id="rId230" Type="http://schemas.openxmlformats.org/officeDocument/2006/relationships/slide" Target="slides/slide214.xml"/><Relationship Id="rId25" Type="http://schemas.openxmlformats.org/officeDocument/2006/relationships/slide" Target="slides/slide9.xml"/><Relationship Id="rId67" Type="http://schemas.openxmlformats.org/officeDocument/2006/relationships/slide" Target="slides/slide51.xml"/><Relationship Id="rId272" Type="http://schemas.openxmlformats.org/officeDocument/2006/relationships/slide" Target="slides/slide256.xml"/><Relationship Id="rId328" Type="http://schemas.openxmlformats.org/officeDocument/2006/relationships/slide" Target="slides/slide312.xml"/><Relationship Id="rId132" Type="http://schemas.openxmlformats.org/officeDocument/2006/relationships/slide" Target="slides/slide116.xml"/><Relationship Id="rId174" Type="http://schemas.openxmlformats.org/officeDocument/2006/relationships/slide" Target="slides/slide158.xml"/><Relationship Id="rId381" Type="http://schemas.openxmlformats.org/officeDocument/2006/relationships/slide" Target="slides/slide365.xml"/><Relationship Id="rId241" Type="http://schemas.openxmlformats.org/officeDocument/2006/relationships/slide" Target="slides/slide225.xml"/><Relationship Id="rId36" Type="http://schemas.openxmlformats.org/officeDocument/2006/relationships/slide" Target="slides/slide20.xml"/><Relationship Id="rId283" Type="http://schemas.openxmlformats.org/officeDocument/2006/relationships/slide" Target="slides/slide267.xml"/><Relationship Id="rId339" Type="http://schemas.openxmlformats.org/officeDocument/2006/relationships/slide" Target="slides/slide323.xml"/><Relationship Id="rId78" Type="http://schemas.openxmlformats.org/officeDocument/2006/relationships/slide" Target="slides/slide62.xml"/><Relationship Id="rId101" Type="http://schemas.openxmlformats.org/officeDocument/2006/relationships/slide" Target="slides/slide85.xml"/><Relationship Id="rId143" Type="http://schemas.openxmlformats.org/officeDocument/2006/relationships/slide" Target="slides/slide127.xml"/><Relationship Id="rId185" Type="http://schemas.openxmlformats.org/officeDocument/2006/relationships/slide" Target="slides/slide169.xml"/><Relationship Id="rId350" Type="http://schemas.openxmlformats.org/officeDocument/2006/relationships/slide" Target="slides/slide334.xml"/><Relationship Id="rId9" Type="http://schemas.openxmlformats.org/officeDocument/2006/relationships/slideMaster" Target="slideMasters/slideMaster9.xml"/><Relationship Id="rId210" Type="http://schemas.openxmlformats.org/officeDocument/2006/relationships/slide" Target="slides/slide194.xml"/><Relationship Id="rId392" Type="http://schemas.openxmlformats.org/officeDocument/2006/relationships/slide" Target="slides/slide376.xml"/><Relationship Id="rId252" Type="http://schemas.openxmlformats.org/officeDocument/2006/relationships/slide" Target="slides/slide236.xml"/><Relationship Id="rId294" Type="http://schemas.openxmlformats.org/officeDocument/2006/relationships/slide" Target="slides/slide278.xml"/><Relationship Id="rId308" Type="http://schemas.openxmlformats.org/officeDocument/2006/relationships/slide" Target="slides/slide292.xml"/><Relationship Id="rId47" Type="http://schemas.openxmlformats.org/officeDocument/2006/relationships/slide" Target="slides/slide31.xml"/><Relationship Id="rId89" Type="http://schemas.openxmlformats.org/officeDocument/2006/relationships/slide" Target="slides/slide73.xml"/><Relationship Id="rId112" Type="http://schemas.openxmlformats.org/officeDocument/2006/relationships/slide" Target="slides/slide96.xml"/><Relationship Id="rId154" Type="http://schemas.openxmlformats.org/officeDocument/2006/relationships/slide" Target="slides/slide138.xml"/><Relationship Id="rId361" Type="http://schemas.openxmlformats.org/officeDocument/2006/relationships/slide" Target="slides/slide345.xml"/><Relationship Id="rId196" Type="http://schemas.openxmlformats.org/officeDocument/2006/relationships/slide" Target="slides/slide180.xml"/><Relationship Id="rId16" Type="http://schemas.openxmlformats.org/officeDocument/2006/relationships/slideMaster" Target="slideMasters/slideMaster16.xml"/><Relationship Id="rId221" Type="http://schemas.openxmlformats.org/officeDocument/2006/relationships/slide" Target="slides/slide205.xml"/><Relationship Id="rId263" Type="http://schemas.openxmlformats.org/officeDocument/2006/relationships/slide" Target="slides/slide247.xml"/><Relationship Id="rId319" Type="http://schemas.openxmlformats.org/officeDocument/2006/relationships/slide" Target="slides/slide303.xml"/><Relationship Id="rId58" Type="http://schemas.openxmlformats.org/officeDocument/2006/relationships/slide" Target="slides/slide42.xml"/><Relationship Id="rId123" Type="http://schemas.openxmlformats.org/officeDocument/2006/relationships/slide" Target="slides/slide107.xml"/><Relationship Id="rId330" Type="http://schemas.openxmlformats.org/officeDocument/2006/relationships/slide" Target="slides/slide314.xml"/><Relationship Id="rId165" Type="http://schemas.openxmlformats.org/officeDocument/2006/relationships/slide" Target="slides/slide149.xml"/><Relationship Id="rId372" Type="http://schemas.openxmlformats.org/officeDocument/2006/relationships/slide" Target="slides/slide356.xml"/><Relationship Id="rId211" Type="http://schemas.openxmlformats.org/officeDocument/2006/relationships/slide" Target="slides/slide195.xml"/><Relationship Id="rId232" Type="http://schemas.openxmlformats.org/officeDocument/2006/relationships/slide" Target="slides/slide216.xml"/><Relationship Id="rId253" Type="http://schemas.openxmlformats.org/officeDocument/2006/relationships/slide" Target="slides/slide237.xml"/><Relationship Id="rId274" Type="http://schemas.openxmlformats.org/officeDocument/2006/relationships/slide" Target="slides/slide258.xml"/><Relationship Id="rId295" Type="http://schemas.openxmlformats.org/officeDocument/2006/relationships/slide" Target="slides/slide279.xml"/><Relationship Id="rId309" Type="http://schemas.openxmlformats.org/officeDocument/2006/relationships/slide" Target="slides/slide293.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320" Type="http://schemas.openxmlformats.org/officeDocument/2006/relationships/slide" Target="slides/slide304.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341" Type="http://schemas.openxmlformats.org/officeDocument/2006/relationships/slide" Target="slides/slide325.xml"/><Relationship Id="rId362" Type="http://schemas.openxmlformats.org/officeDocument/2006/relationships/slide" Target="slides/slide346.xml"/><Relationship Id="rId383" Type="http://schemas.openxmlformats.org/officeDocument/2006/relationships/slide" Target="slides/slide367.xml"/><Relationship Id="rId201" Type="http://schemas.openxmlformats.org/officeDocument/2006/relationships/slide" Target="slides/slide185.xml"/><Relationship Id="rId222" Type="http://schemas.openxmlformats.org/officeDocument/2006/relationships/slide" Target="slides/slide206.xml"/><Relationship Id="rId243" Type="http://schemas.openxmlformats.org/officeDocument/2006/relationships/slide" Target="slides/slide227.xml"/><Relationship Id="rId264" Type="http://schemas.openxmlformats.org/officeDocument/2006/relationships/slide" Target="slides/slide248.xml"/><Relationship Id="rId285" Type="http://schemas.openxmlformats.org/officeDocument/2006/relationships/slide" Target="slides/slide269.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310" Type="http://schemas.openxmlformats.org/officeDocument/2006/relationships/slide" Target="slides/slide294.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331" Type="http://schemas.openxmlformats.org/officeDocument/2006/relationships/slide" Target="slides/slide315.xml"/><Relationship Id="rId352" Type="http://schemas.openxmlformats.org/officeDocument/2006/relationships/slide" Target="slides/slide336.xml"/><Relationship Id="rId373" Type="http://schemas.openxmlformats.org/officeDocument/2006/relationships/slide" Target="slides/slide357.xml"/><Relationship Id="rId394" Type="http://schemas.openxmlformats.org/officeDocument/2006/relationships/slide" Target="slides/slide378.xml"/><Relationship Id="rId1" Type="http://schemas.openxmlformats.org/officeDocument/2006/relationships/slideMaster" Target="slideMasters/slideMaster1.xml"/><Relationship Id="rId212" Type="http://schemas.openxmlformats.org/officeDocument/2006/relationships/slide" Target="slides/slide196.xml"/><Relationship Id="rId233" Type="http://schemas.openxmlformats.org/officeDocument/2006/relationships/slide" Target="slides/slide217.xml"/><Relationship Id="rId254" Type="http://schemas.openxmlformats.org/officeDocument/2006/relationships/slide" Target="slides/slide238.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275" Type="http://schemas.openxmlformats.org/officeDocument/2006/relationships/slide" Target="slides/slide259.xml"/><Relationship Id="rId296" Type="http://schemas.openxmlformats.org/officeDocument/2006/relationships/slide" Target="slides/slide280.xml"/><Relationship Id="rId300" Type="http://schemas.openxmlformats.org/officeDocument/2006/relationships/slide" Target="slides/slide284.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321" Type="http://schemas.openxmlformats.org/officeDocument/2006/relationships/slide" Target="slides/slide305.xml"/><Relationship Id="rId342" Type="http://schemas.openxmlformats.org/officeDocument/2006/relationships/slide" Target="slides/slide326.xml"/><Relationship Id="rId363" Type="http://schemas.openxmlformats.org/officeDocument/2006/relationships/slide" Target="slides/slide347.xml"/><Relationship Id="rId384" Type="http://schemas.openxmlformats.org/officeDocument/2006/relationships/slide" Target="slides/slide368.xml"/><Relationship Id="rId202" Type="http://schemas.openxmlformats.org/officeDocument/2006/relationships/slide" Target="slides/slide186.xml"/><Relationship Id="rId223" Type="http://schemas.openxmlformats.org/officeDocument/2006/relationships/slide" Target="slides/slide207.xml"/><Relationship Id="rId244" Type="http://schemas.openxmlformats.org/officeDocument/2006/relationships/slide" Target="slides/slide228.xml"/><Relationship Id="rId18" Type="http://schemas.openxmlformats.org/officeDocument/2006/relationships/slide" Target="slides/slide2.xml"/><Relationship Id="rId39" Type="http://schemas.openxmlformats.org/officeDocument/2006/relationships/slide" Target="slides/slide23.xml"/><Relationship Id="rId265" Type="http://schemas.openxmlformats.org/officeDocument/2006/relationships/slide" Target="slides/slide249.xml"/><Relationship Id="rId286" Type="http://schemas.openxmlformats.org/officeDocument/2006/relationships/slide" Target="slides/slide270.xml"/><Relationship Id="rId50" Type="http://schemas.openxmlformats.org/officeDocument/2006/relationships/slide" Target="slides/slide34.xml"/><Relationship Id="rId104" Type="http://schemas.openxmlformats.org/officeDocument/2006/relationships/slide" Target="slides/slide88.xml"/><Relationship Id="rId125" Type="http://schemas.openxmlformats.org/officeDocument/2006/relationships/slide" Target="slides/slide109.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311" Type="http://schemas.openxmlformats.org/officeDocument/2006/relationships/slide" Target="slides/slide295.xml"/><Relationship Id="rId332" Type="http://schemas.openxmlformats.org/officeDocument/2006/relationships/slide" Target="slides/slide316.xml"/><Relationship Id="rId353" Type="http://schemas.openxmlformats.org/officeDocument/2006/relationships/slide" Target="slides/slide337.xml"/><Relationship Id="rId374" Type="http://schemas.openxmlformats.org/officeDocument/2006/relationships/slide" Target="slides/slide358.xml"/><Relationship Id="rId395" Type="http://schemas.openxmlformats.org/officeDocument/2006/relationships/slide" Target="slides/slide379.xml"/><Relationship Id="rId71" Type="http://schemas.openxmlformats.org/officeDocument/2006/relationships/slide" Target="slides/slide55.xml"/><Relationship Id="rId92" Type="http://schemas.openxmlformats.org/officeDocument/2006/relationships/slide" Target="slides/slide76.xml"/><Relationship Id="rId213" Type="http://schemas.openxmlformats.org/officeDocument/2006/relationships/slide" Target="slides/slide197.xml"/><Relationship Id="rId234" Type="http://schemas.openxmlformats.org/officeDocument/2006/relationships/slide" Target="slides/slide218.xml"/><Relationship Id="rId2" Type="http://schemas.openxmlformats.org/officeDocument/2006/relationships/slideMaster" Target="slideMasters/slideMaster2.xml"/><Relationship Id="rId29" Type="http://schemas.openxmlformats.org/officeDocument/2006/relationships/slide" Target="slides/slide13.xml"/><Relationship Id="rId255" Type="http://schemas.openxmlformats.org/officeDocument/2006/relationships/slide" Target="slides/slide239.xml"/><Relationship Id="rId276" Type="http://schemas.openxmlformats.org/officeDocument/2006/relationships/slide" Target="slides/slide260.xml"/><Relationship Id="rId297" Type="http://schemas.openxmlformats.org/officeDocument/2006/relationships/slide" Target="slides/slide281.xml"/><Relationship Id="rId40" Type="http://schemas.openxmlformats.org/officeDocument/2006/relationships/slide" Target="slides/slide24.xml"/><Relationship Id="rId115" Type="http://schemas.openxmlformats.org/officeDocument/2006/relationships/slide" Target="slides/slide99.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301" Type="http://schemas.openxmlformats.org/officeDocument/2006/relationships/slide" Target="slides/slide285.xml"/><Relationship Id="rId322" Type="http://schemas.openxmlformats.org/officeDocument/2006/relationships/slide" Target="slides/slide306.xml"/><Relationship Id="rId343" Type="http://schemas.openxmlformats.org/officeDocument/2006/relationships/slide" Target="slides/slide327.xml"/><Relationship Id="rId364" Type="http://schemas.openxmlformats.org/officeDocument/2006/relationships/slide" Target="slides/slide348.xml"/><Relationship Id="rId61" Type="http://schemas.openxmlformats.org/officeDocument/2006/relationships/slide" Target="slides/slide45.xml"/><Relationship Id="rId82" Type="http://schemas.openxmlformats.org/officeDocument/2006/relationships/slide" Target="slides/slide66.xml"/><Relationship Id="rId199" Type="http://schemas.openxmlformats.org/officeDocument/2006/relationships/slide" Target="slides/slide183.xml"/><Relationship Id="rId203" Type="http://schemas.openxmlformats.org/officeDocument/2006/relationships/slide" Target="slides/slide187.xml"/><Relationship Id="rId385" Type="http://schemas.openxmlformats.org/officeDocument/2006/relationships/slide" Target="slides/slide369.xml"/><Relationship Id="rId19" Type="http://schemas.openxmlformats.org/officeDocument/2006/relationships/slide" Target="slides/slide3.xml"/><Relationship Id="rId224" Type="http://schemas.openxmlformats.org/officeDocument/2006/relationships/slide" Target="slides/slide208.xml"/><Relationship Id="rId245" Type="http://schemas.openxmlformats.org/officeDocument/2006/relationships/slide" Target="slides/slide229.xml"/><Relationship Id="rId266" Type="http://schemas.openxmlformats.org/officeDocument/2006/relationships/slide" Target="slides/slide250.xml"/><Relationship Id="rId287" Type="http://schemas.openxmlformats.org/officeDocument/2006/relationships/slide" Target="slides/slide271.xml"/><Relationship Id="rId30" Type="http://schemas.openxmlformats.org/officeDocument/2006/relationships/slide" Target="slides/slide1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312" Type="http://schemas.openxmlformats.org/officeDocument/2006/relationships/slide" Target="slides/slide296.xml"/><Relationship Id="rId333" Type="http://schemas.openxmlformats.org/officeDocument/2006/relationships/slide" Target="slides/slide317.xml"/><Relationship Id="rId354" Type="http://schemas.openxmlformats.org/officeDocument/2006/relationships/slide" Target="slides/slide33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189" Type="http://schemas.openxmlformats.org/officeDocument/2006/relationships/slide" Target="slides/slide173.xml"/><Relationship Id="rId375" Type="http://schemas.openxmlformats.org/officeDocument/2006/relationships/slide" Target="slides/slide359.xml"/><Relationship Id="rId396" Type="http://schemas.openxmlformats.org/officeDocument/2006/relationships/slide" Target="slides/slide380.xml"/><Relationship Id="rId3" Type="http://schemas.openxmlformats.org/officeDocument/2006/relationships/slideMaster" Target="slideMasters/slideMaster3.xml"/><Relationship Id="rId214" Type="http://schemas.openxmlformats.org/officeDocument/2006/relationships/slide" Target="slides/slide198.xml"/><Relationship Id="rId235" Type="http://schemas.openxmlformats.org/officeDocument/2006/relationships/slide" Target="slides/slide219.xml"/><Relationship Id="rId256" Type="http://schemas.openxmlformats.org/officeDocument/2006/relationships/slide" Target="slides/slide240.xml"/><Relationship Id="rId277" Type="http://schemas.openxmlformats.org/officeDocument/2006/relationships/slide" Target="slides/slide261.xml"/><Relationship Id="rId298" Type="http://schemas.openxmlformats.org/officeDocument/2006/relationships/slide" Target="slides/slide282.xml"/><Relationship Id="rId400" Type="http://schemas.openxmlformats.org/officeDocument/2006/relationships/notesMaster" Target="notesMasters/notesMaster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302" Type="http://schemas.openxmlformats.org/officeDocument/2006/relationships/slide" Target="slides/slide286.xml"/><Relationship Id="rId323" Type="http://schemas.openxmlformats.org/officeDocument/2006/relationships/slide" Target="slides/slide307.xml"/><Relationship Id="rId344" Type="http://schemas.openxmlformats.org/officeDocument/2006/relationships/slide" Target="slides/slide328.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179" Type="http://schemas.openxmlformats.org/officeDocument/2006/relationships/slide" Target="slides/slide163.xml"/><Relationship Id="rId365" Type="http://schemas.openxmlformats.org/officeDocument/2006/relationships/slide" Target="slides/slide349.xml"/><Relationship Id="rId386" Type="http://schemas.openxmlformats.org/officeDocument/2006/relationships/slide" Target="slides/slide370.xml"/><Relationship Id="rId190" Type="http://schemas.openxmlformats.org/officeDocument/2006/relationships/slide" Target="slides/slide174.xml"/><Relationship Id="rId204" Type="http://schemas.openxmlformats.org/officeDocument/2006/relationships/slide" Target="slides/slide188.xml"/><Relationship Id="rId225" Type="http://schemas.openxmlformats.org/officeDocument/2006/relationships/slide" Target="slides/slide209.xml"/><Relationship Id="rId246" Type="http://schemas.openxmlformats.org/officeDocument/2006/relationships/slide" Target="slides/slide230.xml"/><Relationship Id="rId267" Type="http://schemas.openxmlformats.org/officeDocument/2006/relationships/slide" Target="slides/slide251.xml"/><Relationship Id="rId288" Type="http://schemas.openxmlformats.org/officeDocument/2006/relationships/slide" Target="slides/slide272.xml"/><Relationship Id="rId106" Type="http://schemas.openxmlformats.org/officeDocument/2006/relationships/slide" Target="slides/slide90.xml"/><Relationship Id="rId127" Type="http://schemas.openxmlformats.org/officeDocument/2006/relationships/slide" Target="slides/slide111.xml"/><Relationship Id="rId313" Type="http://schemas.openxmlformats.org/officeDocument/2006/relationships/slide" Target="slides/slide297.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94" Type="http://schemas.openxmlformats.org/officeDocument/2006/relationships/slide" Target="slides/slide78.xml"/><Relationship Id="rId148" Type="http://schemas.openxmlformats.org/officeDocument/2006/relationships/slide" Target="slides/slide132.xml"/><Relationship Id="rId169" Type="http://schemas.openxmlformats.org/officeDocument/2006/relationships/slide" Target="slides/slide153.xml"/><Relationship Id="rId334" Type="http://schemas.openxmlformats.org/officeDocument/2006/relationships/slide" Target="slides/slide318.xml"/><Relationship Id="rId355" Type="http://schemas.openxmlformats.org/officeDocument/2006/relationships/slide" Target="slides/slide339.xml"/><Relationship Id="rId376" Type="http://schemas.openxmlformats.org/officeDocument/2006/relationships/slide" Target="slides/slide360.xml"/><Relationship Id="rId397" Type="http://schemas.openxmlformats.org/officeDocument/2006/relationships/slide" Target="slides/slide381.xml"/><Relationship Id="rId4" Type="http://schemas.openxmlformats.org/officeDocument/2006/relationships/slideMaster" Target="slideMasters/slideMaster4.xml"/><Relationship Id="rId180" Type="http://schemas.openxmlformats.org/officeDocument/2006/relationships/slide" Target="slides/slide164.xml"/><Relationship Id="rId215" Type="http://schemas.openxmlformats.org/officeDocument/2006/relationships/slide" Target="slides/slide199.xml"/><Relationship Id="rId236" Type="http://schemas.openxmlformats.org/officeDocument/2006/relationships/slide" Target="slides/slide220.xml"/><Relationship Id="rId257" Type="http://schemas.openxmlformats.org/officeDocument/2006/relationships/slide" Target="slides/slide241.xml"/><Relationship Id="rId278" Type="http://schemas.openxmlformats.org/officeDocument/2006/relationships/slide" Target="slides/slide262.xml"/><Relationship Id="rId401" Type="http://schemas.openxmlformats.org/officeDocument/2006/relationships/handoutMaster" Target="handoutMasters/handoutMaster1.xml"/><Relationship Id="rId303" Type="http://schemas.openxmlformats.org/officeDocument/2006/relationships/slide" Target="slides/slide287.xml"/><Relationship Id="rId42" Type="http://schemas.openxmlformats.org/officeDocument/2006/relationships/slide" Target="slides/slide26.xml"/><Relationship Id="rId84" Type="http://schemas.openxmlformats.org/officeDocument/2006/relationships/slide" Target="slides/slide68.xml"/><Relationship Id="rId138" Type="http://schemas.openxmlformats.org/officeDocument/2006/relationships/slide" Target="slides/slide122.xml"/><Relationship Id="rId345" Type="http://schemas.openxmlformats.org/officeDocument/2006/relationships/slide" Target="slides/slide329.xml"/><Relationship Id="rId387" Type="http://schemas.openxmlformats.org/officeDocument/2006/relationships/slide" Target="slides/slide371.xml"/><Relationship Id="rId191" Type="http://schemas.openxmlformats.org/officeDocument/2006/relationships/slide" Target="slides/slide175.xml"/><Relationship Id="rId205" Type="http://schemas.openxmlformats.org/officeDocument/2006/relationships/slide" Target="slides/slide189.xml"/><Relationship Id="rId247" Type="http://schemas.openxmlformats.org/officeDocument/2006/relationships/slide" Target="slides/slide231.xml"/><Relationship Id="rId107" Type="http://schemas.openxmlformats.org/officeDocument/2006/relationships/slide" Target="slides/slide91.xml"/><Relationship Id="rId289" Type="http://schemas.openxmlformats.org/officeDocument/2006/relationships/slide" Target="slides/slide273.xml"/><Relationship Id="rId11" Type="http://schemas.openxmlformats.org/officeDocument/2006/relationships/slideMaster" Target="slideMasters/slideMaster11.xml"/><Relationship Id="rId53" Type="http://schemas.openxmlformats.org/officeDocument/2006/relationships/slide" Target="slides/slide37.xml"/><Relationship Id="rId149" Type="http://schemas.openxmlformats.org/officeDocument/2006/relationships/slide" Target="slides/slide133.xml"/><Relationship Id="rId314" Type="http://schemas.openxmlformats.org/officeDocument/2006/relationships/slide" Target="slides/slide298.xml"/><Relationship Id="rId356" Type="http://schemas.openxmlformats.org/officeDocument/2006/relationships/slide" Target="slides/slide340.xml"/><Relationship Id="rId398" Type="http://schemas.openxmlformats.org/officeDocument/2006/relationships/slide" Target="slides/slide382.xml"/><Relationship Id="rId95" Type="http://schemas.openxmlformats.org/officeDocument/2006/relationships/slide" Target="slides/slide79.xml"/><Relationship Id="rId160" Type="http://schemas.openxmlformats.org/officeDocument/2006/relationships/slide" Target="slides/slide144.xml"/><Relationship Id="rId216" Type="http://schemas.openxmlformats.org/officeDocument/2006/relationships/slide" Target="slides/slide200.xml"/><Relationship Id="rId258" Type="http://schemas.openxmlformats.org/officeDocument/2006/relationships/slide" Target="slides/slide242.xml"/><Relationship Id="rId22" Type="http://schemas.openxmlformats.org/officeDocument/2006/relationships/slide" Target="slides/slide6.xml"/><Relationship Id="rId64" Type="http://schemas.openxmlformats.org/officeDocument/2006/relationships/slide" Target="slides/slide48.xml"/><Relationship Id="rId118" Type="http://schemas.openxmlformats.org/officeDocument/2006/relationships/slide" Target="slides/slide102.xml"/><Relationship Id="rId325" Type="http://schemas.openxmlformats.org/officeDocument/2006/relationships/slide" Target="slides/slide309.xml"/><Relationship Id="rId367" Type="http://schemas.openxmlformats.org/officeDocument/2006/relationships/slide" Target="slides/slide351.xml"/><Relationship Id="rId171" Type="http://schemas.openxmlformats.org/officeDocument/2006/relationships/slide" Target="slides/slide155.xml"/><Relationship Id="rId227" Type="http://schemas.openxmlformats.org/officeDocument/2006/relationships/slide" Target="slides/slide211.xml"/><Relationship Id="rId269" Type="http://schemas.openxmlformats.org/officeDocument/2006/relationships/slide" Target="slides/slide253.xml"/><Relationship Id="rId33" Type="http://schemas.openxmlformats.org/officeDocument/2006/relationships/slide" Target="slides/slide17.xml"/><Relationship Id="rId129" Type="http://schemas.openxmlformats.org/officeDocument/2006/relationships/slide" Target="slides/slide113.xml"/><Relationship Id="rId280" Type="http://schemas.openxmlformats.org/officeDocument/2006/relationships/slide" Target="slides/slide264.xml"/><Relationship Id="rId336" Type="http://schemas.openxmlformats.org/officeDocument/2006/relationships/slide" Target="slides/slide320.xml"/><Relationship Id="rId75" Type="http://schemas.openxmlformats.org/officeDocument/2006/relationships/slide" Target="slides/slide59.xml"/><Relationship Id="rId140" Type="http://schemas.openxmlformats.org/officeDocument/2006/relationships/slide" Target="slides/slide124.xml"/><Relationship Id="rId182" Type="http://schemas.openxmlformats.org/officeDocument/2006/relationships/slide" Target="slides/slide166.xml"/><Relationship Id="rId378" Type="http://schemas.openxmlformats.org/officeDocument/2006/relationships/slide" Target="slides/slide362.xml"/><Relationship Id="rId403" Type="http://schemas.openxmlformats.org/officeDocument/2006/relationships/viewProps" Target="viewProps.xml"/><Relationship Id="rId6" Type="http://schemas.openxmlformats.org/officeDocument/2006/relationships/slideMaster" Target="slideMasters/slideMaster6.xml"/><Relationship Id="rId238" Type="http://schemas.openxmlformats.org/officeDocument/2006/relationships/slide" Target="slides/slide222.xml"/><Relationship Id="rId291" Type="http://schemas.openxmlformats.org/officeDocument/2006/relationships/slide" Target="slides/slide275.xml"/><Relationship Id="rId305" Type="http://schemas.openxmlformats.org/officeDocument/2006/relationships/slide" Target="slides/slide289.xml"/><Relationship Id="rId347" Type="http://schemas.openxmlformats.org/officeDocument/2006/relationships/slide" Target="slides/slide331.xml"/><Relationship Id="rId44" Type="http://schemas.openxmlformats.org/officeDocument/2006/relationships/slide" Target="slides/slide28.xml"/><Relationship Id="rId86" Type="http://schemas.openxmlformats.org/officeDocument/2006/relationships/slide" Target="slides/slide70.xml"/><Relationship Id="rId151" Type="http://schemas.openxmlformats.org/officeDocument/2006/relationships/slide" Target="slides/slide135.xml"/><Relationship Id="rId389" Type="http://schemas.openxmlformats.org/officeDocument/2006/relationships/slide" Target="slides/slide373.xml"/><Relationship Id="rId193" Type="http://schemas.openxmlformats.org/officeDocument/2006/relationships/slide" Target="slides/slide177.xml"/><Relationship Id="rId207" Type="http://schemas.openxmlformats.org/officeDocument/2006/relationships/slide" Target="slides/slide191.xml"/><Relationship Id="rId249" Type="http://schemas.openxmlformats.org/officeDocument/2006/relationships/slide" Target="slides/slide233.xml"/><Relationship Id="rId13" Type="http://schemas.openxmlformats.org/officeDocument/2006/relationships/slideMaster" Target="slideMasters/slideMaster13.xml"/><Relationship Id="rId109" Type="http://schemas.openxmlformats.org/officeDocument/2006/relationships/slide" Target="slides/slide93.xml"/><Relationship Id="rId260" Type="http://schemas.openxmlformats.org/officeDocument/2006/relationships/slide" Target="slides/slide244.xml"/><Relationship Id="rId316" Type="http://schemas.openxmlformats.org/officeDocument/2006/relationships/slide" Target="slides/slide300.xml"/><Relationship Id="rId55" Type="http://schemas.openxmlformats.org/officeDocument/2006/relationships/slide" Target="slides/slide39.xml"/><Relationship Id="rId97" Type="http://schemas.openxmlformats.org/officeDocument/2006/relationships/slide" Target="slides/slide81.xml"/><Relationship Id="rId120" Type="http://schemas.openxmlformats.org/officeDocument/2006/relationships/slide" Target="slides/slide104.xml"/><Relationship Id="rId358" Type="http://schemas.openxmlformats.org/officeDocument/2006/relationships/slide" Target="slides/slide342.xml"/><Relationship Id="rId162" Type="http://schemas.openxmlformats.org/officeDocument/2006/relationships/slide" Target="slides/slide146.xml"/><Relationship Id="rId218" Type="http://schemas.openxmlformats.org/officeDocument/2006/relationships/slide" Target="slides/slide202.xml"/><Relationship Id="rId271" Type="http://schemas.openxmlformats.org/officeDocument/2006/relationships/slide" Target="slides/slide255.xml"/><Relationship Id="rId24" Type="http://schemas.openxmlformats.org/officeDocument/2006/relationships/slide" Target="slides/slide8.xml"/><Relationship Id="rId66" Type="http://schemas.openxmlformats.org/officeDocument/2006/relationships/slide" Target="slides/slide50.xml"/><Relationship Id="rId131" Type="http://schemas.openxmlformats.org/officeDocument/2006/relationships/slide" Target="slides/slide115.xml"/><Relationship Id="rId327" Type="http://schemas.openxmlformats.org/officeDocument/2006/relationships/slide" Target="slides/slide311.xml"/><Relationship Id="rId369" Type="http://schemas.openxmlformats.org/officeDocument/2006/relationships/slide" Target="slides/slide353.xml"/><Relationship Id="rId173" Type="http://schemas.openxmlformats.org/officeDocument/2006/relationships/slide" Target="slides/slide157.xml"/><Relationship Id="rId229" Type="http://schemas.openxmlformats.org/officeDocument/2006/relationships/slide" Target="slides/slide213.xml"/><Relationship Id="rId380" Type="http://schemas.openxmlformats.org/officeDocument/2006/relationships/slide" Target="slides/slide364.xml"/><Relationship Id="rId240" Type="http://schemas.openxmlformats.org/officeDocument/2006/relationships/slide" Target="slides/slide224.xml"/><Relationship Id="rId35" Type="http://schemas.openxmlformats.org/officeDocument/2006/relationships/slide" Target="slides/slide19.xml"/><Relationship Id="rId77" Type="http://schemas.openxmlformats.org/officeDocument/2006/relationships/slide" Target="slides/slide61.xml"/><Relationship Id="rId100" Type="http://schemas.openxmlformats.org/officeDocument/2006/relationships/slide" Target="slides/slide84.xml"/><Relationship Id="rId282" Type="http://schemas.openxmlformats.org/officeDocument/2006/relationships/slide" Target="slides/slide266.xml"/><Relationship Id="rId338" Type="http://schemas.openxmlformats.org/officeDocument/2006/relationships/slide" Target="slides/slide322.xml"/><Relationship Id="rId8" Type="http://schemas.openxmlformats.org/officeDocument/2006/relationships/slideMaster" Target="slideMasters/slideMaster8.xml"/><Relationship Id="rId142" Type="http://schemas.openxmlformats.org/officeDocument/2006/relationships/slide" Target="slides/slide126.xml"/><Relationship Id="rId184" Type="http://schemas.openxmlformats.org/officeDocument/2006/relationships/slide" Target="slides/slide168.xml"/><Relationship Id="rId391" Type="http://schemas.openxmlformats.org/officeDocument/2006/relationships/slide" Target="slides/slide375.xml"/><Relationship Id="rId405" Type="http://schemas.openxmlformats.org/officeDocument/2006/relationships/tableStyles" Target="tableStyles.xml"/><Relationship Id="rId251" Type="http://schemas.openxmlformats.org/officeDocument/2006/relationships/slide" Target="slides/slide235.xml"/><Relationship Id="rId46" Type="http://schemas.openxmlformats.org/officeDocument/2006/relationships/slide" Target="slides/slide30.xml"/><Relationship Id="rId293" Type="http://schemas.openxmlformats.org/officeDocument/2006/relationships/slide" Target="slides/slide277.xml"/><Relationship Id="rId307" Type="http://schemas.openxmlformats.org/officeDocument/2006/relationships/slide" Target="slides/slide291.xml"/><Relationship Id="rId349" Type="http://schemas.openxmlformats.org/officeDocument/2006/relationships/slide" Target="slides/slide333.xml"/><Relationship Id="rId88" Type="http://schemas.openxmlformats.org/officeDocument/2006/relationships/slide" Target="slides/slide72.xml"/><Relationship Id="rId111" Type="http://schemas.openxmlformats.org/officeDocument/2006/relationships/slide" Target="slides/slide95.xml"/><Relationship Id="rId153" Type="http://schemas.openxmlformats.org/officeDocument/2006/relationships/slide" Target="slides/slide137.xml"/><Relationship Id="rId195" Type="http://schemas.openxmlformats.org/officeDocument/2006/relationships/slide" Target="slides/slide179.xml"/><Relationship Id="rId209" Type="http://schemas.openxmlformats.org/officeDocument/2006/relationships/slide" Target="slides/slide193.xml"/><Relationship Id="rId360" Type="http://schemas.openxmlformats.org/officeDocument/2006/relationships/slide" Target="slides/slide344.xml"/><Relationship Id="rId220" Type="http://schemas.openxmlformats.org/officeDocument/2006/relationships/slide" Target="slides/slide204.xml"/><Relationship Id="rId15" Type="http://schemas.openxmlformats.org/officeDocument/2006/relationships/slideMaster" Target="slideMasters/slideMaster15.xml"/><Relationship Id="rId57" Type="http://schemas.openxmlformats.org/officeDocument/2006/relationships/slide" Target="slides/slide41.xml"/><Relationship Id="rId262" Type="http://schemas.openxmlformats.org/officeDocument/2006/relationships/slide" Target="slides/slide246.xml"/><Relationship Id="rId318" Type="http://schemas.openxmlformats.org/officeDocument/2006/relationships/slide" Target="slides/slide302.xml"/><Relationship Id="rId99" Type="http://schemas.openxmlformats.org/officeDocument/2006/relationships/slide" Target="slides/slide83.xml"/><Relationship Id="rId122" Type="http://schemas.openxmlformats.org/officeDocument/2006/relationships/slide" Target="slides/slide106.xml"/><Relationship Id="rId164" Type="http://schemas.openxmlformats.org/officeDocument/2006/relationships/slide" Target="slides/slide148.xml"/><Relationship Id="rId371" Type="http://schemas.openxmlformats.org/officeDocument/2006/relationships/slide" Target="slides/slide355.xml"/><Relationship Id="rId26" Type="http://schemas.openxmlformats.org/officeDocument/2006/relationships/slide" Target="slides/slide10.xml"/><Relationship Id="rId231" Type="http://schemas.openxmlformats.org/officeDocument/2006/relationships/slide" Target="slides/slide215.xml"/><Relationship Id="rId273" Type="http://schemas.openxmlformats.org/officeDocument/2006/relationships/slide" Target="slides/slide257.xml"/><Relationship Id="rId329" Type="http://schemas.openxmlformats.org/officeDocument/2006/relationships/slide" Target="slides/slide313.xml"/><Relationship Id="rId68" Type="http://schemas.openxmlformats.org/officeDocument/2006/relationships/slide" Target="slides/slide52.xml"/><Relationship Id="rId133" Type="http://schemas.openxmlformats.org/officeDocument/2006/relationships/slide" Target="slides/slide117.xml"/><Relationship Id="rId175" Type="http://schemas.openxmlformats.org/officeDocument/2006/relationships/slide" Target="slides/slide159.xml"/><Relationship Id="rId340" Type="http://schemas.openxmlformats.org/officeDocument/2006/relationships/slide" Target="slides/slide324.xml"/><Relationship Id="rId200" Type="http://schemas.openxmlformats.org/officeDocument/2006/relationships/slide" Target="slides/slide184.xml"/><Relationship Id="rId382" Type="http://schemas.openxmlformats.org/officeDocument/2006/relationships/slide" Target="slides/slide366.xml"/><Relationship Id="rId242" Type="http://schemas.openxmlformats.org/officeDocument/2006/relationships/slide" Target="slides/slide226.xml"/><Relationship Id="rId284" Type="http://schemas.openxmlformats.org/officeDocument/2006/relationships/slide" Target="slides/slide268.xml"/><Relationship Id="rId37" Type="http://schemas.openxmlformats.org/officeDocument/2006/relationships/slide" Target="slides/slide21.xml"/><Relationship Id="rId79" Type="http://schemas.openxmlformats.org/officeDocument/2006/relationships/slide" Target="slides/slide63.xml"/><Relationship Id="rId102" Type="http://schemas.openxmlformats.org/officeDocument/2006/relationships/slide" Target="slides/slide86.xml"/><Relationship Id="rId144" Type="http://schemas.openxmlformats.org/officeDocument/2006/relationships/slide" Target="slides/slide128.xml"/><Relationship Id="rId90" Type="http://schemas.openxmlformats.org/officeDocument/2006/relationships/slide" Target="slides/slide74.xml"/><Relationship Id="rId186" Type="http://schemas.openxmlformats.org/officeDocument/2006/relationships/slide" Target="slides/slide170.xml"/><Relationship Id="rId351" Type="http://schemas.openxmlformats.org/officeDocument/2006/relationships/slide" Target="slides/slide335.xml"/><Relationship Id="rId393" Type="http://schemas.openxmlformats.org/officeDocument/2006/relationships/slide" Target="slides/slide37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werkblad.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werkblad5.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werkblad6.xlsx"/></Relationships>
</file>

<file path=ppt/charts/_rels/chart12.xml.rels><?xml version="1.0" encoding="UTF-8" standalone="yes"?>
<Relationships xmlns="http://schemas.openxmlformats.org/package/2006/relationships"><Relationship Id="rId1" Type="http://schemas.openxmlformats.org/officeDocument/2006/relationships/oleObject" Target="file:///\\ITAIABCK01\root\Pascarella_L\Inno4Grass\T%205.2\materiale%20presentazione\istat\Dw532017_Lavorare.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ITAIABCK01\root\Pascarella_L\Inno4Grass\T%205.2\materiale%20presentazione\istat\Dw532017_Lavorare.xls"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winfs-uni.top.gwdg.de\jissels$\johannes\Tagungen\2016\DGFZ_2016\Pachtpreise.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winfs-uni.top.gwdg.de\jissels$\johannes\Tagungen\2016\DGFZ_2016\Preise_Pflanzliche%20Produkte.xls"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winfs-uni.top.gwdg.de\jissels$\johannes\Tagungen\2016\DGFZ_2016\Preise_Pflanzliche%20Produkte.xls"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oleObject" Target="file:///\\FS1neu\komainda\Literatur\Gr&#252;nland\D&#252;ngung\Herbstg&#252;lle\Lausen%20und%20Biernat,%202017.xlsx" TargetMode="Externa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werkblad1.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werkblad2.xlsx"/><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werkblad3.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werkblad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89" b="1" i="0" u="none" strike="noStrike" baseline="0">
                <a:solidFill>
                  <a:srgbClr val="000000"/>
                </a:solidFill>
                <a:latin typeface="Arial"/>
                <a:ea typeface="Arial"/>
                <a:cs typeface="Arial"/>
              </a:defRPr>
            </a:pPr>
            <a:r>
              <a:rPr lang="sv-SE" dirty="0" smtClean="0"/>
              <a:t>Energie</a:t>
            </a:r>
            <a:r>
              <a:rPr lang="sv-SE" baseline="0" dirty="0" smtClean="0"/>
              <a:t> inhoud (verteerbaarheid)</a:t>
            </a:r>
            <a:endParaRPr lang="sv-SE" dirty="0"/>
          </a:p>
        </c:rich>
      </c:tx>
      <c:layout>
        <c:manualLayout>
          <c:xMode val="edge"/>
          <c:yMode val="edge"/>
          <c:x val="0.41019112746284808"/>
          <c:y val="1.9444360276516651E-2"/>
        </c:manualLayout>
      </c:layout>
      <c:overlay val="0"/>
      <c:spPr>
        <a:noFill/>
        <a:ln w="28595">
          <a:noFill/>
        </a:ln>
      </c:spPr>
    </c:title>
    <c:autoTitleDeleted val="0"/>
    <c:plotArea>
      <c:layout>
        <c:manualLayout>
          <c:layoutTarget val="inner"/>
          <c:xMode val="edge"/>
          <c:yMode val="edge"/>
          <c:x val="0.14394904458598726"/>
          <c:y val="0.20555555555555555"/>
          <c:w val="0.6472154827787896"/>
          <c:h val="0.58611111111111114"/>
        </c:manualLayout>
      </c:layout>
      <c:lineChart>
        <c:grouping val="standard"/>
        <c:varyColors val="0"/>
        <c:ser>
          <c:idx val="0"/>
          <c:order val="0"/>
          <c:tx>
            <c:strRef>
              <c:f>Vallboken! $B$6 dollar!</c:f>
              <c:strCache>
                <c:ptCount val="1"/>
                <c:pt idx="0">
                  <c:v>grÃ¤s</c:v>
                </c:pt>
              </c:strCache>
            </c:strRef>
          </c:tx>
          <c:spPr>
            <a:ln w="42892">
              <a:solidFill>
                <a:srgbClr val="000080"/>
              </a:solidFill>
              <a:prstDash val="solid"/>
            </a:ln>
          </c:spPr>
          <c:marker>
            <c:symbol val="diamond"/>
            <c:size val="5"/>
            <c:spPr>
              <a:solidFill>
                <a:srgbClr val="000080"/>
              </a:solidFill>
              <a:ln>
                <a:solidFill>
                  <a:srgbClr val="000080"/>
                </a:solidFill>
                <a:prstDash val="solid"/>
              </a:ln>
            </c:spPr>
          </c:marker>
          <c:cat>
            <c:strRef>
              <c:f>Vallboken! $A$7:$A$A$10:$A$10</c:f>
              <c:strCache>
                <c:ptCount val="4"/>
                <c:pt idx="0">
                  <c:v>2/6</c:v>
                </c:pt>
                <c:pt idx="1">
                  <c:v>9/6</c:v>
                </c:pt>
                <c:pt idx="2">
                  <c:v>16/6</c:v>
                </c:pt>
                <c:pt idx="3">
                  <c:v>23/6</c:v>
                </c:pt>
              </c:strCache>
            </c:strRef>
          </c:cat>
          <c:val>
            <c:numRef>
              <c:f>Vallboken! $B$7:$B$7:$B$10...</c:f>
              <c:numCache>
                <c:formatCode>General</c:formatCode>
                <c:ptCount val="4"/>
                <c:pt idx="0">
                  <c:v>10.8</c:v>
                </c:pt>
                <c:pt idx="1">
                  <c:v>10.3</c:v>
                </c:pt>
                <c:pt idx="2">
                  <c:v>9.8000000000000007</c:v>
                </c:pt>
                <c:pt idx="3">
                  <c:v>9.5</c:v>
                </c:pt>
              </c:numCache>
            </c:numRef>
          </c:val>
          <c:smooth val="0"/>
          <c:extLst>
            <c:ext xmlns:c16="http://schemas.microsoft.com/office/drawing/2014/chart" uri="{C3380CC4-5D6E-409C-BE32-E72D297353CC}">
              <c16:uniqueId val="{00000000-BB99-4111-B76E-70963DA09CB9}"/>
            </c:ext>
          </c:extLst>
        </c:ser>
        <c:ser>
          <c:idx val="1"/>
          <c:order val="1"/>
          <c:tx>
            <c:strRef>
              <c:f>Vallboken! $C$6 dollar!</c:f>
              <c:strCache>
                <c:ptCount val="1"/>
                <c:pt idx="0">
                  <c:v>blandval</c:v>
                </c:pt>
              </c:strCache>
            </c:strRef>
          </c:tx>
          <c:spPr>
            <a:ln w="42892">
              <a:solidFill>
                <a:srgbClr val="FF0000"/>
              </a:solidFill>
              <a:prstDash val="solid"/>
            </a:ln>
          </c:spPr>
          <c:marker>
            <c:symbol val="square"/>
            <c:size val="5"/>
            <c:spPr>
              <a:solidFill>
                <a:srgbClr val="FF0000"/>
              </a:solidFill>
              <a:ln>
                <a:solidFill>
                  <a:srgbClr val="FF0000"/>
                </a:solidFill>
                <a:prstDash val="solid"/>
              </a:ln>
            </c:spPr>
          </c:marker>
          <c:cat>
            <c:strRef>
              <c:f>Vallboken! $A$7:$A$A$10:$A$10</c:f>
              <c:strCache>
                <c:ptCount val="4"/>
                <c:pt idx="0">
                  <c:v>2/6</c:v>
                </c:pt>
                <c:pt idx="1">
                  <c:v>9/6</c:v>
                </c:pt>
                <c:pt idx="2">
                  <c:v>16/6</c:v>
                </c:pt>
                <c:pt idx="3">
                  <c:v>23/6</c:v>
                </c:pt>
              </c:strCache>
            </c:strRef>
          </c:cat>
          <c:val>
            <c:numRef>
              <c:f>Vallboken! $C$7:$C$10:$C$10...</c:f>
              <c:numCache>
                <c:formatCode>General</c:formatCode>
                <c:ptCount val="4"/>
                <c:pt idx="0">
                  <c:v>10.6</c:v>
                </c:pt>
                <c:pt idx="1">
                  <c:v>10.3</c:v>
                </c:pt>
                <c:pt idx="2">
                  <c:v>9.9</c:v>
                </c:pt>
                <c:pt idx="3">
                  <c:v>9.6999999999999993</c:v>
                </c:pt>
              </c:numCache>
            </c:numRef>
          </c:val>
          <c:smooth val="0"/>
          <c:extLst>
            <c:ext xmlns:c16="http://schemas.microsoft.com/office/drawing/2014/chart" uri="{C3380CC4-5D6E-409C-BE32-E72D297353CC}">
              <c16:uniqueId val="{00000001-BB99-4111-B76E-70963DA09CB9}"/>
            </c:ext>
          </c:extLst>
        </c:ser>
        <c:dLbls>
          <c:showLegendKey val="0"/>
          <c:showVal val="0"/>
          <c:showCatName val="0"/>
          <c:showSerName val="0"/>
          <c:showPercent val="0"/>
          <c:showBubbleSize val="0"/>
        </c:dLbls>
        <c:marker val="1"/>
        <c:smooth val="0"/>
        <c:axId val="35121024"/>
        <c:axId val="36372864"/>
      </c:lineChart>
      <c:catAx>
        <c:axId val="35121024"/>
        <c:scaling>
          <c:orientation val="minMax"/>
        </c:scaling>
        <c:delete val="0"/>
        <c:axPos val="b"/>
        <c:title>
          <c:tx>
            <c:rich>
              <a:bodyPr/>
              <a:lstStyle/>
              <a:p>
                <a:pPr>
                  <a:defRPr sz="1351" b="1" i="0" u="none" strike="noStrike" baseline="0">
                    <a:solidFill>
                      <a:srgbClr val="000000"/>
                    </a:solidFill>
                    <a:latin typeface="Arial"/>
                    <a:ea typeface="Arial"/>
                    <a:cs typeface="Arial"/>
                  </a:defRPr>
                </a:pPr>
                <a:r>
                  <a:rPr lang="sv-SE" dirty="0" smtClean="0"/>
                  <a:t>Datum van </a:t>
                </a:r>
                <a:r>
                  <a:rPr lang="sv-SE" dirty="0" err="1" smtClean="0"/>
                  <a:t>oogst</a:t>
                </a:r>
                <a:endParaRPr lang="sv-SE" dirty="0"/>
              </a:p>
            </c:rich>
          </c:tx>
          <c:layout>
            <c:manualLayout>
              <c:xMode val="edge"/>
              <c:yMode val="edge"/>
              <c:x val="0.42802550130112726"/>
              <c:y val="0.88888882351574117"/>
            </c:manualLayout>
          </c:layout>
          <c:overlay val="0"/>
          <c:spPr>
            <a:noFill/>
            <a:ln w="28595">
              <a:noFill/>
            </a:ln>
          </c:spPr>
        </c:title>
        <c:numFmt formatCode="General" sourceLinked="1"/>
        <c:majorTickMark val="out"/>
        <c:minorTickMark val="none"/>
        <c:tickLblPos val="nextTo"/>
        <c:spPr>
          <a:ln w="3574">
            <a:solidFill>
              <a:srgbClr val="000000"/>
            </a:solidFill>
            <a:prstDash val="solid"/>
          </a:ln>
        </c:spPr>
        <c:txPr>
          <a:bodyPr rot="0" vert="horz"/>
          <a:lstStyle/>
          <a:p>
            <a:pPr>
              <a:defRPr sz="1351" b="0" i="0" u="none" strike="noStrike" baseline="0">
                <a:solidFill>
                  <a:srgbClr val="000000"/>
                </a:solidFill>
                <a:latin typeface="Arial"/>
                <a:ea typeface="Arial"/>
                <a:cs typeface="Arial"/>
              </a:defRPr>
            </a:pPr>
            <a:endParaRPr lang="nl-NL"/>
          </a:p>
        </c:txPr>
        <c:crossAx val="36372864"/>
        <c:crosses val="autoZero"/>
        <c:auto val="1"/>
        <c:lblAlgn val="ctr"/>
        <c:lblOffset val="100"/>
        <c:tickLblSkip val="1"/>
        <c:tickMarkSkip val="1"/>
        <c:noMultiLvlLbl val="0"/>
      </c:catAx>
      <c:valAx>
        <c:axId val="36372864"/>
        <c:scaling>
          <c:orientation val="minMax"/>
        </c:scaling>
        <c:delete val="0"/>
        <c:axPos val="l"/>
        <c:majorGridlines>
          <c:spPr>
            <a:ln w="3574">
              <a:solidFill>
                <a:srgbClr val="000000"/>
              </a:solidFill>
              <a:prstDash val="solid"/>
            </a:ln>
          </c:spPr>
        </c:majorGridlines>
        <c:title>
          <c:tx>
            <c:rich>
              <a:bodyPr rot="0" vert="horz"/>
              <a:lstStyle/>
              <a:p>
                <a:pPr algn="l">
                  <a:defRPr sz="1069" b="1" i="0" u="none" strike="noStrike" baseline="0">
                    <a:solidFill>
                      <a:srgbClr val="000000"/>
                    </a:solidFill>
                    <a:latin typeface="Arial"/>
                    <a:ea typeface="Arial"/>
                    <a:cs typeface="Arial"/>
                  </a:defRPr>
                </a:pPr>
                <a:r>
                  <a:rPr lang="sv-SE" dirty="0" smtClean="0"/>
                  <a:t>MJ ME/kg DM</a:t>
                </a:r>
                <a:endParaRPr lang="sv-SE" dirty="0"/>
              </a:p>
            </c:rich>
          </c:tx>
          <c:layout>
            <c:manualLayout>
              <c:xMode val="edge"/>
              <c:yMode val="edge"/>
              <c:x val="8.025474842005971E-2"/>
              <c:y val="0.10555560295108773"/>
            </c:manualLayout>
          </c:layout>
          <c:overlay val="0"/>
          <c:spPr>
            <a:noFill/>
            <a:ln w="28595">
              <a:noFill/>
            </a:ln>
          </c:spPr>
        </c:title>
        <c:numFmt formatCode="General" sourceLinked="1"/>
        <c:majorTickMark val="out"/>
        <c:minorTickMark val="none"/>
        <c:tickLblPos val="nextTo"/>
        <c:spPr>
          <a:ln w="3574">
            <a:solidFill>
              <a:srgbClr val="000000"/>
            </a:solidFill>
            <a:prstDash val="solid"/>
          </a:ln>
        </c:spPr>
        <c:txPr>
          <a:bodyPr rot="0" vert="horz"/>
          <a:lstStyle/>
          <a:p>
            <a:pPr>
              <a:defRPr sz="1351" b="0" i="0" u="none" strike="noStrike" baseline="0">
                <a:solidFill>
                  <a:srgbClr val="000000"/>
                </a:solidFill>
                <a:latin typeface="Arial"/>
                <a:ea typeface="Arial"/>
                <a:cs typeface="Arial"/>
              </a:defRPr>
            </a:pPr>
            <a:endParaRPr lang="nl-NL"/>
          </a:p>
        </c:txPr>
        <c:crossAx val="35121024"/>
        <c:crosses val="autoZero"/>
        <c:crossBetween val="between"/>
      </c:valAx>
      <c:spPr>
        <a:solidFill>
          <a:srgbClr val="FFFFFF"/>
        </a:solidFill>
        <a:ln w="14297">
          <a:solidFill>
            <a:srgbClr val="808080"/>
          </a:solidFill>
          <a:prstDash val="solid"/>
        </a:ln>
      </c:spPr>
    </c:plotArea>
    <c:legend>
      <c:legendPos val="r"/>
      <c:layout>
        <c:manualLayout>
          <c:xMode val="edge"/>
          <c:yMode val="edge"/>
          <c:x val="0.80182534261722549"/>
          <c:y val="0.44306448774908724"/>
          <c:w val="0.1769429636803502"/>
          <c:h val="0.13288288288288286"/>
        </c:manualLayout>
      </c:layout>
      <c:overlay val="0"/>
      <c:spPr>
        <a:solidFill>
          <a:srgbClr val="FFFFFF"/>
        </a:solidFill>
        <a:ln w="3574">
          <a:noFill/>
          <a:prstDash val="solid"/>
        </a:ln>
      </c:spPr>
      <c:txPr>
        <a:bodyPr/>
        <a:lstStyle/>
        <a:p>
          <a:pPr>
            <a:defRPr sz="1238" b="0" i="0" u="none" strike="noStrike" baseline="0">
              <a:solidFill>
                <a:srgbClr val="000000"/>
              </a:solidFill>
              <a:latin typeface="Arial"/>
              <a:ea typeface="Arial"/>
              <a:cs typeface="Arial"/>
            </a:defRPr>
          </a:pPr>
          <a:endParaRPr lang="nl-NL"/>
        </a:p>
      </c:txPr>
    </c:legend>
    <c:plotVisOnly val="1"/>
    <c:dispBlanksAs val="gap"/>
    <c:showDLblsOverMax val="0"/>
  </c:chart>
  <c:spPr>
    <a:solidFill>
      <a:srgbClr val="FFFFFF"/>
    </a:solidFill>
    <a:ln w="3574">
      <a:noFill/>
      <a:prstDash val="solid"/>
    </a:ln>
  </c:spPr>
  <c:txPr>
    <a:bodyPr/>
    <a:lstStyle/>
    <a:p>
      <a:pPr>
        <a:defRPr sz="1351" b="0" i="0" u="none" strike="noStrike" baseline="0">
          <a:solidFill>
            <a:srgbClr val="000000"/>
          </a:solidFill>
          <a:latin typeface="Arial"/>
          <a:ea typeface="Arial"/>
          <a:cs typeface="Arial"/>
        </a:defRPr>
      </a:pPr>
      <a:endParaRPr lang="nl-NL"/>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Arkusz1!$B$1</c:f>
              <c:strCache>
                <c:ptCount val="1"/>
                <c:pt idx="0">
                  <c:v>Sprzedaż</c:v>
                </c:pt>
              </c:strCache>
            </c:strRef>
          </c:tx>
          <c:spPr>
            <a:ln>
              <a:solidFill>
                <a:schemeClr val="tx1"/>
              </a:solidFill>
            </a:ln>
          </c:spPr>
          <c:dPt>
            <c:idx val="0"/>
            <c:bubble3D val="0"/>
            <c:spPr>
              <a:solidFill>
                <a:srgbClr val="00B050"/>
              </a:solidFill>
              <a:ln w="19050">
                <a:solidFill>
                  <a:schemeClr val="accent3"/>
                </a:solidFill>
              </a:ln>
              <a:effectLst/>
            </c:spPr>
            <c:extLst>
              <c:ext xmlns:c16="http://schemas.microsoft.com/office/drawing/2014/chart" uri="{C3380CC4-5D6E-409C-BE32-E72D297353CC}">
                <c16:uniqueId val="{00000001-49A4-47D2-9769-B6EBA006A6A8}"/>
              </c:ext>
            </c:extLst>
          </c:dPt>
          <c:dPt>
            <c:idx val="1"/>
            <c:bubble3D val="0"/>
            <c:spPr>
              <a:solidFill>
                <a:schemeClr val="accent2">
                  <a:lumMod val="75000"/>
                  <a:lumOff val="25000"/>
                </a:schemeClr>
              </a:solidFill>
              <a:ln w="19050">
                <a:solidFill>
                  <a:schemeClr val="tx1"/>
                </a:solidFill>
              </a:ln>
              <a:effectLst/>
            </c:spPr>
            <c:extLst>
              <c:ext xmlns:c16="http://schemas.microsoft.com/office/drawing/2014/chart" uri="{C3380CC4-5D6E-409C-BE32-E72D297353CC}">
                <c16:uniqueId val="{00000003-49A4-47D2-9769-B6EBA006A6A8}"/>
              </c:ext>
            </c:extLst>
          </c:dPt>
          <c:dPt>
            <c:idx val="2"/>
            <c:bubble3D val="0"/>
            <c:spPr>
              <a:solidFill>
                <a:srgbClr val="FFFF00"/>
              </a:solidFill>
              <a:ln w="19050">
                <a:solidFill>
                  <a:schemeClr val="tx1"/>
                </a:solidFill>
              </a:ln>
              <a:effectLst/>
            </c:spPr>
            <c:extLst>
              <c:ext xmlns:c16="http://schemas.microsoft.com/office/drawing/2014/chart" uri="{C3380CC4-5D6E-409C-BE32-E72D297353CC}">
                <c16:uniqueId val="{00000005-49A4-47D2-9769-B6EBA006A6A8}"/>
              </c:ext>
            </c:extLst>
          </c:dPt>
          <c:dPt>
            <c:idx val="3"/>
            <c:bubble3D val="0"/>
            <c:spPr>
              <a:solidFill>
                <a:srgbClr val="C00000"/>
              </a:solidFill>
              <a:ln w="19050">
                <a:solidFill>
                  <a:schemeClr val="tx1"/>
                </a:solidFill>
              </a:ln>
              <a:effectLst/>
            </c:spPr>
            <c:extLst>
              <c:ext xmlns:c16="http://schemas.microsoft.com/office/drawing/2014/chart" uri="{C3380CC4-5D6E-409C-BE32-E72D297353CC}">
                <c16:uniqueId val="{00000007-49A4-47D2-9769-B6EBA006A6A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nl-NL"/>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Arkusz1!$A$2:$A$5</c:f>
              <c:strCache>
                <c:ptCount val="4"/>
                <c:pt idx="0">
                  <c:v>milk producers</c:v>
                </c:pt>
                <c:pt idx="1">
                  <c:v>beef farmers</c:v>
                </c:pt>
                <c:pt idx="2">
                  <c:v>horse farmers</c:v>
                </c:pt>
                <c:pt idx="3">
                  <c:v>other</c:v>
                </c:pt>
              </c:strCache>
            </c:strRef>
          </c:cat>
          <c:val>
            <c:numRef>
              <c:f>Arkusz1!$B$2:$B$5</c:f>
              <c:numCache>
                <c:formatCode>General</c:formatCode>
                <c:ptCount val="4"/>
                <c:pt idx="0">
                  <c:v>80</c:v>
                </c:pt>
                <c:pt idx="1">
                  <c:v>10</c:v>
                </c:pt>
                <c:pt idx="2">
                  <c:v>7</c:v>
                </c:pt>
                <c:pt idx="3">
                  <c:v>3</c:v>
                </c:pt>
              </c:numCache>
            </c:numRef>
          </c:val>
          <c:extLst>
            <c:ext xmlns:c16="http://schemas.microsoft.com/office/drawing/2014/chart" uri="{C3380CC4-5D6E-409C-BE32-E72D297353CC}">
              <c16:uniqueId val="{00000008-49A4-47D2-9769-B6EBA006A6A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nl-NL"/>
        </a:p>
      </c:txPr>
    </c:legend>
    <c:plotVisOnly val="1"/>
    <c:dispBlanksAs val="zero"/>
    <c:showDLblsOverMax val="0"/>
  </c:chart>
  <c:spPr>
    <a:noFill/>
    <a:ln>
      <a:noFill/>
    </a:ln>
    <a:effectLst/>
  </c:spPr>
  <c:txPr>
    <a:bodyPr/>
    <a:lstStyle/>
    <a:p>
      <a:pPr>
        <a:defRPr/>
      </a:pPr>
      <a:endParaRPr lang="nl-N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819819819819814E-2"/>
          <c:y val="0.10038610038610053"/>
          <c:w val="0.90765765765765771"/>
          <c:h val="0.60617760617760663"/>
        </c:manualLayout>
      </c:layout>
      <c:barChart>
        <c:barDir val="col"/>
        <c:grouping val="clustered"/>
        <c:varyColors val="0"/>
        <c:ser>
          <c:idx val="0"/>
          <c:order val="0"/>
          <c:tx>
            <c:strRef>
              <c:f>Blad 1! $A$2 dollar!</c:f>
              <c:strCache>
                <c:ptCount val="1"/>
                <c:pt idx="0">
                  <c:v>Gras 100%</c:v>
                </c:pt>
              </c:strCache>
            </c:strRef>
          </c:tx>
          <c:spPr>
            <a:solidFill>
              <a:srgbClr val="FFFF00"/>
            </a:solidFill>
            <a:ln w="12700">
              <a:solidFill>
                <a:srgbClr val="000000"/>
              </a:solidFill>
              <a:prstDash val="solid"/>
            </a:ln>
          </c:spPr>
          <c:invertIfNegative val="0"/>
          <c:cat>
            <c:strRef>
              <c:f>Blad 1! $B$1:$D$1:$D$1...</c:f>
              <c:strCache>
                <c:ptCount val="3"/>
                <c:pt idx="0">
                  <c:v>PK</c:v>
                </c:pt>
                <c:pt idx="1">
                  <c:v>PK + 90 N</c:v>
                </c:pt>
                <c:pt idx="2">
                  <c:v>PK + 180 N</c:v>
                </c:pt>
              </c:strCache>
            </c:strRef>
          </c:cat>
          <c:val>
            <c:numRef>
              <c:f>Blad 1! $B$2:$D$2:$D$2...</c:f>
              <c:numCache>
                <c:formatCode>General</c:formatCode>
                <c:ptCount val="3"/>
                <c:pt idx="0">
                  <c:v>2.7</c:v>
                </c:pt>
                <c:pt idx="1">
                  <c:v>5.3</c:v>
                </c:pt>
                <c:pt idx="2">
                  <c:v>7.6</c:v>
                </c:pt>
              </c:numCache>
            </c:numRef>
          </c:val>
          <c:extLst>
            <c:ext xmlns:c16="http://schemas.microsoft.com/office/drawing/2014/chart" uri="{C3380CC4-5D6E-409C-BE32-E72D297353CC}">
              <c16:uniqueId val="{00000000-04A5-4654-B740-BC4FE24C03A2}"/>
            </c:ext>
          </c:extLst>
        </c:ser>
        <c:ser>
          <c:idx val="1"/>
          <c:order val="1"/>
          <c:tx>
            <c:strRef>
              <c:f>Blad 1! $A$3 dollar.</c:f>
              <c:strCache>
                <c:ptCount val="1"/>
                <c:pt idx="0">
                  <c:v>Gras 60% + witte klaver 40%.</c:v>
                </c:pt>
              </c:strCache>
            </c:strRef>
          </c:tx>
          <c:spPr>
            <a:solidFill>
              <a:srgbClr val="00FF00"/>
            </a:solidFill>
            <a:ln w="12700">
              <a:solidFill>
                <a:srgbClr val="000000"/>
              </a:solidFill>
              <a:prstDash val="solid"/>
            </a:ln>
          </c:spPr>
          <c:invertIfNegative val="0"/>
          <c:cat>
            <c:strRef>
              <c:f>Blad 1! $B$1:$D$1:$D$1...</c:f>
              <c:strCache>
                <c:ptCount val="3"/>
                <c:pt idx="0">
                  <c:v>PK</c:v>
                </c:pt>
                <c:pt idx="1">
                  <c:v>PK + 90 N</c:v>
                </c:pt>
                <c:pt idx="2">
                  <c:v>PK + 180 N</c:v>
                </c:pt>
              </c:strCache>
            </c:strRef>
          </c:cat>
          <c:val>
            <c:numRef>
              <c:f>Blad 1! $B$3:$D$3:$D$3.</c:f>
              <c:numCache>
                <c:formatCode>General</c:formatCode>
                <c:ptCount val="3"/>
                <c:pt idx="0">
                  <c:v>7.5</c:v>
                </c:pt>
                <c:pt idx="1">
                  <c:v>8.8000000000000007</c:v>
                </c:pt>
                <c:pt idx="2">
                  <c:v>9.1</c:v>
                </c:pt>
              </c:numCache>
            </c:numRef>
          </c:val>
          <c:extLst>
            <c:ext xmlns:c16="http://schemas.microsoft.com/office/drawing/2014/chart" uri="{C3380CC4-5D6E-409C-BE32-E72D297353CC}">
              <c16:uniqueId val="{00000001-04A5-4654-B740-BC4FE24C03A2}"/>
            </c:ext>
          </c:extLst>
        </c:ser>
        <c:dLbls>
          <c:showLegendKey val="0"/>
          <c:showVal val="0"/>
          <c:showCatName val="0"/>
          <c:showSerName val="0"/>
          <c:showPercent val="0"/>
          <c:showBubbleSize val="0"/>
        </c:dLbls>
        <c:gapWidth val="150"/>
        <c:axId val="419116216"/>
        <c:axId val="419117000"/>
      </c:barChart>
      <c:catAx>
        <c:axId val="419116216"/>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nl-NL"/>
          </a:p>
        </c:txPr>
        <c:crossAx val="419117000"/>
        <c:crosses val="autoZero"/>
        <c:auto val="1"/>
        <c:lblAlgn val="ctr"/>
        <c:lblOffset val="100"/>
        <c:tickLblSkip val="1"/>
        <c:tickMarkSkip val="1"/>
        <c:noMultiLvlLbl val="0"/>
      </c:catAx>
      <c:valAx>
        <c:axId val="419117000"/>
        <c:scaling>
          <c:orientation val="minMax"/>
        </c:scaling>
        <c:delete val="0"/>
        <c:axPos val="l"/>
        <c:majorGridlines>
          <c:spPr>
            <a:ln w="3175">
              <a:solidFill>
                <a:srgbClr val="000000"/>
              </a:solidFill>
              <a:prstDash val="solid"/>
            </a:ln>
          </c:spPr>
        </c:majorGridlines>
        <c:title>
          <c:tx>
            <c:rich>
              <a:bodyPr rot="0" vert="horz"/>
              <a:lstStyle/>
              <a:p>
                <a:pPr algn="ct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r>
                  <a:rPr lang="pl-PL" sz="2000" dirty="0">
                    <a:latin typeface="Tahoma" panose="020B0604030504040204" pitchFamily="34" charset="0"/>
                    <a:ea typeface="Tahoma" panose="020B0604030504040204" pitchFamily="34" charset="0"/>
                    <a:cs typeface="Tahoma" panose="020B0604030504040204" pitchFamily="34" charset="0"/>
                  </a:rPr>
                  <a:t>t/ha </a:t>
                </a:r>
                <a:r>
                  <a:rPr lang="pl-PL" sz="2000" dirty="0" smtClean="0">
                    <a:latin typeface="Tahoma" panose="020B0604030504040204" pitchFamily="34" charset="0"/>
                    <a:ea typeface="Tahoma" panose="020B0604030504040204" pitchFamily="34" charset="0"/>
                    <a:cs typeface="Tahoma" panose="020B0604030504040204" pitchFamily="34" charset="0"/>
                  </a:rPr>
                  <a:t>D</a:t>
                </a:r>
                <a:r>
                  <a:rPr lang="nl-NL" sz="2000" dirty="0" smtClean="0">
                    <a:latin typeface="Tahoma" panose="020B0604030504040204" pitchFamily="34" charset="0"/>
                    <a:ea typeface="Tahoma" panose="020B0604030504040204" pitchFamily="34" charset="0"/>
                    <a:cs typeface="Tahoma" panose="020B0604030504040204" pitchFamily="34" charset="0"/>
                  </a:rPr>
                  <a:t>S</a:t>
                </a:r>
                <a:endParaRPr lang="pl-PL" sz="2000" dirty="0">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5.8558558558558502E-2"/>
              <c:y val="0"/>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nl-NL"/>
          </a:p>
        </c:txPr>
        <c:crossAx val="419116216"/>
        <c:crosses val="autoZero"/>
        <c:crossBetween val="between"/>
      </c:valAx>
      <c:spPr>
        <a:noFill/>
        <a:ln w="12700">
          <a:solidFill>
            <a:srgbClr val="808080"/>
          </a:solidFill>
          <a:prstDash val="solid"/>
        </a:ln>
      </c:spPr>
    </c:plotArea>
    <c:legend>
      <c:legendPos val="b"/>
      <c:layout>
        <c:manualLayout>
          <c:xMode val="edge"/>
          <c:yMode val="edge"/>
          <c:x val="0.12139955920627665"/>
          <c:y val="0.83368378255252784"/>
          <c:w val="0.75720088158744669"/>
          <c:h val="7.8689399730968279E-2"/>
        </c:manualLayout>
      </c:layout>
      <c:overlay val="0"/>
      <c:spPr>
        <a:noFill/>
        <a:ln w="25400">
          <a:noFill/>
        </a:ln>
      </c:spPr>
      <c:txPr>
        <a:bodyPr/>
        <a:lstStyle/>
        <a:p>
          <a:pP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nl-NL"/>
        </a:p>
      </c:txPr>
    </c:legend>
    <c:plotVisOnly val="1"/>
    <c:dispBlanksAs val="gap"/>
    <c:showDLblsOverMax val="0"/>
  </c:chart>
  <c:spPr>
    <a:solidFill>
      <a:srgbClr val="FFFFFF"/>
    </a:solidFill>
    <a:ln>
      <a:noFill/>
    </a:ln>
  </c:spPr>
  <c:txPr>
    <a:bodyPr/>
    <a:lstStyle/>
    <a:p>
      <a:pPr>
        <a:defRPr sz="1150" b="1" i="0" u="none" strike="noStrike" baseline="0">
          <a:solidFill>
            <a:srgbClr val="000000"/>
          </a:solidFill>
          <a:latin typeface="Times New Roman"/>
          <a:ea typeface="Times New Roman"/>
          <a:cs typeface="Times New Roman"/>
        </a:defRPr>
      </a:pPr>
      <a:endParaRPr lang="nl-NL"/>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Production </a:t>
            </a:r>
            <a:r>
              <a:rPr lang="en-US" sz="1200" b="0"/>
              <a:t>(thousands of quintals)</a:t>
            </a:r>
          </a:p>
        </c:rich>
      </c:tx>
      <c:overlay val="0"/>
    </c:title>
    <c:autoTitleDeleted val="0"/>
    <c:plotArea>
      <c:layout/>
      <c:barChart>
        <c:barDir val="col"/>
        <c:grouping val="clustered"/>
        <c:varyColors val="0"/>
        <c:ser>
          <c:idx val="0"/>
          <c:order val="0"/>
          <c:tx>
            <c:strRef>
              <c:f>Foglio2!$E$9</c:f>
              <c:strCache>
                <c:ptCount val="1"/>
                <c:pt idx="0">
                  <c:v>Production</c:v>
                </c:pt>
              </c:strCache>
            </c:strRef>
          </c:tx>
          <c:spPr>
            <a:solidFill>
              <a:schemeClr val="accent3">
                <a:lumMod val="50000"/>
              </a:schemeClr>
            </a:solidFill>
          </c:spPr>
          <c:invertIfNegative val="0"/>
          <c:dPt>
            <c:idx val="1"/>
            <c:invertIfNegative val="0"/>
            <c:bubble3D val="0"/>
            <c:spPr>
              <a:solidFill>
                <a:schemeClr val="bg2">
                  <a:lumMod val="50000"/>
                </a:schemeClr>
              </a:solidFill>
            </c:spPr>
            <c:extLst>
              <c:ext xmlns:c16="http://schemas.microsoft.com/office/drawing/2014/chart" uri="{C3380CC4-5D6E-409C-BE32-E72D297353CC}">
                <c16:uniqueId val="{00000001-2104-42F4-974F-745B6D9F5AB4}"/>
              </c:ext>
            </c:extLst>
          </c:dPt>
          <c:dPt>
            <c:idx val="2"/>
            <c:invertIfNegative val="0"/>
            <c:bubble3D val="0"/>
            <c:spPr>
              <a:solidFill>
                <a:schemeClr val="tx2">
                  <a:lumMod val="75000"/>
                  <a:alpha val="97000"/>
                </a:schemeClr>
              </a:solidFill>
            </c:spPr>
            <c:extLst>
              <c:ext xmlns:c16="http://schemas.microsoft.com/office/drawing/2014/chart" uri="{C3380CC4-5D6E-409C-BE32-E72D297353CC}">
                <c16:uniqueId val="{00000003-2104-42F4-974F-745B6D9F5AB4}"/>
              </c:ext>
            </c:extLst>
          </c:dPt>
          <c:cat>
            <c:strRef>
              <c:f>Foglio2!$D$10:$D$12</c:f>
              <c:strCache>
                <c:ptCount val="3"/>
                <c:pt idx="0">
                  <c:v>Permanent Grassland</c:v>
                </c:pt>
                <c:pt idx="1">
                  <c:v>Other grazed area</c:v>
                </c:pt>
                <c:pt idx="2">
                  <c:v>Temporary pholiphyte grassland </c:v>
                </c:pt>
              </c:strCache>
            </c:strRef>
          </c:cat>
          <c:val>
            <c:numRef>
              <c:f>Foglio2!$E$10:$E$12</c:f>
              <c:numCache>
                <c:formatCode>_(* #,##0_);_(* \(#,##0\);_(* "-"??_);_(@_)</c:formatCode>
                <c:ptCount val="3"/>
                <c:pt idx="0">
                  <c:v>38004</c:v>
                </c:pt>
                <c:pt idx="1">
                  <c:v>3454</c:v>
                </c:pt>
                <c:pt idx="2">
                  <c:v>24019</c:v>
                </c:pt>
              </c:numCache>
            </c:numRef>
          </c:val>
          <c:extLst>
            <c:ext xmlns:c16="http://schemas.microsoft.com/office/drawing/2014/chart" uri="{C3380CC4-5D6E-409C-BE32-E72D297353CC}">
              <c16:uniqueId val="{00000004-2104-42F4-974F-745B6D9F5AB4}"/>
            </c:ext>
          </c:extLst>
        </c:ser>
        <c:dLbls>
          <c:showLegendKey val="0"/>
          <c:showVal val="0"/>
          <c:showCatName val="0"/>
          <c:showSerName val="0"/>
          <c:showPercent val="0"/>
          <c:showBubbleSize val="0"/>
        </c:dLbls>
        <c:gapWidth val="150"/>
        <c:axId val="83700736"/>
        <c:axId val="66409216"/>
      </c:barChart>
      <c:catAx>
        <c:axId val="83700736"/>
        <c:scaling>
          <c:orientation val="minMax"/>
        </c:scaling>
        <c:delete val="0"/>
        <c:axPos val="b"/>
        <c:numFmt formatCode="General" sourceLinked="1"/>
        <c:majorTickMark val="out"/>
        <c:minorTickMark val="none"/>
        <c:tickLblPos val="nextTo"/>
        <c:crossAx val="66409216"/>
        <c:crosses val="autoZero"/>
        <c:auto val="1"/>
        <c:lblAlgn val="ctr"/>
        <c:lblOffset val="100"/>
        <c:noMultiLvlLbl val="0"/>
      </c:catAx>
      <c:valAx>
        <c:axId val="66409216"/>
        <c:scaling>
          <c:orientation val="minMax"/>
        </c:scaling>
        <c:delete val="0"/>
        <c:axPos val="l"/>
        <c:majorGridlines/>
        <c:numFmt formatCode="_(* #,##0_);_(* \(#,##0\);_(* &quot;-&quot;??_);_(@_)" sourceLinked="1"/>
        <c:majorTickMark val="out"/>
        <c:minorTickMark val="none"/>
        <c:tickLblPos val="nextTo"/>
        <c:crossAx val="83700736"/>
        <c:crosses val="autoZero"/>
        <c:crossBetween val="between"/>
      </c:valAx>
    </c:plotArea>
    <c:legend>
      <c:legendPos val="r"/>
      <c:overlay val="0"/>
    </c:legend>
    <c:plotVisOnly val="1"/>
    <c:dispBlanksAs val="gap"/>
    <c:showDLblsOverMax val="0"/>
  </c:chart>
  <c:spPr>
    <a:ln>
      <a:solidFill>
        <a:schemeClr val="tx1"/>
      </a:solid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Foglio2!$H$9</c:f>
              <c:strCache>
                <c:ptCount val="1"/>
                <c:pt idx="0">
                  <c:v>Feed Unit</c:v>
                </c:pt>
              </c:strCache>
            </c:strRef>
          </c:tx>
          <c:invertIfNegative val="0"/>
          <c:dPt>
            <c:idx val="0"/>
            <c:invertIfNegative val="0"/>
            <c:bubble3D val="0"/>
            <c:spPr>
              <a:solidFill>
                <a:schemeClr val="accent3">
                  <a:lumMod val="50000"/>
                </a:schemeClr>
              </a:solidFill>
            </c:spPr>
            <c:extLst>
              <c:ext xmlns:c16="http://schemas.microsoft.com/office/drawing/2014/chart" uri="{C3380CC4-5D6E-409C-BE32-E72D297353CC}">
                <c16:uniqueId val="{00000001-C48B-4321-B20D-48DCB72EA5D2}"/>
              </c:ext>
            </c:extLst>
          </c:dPt>
          <c:dPt>
            <c:idx val="1"/>
            <c:invertIfNegative val="0"/>
            <c:bubble3D val="0"/>
            <c:spPr>
              <a:solidFill>
                <a:schemeClr val="bg2">
                  <a:lumMod val="50000"/>
                </a:schemeClr>
              </a:solidFill>
            </c:spPr>
            <c:extLst>
              <c:ext xmlns:c16="http://schemas.microsoft.com/office/drawing/2014/chart" uri="{C3380CC4-5D6E-409C-BE32-E72D297353CC}">
                <c16:uniqueId val="{00000003-C48B-4321-B20D-48DCB72EA5D2}"/>
              </c:ext>
            </c:extLst>
          </c:dPt>
          <c:dPt>
            <c:idx val="2"/>
            <c:invertIfNegative val="0"/>
            <c:bubble3D val="0"/>
            <c:spPr>
              <a:solidFill>
                <a:schemeClr val="tx2">
                  <a:lumMod val="75000"/>
                  <a:alpha val="94000"/>
                </a:schemeClr>
              </a:solidFill>
            </c:spPr>
            <c:extLst>
              <c:ext xmlns:c16="http://schemas.microsoft.com/office/drawing/2014/chart" uri="{C3380CC4-5D6E-409C-BE32-E72D297353CC}">
                <c16:uniqueId val="{00000005-C48B-4321-B20D-48DCB72EA5D2}"/>
              </c:ext>
            </c:extLst>
          </c:dPt>
          <c:cat>
            <c:strRef>
              <c:f>Foglio2!$G$10:$G$12</c:f>
              <c:strCache>
                <c:ptCount val="3"/>
                <c:pt idx="0">
                  <c:v>Permanent Grassland</c:v>
                </c:pt>
                <c:pt idx="1">
                  <c:v>Other grazed area</c:v>
                </c:pt>
                <c:pt idx="2">
                  <c:v>Temporary pholiphyte grassland </c:v>
                </c:pt>
              </c:strCache>
            </c:strRef>
          </c:cat>
          <c:val>
            <c:numRef>
              <c:f>Foglio2!$H$10:$H$12</c:f>
              <c:numCache>
                <c:formatCode>_(* #,##0_);_(* \(#,##0\);_(* "-"??_);_(@_)</c:formatCode>
                <c:ptCount val="3"/>
                <c:pt idx="0">
                  <c:v>547244</c:v>
                </c:pt>
                <c:pt idx="1">
                  <c:v>55210</c:v>
                </c:pt>
                <c:pt idx="2">
                  <c:v>401116</c:v>
                </c:pt>
              </c:numCache>
            </c:numRef>
          </c:val>
          <c:extLst>
            <c:ext xmlns:c16="http://schemas.microsoft.com/office/drawing/2014/chart" uri="{C3380CC4-5D6E-409C-BE32-E72D297353CC}">
              <c16:uniqueId val="{00000006-C48B-4321-B20D-48DCB72EA5D2}"/>
            </c:ext>
          </c:extLst>
        </c:ser>
        <c:dLbls>
          <c:showLegendKey val="0"/>
          <c:showVal val="0"/>
          <c:showCatName val="0"/>
          <c:showSerName val="0"/>
          <c:showPercent val="0"/>
          <c:showBubbleSize val="0"/>
        </c:dLbls>
        <c:gapWidth val="150"/>
        <c:axId val="66422656"/>
        <c:axId val="66424192"/>
      </c:barChart>
      <c:catAx>
        <c:axId val="66422656"/>
        <c:scaling>
          <c:orientation val="minMax"/>
        </c:scaling>
        <c:delete val="0"/>
        <c:axPos val="b"/>
        <c:numFmt formatCode="General" sourceLinked="1"/>
        <c:majorTickMark val="out"/>
        <c:minorTickMark val="none"/>
        <c:tickLblPos val="nextTo"/>
        <c:crossAx val="66424192"/>
        <c:crosses val="autoZero"/>
        <c:auto val="1"/>
        <c:lblAlgn val="ctr"/>
        <c:lblOffset val="100"/>
        <c:noMultiLvlLbl val="0"/>
      </c:catAx>
      <c:valAx>
        <c:axId val="66424192"/>
        <c:scaling>
          <c:orientation val="minMax"/>
        </c:scaling>
        <c:delete val="0"/>
        <c:axPos val="l"/>
        <c:majorGridlines/>
        <c:numFmt formatCode="_(* #,##0_);_(* \(#,##0\);_(* &quot;-&quot;??_);_(@_)" sourceLinked="1"/>
        <c:majorTickMark val="out"/>
        <c:minorTickMark val="none"/>
        <c:tickLblPos val="nextTo"/>
        <c:crossAx val="66422656"/>
        <c:crosses val="autoZero"/>
        <c:crossBetween val="between"/>
      </c:valAx>
    </c:plotArea>
    <c:legend>
      <c:legendPos val="r"/>
      <c:overlay val="0"/>
    </c:legend>
    <c:plotVisOnly val="1"/>
    <c:dispBlanksAs val="gap"/>
    <c:showDLblsOverMax val="0"/>
  </c:chart>
  <c:spPr>
    <a:noFill/>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Tabelle 2! $B$7.</c:f>
              <c:strCache>
                <c:ptCount val="1"/>
                <c:pt idx="0">
                  <c:v>Ackerland</c:v>
                </c:pt>
              </c:strCache>
            </c:strRef>
          </c:tx>
          <c:spPr>
            <a:ln w="19050">
              <a:solidFill>
                <a:srgbClr val="993300"/>
              </a:solidFill>
              <a:prstDash val="sysDash"/>
            </a:ln>
          </c:spPr>
          <c:marker>
            <c:symbol val="square"/>
            <c:size val="8"/>
            <c:spPr>
              <a:solidFill>
                <a:srgbClr val="993300"/>
              </a:solidFill>
              <a:ln>
                <a:solidFill>
                  <a:srgbClr val="993300"/>
                </a:solidFill>
              </a:ln>
            </c:spPr>
          </c:marker>
          <c:trendline>
            <c:spPr>
              <a:ln w="25400">
                <a:solidFill>
                  <a:srgbClr val="993300"/>
                </a:solidFill>
              </a:ln>
            </c:spPr>
            <c:trendlineType val="linear"/>
            <c:dispRSqr val="1"/>
            <c:dispEq val="1"/>
            <c:trendlineLbl>
              <c:layout>
                <c:manualLayout>
                  <c:x val="-0.23299059492563429"/>
                  <c:y val="2.5789350588602167E-3"/>
                </c:manualLayout>
              </c:layout>
              <c:numFmt formatCode="General" sourceLinked="0"/>
              <c:txPr>
                <a:bodyPr/>
                <a:lstStyle/>
                <a:p>
                  <a:pPr>
                    <a:defRPr sz="1400">
                      <a:solidFill>
                        <a:srgbClr val="993300"/>
                      </a:solidFill>
                    </a:defRPr>
                  </a:pPr>
                  <a:endParaRPr lang="nl-NL"/>
                </a:p>
              </c:txPr>
            </c:trendlineLbl>
          </c:trendline>
          <c:xVal>
            <c:numRef>
              <c:f>Tabelle 2! $A$8:$A$14:$A$14...</c:f>
              <c:numCache>
                <c:formatCode>General</c:formatCode>
                <c:ptCount val="7"/>
                <c:pt idx="0">
                  <c:v>1999</c:v>
                </c:pt>
                <c:pt idx="1">
                  <c:v>2001</c:v>
                </c:pt>
                <c:pt idx="2">
                  <c:v>2003</c:v>
                </c:pt>
                <c:pt idx="3">
                  <c:v>2005</c:v>
                </c:pt>
                <c:pt idx="4">
                  <c:v>2007</c:v>
                </c:pt>
                <c:pt idx="5">
                  <c:v>2010</c:v>
                </c:pt>
                <c:pt idx="6">
                  <c:v>2013</c:v>
                </c:pt>
              </c:numCache>
            </c:numRef>
          </c:xVal>
          <c:yVal>
            <c:numRef>
              <c:f>Tabelle 2! $B$8:$B$B$14...</c:f>
              <c:numCache>
                <c:formatCode>General</c:formatCode>
                <c:ptCount val="7"/>
                <c:pt idx="0">
                  <c:v>158</c:v>
                </c:pt>
                <c:pt idx="1">
                  <c:v>164</c:v>
                </c:pt>
                <c:pt idx="2">
                  <c:v>174</c:v>
                </c:pt>
                <c:pt idx="3">
                  <c:v>176</c:v>
                </c:pt>
                <c:pt idx="4">
                  <c:v>183</c:v>
                </c:pt>
                <c:pt idx="5">
                  <c:v>204</c:v>
                </c:pt>
                <c:pt idx="6">
                  <c:v>243</c:v>
                </c:pt>
              </c:numCache>
            </c:numRef>
          </c:yVal>
          <c:smooth val="0"/>
          <c:extLst>
            <c:ext xmlns:c16="http://schemas.microsoft.com/office/drawing/2014/chart" uri="{C3380CC4-5D6E-409C-BE32-E72D297353CC}">
              <c16:uniqueId val="{00000000-2CC2-4352-9551-5F9D545F6F12}"/>
            </c:ext>
          </c:extLst>
        </c:ser>
        <c:ser>
          <c:idx val="1"/>
          <c:order val="1"/>
          <c:tx>
            <c:strRef>
              <c:f>Tafel 2! $C$7....</c:f>
              <c:strCache>
                <c:ptCount val="1"/>
                <c:pt idx="0">
                  <c:v>GrÃ¼nland</c:v>
                </c:pt>
              </c:strCache>
            </c:strRef>
          </c:tx>
          <c:spPr>
            <a:ln w="19050">
              <a:solidFill>
                <a:srgbClr val="006600"/>
              </a:solidFill>
              <a:prstDash val="sysDash"/>
            </a:ln>
          </c:spPr>
          <c:marker>
            <c:symbol val="circle"/>
            <c:size val="8"/>
            <c:spPr>
              <a:solidFill>
                <a:srgbClr val="006600"/>
              </a:solidFill>
              <a:ln>
                <a:solidFill>
                  <a:srgbClr val="006600"/>
                </a:solidFill>
              </a:ln>
            </c:spPr>
          </c:marker>
          <c:trendline>
            <c:spPr>
              <a:ln w="25400">
                <a:solidFill>
                  <a:srgbClr val="006600"/>
                </a:solidFill>
              </a:ln>
            </c:spPr>
            <c:trendlineType val="linear"/>
            <c:dispRSqr val="1"/>
            <c:dispEq val="1"/>
            <c:trendlineLbl>
              <c:layout>
                <c:manualLayout>
                  <c:x val="0.1293565179352581"/>
                  <c:y val="0.18752683142329982"/>
                </c:manualLayout>
              </c:layout>
              <c:numFmt formatCode="General" sourceLinked="0"/>
              <c:txPr>
                <a:bodyPr/>
                <a:lstStyle/>
                <a:p>
                  <a:pPr>
                    <a:defRPr sz="1400">
                      <a:solidFill>
                        <a:srgbClr val="006600"/>
                      </a:solidFill>
                    </a:defRPr>
                  </a:pPr>
                  <a:endParaRPr lang="nl-NL"/>
                </a:p>
              </c:txPr>
            </c:trendlineLbl>
          </c:trendline>
          <c:xVal>
            <c:numRef>
              <c:f>Tabelle 2! $A$8:$A$14:$A$14...</c:f>
              <c:numCache>
                <c:formatCode>General</c:formatCode>
                <c:ptCount val="7"/>
                <c:pt idx="0">
                  <c:v>1999</c:v>
                </c:pt>
                <c:pt idx="1">
                  <c:v>2001</c:v>
                </c:pt>
                <c:pt idx="2">
                  <c:v>2003</c:v>
                </c:pt>
                <c:pt idx="3">
                  <c:v>2005</c:v>
                </c:pt>
                <c:pt idx="4">
                  <c:v>2007</c:v>
                </c:pt>
                <c:pt idx="5">
                  <c:v>2010</c:v>
                </c:pt>
                <c:pt idx="6">
                  <c:v>2013</c:v>
                </c:pt>
              </c:numCache>
            </c:numRef>
          </c:xVal>
          <c:yVal>
            <c:numRef>
              <c:f>Tabelle 2! $C$8:$C$C$14...</c:f>
              <c:numCache>
                <c:formatCode>General</c:formatCode>
                <c:ptCount val="7"/>
                <c:pt idx="0">
                  <c:v>119</c:v>
                </c:pt>
                <c:pt idx="1">
                  <c:v>121</c:v>
                </c:pt>
                <c:pt idx="2">
                  <c:v>121</c:v>
                </c:pt>
                <c:pt idx="3">
                  <c:v>121</c:v>
                </c:pt>
                <c:pt idx="4">
                  <c:v>123</c:v>
                </c:pt>
                <c:pt idx="5">
                  <c:v>130</c:v>
                </c:pt>
                <c:pt idx="6">
                  <c:v>153</c:v>
                </c:pt>
              </c:numCache>
            </c:numRef>
          </c:yVal>
          <c:smooth val="0"/>
          <c:extLst>
            <c:ext xmlns:c16="http://schemas.microsoft.com/office/drawing/2014/chart" uri="{C3380CC4-5D6E-409C-BE32-E72D297353CC}">
              <c16:uniqueId val="{00000001-2CC2-4352-9551-5F9D545F6F12}"/>
            </c:ext>
          </c:extLst>
        </c:ser>
        <c:dLbls>
          <c:showLegendKey val="0"/>
          <c:showVal val="0"/>
          <c:showCatName val="0"/>
          <c:showSerName val="0"/>
          <c:showPercent val="0"/>
          <c:showBubbleSize val="0"/>
        </c:dLbls>
        <c:axId val="273507456"/>
        <c:axId val="273508992"/>
      </c:scatterChart>
      <c:valAx>
        <c:axId val="273507456"/>
        <c:scaling>
          <c:orientation val="minMax"/>
        </c:scaling>
        <c:delete val="0"/>
        <c:axPos val="b"/>
        <c:numFmt formatCode="General" sourceLinked="1"/>
        <c:majorTickMark val="out"/>
        <c:minorTickMark val="none"/>
        <c:tickLblPos val="nextTo"/>
        <c:crossAx val="273508992"/>
        <c:crosses val="autoZero"/>
        <c:crossBetween val="midCat"/>
      </c:valAx>
      <c:valAx>
        <c:axId val="273508992"/>
        <c:scaling>
          <c:orientation val="minMax"/>
        </c:scaling>
        <c:delete val="0"/>
        <c:axPos val="l"/>
        <c:majorGridlines/>
        <c:numFmt formatCode="General" sourceLinked="1"/>
        <c:majorTickMark val="out"/>
        <c:minorTickMark val="none"/>
        <c:tickLblPos val="nextTo"/>
        <c:crossAx val="273507456"/>
        <c:crosses val="autoZero"/>
        <c:crossBetween val="midCat"/>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nl-NL"/>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525920371064729"/>
          <c:y val="0.10429447852760736"/>
          <c:w val="0.71978141621186242"/>
          <c:h val="0.73312883435582821"/>
        </c:manualLayout>
      </c:layout>
      <c:scatterChart>
        <c:scatterStyle val="lineMarker"/>
        <c:varyColors val="0"/>
        <c:ser>
          <c:idx val="0"/>
          <c:order val="0"/>
          <c:spPr>
            <a:ln w="12700">
              <a:solidFill>
                <a:srgbClr val="FF6600"/>
              </a:solidFill>
              <a:prstDash val="sysDash"/>
            </a:ln>
          </c:spPr>
          <c:marker>
            <c:symbol val="circle"/>
            <c:size val="8"/>
            <c:spPr>
              <a:solidFill>
                <a:srgbClr val="FF6600"/>
              </a:solidFill>
              <a:ln>
                <a:solidFill>
                  <a:srgbClr val="FF6600"/>
                </a:solidFill>
                <a:prstDash val="solid"/>
              </a:ln>
            </c:spPr>
          </c:marker>
          <c:trendline>
            <c:spPr>
              <a:ln w="25400">
                <a:solidFill>
                  <a:schemeClr val="accent6">
                    <a:lumMod val="75000"/>
                  </a:schemeClr>
                </a:solidFill>
              </a:ln>
            </c:spPr>
            <c:trendlineType val="linear"/>
            <c:dispRSqr val="0"/>
            <c:dispEq val="0"/>
          </c:trendline>
          <c:xVal>
            <c:numRef>
              <c:f>Weizen! $33:$49:$33:$49...</c:f>
              <c:numCache>
                <c:formatCode>0</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xVal>
          <c:yVal>
            <c:numRef>
              <c:f>Weizen! $33:$49:$33:$49...</c:f>
              <c:numCache>
                <c:formatCode>#,##0.00</c:formatCode>
                <c:ptCount val="17"/>
                <c:pt idx="0">
                  <c:v>11.81</c:v>
                </c:pt>
                <c:pt idx="1">
                  <c:v>11.38</c:v>
                </c:pt>
                <c:pt idx="2">
                  <c:v>10.43</c:v>
                </c:pt>
                <c:pt idx="3">
                  <c:v>11.13</c:v>
                </c:pt>
                <c:pt idx="4">
                  <c:v>11.81</c:v>
                </c:pt>
                <c:pt idx="5">
                  <c:v>9.35</c:v>
                </c:pt>
                <c:pt idx="6">
                  <c:v>11.18</c:v>
                </c:pt>
                <c:pt idx="7">
                  <c:v>17.52</c:v>
                </c:pt>
                <c:pt idx="8">
                  <c:v>18.64</c:v>
                </c:pt>
                <c:pt idx="9">
                  <c:v>11.26</c:v>
                </c:pt>
                <c:pt idx="10">
                  <c:v>14.95</c:v>
                </c:pt>
                <c:pt idx="11">
                  <c:v>20.86</c:v>
                </c:pt>
                <c:pt idx="12">
                  <c:v>21.87</c:v>
                </c:pt>
                <c:pt idx="13">
                  <c:v>20.260000000000002</c:v>
                </c:pt>
                <c:pt idx="14">
                  <c:v>16.89</c:v>
                </c:pt>
                <c:pt idx="15">
                  <c:v>15.5</c:v>
                </c:pt>
              </c:numCache>
            </c:numRef>
          </c:yVal>
          <c:smooth val="0"/>
          <c:extLst>
            <c:ext xmlns:c16="http://schemas.microsoft.com/office/drawing/2014/chart" uri="{C3380CC4-5D6E-409C-BE32-E72D297353CC}">
              <c16:uniqueId val="{00000000-3F8A-4FAE-84D3-002BF3DF1E6A}"/>
            </c:ext>
          </c:extLst>
        </c:ser>
        <c:ser>
          <c:idx val="1"/>
          <c:order val="1"/>
          <c:spPr>
            <a:ln w="12700">
              <a:solidFill>
                <a:srgbClr val="0000FF"/>
              </a:solidFill>
              <a:prstDash val="sysDash"/>
            </a:ln>
          </c:spPr>
          <c:marker>
            <c:symbol val="circle"/>
            <c:size val="8"/>
            <c:spPr>
              <a:solidFill>
                <a:srgbClr val="0000FF"/>
              </a:solidFill>
              <a:ln>
                <a:solidFill>
                  <a:srgbClr val="0000FF"/>
                </a:solidFill>
                <a:prstDash val="solid"/>
              </a:ln>
            </c:spPr>
          </c:marker>
          <c:trendline>
            <c:spPr>
              <a:ln w="25400">
                <a:solidFill>
                  <a:srgbClr val="0000CC"/>
                </a:solidFill>
              </a:ln>
            </c:spPr>
            <c:trendlineType val="linear"/>
            <c:dispRSqr val="0"/>
            <c:dispEq val="0"/>
          </c:trendline>
          <c:xVal>
            <c:numRef>
              <c:f>Weizen! $33:$49:$33:$49...</c:f>
              <c:numCache>
                <c:formatCode>0</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xVal>
          <c:yVal>
            <c:numRef>
              <c:f>Weizen! $C$33:$C$49:$C$49...</c:f>
              <c:numCache>
                <c:formatCode>General</c:formatCode>
                <c:ptCount val="17"/>
                <c:pt idx="2">
                  <c:v>31.5</c:v>
                </c:pt>
                <c:pt idx="3">
                  <c:v>30.02</c:v>
                </c:pt>
                <c:pt idx="4">
                  <c:v>32.200000000000003</c:v>
                </c:pt>
                <c:pt idx="5">
                  <c:v>31.58</c:v>
                </c:pt>
                <c:pt idx="6">
                  <c:v>28.51</c:v>
                </c:pt>
                <c:pt idx="7">
                  <c:v>34.71</c:v>
                </c:pt>
                <c:pt idx="8">
                  <c:v>35.01</c:v>
                </c:pt>
                <c:pt idx="9">
                  <c:v>25.25</c:v>
                </c:pt>
                <c:pt idx="10">
                  <c:v>31.23</c:v>
                </c:pt>
                <c:pt idx="11">
                  <c:v>35.19</c:v>
                </c:pt>
                <c:pt idx="12">
                  <c:v>32.39</c:v>
                </c:pt>
                <c:pt idx="13">
                  <c:v>38.049999999999997</c:v>
                </c:pt>
                <c:pt idx="14">
                  <c:v>37.85</c:v>
                </c:pt>
                <c:pt idx="15">
                  <c:v>28.4</c:v>
                </c:pt>
                <c:pt idx="16">
                  <c:v>22.5</c:v>
                </c:pt>
              </c:numCache>
            </c:numRef>
          </c:yVal>
          <c:smooth val="0"/>
          <c:extLst>
            <c:ext xmlns:c16="http://schemas.microsoft.com/office/drawing/2014/chart" uri="{C3380CC4-5D6E-409C-BE32-E72D297353CC}">
              <c16:uniqueId val="{00000001-3F8A-4FAE-84D3-002BF3DF1E6A}"/>
            </c:ext>
          </c:extLst>
        </c:ser>
        <c:dLbls>
          <c:showLegendKey val="0"/>
          <c:showVal val="0"/>
          <c:showCatName val="0"/>
          <c:showSerName val="0"/>
          <c:showPercent val="0"/>
          <c:showBubbleSize val="0"/>
        </c:dLbls>
        <c:axId val="273982592"/>
        <c:axId val="273984128"/>
      </c:scatterChart>
      <c:valAx>
        <c:axId val="273982592"/>
        <c:scaling>
          <c:orientation val="minMax"/>
          <c:max val="2020"/>
          <c:min val="1995"/>
        </c:scaling>
        <c:delete val="0"/>
        <c:axPos val="b"/>
        <c:numFmt formatCode="0"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nl-NL"/>
          </a:p>
        </c:txPr>
        <c:crossAx val="273984128"/>
        <c:crosses val="autoZero"/>
        <c:crossBetween val="midCat"/>
        <c:majorUnit val="5"/>
      </c:valAx>
      <c:valAx>
        <c:axId val="273984128"/>
        <c:scaling>
          <c:orientation val="minMax"/>
        </c:scaling>
        <c:delete val="0"/>
        <c:axPos val="l"/>
        <c:majorGridlines>
          <c:spPr>
            <a:ln w="3175">
              <a:solidFill>
                <a:srgbClr val="000000"/>
              </a:solidFill>
              <a:prstDash val="sysDash"/>
            </a:ln>
          </c:spPr>
        </c:majorGridlines>
        <c:numFmt formatCode="#,##0" sourceLinked="0"/>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nl-NL"/>
          </a:p>
        </c:txPr>
        <c:crossAx val="273982592"/>
        <c:crosses val="autoZero"/>
        <c:crossBetween val="midCat"/>
        <c:majorUnit val="10"/>
      </c:valAx>
      <c:spPr>
        <a:noFill/>
        <a:ln w="25400">
          <a:noFill/>
        </a:ln>
      </c:spPr>
    </c:plotArea>
    <c:plotVisOnly val="1"/>
    <c:dispBlanksAs val="gap"/>
    <c:showDLblsOverMax val="0"/>
  </c:chart>
  <c:spPr>
    <a:solidFill>
      <a:srgbClr val="FFFFFF"/>
    </a:solidFill>
    <a:ln w="9525">
      <a:noFill/>
    </a:ln>
  </c:spPr>
  <c:txPr>
    <a:bodyPr/>
    <a:lstStyle/>
    <a:p>
      <a:pPr>
        <a:defRPr sz="1600" b="0" i="0" u="none" strike="noStrike" baseline="0">
          <a:solidFill>
            <a:srgbClr val="000000"/>
          </a:solidFill>
          <a:latin typeface="Arial"/>
          <a:ea typeface="Arial"/>
          <a:cs typeface="Arial"/>
        </a:defRPr>
      </a:pPr>
      <a:endParaRPr lang="nl-NL"/>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831002188328274"/>
          <c:y val="8.8414765766074224E-2"/>
          <c:w val="0.80000110035362615"/>
          <c:h val="0.74085476141917372"/>
        </c:manualLayout>
      </c:layout>
      <c:scatterChart>
        <c:scatterStyle val="lineMarker"/>
        <c:varyColors val="0"/>
        <c:ser>
          <c:idx val="0"/>
          <c:order val="0"/>
          <c:spPr>
            <a:ln w="28575">
              <a:noFill/>
            </a:ln>
          </c:spPr>
          <c:marker>
            <c:symbol val="circle"/>
            <c:size val="8"/>
            <c:spPr>
              <a:solidFill>
                <a:srgbClr val="FF0000"/>
              </a:solidFill>
              <a:ln>
                <a:solidFill>
                  <a:srgbClr val="FF0000"/>
                </a:solidFill>
                <a:prstDash val="solid"/>
              </a:ln>
            </c:spPr>
          </c:marker>
          <c:trendline>
            <c:spPr>
              <a:ln w="38100">
                <a:solidFill>
                  <a:srgbClr val="FF0000"/>
                </a:solidFill>
                <a:prstDash val="solid"/>
              </a:ln>
            </c:spPr>
            <c:trendlineType val="linear"/>
            <c:dispRSqr val="1"/>
            <c:dispEq val="1"/>
            <c:trendlineLbl>
              <c:layout>
                <c:manualLayout>
                  <c:x val="-6.1689697238549404E-2"/>
                  <c:y val="0.19561359708085269"/>
                </c:manualLayout>
              </c:layout>
              <c:numFmt formatCode="General" sourceLinked="0"/>
              <c:spPr>
                <a:noFill/>
                <a:ln w="25400">
                  <a:noFill/>
                </a:ln>
              </c:spPr>
              <c:txPr>
                <a:bodyPr/>
                <a:lstStyle/>
                <a:p>
                  <a:pPr>
                    <a:defRPr sz="1200" b="0" i="0" u="none" strike="noStrike" baseline="0">
                      <a:solidFill>
                        <a:srgbClr val="FF0000"/>
                      </a:solidFill>
                      <a:latin typeface="Arial"/>
                      <a:ea typeface="Arial"/>
                      <a:cs typeface="Arial"/>
                    </a:defRPr>
                  </a:pPr>
                  <a:endParaRPr lang="nl-NL"/>
                </a:p>
              </c:txPr>
            </c:trendlineLbl>
          </c:trendline>
          <c:xVal>
            <c:numRef>
              <c:f>Weizen! $A$35:$A$48:$A$48...</c:f>
              <c:numCache>
                <c:formatCode>0</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xVal>
          <c:yVal>
            <c:numRef>
              <c:f>Weizen! $D$35:$D$35:$D$48...</c:f>
              <c:numCache>
                <c:formatCode>General</c:formatCode>
                <c:ptCount val="14"/>
                <c:pt idx="0">
                  <c:v>3.0201342281879198</c:v>
                </c:pt>
                <c:pt idx="1">
                  <c:v>2.6972147349505837</c:v>
                </c:pt>
                <c:pt idx="2">
                  <c:v>2.7265029635901779</c:v>
                </c:pt>
                <c:pt idx="3">
                  <c:v>3.3775401069518716</c:v>
                </c:pt>
                <c:pt idx="4">
                  <c:v>2.550089445438283</c:v>
                </c:pt>
                <c:pt idx="5">
                  <c:v>1.9811643835616439</c:v>
                </c:pt>
                <c:pt idx="6">
                  <c:v>1.8782188841201715</c:v>
                </c:pt>
                <c:pt idx="7">
                  <c:v>2.2424511545293075</c:v>
                </c:pt>
                <c:pt idx="8">
                  <c:v>2.0889632107023415</c:v>
                </c:pt>
                <c:pt idx="9">
                  <c:v>1.686960690316395</c:v>
                </c:pt>
                <c:pt idx="10">
                  <c:v>1.4810242341106539</c:v>
                </c:pt>
                <c:pt idx="11">
                  <c:v>1.8780848963474825</c:v>
                </c:pt>
                <c:pt idx="12">
                  <c:v>2.2409709887507403</c:v>
                </c:pt>
                <c:pt idx="13">
                  <c:v>1.832258064516129</c:v>
                </c:pt>
              </c:numCache>
            </c:numRef>
          </c:yVal>
          <c:smooth val="0"/>
          <c:extLst>
            <c:ext xmlns:c16="http://schemas.microsoft.com/office/drawing/2014/chart" uri="{C3380CC4-5D6E-409C-BE32-E72D297353CC}">
              <c16:uniqueId val="{00000000-3FC0-4490-9AF4-25A3E8AE5891}"/>
            </c:ext>
          </c:extLst>
        </c:ser>
        <c:dLbls>
          <c:showLegendKey val="0"/>
          <c:showVal val="0"/>
          <c:showCatName val="0"/>
          <c:showSerName val="0"/>
          <c:showPercent val="0"/>
          <c:showBubbleSize val="0"/>
        </c:dLbls>
        <c:axId val="274000512"/>
        <c:axId val="273600896"/>
      </c:scatterChart>
      <c:valAx>
        <c:axId val="274000512"/>
        <c:scaling>
          <c:orientation val="minMax"/>
        </c:scaling>
        <c:delete val="0"/>
        <c:axPos val="b"/>
        <c:numFmt formatCode="0"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nl-NL"/>
          </a:p>
        </c:txPr>
        <c:crossAx val="273600896"/>
        <c:crosses val="autoZero"/>
        <c:crossBetween val="midCat"/>
      </c:valAx>
      <c:valAx>
        <c:axId val="273600896"/>
        <c:scaling>
          <c:orientation val="minMax"/>
          <c:max val="4"/>
        </c:scaling>
        <c:delete val="0"/>
        <c:axPos val="l"/>
        <c:majorGridlines>
          <c:spPr>
            <a:ln w="3175">
              <a:solidFill>
                <a:srgbClr val="000000"/>
              </a:solidFill>
              <a:prstDash val="sysDash"/>
            </a:ln>
          </c:spPr>
        </c:majorGridlines>
        <c:numFmt formatCode="General"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nl-NL"/>
          </a:p>
        </c:txPr>
        <c:crossAx val="274000512"/>
        <c:crosses val="autoZero"/>
        <c:crossBetween val="midCat"/>
        <c:majorUnit val="1"/>
      </c:valAx>
      <c:spPr>
        <a:noFill/>
        <a:ln w="25400">
          <a:noFill/>
        </a:ln>
      </c:spPr>
    </c:plotArea>
    <c:plotVisOnly val="1"/>
    <c:dispBlanksAs val="gap"/>
    <c:showDLblsOverMax val="0"/>
  </c:chart>
  <c:spPr>
    <a:noFill/>
    <a:ln w="9525">
      <a:noFill/>
    </a:ln>
  </c:spPr>
  <c:txPr>
    <a:bodyPr/>
    <a:lstStyle/>
    <a:p>
      <a:pPr>
        <a:defRPr sz="1600" b="0" i="0" u="none" strike="noStrike" baseline="0">
          <a:solidFill>
            <a:srgbClr val="000000"/>
          </a:solidFill>
          <a:latin typeface="Arial"/>
          <a:ea typeface="Arial"/>
          <a:cs typeface="Arial"/>
        </a:defRPr>
      </a:pPr>
      <a:endParaRPr lang="nl-NL"/>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75940507436571"/>
          <c:y val="5.8401914335195121E-2"/>
          <c:w val="0.86246331669072285"/>
          <c:h val="0.69207180910166566"/>
        </c:manualLayout>
      </c:layout>
      <c:barChart>
        <c:barDir val="col"/>
        <c:grouping val="clustered"/>
        <c:varyColors val="0"/>
        <c:ser>
          <c:idx val="0"/>
          <c:order val="0"/>
          <c:tx>
            <c:strRef>
              <c:f>Tafel 1! $E$8.</c:f>
              <c:strCache>
                <c:ptCount val="1"/>
                <c:pt idx="0">
                  <c:v>N opbrengst [kg/ha].</c:v>
                </c:pt>
              </c:strCache>
            </c:strRef>
          </c:tx>
          <c:spPr>
            <a:solidFill>
              <a:srgbClr val="4FA22E"/>
            </a:solidFill>
            <a:ln>
              <a:solidFill>
                <a:schemeClr val="tx1"/>
              </a:solidFill>
            </a:ln>
          </c:spPr>
          <c:invertIfNegative val="0"/>
          <c:dPt>
            <c:idx val="0"/>
            <c:invertIfNegative val="0"/>
            <c:bubble3D val="0"/>
            <c:spPr>
              <a:solidFill>
                <a:srgbClr val="F90505"/>
              </a:solidFill>
              <a:ln>
                <a:solidFill>
                  <a:schemeClr val="tx1"/>
                </a:solidFill>
              </a:ln>
            </c:spPr>
            <c:extLst>
              <c:ext xmlns:c16="http://schemas.microsoft.com/office/drawing/2014/chart" uri="{C3380CC4-5D6E-409C-BE32-E72D297353CC}">
                <c16:uniqueId val="{00000001-0612-481C-BED5-565CCF4F3361}"/>
              </c:ext>
            </c:extLst>
          </c:dPt>
          <c:dPt>
            <c:idx val="1"/>
            <c:invertIfNegative val="0"/>
            <c:bubble3D val="0"/>
            <c:spPr>
              <a:solidFill>
                <a:srgbClr val="F90505"/>
              </a:solidFill>
              <a:ln>
                <a:solidFill>
                  <a:schemeClr val="tx1"/>
                </a:solidFill>
              </a:ln>
            </c:spPr>
            <c:extLst>
              <c:ext xmlns:c16="http://schemas.microsoft.com/office/drawing/2014/chart" uri="{C3380CC4-5D6E-409C-BE32-E72D297353CC}">
                <c16:uniqueId val="{00000003-0612-481C-BED5-565CCF4F3361}"/>
              </c:ext>
            </c:extLst>
          </c:dPt>
          <c:dLbls>
            <c:dLbl>
              <c:idx val="0"/>
              <c:spPr/>
              <c:txPr>
                <a:bodyPr/>
                <a:lstStyle/>
                <a:p>
                  <a:pPr>
                    <a:defRPr b="1">
                      <a:solidFill>
                        <a:srgbClr val="1730ED"/>
                      </a:solidFill>
                    </a:defRPr>
                  </a:pPr>
                  <a:endParaRPr lang="nl-NL"/>
                </a:p>
              </c:txPr>
              <c:showLegendKey val="0"/>
              <c:showVal val="1"/>
              <c:showCatName val="0"/>
              <c:showSerName val="0"/>
              <c:showPercent val="0"/>
              <c:showBubbleSize val="0"/>
              <c:extLst>
                <c:ext xmlns:c16="http://schemas.microsoft.com/office/drawing/2014/chart" uri="{C3380CC4-5D6E-409C-BE32-E72D297353CC}">
                  <c16:uniqueId val="{00000001-0612-481C-BED5-565CCF4F3361}"/>
                </c:ext>
              </c:extLst>
            </c:dLbl>
            <c:dLbl>
              <c:idx val="1"/>
              <c:spPr/>
              <c:txPr>
                <a:bodyPr/>
                <a:lstStyle/>
                <a:p>
                  <a:pPr>
                    <a:defRPr b="1">
                      <a:solidFill>
                        <a:srgbClr val="1730ED"/>
                      </a:solidFill>
                    </a:defRPr>
                  </a:pPr>
                  <a:endParaRPr lang="nl-NL"/>
                </a:p>
              </c:txPr>
              <c:showLegendKey val="0"/>
              <c:showVal val="1"/>
              <c:showCatName val="0"/>
              <c:showSerName val="0"/>
              <c:showPercent val="0"/>
              <c:showBubbleSize val="0"/>
              <c:extLst>
                <c:ext xmlns:c16="http://schemas.microsoft.com/office/drawing/2014/chart" uri="{C3380CC4-5D6E-409C-BE32-E72D297353CC}">
                  <c16:uniqueId val="{00000003-0612-481C-BED5-565CCF4F33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Tafel 1! $C$9:$D$12.</c:f>
              <c:multiLvlStrCache>
                <c:ptCount val="4"/>
                <c:lvl>
                  <c:pt idx="0">
                    <c:v>10 m³ herfstvoegsel van 10 m³. </c:v>
                  </c:pt>
                  <c:pt idx="1">
                    <c:v>20 m³ herfstvoegsel van 20 m³ </c:v>
                  </c:pt>
                  <c:pt idx="2">
                    <c:v>0 m³ herfstvoegsel </c:v>
                  </c:pt>
                  <c:pt idx="3">
                    <c:v>0 m³ herfstvoegsel </c:v>
                  </c:pt>
                </c:lvl>
                <c:lvl>
                  <c:pt idx="0">
                    <c:v>herfst + voorjaarsbemesting</c:v>
                  </c:pt>
                  <c:pt idx="1">
                    <c:v>herfst + voorjaarsbemesting</c:v>
                  </c:pt>
                  <c:pt idx="2">
                    <c:v>alleen veerspecie</c:v>
                  </c:pt>
                  <c:pt idx="3">
                    <c:v>alleen veerspecie</c:v>
                  </c:pt>
                </c:lvl>
              </c:multiLvlStrCache>
            </c:multiLvlStrRef>
          </c:cat>
          <c:val>
            <c:numRef>
              <c:f>Tafel 1! $E$9:$E$12...</c:f>
              <c:numCache>
                <c:formatCode>General</c:formatCode>
                <c:ptCount val="4"/>
                <c:pt idx="0">
                  <c:v>209</c:v>
                </c:pt>
                <c:pt idx="1">
                  <c:v>216</c:v>
                </c:pt>
                <c:pt idx="2">
                  <c:v>196</c:v>
                </c:pt>
                <c:pt idx="3">
                  <c:v>192</c:v>
                </c:pt>
              </c:numCache>
            </c:numRef>
          </c:val>
          <c:extLst>
            <c:ext xmlns:c16="http://schemas.microsoft.com/office/drawing/2014/chart" uri="{C3380CC4-5D6E-409C-BE32-E72D297353CC}">
              <c16:uniqueId val="{00000004-0612-481C-BED5-565CCF4F3361}"/>
            </c:ext>
          </c:extLst>
        </c:ser>
        <c:dLbls>
          <c:showLegendKey val="0"/>
          <c:showVal val="0"/>
          <c:showCatName val="0"/>
          <c:showSerName val="0"/>
          <c:showPercent val="0"/>
          <c:showBubbleSize val="0"/>
        </c:dLbls>
        <c:gapWidth val="150"/>
        <c:axId val="255352832"/>
        <c:axId val="255354368"/>
      </c:barChart>
      <c:catAx>
        <c:axId val="255352832"/>
        <c:scaling>
          <c:orientation val="minMax"/>
        </c:scaling>
        <c:delete val="0"/>
        <c:axPos val="b"/>
        <c:numFmt formatCode="General" sourceLinked="0"/>
        <c:majorTickMark val="out"/>
        <c:minorTickMark val="none"/>
        <c:tickLblPos val="nextTo"/>
        <c:spPr>
          <a:ln>
            <a:solidFill>
              <a:schemeClr val="tx1"/>
            </a:solidFill>
          </a:ln>
        </c:spPr>
        <c:txPr>
          <a:bodyPr/>
          <a:lstStyle/>
          <a:p>
            <a:pPr>
              <a:defRPr sz="1600"/>
            </a:pPr>
            <a:endParaRPr lang="nl-NL"/>
          </a:p>
        </c:txPr>
        <c:crossAx val="255354368"/>
        <c:crosses val="autoZero"/>
        <c:auto val="1"/>
        <c:lblAlgn val="ctr"/>
        <c:lblOffset val="100"/>
        <c:noMultiLvlLbl val="0"/>
      </c:catAx>
      <c:valAx>
        <c:axId val="255354368"/>
        <c:scaling>
          <c:orientation val="minMax"/>
          <c:min val="0"/>
        </c:scaling>
        <c:delete val="0"/>
        <c:axPos val="l"/>
        <c:title>
          <c:tx>
            <c:rich>
              <a:bodyPr rot="-5400000" vert="horz"/>
              <a:lstStyle/>
              <a:p>
                <a:pPr>
                  <a:defRPr/>
                </a:pPr>
                <a:r>
                  <a:rPr lang="en-US" dirty="0" smtClean="0"/>
                  <a:t>N</a:t>
                </a:r>
                <a:r>
                  <a:rPr lang="en-US" baseline="0" dirty="0" smtClean="0"/>
                  <a:t> </a:t>
                </a:r>
                <a:r>
                  <a:rPr lang="en-US" baseline="0" dirty="0" err="1" smtClean="0"/>
                  <a:t>opbrengst</a:t>
                </a:r>
                <a:r>
                  <a:rPr lang="en-US" dirty="0" smtClean="0"/>
                  <a:t> </a:t>
                </a:r>
                <a:r>
                  <a:rPr lang="en-US" dirty="0"/>
                  <a:t>[kg </a:t>
                </a:r>
                <a:r>
                  <a:rPr lang="en-US" dirty="0" smtClean="0"/>
                  <a:t>N/ha]</a:t>
                </a:r>
                <a:endParaRPr lang="en-US" dirty="0"/>
              </a:p>
            </c:rich>
          </c:tx>
          <c:overlay val="0"/>
        </c:title>
        <c:numFmt formatCode="General" sourceLinked="1"/>
        <c:majorTickMark val="out"/>
        <c:minorTickMark val="none"/>
        <c:tickLblPos val="nextTo"/>
        <c:spPr>
          <a:ln>
            <a:solidFill>
              <a:schemeClr val="tx1"/>
            </a:solidFill>
          </a:ln>
        </c:spPr>
        <c:crossAx val="255352832"/>
        <c:crosses val="autoZero"/>
        <c:crossBetween val="between"/>
        <c:majorUnit val="50"/>
      </c:valAx>
    </c:plotArea>
    <c:plotVisOnly val="1"/>
    <c:dispBlanksAs val="gap"/>
    <c:showDLblsOverMax val="0"/>
  </c:chart>
  <c:spPr>
    <a:solidFill>
      <a:schemeClr val="bg1"/>
    </a:solidFill>
    <a:ln>
      <a:noFill/>
    </a:ln>
  </c:spPr>
  <c:txPr>
    <a:bodyPr/>
    <a:lstStyle/>
    <a:p>
      <a:pPr>
        <a:defRPr sz="1800">
          <a:latin typeface="Arial" panose="020B0604020202020204" pitchFamily="34" charset="0"/>
          <a:cs typeface="Arial" panose="020B0604020202020204" pitchFamily="34" charset="0"/>
        </a:defRPr>
      </a:pPr>
      <a:endParaRPr lang="nl-NL"/>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37998641617141"/>
          <c:y val="3.8590689705213628E-2"/>
          <c:w val="0.84961937218888628"/>
          <c:h val="0.66321631238921852"/>
        </c:manualLayout>
      </c:layout>
      <c:barChart>
        <c:barDir val="col"/>
        <c:grouping val="clustered"/>
        <c:varyColors val="0"/>
        <c:ser>
          <c:idx val="0"/>
          <c:order val="0"/>
          <c:tx>
            <c:strRef>
              <c:f>Tafel 1! $B$1.</c:f>
              <c:strCache>
                <c:ptCount val="1"/>
                <c:pt idx="0">
                  <c:v>N2O-emissies</c:v>
                </c:pt>
              </c:strCache>
            </c:strRef>
          </c:tx>
          <c:spPr>
            <a:solidFill>
              <a:schemeClr val="accent1"/>
            </a:solidFill>
            <a:ln>
              <a:solidFill>
                <a:sysClr val="windowText" lastClr="000000"/>
              </a:solidFill>
            </a:ln>
            <a:effectLst/>
          </c:spPr>
          <c:invertIfNegative val="0"/>
          <c:dLbls>
            <c:numFmt formatCode="#,##0.0" sourceLinked="0"/>
            <c:spPr>
              <a:noFill/>
              <a:ln>
                <a:noFill/>
              </a:ln>
              <a:effectLst/>
            </c:spPr>
            <c:txPr>
              <a:bodyPr/>
              <a:lstStyle/>
              <a:p>
                <a:pPr>
                  <a:defRPr b="1">
                    <a:solidFill>
                      <a:srgbClr val="F90505"/>
                    </a:solidFill>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Tafel 1! $A$2:$A$5:$A$5...</c:f>
              <c:strCache>
                <c:ptCount val="4"/>
                <c:pt idx="0">
                  <c:v>onbemest onbemest onbemest onbemest ongecomprimeerd</c:v>
                </c:pt>
                <c:pt idx="1">
                  <c:v>ongecomprimeerd bevrucht</c:v>
                </c:pt>
                <c:pt idx="2">
                  <c:v>gecomprimeerd onbemest </c:v>
                </c:pt>
                <c:pt idx="3">
                  <c:v>verdicht met kunstmest</c:v>
                </c:pt>
              </c:strCache>
            </c:strRef>
          </c:cat>
          <c:val>
            <c:numRef>
              <c:f>Tafel 1! $B$2:$B$2:$B$5...</c:f>
              <c:numCache>
                <c:formatCode>0.00</c:formatCode>
                <c:ptCount val="4"/>
                <c:pt idx="0">
                  <c:v>2.4599999999999995</c:v>
                </c:pt>
                <c:pt idx="1">
                  <c:v>8.74</c:v>
                </c:pt>
                <c:pt idx="2">
                  <c:v>2.212333333333333</c:v>
                </c:pt>
                <c:pt idx="3">
                  <c:v>13.306666666666667</c:v>
                </c:pt>
              </c:numCache>
            </c:numRef>
          </c:val>
          <c:extLst>
            <c:ext xmlns:c16="http://schemas.microsoft.com/office/drawing/2014/chart" uri="{C3380CC4-5D6E-409C-BE32-E72D297353CC}">
              <c16:uniqueId val="{00000000-C0EB-4AA4-8BE7-179462AEBC2C}"/>
            </c:ext>
          </c:extLst>
        </c:ser>
        <c:ser>
          <c:idx val="1"/>
          <c:order val="1"/>
          <c:tx>
            <c:strRef>
              <c:f>Tafel 1! $C$1.</c:f>
              <c:strCache>
                <c:ptCount val="1"/>
                <c:pt idx="0">
                  <c:v>TM-inkomsten</c:v>
                </c:pt>
              </c:strCache>
            </c:strRef>
          </c:tx>
          <c:spPr>
            <a:solidFill>
              <a:schemeClr val="accent2"/>
            </a:solidFill>
            <a:ln>
              <a:solidFill>
                <a:sysClr val="windowText" lastClr="000000"/>
              </a:solidFill>
            </a:ln>
            <a:effectLst/>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Tafel 1! $A$2:$A$5:$A$5...</c:f>
              <c:strCache>
                <c:ptCount val="4"/>
                <c:pt idx="0">
                  <c:v>onbemest onbemest onbemest onbemest ongecomprimeerd</c:v>
                </c:pt>
                <c:pt idx="1">
                  <c:v>ongecomprimeerd bevrucht</c:v>
                </c:pt>
                <c:pt idx="2">
                  <c:v>gecomprimeerd onbemest </c:v>
                </c:pt>
                <c:pt idx="3">
                  <c:v>verdicht met kunstmest</c:v>
                </c:pt>
              </c:strCache>
            </c:strRef>
          </c:cat>
          <c:val>
            <c:numRef>
              <c:f>Tafel 1! $C$2:$C$5....</c:f>
              <c:numCache>
                <c:formatCode>0.00</c:formatCode>
                <c:ptCount val="4"/>
                <c:pt idx="0">
                  <c:v>15.566666666666668</c:v>
                </c:pt>
                <c:pt idx="1">
                  <c:v>16.566666666666666</c:v>
                </c:pt>
                <c:pt idx="2">
                  <c:v>13.533333333333333</c:v>
                </c:pt>
                <c:pt idx="3">
                  <c:v>13.9</c:v>
                </c:pt>
              </c:numCache>
            </c:numRef>
          </c:val>
          <c:extLst>
            <c:ext xmlns:c16="http://schemas.microsoft.com/office/drawing/2014/chart" uri="{C3380CC4-5D6E-409C-BE32-E72D297353CC}">
              <c16:uniqueId val="{00000001-C0EB-4AA4-8BE7-179462AEBC2C}"/>
            </c:ext>
          </c:extLst>
        </c:ser>
        <c:dLbls>
          <c:showLegendKey val="0"/>
          <c:showVal val="0"/>
          <c:showCatName val="0"/>
          <c:showSerName val="0"/>
          <c:showPercent val="0"/>
          <c:showBubbleSize val="0"/>
        </c:dLbls>
        <c:gapWidth val="219"/>
        <c:overlap val="-27"/>
        <c:axId val="274629376"/>
        <c:axId val="274630912"/>
      </c:barChart>
      <c:catAx>
        <c:axId val="274629376"/>
        <c:scaling>
          <c:orientation val="minMax"/>
        </c:scaling>
        <c:delete val="1"/>
        <c:axPos val="b"/>
        <c:numFmt formatCode="General" sourceLinked="1"/>
        <c:majorTickMark val="none"/>
        <c:minorTickMark val="none"/>
        <c:tickLblPos val="nextTo"/>
        <c:crossAx val="274630912"/>
        <c:crosses val="autoZero"/>
        <c:auto val="1"/>
        <c:lblAlgn val="ctr"/>
        <c:lblOffset val="100"/>
        <c:noMultiLvlLbl val="0"/>
      </c:catAx>
      <c:valAx>
        <c:axId val="274630912"/>
        <c:scaling>
          <c:orientation val="minMax"/>
        </c:scaling>
        <c:delete val="0"/>
        <c:axPos val="l"/>
        <c:title>
          <c:tx>
            <c:rich>
              <a:bodyPr rot="-5400000" vert="horz"/>
              <a:lstStyle/>
              <a:p>
                <a:pPr>
                  <a:defRPr/>
                </a:pPr>
                <a:r>
                  <a:rPr lang="de-DE" dirty="0">
                    <a:solidFill>
                      <a:srgbClr val="F90505"/>
                    </a:solidFill>
                  </a:rPr>
                  <a:t>N</a:t>
                </a:r>
                <a:r>
                  <a:rPr lang="de-DE" baseline="-25000" dirty="0">
                    <a:solidFill>
                      <a:srgbClr val="F90505"/>
                    </a:solidFill>
                  </a:rPr>
                  <a:t>2</a:t>
                </a:r>
                <a:r>
                  <a:rPr lang="de-DE" dirty="0">
                    <a:solidFill>
                      <a:srgbClr val="F90505"/>
                    </a:solidFill>
                  </a:rPr>
                  <a:t>O kg N/ha</a:t>
                </a:r>
                <a:r>
                  <a:rPr lang="de-DE" dirty="0"/>
                  <a:t> &amp; </a:t>
                </a:r>
                <a:r>
                  <a:rPr lang="de-DE" dirty="0" smtClean="0"/>
                  <a:t>DS t/ha</a:t>
                </a:r>
                <a:endParaRPr lang="de-DE" dirty="0"/>
              </a:p>
            </c:rich>
          </c:tx>
          <c:layout>
            <c:manualLayout>
              <c:xMode val="edge"/>
              <c:yMode val="edge"/>
              <c:x val="1.6666676211234261E-2"/>
              <c:y val="4.8987116510863869E-2"/>
            </c:manualLayout>
          </c:layout>
          <c:overlay val="0"/>
          <c:spPr>
            <a:noFill/>
            <a:ln>
              <a:noFill/>
            </a:ln>
            <a:effectLst/>
          </c:spPr>
        </c:title>
        <c:numFmt formatCode="0" sourceLinked="0"/>
        <c:majorTickMark val="out"/>
        <c:minorTickMark val="none"/>
        <c:tickLblPos val="nextTo"/>
        <c:spPr>
          <a:noFill/>
          <a:ln w="12700">
            <a:solidFill>
              <a:sysClr val="windowText" lastClr="000000"/>
            </a:solidFill>
          </a:ln>
          <a:effectLst/>
        </c:spPr>
        <c:txPr>
          <a:bodyPr rot="-60000000" vert="horz"/>
          <a:lstStyle/>
          <a:p>
            <a:pPr>
              <a:defRPr/>
            </a:pPr>
            <a:endParaRPr lang="nl-NL"/>
          </a:p>
        </c:txPr>
        <c:crossAx val="274629376"/>
        <c:crosses val="autoZero"/>
        <c:crossBetween val="between"/>
        <c:majorUnit val="5"/>
      </c:valAx>
      <c:spPr>
        <a:noFill/>
        <a:ln>
          <a:noFill/>
        </a:ln>
        <a:effectLst/>
      </c:spPr>
    </c:plotArea>
    <c:legend>
      <c:legendPos val="b"/>
      <c:overlay val="0"/>
      <c:spPr>
        <a:noFill/>
        <a:ln>
          <a:noFill/>
        </a:ln>
        <a:effectLst/>
      </c:spPr>
      <c:txPr>
        <a:bodyPr rot="0" vert="horz"/>
        <a:lstStyle/>
        <a:p>
          <a:pPr>
            <a:defRPr>
              <a:solidFill>
                <a:srgbClr val="F90505"/>
              </a:solidFill>
            </a:defRPr>
          </a:pPr>
          <a:endParaRPr lang="nl-NL"/>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800">
          <a:latin typeface="Arial" panose="020B0604020202020204" pitchFamily="34" charset="0"/>
          <a:cs typeface="Arial" panose="020B0604020202020204" pitchFamily="34" charset="0"/>
        </a:defRPr>
      </a:pPr>
      <a:endParaRPr lang="nl-NL"/>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96139662241277"/>
          <c:y val="0.19919975491718109"/>
          <c:w val="0.31216686080291861"/>
          <c:h val="0.4885601798377982"/>
        </c:manualLayout>
      </c:layout>
      <c:pieChart>
        <c:varyColors val="1"/>
        <c:ser>
          <c:idx val="0"/>
          <c:order val="0"/>
          <c:tx>
            <c:strRef>
              <c:f>Arkusz1! $B$1....</c:f>
              <c:strCache>
                <c:ptCount val="1"/>
                <c:pt idx="0">
                  <c:v>SprzedaÅ¼</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15A-4769-9B1F-BAAB54B1B68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15A-4769-9B1F-BAAB54B1B68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15A-4769-9B1F-BAAB54B1B683}"/>
              </c:ext>
            </c:extLst>
          </c:dPt>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nl-NL"/>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 $A$2:$A$4:$A$4.</c:f>
              <c:strCache>
                <c:ptCount val="3"/>
                <c:pt idx="0">
                  <c:v>blijvend grasland</c:v>
                </c:pt>
                <c:pt idx="1">
                  <c:v>tijdelijk grasland</c:v>
                </c:pt>
                <c:pt idx="2">
                  <c:v>maïs</c:v>
                </c:pt>
              </c:strCache>
            </c:strRef>
          </c:cat>
          <c:val>
            <c:numRef>
              <c:f>Arkusz1! $B$2:$B$4:$B$4...</c:f>
              <c:numCache>
                <c:formatCode>General</c:formatCode>
                <c:ptCount val="3"/>
                <c:pt idx="0">
                  <c:v>76.099999999999994</c:v>
                </c:pt>
                <c:pt idx="1">
                  <c:v>10.8</c:v>
                </c:pt>
                <c:pt idx="2">
                  <c:v>13.1</c:v>
                </c:pt>
              </c:numCache>
            </c:numRef>
          </c:val>
          <c:extLst>
            <c:ext xmlns:c16="http://schemas.microsoft.com/office/drawing/2014/chart" uri="{C3380CC4-5D6E-409C-BE32-E72D297353CC}">
              <c16:uniqueId val="{00000006-015A-4769-9B1F-BAAB54B1B68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1321446913114555"/>
          <c:y val="0.27122201936651058"/>
          <c:w val="0.42799577454412807"/>
          <c:h val="0.349773339791596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nl-NL"/>
        </a:p>
      </c:txPr>
    </c:legend>
    <c:plotVisOnly val="1"/>
    <c:dispBlanksAs val="zero"/>
    <c:showDLblsOverMax val="0"/>
  </c:chart>
  <c:spPr>
    <a:noFill/>
    <a:ln>
      <a:solidFill>
        <a:schemeClr val="accent3"/>
      </a:solidFill>
    </a:ln>
    <a:effectLst/>
  </c:spPr>
  <c:txPr>
    <a:bodyPr/>
    <a:lstStyle/>
    <a:p>
      <a:pPr>
        <a:defRPr/>
      </a:pPr>
      <a:endParaRPr lang="nl-N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pl-PL" sz="2800" dirty="0" smtClean="0">
                <a:solidFill>
                  <a:schemeClr val="tx1"/>
                </a:solidFill>
              </a:rPr>
              <a:t>Drog</a:t>
            </a:r>
            <a:r>
              <a:rPr lang="nl-NL" sz="2800" dirty="0" smtClean="0">
                <a:solidFill>
                  <a:schemeClr val="tx1"/>
                </a:solidFill>
              </a:rPr>
              <a:t>e stof</a:t>
            </a:r>
            <a:r>
              <a:rPr lang="pl-PL" sz="2800" dirty="0" smtClean="0">
                <a:solidFill>
                  <a:schemeClr val="tx1"/>
                </a:solidFill>
              </a:rPr>
              <a:t> (t/ha)</a:t>
            </a:r>
            <a:endParaRPr lang="pl-PL" sz="2800" dirty="0">
              <a:solidFill>
                <a:schemeClr val="tx1"/>
              </a:solidFill>
            </a:endParaRPr>
          </a:p>
        </c:rich>
      </c:tx>
      <c:overlay val="0"/>
      <c:spPr>
        <a:noFill/>
        <a:ln>
          <a:noFill/>
        </a:ln>
        <a:effectLst/>
      </c:spPr>
    </c:title>
    <c:autoTitleDeleted val="0"/>
    <c:plotArea>
      <c:layout/>
      <c:barChart>
        <c:barDir val="col"/>
        <c:grouping val="clustered"/>
        <c:varyColors val="0"/>
        <c:ser>
          <c:idx val="0"/>
          <c:order val="0"/>
          <c:tx>
            <c:strRef>
              <c:f>Arkusz1! $B$1....</c:f>
              <c:strCache>
                <c:ptCount val="1"/>
                <c:pt idx="0">
                  <c:v>Blijvend grasland</c:v>
                </c:pt>
              </c:strCache>
            </c:strRef>
          </c:tx>
          <c:spPr>
            <a:solidFill>
              <a:srgbClr val="00CC00"/>
            </a:solidFill>
            <a:ln w="12700" cap="flat" cmpd="sng" algn="ctr">
              <a:solidFill>
                <a:schemeClr val="tx1"/>
              </a:solidFill>
              <a:prstDash val="solid"/>
            </a:ln>
            <a:effectLst/>
          </c:spPr>
          <c:invertIfNegative val="0"/>
          <c:cat>
            <c:strRef>
              <c:f>Arkusz1! $A$A$2!</c:f>
              <c:strCache>
                <c:ptCount val="1"/>
                <c:pt idx="0">
                  <c:v>Kategoria 1</c:v>
                </c:pt>
              </c:strCache>
            </c:strRef>
          </c:cat>
          <c:val>
            <c:numRef>
              <c:f>Arkusz1! $B$2.</c:f>
              <c:numCache>
                <c:formatCode>General</c:formatCode>
                <c:ptCount val="1"/>
                <c:pt idx="0">
                  <c:v>11</c:v>
                </c:pt>
              </c:numCache>
            </c:numRef>
          </c:val>
          <c:extLst>
            <c:ext xmlns:c16="http://schemas.microsoft.com/office/drawing/2014/chart" uri="{C3380CC4-5D6E-409C-BE32-E72D297353CC}">
              <c16:uniqueId val="{00000000-2B5B-4258-959F-07FF72E855A6}"/>
            </c:ext>
          </c:extLst>
        </c:ser>
        <c:ser>
          <c:idx val="1"/>
          <c:order val="1"/>
          <c:tx>
            <c:strRef>
              <c:f>Arkusz1! $C$1! $C$1</c:f>
              <c:strCache>
                <c:ptCount val="1"/>
                <c:pt idx="0">
                  <c:v>Tijdelijk grasland</c:v>
                </c:pt>
              </c:strCache>
            </c:strRef>
          </c:tx>
          <c:spPr>
            <a:solidFill>
              <a:srgbClr val="FFC000"/>
            </a:solidFill>
            <a:ln w="12700">
              <a:solidFill>
                <a:schemeClr val="tx1"/>
              </a:solidFill>
            </a:ln>
            <a:effectLst/>
          </c:spPr>
          <c:invertIfNegative val="0"/>
          <c:cat>
            <c:strRef>
              <c:f>Arkusz1! $A$A$2!</c:f>
              <c:strCache>
                <c:ptCount val="1"/>
                <c:pt idx="0">
                  <c:v>Kategoria 1</c:v>
                </c:pt>
              </c:strCache>
            </c:strRef>
          </c:cat>
          <c:val>
            <c:numRef>
              <c:f>Arkusz1! $C$2 dollar....</c:f>
              <c:numCache>
                <c:formatCode>General</c:formatCode>
                <c:ptCount val="1"/>
                <c:pt idx="0">
                  <c:v>15</c:v>
                </c:pt>
              </c:numCache>
            </c:numRef>
          </c:val>
          <c:extLst>
            <c:ext xmlns:c16="http://schemas.microsoft.com/office/drawing/2014/chart" uri="{C3380CC4-5D6E-409C-BE32-E72D297353CC}">
              <c16:uniqueId val="{00000001-2B5B-4258-959F-07FF72E855A6}"/>
            </c:ext>
          </c:extLst>
        </c:ser>
        <c:dLbls>
          <c:showLegendKey val="0"/>
          <c:showVal val="0"/>
          <c:showCatName val="0"/>
          <c:showSerName val="0"/>
          <c:showPercent val="0"/>
          <c:showBubbleSize val="0"/>
        </c:dLbls>
        <c:gapWidth val="219"/>
        <c:overlap val="-27"/>
        <c:axId val="563718336"/>
        <c:axId val="563718728"/>
      </c:barChart>
      <c:catAx>
        <c:axId val="563718336"/>
        <c:scaling>
          <c:orientation val="minMax"/>
        </c:scaling>
        <c:delete val="1"/>
        <c:axPos val="b"/>
        <c:numFmt formatCode="General" sourceLinked="1"/>
        <c:majorTickMark val="none"/>
        <c:minorTickMark val="none"/>
        <c:tickLblPos val="nextTo"/>
        <c:crossAx val="563718728"/>
        <c:crosses val="autoZero"/>
        <c:auto val="1"/>
        <c:lblAlgn val="ctr"/>
        <c:lblOffset val="100"/>
        <c:noMultiLvlLbl val="0"/>
      </c:catAx>
      <c:valAx>
        <c:axId val="563718728"/>
        <c:scaling>
          <c:orientation val="minMax"/>
        </c:scaling>
        <c:delete val="0"/>
        <c:axPos val="l"/>
        <c:majorGridlines>
          <c:spPr>
            <a:ln w="9525" cap="flat" cmpd="sng" algn="ctr">
              <a:solidFill>
                <a:schemeClr val="tx1"/>
              </a:solidFill>
              <a:round/>
            </a:ln>
            <a:effectLst/>
          </c:spPr>
        </c:majorGridlines>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nl-NL"/>
          </a:p>
        </c:txPr>
        <c:crossAx val="563718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pl-PL" sz="2800" dirty="0" smtClean="0">
                <a:solidFill>
                  <a:schemeClr val="tx1"/>
                </a:solidFill>
              </a:rPr>
              <a:t>Eiwit (t/ha)</a:t>
            </a:r>
            <a:endParaRPr lang="pl-PL" sz="2800" dirty="0">
              <a:solidFill>
                <a:schemeClr val="tx1"/>
              </a:solidFill>
            </a:endParaRPr>
          </a:p>
        </c:rich>
      </c:tx>
      <c:overlay val="0"/>
      <c:spPr>
        <a:noFill/>
        <a:ln>
          <a:noFill/>
        </a:ln>
        <a:effectLst/>
      </c:spPr>
    </c:title>
    <c:autoTitleDeleted val="0"/>
    <c:plotArea>
      <c:layout/>
      <c:barChart>
        <c:barDir val="col"/>
        <c:grouping val="clustered"/>
        <c:varyColors val="0"/>
        <c:ser>
          <c:idx val="0"/>
          <c:order val="0"/>
          <c:tx>
            <c:strRef>
              <c:f>Arkusz1! $B$1....</c:f>
              <c:strCache>
                <c:ptCount val="1"/>
                <c:pt idx="0">
                  <c:v>Blijvend grasland</c:v>
                </c:pt>
              </c:strCache>
            </c:strRef>
          </c:tx>
          <c:spPr>
            <a:solidFill>
              <a:srgbClr val="00CC00"/>
            </a:solidFill>
            <a:ln w="12700" cap="flat" cmpd="sng" algn="ctr">
              <a:solidFill>
                <a:schemeClr val="tx1"/>
              </a:solidFill>
              <a:prstDash val="solid"/>
            </a:ln>
            <a:effectLst/>
          </c:spPr>
          <c:invertIfNegative val="0"/>
          <c:cat>
            <c:strRef>
              <c:f>Arkusz1! $A$A$2!</c:f>
              <c:strCache>
                <c:ptCount val="1"/>
                <c:pt idx="0">
                  <c:v>Kategoria 1</c:v>
                </c:pt>
              </c:strCache>
            </c:strRef>
          </c:cat>
          <c:val>
            <c:numRef>
              <c:f>Arkusz1! $B$2.</c:f>
              <c:numCache>
                <c:formatCode>General</c:formatCode>
                <c:ptCount val="1"/>
                <c:pt idx="0">
                  <c:v>1.55</c:v>
                </c:pt>
              </c:numCache>
            </c:numRef>
          </c:val>
          <c:extLst>
            <c:ext xmlns:c16="http://schemas.microsoft.com/office/drawing/2014/chart" uri="{C3380CC4-5D6E-409C-BE32-E72D297353CC}">
              <c16:uniqueId val="{00000000-AE47-4A4F-968A-B1057DEB27CB}"/>
            </c:ext>
          </c:extLst>
        </c:ser>
        <c:ser>
          <c:idx val="1"/>
          <c:order val="1"/>
          <c:tx>
            <c:strRef>
              <c:f>Arkusz1! $C$1! $C$1</c:f>
              <c:strCache>
                <c:ptCount val="1"/>
                <c:pt idx="0">
                  <c:v>Tijdelijk grasland</c:v>
                </c:pt>
              </c:strCache>
            </c:strRef>
          </c:tx>
          <c:spPr>
            <a:solidFill>
              <a:srgbClr val="FFC000"/>
            </a:solidFill>
            <a:ln w="12700">
              <a:solidFill>
                <a:schemeClr val="tx1"/>
              </a:solidFill>
            </a:ln>
            <a:effectLst/>
          </c:spPr>
          <c:invertIfNegative val="0"/>
          <c:cat>
            <c:strRef>
              <c:f>Arkusz1! $A$A$2!</c:f>
              <c:strCache>
                <c:ptCount val="1"/>
                <c:pt idx="0">
                  <c:v>Kategoria 1</c:v>
                </c:pt>
              </c:strCache>
            </c:strRef>
          </c:cat>
          <c:val>
            <c:numRef>
              <c:f>Arkusz1! $C$2 dollar....</c:f>
              <c:numCache>
                <c:formatCode>General</c:formatCode>
                <c:ptCount val="1"/>
                <c:pt idx="0">
                  <c:v>2.2999999999999998</c:v>
                </c:pt>
              </c:numCache>
            </c:numRef>
          </c:val>
          <c:extLst>
            <c:ext xmlns:c16="http://schemas.microsoft.com/office/drawing/2014/chart" uri="{C3380CC4-5D6E-409C-BE32-E72D297353CC}">
              <c16:uniqueId val="{00000001-AE47-4A4F-968A-B1057DEB27CB}"/>
            </c:ext>
          </c:extLst>
        </c:ser>
        <c:dLbls>
          <c:showLegendKey val="0"/>
          <c:showVal val="0"/>
          <c:showCatName val="0"/>
          <c:showSerName val="0"/>
          <c:showPercent val="0"/>
          <c:showBubbleSize val="0"/>
        </c:dLbls>
        <c:gapWidth val="219"/>
        <c:overlap val="-27"/>
        <c:axId val="563710888"/>
        <c:axId val="563703832"/>
      </c:barChart>
      <c:catAx>
        <c:axId val="563710888"/>
        <c:scaling>
          <c:orientation val="minMax"/>
        </c:scaling>
        <c:delete val="1"/>
        <c:axPos val="b"/>
        <c:numFmt formatCode="General" sourceLinked="1"/>
        <c:majorTickMark val="none"/>
        <c:minorTickMark val="none"/>
        <c:tickLblPos val="nextTo"/>
        <c:crossAx val="563703832"/>
        <c:crossesAt val="0"/>
        <c:auto val="1"/>
        <c:lblAlgn val="ctr"/>
        <c:lblOffset val="100"/>
        <c:noMultiLvlLbl val="0"/>
      </c:catAx>
      <c:valAx>
        <c:axId val="563703832"/>
        <c:scaling>
          <c:orientation val="minMax"/>
          <c:max val="3"/>
        </c:scaling>
        <c:delete val="0"/>
        <c:axPos val="l"/>
        <c:majorGridlines>
          <c:spPr>
            <a:ln w="9525" cap="flat" cmpd="sng" algn="ctr">
              <a:solidFill>
                <a:schemeClr val="tx1"/>
              </a:solidFill>
              <a:round/>
            </a:ln>
            <a:effectLst/>
          </c:spPr>
        </c:majorGridlines>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nl-NL"/>
          </a:p>
        </c:txPr>
        <c:crossAx val="563710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471EDE-EE7E-429C-A327-26B81E0D907E}" type="doc">
      <dgm:prSet loTypeId="urn:microsoft.com/office/officeart/2005/8/layout/arrow2" loCatId="process" qsTypeId="urn:microsoft.com/office/officeart/2005/8/quickstyle/simple1" qsCatId="simple" csTypeId="urn:microsoft.com/office/officeart/2005/8/colors/accent1_2" csCatId="accent1" phldr="1"/>
      <dgm:spPr/>
    </dgm:pt>
    <dgm:pt modelId="{AD7E651E-CDF1-47D7-AC6B-D0C0E443B46D}">
      <dgm:prSet phldrT="[Tekst]"/>
      <dgm:spPr/>
      <dgm:t>
        <a:bodyPr/>
        <a:lstStyle/>
        <a:p>
          <a:r>
            <a:rPr lang="nl-NL" dirty="0" smtClean="0"/>
            <a:t>2014</a:t>
          </a:r>
          <a:endParaRPr lang="nl-NL" dirty="0"/>
        </a:p>
      </dgm:t>
    </dgm:pt>
    <dgm:pt modelId="{BB38134E-9A90-4F2A-B6D0-072421EAD44E}" type="parTrans" cxnId="{D9794A37-1064-45DF-B145-D51F664EB1FF}">
      <dgm:prSet/>
      <dgm:spPr/>
      <dgm:t>
        <a:bodyPr/>
        <a:lstStyle/>
        <a:p>
          <a:endParaRPr lang="nl-NL"/>
        </a:p>
      </dgm:t>
    </dgm:pt>
    <dgm:pt modelId="{69761EAE-B9A7-48AC-AB58-F5F39BF642EF}" type="sibTrans" cxnId="{D9794A37-1064-45DF-B145-D51F664EB1FF}">
      <dgm:prSet/>
      <dgm:spPr/>
      <dgm:t>
        <a:bodyPr/>
        <a:lstStyle/>
        <a:p>
          <a:endParaRPr lang="nl-NL"/>
        </a:p>
      </dgm:t>
    </dgm:pt>
    <dgm:pt modelId="{65FD8BA5-E85D-40AA-B3A5-BE48C51FFA40}">
      <dgm:prSet phldrT="[Tekst]"/>
      <dgm:spPr/>
      <dgm:t>
        <a:bodyPr/>
        <a:lstStyle/>
        <a:p>
          <a:r>
            <a:rPr lang="nl-NL" dirty="0" smtClean="0"/>
            <a:t>2015</a:t>
          </a:r>
          <a:endParaRPr lang="nl-NL" dirty="0"/>
        </a:p>
      </dgm:t>
    </dgm:pt>
    <dgm:pt modelId="{59A35166-D773-45BF-A35D-B98238757447}" type="parTrans" cxnId="{3D995495-458C-438D-B780-1F49180C54F7}">
      <dgm:prSet/>
      <dgm:spPr/>
      <dgm:t>
        <a:bodyPr/>
        <a:lstStyle/>
        <a:p>
          <a:endParaRPr lang="nl-NL"/>
        </a:p>
      </dgm:t>
    </dgm:pt>
    <dgm:pt modelId="{19A329D0-57CD-4E17-B44B-563F018212AA}" type="sibTrans" cxnId="{3D995495-458C-438D-B780-1F49180C54F7}">
      <dgm:prSet/>
      <dgm:spPr/>
      <dgm:t>
        <a:bodyPr/>
        <a:lstStyle/>
        <a:p>
          <a:endParaRPr lang="nl-NL"/>
        </a:p>
      </dgm:t>
    </dgm:pt>
    <dgm:pt modelId="{5B1C9F2A-2D5E-44FE-BCCC-B9DB20DB8BF7}">
      <dgm:prSet phldrT="[Tekst]"/>
      <dgm:spPr/>
      <dgm:t>
        <a:bodyPr/>
        <a:lstStyle/>
        <a:p>
          <a:r>
            <a:rPr lang="nl-NL" dirty="0" smtClean="0">
              <a:solidFill>
                <a:schemeClr val="bg1"/>
              </a:solidFill>
            </a:rPr>
            <a:t>2016</a:t>
          </a:r>
          <a:endParaRPr lang="nl-NL" dirty="0">
            <a:solidFill>
              <a:schemeClr val="bg1"/>
            </a:solidFill>
          </a:endParaRPr>
        </a:p>
      </dgm:t>
    </dgm:pt>
    <dgm:pt modelId="{E3703FDB-EF42-4D80-9B1E-5D501B279324}" type="parTrans" cxnId="{2ED97F51-A813-4F39-BF53-6AFCC9B8D8E2}">
      <dgm:prSet/>
      <dgm:spPr/>
      <dgm:t>
        <a:bodyPr/>
        <a:lstStyle/>
        <a:p>
          <a:endParaRPr lang="nl-NL"/>
        </a:p>
      </dgm:t>
    </dgm:pt>
    <dgm:pt modelId="{DCF31D80-B791-4008-8C26-C10985C24389}" type="sibTrans" cxnId="{2ED97F51-A813-4F39-BF53-6AFCC9B8D8E2}">
      <dgm:prSet/>
      <dgm:spPr/>
      <dgm:t>
        <a:bodyPr/>
        <a:lstStyle/>
        <a:p>
          <a:endParaRPr lang="nl-NL"/>
        </a:p>
      </dgm:t>
    </dgm:pt>
    <dgm:pt modelId="{DFE1C924-6778-46AD-B91D-442F7218637D}">
      <dgm:prSet phldrT="[Tekst]"/>
      <dgm:spPr/>
      <dgm:t>
        <a:bodyPr/>
        <a:lstStyle/>
        <a:p>
          <a:r>
            <a:rPr lang="nl-NL" dirty="0" smtClean="0"/>
            <a:t>13 + 32 Coaches</a:t>
          </a:r>
          <a:endParaRPr lang="nl-NL" dirty="0"/>
        </a:p>
      </dgm:t>
    </dgm:pt>
    <dgm:pt modelId="{939825FC-6F75-47DC-95BA-C70D5DD3B8ED}" type="parTrans" cxnId="{21B9E809-EF8C-4B44-A5B5-4C30B02A16B0}">
      <dgm:prSet/>
      <dgm:spPr/>
      <dgm:t>
        <a:bodyPr/>
        <a:lstStyle/>
        <a:p>
          <a:endParaRPr lang="nl-NL"/>
        </a:p>
      </dgm:t>
    </dgm:pt>
    <dgm:pt modelId="{E901C488-A1DE-4905-9C3D-DC3012288338}" type="sibTrans" cxnId="{21B9E809-EF8C-4B44-A5B5-4C30B02A16B0}">
      <dgm:prSet/>
      <dgm:spPr/>
      <dgm:t>
        <a:bodyPr/>
        <a:lstStyle/>
        <a:p>
          <a:endParaRPr lang="nl-NL"/>
        </a:p>
      </dgm:t>
    </dgm:pt>
    <dgm:pt modelId="{BB783DFA-9C3F-4000-9581-E671478FFD9B}">
      <dgm:prSet phldrT="[Tekst]"/>
      <dgm:spPr/>
      <dgm:t>
        <a:bodyPr/>
        <a:lstStyle/>
        <a:p>
          <a:r>
            <a:rPr lang="nl-NL" dirty="0" smtClean="0"/>
            <a:t>45 + 30</a:t>
          </a:r>
          <a:endParaRPr lang="nl-NL" dirty="0"/>
        </a:p>
      </dgm:t>
    </dgm:pt>
    <dgm:pt modelId="{F096DC9F-2B68-4B91-8DBB-DCA2B77AC246}" type="parTrans" cxnId="{17943982-304D-4A56-BBC4-338857CC35F5}">
      <dgm:prSet/>
      <dgm:spPr/>
      <dgm:t>
        <a:bodyPr/>
        <a:lstStyle/>
        <a:p>
          <a:endParaRPr lang="nl-NL"/>
        </a:p>
      </dgm:t>
    </dgm:pt>
    <dgm:pt modelId="{2CFC99CF-BE2A-4DC8-AAEE-447DB85B4E97}" type="sibTrans" cxnId="{17943982-304D-4A56-BBC4-338857CC35F5}">
      <dgm:prSet/>
      <dgm:spPr/>
      <dgm:t>
        <a:bodyPr/>
        <a:lstStyle/>
        <a:p>
          <a:endParaRPr lang="nl-NL"/>
        </a:p>
      </dgm:t>
    </dgm:pt>
    <dgm:pt modelId="{EDBE1CB9-1E4B-46AF-AB5D-94D56E650A3C}">
      <dgm:prSet phldrT="[Tekst]"/>
      <dgm:spPr/>
      <dgm:t>
        <a:bodyPr/>
        <a:lstStyle/>
        <a:p>
          <a:r>
            <a:rPr lang="nl-NL" dirty="0" smtClean="0"/>
            <a:t>1500 + 1500</a:t>
          </a:r>
          <a:endParaRPr lang="nl-NL" dirty="0"/>
        </a:p>
      </dgm:t>
    </dgm:pt>
    <dgm:pt modelId="{5E10E003-EB7F-4BE6-8051-688EECA4BDBE}" type="parTrans" cxnId="{9A79DC66-1544-4C4D-8ACC-D85C1E2C3EA8}">
      <dgm:prSet/>
      <dgm:spPr/>
      <dgm:t>
        <a:bodyPr/>
        <a:lstStyle/>
        <a:p>
          <a:endParaRPr lang="nl-NL"/>
        </a:p>
      </dgm:t>
    </dgm:pt>
    <dgm:pt modelId="{49A9C336-3A49-43E3-BA29-A3CBA1028BF4}" type="sibTrans" cxnId="{9A79DC66-1544-4C4D-8ACC-D85C1E2C3EA8}">
      <dgm:prSet/>
      <dgm:spPr/>
      <dgm:t>
        <a:bodyPr/>
        <a:lstStyle/>
        <a:p>
          <a:endParaRPr lang="nl-NL"/>
        </a:p>
      </dgm:t>
    </dgm:pt>
    <dgm:pt modelId="{5C5A929D-45CF-4C9D-9E1F-8F1D08AD68F4}">
      <dgm:prSet phldrT="[Tekst]"/>
      <dgm:spPr/>
      <dgm:t>
        <a:bodyPr/>
        <a:lstStyle/>
        <a:p>
          <a:r>
            <a:rPr lang="nl-NL" dirty="0" smtClean="0"/>
            <a:t>400-500 Farm </a:t>
          </a:r>
          <a:r>
            <a:rPr lang="nl-NL" dirty="0" err="1" smtClean="0"/>
            <a:t>Walks</a:t>
          </a:r>
          <a:endParaRPr lang="nl-NL" dirty="0"/>
        </a:p>
      </dgm:t>
    </dgm:pt>
    <dgm:pt modelId="{52C36C1F-D021-4B8B-B9D1-7044849C8F53}" type="parTrans" cxnId="{5E14CAC8-1B4E-4F80-872B-F4C7095E38F5}">
      <dgm:prSet/>
      <dgm:spPr/>
      <dgm:t>
        <a:bodyPr/>
        <a:lstStyle/>
        <a:p>
          <a:endParaRPr lang="nl-NL"/>
        </a:p>
      </dgm:t>
    </dgm:pt>
    <dgm:pt modelId="{FF2C8EF8-59A3-48DA-8C4F-349A4AC82A4B}" type="sibTrans" cxnId="{5E14CAC8-1B4E-4F80-872B-F4C7095E38F5}">
      <dgm:prSet/>
      <dgm:spPr/>
      <dgm:t>
        <a:bodyPr/>
        <a:lstStyle/>
        <a:p>
          <a:endParaRPr lang="nl-NL"/>
        </a:p>
      </dgm:t>
    </dgm:pt>
    <dgm:pt modelId="{769910BB-DB13-4D39-A486-1674F6476FE4}">
      <dgm:prSet phldrT="[Tekst]"/>
      <dgm:spPr/>
      <dgm:t>
        <a:bodyPr/>
        <a:lstStyle/>
        <a:p>
          <a:r>
            <a:rPr lang="nl-NL" dirty="0" smtClean="0"/>
            <a:t>500 + 1000</a:t>
          </a:r>
          <a:endParaRPr lang="nl-NL" dirty="0"/>
        </a:p>
      </dgm:t>
    </dgm:pt>
    <dgm:pt modelId="{2ACC178C-5E9D-494F-990B-1F635B39FFC4}" type="parTrans" cxnId="{DB4A4202-C5CA-4E3C-AE82-66FF9778758A}">
      <dgm:prSet/>
      <dgm:spPr/>
      <dgm:t>
        <a:bodyPr/>
        <a:lstStyle/>
        <a:p>
          <a:endParaRPr lang="nl-NL"/>
        </a:p>
      </dgm:t>
    </dgm:pt>
    <dgm:pt modelId="{3165B0C2-9142-4891-AC54-8A01B3F8198F}" type="sibTrans" cxnId="{DB4A4202-C5CA-4E3C-AE82-66FF9778758A}">
      <dgm:prSet/>
      <dgm:spPr/>
      <dgm:t>
        <a:bodyPr/>
        <a:lstStyle/>
        <a:p>
          <a:endParaRPr lang="nl-NL"/>
        </a:p>
      </dgm:t>
    </dgm:pt>
    <dgm:pt modelId="{956F1870-AA4B-4AF5-B414-810648BF88DA}">
      <dgm:prSet phldrT="[Tekst]"/>
      <dgm:spPr/>
      <dgm:t>
        <a:bodyPr/>
        <a:lstStyle/>
        <a:p>
          <a:r>
            <a:rPr lang="nl-NL" dirty="0" smtClean="0"/>
            <a:t>75</a:t>
          </a:r>
          <a:endParaRPr lang="nl-NL" dirty="0"/>
        </a:p>
      </dgm:t>
    </dgm:pt>
    <dgm:pt modelId="{A4381D18-059D-45BA-B128-A8614F05A343}" type="parTrans" cxnId="{A4F15DFE-9D7D-4300-8D88-C2E8331AF96B}">
      <dgm:prSet/>
      <dgm:spPr/>
      <dgm:t>
        <a:bodyPr/>
        <a:lstStyle/>
        <a:p>
          <a:endParaRPr lang="nl-NL"/>
        </a:p>
      </dgm:t>
    </dgm:pt>
    <dgm:pt modelId="{DF101450-0914-4EAC-895F-5BB70EAA7014}" type="sibTrans" cxnId="{A4F15DFE-9D7D-4300-8D88-C2E8331AF96B}">
      <dgm:prSet/>
      <dgm:spPr/>
      <dgm:t>
        <a:bodyPr/>
        <a:lstStyle/>
        <a:p>
          <a:endParaRPr lang="nl-NL"/>
        </a:p>
      </dgm:t>
    </dgm:pt>
    <dgm:pt modelId="{C721C849-0C2A-4F2A-84D5-DFA043D30649}" type="pres">
      <dgm:prSet presAssocID="{28471EDE-EE7E-429C-A327-26B81E0D907E}" presName="arrowDiagram" presStyleCnt="0">
        <dgm:presLayoutVars>
          <dgm:chMax val="5"/>
          <dgm:dir/>
          <dgm:resizeHandles val="exact"/>
        </dgm:presLayoutVars>
      </dgm:prSet>
      <dgm:spPr/>
    </dgm:pt>
    <dgm:pt modelId="{16A1A03E-B29E-404F-8BAE-6FF26B839117}" type="pres">
      <dgm:prSet presAssocID="{28471EDE-EE7E-429C-A327-26B81E0D907E}" presName="arrow" presStyleLbl="bgShp" presStyleIdx="0" presStyleCnt="1" custLinFactNeighborX="-2390" custLinFactNeighborY="-7353"/>
      <dgm:spPr>
        <a:solidFill>
          <a:schemeClr val="tx2"/>
        </a:solidFill>
      </dgm:spPr>
    </dgm:pt>
    <dgm:pt modelId="{3A838A6A-32C2-40E3-A26B-3D995A3F8226}" type="pres">
      <dgm:prSet presAssocID="{28471EDE-EE7E-429C-A327-26B81E0D907E}" presName="arrowDiagram3" presStyleCnt="0"/>
      <dgm:spPr/>
    </dgm:pt>
    <dgm:pt modelId="{B5808910-F000-4D06-929D-8493CBB3B7B5}" type="pres">
      <dgm:prSet presAssocID="{AD7E651E-CDF1-47D7-AC6B-D0C0E443B46D}" presName="bullet3a" presStyleLbl="node1" presStyleIdx="0" presStyleCnt="3"/>
      <dgm:spPr/>
    </dgm:pt>
    <dgm:pt modelId="{B93F9B73-C81E-4DDE-A2F0-B491C10B5EEA}" type="pres">
      <dgm:prSet presAssocID="{AD7E651E-CDF1-47D7-AC6B-D0C0E443B46D}" presName="textBox3a" presStyleLbl="revTx" presStyleIdx="0" presStyleCnt="3" custScaleX="147883" custLinFactNeighborX="11638" custLinFactNeighborY="16317">
        <dgm:presLayoutVars>
          <dgm:bulletEnabled val="1"/>
        </dgm:presLayoutVars>
      </dgm:prSet>
      <dgm:spPr/>
      <dgm:t>
        <a:bodyPr/>
        <a:lstStyle/>
        <a:p>
          <a:endParaRPr lang="nl-NL"/>
        </a:p>
      </dgm:t>
    </dgm:pt>
    <dgm:pt modelId="{7CB8902D-4206-447C-A6BD-C7DDEC480E7F}" type="pres">
      <dgm:prSet presAssocID="{65FD8BA5-E85D-40AA-B3A5-BE48C51FFA40}" presName="bullet3b" presStyleLbl="node1" presStyleIdx="1" presStyleCnt="3"/>
      <dgm:spPr/>
    </dgm:pt>
    <dgm:pt modelId="{98A5C1E2-8DF4-43C7-B72A-AB9E4249A0FE}" type="pres">
      <dgm:prSet presAssocID="{65FD8BA5-E85D-40AA-B3A5-BE48C51FFA40}" presName="textBox3b" presStyleLbl="revTx" presStyleIdx="1" presStyleCnt="3" custScaleY="51384" custLinFactNeighborX="-1260" custLinFactNeighborY="-16659">
        <dgm:presLayoutVars>
          <dgm:bulletEnabled val="1"/>
        </dgm:presLayoutVars>
      </dgm:prSet>
      <dgm:spPr/>
      <dgm:t>
        <a:bodyPr/>
        <a:lstStyle/>
        <a:p>
          <a:endParaRPr lang="nl-NL"/>
        </a:p>
      </dgm:t>
    </dgm:pt>
    <dgm:pt modelId="{2DB7D39B-CA79-4CC3-A079-B268ACF0E7DB}" type="pres">
      <dgm:prSet presAssocID="{5B1C9F2A-2D5E-44FE-BCCC-B9DB20DB8BF7}" presName="bullet3c" presStyleLbl="node1" presStyleIdx="2" presStyleCnt="3"/>
      <dgm:spPr/>
    </dgm:pt>
    <dgm:pt modelId="{EDC58BE3-1790-4071-A69F-D70B551A6C16}" type="pres">
      <dgm:prSet presAssocID="{5B1C9F2A-2D5E-44FE-BCCC-B9DB20DB8BF7}" presName="textBox3c" presStyleLbl="revTx" presStyleIdx="2" presStyleCnt="3" custScaleX="114829">
        <dgm:presLayoutVars>
          <dgm:bulletEnabled val="1"/>
        </dgm:presLayoutVars>
      </dgm:prSet>
      <dgm:spPr/>
      <dgm:t>
        <a:bodyPr/>
        <a:lstStyle/>
        <a:p>
          <a:endParaRPr lang="nl-NL"/>
        </a:p>
      </dgm:t>
    </dgm:pt>
  </dgm:ptLst>
  <dgm:cxnLst>
    <dgm:cxn modelId="{3933C026-D3C5-44BB-B1FF-D4CB5B0ACD8A}" type="presOf" srcId="{EDBE1CB9-1E4B-46AF-AB5D-94D56E650A3C}" destId="{EDC58BE3-1790-4071-A69F-D70B551A6C16}" srcOrd="0" destOrd="2" presId="urn:microsoft.com/office/officeart/2005/8/layout/arrow2"/>
    <dgm:cxn modelId="{0EE3A893-F63E-4D59-9797-D67A3D44A045}" type="presOf" srcId="{956F1870-AA4B-4AF5-B414-810648BF88DA}" destId="{EDC58BE3-1790-4071-A69F-D70B551A6C16}" srcOrd="0" destOrd="1" presId="urn:microsoft.com/office/officeart/2005/8/layout/arrow2"/>
    <dgm:cxn modelId="{DB4A4202-C5CA-4E3C-AE82-66FF9778758A}" srcId="{65FD8BA5-E85D-40AA-B3A5-BE48C51FFA40}" destId="{769910BB-DB13-4D39-A486-1674F6476FE4}" srcOrd="1" destOrd="0" parTransId="{2ACC178C-5E9D-494F-990B-1F635B39FFC4}" sibTransId="{3165B0C2-9142-4891-AC54-8A01B3F8198F}"/>
    <dgm:cxn modelId="{54BA4EB8-2644-496F-B02A-78B61D67D970}" type="presOf" srcId="{65FD8BA5-E85D-40AA-B3A5-BE48C51FFA40}" destId="{98A5C1E2-8DF4-43C7-B72A-AB9E4249A0FE}" srcOrd="0" destOrd="0" presId="urn:microsoft.com/office/officeart/2005/8/layout/arrow2"/>
    <dgm:cxn modelId="{21EB07D5-B20F-4715-BF11-17E3F8A5DD74}" type="presOf" srcId="{BB783DFA-9C3F-4000-9581-E671478FFD9B}" destId="{98A5C1E2-8DF4-43C7-B72A-AB9E4249A0FE}" srcOrd="0" destOrd="1" presId="urn:microsoft.com/office/officeart/2005/8/layout/arrow2"/>
    <dgm:cxn modelId="{3D995495-458C-438D-B780-1F49180C54F7}" srcId="{28471EDE-EE7E-429C-A327-26B81E0D907E}" destId="{65FD8BA5-E85D-40AA-B3A5-BE48C51FFA40}" srcOrd="1" destOrd="0" parTransId="{59A35166-D773-45BF-A35D-B98238757447}" sibTransId="{19A329D0-57CD-4E17-B44B-563F018212AA}"/>
    <dgm:cxn modelId="{21B9E809-EF8C-4B44-A5B5-4C30B02A16B0}" srcId="{AD7E651E-CDF1-47D7-AC6B-D0C0E443B46D}" destId="{DFE1C924-6778-46AD-B91D-442F7218637D}" srcOrd="0" destOrd="0" parTransId="{939825FC-6F75-47DC-95BA-C70D5DD3B8ED}" sibTransId="{E901C488-A1DE-4905-9C3D-DC3012288338}"/>
    <dgm:cxn modelId="{A4F15DFE-9D7D-4300-8D88-C2E8331AF96B}" srcId="{5B1C9F2A-2D5E-44FE-BCCC-B9DB20DB8BF7}" destId="{956F1870-AA4B-4AF5-B414-810648BF88DA}" srcOrd="0" destOrd="0" parTransId="{A4381D18-059D-45BA-B128-A8614F05A343}" sibTransId="{DF101450-0914-4EAC-895F-5BB70EAA7014}"/>
    <dgm:cxn modelId="{CD2180C4-28DE-47CC-9E8B-69B8905E36AC}" type="presOf" srcId="{5B1C9F2A-2D5E-44FE-BCCC-B9DB20DB8BF7}" destId="{EDC58BE3-1790-4071-A69F-D70B551A6C16}" srcOrd="0" destOrd="0" presId="urn:microsoft.com/office/officeart/2005/8/layout/arrow2"/>
    <dgm:cxn modelId="{2ED97F51-A813-4F39-BF53-6AFCC9B8D8E2}" srcId="{28471EDE-EE7E-429C-A327-26B81E0D907E}" destId="{5B1C9F2A-2D5E-44FE-BCCC-B9DB20DB8BF7}" srcOrd="2" destOrd="0" parTransId="{E3703FDB-EF42-4D80-9B1E-5D501B279324}" sibTransId="{DCF31D80-B791-4008-8C26-C10985C24389}"/>
    <dgm:cxn modelId="{5E14CAC8-1B4E-4F80-872B-F4C7095E38F5}" srcId="{AD7E651E-CDF1-47D7-AC6B-D0C0E443B46D}" destId="{5C5A929D-45CF-4C9D-9E1F-8F1D08AD68F4}" srcOrd="1" destOrd="0" parTransId="{52C36C1F-D021-4B8B-B9D1-7044849C8F53}" sibTransId="{FF2C8EF8-59A3-48DA-8C4F-349A4AC82A4B}"/>
    <dgm:cxn modelId="{B2E60F59-3F5C-4E47-9402-A431E9D0BEFA}" type="presOf" srcId="{769910BB-DB13-4D39-A486-1674F6476FE4}" destId="{98A5C1E2-8DF4-43C7-B72A-AB9E4249A0FE}" srcOrd="0" destOrd="2" presId="urn:microsoft.com/office/officeart/2005/8/layout/arrow2"/>
    <dgm:cxn modelId="{D9794A37-1064-45DF-B145-D51F664EB1FF}" srcId="{28471EDE-EE7E-429C-A327-26B81E0D907E}" destId="{AD7E651E-CDF1-47D7-AC6B-D0C0E443B46D}" srcOrd="0" destOrd="0" parTransId="{BB38134E-9A90-4F2A-B6D0-072421EAD44E}" sibTransId="{69761EAE-B9A7-48AC-AB58-F5F39BF642EF}"/>
    <dgm:cxn modelId="{9A79DC66-1544-4C4D-8ACC-D85C1E2C3EA8}" srcId="{5B1C9F2A-2D5E-44FE-BCCC-B9DB20DB8BF7}" destId="{EDBE1CB9-1E4B-46AF-AB5D-94D56E650A3C}" srcOrd="1" destOrd="0" parTransId="{5E10E003-EB7F-4BE6-8051-688EECA4BDBE}" sibTransId="{49A9C336-3A49-43E3-BA29-A3CBA1028BF4}"/>
    <dgm:cxn modelId="{96B7EFF7-2F84-45B4-AD96-4601A0FDFB38}" type="presOf" srcId="{28471EDE-EE7E-429C-A327-26B81E0D907E}" destId="{C721C849-0C2A-4F2A-84D5-DFA043D30649}" srcOrd="0" destOrd="0" presId="urn:microsoft.com/office/officeart/2005/8/layout/arrow2"/>
    <dgm:cxn modelId="{4497CF2D-CA6A-441C-B14E-6CB52D373947}" type="presOf" srcId="{DFE1C924-6778-46AD-B91D-442F7218637D}" destId="{B93F9B73-C81E-4DDE-A2F0-B491C10B5EEA}" srcOrd="0" destOrd="1" presId="urn:microsoft.com/office/officeart/2005/8/layout/arrow2"/>
    <dgm:cxn modelId="{17943982-304D-4A56-BBC4-338857CC35F5}" srcId="{65FD8BA5-E85D-40AA-B3A5-BE48C51FFA40}" destId="{BB783DFA-9C3F-4000-9581-E671478FFD9B}" srcOrd="0" destOrd="0" parTransId="{F096DC9F-2B68-4B91-8DBB-DCA2B77AC246}" sibTransId="{2CFC99CF-BE2A-4DC8-AAEE-447DB85B4E97}"/>
    <dgm:cxn modelId="{E6562BCC-B74F-478B-92C6-88FEF2DE8EED}" type="presOf" srcId="{5C5A929D-45CF-4C9D-9E1F-8F1D08AD68F4}" destId="{B93F9B73-C81E-4DDE-A2F0-B491C10B5EEA}" srcOrd="0" destOrd="2" presId="urn:microsoft.com/office/officeart/2005/8/layout/arrow2"/>
    <dgm:cxn modelId="{A07994BC-806A-48B9-860B-2FA68E398430}" type="presOf" srcId="{AD7E651E-CDF1-47D7-AC6B-D0C0E443B46D}" destId="{B93F9B73-C81E-4DDE-A2F0-B491C10B5EEA}" srcOrd="0" destOrd="0" presId="urn:microsoft.com/office/officeart/2005/8/layout/arrow2"/>
    <dgm:cxn modelId="{FFF35B02-3B8C-44B0-8D93-A92D23B6E809}" type="presParOf" srcId="{C721C849-0C2A-4F2A-84D5-DFA043D30649}" destId="{16A1A03E-B29E-404F-8BAE-6FF26B839117}" srcOrd="0" destOrd="0" presId="urn:microsoft.com/office/officeart/2005/8/layout/arrow2"/>
    <dgm:cxn modelId="{DEEEA581-B0AD-4610-9C8F-DA7ED085A23A}" type="presParOf" srcId="{C721C849-0C2A-4F2A-84D5-DFA043D30649}" destId="{3A838A6A-32C2-40E3-A26B-3D995A3F8226}" srcOrd="1" destOrd="0" presId="urn:microsoft.com/office/officeart/2005/8/layout/arrow2"/>
    <dgm:cxn modelId="{F7BF262F-F03B-4683-BE14-8FA6BE498E06}" type="presParOf" srcId="{3A838A6A-32C2-40E3-A26B-3D995A3F8226}" destId="{B5808910-F000-4D06-929D-8493CBB3B7B5}" srcOrd="0" destOrd="0" presId="urn:microsoft.com/office/officeart/2005/8/layout/arrow2"/>
    <dgm:cxn modelId="{59D63FF9-237F-4CE7-8BAB-10735BAFE5DC}" type="presParOf" srcId="{3A838A6A-32C2-40E3-A26B-3D995A3F8226}" destId="{B93F9B73-C81E-4DDE-A2F0-B491C10B5EEA}" srcOrd="1" destOrd="0" presId="urn:microsoft.com/office/officeart/2005/8/layout/arrow2"/>
    <dgm:cxn modelId="{817AF87C-3273-4B56-BA48-8996A12B3F91}" type="presParOf" srcId="{3A838A6A-32C2-40E3-A26B-3D995A3F8226}" destId="{7CB8902D-4206-447C-A6BD-C7DDEC480E7F}" srcOrd="2" destOrd="0" presId="urn:microsoft.com/office/officeart/2005/8/layout/arrow2"/>
    <dgm:cxn modelId="{D56589B6-42B8-47A8-8DA1-37F7E63BD3DF}" type="presParOf" srcId="{3A838A6A-32C2-40E3-A26B-3D995A3F8226}" destId="{98A5C1E2-8DF4-43C7-B72A-AB9E4249A0FE}" srcOrd="3" destOrd="0" presId="urn:microsoft.com/office/officeart/2005/8/layout/arrow2"/>
    <dgm:cxn modelId="{88313F45-0326-4C84-B67F-29370A2855C1}" type="presParOf" srcId="{3A838A6A-32C2-40E3-A26B-3D995A3F8226}" destId="{2DB7D39B-CA79-4CC3-A079-B268ACF0E7DB}" srcOrd="4" destOrd="0" presId="urn:microsoft.com/office/officeart/2005/8/layout/arrow2"/>
    <dgm:cxn modelId="{EDFC18AB-D659-47C1-9896-775DE04F05CF}" type="presParOf" srcId="{3A838A6A-32C2-40E3-A26B-3D995A3F8226}" destId="{EDC58BE3-1790-4071-A69F-D70B551A6C16}"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1A03E-B29E-404F-8BAE-6FF26B839117}">
      <dsp:nvSpPr>
        <dsp:cNvPr id="0" name=""/>
        <dsp:cNvSpPr/>
      </dsp:nvSpPr>
      <dsp:spPr>
        <a:xfrm>
          <a:off x="143992" y="0"/>
          <a:ext cx="7834470" cy="4896544"/>
        </a:xfrm>
        <a:prstGeom prst="swooshArrow">
          <a:avLst>
            <a:gd name="adj1" fmla="val 25000"/>
            <a:gd name="adj2" fmla="val 25000"/>
          </a:avLst>
        </a:prstGeom>
        <a:solidFill>
          <a:schemeClr val="tx2"/>
        </a:solidFill>
        <a:ln>
          <a:noFill/>
        </a:ln>
        <a:effectLst/>
      </dsp:spPr>
      <dsp:style>
        <a:lnRef idx="0">
          <a:scrgbClr r="0" g="0" b="0"/>
        </a:lnRef>
        <a:fillRef idx="1">
          <a:scrgbClr r="0" g="0" b="0"/>
        </a:fillRef>
        <a:effectRef idx="0">
          <a:scrgbClr r="0" g="0" b="0"/>
        </a:effectRef>
        <a:fontRef idx="minor"/>
      </dsp:style>
    </dsp:sp>
    <dsp:sp modelId="{B5808910-F000-4D06-929D-8493CBB3B7B5}">
      <dsp:nvSpPr>
        <dsp:cNvPr id="0" name=""/>
        <dsp:cNvSpPr/>
      </dsp:nvSpPr>
      <dsp:spPr>
        <a:xfrm>
          <a:off x="1326214" y="3379594"/>
          <a:ext cx="203696" cy="2036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3F9B73-C81E-4DDE-A2F0-B491C10B5EEA}">
      <dsp:nvSpPr>
        <dsp:cNvPr id="0" name=""/>
        <dsp:cNvSpPr/>
      </dsp:nvSpPr>
      <dsp:spPr>
        <a:xfrm>
          <a:off x="1203470" y="3481442"/>
          <a:ext cx="2699503" cy="1415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34" tIns="0" rIns="0" bIns="0" numCol="1" spcCol="1270" anchor="t" anchorCtr="0">
          <a:noAutofit/>
        </a:bodyPr>
        <a:lstStyle/>
        <a:p>
          <a:pPr lvl="0" algn="l" defTabSz="1244600">
            <a:lnSpc>
              <a:spcPct val="90000"/>
            </a:lnSpc>
            <a:spcBef>
              <a:spcPct val="0"/>
            </a:spcBef>
            <a:spcAft>
              <a:spcPct val="35000"/>
            </a:spcAft>
          </a:pPr>
          <a:r>
            <a:rPr lang="nl-NL" sz="2800" kern="1200" dirty="0" smtClean="0"/>
            <a:t>2014</a:t>
          </a:r>
          <a:endParaRPr lang="nl-NL" sz="2800" kern="1200" dirty="0"/>
        </a:p>
        <a:p>
          <a:pPr marL="228600" lvl="1" indent="-228600" algn="l" defTabSz="977900">
            <a:lnSpc>
              <a:spcPct val="90000"/>
            </a:lnSpc>
            <a:spcBef>
              <a:spcPct val="0"/>
            </a:spcBef>
            <a:spcAft>
              <a:spcPct val="15000"/>
            </a:spcAft>
            <a:buChar char="••"/>
          </a:pPr>
          <a:r>
            <a:rPr lang="nl-NL" sz="2200" kern="1200" dirty="0" smtClean="0"/>
            <a:t>13 + 32 Coaches</a:t>
          </a:r>
          <a:endParaRPr lang="nl-NL" sz="2200" kern="1200" dirty="0"/>
        </a:p>
        <a:p>
          <a:pPr marL="228600" lvl="1" indent="-228600" algn="l" defTabSz="977900">
            <a:lnSpc>
              <a:spcPct val="90000"/>
            </a:lnSpc>
            <a:spcBef>
              <a:spcPct val="0"/>
            </a:spcBef>
            <a:spcAft>
              <a:spcPct val="15000"/>
            </a:spcAft>
            <a:buChar char="••"/>
          </a:pPr>
          <a:r>
            <a:rPr lang="nl-NL" sz="2200" kern="1200" dirty="0" smtClean="0"/>
            <a:t>400-500 Farm </a:t>
          </a:r>
          <a:r>
            <a:rPr lang="nl-NL" sz="2200" kern="1200" dirty="0" err="1" smtClean="0"/>
            <a:t>Walks</a:t>
          </a:r>
          <a:endParaRPr lang="nl-NL" sz="2200" kern="1200" dirty="0"/>
        </a:p>
      </dsp:txBody>
      <dsp:txXfrm>
        <a:off x="1203470" y="3481442"/>
        <a:ext cx="2699503" cy="1415101"/>
      </dsp:txXfrm>
    </dsp:sp>
    <dsp:sp modelId="{7CB8902D-4206-447C-A6BD-C7DDEC480E7F}">
      <dsp:nvSpPr>
        <dsp:cNvPr id="0" name=""/>
        <dsp:cNvSpPr/>
      </dsp:nvSpPr>
      <dsp:spPr>
        <a:xfrm>
          <a:off x="3124225" y="2048714"/>
          <a:ext cx="368220" cy="368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A5C1E2-8DF4-43C7-B72A-AB9E4249A0FE}">
      <dsp:nvSpPr>
        <dsp:cNvPr id="0" name=""/>
        <dsp:cNvSpPr/>
      </dsp:nvSpPr>
      <dsp:spPr>
        <a:xfrm>
          <a:off x="3284644" y="2436572"/>
          <a:ext cx="1880272" cy="1368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112" tIns="0" rIns="0" bIns="0" numCol="1" spcCol="1270" anchor="t" anchorCtr="0">
          <a:noAutofit/>
        </a:bodyPr>
        <a:lstStyle/>
        <a:p>
          <a:pPr lvl="0" algn="l" defTabSz="1244600">
            <a:lnSpc>
              <a:spcPct val="90000"/>
            </a:lnSpc>
            <a:spcBef>
              <a:spcPct val="0"/>
            </a:spcBef>
            <a:spcAft>
              <a:spcPct val="35000"/>
            </a:spcAft>
          </a:pPr>
          <a:r>
            <a:rPr lang="nl-NL" sz="2800" kern="1200" dirty="0" smtClean="0"/>
            <a:t>2015</a:t>
          </a:r>
          <a:endParaRPr lang="nl-NL" sz="2800" kern="1200" dirty="0"/>
        </a:p>
        <a:p>
          <a:pPr marL="228600" lvl="1" indent="-228600" algn="l" defTabSz="977900">
            <a:lnSpc>
              <a:spcPct val="90000"/>
            </a:lnSpc>
            <a:spcBef>
              <a:spcPct val="0"/>
            </a:spcBef>
            <a:spcAft>
              <a:spcPct val="15000"/>
            </a:spcAft>
            <a:buChar char="••"/>
          </a:pPr>
          <a:r>
            <a:rPr lang="nl-NL" sz="2200" kern="1200" dirty="0" smtClean="0"/>
            <a:t>45 + 30</a:t>
          </a:r>
          <a:endParaRPr lang="nl-NL" sz="2200" kern="1200" dirty="0"/>
        </a:p>
        <a:p>
          <a:pPr marL="228600" lvl="1" indent="-228600" algn="l" defTabSz="977900">
            <a:lnSpc>
              <a:spcPct val="90000"/>
            </a:lnSpc>
            <a:spcBef>
              <a:spcPct val="0"/>
            </a:spcBef>
            <a:spcAft>
              <a:spcPct val="15000"/>
            </a:spcAft>
            <a:buChar char="••"/>
          </a:pPr>
          <a:r>
            <a:rPr lang="nl-NL" sz="2200" kern="1200" dirty="0" smtClean="0"/>
            <a:t>500 + 1000</a:t>
          </a:r>
          <a:endParaRPr lang="nl-NL" sz="2200" kern="1200" dirty="0"/>
        </a:p>
      </dsp:txBody>
      <dsp:txXfrm>
        <a:off x="3284644" y="2436572"/>
        <a:ext cx="1880272" cy="1368725"/>
      </dsp:txXfrm>
    </dsp:sp>
    <dsp:sp modelId="{2DB7D39B-CA79-4CC3-A079-B268ACF0E7DB}">
      <dsp:nvSpPr>
        <dsp:cNvPr id="0" name=""/>
        <dsp:cNvSpPr/>
      </dsp:nvSpPr>
      <dsp:spPr>
        <a:xfrm>
          <a:off x="5286539" y="1238825"/>
          <a:ext cx="509240" cy="5092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C58BE3-1790-4071-A69F-D70B551A6C16}">
      <dsp:nvSpPr>
        <dsp:cNvPr id="0" name=""/>
        <dsp:cNvSpPr/>
      </dsp:nvSpPr>
      <dsp:spPr>
        <a:xfrm>
          <a:off x="5401746" y="1493445"/>
          <a:ext cx="2159098" cy="3403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836" tIns="0" rIns="0" bIns="0" numCol="1" spcCol="1270" anchor="t" anchorCtr="0">
          <a:noAutofit/>
        </a:bodyPr>
        <a:lstStyle/>
        <a:p>
          <a:pPr lvl="0" algn="l" defTabSz="1244600">
            <a:lnSpc>
              <a:spcPct val="90000"/>
            </a:lnSpc>
            <a:spcBef>
              <a:spcPct val="0"/>
            </a:spcBef>
            <a:spcAft>
              <a:spcPct val="35000"/>
            </a:spcAft>
          </a:pPr>
          <a:r>
            <a:rPr lang="nl-NL" sz="2800" kern="1200" dirty="0" smtClean="0">
              <a:solidFill>
                <a:schemeClr val="bg1"/>
              </a:solidFill>
            </a:rPr>
            <a:t>2016</a:t>
          </a:r>
          <a:endParaRPr lang="nl-NL" sz="2800" kern="1200" dirty="0">
            <a:solidFill>
              <a:schemeClr val="bg1"/>
            </a:solidFill>
          </a:endParaRPr>
        </a:p>
        <a:p>
          <a:pPr marL="228600" lvl="1" indent="-228600" algn="l" defTabSz="977900">
            <a:lnSpc>
              <a:spcPct val="90000"/>
            </a:lnSpc>
            <a:spcBef>
              <a:spcPct val="0"/>
            </a:spcBef>
            <a:spcAft>
              <a:spcPct val="15000"/>
            </a:spcAft>
            <a:buChar char="••"/>
          </a:pPr>
          <a:r>
            <a:rPr lang="nl-NL" sz="2200" kern="1200" dirty="0" smtClean="0"/>
            <a:t>75</a:t>
          </a:r>
          <a:endParaRPr lang="nl-NL" sz="2200" kern="1200" dirty="0"/>
        </a:p>
        <a:p>
          <a:pPr marL="228600" lvl="1" indent="-228600" algn="l" defTabSz="977900">
            <a:lnSpc>
              <a:spcPct val="90000"/>
            </a:lnSpc>
            <a:spcBef>
              <a:spcPct val="0"/>
            </a:spcBef>
            <a:spcAft>
              <a:spcPct val="15000"/>
            </a:spcAft>
            <a:buChar char="••"/>
          </a:pPr>
          <a:r>
            <a:rPr lang="nl-NL" sz="2200" kern="1200" dirty="0" smtClean="0"/>
            <a:t>1500 + 1500</a:t>
          </a:r>
          <a:endParaRPr lang="nl-NL" sz="2200" kern="1200" dirty="0"/>
        </a:p>
      </dsp:txBody>
      <dsp:txXfrm>
        <a:off x="5401746" y="1493445"/>
        <a:ext cx="2159098" cy="340309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3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7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emf"/></Relationships>
</file>

<file path=ppt/drawings/drawing1.xml><?xml version="1.0" encoding="utf-8"?>
<c:userShapes xmlns:c="http://schemas.openxmlformats.org/drawingml/2006/chart">
  <cdr:relSizeAnchor xmlns:cdr="http://schemas.openxmlformats.org/drawingml/2006/chartDrawing">
    <cdr:from>
      <cdr:x>0.86542</cdr:x>
      <cdr:y>0.44794</cdr:y>
    </cdr:from>
    <cdr:to>
      <cdr:x>0.95997</cdr:x>
      <cdr:y>0.67908</cdr:y>
    </cdr:to>
    <cdr:grpSp>
      <cdr:nvGrpSpPr>
        <cdr:cNvPr id="4" name="Grupp 3"/>
        <cdr:cNvGrpSpPr/>
      </cdr:nvGrpSpPr>
      <cdr:grpSpPr>
        <a:xfrm xmlns:a="http://schemas.openxmlformats.org/drawingml/2006/main">
          <a:off x="6985212" y="2036604"/>
          <a:ext cx="763158" cy="1050901"/>
          <a:chOff x="7738281" y="1967931"/>
          <a:chExt cx="770719" cy="1050878"/>
        </a:xfrm>
      </cdr:grpSpPr>
      <cdr:sp macro="" textlink="">
        <cdr:nvSpPr>
          <cdr:cNvPr id="2" name="textruta 1"/>
          <cdr:cNvSpPr txBox="1"/>
        </cdr:nvSpPr>
        <cdr:spPr>
          <a:xfrm xmlns:a="http://schemas.openxmlformats.org/drawingml/2006/main">
            <a:off x="7738281" y="1967931"/>
            <a:ext cx="770719" cy="24566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sv-SE" sz="1400" dirty="0"/>
              <a:t>G</a:t>
            </a:r>
            <a:r>
              <a:rPr lang="sv-SE" sz="1400" dirty="0" smtClean="0"/>
              <a:t>rass</a:t>
            </a:r>
            <a:endParaRPr lang="sv-SE" sz="1400" dirty="0"/>
          </a:p>
        </cdr:txBody>
      </cdr:sp>
      <cdr:sp macro="" textlink="">
        <cdr:nvSpPr>
          <cdr:cNvPr id="3" name="textruta 1"/>
          <cdr:cNvSpPr txBox="1"/>
        </cdr:nvSpPr>
        <cdr:spPr>
          <a:xfrm xmlns:a="http://schemas.openxmlformats.org/drawingml/2006/main">
            <a:off x="7738281" y="2264391"/>
            <a:ext cx="770719" cy="754418"/>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1400" dirty="0" smtClean="0"/>
              <a:t>Grass/</a:t>
            </a:r>
          </a:p>
          <a:p xmlns:a="http://schemas.openxmlformats.org/drawingml/2006/main">
            <a:r>
              <a:rPr lang="sv-SE" sz="1400" dirty="0" err="1" smtClean="0"/>
              <a:t>clover</a:t>
            </a:r>
            <a:r>
              <a:rPr lang="sv-SE" sz="1400" dirty="0" smtClean="0"/>
              <a:t> </a:t>
            </a:r>
            <a:r>
              <a:rPr lang="sv-SE" sz="1400" dirty="0" err="1" smtClean="0"/>
              <a:t>mixture</a:t>
            </a:r>
            <a:endParaRPr lang="sv-SE" sz="1400" dirty="0"/>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5518D9A-E7BE-A247-87DB-598A53E20B53}" type="datetimeFigureOut">
              <a:t>28-12-2019</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A1252F-7E05-D249-9933-A1BA420DA2D5}" type="slidenum">
              <a:t>‹nr.›</a:t>
            </a:fld>
            <a:endParaRPr lang="es-ES"/>
          </a:p>
        </p:txBody>
      </p:sp>
    </p:spTree>
    <p:extLst>
      <p:ext uri="{BB962C8B-B14F-4D97-AF65-F5344CB8AC3E}">
        <p14:creationId xmlns:p14="http://schemas.microsoft.com/office/powerpoint/2010/main" val="1966679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AF8C6C-1830-4D4D-9ECE-84B6837C3646}" type="datetimeFigureOut">
              <a:t>28-12-2019</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E90364-92BF-BA4E-BBA3-CA6381F41C98}" type="slidenum">
              <a:t>‹nr.›</a:t>
            </a:fld>
            <a:endParaRPr lang="es-ES"/>
          </a:p>
        </p:txBody>
      </p:sp>
    </p:spTree>
    <p:extLst>
      <p:ext uri="{BB962C8B-B14F-4D97-AF65-F5344CB8AC3E}">
        <p14:creationId xmlns:p14="http://schemas.microsoft.com/office/powerpoint/2010/main" val="2154874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3FFA64-1D88-47BF-A270-A8C500BCCBAC}"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07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endParaRPr lang="en-IE" altLang="en-US" smtClean="0"/>
          </a:p>
        </p:txBody>
      </p:sp>
      <p:sp>
        <p:nvSpPr>
          <p:cNvPr id="68612"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7471EE51-6778-4164-99DB-B3B17BE24128}" type="slidenum">
              <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59</a:t>
            </a:fld>
            <a:endPar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64243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35251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44588" y="685800"/>
            <a:ext cx="4572000" cy="3429000"/>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smtClean="0"/>
              <a:t>Our production system is integrated i.e. it combines decisions around choice of cow, calving pattern and date, level of supplementary feeds, grazing strategies et c that all combine with climate, soil type, farm management capability etc to provide the overall design of the individual farm system. </a:t>
            </a:r>
          </a:p>
          <a:p>
            <a:endParaRPr lang="en-IE" altLang="en-US" smtClean="0"/>
          </a:p>
          <a:p>
            <a:r>
              <a:rPr lang="en-IE" altLang="en-US" smtClean="0"/>
              <a:t>Consequently, making specific individual changes to that system due to quota abolition may have unintended impacts which unbalance other aspects of that overall system – I have in mind here from our recent history that the potential selection of a higher yield but compromised fertility dairy animal or increased supplementation of grazing, as potential changes intended to increase milk production post quotas but which could seriously undermine the compactness of calving and utilisation of grass within our systems. </a:t>
            </a:r>
          </a:p>
          <a:p>
            <a:endParaRPr lang="en-IE" altLang="en-US" smtClean="0"/>
          </a:p>
          <a:p>
            <a:r>
              <a:rPr lang="en-IE" altLang="en-US" smtClean="0"/>
              <a:t>The main point here is that all changes need to be carefully considered and we should evaluate such changes within integrated systems.</a:t>
            </a:r>
          </a:p>
          <a:p>
            <a:endParaRPr lang="en-IE" altLang="en-US"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a:solidFill>
                  <a:schemeClr val="tx1"/>
                </a:solidFill>
                <a:latin typeface="Arial" charset="0"/>
              </a:defRPr>
            </a:lvl1pPr>
            <a:lvl2pPr marL="742950" indent="-285750" defTabSz="920750" eaLnBrk="0" hangingPunct="0">
              <a:defRPr>
                <a:solidFill>
                  <a:schemeClr val="tx1"/>
                </a:solidFill>
                <a:latin typeface="Arial" charset="0"/>
              </a:defRPr>
            </a:lvl2pPr>
            <a:lvl3pPr marL="1143000" indent="-228600" defTabSz="920750" eaLnBrk="0" hangingPunct="0">
              <a:defRPr>
                <a:solidFill>
                  <a:schemeClr val="tx1"/>
                </a:solidFill>
                <a:latin typeface="Arial" charset="0"/>
              </a:defRPr>
            </a:lvl3pPr>
            <a:lvl4pPr marL="1600200" indent="-228600" defTabSz="920750" eaLnBrk="0" hangingPunct="0">
              <a:defRPr>
                <a:solidFill>
                  <a:schemeClr val="tx1"/>
                </a:solidFill>
                <a:latin typeface="Arial" charset="0"/>
              </a:defRPr>
            </a:lvl4pPr>
            <a:lvl5pPr marL="2057400" indent="-228600" defTabSz="920750" eaLnBrk="0" hangingPunct="0">
              <a:defRPr>
                <a:solidFill>
                  <a:schemeClr val="tx1"/>
                </a:solidFill>
                <a:latin typeface="Arial" charset="0"/>
              </a:defRPr>
            </a:lvl5pPr>
            <a:lvl6pPr marL="2514600" indent="-228600" defTabSz="920750" eaLnBrk="0" fontAlgn="base" hangingPunct="0">
              <a:spcBef>
                <a:spcPct val="0"/>
              </a:spcBef>
              <a:spcAft>
                <a:spcPct val="0"/>
              </a:spcAft>
              <a:defRPr>
                <a:solidFill>
                  <a:schemeClr val="tx1"/>
                </a:solidFill>
                <a:latin typeface="Arial" charset="0"/>
              </a:defRPr>
            </a:lvl6pPr>
            <a:lvl7pPr marL="2971800" indent="-228600" defTabSz="920750" eaLnBrk="0" fontAlgn="base" hangingPunct="0">
              <a:spcBef>
                <a:spcPct val="0"/>
              </a:spcBef>
              <a:spcAft>
                <a:spcPct val="0"/>
              </a:spcAft>
              <a:defRPr>
                <a:solidFill>
                  <a:schemeClr val="tx1"/>
                </a:solidFill>
                <a:latin typeface="Arial" charset="0"/>
              </a:defRPr>
            </a:lvl7pPr>
            <a:lvl8pPr marL="3429000" indent="-228600" defTabSz="920750" eaLnBrk="0" fontAlgn="base" hangingPunct="0">
              <a:spcBef>
                <a:spcPct val="0"/>
              </a:spcBef>
              <a:spcAft>
                <a:spcPct val="0"/>
              </a:spcAft>
              <a:defRPr>
                <a:solidFill>
                  <a:schemeClr val="tx1"/>
                </a:solidFill>
                <a:latin typeface="Arial" charset="0"/>
              </a:defRPr>
            </a:lvl8pPr>
            <a:lvl9pPr marL="3886200" indent="-228600" defTabSz="920750" eaLnBrk="0" fontAlgn="base" hangingPunct="0">
              <a:spcBef>
                <a:spcPct val="0"/>
              </a:spcBef>
              <a:spcAft>
                <a:spcPct val="0"/>
              </a:spcAft>
              <a:defRPr>
                <a:solidFill>
                  <a:schemeClr val="tx1"/>
                </a:solidFill>
                <a:latin typeface="Arial" charset="0"/>
              </a:defRPr>
            </a:lvl9pPr>
          </a:lstStyle>
          <a:p>
            <a:pPr marL="0" marR="0" lvl="0" indent="0" algn="r" defTabSz="920750" rtl="0" eaLnBrk="1" fontAlgn="auto" latinLnBrk="0" hangingPunct="1">
              <a:lnSpc>
                <a:spcPct val="100000"/>
              </a:lnSpc>
              <a:spcBef>
                <a:spcPts val="0"/>
              </a:spcBef>
              <a:spcAft>
                <a:spcPts val="0"/>
              </a:spcAft>
              <a:buClrTx/>
              <a:buSzTx/>
              <a:buFontTx/>
              <a:buNone/>
              <a:tabLst/>
              <a:defRPr/>
            </a:pPr>
            <a:fld id="{AC469074-3327-4394-85E2-5BC94FF33C1B}" type="slidenum">
              <a:rPr kumimoji="0" lang="en-US" altLang="en-US" sz="1200" b="0" i="0" u="none" strike="noStrike" kern="1200" cap="none" spc="0" normalizeH="0" baseline="0" noProof="0" smtClean="0">
                <a:ln>
                  <a:noFill/>
                </a:ln>
                <a:solidFill>
                  <a:prstClr val="black"/>
                </a:solidFill>
                <a:effectLst/>
                <a:uLnTx/>
                <a:uFillTx/>
                <a:latin typeface="Arial" charset="0"/>
                <a:ea typeface="ヒラギノ角ゴ Pro W3" pitchFamily="96" charset="-128"/>
                <a:cs typeface="+mn-cs"/>
              </a:rPr>
              <a:pPr marL="0" marR="0" lvl="0" indent="0" algn="r" defTabSz="92075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smtClean="0">
              <a:ln>
                <a:noFill/>
              </a:ln>
              <a:solidFill>
                <a:prstClr val="black"/>
              </a:solidFill>
              <a:effectLst/>
              <a:uLnTx/>
              <a:uFillTx/>
              <a:latin typeface="Arial" charset="0"/>
              <a:ea typeface="ヒラギノ角ゴ Pro W3" pitchFamily="96" charset="-128"/>
              <a:cs typeface="+mn-cs"/>
            </a:endParaRPr>
          </a:p>
        </p:txBody>
      </p:sp>
    </p:spTree>
    <p:extLst>
      <p:ext uri="{BB962C8B-B14F-4D97-AF65-F5344CB8AC3E}">
        <p14:creationId xmlns:p14="http://schemas.microsoft.com/office/powerpoint/2010/main" val="4097110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p:spPr>
        <p:txBody>
          <a:bodyPr/>
          <a:lstStyle/>
          <a:p>
            <a:endParaRPr lang="en-IE" dirty="0" smtClean="0"/>
          </a:p>
        </p:txBody>
      </p:sp>
      <p:sp>
        <p:nvSpPr>
          <p:cNvPr id="10035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56EBBCBB-E9F9-4E1D-B1D1-A7220361F4C3}" type="slidenum">
              <a:rPr kumimoji="0" lang="en-I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79</a:t>
            </a:fld>
            <a:endParaRPr kumimoji="0" lang="en-I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75049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p:spPr>
        <p:txBody>
          <a:bodyPr/>
          <a:lstStyle/>
          <a:p>
            <a:endParaRPr lang="en-IE" dirty="0" smtClean="0"/>
          </a:p>
        </p:txBody>
      </p:sp>
      <p:sp>
        <p:nvSpPr>
          <p:cNvPr id="11571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202C15F7-9970-42D8-9556-3373C48D69DC}" type="slidenum">
              <a:rPr kumimoji="0" lang="en-I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81</a:t>
            </a:fld>
            <a:endParaRPr kumimoji="0" lang="en-IE" sz="1200" b="0" i="0" u="none" strike="noStrike" kern="1200" cap="none" spc="0" normalizeH="0" baseline="0" noProof="0" smtClean="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1790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p:spPr>
        <p:txBody>
          <a:bodyPr/>
          <a:lstStyle/>
          <a:p>
            <a:endParaRPr lang="en-IE" smtClean="0"/>
          </a:p>
        </p:txBody>
      </p:sp>
      <p:sp>
        <p:nvSpPr>
          <p:cNvPr id="109572"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C7482304-789C-42F2-B33D-0BB683A41E32}" type="slidenum">
              <a:rPr kumimoji="0" lang="en-I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89</a:t>
            </a:fld>
            <a:endParaRPr kumimoji="0" lang="en-I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36966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endParaRPr lang="en-IE" smtClean="0"/>
          </a:p>
        </p:txBody>
      </p:sp>
      <p:sp>
        <p:nvSpPr>
          <p:cNvPr id="9523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78ABA531-8E58-4B57-8C04-800D3FADB6F5}" type="slidenum">
              <a:rPr kumimoji="0" lang="en-I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90</a:t>
            </a:fld>
            <a:endParaRPr kumimoji="0" lang="en-IE" sz="1200" b="0" i="0" u="none" strike="noStrike" kern="1200" cap="none" spc="0" normalizeH="0" baseline="0" noProof="0" smtClean="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58423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p:spPr>
        <p:txBody>
          <a:bodyPr/>
          <a:lstStyle/>
          <a:p>
            <a:endParaRPr lang="en-IE" smtClean="0"/>
          </a:p>
        </p:txBody>
      </p:sp>
      <p:sp>
        <p:nvSpPr>
          <p:cNvPr id="11571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202C15F7-9970-42D8-9556-3373C48D69DC}" type="slidenum">
              <a:rPr kumimoji="0" lang="en-I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91</a:t>
            </a:fld>
            <a:endParaRPr kumimoji="0" lang="en-IE" sz="1200" b="0" i="0" u="none" strike="noStrike" kern="1200" cap="none" spc="0" normalizeH="0" baseline="0" noProof="0" smtClean="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4870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FA64-1D88-47BF-A270-A8C500BCCBAC}"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de-D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478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600">
                <a:solidFill>
                  <a:schemeClr val="bg1"/>
                </a:solidFill>
                <a:latin typeface="Arial" charset="0"/>
              </a:defRPr>
            </a:lvl1pPr>
            <a:lvl2pPr marL="804763" indent="-309524">
              <a:defRPr sz="2600">
                <a:solidFill>
                  <a:schemeClr val="bg1"/>
                </a:solidFill>
                <a:latin typeface="Arial" charset="0"/>
              </a:defRPr>
            </a:lvl2pPr>
            <a:lvl3pPr marL="1238098" indent="-247620">
              <a:defRPr sz="2600">
                <a:solidFill>
                  <a:schemeClr val="bg1"/>
                </a:solidFill>
                <a:latin typeface="Arial" charset="0"/>
              </a:defRPr>
            </a:lvl3pPr>
            <a:lvl4pPr marL="1733337" indent="-247620">
              <a:defRPr sz="2600">
                <a:solidFill>
                  <a:schemeClr val="bg1"/>
                </a:solidFill>
                <a:latin typeface="Arial" charset="0"/>
              </a:defRPr>
            </a:lvl4pPr>
            <a:lvl5pPr marL="2228576" indent="-247620">
              <a:defRPr sz="2600">
                <a:solidFill>
                  <a:schemeClr val="bg1"/>
                </a:solidFill>
                <a:latin typeface="Arial" charset="0"/>
              </a:defRPr>
            </a:lvl5pPr>
            <a:lvl6pPr marL="2723815" indent="-247620" eaLnBrk="0" fontAlgn="base" hangingPunct="0">
              <a:spcBef>
                <a:spcPct val="50000"/>
              </a:spcBef>
              <a:spcAft>
                <a:spcPct val="0"/>
              </a:spcAft>
              <a:defRPr sz="2600">
                <a:solidFill>
                  <a:schemeClr val="bg1"/>
                </a:solidFill>
                <a:latin typeface="Arial" charset="0"/>
              </a:defRPr>
            </a:lvl6pPr>
            <a:lvl7pPr marL="3219054" indent="-247620" eaLnBrk="0" fontAlgn="base" hangingPunct="0">
              <a:spcBef>
                <a:spcPct val="50000"/>
              </a:spcBef>
              <a:spcAft>
                <a:spcPct val="0"/>
              </a:spcAft>
              <a:defRPr sz="2600">
                <a:solidFill>
                  <a:schemeClr val="bg1"/>
                </a:solidFill>
                <a:latin typeface="Arial" charset="0"/>
              </a:defRPr>
            </a:lvl7pPr>
            <a:lvl8pPr marL="3714293" indent="-247620" eaLnBrk="0" fontAlgn="base" hangingPunct="0">
              <a:spcBef>
                <a:spcPct val="50000"/>
              </a:spcBef>
              <a:spcAft>
                <a:spcPct val="0"/>
              </a:spcAft>
              <a:defRPr sz="2600">
                <a:solidFill>
                  <a:schemeClr val="bg1"/>
                </a:solidFill>
                <a:latin typeface="Arial" charset="0"/>
              </a:defRPr>
            </a:lvl8pPr>
            <a:lvl9pPr marL="4209532" indent="-247620" eaLnBrk="0" fontAlgn="base" hangingPunct="0">
              <a:spcBef>
                <a:spcPct val="50000"/>
              </a:spcBef>
              <a:spcAft>
                <a:spcPct val="0"/>
              </a:spcAft>
              <a:defRPr sz="2600">
                <a:solidFill>
                  <a:schemeClr val="bg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39F44D-70B2-44D0-A5C4-3AC1F9BB55D0}" type="slidenum">
              <a:rPr kumimoji="0" lang="en-US" altLang="nl-NL"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nl-NL"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4451" name="Rectangle 2"/>
          <p:cNvSpPr>
            <a:spLocks noGrp="1" noRot="1" noChangeAspect="1" noChangeArrowheads="1" noTextEdit="1"/>
          </p:cNvSpPr>
          <p:nvPr>
            <p:ph type="sldImg"/>
          </p:nvPr>
        </p:nvSpPr>
        <p:spPr>
          <a:xfrm>
            <a:off x="1004888" y="785813"/>
            <a:ext cx="5129212" cy="3848100"/>
          </a:xfrm>
          <a:ln/>
        </p:spPr>
      </p:sp>
      <p:sp>
        <p:nvSpPr>
          <p:cNvPr id="104452" name="Rectangle 3"/>
          <p:cNvSpPr>
            <a:spLocks noGrp="1" noChangeArrowheads="1"/>
          </p:cNvSpPr>
          <p:nvPr>
            <p:ph type="body" idx="1"/>
          </p:nvPr>
        </p:nvSpPr>
        <p:spPr>
          <a:xfrm>
            <a:off x="969581" y="4872103"/>
            <a:ext cx="5196293" cy="280741"/>
          </a:xfrm>
          <a:noFill/>
        </p:spPr>
        <p:txBody>
          <a:bodyPr/>
          <a:lstStyle/>
          <a:p>
            <a:pPr eaLnBrk="1" hangingPunct="1"/>
            <a:endParaRPr lang="en-US" altLang="nl-NL" smtClean="0"/>
          </a:p>
        </p:txBody>
      </p:sp>
    </p:spTree>
    <p:extLst>
      <p:ext uri="{BB962C8B-B14F-4D97-AF65-F5344CB8AC3E}">
        <p14:creationId xmlns:p14="http://schemas.microsoft.com/office/powerpoint/2010/main" val="1304917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Platshållare för anteckningar 2"/>
          <p:cNvSpPr>
            <a:spLocks noGrp="1"/>
          </p:cNvSpPr>
          <p:nvPr>
            <p:ph type="body" idx="1"/>
          </p:nvPr>
        </p:nvSpPr>
        <p:spPr/>
        <p:txBody>
          <a:bodyPr/>
          <a:lstStyle/>
          <a:p>
            <a:pPr>
              <a:spcBef>
                <a:spcPct val="0"/>
              </a:spcBef>
            </a:pPr>
            <a:endParaRPr lang="en-US" altLang="sv-SE" smtClean="0"/>
          </a:p>
        </p:txBody>
      </p:sp>
      <p:sp>
        <p:nvSpPr>
          <p:cNvPr id="54275" name="Platshållare för bildnumm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30188">
              <a:defRPr>
                <a:solidFill>
                  <a:schemeClr val="tx1"/>
                </a:solidFill>
                <a:latin typeface="Calibri" panose="020F0502020204030204" pitchFamily="34" charset="0"/>
              </a:defRPr>
            </a:lvl5pPr>
            <a:lvl6pPr marL="2514600" indent="-230188" fontAlgn="base">
              <a:spcBef>
                <a:spcPct val="0"/>
              </a:spcBef>
              <a:spcAft>
                <a:spcPct val="0"/>
              </a:spcAft>
              <a:defRPr>
                <a:solidFill>
                  <a:schemeClr val="tx1"/>
                </a:solidFill>
                <a:latin typeface="Calibri" panose="020F0502020204030204" pitchFamily="34" charset="0"/>
              </a:defRPr>
            </a:lvl6pPr>
            <a:lvl7pPr marL="2971800" indent="-230188" fontAlgn="base">
              <a:spcBef>
                <a:spcPct val="0"/>
              </a:spcBef>
              <a:spcAft>
                <a:spcPct val="0"/>
              </a:spcAft>
              <a:defRPr>
                <a:solidFill>
                  <a:schemeClr val="tx1"/>
                </a:solidFill>
                <a:latin typeface="Calibri" panose="020F0502020204030204" pitchFamily="34" charset="0"/>
              </a:defRPr>
            </a:lvl7pPr>
            <a:lvl8pPr marL="3429000" indent="-230188" fontAlgn="base">
              <a:spcBef>
                <a:spcPct val="0"/>
              </a:spcBef>
              <a:spcAft>
                <a:spcPct val="0"/>
              </a:spcAft>
              <a:defRPr>
                <a:solidFill>
                  <a:schemeClr val="tx1"/>
                </a:solidFill>
                <a:latin typeface="Calibri" panose="020F0502020204030204" pitchFamily="34" charset="0"/>
              </a:defRPr>
            </a:lvl8pPr>
            <a:lvl9pPr marL="3886200" indent="-230188"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88C3308-9A0A-407E-AF9C-9349F6B963D7}" type="slidenum">
              <a:rPr kumimoji="0" lang="en-US"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00960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E90364-92BF-BA4E-BBA3-CA6381F41C9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0262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defTabSz="995637" eaLnBrk="0" hangingPunct="0">
              <a:spcBef>
                <a:spcPct val="30000"/>
              </a:spcBef>
              <a:defRPr sz="1300">
                <a:solidFill>
                  <a:schemeClr val="tx1"/>
                </a:solidFill>
                <a:latin typeface="Arial" charset="0"/>
              </a:defRPr>
            </a:lvl1pPr>
            <a:lvl2pPr marL="804763" indent="-309524" defTabSz="995637" eaLnBrk="0" hangingPunct="0">
              <a:spcBef>
                <a:spcPct val="30000"/>
              </a:spcBef>
              <a:defRPr sz="1300">
                <a:solidFill>
                  <a:schemeClr val="tx1"/>
                </a:solidFill>
                <a:latin typeface="Arial" charset="0"/>
              </a:defRPr>
            </a:lvl2pPr>
            <a:lvl3pPr marL="1238098" indent="-247620" defTabSz="995637" eaLnBrk="0" hangingPunct="0">
              <a:spcBef>
                <a:spcPct val="30000"/>
              </a:spcBef>
              <a:defRPr sz="1300">
                <a:solidFill>
                  <a:schemeClr val="tx1"/>
                </a:solidFill>
                <a:latin typeface="Arial" charset="0"/>
              </a:defRPr>
            </a:lvl3pPr>
            <a:lvl4pPr marL="1733337" indent="-247620" defTabSz="995637" eaLnBrk="0" hangingPunct="0">
              <a:spcBef>
                <a:spcPct val="30000"/>
              </a:spcBef>
              <a:defRPr sz="1300">
                <a:solidFill>
                  <a:schemeClr val="tx1"/>
                </a:solidFill>
                <a:latin typeface="Arial" charset="0"/>
              </a:defRPr>
            </a:lvl4pPr>
            <a:lvl5pPr marL="2228576" indent="-247620" defTabSz="995637" eaLnBrk="0" hangingPunct="0">
              <a:spcBef>
                <a:spcPct val="30000"/>
              </a:spcBef>
              <a:defRPr sz="1300">
                <a:solidFill>
                  <a:schemeClr val="tx1"/>
                </a:solidFill>
                <a:latin typeface="Arial" charset="0"/>
              </a:defRPr>
            </a:lvl5pPr>
            <a:lvl6pPr marL="2723815" indent="-247620" defTabSz="995637" eaLnBrk="0" fontAlgn="base" hangingPunct="0">
              <a:spcBef>
                <a:spcPct val="30000"/>
              </a:spcBef>
              <a:spcAft>
                <a:spcPct val="0"/>
              </a:spcAft>
              <a:defRPr sz="1300">
                <a:solidFill>
                  <a:schemeClr val="tx1"/>
                </a:solidFill>
                <a:latin typeface="Arial" charset="0"/>
              </a:defRPr>
            </a:lvl6pPr>
            <a:lvl7pPr marL="3219054" indent="-247620" defTabSz="995637" eaLnBrk="0" fontAlgn="base" hangingPunct="0">
              <a:spcBef>
                <a:spcPct val="30000"/>
              </a:spcBef>
              <a:spcAft>
                <a:spcPct val="0"/>
              </a:spcAft>
              <a:defRPr sz="1300">
                <a:solidFill>
                  <a:schemeClr val="tx1"/>
                </a:solidFill>
                <a:latin typeface="Arial" charset="0"/>
              </a:defRPr>
            </a:lvl7pPr>
            <a:lvl8pPr marL="3714293" indent="-247620" defTabSz="995637" eaLnBrk="0" fontAlgn="base" hangingPunct="0">
              <a:spcBef>
                <a:spcPct val="30000"/>
              </a:spcBef>
              <a:spcAft>
                <a:spcPct val="0"/>
              </a:spcAft>
              <a:defRPr sz="1300">
                <a:solidFill>
                  <a:schemeClr val="tx1"/>
                </a:solidFill>
                <a:latin typeface="Arial" charset="0"/>
              </a:defRPr>
            </a:lvl8pPr>
            <a:lvl9pPr marL="4209532" indent="-247620" defTabSz="995637" eaLnBrk="0" fontAlgn="base" hangingPunct="0">
              <a:spcBef>
                <a:spcPct val="30000"/>
              </a:spcBef>
              <a:spcAft>
                <a:spcPct val="0"/>
              </a:spcAft>
              <a:defRPr sz="1300">
                <a:solidFill>
                  <a:schemeClr val="tx1"/>
                </a:solidFill>
                <a:latin typeface="Arial" charset="0"/>
              </a:defRPr>
            </a:lvl9pPr>
          </a:lstStyle>
          <a:p>
            <a:pPr marL="0" marR="0" lvl="0" indent="0" algn="r" defTabSz="995637" rtl="0" eaLnBrk="1" fontAlgn="auto" latinLnBrk="0" hangingPunct="1">
              <a:lnSpc>
                <a:spcPct val="100000"/>
              </a:lnSpc>
              <a:spcBef>
                <a:spcPct val="0"/>
              </a:spcBef>
              <a:spcAft>
                <a:spcPts val="0"/>
              </a:spcAft>
              <a:buClrTx/>
              <a:buSzTx/>
              <a:buFontTx/>
              <a:buNone/>
              <a:tabLst/>
              <a:defRPr/>
            </a:pPr>
            <a:fld id="{2FE0F0E5-C457-4043-8973-8178FD5F7F43}" type="slidenum">
              <a:rPr kumimoji="0" lang="en-US" altLang="en-US" sz="1100" b="0" i="0" u="none" strike="noStrike" kern="1200" cap="none" spc="0" normalizeH="0" baseline="0" noProof="0">
                <a:ln>
                  <a:noFill/>
                </a:ln>
                <a:solidFill>
                  <a:prstClr val="black"/>
                </a:solidFill>
                <a:effectLst/>
                <a:uLnTx/>
                <a:uFillTx/>
                <a:latin typeface="News Gothic" pitchFamily="34" charset="0"/>
                <a:ea typeface="+mn-ea"/>
                <a:cs typeface="+mn-cs"/>
              </a:rPr>
              <a:pPr marL="0" marR="0" lvl="0" indent="0" algn="r" defTabSz="995637" rtl="0" eaLnBrk="1" fontAlgn="auto" latinLnBrk="0" hangingPunct="1">
                <a:lnSpc>
                  <a:spcPct val="100000"/>
                </a:lnSpc>
                <a:spcBef>
                  <a:spcPct val="0"/>
                </a:spcBef>
                <a:spcAft>
                  <a:spcPts val="0"/>
                </a:spcAft>
                <a:buClrTx/>
                <a:buSzTx/>
                <a:buFontTx/>
                <a:buNone/>
                <a:tabLst/>
                <a:defRPr/>
              </a:pPr>
              <a:t>118</a:t>
            </a:fld>
            <a:endParaRPr kumimoji="0" lang="en-US" altLang="en-US" sz="1100" b="0" i="0" u="none" strike="noStrike" kern="1200" cap="none" spc="0" normalizeH="0" baseline="0" noProof="0">
              <a:ln>
                <a:noFill/>
              </a:ln>
              <a:solidFill>
                <a:prstClr val="black"/>
              </a:solidFill>
              <a:effectLst/>
              <a:uLnTx/>
              <a:uFillTx/>
              <a:latin typeface="News Gothic" pitchFamily="34" charset="0"/>
              <a:ea typeface="+mn-ea"/>
              <a:cs typeface="+mn-cs"/>
            </a:endParaRPr>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xfrm>
            <a:off x="947127" y="4860461"/>
            <a:ext cx="5205048" cy="279749"/>
          </a:xfrm>
          <a:solidFill>
            <a:srgbClr val="FFFFFF"/>
          </a:solidFill>
          <a:ln w="12700">
            <a:solidFill>
              <a:srgbClr val="000000"/>
            </a:solidFill>
            <a:miter lim="800000"/>
            <a:headEnd/>
            <a:tailEnd/>
          </a:ln>
        </p:spPr>
        <p:txBody>
          <a:bodyPr lIns="91431" tIns="45715" rIns="91431" bIns="45715"/>
          <a:lstStyle/>
          <a:p>
            <a:endParaRPr lang="en-US" altLang="en-US" smtClean="0"/>
          </a:p>
        </p:txBody>
      </p:sp>
    </p:spTree>
    <p:extLst>
      <p:ext uri="{BB962C8B-B14F-4D97-AF65-F5344CB8AC3E}">
        <p14:creationId xmlns:p14="http://schemas.microsoft.com/office/powerpoint/2010/main" val="1412999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1018E459-31FC-479A-91EA-46324AD0A81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A95845-FB8B-42F1-AECC-0588440ED3E6}"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123" name="Rectangle 2">
            <a:extLst>
              <a:ext uri="{FF2B5EF4-FFF2-40B4-BE49-F238E27FC236}">
                <a16:creationId xmlns:a16="http://schemas.microsoft.com/office/drawing/2014/main" id="{D8E5B44A-D204-42EC-9EED-B10684AEF54F}"/>
              </a:ext>
            </a:extLst>
          </p:cNvPr>
          <p:cNvSpPr>
            <a:spLocks noGrp="1" noRot="1" noChangeAspect="1" noChangeArrowheads="1" noTextEdit="1"/>
          </p:cNvSpPr>
          <p:nvPr>
            <p:ph type="sldImg"/>
          </p:nvPr>
        </p:nvSpPr>
        <p:spPr>
          <a:solidFill>
            <a:srgbClr val="FFFFFF"/>
          </a:solidFill>
          <a:ln/>
        </p:spPr>
      </p:sp>
      <p:sp>
        <p:nvSpPr>
          <p:cNvPr id="5124" name="Rectangle 3">
            <a:extLst>
              <a:ext uri="{FF2B5EF4-FFF2-40B4-BE49-F238E27FC236}">
                <a16:creationId xmlns:a16="http://schemas.microsoft.com/office/drawing/2014/main" id="{24D10AA2-4147-4D68-88ED-B25C6883EE1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745050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6AD18B84-17CC-4F4E-9E91-FAEF48F68E6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E1C40D-761F-4EB7-B727-2F68F9CE3219}"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171" name="Rectangle 2">
            <a:extLst>
              <a:ext uri="{FF2B5EF4-FFF2-40B4-BE49-F238E27FC236}">
                <a16:creationId xmlns:a16="http://schemas.microsoft.com/office/drawing/2014/main" id="{F2389CBB-3B9E-4CB5-B07E-E83B2B4E438E}"/>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E2F892F4-5248-488D-99D1-7D8466EC77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988966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0737AE79-F777-40EE-90BA-D2C6ADFD497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AD3779-55DE-4833-8B0D-2598ED0396B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219" name="Rectangle 2">
            <a:extLst>
              <a:ext uri="{FF2B5EF4-FFF2-40B4-BE49-F238E27FC236}">
                <a16:creationId xmlns:a16="http://schemas.microsoft.com/office/drawing/2014/main" id="{E7131F30-B664-4DF7-AD46-76DEAB53C516}"/>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FECA327B-61F8-470D-8C24-3359D532490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60332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FB38EB85-30CF-4A17-95D6-7C5FB575DE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833D82-1DDE-4828-A41E-2F7A0B26CC47}"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67" name="Rectangle 1026">
            <a:extLst>
              <a:ext uri="{FF2B5EF4-FFF2-40B4-BE49-F238E27FC236}">
                <a16:creationId xmlns:a16="http://schemas.microsoft.com/office/drawing/2014/main" id="{496668C8-94DE-4770-9A53-C771C8AC6BE4}"/>
              </a:ext>
            </a:extLst>
          </p:cNvPr>
          <p:cNvSpPr>
            <a:spLocks noGrp="1" noRot="1" noChangeAspect="1" noChangeArrowheads="1" noTextEdit="1"/>
          </p:cNvSpPr>
          <p:nvPr>
            <p:ph type="sldImg"/>
          </p:nvPr>
        </p:nvSpPr>
        <p:spPr>
          <a:ln/>
        </p:spPr>
      </p:sp>
      <p:sp>
        <p:nvSpPr>
          <p:cNvPr id="11268" name="Rectangle 1027">
            <a:extLst>
              <a:ext uri="{FF2B5EF4-FFF2-40B4-BE49-F238E27FC236}">
                <a16:creationId xmlns:a16="http://schemas.microsoft.com/office/drawing/2014/main" id="{9974EA23-41F0-4443-895F-CA5E5B07A7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006315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7E32F941-697D-4FC6-A76C-4328A55461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801005-CEC8-45F1-AAAD-32E36F158639}"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315" name="Rectangle 1026">
            <a:extLst>
              <a:ext uri="{FF2B5EF4-FFF2-40B4-BE49-F238E27FC236}">
                <a16:creationId xmlns:a16="http://schemas.microsoft.com/office/drawing/2014/main" id="{A406D7DF-E959-4668-98E0-BDB7DB46D762}"/>
              </a:ext>
            </a:extLst>
          </p:cNvPr>
          <p:cNvSpPr>
            <a:spLocks noGrp="1" noRot="1" noChangeAspect="1" noChangeArrowheads="1" noTextEdit="1"/>
          </p:cNvSpPr>
          <p:nvPr>
            <p:ph type="sldImg"/>
          </p:nvPr>
        </p:nvSpPr>
        <p:spPr>
          <a:ln/>
        </p:spPr>
      </p:sp>
      <p:sp>
        <p:nvSpPr>
          <p:cNvPr id="13316" name="Rectangle 1027">
            <a:extLst>
              <a:ext uri="{FF2B5EF4-FFF2-40B4-BE49-F238E27FC236}">
                <a16:creationId xmlns:a16="http://schemas.microsoft.com/office/drawing/2014/main" id="{F71400FA-1F69-4228-89C0-E11133FB9C9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651022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8D4BFF0-E457-42CE-A13E-91979F7D26D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48E42F-85D1-45E1-933B-9A2C59ADC511}"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63" name="Rectangle 2">
            <a:extLst>
              <a:ext uri="{FF2B5EF4-FFF2-40B4-BE49-F238E27FC236}">
                <a16:creationId xmlns:a16="http://schemas.microsoft.com/office/drawing/2014/main" id="{83F1DECB-9DA2-4BB5-8D77-0BF0238E535B}"/>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26C633B4-0460-47B1-8D20-A37107DE6E7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489535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4894405-3B6F-4B17-8D8D-91CB27BE013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6BCE70-ED2A-468A-8649-C363CC8220FC}"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411" name="Rectangle 2">
            <a:extLst>
              <a:ext uri="{FF2B5EF4-FFF2-40B4-BE49-F238E27FC236}">
                <a16:creationId xmlns:a16="http://schemas.microsoft.com/office/drawing/2014/main" id="{C19ECFE5-7CAA-4885-BB97-E81C145549C6}"/>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96576593-BD96-45A4-9027-71ABBDC7C34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3019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A5A6CD6D-E14D-4FD4-8123-3A436944CD1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4B4C0-AE3C-4EF7-ACC5-694BB641469A}"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459" name="Rectangle 2">
            <a:extLst>
              <a:ext uri="{FF2B5EF4-FFF2-40B4-BE49-F238E27FC236}">
                <a16:creationId xmlns:a16="http://schemas.microsoft.com/office/drawing/2014/main" id="{BFF0DA71-E7E9-4BB7-9FB8-A9B416DCBF6F}"/>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CAF95BCF-2F00-47D6-88CB-A1947F8D1B9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4076638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E90364-92BF-BA4E-BBA3-CA6381F41C9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3388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608EF786-D92C-4622-BFF1-F1389BF118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0D11BC-7119-4A30-B973-0C07EE82034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1507" name="Rectangle 2">
            <a:extLst>
              <a:ext uri="{FF2B5EF4-FFF2-40B4-BE49-F238E27FC236}">
                <a16:creationId xmlns:a16="http://schemas.microsoft.com/office/drawing/2014/main" id="{250E9C4D-BCBC-4F1C-980D-13BB573A4132}"/>
              </a:ext>
            </a:extLst>
          </p:cNvPr>
          <p:cNvSpPr>
            <a:spLocks noGrp="1" noRot="1" noChangeAspect="1" noChangeArrowheads="1" noTextEdit="1"/>
          </p:cNvSpPr>
          <p:nvPr>
            <p:ph type="sldImg"/>
          </p:nvPr>
        </p:nvSpPr>
        <p:spPr>
          <a:solidFill>
            <a:srgbClr val="FFFFFF"/>
          </a:solidFill>
          <a:ln/>
        </p:spPr>
      </p:sp>
      <p:sp>
        <p:nvSpPr>
          <p:cNvPr id="21508" name="Rectangle 3">
            <a:extLst>
              <a:ext uri="{FF2B5EF4-FFF2-40B4-BE49-F238E27FC236}">
                <a16:creationId xmlns:a16="http://schemas.microsoft.com/office/drawing/2014/main" id="{C642E86C-81A3-4E84-9C2E-3E8BAED39D8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272654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E937C02C-086E-4AEF-8EEC-40A4AE872C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BBC061-395C-41A3-AF3F-09AD02F3702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3555" name="Rectangle 2">
            <a:extLst>
              <a:ext uri="{FF2B5EF4-FFF2-40B4-BE49-F238E27FC236}">
                <a16:creationId xmlns:a16="http://schemas.microsoft.com/office/drawing/2014/main" id="{1CFD0BAD-7F77-4FDF-AF6E-6AD8888F1D58}"/>
              </a:ext>
            </a:extLst>
          </p:cNvPr>
          <p:cNvSpPr>
            <a:spLocks noGrp="1" noRot="1" noChangeAspect="1" noChangeArrowheads="1" noTextEdit="1"/>
          </p:cNvSpPr>
          <p:nvPr>
            <p:ph type="sldImg"/>
          </p:nvPr>
        </p:nvSpPr>
        <p:spPr>
          <a:solidFill>
            <a:srgbClr val="FFFFFF"/>
          </a:solidFill>
          <a:ln/>
        </p:spPr>
      </p:sp>
      <p:sp>
        <p:nvSpPr>
          <p:cNvPr id="23556" name="Rectangle 3">
            <a:extLst>
              <a:ext uri="{FF2B5EF4-FFF2-40B4-BE49-F238E27FC236}">
                <a16:creationId xmlns:a16="http://schemas.microsoft.com/office/drawing/2014/main" id="{D1B5EBE6-A7F5-43A3-A655-70D38048942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054443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CFE2386E-3F00-427E-8BC9-EB9487C8C30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F39DBD-642D-45BC-AB28-3F1DFB151ACC}"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5603" name="Rectangle 1026">
            <a:extLst>
              <a:ext uri="{FF2B5EF4-FFF2-40B4-BE49-F238E27FC236}">
                <a16:creationId xmlns:a16="http://schemas.microsoft.com/office/drawing/2014/main" id="{2739E2A4-6C98-4693-9E57-8E1BF5953683}"/>
              </a:ext>
            </a:extLst>
          </p:cNvPr>
          <p:cNvSpPr>
            <a:spLocks noGrp="1" noRot="1" noChangeAspect="1" noChangeArrowheads="1" noTextEdit="1"/>
          </p:cNvSpPr>
          <p:nvPr>
            <p:ph type="sldImg"/>
          </p:nvPr>
        </p:nvSpPr>
        <p:spPr>
          <a:solidFill>
            <a:srgbClr val="FFFFFF"/>
          </a:solidFill>
          <a:ln/>
        </p:spPr>
      </p:sp>
      <p:sp>
        <p:nvSpPr>
          <p:cNvPr id="25604" name="Rectangle 1027">
            <a:extLst>
              <a:ext uri="{FF2B5EF4-FFF2-40B4-BE49-F238E27FC236}">
                <a16:creationId xmlns:a16="http://schemas.microsoft.com/office/drawing/2014/main" id="{DC0625FF-3082-4130-BB87-2823E8D524C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918851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5E4F0106-5945-4B0E-908B-EF121BFE5A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9FA31E-07C8-476C-9FEF-0117B067D6A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7651" name="Rectangle 2">
            <a:extLst>
              <a:ext uri="{FF2B5EF4-FFF2-40B4-BE49-F238E27FC236}">
                <a16:creationId xmlns:a16="http://schemas.microsoft.com/office/drawing/2014/main" id="{8C04CCD7-3175-4F11-A646-1E1148B83D4E}"/>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39AB3151-6F8E-4A1D-9D76-A6AD342B5E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841953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66550B8-BD1D-4825-8FDF-5A17EF8C14A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505419-1E20-47BF-9390-303761B3995C}"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9699" name="Rectangle 2">
            <a:extLst>
              <a:ext uri="{FF2B5EF4-FFF2-40B4-BE49-F238E27FC236}">
                <a16:creationId xmlns:a16="http://schemas.microsoft.com/office/drawing/2014/main" id="{0A898913-63C5-4DF5-B3D5-6213F2C48088}"/>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7926670C-7CC2-4E74-9B83-E2D9DFD95E4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590201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333FA391-AB1F-41C1-B58B-0F3FE935094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84A9253-D1A8-4F32-B447-8805DA9BA101}"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747" name="Rectangle 2">
            <a:extLst>
              <a:ext uri="{FF2B5EF4-FFF2-40B4-BE49-F238E27FC236}">
                <a16:creationId xmlns:a16="http://schemas.microsoft.com/office/drawing/2014/main" id="{E88A5661-888D-42AE-873C-EA98D0CCBC0F}"/>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730DF1B6-50F9-4248-95C6-E935500CFA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825424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DEAA59B1-5EC4-41AC-987D-6E7F450E7F1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EA07CC-5BDA-49EC-93E4-89015286BF2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3795" name="Rectangle 2">
            <a:extLst>
              <a:ext uri="{FF2B5EF4-FFF2-40B4-BE49-F238E27FC236}">
                <a16:creationId xmlns:a16="http://schemas.microsoft.com/office/drawing/2014/main" id="{AAE90F33-F42C-4EA6-95E4-89A0D610242F}"/>
              </a:ext>
            </a:extLst>
          </p:cNvPr>
          <p:cNvSpPr>
            <a:spLocks noGrp="1" noRot="1" noChangeAspect="1" noChangeArrowheads="1" noTextEdit="1"/>
          </p:cNvSpPr>
          <p:nvPr>
            <p:ph type="sldImg"/>
          </p:nvPr>
        </p:nvSpPr>
        <p:spPr>
          <a:solidFill>
            <a:srgbClr val="FFFFFF"/>
          </a:solidFill>
          <a:ln/>
        </p:spPr>
      </p:sp>
      <p:sp>
        <p:nvSpPr>
          <p:cNvPr id="33796" name="Rectangle 3">
            <a:extLst>
              <a:ext uri="{FF2B5EF4-FFF2-40B4-BE49-F238E27FC236}">
                <a16:creationId xmlns:a16="http://schemas.microsoft.com/office/drawing/2014/main" id="{0E47F62C-49AA-429E-B8A4-402694B7A29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379294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3F9F0E3-D23A-4C78-88CE-32802FB1FF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3FF6A-BB97-4233-945F-4B8039F969E0}"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5843" name="Rectangle 2">
            <a:extLst>
              <a:ext uri="{FF2B5EF4-FFF2-40B4-BE49-F238E27FC236}">
                <a16:creationId xmlns:a16="http://schemas.microsoft.com/office/drawing/2014/main" id="{6D2EDAEA-479D-4E92-B0BB-670B9599707E}"/>
              </a:ext>
            </a:extLst>
          </p:cNvPr>
          <p:cNvSpPr>
            <a:spLocks noGrp="1" noRot="1" noChangeAspec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7AF56EBC-2568-4E0B-A077-6AB5ADCE698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4086391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BBE7857-3239-4130-9F79-3DF3B03D186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979458-67C5-4CB2-8AA1-3CB25330322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7891" name="Rectangle 2">
            <a:extLst>
              <a:ext uri="{FF2B5EF4-FFF2-40B4-BE49-F238E27FC236}">
                <a16:creationId xmlns:a16="http://schemas.microsoft.com/office/drawing/2014/main" id="{572AE80E-F118-45E9-9404-143CB04F2B27}"/>
              </a:ext>
            </a:extLst>
          </p:cNvPr>
          <p:cNvSpPr>
            <a:spLocks noGrp="1" noRot="1" noChangeAspect="1" noChangeArrowheads="1" noTextEdit="1"/>
          </p:cNvSpPr>
          <p:nvPr>
            <p:ph type="sldImg"/>
          </p:nvPr>
        </p:nvSpPr>
        <p:spPr>
          <a:solidFill>
            <a:srgbClr val="FFFFFF"/>
          </a:solidFill>
          <a:ln/>
        </p:spPr>
      </p:sp>
      <p:sp>
        <p:nvSpPr>
          <p:cNvPr id="37892" name="Rectangle 3">
            <a:extLst>
              <a:ext uri="{FF2B5EF4-FFF2-40B4-BE49-F238E27FC236}">
                <a16:creationId xmlns:a16="http://schemas.microsoft.com/office/drawing/2014/main" id="{922D6A46-3A63-4875-BEAA-AA97E17C9C3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096811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E52539E7-CF70-45D5-AA8A-E7228CC8A1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2CCC63-AD99-46FA-A207-AD38A4608883}"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9939" name="Rectangle 2">
            <a:extLst>
              <a:ext uri="{FF2B5EF4-FFF2-40B4-BE49-F238E27FC236}">
                <a16:creationId xmlns:a16="http://schemas.microsoft.com/office/drawing/2014/main" id="{D5ED6225-BFBA-4C15-8E9F-AA0CDA827FF3}"/>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D23F14D4-7652-4301-B10D-96060AADF83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583235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sv-SE" smtClean="0"/>
          </a:p>
        </p:txBody>
      </p:sp>
      <p:sp>
        <p:nvSpPr>
          <p:cNvPr id="38915" name="Platshållare för bild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092392-8B96-482A-97ED-85797312C1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45912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12D8922-B892-4164-B21F-BE4A04E024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E654E8-331B-4ABC-AB6A-34F6AF45D412}"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987" name="Rectangle 2">
            <a:extLst>
              <a:ext uri="{FF2B5EF4-FFF2-40B4-BE49-F238E27FC236}">
                <a16:creationId xmlns:a16="http://schemas.microsoft.com/office/drawing/2014/main" id="{DCC32563-785C-4176-BE1E-D43D0225DEEA}"/>
              </a:ext>
            </a:extLst>
          </p:cNvPr>
          <p:cNvSpPr>
            <a:spLocks noGrp="1" noRot="1" noChangeAspect="1" noChangeArrowheads="1" noTextEdit="1"/>
          </p:cNvSpPr>
          <p:nvPr>
            <p:ph type="sldImg"/>
          </p:nvPr>
        </p:nvSpPr>
        <p:spPr>
          <a:solidFill>
            <a:srgbClr val="FFFFFF"/>
          </a:solidFill>
          <a:ln/>
        </p:spPr>
      </p:sp>
      <p:sp>
        <p:nvSpPr>
          <p:cNvPr id="41988" name="Rectangle 3">
            <a:extLst>
              <a:ext uri="{FF2B5EF4-FFF2-40B4-BE49-F238E27FC236}">
                <a16:creationId xmlns:a16="http://schemas.microsoft.com/office/drawing/2014/main" id="{5A814FAE-2163-498A-924D-331D90B622D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4001576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9DCD2E50-17E5-4360-84AD-D878D94011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635A97-E88E-4CC3-939D-9603B0B05B89}"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4035" name="Rectangle 2">
            <a:extLst>
              <a:ext uri="{FF2B5EF4-FFF2-40B4-BE49-F238E27FC236}">
                <a16:creationId xmlns:a16="http://schemas.microsoft.com/office/drawing/2014/main" id="{853CB493-7F94-4B52-ACE6-4521713E174C}"/>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790740FD-9410-4FDA-A206-8380E31A52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5766164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7A1FCF7-7CCE-49A7-A4B9-70C8A9EE81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B6C037-417D-4710-9BC3-FEDFCA1C9B8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6083" name="Rectangle 2">
            <a:extLst>
              <a:ext uri="{FF2B5EF4-FFF2-40B4-BE49-F238E27FC236}">
                <a16:creationId xmlns:a16="http://schemas.microsoft.com/office/drawing/2014/main" id="{7EF49EB5-07B3-41D9-843F-14DE6C7805E8}"/>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379C7138-40DB-489E-B71A-264F4CB7DB0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099798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8506B550-8268-43F6-9701-BA24B6592F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65ECD7-8D73-4949-9BD0-1EE32978817B}"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8131" name="Rectangle 2">
            <a:extLst>
              <a:ext uri="{FF2B5EF4-FFF2-40B4-BE49-F238E27FC236}">
                <a16:creationId xmlns:a16="http://schemas.microsoft.com/office/drawing/2014/main" id="{0C0D1039-BC68-4B6D-8779-3A91DF61338F}"/>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80F3DCA5-415F-42B8-8A16-2179D13BDE2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942566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4E501D1D-1D6F-46F9-9642-B2A7689BB7A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E957D4-99FF-4FDE-B4F2-6C9589F511A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0179" name="Rectangle 2">
            <a:extLst>
              <a:ext uri="{FF2B5EF4-FFF2-40B4-BE49-F238E27FC236}">
                <a16:creationId xmlns:a16="http://schemas.microsoft.com/office/drawing/2014/main" id="{D4FD0E92-2DE7-4EA5-9043-69971546122A}"/>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AC1D5199-8D3D-4571-9AFB-3202E845640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5604582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4C17923-117E-4A34-A983-274DCF64ED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0D564F-CE35-43C2-BEFB-E485B8F6BD7C}"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2227" name="Rectangle 2">
            <a:extLst>
              <a:ext uri="{FF2B5EF4-FFF2-40B4-BE49-F238E27FC236}">
                <a16:creationId xmlns:a16="http://schemas.microsoft.com/office/drawing/2014/main" id="{405E66D9-A5DE-4B8B-9683-C15B56320B02}"/>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F289942D-2B73-4966-AE72-57DB8589A3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521809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49E91BFD-9B21-4EE6-8803-29EC9D64085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317CED-C81B-40F5-8DDB-A06592BC659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4275" name="Rectangle 2">
            <a:extLst>
              <a:ext uri="{FF2B5EF4-FFF2-40B4-BE49-F238E27FC236}">
                <a16:creationId xmlns:a16="http://schemas.microsoft.com/office/drawing/2014/main" id="{554F08AA-0F9F-4118-9C08-A3B905E74A45}"/>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944569BF-37AF-4A79-BB41-31978294D82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6549769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7F272343-4941-4D9B-B7DD-BEB5F07F87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25A8CD-ACD1-4C60-B2D3-6A79E1AF9727}"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6323" name="Rectangle 1026">
            <a:extLst>
              <a:ext uri="{FF2B5EF4-FFF2-40B4-BE49-F238E27FC236}">
                <a16:creationId xmlns:a16="http://schemas.microsoft.com/office/drawing/2014/main" id="{49AC747F-6096-4477-9B54-1526C6EE1A8D}"/>
              </a:ext>
            </a:extLst>
          </p:cNvPr>
          <p:cNvSpPr>
            <a:spLocks noGrp="1" noRot="1" noChangeAspect="1" noChangeArrowheads="1" noTextEdit="1"/>
          </p:cNvSpPr>
          <p:nvPr>
            <p:ph type="sldImg"/>
          </p:nvPr>
        </p:nvSpPr>
        <p:spPr>
          <a:ln/>
        </p:spPr>
      </p:sp>
      <p:sp>
        <p:nvSpPr>
          <p:cNvPr id="56324" name="Rectangle 1027">
            <a:extLst>
              <a:ext uri="{FF2B5EF4-FFF2-40B4-BE49-F238E27FC236}">
                <a16:creationId xmlns:a16="http://schemas.microsoft.com/office/drawing/2014/main" id="{8E03235C-7359-41E3-BE0E-AF9EB8158CC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241568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D946854F-2CDA-4B81-91B6-B3B991C5412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C60CCE-B8CD-4165-B16F-A62FA1086F9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8371" name="Rectangle 2">
            <a:extLst>
              <a:ext uri="{FF2B5EF4-FFF2-40B4-BE49-F238E27FC236}">
                <a16:creationId xmlns:a16="http://schemas.microsoft.com/office/drawing/2014/main" id="{D11183D9-9817-45EB-A522-E1FE3D30D246}"/>
              </a:ext>
            </a:extLst>
          </p:cNvPr>
          <p:cNvSpPr>
            <a:spLocks noGrp="1" noRot="1" noChangeAspect="1" noChangeArrowheads="1" noTextEdit="1"/>
          </p:cNvSpPr>
          <p:nvPr>
            <p:ph type="sldImg"/>
          </p:nvPr>
        </p:nvSpPr>
        <p:spPr>
          <a:solidFill>
            <a:srgbClr val="FFFFFF"/>
          </a:solidFill>
          <a:ln/>
        </p:spPr>
      </p:sp>
      <p:sp>
        <p:nvSpPr>
          <p:cNvPr id="58372" name="Rectangle 3">
            <a:extLst>
              <a:ext uri="{FF2B5EF4-FFF2-40B4-BE49-F238E27FC236}">
                <a16:creationId xmlns:a16="http://schemas.microsoft.com/office/drawing/2014/main" id="{EF4BA64E-3254-42D2-9D59-33229E2B92E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4671665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99716E70-672F-4D98-AABD-D3300FA4AFC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E0BE41-031C-410B-908C-6F672EFB8FD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0419" name="Rectangle 2">
            <a:extLst>
              <a:ext uri="{FF2B5EF4-FFF2-40B4-BE49-F238E27FC236}">
                <a16:creationId xmlns:a16="http://schemas.microsoft.com/office/drawing/2014/main" id="{7192ED8D-7F4D-4180-B461-D545B485B306}"/>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4CE138CE-5051-4630-8559-E0070312AF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4049689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sv-SE" smtClean="0"/>
          </a:p>
        </p:txBody>
      </p:sp>
      <p:sp>
        <p:nvSpPr>
          <p:cNvPr id="38915" name="Platshållare för bild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092392-8B96-482A-97ED-85797312C1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797614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C99E710A-7706-4123-BEE4-BCE7BFE491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36B1D45-CAF3-4319-8D4B-8B1F6D83102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2467" name="Rectangle 1026">
            <a:extLst>
              <a:ext uri="{FF2B5EF4-FFF2-40B4-BE49-F238E27FC236}">
                <a16:creationId xmlns:a16="http://schemas.microsoft.com/office/drawing/2014/main" id="{678BBA29-6271-4090-A02B-C832BEB39B7A}"/>
              </a:ext>
            </a:extLst>
          </p:cNvPr>
          <p:cNvSpPr>
            <a:spLocks noGrp="1" noRot="1" noChangeAspect="1" noChangeArrowheads="1" noTextEdit="1"/>
          </p:cNvSpPr>
          <p:nvPr>
            <p:ph type="sldImg"/>
          </p:nvPr>
        </p:nvSpPr>
        <p:spPr>
          <a:ln/>
        </p:spPr>
      </p:sp>
      <p:sp>
        <p:nvSpPr>
          <p:cNvPr id="62468" name="Rectangle 1027">
            <a:extLst>
              <a:ext uri="{FF2B5EF4-FFF2-40B4-BE49-F238E27FC236}">
                <a16:creationId xmlns:a16="http://schemas.microsoft.com/office/drawing/2014/main" id="{680487FB-DEC6-4FC3-BF27-536FA16910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624081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C1D692F6-E25B-4731-B8CD-F09040237D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738659-BF5A-4D83-BC75-CE4E7F0052B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4515" name="Rectangle 2">
            <a:extLst>
              <a:ext uri="{FF2B5EF4-FFF2-40B4-BE49-F238E27FC236}">
                <a16:creationId xmlns:a16="http://schemas.microsoft.com/office/drawing/2014/main" id="{73AF3353-691F-499C-93F7-47105EBC36EF}"/>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8ABCB2B8-61BD-46D8-98B5-5883D6B21AA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9952067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2841AEB8-20A0-4A57-B4F7-7C686DB8F98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7B8AE8-BE9E-4B85-8C68-062707C9D45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6563" name="Rectangle 2">
            <a:extLst>
              <a:ext uri="{FF2B5EF4-FFF2-40B4-BE49-F238E27FC236}">
                <a16:creationId xmlns:a16="http://schemas.microsoft.com/office/drawing/2014/main" id="{704FEA0A-D1E3-48DA-897E-68EE9F7205D7}"/>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6E55EF32-87A9-4C49-BFAF-F9B0E70DE8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5998821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AA328E32-F9D8-4013-A8F7-258794DA9F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5C6450-EF15-4E37-9F14-3BA1B9EC07F2}"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8611" name="Rectangle 2">
            <a:extLst>
              <a:ext uri="{FF2B5EF4-FFF2-40B4-BE49-F238E27FC236}">
                <a16:creationId xmlns:a16="http://schemas.microsoft.com/office/drawing/2014/main" id="{48B17ABA-ADE2-4A74-A0B7-DE0BE6F6E0C6}"/>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9FD4E659-AB70-49C6-BC20-ED85239066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198978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B03A40E6-048B-4874-8E92-DDBE1684EC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57F566-00F4-472A-96EF-2DD02924F89B}"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0659" name="Rectangle 2">
            <a:extLst>
              <a:ext uri="{FF2B5EF4-FFF2-40B4-BE49-F238E27FC236}">
                <a16:creationId xmlns:a16="http://schemas.microsoft.com/office/drawing/2014/main" id="{6A60706E-3B75-4BAC-8991-0910646ABD99}"/>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93C3709C-3DD6-48D7-B3C9-EA0ACCB059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3149922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6F4ECF5B-3413-46C9-808B-D24A553ECF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3411A1-8D20-4287-ACB2-253B8FD5290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2707" name="Rectangle 2">
            <a:extLst>
              <a:ext uri="{FF2B5EF4-FFF2-40B4-BE49-F238E27FC236}">
                <a16:creationId xmlns:a16="http://schemas.microsoft.com/office/drawing/2014/main" id="{8F697447-0E48-4153-B041-D91CD47F72FE}"/>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7D1EE248-82A5-48B8-9FA3-8FFDC35F39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8833223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EE277F4E-C571-44F1-BF07-80B1ED219C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A19002-277F-4110-ABEC-BAC648298B40}"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4755" name="Rectangle 2">
            <a:extLst>
              <a:ext uri="{FF2B5EF4-FFF2-40B4-BE49-F238E27FC236}">
                <a16:creationId xmlns:a16="http://schemas.microsoft.com/office/drawing/2014/main" id="{AE23C1B7-0A76-4509-866D-60BF83F74CB7}"/>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49ACD31C-6473-4889-96C5-EB8A7FEC091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7147324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947B6179-DF92-411B-AE1C-A723316FBD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ECD67D-AA11-44EE-939B-C49991D9B3A6}"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6803" name="Rectangle 2">
            <a:extLst>
              <a:ext uri="{FF2B5EF4-FFF2-40B4-BE49-F238E27FC236}">
                <a16:creationId xmlns:a16="http://schemas.microsoft.com/office/drawing/2014/main" id="{501DBD75-30ED-4492-BAD5-A3173B86D5FB}"/>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FF12FB49-8EDB-4439-85B5-18DD832C03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2955790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895108E5-5B08-4456-87F3-1E24BB241C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DAFABF-2168-4A4F-BF4A-8873450CC4F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8851" name="Rectangle 2">
            <a:extLst>
              <a:ext uri="{FF2B5EF4-FFF2-40B4-BE49-F238E27FC236}">
                <a16:creationId xmlns:a16="http://schemas.microsoft.com/office/drawing/2014/main" id="{D4F3E7F6-EFEC-441B-B471-A1F2D5B81908}"/>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C1287DAB-0349-48D2-A725-5A065081FB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4797797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E4335016-A538-4220-A028-478D7B1D21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1A4872-1CCD-4C6A-A016-C3A548DD8B66}"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0899" name="Rectangle 1026">
            <a:extLst>
              <a:ext uri="{FF2B5EF4-FFF2-40B4-BE49-F238E27FC236}">
                <a16:creationId xmlns:a16="http://schemas.microsoft.com/office/drawing/2014/main" id="{02B85F50-E388-46F1-8CA0-53EAB3EE949A}"/>
              </a:ext>
            </a:extLst>
          </p:cNvPr>
          <p:cNvSpPr>
            <a:spLocks noGrp="1" noRot="1" noChangeAspect="1" noChangeArrowheads="1" noTextEdit="1"/>
          </p:cNvSpPr>
          <p:nvPr>
            <p:ph type="sldImg"/>
          </p:nvPr>
        </p:nvSpPr>
        <p:spPr>
          <a:ln/>
        </p:spPr>
      </p:sp>
      <p:sp>
        <p:nvSpPr>
          <p:cNvPr id="80900" name="Rectangle 1027">
            <a:extLst>
              <a:ext uri="{FF2B5EF4-FFF2-40B4-BE49-F238E27FC236}">
                <a16:creationId xmlns:a16="http://schemas.microsoft.com/office/drawing/2014/main" id="{95C87651-116E-43F6-BB4B-88E26A19890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036434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sv-SE" smtClean="0"/>
          </a:p>
        </p:txBody>
      </p:sp>
      <p:sp>
        <p:nvSpPr>
          <p:cNvPr id="38915" name="Platshållare för bild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092392-8B96-482A-97ED-85797312C1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223670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E90364-92BF-BA4E-BBA3-CA6381F41C9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73115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1" dirty="0" smtClean="0">
                <a:solidFill>
                  <a:srgbClr val="1730ED"/>
                </a:solidFill>
                <a:sym typeface="Wingdings" panose="05000000000000000000" pitchFamily="2" charset="2"/>
              </a:rPr>
              <a:t>betere N-terugwinningsrendementen van 0,1 kg/kg N Input betekent een besparing van 20 kg N/ha bij de huidige opbrengst (196 x 0,1 = 19,6 kg N/ha)</a:t>
            </a:r>
            <a:endParaRPr lang="de-DE" b="1" dirty="0" smtClean="0">
              <a:solidFill>
                <a:srgbClr val="1730ED"/>
              </a:solidFill>
            </a:endParaRPr>
          </a:p>
          <a:p>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1F2328-64A3-4721-8D0B-3B7C55CEF493}"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45484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smtClean="0">
                <a:ln>
                  <a:noFill/>
                </a:ln>
                <a:solidFill>
                  <a:prstClr val="black"/>
                </a:solidFill>
                <a:effectLst/>
                <a:uLnTx/>
                <a:uFillTx/>
                <a:latin typeface="Calibri"/>
                <a:ea typeface="+mn-ea"/>
                <a:cs typeface="+mn-cs"/>
              </a:rPr>
              <a:t>Dr. M. Komainda, Abt. 3</a:t>
            </a:r>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liennummernplatzhalt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525DEE-FD31-412A-BA02-154CCEEEC7A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23663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118241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21320657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24345497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26573294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a:ln>
            <a:solidFill>
              <a:srgbClr val="000000"/>
            </a:solidFill>
            <a:miter lim="800000"/>
            <a:headEnd/>
            <a:tailEnd/>
          </a:ln>
        </p:spPr>
      </p:sp>
      <p:sp>
        <p:nvSpPr>
          <p:cNvPr id="286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smtClean="0"/>
          </a:p>
        </p:txBody>
      </p:sp>
    </p:spTree>
    <p:extLst>
      <p:ext uri="{BB962C8B-B14F-4D97-AF65-F5344CB8AC3E}">
        <p14:creationId xmlns:p14="http://schemas.microsoft.com/office/powerpoint/2010/main" val="27895894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smtClean="0">
              <a:cs typeface="Arial" panose="020B0604020202020204" pitchFamily="34" charset="0"/>
            </a:endParaRPr>
          </a:p>
        </p:txBody>
      </p:sp>
    </p:spTree>
    <p:extLst>
      <p:ext uri="{BB962C8B-B14F-4D97-AF65-F5344CB8AC3E}">
        <p14:creationId xmlns:p14="http://schemas.microsoft.com/office/powerpoint/2010/main" val="12829489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xfrm>
            <a:off x="3883025" y="9259888"/>
            <a:ext cx="2968625" cy="487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fld id="{C1692FCC-FBFD-45BA-8820-9C982087E701}"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100000"/>
                </a:lnSpc>
                <a:spcBef>
                  <a:spcPct val="0"/>
                </a:spcBef>
                <a:spcAft>
                  <a:spcPct val="0"/>
                </a:spcAft>
                <a:buClrTx/>
                <a:buSzTx/>
                <a:buFontTx/>
                <a:buNone/>
                <a:tabLst/>
                <a:defRPr/>
              </a:pPr>
              <a:t>257</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752723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sv-SE" smtClean="0"/>
          </a:p>
        </p:txBody>
      </p:sp>
      <p:sp>
        <p:nvSpPr>
          <p:cNvPr id="68611"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685817" indent="-263776">
              <a:defRPr>
                <a:solidFill>
                  <a:schemeClr val="tx1"/>
                </a:solidFill>
                <a:latin typeface="Calibri" pitchFamily="34" charset="0"/>
              </a:defRPr>
            </a:lvl2pPr>
            <a:lvl3pPr marL="1055103" indent="-211021">
              <a:defRPr>
                <a:solidFill>
                  <a:schemeClr val="tx1"/>
                </a:solidFill>
                <a:latin typeface="Calibri" pitchFamily="34" charset="0"/>
              </a:defRPr>
            </a:lvl3pPr>
            <a:lvl4pPr marL="1477145" indent="-211021">
              <a:defRPr>
                <a:solidFill>
                  <a:schemeClr val="tx1"/>
                </a:solidFill>
                <a:latin typeface="Calibri" pitchFamily="34" charset="0"/>
              </a:defRPr>
            </a:lvl4pPr>
            <a:lvl5pPr marL="1899186" indent="-211021">
              <a:defRPr>
                <a:solidFill>
                  <a:schemeClr val="tx1"/>
                </a:solidFill>
                <a:latin typeface="Calibri" pitchFamily="34" charset="0"/>
              </a:defRPr>
            </a:lvl5pPr>
            <a:lvl6pPr marL="2321227" indent="-211021" fontAlgn="base">
              <a:spcBef>
                <a:spcPct val="0"/>
              </a:spcBef>
              <a:spcAft>
                <a:spcPct val="0"/>
              </a:spcAft>
              <a:defRPr>
                <a:solidFill>
                  <a:schemeClr val="tx1"/>
                </a:solidFill>
                <a:latin typeface="Calibri" pitchFamily="34" charset="0"/>
              </a:defRPr>
            </a:lvl6pPr>
            <a:lvl7pPr marL="2743269" indent="-211021" fontAlgn="base">
              <a:spcBef>
                <a:spcPct val="0"/>
              </a:spcBef>
              <a:spcAft>
                <a:spcPct val="0"/>
              </a:spcAft>
              <a:defRPr>
                <a:solidFill>
                  <a:schemeClr val="tx1"/>
                </a:solidFill>
                <a:latin typeface="Calibri" pitchFamily="34" charset="0"/>
              </a:defRPr>
            </a:lvl7pPr>
            <a:lvl8pPr marL="3165310" indent="-211021" fontAlgn="base">
              <a:spcBef>
                <a:spcPct val="0"/>
              </a:spcBef>
              <a:spcAft>
                <a:spcPct val="0"/>
              </a:spcAft>
              <a:defRPr>
                <a:solidFill>
                  <a:schemeClr val="tx1"/>
                </a:solidFill>
                <a:latin typeface="Calibri" pitchFamily="34" charset="0"/>
              </a:defRPr>
            </a:lvl8pPr>
            <a:lvl9pPr marL="3587351" indent="-211021" fontAlgn="base">
              <a:spcBef>
                <a:spcPct val="0"/>
              </a:spcBef>
              <a:spcAft>
                <a:spcPct val="0"/>
              </a:spcAft>
              <a:defRPr>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598F5E6-3AAE-4CFF-8A52-0754CB977D84}" type="slidenum">
              <a:rPr kumimoji="0" lang="fr-FR" altLang="sv-SE"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fr-FR" altLang="sv-S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0199693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fld id="{A5EC485F-015F-4BF8-ABE3-EEE107973B32}" type="slidenum">
              <a:rPr kumimoji="0" lang="pl-PL" altLang="pl-P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100000"/>
                </a:lnSpc>
                <a:spcBef>
                  <a:spcPct val="0"/>
                </a:spcBef>
                <a:spcAft>
                  <a:spcPct val="0"/>
                </a:spcAft>
                <a:buClrTx/>
                <a:buSzTx/>
                <a:buFontTx/>
                <a:buNone/>
                <a:tabLst/>
                <a:defRPr/>
              </a:pPr>
              <a:t>259</a:t>
            </a:fld>
            <a:endParaRPr kumimoji="0" lang="pl-PL" altLang="pl-P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33123" name="Rectangle 2"/>
          <p:cNvSpPr>
            <a:spLocks noGrp="1" noRot="1" noChangeAspect="1" noChangeArrowheads="1" noTextEdit="1"/>
          </p:cNvSpPr>
          <p:nvPr>
            <p:ph type="sldImg"/>
          </p:nvPr>
        </p:nvSpPr>
        <p:spPr>
          <a:xfrm>
            <a:off x="989013" y="730250"/>
            <a:ext cx="4873625" cy="3656013"/>
          </a:xfrm>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13586039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a:ln>
            <a:solidFill>
              <a:srgbClr val="000000"/>
            </a:solidFill>
            <a:miter lim="800000"/>
            <a:headEnd/>
            <a:tailEnd/>
          </a:ln>
        </p:spPr>
      </p:sp>
      <p:sp>
        <p:nvSpPr>
          <p:cNvPr id="286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pl-PL" dirty="0" smtClean="0"/>
          </a:p>
          <a:p>
            <a:pPr eaLnBrk="1" hangingPunct="1"/>
            <a:endParaRPr lang="nl-NL" altLang="pl-PL" dirty="0" smtClean="0"/>
          </a:p>
          <a:p>
            <a:pPr eaLnBrk="1" hangingPunct="1"/>
            <a:endParaRPr lang="pl-PL" altLang="pl-PL" dirty="0" smtClean="0"/>
          </a:p>
        </p:txBody>
      </p:sp>
    </p:spTree>
    <p:extLst>
      <p:ext uri="{BB962C8B-B14F-4D97-AF65-F5344CB8AC3E}">
        <p14:creationId xmlns:p14="http://schemas.microsoft.com/office/powerpoint/2010/main" val="5295000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a:ln>
            <a:solidFill>
              <a:srgbClr val="000000"/>
            </a:solidFill>
            <a:miter lim="800000"/>
            <a:headEnd/>
            <a:tailEnd/>
          </a:ln>
        </p:spPr>
      </p:sp>
      <p:sp>
        <p:nvSpPr>
          <p:cNvPr id="286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pl-PL" dirty="0" smtClean="0"/>
              <a:t>-</a:t>
            </a:r>
            <a:endParaRPr lang="pl-PL" altLang="pl-PL" dirty="0" smtClean="0"/>
          </a:p>
        </p:txBody>
      </p:sp>
    </p:spTree>
    <p:extLst>
      <p:ext uri="{BB962C8B-B14F-4D97-AF65-F5344CB8AC3E}">
        <p14:creationId xmlns:p14="http://schemas.microsoft.com/office/powerpoint/2010/main" val="29525882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smtClean="0">
              <a:cs typeface="Arial" panose="020B0604020202020204" pitchFamily="34" charset="0"/>
            </a:endParaRPr>
          </a:p>
        </p:txBody>
      </p:sp>
    </p:spTree>
    <p:extLst>
      <p:ext uri="{BB962C8B-B14F-4D97-AF65-F5344CB8AC3E}">
        <p14:creationId xmlns:p14="http://schemas.microsoft.com/office/powerpoint/2010/main" val="42882155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smtClean="0">
              <a:cs typeface="Arial" panose="020B0604020202020204" pitchFamily="34" charset="0"/>
            </a:endParaRPr>
          </a:p>
        </p:txBody>
      </p:sp>
    </p:spTree>
    <p:extLst>
      <p:ext uri="{BB962C8B-B14F-4D97-AF65-F5344CB8AC3E}">
        <p14:creationId xmlns:p14="http://schemas.microsoft.com/office/powerpoint/2010/main" val="34544672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smtClean="0">
              <a:cs typeface="Arial" panose="020B0604020202020204" pitchFamily="34" charset="0"/>
            </a:endParaRPr>
          </a:p>
        </p:txBody>
      </p:sp>
    </p:spTree>
    <p:extLst>
      <p:ext uri="{BB962C8B-B14F-4D97-AF65-F5344CB8AC3E}">
        <p14:creationId xmlns:p14="http://schemas.microsoft.com/office/powerpoint/2010/main" val="18423933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19568353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7292727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9839202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1183191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endParaRPr lang="en-IE" altLang="en-US" smtClean="0"/>
          </a:p>
        </p:txBody>
      </p:sp>
      <p:sp>
        <p:nvSpPr>
          <p:cNvPr id="66564" name="Slide Number Placeholder 3"/>
          <p:cNvSpPr>
            <a:spLocks noGrp="1"/>
          </p:cNvSpPr>
          <p:nvPr>
            <p:ph type="sldNum" sz="quarter" idx="5"/>
          </p:nvPr>
        </p:nvSpPr>
        <p:spPr>
          <a:noFill/>
        </p:spPr>
        <p:txBody>
          <a:bodyPr/>
          <a:lstStyle>
            <a:lvl1pPr defTabSz="922338">
              <a:defRPr b="1">
                <a:solidFill>
                  <a:schemeClr val="bg1"/>
                </a:solidFill>
                <a:latin typeface="Arial" charset="0"/>
              </a:defRPr>
            </a:lvl1pPr>
            <a:lvl2pPr marL="742950" indent="-285750" defTabSz="922338">
              <a:defRPr b="1">
                <a:solidFill>
                  <a:schemeClr val="bg1"/>
                </a:solidFill>
                <a:latin typeface="Arial" charset="0"/>
              </a:defRPr>
            </a:lvl2pPr>
            <a:lvl3pPr marL="1143000" indent="-228600" defTabSz="922338">
              <a:defRPr b="1">
                <a:solidFill>
                  <a:schemeClr val="bg1"/>
                </a:solidFill>
                <a:latin typeface="Arial" charset="0"/>
              </a:defRPr>
            </a:lvl3pPr>
            <a:lvl4pPr marL="1600200" indent="-228600" defTabSz="922338">
              <a:defRPr b="1">
                <a:solidFill>
                  <a:schemeClr val="bg1"/>
                </a:solidFill>
                <a:latin typeface="Arial" charset="0"/>
              </a:defRPr>
            </a:lvl4pPr>
            <a:lvl5pPr marL="2057400" indent="-228600" defTabSz="922338">
              <a:defRPr b="1">
                <a:solidFill>
                  <a:schemeClr val="bg1"/>
                </a:solidFill>
                <a:latin typeface="Arial" charset="0"/>
              </a:defRPr>
            </a:lvl5pPr>
            <a:lvl6pPr marL="2514600" indent="-228600" algn="ctr" defTabSz="922338" eaLnBrk="0" fontAlgn="base" hangingPunct="0">
              <a:spcBef>
                <a:spcPct val="50000"/>
              </a:spcBef>
              <a:spcAft>
                <a:spcPct val="0"/>
              </a:spcAft>
              <a:defRPr b="1">
                <a:solidFill>
                  <a:schemeClr val="bg1"/>
                </a:solidFill>
                <a:latin typeface="Arial" charset="0"/>
              </a:defRPr>
            </a:lvl6pPr>
            <a:lvl7pPr marL="2971800" indent="-228600" algn="ctr" defTabSz="922338" eaLnBrk="0" fontAlgn="base" hangingPunct="0">
              <a:spcBef>
                <a:spcPct val="50000"/>
              </a:spcBef>
              <a:spcAft>
                <a:spcPct val="0"/>
              </a:spcAft>
              <a:defRPr b="1">
                <a:solidFill>
                  <a:schemeClr val="bg1"/>
                </a:solidFill>
                <a:latin typeface="Arial" charset="0"/>
              </a:defRPr>
            </a:lvl7pPr>
            <a:lvl8pPr marL="3429000" indent="-228600" algn="ctr" defTabSz="922338" eaLnBrk="0" fontAlgn="base" hangingPunct="0">
              <a:spcBef>
                <a:spcPct val="50000"/>
              </a:spcBef>
              <a:spcAft>
                <a:spcPct val="0"/>
              </a:spcAft>
              <a:defRPr b="1">
                <a:solidFill>
                  <a:schemeClr val="bg1"/>
                </a:solidFill>
                <a:latin typeface="Arial" charset="0"/>
              </a:defRPr>
            </a:lvl8pPr>
            <a:lvl9pPr marL="3886200" indent="-228600" algn="ctr" defTabSz="922338" eaLnBrk="0" fontAlgn="base" hangingPunct="0">
              <a:spcBef>
                <a:spcPct val="50000"/>
              </a:spcBef>
              <a:spcAft>
                <a:spcPct val="0"/>
              </a:spcAft>
              <a:defRPr b="1">
                <a:solidFill>
                  <a:schemeClr val="bg1"/>
                </a:solidFill>
                <a:latin typeface="Arial" charset="0"/>
              </a:defRPr>
            </a:lvl9pPr>
          </a:lstStyle>
          <a:p>
            <a:pPr marL="0" marR="0" lvl="0" indent="0" algn="r" defTabSz="922338" rtl="0" eaLnBrk="1" fontAlgn="auto" latinLnBrk="0" hangingPunct="1">
              <a:lnSpc>
                <a:spcPct val="100000"/>
              </a:lnSpc>
              <a:spcBef>
                <a:spcPts val="0"/>
              </a:spcBef>
              <a:spcAft>
                <a:spcPts val="0"/>
              </a:spcAft>
              <a:buClrTx/>
              <a:buSzTx/>
              <a:buFontTx/>
              <a:buNone/>
              <a:tabLst/>
              <a:defRPr/>
            </a:pPr>
            <a:fld id="{6DDB93D6-7A99-4069-97D5-E0FB48EFD54F}" type="slidenum">
              <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2338" rtl="0" eaLnBrk="1" fontAlgn="auto" latinLnBrk="0" hangingPunct="1">
                <a:lnSpc>
                  <a:spcPct val="100000"/>
                </a:lnSpc>
                <a:spcBef>
                  <a:spcPts val="0"/>
                </a:spcBef>
                <a:spcAft>
                  <a:spcPts val="0"/>
                </a:spcAft>
                <a:buClrTx/>
                <a:buSzTx/>
                <a:buFontTx/>
                <a:buNone/>
                <a:tabLst/>
                <a:defRPr/>
              </a:pPr>
              <a:t>57</a:t>
            </a:fld>
            <a:endPar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347015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6703031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Arial" panose="020B0604020202020204" pitchFamily="34" charset="0"/>
              <a:buNone/>
              <a:tabLst/>
              <a:defRPr/>
            </a:pPr>
            <a:fld id="{DE58540B-E664-40C5-BAFF-A2199FDFA865}"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1" fontAlgn="base" latinLnBrk="0" hangingPunct="1">
                <a:lnSpc>
                  <a:spcPct val="93000"/>
                </a:lnSpc>
                <a:spcBef>
                  <a:spcPct val="0"/>
                </a:spcBef>
                <a:spcAft>
                  <a:spcPct val="0"/>
                </a:spcAft>
                <a:buClr>
                  <a:srgbClr val="000000"/>
                </a:buClr>
                <a:buSzPct val="100000"/>
                <a:buFont typeface="Arial" panose="020B0604020202020204" pitchFamily="34" charset="0"/>
                <a:buNone/>
                <a:tabLst/>
                <a:defRPr/>
              </a:pPr>
              <a:t>275</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251" name="Rectangle 2"/>
          <p:cNvSpPr>
            <a:spLocks noGrp="1" noRot="1" noChangeAspect="1" noChangeArrowheads="1" noTextEdit="1"/>
          </p:cNvSpPr>
          <p:nvPr>
            <p:ph type="sldImg"/>
          </p:nvPr>
        </p:nvSpPr>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7056991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fld id="{353617F1-2D69-4B65-BC07-41668758D2C0}"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t>276</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515" name="Rectangle 2"/>
          <p:cNvSpPr>
            <a:spLocks noGrp="1" noRot="1" noChangeAspect="1" noChangeArrowheads="1" noTextEdit="1"/>
          </p:cNvSpPr>
          <p:nvPr>
            <p:ph type="sldImg"/>
          </p:nvPr>
        </p:nvSpPr>
        <p:spPr>
          <a:xfrm>
            <a:off x="1143000" y="685800"/>
            <a:ext cx="4572000" cy="3429000"/>
          </a:xfrm>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37457627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fld id="{353617F1-2D69-4B65-BC07-41668758D2C0}"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t>277</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515" name="Rectangle 2"/>
          <p:cNvSpPr>
            <a:spLocks noGrp="1" noRot="1" noChangeAspect="1" noChangeArrowheads="1" noTextEdit="1"/>
          </p:cNvSpPr>
          <p:nvPr>
            <p:ph type="sldImg"/>
          </p:nvPr>
        </p:nvSpPr>
        <p:spPr>
          <a:xfrm>
            <a:off x="1143000" y="685800"/>
            <a:ext cx="4572000" cy="3429000"/>
          </a:xfrm>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34448416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fld id="{353617F1-2D69-4B65-BC07-41668758D2C0}"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t>280</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515" name="Rectangle 2"/>
          <p:cNvSpPr>
            <a:spLocks noGrp="1" noRot="1" noChangeAspect="1" noChangeArrowheads="1" noTextEdit="1"/>
          </p:cNvSpPr>
          <p:nvPr>
            <p:ph type="sldImg"/>
          </p:nvPr>
        </p:nvSpPr>
        <p:spPr>
          <a:xfrm>
            <a:off x="1143000" y="685800"/>
            <a:ext cx="4572000" cy="3429000"/>
          </a:xfrm>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19553657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xfrm>
            <a:off x="3883025" y="9259888"/>
            <a:ext cx="2968625" cy="487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fld id="{8219426F-1035-460B-805D-3D483FEE4367}"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100000"/>
                </a:lnSpc>
                <a:spcBef>
                  <a:spcPct val="0"/>
                </a:spcBef>
                <a:spcAft>
                  <a:spcPct val="0"/>
                </a:spcAft>
                <a:buClrTx/>
                <a:buSzTx/>
                <a:buFontTx/>
                <a:buNone/>
                <a:tabLst/>
                <a:defRPr/>
              </a:pPr>
              <a:t>283</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915" name="Rectangle 2"/>
          <p:cNvSpPr>
            <a:spLocks noGrp="1" noRot="1" noChangeAspect="1" noChangeArrowheads="1" noTextEdit="1"/>
          </p:cNvSpPr>
          <p:nvPr>
            <p:ph type="sldImg"/>
          </p:nvPr>
        </p:nvSpPr>
        <p:spPr>
          <a:xfrm>
            <a:off x="990600" y="731838"/>
            <a:ext cx="4872038" cy="3654425"/>
          </a:xfrm>
          <a:ln/>
        </p:spPr>
      </p:sp>
      <p:sp>
        <p:nvSpPr>
          <p:cNvPr id="38916" name="Rectangle 3"/>
          <p:cNvSpPr>
            <a:spLocks noGrp="1" noChangeArrowheads="1"/>
          </p:cNvSpPr>
          <p:nvPr>
            <p:ph type="body" idx="1"/>
          </p:nvPr>
        </p:nvSpPr>
        <p:spPr>
          <a:xfrm>
            <a:off x="912813" y="4630738"/>
            <a:ext cx="5026025" cy="4386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34203072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576887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11105672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4032915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defRPr sz="1200">
                <a:solidFill>
                  <a:schemeClr val="tx1"/>
                </a:solidFill>
                <a:latin typeface="Times New Roman" panose="02020603050405020304" pitchFamily="18" charset="0"/>
              </a:defRPr>
            </a:lvl1pPr>
            <a:lvl2pPr marL="742950" indent="-285750" defTabSz="449263">
              <a:spcBef>
                <a:spcPct val="30000"/>
              </a:spcBef>
              <a:defRPr sz="1200">
                <a:solidFill>
                  <a:schemeClr val="tx1"/>
                </a:solidFill>
                <a:latin typeface="Times New Roman" panose="02020603050405020304" pitchFamily="18" charset="0"/>
              </a:defRPr>
            </a:lvl2pPr>
            <a:lvl3pPr marL="1143000" indent="-228600" defTabSz="449263">
              <a:spcBef>
                <a:spcPct val="30000"/>
              </a:spcBef>
              <a:defRPr sz="1200">
                <a:solidFill>
                  <a:schemeClr val="tx1"/>
                </a:solidFill>
                <a:latin typeface="Times New Roman" panose="02020603050405020304" pitchFamily="18" charset="0"/>
              </a:defRPr>
            </a:lvl3pPr>
            <a:lvl4pPr marL="1600200" indent="-228600" defTabSz="449263">
              <a:spcBef>
                <a:spcPct val="30000"/>
              </a:spcBef>
              <a:defRPr sz="1200">
                <a:solidFill>
                  <a:schemeClr val="tx1"/>
                </a:solidFill>
                <a:latin typeface="Times New Roman" panose="02020603050405020304" pitchFamily="18" charset="0"/>
              </a:defRPr>
            </a:lvl4pPr>
            <a:lvl5pPr marL="2057400" indent="-228600" defTabSz="449263">
              <a:spcBef>
                <a:spcPct val="30000"/>
              </a:spcBef>
              <a:defRPr sz="1200">
                <a:solidFill>
                  <a:schemeClr val="tx1"/>
                </a:solidFill>
                <a:latin typeface="Times New Roman" panose="02020603050405020304" pitchFamily="18" charset="0"/>
              </a:defRPr>
            </a:lvl5pPr>
            <a:lvl6pPr marL="2514600" indent="-228600" defTabSz="4492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4492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4492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4492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449263" rtl="0" eaLnBrk="0" fontAlgn="base" latinLnBrk="0" hangingPunct="0">
              <a:lnSpc>
                <a:spcPct val="93000"/>
              </a:lnSpc>
              <a:spcBef>
                <a:spcPct val="0"/>
              </a:spcBef>
              <a:spcAft>
                <a:spcPct val="0"/>
              </a:spcAft>
              <a:buClr>
                <a:srgbClr val="000000"/>
              </a:buClr>
              <a:buSzTx/>
              <a:buFontTx/>
              <a:buNone/>
              <a:tabLst/>
              <a:defRPr/>
            </a:pPr>
            <a:fld id="{7A3148CE-8914-4A75-8857-AE96CC2F1C5A}" type="slidenum">
              <a:rPr kumimoji="0" lang="pl-PL" altLang="pl-PL"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93000"/>
                </a:lnSpc>
                <a:spcBef>
                  <a:spcPct val="0"/>
                </a:spcBef>
                <a:spcAft>
                  <a:spcPct val="0"/>
                </a:spcAft>
                <a:buClr>
                  <a:srgbClr val="000000"/>
                </a:buClr>
                <a:buSzTx/>
                <a:buFontTx/>
                <a:buNone/>
                <a:tabLst/>
                <a:defRPr/>
              </a:pPr>
              <a:t>291</a:t>
            </a:fld>
            <a:endParaRPr kumimoji="0" lang="pl-PL" altLang="pl-PL"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96259" name="Rectangle 2"/>
          <p:cNvSpPr>
            <a:spLocks noGrp="1" noRot="1" noChangeAspect="1" noChangeArrowheads="1" noTextEdit="1"/>
          </p:cNvSpPr>
          <p:nvPr>
            <p:ph type="sldImg"/>
          </p:nvPr>
        </p:nvSpPr>
        <p:spPr>
          <a:xfrm>
            <a:off x="1143000" y="685800"/>
            <a:ext cx="4572000" cy="3429000"/>
          </a:xfrm>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220141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endParaRPr lang="en-IE" altLang="en-US" smtClean="0"/>
          </a:p>
        </p:txBody>
      </p:sp>
      <p:sp>
        <p:nvSpPr>
          <p:cNvPr id="67588" name="Slide Number Placeholder 3"/>
          <p:cNvSpPr>
            <a:spLocks noGrp="1"/>
          </p:cNvSpPr>
          <p:nvPr>
            <p:ph type="sldNum" sz="quarter" idx="5"/>
          </p:nvPr>
        </p:nvSpPr>
        <p:spPr>
          <a:noFill/>
        </p:spPr>
        <p:txBody>
          <a:bodyPr/>
          <a:lstStyle>
            <a:lvl1pPr defTabSz="922338">
              <a:defRPr b="1">
                <a:solidFill>
                  <a:schemeClr val="bg1"/>
                </a:solidFill>
                <a:latin typeface="Arial" charset="0"/>
              </a:defRPr>
            </a:lvl1pPr>
            <a:lvl2pPr marL="742950" indent="-285750" defTabSz="922338">
              <a:defRPr b="1">
                <a:solidFill>
                  <a:schemeClr val="bg1"/>
                </a:solidFill>
                <a:latin typeface="Arial" charset="0"/>
              </a:defRPr>
            </a:lvl2pPr>
            <a:lvl3pPr marL="1143000" indent="-228600" defTabSz="922338">
              <a:defRPr b="1">
                <a:solidFill>
                  <a:schemeClr val="bg1"/>
                </a:solidFill>
                <a:latin typeface="Arial" charset="0"/>
              </a:defRPr>
            </a:lvl3pPr>
            <a:lvl4pPr marL="1600200" indent="-228600" defTabSz="922338">
              <a:defRPr b="1">
                <a:solidFill>
                  <a:schemeClr val="bg1"/>
                </a:solidFill>
                <a:latin typeface="Arial" charset="0"/>
              </a:defRPr>
            </a:lvl4pPr>
            <a:lvl5pPr marL="2057400" indent="-228600" defTabSz="922338">
              <a:defRPr b="1">
                <a:solidFill>
                  <a:schemeClr val="bg1"/>
                </a:solidFill>
                <a:latin typeface="Arial" charset="0"/>
              </a:defRPr>
            </a:lvl5pPr>
            <a:lvl6pPr marL="2514600" indent="-228600" algn="ctr" defTabSz="922338" eaLnBrk="0" fontAlgn="base" hangingPunct="0">
              <a:spcBef>
                <a:spcPct val="50000"/>
              </a:spcBef>
              <a:spcAft>
                <a:spcPct val="0"/>
              </a:spcAft>
              <a:defRPr b="1">
                <a:solidFill>
                  <a:schemeClr val="bg1"/>
                </a:solidFill>
                <a:latin typeface="Arial" charset="0"/>
              </a:defRPr>
            </a:lvl6pPr>
            <a:lvl7pPr marL="2971800" indent="-228600" algn="ctr" defTabSz="922338" eaLnBrk="0" fontAlgn="base" hangingPunct="0">
              <a:spcBef>
                <a:spcPct val="50000"/>
              </a:spcBef>
              <a:spcAft>
                <a:spcPct val="0"/>
              </a:spcAft>
              <a:defRPr b="1">
                <a:solidFill>
                  <a:schemeClr val="bg1"/>
                </a:solidFill>
                <a:latin typeface="Arial" charset="0"/>
              </a:defRPr>
            </a:lvl7pPr>
            <a:lvl8pPr marL="3429000" indent="-228600" algn="ctr" defTabSz="922338" eaLnBrk="0" fontAlgn="base" hangingPunct="0">
              <a:spcBef>
                <a:spcPct val="50000"/>
              </a:spcBef>
              <a:spcAft>
                <a:spcPct val="0"/>
              </a:spcAft>
              <a:defRPr b="1">
                <a:solidFill>
                  <a:schemeClr val="bg1"/>
                </a:solidFill>
                <a:latin typeface="Arial" charset="0"/>
              </a:defRPr>
            </a:lvl8pPr>
            <a:lvl9pPr marL="3886200" indent="-228600" algn="ctr" defTabSz="922338" eaLnBrk="0" fontAlgn="base" hangingPunct="0">
              <a:spcBef>
                <a:spcPct val="50000"/>
              </a:spcBef>
              <a:spcAft>
                <a:spcPct val="0"/>
              </a:spcAft>
              <a:defRPr b="1">
                <a:solidFill>
                  <a:schemeClr val="bg1"/>
                </a:solidFill>
                <a:latin typeface="Arial" charset="0"/>
              </a:defRPr>
            </a:lvl9pPr>
          </a:lstStyle>
          <a:p>
            <a:pPr marL="0" marR="0" lvl="0" indent="0" algn="r" defTabSz="922338" rtl="0" eaLnBrk="1" fontAlgn="auto" latinLnBrk="0" hangingPunct="1">
              <a:lnSpc>
                <a:spcPct val="100000"/>
              </a:lnSpc>
              <a:spcBef>
                <a:spcPts val="0"/>
              </a:spcBef>
              <a:spcAft>
                <a:spcPts val="0"/>
              </a:spcAft>
              <a:buClrTx/>
              <a:buSzTx/>
              <a:buFontTx/>
              <a:buNone/>
              <a:tabLst/>
              <a:defRPr/>
            </a:pPr>
            <a:fld id="{1C702234-151D-41CD-91F7-FDD856AB5EA3}" type="slidenum">
              <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2338" rtl="0" eaLnBrk="1" fontAlgn="auto" latinLnBrk="0" hangingPunct="1">
                <a:lnSpc>
                  <a:spcPct val="100000"/>
                </a:lnSpc>
                <a:spcBef>
                  <a:spcPts val="0"/>
                </a:spcBef>
                <a:spcAft>
                  <a:spcPts val="0"/>
                </a:spcAft>
                <a:buClrTx/>
                <a:buSzTx/>
                <a:buFontTx/>
                <a:buNone/>
                <a:tabLst/>
                <a:defRPr/>
              </a:pPr>
              <a:t>58</a:t>
            </a:fld>
            <a:endPar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200744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defRPr sz="1200">
                <a:solidFill>
                  <a:schemeClr val="tx1"/>
                </a:solidFill>
                <a:latin typeface="Times New Roman" panose="02020603050405020304" pitchFamily="18" charset="0"/>
              </a:defRPr>
            </a:lvl1pPr>
            <a:lvl2pPr marL="742950" indent="-285750" defTabSz="449263">
              <a:spcBef>
                <a:spcPct val="30000"/>
              </a:spcBef>
              <a:defRPr sz="1200">
                <a:solidFill>
                  <a:schemeClr val="tx1"/>
                </a:solidFill>
                <a:latin typeface="Times New Roman" panose="02020603050405020304" pitchFamily="18" charset="0"/>
              </a:defRPr>
            </a:lvl2pPr>
            <a:lvl3pPr marL="1143000" indent="-228600" defTabSz="449263">
              <a:spcBef>
                <a:spcPct val="30000"/>
              </a:spcBef>
              <a:defRPr sz="1200">
                <a:solidFill>
                  <a:schemeClr val="tx1"/>
                </a:solidFill>
                <a:latin typeface="Times New Roman" panose="02020603050405020304" pitchFamily="18" charset="0"/>
              </a:defRPr>
            </a:lvl3pPr>
            <a:lvl4pPr marL="1600200" indent="-228600" defTabSz="449263">
              <a:spcBef>
                <a:spcPct val="30000"/>
              </a:spcBef>
              <a:defRPr sz="1200">
                <a:solidFill>
                  <a:schemeClr val="tx1"/>
                </a:solidFill>
                <a:latin typeface="Times New Roman" panose="02020603050405020304" pitchFamily="18" charset="0"/>
              </a:defRPr>
            </a:lvl4pPr>
            <a:lvl5pPr marL="2057400" indent="-228600" defTabSz="449263">
              <a:spcBef>
                <a:spcPct val="30000"/>
              </a:spcBef>
              <a:defRPr sz="1200">
                <a:solidFill>
                  <a:schemeClr val="tx1"/>
                </a:solidFill>
                <a:latin typeface="Times New Roman" panose="02020603050405020304" pitchFamily="18" charset="0"/>
              </a:defRPr>
            </a:lvl5pPr>
            <a:lvl6pPr marL="2514600" indent="-228600" defTabSz="4492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4492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4492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4492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449263" rtl="0" eaLnBrk="0" fontAlgn="base" latinLnBrk="0" hangingPunct="0">
              <a:lnSpc>
                <a:spcPct val="93000"/>
              </a:lnSpc>
              <a:spcBef>
                <a:spcPct val="0"/>
              </a:spcBef>
              <a:spcAft>
                <a:spcPct val="0"/>
              </a:spcAft>
              <a:buClr>
                <a:srgbClr val="000000"/>
              </a:buClr>
              <a:buSzTx/>
              <a:buFontTx/>
              <a:buNone/>
              <a:tabLst/>
              <a:defRPr/>
            </a:pPr>
            <a:fld id="{01B86B67-2D09-4BBE-B628-7E0FA77B5FF5}" type="slidenum">
              <a:rPr kumimoji="0" lang="pl-PL" altLang="pl-PL"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93000"/>
                </a:lnSpc>
                <a:spcBef>
                  <a:spcPct val="0"/>
                </a:spcBef>
                <a:spcAft>
                  <a:spcPct val="0"/>
                </a:spcAft>
                <a:buClr>
                  <a:srgbClr val="000000"/>
                </a:buClr>
                <a:buSzTx/>
                <a:buFontTx/>
                <a:buNone/>
                <a:tabLst/>
                <a:defRPr/>
              </a:pPr>
              <a:t>297</a:t>
            </a:fld>
            <a:endParaRPr kumimoji="0" lang="pl-PL" altLang="pl-PL"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26979" name="Rectangle 2"/>
          <p:cNvSpPr>
            <a:spLocks noGrp="1" noRot="1" noChangeAspect="1" noChangeArrowheads="1" noTextEdit="1"/>
          </p:cNvSpPr>
          <p:nvPr>
            <p:ph type="sldImg"/>
          </p:nvPr>
        </p:nvSpPr>
        <p:spPr>
          <a:xfrm>
            <a:off x="1143000" y="685800"/>
            <a:ext cx="4572000" cy="3429000"/>
          </a:xfrm>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10506262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74E52-0AF3-4447-B43C-126C177705D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836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2599248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ußzeilenplatzhalt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688C38-93E0-4D86-AF80-03E537161366}" type="slidenum">
              <a:rPr kumimoji="0" lang="de-DE" sz="1050" b="1" i="0" u="none" strike="noStrike" kern="1200" cap="none" spc="0" normalizeH="0" baseline="0" noProof="0" smtClean="0">
                <a:ln>
                  <a:noFill/>
                </a:ln>
                <a:solidFill>
                  <a:prstClr val="black"/>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de-DE" sz="1050" b="1"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1047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562459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2A5E3-FEF6-4F5D-AEBD-7EB638EE072D}" type="slidenum">
              <a:rPr kumimoji="0" lang="sv-SE" sz="1050" b="1" i="0" u="none" strike="noStrike" kern="1200" cap="none" spc="0" normalizeH="0" baseline="0" noProof="0" smtClean="0">
                <a:ln>
                  <a:noFill/>
                </a:ln>
                <a:solidFill>
                  <a:prstClr val="black"/>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sv-SE" sz="1050" b="1"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110209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ußzeilenplatzhalt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688C38-93E0-4D86-AF80-03E537161366}" type="slidenum">
              <a:rPr kumimoji="0" lang="de-DE" sz="1050" b="1" i="0" u="none" strike="noStrike" kern="1200" cap="none" spc="0" normalizeH="0" baseline="0" noProof="0" smtClean="0">
                <a:ln>
                  <a:noFill/>
                </a:ln>
                <a:solidFill>
                  <a:prstClr val="black"/>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de-DE" sz="1050" b="1"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6122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liennummernplatzhalter 5"/>
          <p:cNvSpPr>
            <a:spLocks noGrp="1"/>
          </p:cNvSpPr>
          <p:nvPr>
            <p:ph type="sldNum" sz="quarter" idx="12"/>
          </p:nvPr>
        </p:nvSpPr>
        <p:spPr/>
        <p:txBody>
          <a:bodyPr lIns="0" tIns="0" rIns="0" bIns="0"/>
          <a:lstStyle/>
          <a:p>
            <a:pPr marL="0" marR="0" lvl="0" indent="0" algn="r" defTabSz="457200" rtl="0" eaLnBrk="1" fontAlgn="auto" latinLnBrk="0" hangingPunct="1">
              <a:lnSpc>
                <a:spcPct val="100000"/>
              </a:lnSpc>
              <a:spcBef>
                <a:spcPts val="0"/>
              </a:spcBef>
              <a:spcAft>
                <a:spcPts val="0"/>
              </a:spcAft>
              <a:buClrTx/>
              <a:buSzTx/>
              <a:buFontTx/>
              <a:buNone/>
              <a:tabLst/>
              <a:defRPr/>
            </a:pPr>
            <a:fld id="{90D78F62-9005-4F33-B3BD-5A2E02E0B5B8}" type="slidenum">
              <a:rPr kumimoji="0" lang="de-DE" sz="1050" b="1" i="0" u="none" strike="noStrike" kern="1200" cap="none" spc="0" normalizeH="0" baseline="0" noProof="0" smtClean="0">
                <a:ln>
                  <a:noFill/>
                </a:ln>
                <a:solidFill>
                  <a:prstClr val="black"/>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de-DE" sz="1050" b="1" i="0" u="none" strike="noStrike" kern="1200" cap="none" spc="0" normalizeH="0" baseline="0" noProof="0">
              <a:ln>
                <a:noFill/>
              </a:ln>
              <a:solidFill>
                <a:prstClr val="black"/>
              </a:solidFill>
              <a:effectLst/>
              <a:uLnTx/>
              <a:uFillTx/>
              <a:latin typeface="Arial"/>
              <a:ea typeface="+mn-ea"/>
              <a:cs typeface="Arial"/>
            </a:endParaRPr>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232990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en-GB"/>
              <a:t>Klik om de stijl te bewerken</a:t>
            </a:r>
            <a:endParaRPr lang="en-GB"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endParaRPr lang="en-GB" dirty="0"/>
          </a:p>
        </p:txBody>
      </p:sp>
    </p:spTree>
    <p:extLst>
      <p:ext uri="{BB962C8B-B14F-4D97-AF65-F5344CB8AC3E}">
        <p14:creationId xmlns:p14="http://schemas.microsoft.com/office/powerpoint/2010/main" val="2123792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kstslide met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949218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573313" y="274640"/>
            <a:ext cx="6872513" cy="647019"/>
          </a:xfrm>
        </p:spPr>
        <p:txBody>
          <a:bodyPr/>
          <a:lstStyle/>
          <a:p>
            <a:r>
              <a:rPr lang="nl-NL"/>
              <a:t>Titelstijl van model bewerken</a:t>
            </a:r>
          </a:p>
        </p:txBody>
      </p:sp>
    </p:spTree>
    <p:extLst>
      <p:ext uri="{BB962C8B-B14F-4D97-AF65-F5344CB8AC3E}">
        <p14:creationId xmlns:p14="http://schemas.microsoft.com/office/powerpoint/2010/main" val="2212243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2549236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rPr>
                <a:solidFill>
                  <a:prstClr val="black"/>
                </a:solidFill>
              </a:rPr>
              <a:pPr/>
              <a:t>‹nr.›</a:t>
            </a:fld>
            <a:endParaRPr lang="es-ES">
              <a:solidFill>
                <a:prstClr val="black"/>
              </a:solidFill>
            </a:endParaRPr>
          </a:p>
        </p:txBody>
      </p:sp>
    </p:spTree>
    <p:extLst>
      <p:ext uri="{BB962C8B-B14F-4D97-AF65-F5344CB8AC3E}">
        <p14:creationId xmlns:p14="http://schemas.microsoft.com/office/powerpoint/2010/main" val="3033988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‹nr.›</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126350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6" name="Título 1"/>
          <p:cNvSpPr>
            <a:spLocks noGrp="1"/>
          </p:cNvSpPr>
          <p:nvPr>
            <p:ph type="ctrTitle" hasCustomPrompt="1"/>
          </p:nvPr>
        </p:nvSpPr>
        <p:spPr>
          <a:xfrm>
            <a:off x="931333" y="863031"/>
            <a:ext cx="7247467" cy="246754"/>
          </a:xfrm>
          <a:prstGeom prst="rect">
            <a:avLst/>
          </a:prstGeom>
        </p:spPr>
        <p:txBody>
          <a:bodyPr lIns="0" tIns="0" rIns="0" bIns="0"/>
          <a:lstStyle>
            <a:lvl1pPr algn="ctr">
              <a:defRPr sz="1600" b="1" baseline="0">
                <a:latin typeface="Arial"/>
              </a:defRPr>
            </a:lvl1pPr>
          </a:lstStyle>
          <a:p>
            <a:r>
              <a:rPr lang="es-ES_tradnl"/>
              <a:t>Click to edit title</a:t>
            </a:r>
            <a:endParaRPr lang="es-ES"/>
          </a:p>
        </p:txBody>
      </p:sp>
      <p:sp>
        <p:nvSpPr>
          <p:cNvPr id="11" name="CuadroTexto 10"/>
          <p:cNvSpPr txBox="1"/>
          <p:nvPr userDrawn="1"/>
        </p:nvSpPr>
        <p:spPr>
          <a:xfrm>
            <a:off x="762000" y="2831643"/>
            <a:ext cx="7885545" cy="246221"/>
          </a:xfrm>
          <a:prstGeom prst="rect">
            <a:avLst/>
          </a:prstGeom>
          <a:noFill/>
        </p:spPr>
        <p:txBody>
          <a:bodyPr wrap="square" rtlCol="0">
            <a:spAutoFit/>
          </a:bodyPr>
          <a:lstStyle/>
          <a:p>
            <a:pPr algn="ctr"/>
            <a:r>
              <a:rPr lang="es-ES" sz="1000" b="1" dirty="0"/>
              <a:t>Inno4Grass PARTNERS</a:t>
            </a:r>
          </a:p>
        </p:txBody>
      </p:sp>
    </p:spTree>
    <p:extLst>
      <p:ext uri="{BB962C8B-B14F-4D97-AF65-F5344CB8AC3E}">
        <p14:creationId xmlns:p14="http://schemas.microsoft.com/office/powerpoint/2010/main" val="347481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‹nr.›</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40035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6" name="Título 1"/>
          <p:cNvSpPr>
            <a:spLocks noGrp="1"/>
          </p:cNvSpPr>
          <p:nvPr>
            <p:ph type="ctrTitle" hasCustomPrompt="1"/>
          </p:nvPr>
        </p:nvSpPr>
        <p:spPr>
          <a:xfrm>
            <a:off x="931333" y="863031"/>
            <a:ext cx="7247467" cy="246754"/>
          </a:xfrm>
          <a:prstGeom prst="rect">
            <a:avLst/>
          </a:prstGeom>
        </p:spPr>
        <p:txBody>
          <a:bodyPr lIns="0" tIns="0" rIns="0" bIns="0"/>
          <a:lstStyle>
            <a:lvl1pPr algn="ctr">
              <a:defRPr sz="1600" b="1" baseline="0">
                <a:latin typeface="Arial"/>
              </a:defRPr>
            </a:lvl1pPr>
          </a:lstStyle>
          <a:p>
            <a:r>
              <a:rPr lang="es-ES_tradnl"/>
              <a:t>Click to edit title</a:t>
            </a:r>
            <a:endParaRPr lang="es-ES"/>
          </a:p>
        </p:txBody>
      </p:sp>
      <p:sp>
        <p:nvSpPr>
          <p:cNvPr id="11" name="CuadroTexto 10"/>
          <p:cNvSpPr txBox="1"/>
          <p:nvPr userDrawn="1"/>
        </p:nvSpPr>
        <p:spPr>
          <a:xfrm>
            <a:off x="762000" y="2831643"/>
            <a:ext cx="7885545" cy="246221"/>
          </a:xfrm>
          <a:prstGeom prst="rect">
            <a:avLst/>
          </a:prstGeom>
          <a:noFill/>
        </p:spPr>
        <p:txBody>
          <a:bodyPr wrap="square" rtlCol="0">
            <a:spAutoFit/>
          </a:bodyPr>
          <a:lstStyle/>
          <a:p>
            <a:pPr algn="ctr"/>
            <a:r>
              <a:rPr lang="es-ES" sz="1000" b="1" dirty="0"/>
              <a:t>Inno4Grass PARTNERS</a:t>
            </a:r>
          </a:p>
        </p:txBody>
      </p:sp>
    </p:spTree>
    <p:extLst>
      <p:ext uri="{BB962C8B-B14F-4D97-AF65-F5344CB8AC3E}">
        <p14:creationId xmlns:p14="http://schemas.microsoft.com/office/powerpoint/2010/main" val="622076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t>‹nr.›</a:t>
            </a:fld>
            <a:endParaRPr lang="es-ES"/>
          </a:p>
        </p:txBody>
      </p:sp>
    </p:spTree>
    <p:extLst>
      <p:ext uri="{BB962C8B-B14F-4D97-AF65-F5344CB8AC3E}">
        <p14:creationId xmlns:p14="http://schemas.microsoft.com/office/powerpoint/2010/main" val="1883484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6688C38-93E0-4D86-AF80-03E537161366}" type="slidenum">
              <a:rPr lang="de-DE" smtClean="0"/>
              <a:t>‹nr.›</a:t>
            </a:fld>
            <a:endParaRPr lang="de-DE"/>
          </a:p>
        </p:txBody>
      </p:sp>
    </p:spTree>
    <p:extLst>
      <p:ext uri="{BB962C8B-B14F-4D97-AF65-F5344CB8AC3E}">
        <p14:creationId xmlns:p14="http://schemas.microsoft.com/office/powerpoint/2010/main" val="2893208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6688C38-93E0-4D86-AF80-03E537161366}" type="slidenum">
              <a:rPr lang="de-DE" smtClean="0"/>
              <a:t>‹nr.›</a:t>
            </a:fld>
            <a:endParaRPr lang="de-DE"/>
          </a:p>
        </p:txBody>
      </p:sp>
    </p:spTree>
    <p:extLst>
      <p:ext uri="{BB962C8B-B14F-4D97-AF65-F5344CB8AC3E}">
        <p14:creationId xmlns:p14="http://schemas.microsoft.com/office/powerpoint/2010/main" val="2163754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6688C38-93E0-4D86-AF80-03E537161366}" type="slidenum">
              <a:rPr lang="de-DE" smtClean="0"/>
              <a:t>‹nr.›</a:t>
            </a:fld>
            <a:endParaRPr lang="de-DE"/>
          </a:p>
        </p:txBody>
      </p:sp>
    </p:spTree>
    <p:extLst>
      <p:ext uri="{BB962C8B-B14F-4D97-AF65-F5344CB8AC3E}">
        <p14:creationId xmlns:p14="http://schemas.microsoft.com/office/powerpoint/2010/main" val="713336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2659080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4232756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endParaRPr lang="sv-SE">
              <a:solidFill>
                <a:prstClr val="black"/>
              </a:solidFill>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endParaRPr lang="sv-SE">
              <a:solidFill>
                <a:prstClr val="black"/>
              </a:solidFill>
            </a:endParaRPr>
          </a:p>
        </p:txBody>
      </p:sp>
      <p:sp>
        <p:nvSpPr>
          <p:cNvPr id="4" name="Platshållare för bildnummer 3"/>
          <p:cNvSpPr>
            <a:spLocks noGrp="1"/>
          </p:cNvSpPr>
          <p:nvPr>
            <p:ph type="sldNum" sz="quarter" idx="12"/>
          </p:nvPr>
        </p:nvSpPr>
        <p:spPr/>
        <p:txBody>
          <a:bodyPr/>
          <a:lstStyle/>
          <a:p>
            <a:fld id="{8C82A5E3-FEF6-4F5D-AEBD-7EB638EE072D}" type="slidenum">
              <a:rPr lang="sv-SE" smtClean="0">
                <a:solidFill>
                  <a:prstClr val="black"/>
                </a:solidFill>
              </a:rPr>
              <a:pPr/>
              <a:t>‹nr.›</a:t>
            </a:fld>
            <a:endParaRPr lang="sv-SE">
              <a:solidFill>
                <a:prstClr val="black"/>
              </a:solidFill>
            </a:endParaRPr>
          </a:p>
        </p:txBody>
      </p:sp>
    </p:spTree>
    <p:extLst>
      <p:ext uri="{BB962C8B-B14F-4D97-AF65-F5344CB8AC3E}">
        <p14:creationId xmlns:p14="http://schemas.microsoft.com/office/powerpoint/2010/main" val="2848816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t>‹nr.›</a:t>
            </a:fld>
            <a:endParaRPr lang="es-ES"/>
          </a:p>
        </p:txBody>
      </p:sp>
    </p:spTree>
    <p:extLst>
      <p:ext uri="{BB962C8B-B14F-4D97-AF65-F5344CB8AC3E}">
        <p14:creationId xmlns:p14="http://schemas.microsoft.com/office/powerpoint/2010/main" val="705443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2578584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73495511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685875"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13"/>
          <p:cNvSpPr>
            <a:spLocks noGrp="1" noChangeArrowheads="1"/>
          </p:cNvSpPr>
          <p:nvPr>
            <p:ph type="dt" sz="half" idx="10"/>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p>
        </p:txBody>
      </p:sp>
      <p:sp>
        <p:nvSpPr>
          <p:cNvPr id="6" name="Rectangle 14"/>
          <p:cNvSpPr>
            <a:spLocks noGrp="1" noChangeArrowheads="1"/>
          </p:cNvSpPr>
          <p:nvPr>
            <p:ph type="ftr" sz="quarter" idx="11"/>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p>
        </p:txBody>
      </p:sp>
      <p:sp>
        <p:nvSpPr>
          <p:cNvPr id="7" name="Rectangle 15"/>
          <p:cNvSpPr>
            <a:spLocks noGrp="1" noChangeArrowheads="1"/>
          </p:cNvSpPr>
          <p:nvPr>
            <p:ph type="sldNum" sz="quarter" idx="12"/>
          </p:nvPr>
        </p:nvSpPr>
        <p:spPr/>
        <p:txBody>
          <a:bodyPr/>
          <a:lstStyle>
            <a:lvl1pPr eaLnBrk="1" hangingPunct="1">
              <a:lnSpc>
                <a:spcPct val="93000"/>
              </a:lnSpc>
              <a:buClr>
                <a:srgbClr val="000000"/>
              </a:buClr>
              <a:buSzPct val="100000"/>
              <a:buFont typeface="Arial" panose="020B0604020202020204" pitchFamily="34" charset="0"/>
              <a:buNone/>
              <a:defRPr>
                <a:latin typeface="Arial" panose="020B0604020202020204" pitchFamily="34" charset="0"/>
              </a:defRPr>
            </a:lvl1pPr>
          </a:lstStyle>
          <a:p>
            <a:fld id="{D55B6EEC-2B63-471D-B3C6-7812C4A8C65A}" type="slidenum">
              <a:rPr lang="pl-PL" altLang="pl-PL"/>
              <a:pPr/>
              <a:t>‹nr.›</a:t>
            </a:fld>
            <a:endParaRPr lang="pl-PL" altLang="pl-PL"/>
          </a:p>
        </p:txBody>
      </p:sp>
    </p:spTree>
    <p:extLst>
      <p:ext uri="{BB962C8B-B14F-4D97-AF65-F5344CB8AC3E}">
        <p14:creationId xmlns:p14="http://schemas.microsoft.com/office/powerpoint/2010/main" val="3828564320"/>
      </p:ext>
    </p:extLst>
  </p:cSld>
  <p:clrMapOvr>
    <a:masterClrMapping/>
  </p:clrMapOvr>
  <p:transition spd="med">
    <p:zoom dir="in"/>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
        <p:nvSpPr>
          <p:cNvPr id="7" name="Inhaltsplatzhalter 2"/>
          <p:cNvSpPr>
            <a:spLocks noGrp="1"/>
          </p:cNvSpPr>
          <p:nvPr>
            <p:ph sz="half" idx="1"/>
          </p:nvPr>
        </p:nvSpPr>
        <p:spPr>
          <a:xfrm>
            <a:off x="446614" y="1196752"/>
            <a:ext cx="3536241"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8" name="Inhaltsplatzhalter 3"/>
          <p:cNvSpPr>
            <a:spLocks noGrp="1"/>
          </p:cNvSpPr>
          <p:nvPr>
            <p:ph sz="half" idx="2"/>
          </p:nvPr>
        </p:nvSpPr>
        <p:spPr>
          <a:xfrm>
            <a:off x="4113173" y="1196752"/>
            <a:ext cx="3537599"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373352096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t>‹nr.›</a:t>
            </a:fld>
            <a:endParaRPr lang="es-ES"/>
          </a:p>
        </p:txBody>
      </p:sp>
    </p:spTree>
    <p:extLst>
      <p:ext uri="{BB962C8B-B14F-4D97-AF65-F5344CB8AC3E}">
        <p14:creationId xmlns:p14="http://schemas.microsoft.com/office/powerpoint/2010/main" val="699987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11447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‹nr.›</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6315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6688C38-93E0-4D86-AF80-03E537161366}" type="slidenum">
              <a:rPr lang="de-DE" smtClean="0"/>
              <a:t>‹nr.›</a:t>
            </a:fld>
            <a:endParaRPr lang="de-DE"/>
          </a:p>
        </p:txBody>
      </p:sp>
    </p:spTree>
    <p:extLst>
      <p:ext uri="{BB962C8B-B14F-4D97-AF65-F5344CB8AC3E}">
        <p14:creationId xmlns:p14="http://schemas.microsoft.com/office/powerpoint/2010/main" val="3047808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4115030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endParaRPr lang="sv-SE">
              <a:solidFill>
                <a:prstClr val="black"/>
              </a:solidFill>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endParaRPr lang="sv-SE">
              <a:solidFill>
                <a:prstClr val="black"/>
              </a:solidFill>
            </a:endParaRPr>
          </a:p>
        </p:txBody>
      </p:sp>
      <p:sp>
        <p:nvSpPr>
          <p:cNvPr id="4" name="Platshållare för bildnummer 3"/>
          <p:cNvSpPr>
            <a:spLocks noGrp="1"/>
          </p:cNvSpPr>
          <p:nvPr>
            <p:ph type="sldNum" sz="quarter" idx="12"/>
          </p:nvPr>
        </p:nvSpPr>
        <p:spPr/>
        <p:txBody>
          <a:bodyPr/>
          <a:lstStyle/>
          <a:p>
            <a:fld id="{8C82A5E3-FEF6-4F5D-AEBD-7EB638EE072D}" type="slidenum">
              <a:rPr lang="sv-SE" smtClean="0">
                <a:solidFill>
                  <a:prstClr val="black"/>
                </a:solidFill>
              </a:rPr>
              <a:pPr/>
              <a:t>‹nr.›</a:t>
            </a:fld>
            <a:endParaRPr lang="sv-SE">
              <a:solidFill>
                <a:prstClr val="black"/>
              </a:solidFill>
            </a:endParaRPr>
          </a:p>
        </p:txBody>
      </p:sp>
    </p:spTree>
    <p:extLst>
      <p:ext uri="{BB962C8B-B14F-4D97-AF65-F5344CB8AC3E}">
        <p14:creationId xmlns:p14="http://schemas.microsoft.com/office/powerpoint/2010/main" val="659304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ußzeilenplatzhalt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688C38-93E0-4D86-AF80-03E537161366}" type="slidenum">
              <a:rPr kumimoji="0" lang="de-DE" sz="1050" b="1" i="0" u="none" strike="noStrike" kern="1200" cap="none" spc="0" normalizeH="0" baseline="0" noProof="0" smtClean="0">
                <a:ln>
                  <a:noFill/>
                </a:ln>
                <a:solidFill>
                  <a:prstClr val="black"/>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de-DE" sz="1050" b="1"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948833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6688C38-93E0-4D86-AF80-03E537161366}" type="slidenum">
              <a:rPr lang="de-DE" smtClean="0"/>
              <a:t>‹nr.›</a:t>
            </a:fld>
            <a:endParaRPr lang="de-DE"/>
          </a:p>
        </p:txBody>
      </p:sp>
    </p:spTree>
    <p:extLst>
      <p:ext uri="{BB962C8B-B14F-4D97-AF65-F5344CB8AC3E}">
        <p14:creationId xmlns:p14="http://schemas.microsoft.com/office/powerpoint/2010/main" val="23769287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en-GB"/>
              <a:t>Klik om de stijl te bewerken</a:t>
            </a:r>
            <a:endParaRPr lang="en-GB"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endParaRPr lang="en-GB" dirty="0"/>
          </a:p>
        </p:txBody>
      </p:sp>
    </p:spTree>
    <p:extLst>
      <p:ext uri="{BB962C8B-B14F-4D97-AF65-F5344CB8AC3E}">
        <p14:creationId xmlns:p14="http://schemas.microsoft.com/office/powerpoint/2010/main" val="3815556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kstslide met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639594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573313" y="274640"/>
            <a:ext cx="6872513" cy="647019"/>
          </a:xfrm>
        </p:spPr>
        <p:txBody>
          <a:bodyPr/>
          <a:lstStyle/>
          <a:p>
            <a:r>
              <a:rPr lang="nl-NL"/>
              <a:t>Titelstijl van model bewerken</a:t>
            </a:r>
          </a:p>
        </p:txBody>
      </p:sp>
    </p:spTree>
    <p:extLst>
      <p:ext uri="{BB962C8B-B14F-4D97-AF65-F5344CB8AC3E}">
        <p14:creationId xmlns:p14="http://schemas.microsoft.com/office/powerpoint/2010/main" val="33875757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3528671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331176981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685875"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13"/>
          <p:cNvSpPr>
            <a:spLocks noGrp="1" noChangeArrowheads="1"/>
          </p:cNvSpPr>
          <p:nvPr>
            <p:ph type="dt" sz="half" idx="10"/>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p>
        </p:txBody>
      </p:sp>
      <p:sp>
        <p:nvSpPr>
          <p:cNvPr id="6" name="Rectangle 14"/>
          <p:cNvSpPr>
            <a:spLocks noGrp="1" noChangeArrowheads="1"/>
          </p:cNvSpPr>
          <p:nvPr>
            <p:ph type="ftr" sz="quarter" idx="11"/>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p>
        </p:txBody>
      </p:sp>
      <p:sp>
        <p:nvSpPr>
          <p:cNvPr id="7" name="Rectangle 15"/>
          <p:cNvSpPr>
            <a:spLocks noGrp="1" noChangeArrowheads="1"/>
          </p:cNvSpPr>
          <p:nvPr>
            <p:ph type="sldNum" sz="quarter" idx="12"/>
          </p:nvPr>
        </p:nvSpPr>
        <p:spPr/>
        <p:txBody>
          <a:bodyPr/>
          <a:lstStyle>
            <a:lvl1pPr eaLnBrk="1" hangingPunct="1">
              <a:lnSpc>
                <a:spcPct val="93000"/>
              </a:lnSpc>
              <a:buClr>
                <a:srgbClr val="000000"/>
              </a:buClr>
              <a:buSzPct val="100000"/>
              <a:buFont typeface="Arial" panose="020B0604020202020204" pitchFamily="34" charset="0"/>
              <a:buNone/>
              <a:defRPr>
                <a:latin typeface="Arial" panose="020B0604020202020204" pitchFamily="34" charset="0"/>
              </a:defRPr>
            </a:lvl1pPr>
          </a:lstStyle>
          <a:p>
            <a:fld id="{D55B6EEC-2B63-471D-B3C6-7812C4A8C65A}" type="slidenum">
              <a:rPr lang="pl-PL" altLang="pl-PL"/>
              <a:pPr/>
              <a:t>‹nr.›</a:t>
            </a:fld>
            <a:endParaRPr lang="pl-PL" altLang="pl-PL"/>
          </a:p>
        </p:txBody>
      </p:sp>
    </p:spTree>
    <p:extLst>
      <p:ext uri="{BB962C8B-B14F-4D97-AF65-F5344CB8AC3E}">
        <p14:creationId xmlns:p14="http://schemas.microsoft.com/office/powerpoint/2010/main" val="4195173367"/>
      </p:ext>
    </p:extLst>
  </p:cSld>
  <p:clrMapOvr>
    <a:masterClrMapping/>
  </p:clrMapOvr>
  <p:transition spd="med">
    <p:zoom dir="in"/>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
        <p:nvSpPr>
          <p:cNvPr id="7" name="Inhaltsplatzhalter 2"/>
          <p:cNvSpPr>
            <a:spLocks noGrp="1"/>
          </p:cNvSpPr>
          <p:nvPr>
            <p:ph sz="half" idx="1"/>
          </p:nvPr>
        </p:nvSpPr>
        <p:spPr>
          <a:xfrm>
            <a:off x="446614" y="1196752"/>
            <a:ext cx="3536241"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8" name="Inhaltsplatzhalter 3"/>
          <p:cNvSpPr>
            <a:spLocks noGrp="1"/>
          </p:cNvSpPr>
          <p:nvPr>
            <p:ph sz="half" idx="2"/>
          </p:nvPr>
        </p:nvSpPr>
        <p:spPr>
          <a:xfrm>
            <a:off x="4113173" y="1196752"/>
            <a:ext cx="3537599"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69232637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ACK COVER">
    <p:spTree>
      <p:nvGrpSpPr>
        <p:cNvPr id="1" name=""/>
        <p:cNvGrpSpPr/>
        <p:nvPr/>
      </p:nvGrpSpPr>
      <p:grpSpPr>
        <a:xfrm>
          <a:off x="0" y="0"/>
          <a:ext cx="0" cy="0"/>
          <a:chOff x="0" y="0"/>
          <a:chExt cx="0" cy="0"/>
        </a:xfrm>
      </p:grpSpPr>
      <p:sp>
        <p:nvSpPr>
          <p:cNvPr id="6" name="Título 1"/>
          <p:cNvSpPr>
            <a:spLocks noGrp="1"/>
          </p:cNvSpPr>
          <p:nvPr>
            <p:ph type="ctrTitle" hasCustomPrompt="1"/>
          </p:nvPr>
        </p:nvSpPr>
        <p:spPr>
          <a:xfrm>
            <a:off x="931333" y="863031"/>
            <a:ext cx="7247467" cy="246754"/>
          </a:xfrm>
          <a:prstGeom prst="rect">
            <a:avLst/>
          </a:prstGeom>
        </p:spPr>
        <p:txBody>
          <a:bodyPr lIns="0" tIns="0" rIns="0" bIns="0"/>
          <a:lstStyle>
            <a:lvl1pPr algn="ctr">
              <a:defRPr sz="1600" b="1" baseline="0">
                <a:latin typeface="Arial"/>
              </a:defRPr>
            </a:lvl1pPr>
          </a:lstStyle>
          <a:p>
            <a:r>
              <a:rPr lang="es-ES_tradnl"/>
              <a:t>Click to edit title</a:t>
            </a:r>
            <a:endParaRPr lang="es-ES"/>
          </a:p>
        </p:txBody>
      </p:sp>
      <p:sp>
        <p:nvSpPr>
          <p:cNvPr id="11" name="CuadroTexto 10"/>
          <p:cNvSpPr txBox="1"/>
          <p:nvPr userDrawn="1"/>
        </p:nvSpPr>
        <p:spPr>
          <a:xfrm>
            <a:off x="762000" y="2831643"/>
            <a:ext cx="7885545" cy="246221"/>
          </a:xfrm>
          <a:prstGeom prst="rect">
            <a:avLst/>
          </a:prstGeom>
          <a:noFill/>
        </p:spPr>
        <p:txBody>
          <a:bodyPr wrap="square" rtlCol="0">
            <a:spAutoFit/>
          </a:bodyPr>
          <a:lstStyle/>
          <a:p>
            <a:pPr algn="ctr"/>
            <a:r>
              <a:rPr lang="es-ES" sz="1000" b="1" dirty="0"/>
              <a:t>Inno4Grass PARTNERS</a:t>
            </a:r>
          </a:p>
        </p:txBody>
      </p:sp>
    </p:spTree>
    <p:extLst>
      <p:ext uri="{BB962C8B-B14F-4D97-AF65-F5344CB8AC3E}">
        <p14:creationId xmlns:p14="http://schemas.microsoft.com/office/powerpoint/2010/main" val="35782216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
        <p:nvSpPr>
          <p:cNvPr id="7" name="Inhaltsplatzhalter 2"/>
          <p:cNvSpPr>
            <a:spLocks noGrp="1"/>
          </p:cNvSpPr>
          <p:nvPr>
            <p:ph sz="half" idx="1"/>
          </p:nvPr>
        </p:nvSpPr>
        <p:spPr>
          <a:xfrm>
            <a:off x="446614" y="1196752"/>
            <a:ext cx="3536241" cy="4536504"/>
          </a:xfrm>
          <a:prstGeom prst="rect">
            <a:avLst/>
          </a:prstGeo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Inhaltsplatzhalter 3"/>
          <p:cNvSpPr>
            <a:spLocks noGrp="1"/>
          </p:cNvSpPr>
          <p:nvPr>
            <p:ph sz="half" idx="2"/>
          </p:nvPr>
        </p:nvSpPr>
        <p:spPr>
          <a:xfrm>
            <a:off x="4113173" y="1196752"/>
            <a:ext cx="3537599" cy="4536504"/>
          </a:xfrm>
          <a:prstGeom prst="rect">
            <a:avLst/>
          </a:prstGeo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350191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316655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0163816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31728600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Tree>
    <p:extLst>
      <p:ext uri="{BB962C8B-B14F-4D97-AF65-F5344CB8AC3E}">
        <p14:creationId xmlns:p14="http://schemas.microsoft.com/office/powerpoint/2010/main" val="1640676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a:prstGeom prst="rect">
            <a:avLst/>
          </a:prstGeo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
        <p:nvSpPr>
          <p:cNvPr id="7" name="Inhaltsplatzhalter 2"/>
          <p:cNvSpPr>
            <a:spLocks noGrp="1"/>
          </p:cNvSpPr>
          <p:nvPr>
            <p:ph sz="half" idx="1"/>
          </p:nvPr>
        </p:nvSpPr>
        <p:spPr>
          <a:xfrm>
            <a:off x="446614" y="1196752"/>
            <a:ext cx="3536241" cy="4536504"/>
          </a:xfrm>
          <a:prstGeom prst="rect">
            <a:avLst/>
          </a:prstGeo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8" name="Inhaltsplatzhalter 3"/>
          <p:cNvSpPr>
            <a:spLocks noGrp="1"/>
          </p:cNvSpPr>
          <p:nvPr>
            <p:ph sz="half" idx="2"/>
          </p:nvPr>
        </p:nvSpPr>
        <p:spPr>
          <a:xfrm>
            <a:off x="4113173" y="1196752"/>
            <a:ext cx="3537599" cy="4536504"/>
          </a:xfrm>
          <a:prstGeom prst="rect">
            <a:avLst/>
          </a:prstGeo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1446787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a:prstGeom prst="rect">
            <a:avLst/>
          </a:prstGeo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323150239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63907057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Tree>
    <p:extLst>
      <p:ext uri="{BB962C8B-B14F-4D97-AF65-F5344CB8AC3E}">
        <p14:creationId xmlns:p14="http://schemas.microsoft.com/office/powerpoint/2010/main" val="24690566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rPr>
                <a:solidFill>
                  <a:prstClr val="black"/>
                </a:solidFill>
              </a:rPr>
              <a:pPr/>
              <a:t>‹nr.›</a:t>
            </a:fld>
            <a:endParaRPr lang="es-ES">
              <a:solidFill>
                <a:prstClr val="black"/>
              </a:solidFill>
            </a:endParaRPr>
          </a:p>
        </p:txBody>
      </p:sp>
    </p:spTree>
    <p:extLst>
      <p:ext uri="{BB962C8B-B14F-4D97-AF65-F5344CB8AC3E}">
        <p14:creationId xmlns:p14="http://schemas.microsoft.com/office/powerpoint/2010/main" val="17541792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endParaRPr lang="sv-SE">
              <a:solidFill>
                <a:prstClr val="black"/>
              </a:solidFill>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endParaRPr lang="sv-SE">
              <a:solidFill>
                <a:prstClr val="black"/>
              </a:solidFill>
            </a:endParaRPr>
          </a:p>
        </p:txBody>
      </p:sp>
      <p:sp>
        <p:nvSpPr>
          <p:cNvPr id="4" name="Platshållare för bildnummer 3"/>
          <p:cNvSpPr>
            <a:spLocks noGrp="1"/>
          </p:cNvSpPr>
          <p:nvPr>
            <p:ph type="sldNum" sz="quarter" idx="12"/>
          </p:nvPr>
        </p:nvSpPr>
        <p:spPr/>
        <p:txBody>
          <a:bodyPr/>
          <a:lstStyle/>
          <a:p>
            <a:fld id="{8C82A5E3-FEF6-4F5D-AEBD-7EB638EE072D}" type="slidenum">
              <a:rPr lang="sv-SE" smtClean="0">
                <a:solidFill>
                  <a:prstClr val="black"/>
                </a:solidFill>
              </a:rPr>
              <a:pPr/>
              <a:t>‹nr.›</a:t>
            </a:fld>
            <a:endParaRPr lang="sv-SE">
              <a:solidFill>
                <a:prstClr val="black"/>
              </a:solidFill>
            </a:endParaRPr>
          </a:p>
        </p:txBody>
      </p:sp>
    </p:spTree>
    <p:extLst>
      <p:ext uri="{BB962C8B-B14F-4D97-AF65-F5344CB8AC3E}">
        <p14:creationId xmlns:p14="http://schemas.microsoft.com/office/powerpoint/2010/main" val="11361387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28650" y="365126"/>
            <a:ext cx="7886700" cy="1325563"/>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28650" y="1825625"/>
            <a:ext cx="7886700" cy="4351338"/>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a:xfrm>
            <a:off x="628650" y="6356351"/>
            <a:ext cx="2057400" cy="365125"/>
          </a:xfrm>
          <a:prstGeom prst="rect">
            <a:avLst/>
          </a:prstGeom>
        </p:spPr>
        <p:txBody>
          <a:bodyPr/>
          <a:lstStyle/>
          <a:p>
            <a:endParaRPr lang="sv-SE">
              <a:solidFill>
                <a:prstClr val="black"/>
              </a:solidFill>
            </a:endParaRPr>
          </a:p>
        </p:txBody>
      </p:sp>
      <p:sp>
        <p:nvSpPr>
          <p:cNvPr id="5" name="Platshållare för sidfot 4"/>
          <p:cNvSpPr>
            <a:spLocks noGrp="1"/>
          </p:cNvSpPr>
          <p:nvPr>
            <p:ph type="ftr" sz="quarter" idx="11"/>
          </p:nvPr>
        </p:nvSpPr>
        <p:spPr>
          <a:xfrm>
            <a:off x="3028950" y="6356351"/>
            <a:ext cx="3086100" cy="365125"/>
          </a:xfrm>
          <a:prstGeom prst="rect">
            <a:avLst/>
          </a:prstGeom>
        </p:spPr>
        <p:txBody>
          <a:bodyPr/>
          <a:lstStyle/>
          <a:p>
            <a:endParaRPr lang="sv-SE">
              <a:solidFill>
                <a:prstClr val="black"/>
              </a:solidFill>
            </a:endParaRPr>
          </a:p>
        </p:txBody>
      </p:sp>
      <p:sp>
        <p:nvSpPr>
          <p:cNvPr id="6" name="Platshållare för bildnummer 5"/>
          <p:cNvSpPr>
            <a:spLocks noGrp="1"/>
          </p:cNvSpPr>
          <p:nvPr>
            <p:ph type="sldNum" sz="quarter" idx="12"/>
          </p:nvPr>
        </p:nvSpPr>
        <p:spPr/>
        <p:txBody>
          <a:bodyPr/>
          <a:lstStyle/>
          <a:p>
            <a:fld id="{8C82A5E3-FEF6-4F5D-AEBD-7EB638EE072D}" type="slidenum">
              <a:rPr lang="sv-SE" smtClean="0">
                <a:solidFill>
                  <a:prstClr val="black"/>
                </a:solidFill>
              </a:rPr>
              <a:pPr/>
              <a:t>‹nr.›</a:t>
            </a:fld>
            <a:endParaRPr lang="sv-SE">
              <a:solidFill>
                <a:prstClr val="black"/>
              </a:solidFill>
            </a:endParaRPr>
          </a:p>
        </p:txBody>
      </p:sp>
    </p:spTree>
    <p:extLst>
      <p:ext uri="{BB962C8B-B14F-4D97-AF65-F5344CB8AC3E}">
        <p14:creationId xmlns:p14="http://schemas.microsoft.com/office/powerpoint/2010/main" val="3004268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‹nr.›</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403720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5559456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‹nr.›</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106279886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6336704" cy="936104"/>
          </a:xfrm>
        </p:spPr>
        <p:txBody>
          <a:bodyPr lIns="0" tIns="0" rIns="0" bIns="0" anchor="ctr" anchorCtr="0">
            <a:noAutofit/>
          </a:bodyPr>
          <a:lstStyle>
            <a:lvl1pPr algn="l">
              <a:defRPr sz="2400"/>
            </a:lvl1pPr>
          </a:lstStyle>
          <a:p>
            <a:r>
              <a:rPr lang="de-DE" dirty="0" smtClean="0"/>
              <a:t>Titelmasterformat durch Klicken bearbeiten</a:t>
            </a:r>
            <a:endParaRPr lang="de-DE" dirty="0"/>
          </a:p>
        </p:txBody>
      </p:sp>
      <p:sp>
        <p:nvSpPr>
          <p:cNvPr id="3" name="Inhaltsplatzhalter 2"/>
          <p:cNvSpPr>
            <a:spLocks noGrp="1"/>
          </p:cNvSpPr>
          <p:nvPr>
            <p:ph idx="1"/>
          </p:nvPr>
        </p:nvSpPr>
        <p:spPr>
          <a:xfrm>
            <a:off x="457968" y="1196753"/>
            <a:ext cx="8218488" cy="4632515"/>
          </a:xfrm>
        </p:spPr>
        <p:txBody>
          <a:bodyPr/>
          <a:lstStyle>
            <a:lvl1pPr>
              <a:defRPr>
                <a:solidFill>
                  <a:schemeClr val="tx1"/>
                </a:solidFill>
              </a:defRPr>
            </a:lvl1pPr>
            <a:lvl2pPr>
              <a:defRPr>
                <a:solidFill>
                  <a:schemeClr val="tx1"/>
                </a:solidFill>
              </a:defRPr>
            </a:lvl2pPr>
            <a:lvl3pPr>
              <a:defRPr>
                <a:solidFill>
                  <a:schemeClr val="tx1"/>
                </a:solidFill>
              </a:defRPr>
            </a:lvl3pPr>
            <a:lvl4pPr marL="714375" indent="-176213">
              <a:defRPr/>
            </a:lvl4pPr>
            <a:lvl5pPr marL="898525" indent="-184150">
              <a:defRPr/>
            </a:lvl5pPr>
          </a:lstStyle>
          <a:p>
            <a:pPr lvl="0"/>
            <a:r>
              <a:rPr lang="de-DE" dirty="0" smtClean="0"/>
              <a:t>Textmasterformat bearbeiten</a:t>
            </a:r>
          </a:p>
          <a:p>
            <a:pPr lvl="1"/>
            <a:r>
              <a:rPr lang="de-DE" dirty="0" smtClean="0"/>
              <a:t>Zweite Ebene</a:t>
            </a:r>
          </a:p>
          <a:p>
            <a:pPr lvl="2"/>
            <a:r>
              <a:rPr lang="de-DE" dirty="0" smtClean="0"/>
              <a:t>Dritte Ebene</a:t>
            </a:r>
          </a:p>
        </p:txBody>
      </p:sp>
      <p:sp>
        <p:nvSpPr>
          <p:cNvPr id="4" name="Datumsplatzhalter 3"/>
          <p:cNvSpPr>
            <a:spLocks noGrp="1"/>
          </p:cNvSpPr>
          <p:nvPr>
            <p:ph type="dt" sz="half" idx="10"/>
          </p:nvPr>
        </p:nvSpPr>
        <p:spPr/>
        <p:txBody>
          <a:bodyPr/>
          <a:lstStyle/>
          <a:p>
            <a:endParaRPr lang="de-DE" dirty="0"/>
          </a:p>
        </p:txBody>
      </p:sp>
      <p:sp>
        <p:nvSpPr>
          <p:cNvPr id="6" name="Foliennummernplatzhalter 5"/>
          <p:cNvSpPr>
            <a:spLocks noGrp="1"/>
          </p:cNvSpPr>
          <p:nvPr>
            <p:ph type="sldNum" sz="quarter" idx="12"/>
          </p:nvPr>
        </p:nvSpPr>
        <p:spPr/>
        <p:txBody>
          <a:bodyPr/>
          <a:lstStyle/>
          <a:p>
            <a:fld id="{90D78F62-9005-4F33-B3BD-5A2E02E0B5B8}" type="slidenum">
              <a:rPr lang="de-DE" smtClean="0"/>
              <a:t>‹nr.›</a:t>
            </a:fld>
            <a:endParaRPr lang="de-DE" dirty="0"/>
          </a:p>
        </p:txBody>
      </p:sp>
      <p:pic>
        <p:nvPicPr>
          <p:cNvPr id="13" name="Grafik 12"/>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65863947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
        <p:nvSpPr>
          <p:cNvPr id="7" name="Inhaltsplatzhalter 2"/>
          <p:cNvSpPr>
            <a:spLocks noGrp="1"/>
          </p:cNvSpPr>
          <p:nvPr>
            <p:ph sz="half" idx="1"/>
          </p:nvPr>
        </p:nvSpPr>
        <p:spPr>
          <a:xfrm>
            <a:off x="446614" y="1196752"/>
            <a:ext cx="3536241"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8" name="Inhaltsplatzhalter 3"/>
          <p:cNvSpPr>
            <a:spLocks noGrp="1"/>
          </p:cNvSpPr>
          <p:nvPr>
            <p:ph sz="half" idx="2"/>
          </p:nvPr>
        </p:nvSpPr>
        <p:spPr>
          <a:xfrm>
            <a:off x="4113173" y="1196752"/>
            <a:ext cx="3537599"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17366315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424228806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296267889"/>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Tree>
    <p:extLst>
      <p:ext uri="{BB962C8B-B14F-4D97-AF65-F5344CB8AC3E}">
        <p14:creationId xmlns:p14="http://schemas.microsoft.com/office/powerpoint/2010/main" val="42326753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‹nr.›</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413371754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6336704" cy="936104"/>
          </a:xfrm>
        </p:spPr>
        <p:txBody>
          <a:bodyPr lIns="0" tIns="0" rIns="0" bIns="0" anchor="ctr" anchorCtr="0">
            <a:noAutofit/>
          </a:bodyPr>
          <a:lstStyle>
            <a:lvl1pPr algn="l">
              <a:defRPr sz="2400"/>
            </a:lvl1pPr>
          </a:lstStyle>
          <a:p>
            <a:r>
              <a:rPr lang="de-DE" dirty="0" smtClean="0"/>
              <a:t>Titelmasterformat durch Klicken bearbeiten</a:t>
            </a:r>
            <a:endParaRPr lang="de-DE" dirty="0"/>
          </a:p>
        </p:txBody>
      </p:sp>
      <p:sp>
        <p:nvSpPr>
          <p:cNvPr id="3" name="Inhaltsplatzhalter 2"/>
          <p:cNvSpPr>
            <a:spLocks noGrp="1"/>
          </p:cNvSpPr>
          <p:nvPr>
            <p:ph idx="1"/>
          </p:nvPr>
        </p:nvSpPr>
        <p:spPr>
          <a:xfrm>
            <a:off x="457968" y="1196753"/>
            <a:ext cx="8218488" cy="4632515"/>
          </a:xfrm>
        </p:spPr>
        <p:txBody>
          <a:bodyPr/>
          <a:lstStyle>
            <a:lvl1pPr>
              <a:defRPr>
                <a:solidFill>
                  <a:schemeClr val="tx1"/>
                </a:solidFill>
              </a:defRPr>
            </a:lvl1pPr>
            <a:lvl2pPr>
              <a:defRPr>
                <a:solidFill>
                  <a:schemeClr val="tx1"/>
                </a:solidFill>
              </a:defRPr>
            </a:lvl2pPr>
            <a:lvl3pPr>
              <a:defRPr>
                <a:solidFill>
                  <a:schemeClr val="tx1"/>
                </a:solidFill>
              </a:defRPr>
            </a:lvl3pPr>
            <a:lvl4pPr marL="714375" indent="-176213">
              <a:defRPr/>
            </a:lvl4pPr>
            <a:lvl5pPr marL="898525" indent="-184150">
              <a:defRPr/>
            </a:lvl5pPr>
          </a:lstStyle>
          <a:p>
            <a:pPr lvl="0"/>
            <a:r>
              <a:rPr lang="de-DE" dirty="0" smtClean="0"/>
              <a:t>Textmasterformat bearbeiten</a:t>
            </a:r>
          </a:p>
          <a:p>
            <a:pPr lvl="1"/>
            <a:r>
              <a:rPr lang="de-DE" dirty="0" smtClean="0"/>
              <a:t>Zweite Ebene</a:t>
            </a:r>
          </a:p>
          <a:p>
            <a:pPr lvl="2"/>
            <a:r>
              <a:rPr lang="de-DE" dirty="0" smtClean="0"/>
              <a:t>Dritte Ebene</a:t>
            </a:r>
          </a:p>
        </p:txBody>
      </p:sp>
      <p:sp>
        <p:nvSpPr>
          <p:cNvPr id="4" name="Datumsplatzhalter 3"/>
          <p:cNvSpPr>
            <a:spLocks noGrp="1"/>
          </p:cNvSpPr>
          <p:nvPr>
            <p:ph type="dt" sz="half" idx="10"/>
          </p:nvPr>
        </p:nvSpPr>
        <p:spPr/>
        <p:txBody>
          <a:bodyPr/>
          <a:lstStyle/>
          <a:p>
            <a:endParaRPr lang="de-DE" dirty="0"/>
          </a:p>
        </p:txBody>
      </p:sp>
      <p:sp>
        <p:nvSpPr>
          <p:cNvPr id="6" name="Foliennummernplatzhalter 5"/>
          <p:cNvSpPr>
            <a:spLocks noGrp="1"/>
          </p:cNvSpPr>
          <p:nvPr>
            <p:ph type="sldNum" sz="quarter" idx="12"/>
          </p:nvPr>
        </p:nvSpPr>
        <p:spPr/>
        <p:txBody>
          <a:bodyPr/>
          <a:lstStyle/>
          <a:p>
            <a:fld id="{90D78F62-9005-4F33-B3BD-5A2E02E0B5B8}" type="slidenum">
              <a:rPr lang="de-DE" smtClean="0"/>
              <a:t>‹nr.›</a:t>
            </a:fld>
            <a:endParaRPr lang="de-DE" dirty="0"/>
          </a:p>
        </p:txBody>
      </p:sp>
      <p:pic>
        <p:nvPicPr>
          <p:cNvPr id="13" name="Grafik 12"/>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10468741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
        <p:nvSpPr>
          <p:cNvPr id="7" name="Inhaltsplatzhalter 2"/>
          <p:cNvSpPr>
            <a:spLocks noGrp="1"/>
          </p:cNvSpPr>
          <p:nvPr>
            <p:ph sz="half" idx="1"/>
          </p:nvPr>
        </p:nvSpPr>
        <p:spPr>
          <a:xfrm>
            <a:off x="446614" y="1196752"/>
            <a:ext cx="3536241"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8" name="Inhaltsplatzhalter 3"/>
          <p:cNvSpPr>
            <a:spLocks noGrp="1"/>
          </p:cNvSpPr>
          <p:nvPr>
            <p:ph sz="half" idx="2"/>
          </p:nvPr>
        </p:nvSpPr>
        <p:spPr>
          <a:xfrm>
            <a:off x="4113173" y="1196752"/>
            <a:ext cx="3537599"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60249583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6" name="Título 1"/>
          <p:cNvSpPr>
            <a:spLocks noGrp="1"/>
          </p:cNvSpPr>
          <p:nvPr>
            <p:ph type="ctrTitle" hasCustomPrompt="1"/>
          </p:nvPr>
        </p:nvSpPr>
        <p:spPr>
          <a:xfrm>
            <a:off x="931333" y="863031"/>
            <a:ext cx="7247467" cy="246754"/>
          </a:xfrm>
          <a:prstGeom prst="rect">
            <a:avLst/>
          </a:prstGeom>
        </p:spPr>
        <p:txBody>
          <a:bodyPr lIns="0" tIns="0" rIns="0" bIns="0"/>
          <a:lstStyle>
            <a:lvl1pPr algn="ctr">
              <a:defRPr sz="1600" b="1" baseline="0">
                <a:latin typeface="Arial"/>
              </a:defRPr>
            </a:lvl1pPr>
          </a:lstStyle>
          <a:p>
            <a:r>
              <a:rPr lang="es-ES_tradnl"/>
              <a:t>Click to edit title</a:t>
            </a:r>
            <a:endParaRPr lang="es-ES"/>
          </a:p>
        </p:txBody>
      </p:sp>
      <p:sp>
        <p:nvSpPr>
          <p:cNvPr id="11" name="CuadroTexto 10"/>
          <p:cNvSpPr txBox="1"/>
          <p:nvPr userDrawn="1"/>
        </p:nvSpPr>
        <p:spPr>
          <a:xfrm>
            <a:off x="762000" y="2831643"/>
            <a:ext cx="7885545" cy="246221"/>
          </a:xfrm>
          <a:prstGeom prst="rect">
            <a:avLst/>
          </a:prstGeom>
          <a:noFill/>
        </p:spPr>
        <p:txBody>
          <a:bodyPr wrap="square" rtlCol="0">
            <a:spAutoFit/>
          </a:bodyPr>
          <a:lstStyle/>
          <a:p>
            <a:pPr algn="ctr"/>
            <a:r>
              <a:rPr lang="es-ES" sz="1000" b="1" dirty="0"/>
              <a:t>Inno4Grass PARTNERS</a:t>
            </a:r>
          </a:p>
        </p:txBody>
      </p:sp>
    </p:spTree>
    <p:extLst>
      <p:ext uri="{BB962C8B-B14F-4D97-AF65-F5344CB8AC3E}">
        <p14:creationId xmlns:p14="http://schemas.microsoft.com/office/powerpoint/2010/main" val="11260337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398666113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13371030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Tree>
    <p:extLst>
      <p:ext uri="{BB962C8B-B14F-4D97-AF65-F5344CB8AC3E}">
        <p14:creationId xmlns:p14="http://schemas.microsoft.com/office/powerpoint/2010/main" val="4130983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t>‹nr.›</a:t>
            </a:fld>
            <a:endParaRPr lang="es-ES"/>
          </a:p>
        </p:txBody>
      </p:sp>
    </p:spTree>
    <p:extLst>
      <p:ext uri="{BB962C8B-B14F-4D97-AF65-F5344CB8AC3E}">
        <p14:creationId xmlns:p14="http://schemas.microsoft.com/office/powerpoint/2010/main" val="342557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40627608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21.xml"/><Relationship Id="rId5" Type="http://schemas.openxmlformats.org/officeDocument/2006/relationships/image" Target="../media/image3.emf"/><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1.xml"/><Relationship Id="rId1" Type="http://schemas.openxmlformats.org/officeDocument/2006/relationships/slideLayout" Target="../slideLayouts/slideLayout22.xml"/><Relationship Id="rId5" Type="http://schemas.openxmlformats.org/officeDocument/2006/relationships/image" Target="../media/image7.emf"/><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1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5.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1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5.png"/><Relationship Id="rId5" Type="http://schemas.openxmlformats.org/officeDocument/2006/relationships/theme" Target="../theme/theme14.xml"/><Relationship Id="rId4" Type="http://schemas.openxmlformats.org/officeDocument/2006/relationships/slideLayout" Target="../slideLayouts/slideLayout60.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63.xml"/><Relationship Id="rId7" Type="http://schemas.openxmlformats.org/officeDocument/2006/relationships/theme" Target="../theme/theme1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8.emf"/></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69.xml"/><Relationship Id="rId7" Type="http://schemas.openxmlformats.org/officeDocument/2006/relationships/theme" Target="../theme/theme1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9" Type="http://schemas.openxmlformats.org/officeDocument/2006/relationships/image" Target="../media/image8.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5.xml"/><Relationship Id="rId4" Type="http://schemas.openxmlformats.org/officeDocument/2006/relationships/image" Target="../media/image3.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6.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7.xml"/><Relationship Id="rId1" Type="http://schemas.openxmlformats.org/officeDocument/2006/relationships/slideLayout" Target="../slideLayouts/slideLayout18.xml"/><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8.xml"/><Relationship Id="rId1"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9.xml"/><Relationship Id="rId1" Type="http://schemas.openxmlformats.org/officeDocument/2006/relationships/slideLayout" Target="../slideLayouts/slideLayout20.xml"/><Relationship Id="rId5" Type="http://schemas.openxmlformats.org/officeDocument/2006/relationships/image" Target="../media/image7.emf"/><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71E5731-8D22-4779-BA02-E43717BDA6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86598" y="157905"/>
            <a:ext cx="1620000" cy="1620000"/>
          </a:xfrm>
          <a:prstGeom prst="rect">
            <a:avLst/>
          </a:prstGeom>
        </p:spPr>
      </p:pic>
      <p:grpSp>
        <p:nvGrpSpPr>
          <p:cNvPr id="10" name="Gruppieren 9">
            <a:extLst>
              <a:ext uri="{FF2B5EF4-FFF2-40B4-BE49-F238E27FC236}">
                <a16:creationId xmlns:a16="http://schemas.microsoft.com/office/drawing/2014/main" id="{FCEF53FD-D573-4DEA-AB01-FA9618E1BF70}"/>
              </a:ext>
            </a:extLst>
          </p:cNvPr>
          <p:cNvGrpSpPr/>
          <p:nvPr userDrawn="1"/>
        </p:nvGrpSpPr>
        <p:grpSpPr>
          <a:xfrm>
            <a:off x="4091951" y="826478"/>
            <a:ext cx="2648818" cy="504207"/>
            <a:chOff x="4091951" y="826478"/>
            <a:chExt cx="2648818" cy="504207"/>
          </a:xfrm>
        </p:grpSpPr>
        <p:pic>
          <p:nvPicPr>
            <p:cNvPr id="7" name="Grafik 6">
              <a:extLst>
                <a:ext uri="{FF2B5EF4-FFF2-40B4-BE49-F238E27FC236}">
                  <a16:creationId xmlns:a16="http://schemas.microsoft.com/office/drawing/2014/main" id="{DEEA5124-5B0B-492C-A4A4-0A19AC5A60BF}"/>
                </a:ext>
              </a:extLst>
            </p:cNvPr>
            <p:cNvPicPr>
              <a:picLocks noChangeAspect="1"/>
            </p:cNvPicPr>
            <p:nvPr userDrawn="1"/>
          </p:nvPicPr>
          <p:blipFill>
            <a:blip r:embed="rId5"/>
            <a:stretch>
              <a:fillRect/>
            </a:stretch>
          </p:blipFill>
          <p:spPr>
            <a:xfrm>
              <a:off x="4091951" y="826478"/>
              <a:ext cx="738555" cy="504207"/>
            </a:xfrm>
            <a:prstGeom prst="rect">
              <a:avLst/>
            </a:prstGeom>
          </p:spPr>
        </p:pic>
        <p:sp>
          <p:nvSpPr>
            <p:cNvPr id="8" name="Textfeld 7">
              <a:extLst>
                <a:ext uri="{FF2B5EF4-FFF2-40B4-BE49-F238E27FC236}">
                  <a16:creationId xmlns:a16="http://schemas.microsoft.com/office/drawing/2014/main" id="{BB57567A-F86F-469C-BC23-33991EDE776E}"/>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9" name="Grafik 8">
            <a:extLst>
              <a:ext uri="{FF2B5EF4-FFF2-40B4-BE49-F238E27FC236}">
                <a16:creationId xmlns:a16="http://schemas.microsoft.com/office/drawing/2014/main" id="{A1AED919-0213-4E52-9E4D-F0FE76C3DB0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Tree>
    <p:extLst>
      <p:ext uri="{BB962C8B-B14F-4D97-AF65-F5344CB8AC3E}">
        <p14:creationId xmlns:p14="http://schemas.microsoft.com/office/powerpoint/2010/main" val="116244920"/>
      </p:ext>
    </p:extLst>
  </p:cSld>
  <p:clrMap bg1="lt1" tx1="dk1" bg2="lt2" tx2="dk2" accent1="accent1" accent2="accent2" accent3="accent3" accent4="accent4" accent5="accent5" accent6="accent6" hlink="hlink" folHlink="folHlink"/>
  <p:sldLayoutIdLst>
    <p:sldLayoutId id="2147483675" r:id="rId1"/>
    <p:sldLayoutId id="2147483785" r:id="rId2"/>
  </p:sldLayoutIdLst>
  <p:hf sldNum="0" hdr="0" ftr="0" dt="0"/>
  <p:txStyles>
    <p:titleStyle>
      <a:lvl1pPr algn="r" defTabSz="457200" rtl="0" eaLnBrk="1" latinLnBrk="0" hangingPunct="1">
        <a:spcBef>
          <a:spcPct val="0"/>
        </a:spcBef>
        <a:buNone/>
        <a:defRPr sz="20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71E5731-8D22-4779-BA02-E43717BDA6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86598" y="157905"/>
            <a:ext cx="1620000" cy="1620000"/>
          </a:xfrm>
          <a:prstGeom prst="rect">
            <a:avLst/>
          </a:prstGeom>
        </p:spPr>
      </p:pic>
      <p:grpSp>
        <p:nvGrpSpPr>
          <p:cNvPr id="10" name="Gruppieren 9">
            <a:extLst>
              <a:ext uri="{FF2B5EF4-FFF2-40B4-BE49-F238E27FC236}">
                <a16:creationId xmlns:a16="http://schemas.microsoft.com/office/drawing/2014/main" id="{FCEF53FD-D573-4DEA-AB01-FA9618E1BF70}"/>
              </a:ext>
            </a:extLst>
          </p:cNvPr>
          <p:cNvGrpSpPr/>
          <p:nvPr userDrawn="1"/>
        </p:nvGrpSpPr>
        <p:grpSpPr>
          <a:xfrm>
            <a:off x="4091951" y="826478"/>
            <a:ext cx="2648818" cy="504207"/>
            <a:chOff x="4091951" y="826478"/>
            <a:chExt cx="2648818" cy="504207"/>
          </a:xfrm>
        </p:grpSpPr>
        <p:pic>
          <p:nvPicPr>
            <p:cNvPr id="7" name="Grafik 6">
              <a:extLst>
                <a:ext uri="{FF2B5EF4-FFF2-40B4-BE49-F238E27FC236}">
                  <a16:creationId xmlns:a16="http://schemas.microsoft.com/office/drawing/2014/main" id="{DEEA5124-5B0B-492C-A4A4-0A19AC5A60BF}"/>
                </a:ext>
              </a:extLst>
            </p:cNvPr>
            <p:cNvPicPr>
              <a:picLocks noChangeAspect="1"/>
            </p:cNvPicPr>
            <p:nvPr userDrawn="1"/>
          </p:nvPicPr>
          <p:blipFill>
            <a:blip r:embed="rId4"/>
            <a:stretch>
              <a:fillRect/>
            </a:stretch>
          </p:blipFill>
          <p:spPr>
            <a:xfrm>
              <a:off x="4091951" y="826478"/>
              <a:ext cx="738555" cy="504207"/>
            </a:xfrm>
            <a:prstGeom prst="rect">
              <a:avLst/>
            </a:prstGeom>
          </p:spPr>
        </p:pic>
        <p:sp>
          <p:nvSpPr>
            <p:cNvPr id="8" name="Textfeld 7">
              <a:extLst>
                <a:ext uri="{FF2B5EF4-FFF2-40B4-BE49-F238E27FC236}">
                  <a16:creationId xmlns:a16="http://schemas.microsoft.com/office/drawing/2014/main" id="{BB57567A-F86F-469C-BC23-33991EDE776E}"/>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Het Inno4Grass-project heeft financiering ontvangen van het onderzoeks- en</a:t>
              </a:r>
              <a:r>
                <a:rPr lang="en-US" sz="800" dirty="0" err="1">
                  <a:solidFill>
                    <a:schemeClr val="tx1"/>
                  </a:solidFill>
                </a:rPr>
                <a:t> innovatieprogramma</a:t>
              </a:r>
              <a:r>
                <a:rPr lang="en-US" sz="800" b="1" dirty="0">
                  <a:solidFill>
                    <a:schemeClr val="tx1"/>
                  </a:solidFill>
                </a:rPr>
                <a:t> Horizon 2020 van de Europese Unie </a:t>
              </a:r>
              <a:r>
                <a:rPr lang="en-US" sz="800" dirty="0">
                  <a:solidFill>
                    <a:schemeClr val="tx1"/>
                  </a:solidFill>
                </a:rPr>
                <a:t>in het kader van subsidieovereenkomst </a:t>
              </a:r>
              <a:r>
                <a:rPr lang="en-US" sz="800" b="1" dirty="0">
                  <a:solidFill>
                    <a:schemeClr val="tx1"/>
                  </a:solidFill>
                </a:rPr>
                <a:t>nr. 727368.</a:t>
              </a:r>
              <a:endParaRPr lang="de-DE" sz="800" b="1" dirty="0">
                <a:solidFill>
                  <a:schemeClr val="tx1"/>
                </a:solidFill>
              </a:endParaRPr>
            </a:p>
          </p:txBody>
        </p:sp>
      </p:grpSp>
      <p:pic>
        <p:nvPicPr>
          <p:cNvPr id="9" name="Grafik 8">
            <a:extLst>
              <a:ext uri="{FF2B5EF4-FFF2-40B4-BE49-F238E27FC236}">
                <a16:creationId xmlns:a16="http://schemas.microsoft.com/office/drawing/2014/main" id="{A1AED919-0213-4E52-9E4D-F0FE76C3DB0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Tree>
    <p:extLst>
      <p:ext uri="{BB962C8B-B14F-4D97-AF65-F5344CB8AC3E}">
        <p14:creationId xmlns:p14="http://schemas.microsoft.com/office/powerpoint/2010/main" val="3439845380"/>
      </p:ext>
    </p:extLst>
  </p:cSld>
  <p:clrMap bg1="lt1" tx1="dk1" bg2="lt2" tx2="dk2" accent1="accent1" accent2="accent2" accent3="accent3" accent4="accent4" accent5="accent5" accent6="accent6" hlink="hlink" folHlink="folHlink"/>
  <p:sldLayoutIdLst>
    <p:sldLayoutId id="2147483815" r:id="rId1"/>
  </p:sldLayoutIdLst>
  <p:hf sldNum="0" hdr="0" ftr="0" dt="0"/>
  <p:txStyles>
    <p:titleStyle>
      <a:lvl1pPr algn="r" defTabSz="457200" rtl="0" eaLnBrk="1" latinLnBrk="0" hangingPunct="1">
        <a:spcBef>
          <a:spcPct val="0"/>
        </a:spcBef>
        <a:buNone/>
        <a:defRPr sz="20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FD02A6F-F280-42C4-97BA-767CB8F231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98828" y="1156962"/>
            <a:ext cx="1980000" cy="1980000"/>
          </a:xfrm>
          <a:prstGeom prst="rect">
            <a:avLst/>
          </a:prstGeom>
        </p:spPr>
      </p:pic>
      <p:grpSp>
        <p:nvGrpSpPr>
          <p:cNvPr id="8" name="Gruppieren 7">
            <a:extLst>
              <a:ext uri="{FF2B5EF4-FFF2-40B4-BE49-F238E27FC236}">
                <a16:creationId xmlns:a16="http://schemas.microsoft.com/office/drawing/2014/main" id="{866EB2BB-0834-4343-B542-4B9EE86B0838}"/>
              </a:ext>
            </a:extLst>
          </p:cNvPr>
          <p:cNvGrpSpPr/>
          <p:nvPr userDrawn="1"/>
        </p:nvGrpSpPr>
        <p:grpSpPr>
          <a:xfrm>
            <a:off x="2081443" y="1951888"/>
            <a:ext cx="2648818" cy="504207"/>
            <a:chOff x="4091951" y="826478"/>
            <a:chExt cx="2648818" cy="504207"/>
          </a:xfrm>
        </p:grpSpPr>
        <p:pic>
          <p:nvPicPr>
            <p:cNvPr id="9" name="Grafik 8">
              <a:extLst>
                <a:ext uri="{FF2B5EF4-FFF2-40B4-BE49-F238E27FC236}">
                  <a16:creationId xmlns:a16="http://schemas.microsoft.com/office/drawing/2014/main" id="{4222E159-CBB1-41B6-8CF0-93A3738B2543}"/>
                </a:ext>
              </a:extLst>
            </p:cNvPr>
            <p:cNvPicPr>
              <a:picLocks noChangeAspect="1"/>
            </p:cNvPicPr>
            <p:nvPr userDrawn="1"/>
          </p:nvPicPr>
          <p:blipFill>
            <a:blip r:embed="rId4"/>
            <a:stretch>
              <a:fillRect/>
            </a:stretch>
          </p:blipFill>
          <p:spPr>
            <a:xfrm>
              <a:off x="4091951" y="826478"/>
              <a:ext cx="738555" cy="504207"/>
            </a:xfrm>
            <a:prstGeom prst="rect">
              <a:avLst/>
            </a:prstGeom>
          </p:spPr>
        </p:pic>
        <p:sp>
          <p:nvSpPr>
            <p:cNvPr id="10" name="Textfeld 9">
              <a:extLst>
                <a:ext uri="{FF2B5EF4-FFF2-40B4-BE49-F238E27FC236}">
                  <a16:creationId xmlns:a16="http://schemas.microsoft.com/office/drawing/2014/main" id="{66884BA1-0FE4-4FB8-9C45-BE8D83B05A80}"/>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Het Inno4Grass-project heeft financiering ontvangen van het onderzoeks- en</a:t>
              </a:r>
              <a:r>
                <a:rPr lang="en-US" sz="800" dirty="0" err="1">
                  <a:solidFill>
                    <a:schemeClr val="tx1"/>
                  </a:solidFill>
                </a:rPr>
                <a:t> innovatieprogramma</a:t>
              </a:r>
              <a:r>
                <a:rPr lang="en-US" sz="800" b="1" dirty="0">
                  <a:solidFill>
                    <a:schemeClr val="tx1"/>
                  </a:solidFill>
                </a:rPr>
                <a:t> Horizon 2020 van de Europese Unie </a:t>
              </a:r>
              <a:r>
                <a:rPr lang="en-US" sz="800" dirty="0">
                  <a:solidFill>
                    <a:schemeClr val="tx1"/>
                  </a:solidFill>
                </a:rPr>
                <a:t>in het kader van subsidieovereenkomst </a:t>
              </a:r>
              <a:r>
                <a:rPr lang="en-US" sz="800" b="1" dirty="0">
                  <a:solidFill>
                    <a:schemeClr val="tx1"/>
                  </a:solidFill>
                </a:rPr>
                <a:t>nr. 727368.</a:t>
              </a:r>
              <a:endParaRPr lang="de-DE" sz="800" b="1" dirty="0">
                <a:solidFill>
                  <a:schemeClr val="tx1"/>
                </a:solidFill>
              </a:endParaRPr>
            </a:p>
          </p:txBody>
        </p:sp>
      </p:grpSp>
      <p:pic>
        <p:nvPicPr>
          <p:cNvPr id="15" name="Grafik 14">
            <a:extLst>
              <a:ext uri="{FF2B5EF4-FFF2-40B4-BE49-F238E27FC236}">
                <a16:creationId xmlns:a16="http://schemas.microsoft.com/office/drawing/2014/main" id="{9C6E4A42-51E4-4A57-9AA7-3779F440FB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29514" y="3051264"/>
            <a:ext cx="5884985" cy="3696794"/>
          </a:xfrm>
          <a:prstGeom prst="rect">
            <a:avLst/>
          </a:prstGeom>
        </p:spPr>
      </p:pic>
    </p:spTree>
    <p:extLst>
      <p:ext uri="{BB962C8B-B14F-4D97-AF65-F5344CB8AC3E}">
        <p14:creationId xmlns:p14="http://schemas.microsoft.com/office/powerpoint/2010/main" val="1518199449"/>
      </p:ext>
    </p:extLst>
  </p:cSld>
  <p:clrMap bg1="lt1" tx1="dk1" bg2="lt2" tx2="dk2" accent1="accent1" accent2="accent2" accent3="accent3" accent4="accent4" accent5="accent5" accent6="accent6" hlink="hlink" folHlink="folHlink"/>
  <p:sldLayoutIdLst>
    <p:sldLayoutId id="2147483817"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pPr/>
              <a:t>‹nr.›</a:t>
            </a:fld>
            <a:endParaRPr lang="es-ES"/>
          </a:p>
        </p:txBody>
      </p:sp>
      <p:pic>
        <p:nvPicPr>
          <p:cNvPr id="4" name="Grafik 3">
            <a:extLst>
              <a:ext uri="{FF2B5EF4-FFF2-40B4-BE49-F238E27FC236}">
                <a16:creationId xmlns:a16="http://schemas.microsoft.com/office/drawing/2014/main" id="{BBEF7CC8-3685-445B-A4CA-77243A158DA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158471253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pPr/>
              <a:t>‹nr.›</a:t>
            </a:fld>
            <a:endParaRPr lang="es-ES"/>
          </a:p>
        </p:txBody>
      </p:sp>
      <p:pic>
        <p:nvPicPr>
          <p:cNvPr id="4" name="Grafik 3">
            <a:extLst>
              <a:ext uri="{FF2B5EF4-FFF2-40B4-BE49-F238E27FC236}">
                <a16:creationId xmlns:a16="http://schemas.microsoft.com/office/drawing/2014/main" id="{BBEF7CC8-3685-445B-A4CA-77243A158DA5}"/>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307154437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solidFill>
                  <a:prstClr val="black"/>
                </a:solidFill>
              </a:rPr>
              <a:pPr/>
              <a:t>‹nr.›</a:t>
            </a:fld>
            <a:endParaRPr lang="es-ES">
              <a:solidFill>
                <a:prstClr val="black"/>
              </a:solidFill>
            </a:endParaRPr>
          </a:p>
        </p:txBody>
      </p:sp>
      <p:pic>
        <p:nvPicPr>
          <p:cNvPr id="4" name="Grafik 3">
            <a:extLst>
              <a:ext uri="{FF2B5EF4-FFF2-40B4-BE49-F238E27FC236}">
                <a16:creationId xmlns:a16="http://schemas.microsoft.com/office/drawing/2014/main" id="{BBEF7CC8-3685-445B-A4CA-77243A158D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327664694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8"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
        <p:nvSpPr>
          <p:cNvPr id="2" name="Titelplatzhalter 1"/>
          <p:cNvSpPr>
            <a:spLocks noGrp="1"/>
          </p:cNvSpPr>
          <p:nvPr>
            <p:ph type="title"/>
          </p:nvPr>
        </p:nvSpPr>
        <p:spPr>
          <a:xfrm>
            <a:off x="457199" y="116632"/>
            <a:ext cx="8229600" cy="926976"/>
          </a:xfrm>
          <a:prstGeom prst="rect">
            <a:avLst/>
          </a:prstGeom>
        </p:spPr>
        <p:txBody>
          <a:bodyPr vert="horz" lIns="0" tIns="0" rIns="0" bIns="0" rtlCol="0" anchor="ctr">
            <a:noAutofit/>
          </a:bodyPr>
          <a:lstStyle/>
          <a:p>
            <a:r>
              <a:rPr lang="de-DE" dirty="0" smtClean="0"/>
              <a:t>Bewerk het hoofdformaat van de titel door te klikken op</a:t>
            </a:r>
            <a:endParaRPr lang="de-DE" dirty="0"/>
          </a:p>
        </p:txBody>
      </p:sp>
      <p:sp>
        <p:nvSpPr>
          <p:cNvPr id="3" name="Textplatzhalter 2"/>
          <p:cNvSpPr>
            <a:spLocks noGrp="1"/>
          </p:cNvSpPr>
          <p:nvPr>
            <p:ph type="body" idx="1"/>
          </p:nvPr>
        </p:nvSpPr>
        <p:spPr>
          <a:xfrm>
            <a:off x="457200" y="1196753"/>
            <a:ext cx="8229600" cy="4536505"/>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p:txBody>
      </p:sp>
      <p:sp>
        <p:nvSpPr>
          <p:cNvPr id="4" name="Datumsplatzhalter 3"/>
          <p:cNvSpPr>
            <a:spLocks noGrp="1"/>
          </p:cNvSpPr>
          <p:nvPr>
            <p:ph type="dt" sz="half" idx="2"/>
          </p:nvPr>
        </p:nvSpPr>
        <p:spPr>
          <a:xfrm>
            <a:off x="457200" y="6343636"/>
            <a:ext cx="802432" cy="365125"/>
          </a:xfrm>
          <a:prstGeom prst="rect">
            <a:avLst/>
          </a:prstGeom>
        </p:spPr>
        <p:txBody>
          <a:bodyPr vert="horz" lIns="0" tIns="0" rIns="0" bIns="0" rtlCol="0" anchor="ctr"/>
          <a:lstStyle>
            <a:lvl1pPr algn="l">
              <a:defRPr sz="1000">
                <a:solidFill>
                  <a:schemeClr val="tx1"/>
                </a:solidFill>
              </a:defRPr>
            </a:lvl1pPr>
          </a:lstStyle>
          <a:p>
            <a:endParaRPr lang="de-DE" dirty="0"/>
          </a:p>
        </p:txBody>
      </p:sp>
      <p:sp>
        <p:nvSpPr>
          <p:cNvPr id="6" name="Foliennummernplatzhalter 5"/>
          <p:cNvSpPr>
            <a:spLocks noGrp="1"/>
          </p:cNvSpPr>
          <p:nvPr>
            <p:ph type="sldNum" sz="quarter" idx="4"/>
          </p:nvPr>
        </p:nvSpPr>
        <p:spPr>
          <a:xfrm>
            <a:off x="1086471" y="6343636"/>
            <a:ext cx="288032" cy="365125"/>
          </a:xfrm>
          <a:prstGeom prst="rect">
            <a:avLst/>
          </a:prstGeom>
        </p:spPr>
        <p:txBody>
          <a:bodyPr vert="horz" lIns="0" tIns="0" rIns="0" bIns="0" rtlCol="0" anchor="ctr"/>
          <a:lstStyle>
            <a:lvl1pPr algn="r">
              <a:defRPr sz="1000">
                <a:solidFill>
                  <a:schemeClr val="tx1"/>
                </a:solidFill>
              </a:defRPr>
            </a:lvl1pPr>
          </a:lstStyle>
          <a:p>
            <a:fld id="{90D78F62-9005-4F33-B3BD-5A2E02E0B5B8}" type="slidenum">
              <a:rPr lang="de-DE" smtClean="0"/>
              <a:pPr/>
              <a:t>‹nr.›</a:t>
            </a:fld>
            <a:endParaRPr lang="de-DE" dirty="0"/>
          </a:p>
        </p:txBody>
      </p:sp>
      <p:grpSp>
        <p:nvGrpSpPr>
          <p:cNvPr id="9" name="Gruppieren 8"/>
          <p:cNvGrpSpPr/>
          <p:nvPr userDrawn="1"/>
        </p:nvGrpSpPr>
        <p:grpSpPr>
          <a:xfrm>
            <a:off x="6588224" y="6329702"/>
            <a:ext cx="2259162" cy="432903"/>
            <a:chOff x="6411272" y="4582358"/>
            <a:chExt cx="2259162" cy="432902"/>
          </a:xfrm>
        </p:grpSpPr>
        <p:pic>
          <p:nvPicPr>
            <p:cNvPr id="10" name="Grafik 9"/>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033637" y="4582358"/>
              <a:ext cx="636797" cy="432902"/>
            </a:xfrm>
            <a:prstGeom prst="rect">
              <a:avLst/>
            </a:prstGeom>
          </p:spPr>
        </p:pic>
        <p:sp>
          <p:nvSpPr>
            <p:cNvPr id="11" name="Textfeld 10"/>
            <p:cNvSpPr txBox="1"/>
            <p:nvPr userDrawn="1"/>
          </p:nvSpPr>
          <p:spPr>
            <a:xfrm>
              <a:off x="6411272" y="4731990"/>
              <a:ext cx="1545104" cy="216024"/>
            </a:xfrm>
            <a:prstGeom prst="rect">
              <a:avLst/>
            </a:prstGeom>
            <a:noFill/>
          </p:spPr>
          <p:txBody>
            <a:bodyPr wrap="square" lIns="0" tIns="0" rIns="0" bIns="0" rtlCol="0">
              <a:noAutofit/>
            </a:bodyPr>
            <a:lstStyle/>
            <a:p>
              <a:pPr algn="r"/>
              <a:r>
                <a:rPr lang="en-US" sz="500" dirty="0" smtClean="0">
                  <a:solidFill>
                    <a:schemeClr val="tx1"/>
                  </a:solidFill>
                </a:rPr>
                <a:t>Het Inno4Grass-project heeft financiering ontvangen van het onderzoeks- en</a:t>
              </a:r>
              <a:r>
                <a:rPr lang="en-US" sz="500" dirty="0" err="1" smtClean="0">
                  <a:solidFill>
                    <a:schemeClr val="tx1"/>
                  </a:solidFill>
                </a:rPr>
                <a:t> innovatieprogramma</a:t>
              </a:r>
              <a:r>
                <a:rPr lang="en-US" sz="500" dirty="0" smtClean="0">
                  <a:solidFill>
                    <a:schemeClr val="tx1"/>
                  </a:solidFill>
                </a:rPr>
                <a:t> Horizon 2020 van de Europese Unie in het kader van subsidieovereenkomst nr. 727368 .</a:t>
              </a:r>
              <a:endParaRPr lang="de-DE" sz="500" dirty="0">
                <a:solidFill>
                  <a:schemeClr val="tx1"/>
                </a:solidFill>
              </a:endParaRPr>
            </a:p>
          </p:txBody>
        </p:sp>
      </p:grpSp>
    </p:spTree>
    <p:extLst>
      <p:ext uri="{BB962C8B-B14F-4D97-AF65-F5344CB8AC3E}">
        <p14:creationId xmlns:p14="http://schemas.microsoft.com/office/powerpoint/2010/main" val="1937796031"/>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Lst>
  <p:timing>
    <p:tnLst>
      <p:par>
        <p:cTn id="1" dur="indefinite" restart="never" nodeType="tmRoot"/>
      </p:par>
    </p:tnLst>
  </p:timing>
  <p:hf sldNum="0" hdr="0" ftr="0" dt="0"/>
  <p:txStyles>
    <p:titleStyle>
      <a:lvl1pPr algn="l" defTabSz="914400" rtl="0" eaLnBrk="1" latinLnBrk="0" hangingPunct="1">
        <a:spcBef>
          <a:spcPct val="0"/>
        </a:spcBef>
        <a:buNone/>
        <a:defRPr sz="2400"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8"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
        <p:nvSpPr>
          <p:cNvPr id="2" name="Titelplatzhalter 1"/>
          <p:cNvSpPr>
            <a:spLocks noGrp="1"/>
          </p:cNvSpPr>
          <p:nvPr>
            <p:ph type="title"/>
          </p:nvPr>
        </p:nvSpPr>
        <p:spPr>
          <a:xfrm>
            <a:off x="457199" y="116632"/>
            <a:ext cx="8229600" cy="926976"/>
          </a:xfrm>
          <a:prstGeom prst="rect">
            <a:avLst/>
          </a:prstGeom>
        </p:spPr>
        <p:txBody>
          <a:bodyPr vert="horz" lIns="0" tIns="0" rIns="0" bIns="0"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196753"/>
            <a:ext cx="8229600" cy="4536505"/>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p:txBody>
      </p:sp>
      <p:sp>
        <p:nvSpPr>
          <p:cNvPr id="4" name="Datumsplatzhalter 3"/>
          <p:cNvSpPr>
            <a:spLocks noGrp="1"/>
          </p:cNvSpPr>
          <p:nvPr>
            <p:ph type="dt" sz="half" idx="2"/>
          </p:nvPr>
        </p:nvSpPr>
        <p:spPr>
          <a:xfrm>
            <a:off x="457200" y="6343636"/>
            <a:ext cx="802432" cy="365125"/>
          </a:xfrm>
          <a:prstGeom prst="rect">
            <a:avLst/>
          </a:prstGeom>
        </p:spPr>
        <p:txBody>
          <a:bodyPr vert="horz" lIns="0" tIns="0" rIns="0" bIns="0" rtlCol="0" anchor="ctr"/>
          <a:lstStyle>
            <a:lvl1pPr algn="l">
              <a:defRPr sz="1000">
                <a:solidFill>
                  <a:schemeClr val="tx1"/>
                </a:solidFill>
              </a:defRPr>
            </a:lvl1pPr>
          </a:lstStyle>
          <a:p>
            <a:endParaRPr lang="de-DE" dirty="0"/>
          </a:p>
        </p:txBody>
      </p:sp>
      <p:sp>
        <p:nvSpPr>
          <p:cNvPr id="6" name="Foliennummernplatzhalter 5"/>
          <p:cNvSpPr>
            <a:spLocks noGrp="1"/>
          </p:cNvSpPr>
          <p:nvPr>
            <p:ph type="sldNum" sz="quarter" idx="4"/>
          </p:nvPr>
        </p:nvSpPr>
        <p:spPr>
          <a:xfrm>
            <a:off x="1086471" y="6343636"/>
            <a:ext cx="288032" cy="365125"/>
          </a:xfrm>
          <a:prstGeom prst="rect">
            <a:avLst/>
          </a:prstGeom>
        </p:spPr>
        <p:txBody>
          <a:bodyPr vert="horz" lIns="0" tIns="0" rIns="0" bIns="0" rtlCol="0" anchor="ctr"/>
          <a:lstStyle>
            <a:lvl1pPr algn="r">
              <a:defRPr sz="1000">
                <a:solidFill>
                  <a:schemeClr val="tx1"/>
                </a:solidFill>
              </a:defRPr>
            </a:lvl1pPr>
          </a:lstStyle>
          <a:p>
            <a:fld id="{90D78F62-9005-4F33-B3BD-5A2E02E0B5B8}" type="slidenum">
              <a:rPr lang="de-DE" smtClean="0"/>
              <a:pPr/>
              <a:t>‹nr.›</a:t>
            </a:fld>
            <a:endParaRPr lang="de-DE" dirty="0"/>
          </a:p>
        </p:txBody>
      </p:sp>
      <p:grpSp>
        <p:nvGrpSpPr>
          <p:cNvPr id="9" name="Gruppieren 8"/>
          <p:cNvGrpSpPr/>
          <p:nvPr userDrawn="1"/>
        </p:nvGrpSpPr>
        <p:grpSpPr>
          <a:xfrm>
            <a:off x="6588224" y="6329702"/>
            <a:ext cx="2259162" cy="432903"/>
            <a:chOff x="6411272" y="4582358"/>
            <a:chExt cx="2259162" cy="432902"/>
          </a:xfrm>
        </p:grpSpPr>
        <p:pic>
          <p:nvPicPr>
            <p:cNvPr id="10" name="Grafik 9"/>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033637" y="4582358"/>
              <a:ext cx="636797" cy="432902"/>
            </a:xfrm>
            <a:prstGeom prst="rect">
              <a:avLst/>
            </a:prstGeom>
          </p:spPr>
        </p:pic>
        <p:sp>
          <p:nvSpPr>
            <p:cNvPr id="11" name="Textfeld 10"/>
            <p:cNvSpPr txBox="1"/>
            <p:nvPr userDrawn="1"/>
          </p:nvSpPr>
          <p:spPr>
            <a:xfrm>
              <a:off x="6411272" y="4731990"/>
              <a:ext cx="1545104" cy="216024"/>
            </a:xfrm>
            <a:prstGeom prst="rect">
              <a:avLst/>
            </a:prstGeom>
            <a:noFill/>
          </p:spPr>
          <p:txBody>
            <a:bodyPr wrap="square" lIns="0" tIns="0" rIns="0" bIns="0" rtlCol="0">
              <a:noAutofit/>
            </a:bodyPr>
            <a:lstStyle/>
            <a:p>
              <a:pPr algn="r"/>
              <a:r>
                <a:rPr lang="en-US" sz="500" dirty="0" smtClean="0">
                  <a:solidFill>
                    <a:schemeClr val="tx1"/>
                  </a:solidFill>
                </a:rPr>
                <a:t>The Inno4Grass Project has received funding from the European</a:t>
              </a:r>
              <a:r>
                <a:rPr lang="en-US" sz="500" baseline="0" dirty="0" smtClean="0">
                  <a:solidFill>
                    <a:schemeClr val="tx1"/>
                  </a:solidFill>
                </a:rPr>
                <a:t> </a:t>
              </a:r>
              <a:r>
                <a:rPr lang="en-US" sz="500" dirty="0" smtClean="0">
                  <a:solidFill>
                    <a:schemeClr val="tx1"/>
                  </a:solidFill>
                </a:rPr>
                <a:t>Union’s Horizon 2020 research and</a:t>
              </a:r>
              <a:r>
                <a:rPr lang="en-US" sz="500" baseline="0" dirty="0" smtClean="0">
                  <a:solidFill>
                    <a:schemeClr val="tx1"/>
                  </a:solidFill>
                </a:rPr>
                <a:t> </a:t>
              </a:r>
              <a:r>
                <a:rPr lang="en-US" sz="500" dirty="0" smtClean="0">
                  <a:solidFill>
                    <a:schemeClr val="tx1"/>
                  </a:solidFill>
                </a:rPr>
                <a:t>innovation </a:t>
              </a:r>
              <a:r>
                <a:rPr lang="en-US" sz="500" dirty="0" err="1" smtClean="0">
                  <a:solidFill>
                    <a:schemeClr val="tx1"/>
                  </a:solidFill>
                </a:rPr>
                <a:t>programme</a:t>
              </a:r>
              <a:r>
                <a:rPr lang="en-US" sz="500" dirty="0" smtClean="0">
                  <a:solidFill>
                    <a:schemeClr val="tx1"/>
                  </a:solidFill>
                </a:rPr>
                <a:t> under grant agreement No 727368.</a:t>
              </a:r>
              <a:endParaRPr lang="de-DE" sz="500" dirty="0">
                <a:solidFill>
                  <a:schemeClr val="tx1"/>
                </a:solidFill>
              </a:endParaRPr>
            </a:p>
          </p:txBody>
        </p:sp>
      </p:grpSp>
    </p:spTree>
    <p:extLst>
      <p:ext uri="{BB962C8B-B14F-4D97-AF65-F5344CB8AC3E}">
        <p14:creationId xmlns:p14="http://schemas.microsoft.com/office/powerpoint/2010/main" val="246012672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Lst>
  <p:timing>
    <p:tnLst>
      <p:par>
        <p:cTn id="1" dur="indefinite" restart="never" nodeType="tmRoot"/>
      </p:par>
    </p:tnLst>
  </p:timing>
  <p:hf sldNum="0" hdr="0" ftr="0" dt="0"/>
  <p:txStyles>
    <p:titleStyle>
      <a:lvl1pPr algn="l" defTabSz="914400" rtl="0" eaLnBrk="1" latinLnBrk="0" hangingPunct="1">
        <a:spcBef>
          <a:spcPct val="0"/>
        </a:spcBef>
        <a:buNone/>
        <a:defRPr sz="2400"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pPr/>
              <a:t>‹nr.›</a:t>
            </a:fld>
            <a:endParaRPr lang="es-ES"/>
          </a:p>
        </p:txBody>
      </p:sp>
      <p:pic>
        <p:nvPicPr>
          <p:cNvPr id="4" name="Grafik 3">
            <a:extLst>
              <a:ext uri="{FF2B5EF4-FFF2-40B4-BE49-F238E27FC236}">
                <a16:creationId xmlns:a16="http://schemas.microsoft.com/office/drawing/2014/main" id="{BBEF7CC8-3685-445B-A4CA-77243A158DA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1980273842"/>
      </p:ext>
    </p:extLst>
  </p:cSld>
  <p:clrMap bg1="lt1" tx1="dk1" bg2="lt2" tx2="dk2" accent1="accent1" accent2="accent2" accent3="accent3" accent4="accent4" accent5="accent5" accent6="accent6" hlink="hlink" folHlink="folHlink"/>
  <p:sldLayoutIdLst>
    <p:sldLayoutId id="2147483677" r:id="rId1"/>
    <p:sldLayoutId id="2147483868" r:id="rId2"/>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4C48C6B-0371-4C26-A3C7-4400C1344E4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pic>
        <p:nvPicPr>
          <p:cNvPr id="7" name="Grafik 6">
            <a:extLst>
              <a:ext uri="{FF2B5EF4-FFF2-40B4-BE49-F238E27FC236}">
                <a16:creationId xmlns:a16="http://schemas.microsoft.com/office/drawing/2014/main" id="{99E2015E-C348-43BB-B235-5AB04EA6641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43090" y="0"/>
            <a:ext cx="1260000" cy="1260000"/>
          </a:xfrm>
          <a:prstGeom prst="rect">
            <a:avLst/>
          </a:prstGeom>
        </p:spPr>
      </p:pic>
    </p:spTree>
    <p:extLst>
      <p:ext uri="{BB962C8B-B14F-4D97-AF65-F5344CB8AC3E}">
        <p14:creationId xmlns:p14="http://schemas.microsoft.com/office/powerpoint/2010/main" val="3698791754"/>
      </p:ext>
    </p:extLst>
  </p:cSld>
  <p:clrMap bg1="lt1" tx1="dk1" bg2="lt2" tx2="dk2" accent1="accent1" accent2="accent2" accent3="accent3" accent4="accent4" accent5="accent5" accent6="accent6" hlink="hlink" folHlink="folHlink"/>
  <p:sldLayoutIdLst>
    <p:sldLayoutId id="2147483689" r:id="rId1"/>
    <p:sldLayoutId id="2147483698" r:id="rId2"/>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FD02A6F-F280-42C4-97BA-767CB8F231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98828" y="1156962"/>
            <a:ext cx="1980000" cy="1980000"/>
          </a:xfrm>
          <a:prstGeom prst="rect">
            <a:avLst/>
          </a:prstGeom>
        </p:spPr>
      </p:pic>
      <p:grpSp>
        <p:nvGrpSpPr>
          <p:cNvPr id="8" name="Gruppieren 7">
            <a:extLst>
              <a:ext uri="{FF2B5EF4-FFF2-40B4-BE49-F238E27FC236}">
                <a16:creationId xmlns:a16="http://schemas.microsoft.com/office/drawing/2014/main" id="{866EB2BB-0834-4343-B542-4B9EE86B0838}"/>
              </a:ext>
            </a:extLst>
          </p:cNvPr>
          <p:cNvGrpSpPr/>
          <p:nvPr userDrawn="1"/>
        </p:nvGrpSpPr>
        <p:grpSpPr>
          <a:xfrm>
            <a:off x="2081443" y="1951888"/>
            <a:ext cx="2648818" cy="504207"/>
            <a:chOff x="4091951" y="826478"/>
            <a:chExt cx="2648818" cy="504207"/>
          </a:xfrm>
        </p:grpSpPr>
        <p:pic>
          <p:nvPicPr>
            <p:cNvPr id="9" name="Grafik 8">
              <a:extLst>
                <a:ext uri="{FF2B5EF4-FFF2-40B4-BE49-F238E27FC236}">
                  <a16:creationId xmlns:a16="http://schemas.microsoft.com/office/drawing/2014/main" id="{4222E159-CBB1-41B6-8CF0-93A3738B2543}"/>
                </a:ext>
              </a:extLst>
            </p:cNvPr>
            <p:cNvPicPr>
              <a:picLocks noChangeAspect="1"/>
            </p:cNvPicPr>
            <p:nvPr userDrawn="1"/>
          </p:nvPicPr>
          <p:blipFill>
            <a:blip r:embed="rId4"/>
            <a:stretch>
              <a:fillRect/>
            </a:stretch>
          </p:blipFill>
          <p:spPr>
            <a:xfrm>
              <a:off x="4091951" y="826478"/>
              <a:ext cx="738555" cy="504207"/>
            </a:xfrm>
            <a:prstGeom prst="rect">
              <a:avLst/>
            </a:prstGeom>
          </p:spPr>
        </p:pic>
        <p:sp>
          <p:nvSpPr>
            <p:cNvPr id="10" name="Textfeld 9">
              <a:extLst>
                <a:ext uri="{FF2B5EF4-FFF2-40B4-BE49-F238E27FC236}">
                  <a16:creationId xmlns:a16="http://schemas.microsoft.com/office/drawing/2014/main" id="{66884BA1-0FE4-4FB8-9C45-BE8D83B05A80}"/>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15" name="Grafik 14">
            <a:extLst>
              <a:ext uri="{FF2B5EF4-FFF2-40B4-BE49-F238E27FC236}">
                <a16:creationId xmlns:a16="http://schemas.microsoft.com/office/drawing/2014/main" id="{9C6E4A42-51E4-4A57-9AA7-3779F440FB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29514" y="3051264"/>
            <a:ext cx="5884985" cy="3696794"/>
          </a:xfrm>
          <a:prstGeom prst="rect">
            <a:avLst/>
          </a:prstGeom>
        </p:spPr>
      </p:pic>
    </p:spTree>
    <p:extLst>
      <p:ext uri="{BB962C8B-B14F-4D97-AF65-F5344CB8AC3E}">
        <p14:creationId xmlns:p14="http://schemas.microsoft.com/office/powerpoint/2010/main" val="2719899082"/>
      </p:ext>
    </p:extLst>
  </p:cSld>
  <p:clrMap bg1="lt1" tx1="dk1" bg2="lt2" tx2="dk2" accent1="accent1" accent2="accent2" accent3="accent3" accent4="accent4" accent5="accent5" accent6="accent6" hlink="hlink" folHlink="folHlink"/>
  <p:sldLayoutIdLst>
    <p:sldLayoutId id="2147483697"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71E5731-8D22-4779-BA02-E43717BDA6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86598" y="157905"/>
            <a:ext cx="1620000" cy="1620000"/>
          </a:xfrm>
          <a:prstGeom prst="rect">
            <a:avLst/>
          </a:prstGeom>
        </p:spPr>
      </p:pic>
      <p:grpSp>
        <p:nvGrpSpPr>
          <p:cNvPr id="10" name="Gruppieren 9">
            <a:extLst>
              <a:ext uri="{FF2B5EF4-FFF2-40B4-BE49-F238E27FC236}">
                <a16:creationId xmlns:a16="http://schemas.microsoft.com/office/drawing/2014/main" id="{FCEF53FD-D573-4DEA-AB01-FA9618E1BF70}"/>
              </a:ext>
            </a:extLst>
          </p:cNvPr>
          <p:cNvGrpSpPr/>
          <p:nvPr/>
        </p:nvGrpSpPr>
        <p:grpSpPr>
          <a:xfrm>
            <a:off x="4091951" y="826478"/>
            <a:ext cx="2648818" cy="504207"/>
            <a:chOff x="4091951" y="826478"/>
            <a:chExt cx="2648818" cy="504207"/>
          </a:xfrm>
        </p:grpSpPr>
        <p:pic>
          <p:nvPicPr>
            <p:cNvPr id="7" name="Grafik 6">
              <a:extLst>
                <a:ext uri="{FF2B5EF4-FFF2-40B4-BE49-F238E27FC236}">
                  <a16:creationId xmlns:a16="http://schemas.microsoft.com/office/drawing/2014/main" id="{DEEA5124-5B0B-492C-A4A4-0A19AC5A60BF}"/>
                </a:ext>
              </a:extLst>
            </p:cNvPr>
            <p:cNvPicPr>
              <a:picLocks noChangeAspect="1"/>
            </p:cNvPicPr>
            <p:nvPr userDrawn="1"/>
          </p:nvPicPr>
          <p:blipFill>
            <a:blip r:embed="rId3"/>
            <a:stretch>
              <a:fillRect/>
            </a:stretch>
          </p:blipFill>
          <p:spPr>
            <a:xfrm>
              <a:off x="4091951" y="826478"/>
              <a:ext cx="738555" cy="504207"/>
            </a:xfrm>
            <a:prstGeom prst="rect">
              <a:avLst/>
            </a:prstGeom>
          </p:spPr>
        </p:pic>
        <p:sp>
          <p:nvSpPr>
            <p:cNvPr id="8" name="Textfeld 7">
              <a:extLst>
                <a:ext uri="{FF2B5EF4-FFF2-40B4-BE49-F238E27FC236}">
                  <a16:creationId xmlns:a16="http://schemas.microsoft.com/office/drawing/2014/main" id="{BB57567A-F86F-469C-BC23-33991EDE776E}"/>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9" name="Grafik 8">
            <a:extLst>
              <a:ext uri="{FF2B5EF4-FFF2-40B4-BE49-F238E27FC236}">
                <a16:creationId xmlns:a16="http://schemas.microsoft.com/office/drawing/2014/main" id="{A1AED919-0213-4E52-9E4D-F0FE76C3DB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Tree>
    <p:extLst>
      <p:ext uri="{BB962C8B-B14F-4D97-AF65-F5344CB8AC3E}">
        <p14:creationId xmlns:p14="http://schemas.microsoft.com/office/powerpoint/2010/main" val="1310600696"/>
      </p:ext>
    </p:extLst>
  </p:cSld>
  <p:clrMap bg1="lt1" tx1="dk1" bg2="lt2" tx2="dk2" accent1="accent1" accent2="accent2" accent3="accent3" accent4="accent4" accent5="accent5" accent6="accent6" hlink="hlink" folHlink="folHlink"/>
  <p:hf sldNum="0" hdr="0" ftr="0" dt="0"/>
  <p:txStyles>
    <p:titleStyle>
      <a:lvl1pPr algn="r" defTabSz="457200" rtl="0" eaLnBrk="1" latinLnBrk="0" hangingPunct="1">
        <a:spcBef>
          <a:spcPct val="0"/>
        </a:spcBef>
        <a:buNone/>
        <a:defRPr sz="20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pPr/>
              <a:t>‹nr.›</a:t>
            </a:fld>
            <a:endParaRPr lang="es-ES"/>
          </a:p>
        </p:txBody>
      </p:sp>
      <p:pic>
        <p:nvPicPr>
          <p:cNvPr id="4" name="Grafik 3">
            <a:extLst>
              <a:ext uri="{FF2B5EF4-FFF2-40B4-BE49-F238E27FC236}">
                <a16:creationId xmlns:a16="http://schemas.microsoft.com/office/drawing/2014/main" id="{BBEF7CC8-3685-445B-A4CA-77243A158DA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335839514"/>
      </p:ext>
    </p:extLst>
  </p:cSld>
  <p:clrMap bg1="lt1" tx1="dk1" bg2="lt2" tx2="dk2" accent1="accent1" accent2="accent2" accent3="accent3" accent4="accent4" accent5="accent5" accent6="accent6" hlink="hlink" folHlink="folHlink"/>
  <p:sldLayoutIdLst>
    <p:sldLayoutId id="2147483803" r:id="rId1"/>
    <p:sldLayoutId id="2147483818" r:id="rId2"/>
    <p:sldLayoutId id="2147483819" r:id="rId3"/>
    <p:sldLayoutId id="2147483820" r:id="rId4"/>
    <p:sldLayoutId id="2147483821" r:id="rId5"/>
    <p:sldLayoutId id="2147483834" r:id="rId6"/>
    <p:sldLayoutId id="2147483835" r:id="rId7"/>
    <p:sldLayoutId id="2147483836" r:id="rId8"/>
    <p:sldLayoutId id="2147483837" r:id="rId9"/>
    <p:sldLayoutId id="2147483838" r:id="rId10"/>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4C48C6B-0371-4C26-A3C7-4400C1344E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pic>
        <p:nvPicPr>
          <p:cNvPr id="7" name="Grafik 6">
            <a:extLst>
              <a:ext uri="{FF2B5EF4-FFF2-40B4-BE49-F238E27FC236}">
                <a16:creationId xmlns:a16="http://schemas.microsoft.com/office/drawing/2014/main" id="{99E2015E-C348-43BB-B235-5AB04EA664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3090" y="0"/>
            <a:ext cx="1260000" cy="1260000"/>
          </a:xfrm>
          <a:prstGeom prst="rect">
            <a:avLst/>
          </a:prstGeom>
        </p:spPr>
      </p:pic>
    </p:spTree>
    <p:extLst>
      <p:ext uri="{BB962C8B-B14F-4D97-AF65-F5344CB8AC3E}">
        <p14:creationId xmlns:p14="http://schemas.microsoft.com/office/powerpoint/2010/main" val="1979522153"/>
      </p:ext>
    </p:extLst>
  </p:cSld>
  <p:clrMap bg1="lt1" tx1="dk1" bg2="lt2" tx2="dk2" accent1="accent1" accent2="accent2" accent3="accent3" accent4="accent4" accent5="accent5" accent6="accent6" hlink="hlink" folHlink="folHlink"/>
  <p:sldLayoutIdLst>
    <p:sldLayoutId id="2147483806" r:id="rId1"/>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solidFill>
                  <a:prstClr val="black"/>
                </a:solidFill>
              </a:rPr>
              <a:pPr/>
              <a:t>‹nr.›</a:t>
            </a:fld>
            <a:endParaRPr lang="es-ES">
              <a:solidFill>
                <a:prstClr val="black"/>
              </a:solidFill>
            </a:endParaRPr>
          </a:p>
        </p:txBody>
      </p:sp>
      <p:pic>
        <p:nvPicPr>
          <p:cNvPr id="4" name="Grafik 3">
            <a:extLst>
              <a:ext uri="{FF2B5EF4-FFF2-40B4-BE49-F238E27FC236}">
                <a16:creationId xmlns:a16="http://schemas.microsoft.com/office/drawing/2014/main" id="{BBEF7CC8-3685-445B-A4CA-77243A158D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3309804559"/>
      </p:ext>
    </p:extLst>
  </p:cSld>
  <p:clrMap bg1="lt1" tx1="dk1" bg2="lt2" tx2="dk2" accent1="accent1" accent2="accent2" accent3="accent3" accent4="accent4" accent5="accent5" accent6="accent6" hlink="hlink" folHlink="folHlink"/>
  <p:sldLayoutIdLst>
    <p:sldLayoutId id="2147483808" r:id="rId1"/>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FD02A6F-F280-42C4-97BA-767CB8F231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8828" y="1156962"/>
            <a:ext cx="1980000" cy="1980000"/>
          </a:xfrm>
          <a:prstGeom prst="rect">
            <a:avLst/>
          </a:prstGeom>
        </p:spPr>
      </p:pic>
      <p:grpSp>
        <p:nvGrpSpPr>
          <p:cNvPr id="8" name="Gruppieren 7">
            <a:extLst>
              <a:ext uri="{FF2B5EF4-FFF2-40B4-BE49-F238E27FC236}">
                <a16:creationId xmlns:a16="http://schemas.microsoft.com/office/drawing/2014/main" id="{866EB2BB-0834-4343-B542-4B9EE86B0838}"/>
              </a:ext>
            </a:extLst>
          </p:cNvPr>
          <p:cNvGrpSpPr/>
          <p:nvPr/>
        </p:nvGrpSpPr>
        <p:grpSpPr>
          <a:xfrm>
            <a:off x="2081443" y="1951888"/>
            <a:ext cx="2648818" cy="504207"/>
            <a:chOff x="4091951" y="826478"/>
            <a:chExt cx="2648818" cy="504207"/>
          </a:xfrm>
        </p:grpSpPr>
        <p:pic>
          <p:nvPicPr>
            <p:cNvPr id="9" name="Grafik 8">
              <a:extLst>
                <a:ext uri="{FF2B5EF4-FFF2-40B4-BE49-F238E27FC236}">
                  <a16:creationId xmlns:a16="http://schemas.microsoft.com/office/drawing/2014/main" id="{4222E159-CBB1-41B6-8CF0-93A3738B2543}"/>
                </a:ext>
              </a:extLst>
            </p:cNvPr>
            <p:cNvPicPr>
              <a:picLocks noChangeAspect="1"/>
            </p:cNvPicPr>
            <p:nvPr userDrawn="1"/>
          </p:nvPicPr>
          <p:blipFill>
            <a:blip r:embed="rId4"/>
            <a:stretch>
              <a:fillRect/>
            </a:stretch>
          </p:blipFill>
          <p:spPr>
            <a:xfrm>
              <a:off x="4091951" y="826478"/>
              <a:ext cx="738555" cy="504207"/>
            </a:xfrm>
            <a:prstGeom prst="rect">
              <a:avLst/>
            </a:prstGeom>
          </p:spPr>
        </p:pic>
        <p:sp>
          <p:nvSpPr>
            <p:cNvPr id="10" name="Textfeld 9">
              <a:extLst>
                <a:ext uri="{FF2B5EF4-FFF2-40B4-BE49-F238E27FC236}">
                  <a16:creationId xmlns:a16="http://schemas.microsoft.com/office/drawing/2014/main" id="{66884BA1-0FE4-4FB8-9C45-BE8D83B05A80}"/>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15" name="Grafik 14">
            <a:extLst>
              <a:ext uri="{FF2B5EF4-FFF2-40B4-BE49-F238E27FC236}">
                <a16:creationId xmlns:a16="http://schemas.microsoft.com/office/drawing/2014/main" id="{9C6E4A42-51E4-4A57-9AA7-3779F440FB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9514" y="3051264"/>
            <a:ext cx="5884985" cy="3696794"/>
          </a:xfrm>
          <a:prstGeom prst="rect">
            <a:avLst/>
          </a:prstGeom>
        </p:spPr>
      </p:pic>
    </p:spTree>
    <p:extLst>
      <p:ext uri="{BB962C8B-B14F-4D97-AF65-F5344CB8AC3E}">
        <p14:creationId xmlns:p14="http://schemas.microsoft.com/office/powerpoint/2010/main" val="2796587671"/>
      </p:ext>
    </p:extLst>
  </p:cSld>
  <p:clrMap bg1="lt1" tx1="dk1" bg2="lt2" tx2="dk2" accent1="accent1" accent2="accent2" accent3="accent3" accent4="accent4" accent5="accent5" accent6="accent6" hlink="hlink" folHlink="folHlink"/>
  <p:sldLayoutIdLst>
    <p:sldLayoutId id="2147483812"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0.xml"/><Relationship Id="rId4" Type="http://schemas.openxmlformats.org/officeDocument/2006/relationships/image" Target="../media/image12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126.png"/></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0.xml"/><Relationship Id="rId4" Type="http://schemas.openxmlformats.org/officeDocument/2006/relationships/image" Target="../media/image129.png"/></Relationships>
</file>

<file path=ppt/slides/_rels/slide10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emf"/><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5.xml"/><Relationship Id="rId5" Type="http://schemas.openxmlformats.org/officeDocument/2006/relationships/image" Target="../media/image139.jpeg"/><Relationship Id="rId4" Type="http://schemas.openxmlformats.org/officeDocument/2006/relationships/image" Target="../media/image138.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wmf"/><Relationship Id="rId1" Type="http://schemas.openxmlformats.org/officeDocument/2006/relationships/slideLayout" Target="../slideLayouts/slideLayout15.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https://www.cr-delta.nl/sap/galerij9/images/Mts%20Hofstra_jpg.jpg" TargetMode="Externa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www.youtube.com/watch?v=9zp8PRConnM" TargetMode="External"/><Relationship Id="rId1" Type="http://schemas.openxmlformats.org/officeDocument/2006/relationships/slideLayout" Target="../slideLayouts/slideLayout15.xml"/><Relationship Id="rId4" Type="http://schemas.openxmlformats.org/officeDocument/2006/relationships/image" Target="../media/image153.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hyperlink" Target="https://www.youtube.com/watch?v=1cnERj9fooc" TargetMode="External"/><Relationship Id="rId1" Type="http://schemas.openxmlformats.org/officeDocument/2006/relationships/slideLayout" Target="../slideLayouts/slideLayout10.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5.xml"/><Relationship Id="rId5" Type="http://schemas.openxmlformats.org/officeDocument/2006/relationships/image" Target="../media/image163.png"/><Relationship Id="rId4" Type="http://schemas.openxmlformats.org/officeDocument/2006/relationships/image" Target="../media/image162.jpeg"/></Relationships>
</file>

<file path=ppt/slides/_rels/slide12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10.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6.xml"/><Relationship Id="rId4" Type="http://schemas.openxmlformats.org/officeDocument/2006/relationships/image" Target="../media/image173.png"/></Relationships>
</file>

<file path=ppt/slides/_rels/slide12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10.xml"/><Relationship Id="rId6" Type="http://schemas.openxmlformats.org/officeDocument/2006/relationships/image" Target="../media/image178.png"/><Relationship Id="rId5" Type="http://schemas.openxmlformats.org/officeDocument/2006/relationships/image" Target="../media/image177.jpeg"/><Relationship Id="rId4" Type="http://schemas.openxmlformats.org/officeDocument/2006/relationships/image" Target="../media/image176.jpeg"/></Relationships>
</file>

<file path=ppt/slides/_rels/slide12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5.xml"/><Relationship Id="rId4" Type="http://schemas.openxmlformats.org/officeDocument/2006/relationships/image" Target="../media/image183.png"/></Relationships>
</file>

<file path=ppt/slides/_rels/slide128.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5.jpeg"/><Relationship Id="rId7" Type="http://schemas.openxmlformats.org/officeDocument/2006/relationships/image" Target="../media/image189.emf"/><Relationship Id="rId2" Type="http://schemas.openxmlformats.org/officeDocument/2006/relationships/image" Target="../media/image184.jpeg"/><Relationship Id="rId1" Type="http://schemas.openxmlformats.org/officeDocument/2006/relationships/slideLayout" Target="../slideLayouts/slideLayout14.xml"/><Relationship Id="rId6" Type="http://schemas.openxmlformats.org/officeDocument/2006/relationships/image" Target="../media/image188.emf"/><Relationship Id="rId11" Type="http://schemas.openxmlformats.org/officeDocument/2006/relationships/image" Target="../media/image193.png"/><Relationship Id="rId5" Type="http://schemas.openxmlformats.org/officeDocument/2006/relationships/image" Target="../media/image187.emf"/><Relationship Id="rId10" Type="http://schemas.openxmlformats.org/officeDocument/2006/relationships/image" Target="../media/image192.png"/><Relationship Id="rId4" Type="http://schemas.openxmlformats.org/officeDocument/2006/relationships/image" Target="../media/image186.emf"/><Relationship Id="rId9" Type="http://schemas.openxmlformats.org/officeDocument/2006/relationships/image" Target="../media/image191.png"/></Relationships>
</file>

<file path=ppt/slides/_rels/slide12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emf"/><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hyperlink" Target="http://www.stichtingweidegang.nl/images/RobotenWeiden/Eindproducten/RobotWeiden_Concepten_102015.pdf" TargetMode="External"/><Relationship Id="rId1" Type="http://schemas.openxmlformats.org/officeDocument/2006/relationships/slideLayout" Target="../slideLayouts/slideLayout15.xml"/><Relationship Id="rId4" Type="http://schemas.openxmlformats.org/officeDocument/2006/relationships/image" Target="../media/image199.png"/></Relationships>
</file>

<file path=ppt/slides/_rels/slide13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37.xml"/><Relationship Id="rId5" Type="http://schemas.openxmlformats.org/officeDocument/2006/relationships/image" Target="../media/image203.png"/><Relationship Id="rId4" Type="http://schemas.openxmlformats.org/officeDocument/2006/relationships/image" Target="../media/image202.png"/></Relationships>
</file>

<file path=ppt/slides/_rels/slide13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1.xml"/><Relationship Id="rId5" Type="http://schemas.openxmlformats.org/officeDocument/2006/relationships/image" Target="../media/image207.png"/><Relationship Id="rId4" Type="http://schemas.openxmlformats.org/officeDocument/2006/relationships/image" Target="../media/image206.png"/></Relationships>
</file>

<file path=ppt/slides/_rels/slide134.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image" Target="../media/image208.emf"/><Relationship Id="rId1" Type="http://schemas.openxmlformats.org/officeDocument/2006/relationships/slideLayout" Target="../slideLayouts/slideLayout42.xml"/><Relationship Id="rId6" Type="http://schemas.openxmlformats.org/officeDocument/2006/relationships/image" Target="../media/image212.png"/><Relationship Id="rId5" Type="http://schemas.openxmlformats.org/officeDocument/2006/relationships/image" Target="../media/image211.emf"/><Relationship Id="rId4" Type="http://schemas.openxmlformats.org/officeDocument/2006/relationships/image" Target="../media/image210.png"/></Relationships>
</file>

<file path=ppt/slides/_rels/slide135.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3.png"/><Relationship Id="rId7" Type="http://schemas.openxmlformats.org/officeDocument/2006/relationships/image" Target="../media/image216.png"/><Relationship Id="rId2" Type="http://schemas.openxmlformats.org/officeDocument/2006/relationships/slideLayout" Target="../slideLayouts/slideLayout43.xml"/><Relationship Id="rId1" Type="http://schemas.openxmlformats.org/officeDocument/2006/relationships/tags" Target="../tags/tag3.xml"/><Relationship Id="rId6" Type="http://schemas.openxmlformats.org/officeDocument/2006/relationships/image" Target="../media/image215.png"/><Relationship Id="rId5" Type="http://schemas.openxmlformats.org/officeDocument/2006/relationships/slide" Target="slide135.xml"/><Relationship Id="rId4" Type="http://schemas.openxmlformats.org/officeDocument/2006/relationships/image" Target="../media/image214.png"/><Relationship Id="rId9" Type="http://schemas.openxmlformats.org/officeDocument/2006/relationships/image" Target="../media/image218.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notesSlide" Target="../notesSlides/notesSlide24.xml"/><Relationship Id="rId1" Type="http://schemas.openxmlformats.org/officeDocument/2006/relationships/slideLayout" Target="../slideLayouts/slideLayout59.xml"/><Relationship Id="rId5" Type="http://schemas.openxmlformats.org/officeDocument/2006/relationships/image" Target="../media/image221.png"/><Relationship Id="rId4" Type="http://schemas.openxmlformats.org/officeDocument/2006/relationships/image" Target="../media/image220.emf"/></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5.xml"/><Relationship Id="rId1" Type="http://schemas.openxmlformats.org/officeDocument/2006/relationships/slideLayout" Target="../slideLayouts/slideLayout59.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14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14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14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14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145.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230.jpeg"/><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image" Target="../media/image220.emf"/><Relationship Id="rId5" Type="http://schemas.openxmlformats.org/officeDocument/2006/relationships/image" Target="../media/image229.emf"/><Relationship Id="rId4" Type="http://schemas.openxmlformats.org/officeDocument/2006/relationships/oleObject" Target="../embeddings/oleObject11.bin"/></Relationships>
</file>

<file path=ppt/slides/_rels/slide147.xml.rels><?xml version="1.0" encoding="UTF-8" standalone="yes"?>
<Relationships xmlns="http://schemas.openxmlformats.org/package/2006/relationships"><Relationship Id="rId3" Type="http://schemas.openxmlformats.org/officeDocument/2006/relationships/image" Target="../media/image222.png"/><Relationship Id="rId7" Type="http://schemas.openxmlformats.org/officeDocument/2006/relationships/image" Target="../media/image234.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14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33.xml"/><Relationship Id="rId1" Type="http://schemas.openxmlformats.org/officeDocument/2006/relationships/slideLayout" Target="../slideLayouts/slideLayout59.xml"/><Relationship Id="rId4" Type="http://schemas.openxmlformats.org/officeDocument/2006/relationships/image" Target="../media/image230.jpeg"/></Relationships>
</file>

<file path=ppt/slides/_rels/slide14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239.jpeg"/><Relationship Id="rId4" Type="http://schemas.openxmlformats.org/officeDocument/2006/relationships/image" Target="../media/image238.jpeg"/></Relationships>
</file>

<file path=ppt/slides/_rels/slide15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41.png"/></Relationships>
</file>

<file path=ppt/slides/_rels/slide15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242.png"/><Relationship Id="rId4" Type="http://schemas.openxmlformats.org/officeDocument/2006/relationships/image" Target="../media/image220.emf"/></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oleObject" Target="../embeddings/oleObject1.bin"/></Relationships>
</file>

<file path=ppt/slides/_rels/slide16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20.emf"/></Relationships>
</file>

<file path=ppt/slides/_rels/slide161.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246.gif"/><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249.jpeg"/><Relationship Id="rId5" Type="http://schemas.openxmlformats.org/officeDocument/2006/relationships/image" Target="../media/image248.gif"/><Relationship Id="rId4" Type="http://schemas.openxmlformats.org/officeDocument/2006/relationships/image" Target="../media/image247.gif"/></Relationships>
</file>

<file path=ppt/slides/_rels/slide16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jpeg"/><Relationship Id="rId1" Type="http://schemas.openxmlformats.org/officeDocument/2006/relationships/slideLayout" Target="../slideLayouts/slideLayout24.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17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4.xml"/><Relationship Id="rId4" Type="http://schemas.openxmlformats.org/officeDocument/2006/relationships/image" Target="../media/image258.png"/></Relationships>
</file>

<file path=ppt/slides/_rels/slide17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1.jpeg"/><Relationship Id="rId1" Type="http://schemas.openxmlformats.org/officeDocument/2006/relationships/slideLayout" Target="../slideLayouts/slideLayout24.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8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1.jpeg"/><Relationship Id="rId1" Type="http://schemas.openxmlformats.org/officeDocument/2006/relationships/slideLayout" Target="../slideLayouts/slideLayout24.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81.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4.xml"/></Relationships>
</file>

<file path=ppt/slides/_rels/slide182.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4.xml"/></Relationships>
</file>

<file path=ppt/slides/_rels/slide183.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4.xml"/></Relationships>
</file>

<file path=ppt/slides/_rels/slide184.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4.xml"/></Relationships>
</file>

<file path=ppt/slides/_rels/slide185.xml.rels><?xml version="1.0" encoding="UTF-8" standalone="yes"?>
<Relationships xmlns="http://schemas.openxmlformats.org/package/2006/relationships"><Relationship Id="rId2" Type="http://schemas.openxmlformats.org/officeDocument/2006/relationships/image" Target="../media/image270.emf"/><Relationship Id="rId1" Type="http://schemas.openxmlformats.org/officeDocument/2006/relationships/slideLayout" Target="../slideLayouts/slideLayout2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18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4.xml"/></Relationships>
</file>

<file path=ppt/slides/_rels/slide189.xml.rels><?xml version="1.0" encoding="UTF-8" standalone="yes"?>
<Relationships xmlns="http://schemas.openxmlformats.org/package/2006/relationships"><Relationship Id="rId2" Type="http://schemas.openxmlformats.org/officeDocument/2006/relationships/image" Target="../media/image271.emf"/><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1.jpeg"/><Relationship Id="rId1" Type="http://schemas.openxmlformats.org/officeDocument/2006/relationships/slideLayout" Target="../slideLayouts/slideLayout24.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4.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4.xml"/></Relationships>
</file>

<file path=ppt/slides/_rels/slide19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19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24.xml"/></Relationships>
</file>

<file path=ppt/slides/_rels/slide198.xml.rels><?xml version="1.0" encoding="UTF-8" standalone="yes"?>
<Relationships xmlns="http://schemas.openxmlformats.org/package/2006/relationships"><Relationship Id="rId3" Type="http://schemas.openxmlformats.org/officeDocument/2006/relationships/image" Target="../media/image280.emf"/><Relationship Id="rId2" Type="http://schemas.openxmlformats.org/officeDocument/2006/relationships/image" Target="../media/image279.emf"/><Relationship Id="rId1" Type="http://schemas.openxmlformats.org/officeDocument/2006/relationships/slideLayout" Target="../slideLayouts/slideLayout24.xml"/></Relationships>
</file>

<file path=ppt/slides/_rels/slide199.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00.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24.xml"/><Relationship Id="rId4" Type="http://schemas.openxmlformats.org/officeDocument/2006/relationships/image" Target="../media/image283.png"/></Relationships>
</file>

<file path=ppt/slides/_rels/slide20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4.xml"/></Relationships>
</file>

<file path=ppt/slides/_rels/slide202.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4.xml"/></Relationships>
</file>

<file path=ppt/slides/_rels/slide203.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4.xml"/></Relationships>
</file>

<file path=ppt/slides/_rels/slide204.xml.rels><?xml version="1.0" encoding="UTF-8" standalone="yes"?>
<Relationships xmlns="http://schemas.openxmlformats.org/package/2006/relationships"><Relationship Id="rId3" Type="http://schemas.openxmlformats.org/officeDocument/2006/relationships/image" Target="../media/image288.jpeg"/><Relationship Id="rId7" Type="http://schemas.openxmlformats.org/officeDocument/2006/relationships/image" Target="../media/image292.png"/><Relationship Id="rId2" Type="http://schemas.openxmlformats.org/officeDocument/2006/relationships/image" Target="../media/image287.jpeg"/><Relationship Id="rId1" Type="http://schemas.openxmlformats.org/officeDocument/2006/relationships/slideLayout" Target="../slideLayouts/slideLayout24.xml"/><Relationship Id="rId6" Type="http://schemas.openxmlformats.org/officeDocument/2006/relationships/image" Target="../media/image291.png"/><Relationship Id="rId5" Type="http://schemas.openxmlformats.org/officeDocument/2006/relationships/image" Target="../media/image290.png"/><Relationship Id="rId4" Type="http://schemas.openxmlformats.org/officeDocument/2006/relationships/image" Target="../media/image289.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6.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4.xml"/></Relationships>
</file>

<file path=ppt/slides/_rels/slide207.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4.xml"/><Relationship Id="rId4" Type="http://schemas.openxmlformats.org/officeDocument/2006/relationships/image" Target="../media/image295.png"/></Relationships>
</file>

<file path=ppt/slides/_rels/slide208.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24.xml"/></Relationships>
</file>

<file path=ppt/slides/_rels/slide209.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0.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24.xml"/><Relationship Id="rId5" Type="http://schemas.openxmlformats.org/officeDocument/2006/relationships/image" Target="../media/image303.png"/><Relationship Id="rId4" Type="http://schemas.openxmlformats.org/officeDocument/2006/relationships/image" Target="../media/image302.png"/></Relationships>
</file>

<file path=ppt/slides/_rels/slide211.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4.xml"/></Relationships>
</file>

<file path=ppt/slides/_rels/slide212.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24.xml"/></Relationships>
</file>

<file path=ppt/slides/_rels/slide213.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24.xml"/></Relationships>
</file>

<file path=ppt/slides/_rels/slide214.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25.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1.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24.xml"/></Relationships>
</file>

<file path=ppt/slides/_rels/slide222.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4.xml"/></Relationships>
</file>

<file path=ppt/slides/_rels/slide223.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2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5.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5.xml"/></Relationships>
</file>

<file path=ppt/slides/_rels/slide226.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25.xml"/></Relationships>
</file>

<file path=ppt/slides/_rels/slide227.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25.xml"/><Relationship Id="rId5" Type="http://schemas.openxmlformats.org/officeDocument/2006/relationships/image" Target="../media/image315.png"/><Relationship Id="rId4" Type="http://schemas.openxmlformats.org/officeDocument/2006/relationships/image" Target="../media/image314.png"/></Relationships>
</file>

<file path=ppt/slides/_rels/slide228.xml.rels><?xml version="1.0" encoding="UTF-8" standalone="yes"?>
<Relationships xmlns="http://schemas.openxmlformats.org/package/2006/relationships"><Relationship Id="rId3" Type="http://schemas.openxmlformats.org/officeDocument/2006/relationships/image" Target="../media/image316.emf"/><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229.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3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5.xml"/></Relationships>
</file>

<file path=ppt/slides/_rels/slide231.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5.xml"/></Relationships>
</file>

<file path=ppt/slides/_rels/slide232.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5.xml"/></Relationships>
</file>

<file path=ppt/slides/_rels/slide233.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5.xml"/></Relationships>
</file>

<file path=ppt/slides/_rels/slide234.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25.xml"/></Relationships>
</file>

<file path=ppt/slides/_rels/slide235.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5.xml"/></Relationships>
</file>

<file path=ppt/slides/_rels/slide236.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25.xml"/></Relationships>
</file>

<file path=ppt/slides/_rels/slide237.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25.xml"/></Relationships>
</file>

<file path=ppt/slides/_rels/slide238.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25.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1.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327.jpeg"/><Relationship Id="rId1" Type="http://schemas.openxmlformats.org/officeDocument/2006/relationships/slideLayout" Target="../slideLayouts/slideLayout24.xml"/></Relationships>
</file>

<file path=ppt/slides/_rels/slide242.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5.xml"/></Relationships>
</file>

<file path=ppt/slides/_rels/slide243.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63.xml"/><Relationship Id="rId1" Type="http://schemas.openxmlformats.org/officeDocument/2006/relationships/slideLayout" Target="../slideLayouts/slideLayout30.xml"/><Relationship Id="rId4" Type="http://schemas.openxmlformats.org/officeDocument/2006/relationships/image" Target="../media/image328.jpe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5.xml"/><Relationship Id="rId1" Type="http://schemas.openxmlformats.org/officeDocument/2006/relationships/vmlDrawing" Target="../drawings/vmlDrawing12.vml"/><Relationship Id="rId6" Type="http://schemas.openxmlformats.org/officeDocument/2006/relationships/image" Target="../media/image328.jpeg"/><Relationship Id="rId5" Type="http://schemas.openxmlformats.org/officeDocument/2006/relationships/image" Target="../media/image330.emf"/><Relationship Id="rId4" Type="http://schemas.openxmlformats.org/officeDocument/2006/relationships/oleObject" Target="../embeddings/oleObject12.bin"/></Relationships>
</file>

<file path=ppt/slides/_rels/slide245.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246.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2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7.xml"/><Relationship Id="rId1" Type="http://schemas.openxmlformats.org/officeDocument/2006/relationships/slideLayout" Target="../slideLayouts/slideLayout25.xml"/><Relationship Id="rId4" Type="http://schemas.openxmlformats.org/officeDocument/2006/relationships/image" Target="../media/image328.jpeg"/></Relationships>
</file>

<file path=ppt/slides/_rels/slide248.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24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28.jpeg"/><Relationship Id="rId1" Type="http://schemas.openxmlformats.org/officeDocument/2006/relationships/slideLayout" Target="../slideLayouts/slideLayout25.xml"/><Relationship Id="rId4" Type="http://schemas.openxmlformats.org/officeDocument/2006/relationships/chart" Target="../charts/chart9.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50.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image" Target="../media/image328.jpeg"/><Relationship Id="rId1" Type="http://schemas.openxmlformats.org/officeDocument/2006/relationships/slideLayout" Target="../slideLayouts/slideLayout25.xml"/><Relationship Id="rId5" Type="http://schemas.openxmlformats.org/officeDocument/2006/relationships/image" Target="../media/image333.jpeg"/><Relationship Id="rId4" Type="http://schemas.openxmlformats.org/officeDocument/2006/relationships/image" Target="../media/image332.jpeg"/></Relationships>
</file>

<file path=ppt/slides/_rels/slide251.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5.xml"/></Relationships>
</file>

<file path=ppt/slides/_rels/slide252.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5.xml"/></Relationships>
</file>

<file path=ppt/slides/_rels/slide253.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5.xml"/></Relationships>
</file>

<file path=ppt/slides/_rels/slide254.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5.xml"/></Relationships>
</file>

<file path=ppt/slides/_rels/slide255.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5.xml"/></Relationships>
</file>

<file path=ppt/slides/_rels/slide256.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28.jpeg"/><Relationship Id="rId1" Type="http://schemas.openxmlformats.org/officeDocument/2006/relationships/slideLayout" Target="../slideLayouts/slideLayout25.xml"/></Relationships>
</file>

<file path=ppt/slides/_rels/slide257.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9.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0.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0.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image" Target="../media/image335.png"/><Relationship Id="rId1" Type="http://schemas.openxmlformats.org/officeDocument/2006/relationships/slideLayout" Target="../slideLayouts/slideLayout29.xml"/><Relationship Id="rId5" Type="http://schemas.openxmlformats.org/officeDocument/2006/relationships/image" Target="../media/image338.jpeg"/><Relationship Id="rId4" Type="http://schemas.openxmlformats.org/officeDocument/2006/relationships/image" Target="../media/image337.jpeg"/></Relationships>
</file>

<file path=ppt/slides/_rels/slide261.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1.xml"/><Relationship Id="rId1" Type="http://schemas.openxmlformats.org/officeDocument/2006/relationships/slideLayout" Target="../slideLayouts/slideLayout31.xml"/><Relationship Id="rId4" Type="http://schemas.openxmlformats.org/officeDocument/2006/relationships/image" Target="../media/image339.png"/></Relationships>
</file>

<file path=ppt/slides/_rels/slide262.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2.xml"/><Relationship Id="rId1" Type="http://schemas.openxmlformats.org/officeDocument/2006/relationships/slideLayout" Target="../slideLayouts/slideLayout31.xml"/><Relationship Id="rId4" Type="http://schemas.openxmlformats.org/officeDocument/2006/relationships/chart" Target="../charts/chart10.xml"/></Relationships>
</file>

<file path=ppt/slides/_rels/slide263.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3.xml"/><Relationship Id="rId1" Type="http://schemas.openxmlformats.org/officeDocument/2006/relationships/slideLayout" Target="../slideLayouts/slideLayout31.xml"/></Relationships>
</file>

<file path=ppt/slides/_rels/slide264.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4.xml"/><Relationship Id="rId1" Type="http://schemas.openxmlformats.org/officeDocument/2006/relationships/slideLayout" Target="../slideLayouts/slideLayout31.xml"/></Relationships>
</file>

<file path=ppt/slides/_rels/slide265.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5.xml"/><Relationship Id="rId1" Type="http://schemas.openxmlformats.org/officeDocument/2006/relationships/slideLayout" Target="../slideLayouts/slideLayout31.xml"/></Relationships>
</file>

<file path=ppt/slides/_rels/slide266.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6.xml"/><Relationship Id="rId1" Type="http://schemas.openxmlformats.org/officeDocument/2006/relationships/slideLayout" Target="../slideLayouts/slideLayout31.xml"/></Relationships>
</file>

<file path=ppt/slides/_rels/slide267.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7.xml"/><Relationship Id="rId1" Type="http://schemas.openxmlformats.org/officeDocument/2006/relationships/slideLayout" Target="../slideLayouts/slideLayout31.xml"/></Relationships>
</file>

<file path=ppt/slides/_rels/slide268.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8.xml"/><Relationship Id="rId1" Type="http://schemas.openxmlformats.org/officeDocument/2006/relationships/slideLayout" Target="../slideLayouts/slideLayout31.xml"/></Relationships>
</file>

<file path=ppt/slides/_rels/slide269.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9.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70.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31.xml"/><Relationship Id="rId6" Type="http://schemas.openxmlformats.org/officeDocument/2006/relationships/image" Target="../media/image328.jpeg"/><Relationship Id="rId5" Type="http://schemas.openxmlformats.org/officeDocument/2006/relationships/image" Target="../media/image343.png"/><Relationship Id="rId4" Type="http://schemas.openxmlformats.org/officeDocument/2006/relationships/image" Target="../media/image342.png"/></Relationships>
</file>

<file path=ppt/slides/_rels/slide271.xml.rels><?xml version="1.0" encoding="UTF-8" standalone="yes"?>
<Relationships xmlns="http://schemas.openxmlformats.org/package/2006/relationships"><Relationship Id="rId8" Type="http://schemas.openxmlformats.org/officeDocument/2006/relationships/image" Target="../media/image350.jpeg"/><Relationship Id="rId3" Type="http://schemas.openxmlformats.org/officeDocument/2006/relationships/image" Target="../media/image345.jpeg"/><Relationship Id="rId7" Type="http://schemas.openxmlformats.org/officeDocument/2006/relationships/image" Target="../media/image349.jpeg"/><Relationship Id="rId2" Type="http://schemas.openxmlformats.org/officeDocument/2006/relationships/image" Target="../media/image344.jpeg"/><Relationship Id="rId1" Type="http://schemas.openxmlformats.org/officeDocument/2006/relationships/slideLayout" Target="../slideLayouts/slideLayout29.xml"/><Relationship Id="rId6" Type="http://schemas.openxmlformats.org/officeDocument/2006/relationships/image" Target="../media/image348.jpeg"/><Relationship Id="rId5" Type="http://schemas.openxmlformats.org/officeDocument/2006/relationships/image" Target="../media/image347.jpeg"/><Relationship Id="rId4" Type="http://schemas.openxmlformats.org/officeDocument/2006/relationships/image" Target="../media/image346.jpeg"/></Relationships>
</file>

<file path=ppt/slides/_rels/slide272.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80.xml"/><Relationship Id="rId1" Type="http://schemas.openxmlformats.org/officeDocument/2006/relationships/slideLayout" Target="../slideLayouts/slideLayout31.xml"/><Relationship Id="rId6" Type="http://schemas.openxmlformats.org/officeDocument/2006/relationships/image" Target="../media/image353.jpeg"/><Relationship Id="rId5" Type="http://schemas.openxmlformats.org/officeDocument/2006/relationships/image" Target="../media/image352.jpeg"/><Relationship Id="rId4" Type="http://schemas.openxmlformats.org/officeDocument/2006/relationships/image" Target="../media/image351.png"/></Relationships>
</file>

<file path=ppt/slides/_rels/slide273.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png"/><Relationship Id="rId1" Type="http://schemas.openxmlformats.org/officeDocument/2006/relationships/slideLayout" Target="../slideLayouts/slideLayout29.xml"/><Relationship Id="rId5" Type="http://schemas.openxmlformats.org/officeDocument/2006/relationships/image" Target="../media/image357.png"/><Relationship Id="rId4" Type="http://schemas.openxmlformats.org/officeDocument/2006/relationships/image" Target="../media/image356.png"/></Relationships>
</file>

<file path=ppt/slides/_rels/slide274.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31.xml"/></Relationships>
</file>

<file path=ppt/slides/_rels/slide275.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notesSlide" Target="../notesSlides/notesSlide81.xml"/><Relationship Id="rId1" Type="http://schemas.openxmlformats.org/officeDocument/2006/relationships/slideLayout" Target="../slideLayouts/slideLayout29.xml"/></Relationships>
</file>

<file path=ppt/slides/_rels/slide27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82.xml"/><Relationship Id="rId1" Type="http://schemas.openxmlformats.org/officeDocument/2006/relationships/slideLayout" Target="../slideLayouts/slideLayout31.xml"/><Relationship Id="rId4" Type="http://schemas.openxmlformats.org/officeDocument/2006/relationships/image" Target="../media/image328.jpeg"/></Relationships>
</file>

<file path=ppt/slides/_rels/slide277.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83.xml"/><Relationship Id="rId1" Type="http://schemas.openxmlformats.org/officeDocument/2006/relationships/slideLayout" Target="../slideLayouts/slideLayout31.xml"/><Relationship Id="rId5" Type="http://schemas.openxmlformats.org/officeDocument/2006/relationships/image" Target="../media/image360.png"/><Relationship Id="rId4" Type="http://schemas.openxmlformats.org/officeDocument/2006/relationships/image" Target="../media/image359.jpeg"/></Relationships>
</file>

<file path=ppt/slides/_rels/slide278.xml.rels><?xml version="1.0" encoding="UTF-8" standalone="yes"?>
<Relationships xmlns="http://schemas.openxmlformats.org/package/2006/relationships"><Relationship Id="rId3" Type="http://schemas.openxmlformats.org/officeDocument/2006/relationships/image" Target="../media/image362.emf"/><Relationship Id="rId7" Type="http://schemas.openxmlformats.org/officeDocument/2006/relationships/image" Target="../media/image328.jpeg"/><Relationship Id="rId2" Type="http://schemas.openxmlformats.org/officeDocument/2006/relationships/image" Target="../media/image361.png"/><Relationship Id="rId1" Type="http://schemas.openxmlformats.org/officeDocument/2006/relationships/slideLayout" Target="../slideLayouts/slideLayout30.xml"/><Relationship Id="rId6" Type="http://schemas.openxmlformats.org/officeDocument/2006/relationships/image" Target="../media/image365.jpeg"/><Relationship Id="rId5" Type="http://schemas.openxmlformats.org/officeDocument/2006/relationships/image" Target="../media/image364.jpeg"/><Relationship Id="rId4" Type="http://schemas.openxmlformats.org/officeDocument/2006/relationships/image" Target="../media/image363.wmf"/></Relationships>
</file>

<file path=ppt/slides/_rels/slide279.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366.png"/><Relationship Id="rId1" Type="http://schemas.openxmlformats.org/officeDocument/2006/relationships/slideLayout" Target="../slideLayouts/slideLayout29.xml"/><Relationship Id="rId6" Type="http://schemas.openxmlformats.org/officeDocument/2006/relationships/image" Target="../media/image370.png"/><Relationship Id="rId5" Type="http://schemas.openxmlformats.org/officeDocument/2006/relationships/image" Target="../media/image369.png"/><Relationship Id="rId4" Type="http://schemas.openxmlformats.org/officeDocument/2006/relationships/image" Target="../media/image36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0.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84.xml"/><Relationship Id="rId1" Type="http://schemas.openxmlformats.org/officeDocument/2006/relationships/slideLayout" Target="../slideLayouts/slideLayout31.xml"/><Relationship Id="rId4" Type="http://schemas.openxmlformats.org/officeDocument/2006/relationships/image" Target="../media/image371.jpe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2.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5.xml"/></Relationships>
</file>

<file path=ppt/slides/_rels/slide283.xml.rels><?xml version="1.0" encoding="UTF-8" standalone="yes"?>
<Relationships xmlns="http://schemas.openxmlformats.org/package/2006/relationships"><Relationship Id="rId8" Type="http://schemas.openxmlformats.org/officeDocument/2006/relationships/image" Target="../media/image375.jpeg"/><Relationship Id="rId3" Type="http://schemas.openxmlformats.org/officeDocument/2006/relationships/notesSlide" Target="../notesSlides/notesSlide85.xml"/><Relationship Id="rId7" Type="http://schemas.openxmlformats.org/officeDocument/2006/relationships/image" Target="../media/image374.jpeg"/><Relationship Id="rId2" Type="http://schemas.openxmlformats.org/officeDocument/2006/relationships/slideLayout" Target="../slideLayouts/slideLayout30.xml"/><Relationship Id="rId1" Type="http://schemas.openxmlformats.org/officeDocument/2006/relationships/vmlDrawing" Target="../drawings/vmlDrawing13.vml"/><Relationship Id="rId6" Type="http://schemas.openxmlformats.org/officeDocument/2006/relationships/image" Target="../media/image372.emf"/><Relationship Id="rId5" Type="http://schemas.openxmlformats.org/officeDocument/2006/relationships/oleObject" Target="../embeddings/oleObject13.bin"/><Relationship Id="rId10" Type="http://schemas.openxmlformats.org/officeDocument/2006/relationships/image" Target="../media/image328.jpeg"/><Relationship Id="rId4" Type="http://schemas.openxmlformats.org/officeDocument/2006/relationships/image" Target="../media/image373.png"/><Relationship Id="rId9" Type="http://schemas.openxmlformats.org/officeDocument/2006/relationships/image" Target="../media/image376.jpeg"/></Relationships>
</file>

<file path=ppt/slides/_rels/slide284.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notesSlide" Target="../notesSlides/notesSlide86.xml"/><Relationship Id="rId1" Type="http://schemas.openxmlformats.org/officeDocument/2006/relationships/slideLayout" Target="../slideLayouts/slideLayout30.xml"/><Relationship Id="rId4" Type="http://schemas.openxmlformats.org/officeDocument/2006/relationships/image" Target="../media/image328.jpeg"/></Relationships>
</file>

<file path=ppt/slides/_rels/slide285.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7.xml.rels><?xml version="1.0" encoding="UTF-8" standalone="yes"?>
<Relationships xmlns="http://schemas.openxmlformats.org/package/2006/relationships"><Relationship Id="rId8" Type="http://schemas.openxmlformats.org/officeDocument/2006/relationships/image" Target="../media/image383.jpeg"/><Relationship Id="rId3" Type="http://schemas.openxmlformats.org/officeDocument/2006/relationships/image" Target="../media/image378.jpeg"/><Relationship Id="rId7" Type="http://schemas.openxmlformats.org/officeDocument/2006/relationships/image" Target="../media/image382.jpeg"/><Relationship Id="rId2" Type="http://schemas.openxmlformats.org/officeDocument/2006/relationships/notesSlide" Target="../notesSlides/notesSlide87.xml"/><Relationship Id="rId1" Type="http://schemas.openxmlformats.org/officeDocument/2006/relationships/slideLayout" Target="../slideLayouts/slideLayout25.xml"/><Relationship Id="rId6" Type="http://schemas.openxmlformats.org/officeDocument/2006/relationships/image" Target="../media/image381.jpeg"/><Relationship Id="rId5" Type="http://schemas.openxmlformats.org/officeDocument/2006/relationships/image" Target="../media/image380.jpeg"/><Relationship Id="rId4" Type="http://schemas.openxmlformats.org/officeDocument/2006/relationships/image" Target="../media/image379.jpeg"/><Relationship Id="rId9" Type="http://schemas.openxmlformats.org/officeDocument/2006/relationships/image" Target="../media/image328.jpeg"/></Relationships>
</file>

<file path=ppt/slides/_rels/slide288.xml.rels><?xml version="1.0" encoding="UTF-8" standalone="yes"?>
<Relationships xmlns="http://schemas.openxmlformats.org/package/2006/relationships"><Relationship Id="rId8" Type="http://schemas.openxmlformats.org/officeDocument/2006/relationships/image" Target="../media/image389.jpeg"/><Relationship Id="rId3" Type="http://schemas.openxmlformats.org/officeDocument/2006/relationships/image" Target="../media/image384.jpeg"/><Relationship Id="rId7" Type="http://schemas.openxmlformats.org/officeDocument/2006/relationships/image" Target="../media/image388.jpeg"/><Relationship Id="rId2" Type="http://schemas.openxmlformats.org/officeDocument/2006/relationships/notesSlide" Target="../notesSlides/notesSlide88.xml"/><Relationship Id="rId1" Type="http://schemas.openxmlformats.org/officeDocument/2006/relationships/slideLayout" Target="../slideLayouts/slideLayout25.xml"/><Relationship Id="rId6" Type="http://schemas.openxmlformats.org/officeDocument/2006/relationships/image" Target="../media/image387.jpeg"/><Relationship Id="rId5" Type="http://schemas.openxmlformats.org/officeDocument/2006/relationships/image" Target="../media/image386.jpeg"/><Relationship Id="rId4" Type="http://schemas.openxmlformats.org/officeDocument/2006/relationships/image" Target="../media/image385.jpeg"/><Relationship Id="rId9" Type="http://schemas.openxmlformats.org/officeDocument/2006/relationships/image" Target="../media/image328.jpeg"/></Relationships>
</file>

<file path=ppt/slides/_rels/slide289.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90.png"/><Relationship Id="rId1" Type="http://schemas.openxmlformats.org/officeDocument/2006/relationships/slideLayout" Target="../slideLayouts/slideLayout30.xml"/><Relationship Id="rId6" Type="http://schemas.openxmlformats.org/officeDocument/2006/relationships/image" Target="../media/image328.jpeg"/><Relationship Id="rId5" Type="http://schemas.openxmlformats.org/officeDocument/2006/relationships/image" Target="../media/image393.jpeg"/><Relationship Id="rId4" Type="http://schemas.openxmlformats.org/officeDocument/2006/relationships/image" Target="../media/image392.png"/></Relationships>
</file>

<file path=ppt/slides/_rels/slide29.xml.rels><?xml version="1.0" encoding="UTF-8" standalone="yes"?>
<Relationships xmlns="http://schemas.openxmlformats.org/package/2006/relationships"><Relationship Id="rId2" Type="http://schemas.openxmlformats.org/officeDocument/2006/relationships/hyperlink" Target="https://autograssmilk.dk/" TargetMode="External"/><Relationship Id="rId1" Type="http://schemas.openxmlformats.org/officeDocument/2006/relationships/slideLayout" Target="../slideLayouts/slideLayout8.xml"/></Relationships>
</file>

<file path=ppt/slides/_rels/slide290.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394.png"/><Relationship Id="rId1" Type="http://schemas.openxmlformats.org/officeDocument/2006/relationships/slideLayout" Target="../slideLayouts/slideLayout30.xml"/><Relationship Id="rId5" Type="http://schemas.openxmlformats.org/officeDocument/2006/relationships/image" Target="../media/image328.jpeg"/><Relationship Id="rId4" Type="http://schemas.openxmlformats.org/officeDocument/2006/relationships/image" Target="../media/image395.jpeg"/></Relationships>
</file>

<file path=ppt/slides/_rels/slide291.xml.rels><?xml version="1.0" encoding="UTF-8" standalone="yes"?>
<Relationships xmlns="http://schemas.openxmlformats.org/package/2006/relationships"><Relationship Id="rId3" Type="http://schemas.openxmlformats.org/officeDocument/2006/relationships/image" Target="../media/image396.jpeg"/><Relationship Id="rId2" Type="http://schemas.openxmlformats.org/officeDocument/2006/relationships/notesSlide" Target="../notesSlides/notesSlide89.xml"/><Relationship Id="rId1" Type="http://schemas.openxmlformats.org/officeDocument/2006/relationships/slideLayout" Target="../slideLayouts/slideLayout32.xml"/><Relationship Id="rId5" Type="http://schemas.openxmlformats.org/officeDocument/2006/relationships/image" Target="../media/image398.jpeg"/><Relationship Id="rId4" Type="http://schemas.openxmlformats.org/officeDocument/2006/relationships/image" Target="../media/image397.jpeg"/></Relationships>
</file>

<file path=ppt/slides/_rels/slide292.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399.png"/><Relationship Id="rId1" Type="http://schemas.openxmlformats.org/officeDocument/2006/relationships/slideLayout" Target="../slideLayouts/slideLayout25.xml"/></Relationships>
</file>

<file path=ppt/slides/_rels/slide293.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image" Target="../media/image392.png"/><Relationship Id="rId1" Type="http://schemas.openxmlformats.org/officeDocument/2006/relationships/slideLayout" Target="../slideLayouts/slideLayout25.xml"/><Relationship Id="rId4" Type="http://schemas.openxmlformats.org/officeDocument/2006/relationships/image" Target="../media/image328.jpe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5.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image" Target="../media/image401.jpeg"/><Relationship Id="rId1" Type="http://schemas.openxmlformats.org/officeDocument/2006/relationships/slideLayout" Target="../slideLayouts/slideLayout25.xml"/><Relationship Id="rId6" Type="http://schemas.openxmlformats.org/officeDocument/2006/relationships/image" Target="../media/image328.jpeg"/><Relationship Id="rId5" Type="http://schemas.openxmlformats.org/officeDocument/2006/relationships/image" Target="../media/image404.emf"/><Relationship Id="rId4" Type="http://schemas.openxmlformats.org/officeDocument/2006/relationships/image" Target="../media/image403.jpeg"/></Relationships>
</file>

<file path=ppt/slides/_rels/slide296.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405.png"/><Relationship Id="rId1" Type="http://schemas.openxmlformats.org/officeDocument/2006/relationships/slideLayout" Target="../slideLayouts/slideLayout30.xml"/></Relationships>
</file>

<file path=ppt/slides/_rels/slide297.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notesSlide" Target="../notesSlides/notesSlide90.xml"/><Relationship Id="rId1" Type="http://schemas.openxmlformats.org/officeDocument/2006/relationships/slideLayout" Target="../slideLayouts/slideLayout32.xml"/><Relationship Id="rId4" Type="http://schemas.openxmlformats.org/officeDocument/2006/relationships/image" Target="../media/image328.jpe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9.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407.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slide" Target="slide305.xml"/><Relationship Id="rId3" Type="http://schemas.openxmlformats.org/officeDocument/2006/relationships/slide" Target="slide47.xml"/><Relationship Id="rId7" Type="http://schemas.openxmlformats.org/officeDocument/2006/relationships/slide" Target="slide240.xml"/><Relationship Id="rId2" Type="http://schemas.openxmlformats.org/officeDocument/2006/relationships/slide" Target="slide4.xml"/><Relationship Id="rId1" Type="http://schemas.openxmlformats.org/officeDocument/2006/relationships/slideLayout" Target="../slideLayouts/slideLayout8.xml"/><Relationship Id="rId6" Type="http://schemas.openxmlformats.org/officeDocument/2006/relationships/slide" Target="slide175.xml"/><Relationship Id="rId5" Type="http://schemas.openxmlformats.org/officeDocument/2006/relationships/slide" Target="slide136.xml"/><Relationship Id="rId4" Type="http://schemas.openxmlformats.org/officeDocument/2006/relationships/slide" Target="slide92.xml"/><Relationship Id="rId9" Type="http://schemas.openxmlformats.org/officeDocument/2006/relationships/slide" Target="slide316.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00.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408.png"/><Relationship Id="rId1" Type="http://schemas.openxmlformats.org/officeDocument/2006/relationships/slideLayout" Target="../slideLayouts/slideLayout25.xml"/></Relationships>
</file>

<file path=ppt/slides/_rels/slide301.xml.rels><?xml version="1.0" encoding="UTF-8" standalone="yes"?>
<Relationships xmlns="http://schemas.openxmlformats.org/package/2006/relationships"><Relationship Id="rId3" Type="http://schemas.openxmlformats.org/officeDocument/2006/relationships/image" Target="../media/image409.jpeg"/><Relationship Id="rId7" Type="http://schemas.openxmlformats.org/officeDocument/2006/relationships/image" Target="../media/image413.jpeg"/><Relationship Id="rId2" Type="http://schemas.openxmlformats.org/officeDocument/2006/relationships/image" Target="../media/image328.jpeg"/><Relationship Id="rId1" Type="http://schemas.openxmlformats.org/officeDocument/2006/relationships/slideLayout" Target="../slideLayouts/slideLayout33.xml"/><Relationship Id="rId6" Type="http://schemas.openxmlformats.org/officeDocument/2006/relationships/image" Target="../media/image412.png"/><Relationship Id="rId5" Type="http://schemas.openxmlformats.org/officeDocument/2006/relationships/image" Target="../media/image411.jpeg"/><Relationship Id="rId4" Type="http://schemas.openxmlformats.org/officeDocument/2006/relationships/image" Target="../media/image410.jpeg"/></Relationships>
</file>

<file path=ppt/slides/_rels/slide302.xml.rels><?xml version="1.0" encoding="UTF-8" standalone="yes"?>
<Relationships xmlns="http://schemas.openxmlformats.org/package/2006/relationships"><Relationship Id="rId8" Type="http://schemas.openxmlformats.org/officeDocument/2006/relationships/image" Target="../media/image420.jpeg"/><Relationship Id="rId3" Type="http://schemas.openxmlformats.org/officeDocument/2006/relationships/image" Target="../media/image415.jpeg"/><Relationship Id="rId7" Type="http://schemas.openxmlformats.org/officeDocument/2006/relationships/image" Target="../media/image419.jpeg"/><Relationship Id="rId2" Type="http://schemas.openxmlformats.org/officeDocument/2006/relationships/image" Target="../media/image414.jpeg"/><Relationship Id="rId1" Type="http://schemas.openxmlformats.org/officeDocument/2006/relationships/slideLayout" Target="../slideLayouts/slideLayout25.xml"/><Relationship Id="rId6" Type="http://schemas.openxmlformats.org/officeDocument/2006/relationships/image" Target="../media/image418.jpeg"/><Relationship Id="rId5" Type="http://schemas.openxmlformats.org/officeDocument/2006/relationships/image" Target="../media/image417.jpeg"/><Relationship Id="rId10" Type="http://schemas.openxmlformats.org/officeDocument/2006/relationships/image" Target="../media/image328.jpeg"/><Relationship Id="rId4" Type="http://schemas.openxmlformats.org/officeDocument/2006/relationships/image" Target="../media/image416.png"/><Relationship Id="rId9" Type="http://schemas.openxmlformats.org/officeDocument/2006/relationships/image" Target="../media/image421.jpeg"/></Relationships>
</file>

<file path=ppt/slides/_rels/slide303.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image" Target="../media/image422.jpeg"/><Relationship Id="rId1" Type="http://schemas.openxmlformats.org/officeDocument/2006/relationships/slideLayout" Target="../slideLayouts/slideLayout25.xml"/><Relationship Id="rId4" Type="http://schemas.openxmlformats.org/officeDocument/2006/relationships/image" Target="../media/image424.jpeg"/></Relationships>
</file>

<file path=ppt/slides/_rels/slide304.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33.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6.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image" Target="../media/image425.png"/><Relationship Id="rId1" Type="http://schemas.openxmlformats.org/officeDocument/2006/relationships/slideLayout" Target="../slideLayouts/slideLayout2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08.xml.rels><?xml version="1.0" encoding="UTF-8" standalone="yes"?>
<Relationships xmlns="http://schemas.openxmlformats.org/package/2006/relationships"><Relationship Id="rId2" Type="http://schemas.openxmlformats.org/officeDocument/2006/relationships/image" Target="../media/image427.png"/><Relationship Id="rId1" Type="http://schemas.openxmlformats.org/officeDocument/2006/relationships/slideLayout" Target="../slideLayouts/slideLayout58.xml"/></Relationships>
</file>

<file path=ppt/slides/_rels/slide309.xml.rels><?xml version="1.0" encoding="UTF-8" standalone="yes"?>
<Relationships xmlns="http://schemas.openxmlformats.org/package/2006/relationships"><Relationship Id="rId3" Type="http://schemas.openxmlformats.org/officeDocument/2006/relationships/image" Target="../media/image429.png"/><Relationship Id="rId2" Type="http://schemas.openxmlformats.org/officeDocument/2006/relationships/image" Target="../media/image428.png"/><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0.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58.xml"/></Relationships>
</file>

<file path=ppt/slides/_rels/slide311.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image" Target="../media/image431.png"/><Relationship Id="rId1" Type="http://schemas.openxmlformats.org/officeDocument/2006/relationships/slideLayout" Target="../slideLayouts/slideLayout58.xml"/><Relationship Id="rId5" Type="http://schemas.openxmlformats.org/officeDocument/2006/relationships/image" Target="../media/image434.png"/><Relationship Id="rId4" Type="http://schemas.openxmlformats.org/officeDocument/2006/relationships/image" Target="../media/image433.png"/></Relationships>
</file>

<file path=ppt/slides/_rels/slide312.xml.rels><?xml version="1.0" encoding="UTF-8" standalone="yes"?>
<Relationships xmlns="http://schemas.openxmlformats.org/package/2006/relationships"><Relationship Id="rId2" Type="http://schemas.openxmlformats.org/officeDocument/2006/relationships/image" Target="../media/image435.jpeg"/><Relationship Id="rId1" Type="http://schemas.openxmlformats.org/officeDocument/2006/relationships/slideLayout" Target="../slideLayouts/slideLayout58.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8.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58.xml"/><Relationship Id="rId1" Type="http://schemas.openxmlformats.org/officeDocument/2006/relationships/vmlDrawing" Target="../drawings/vmlDrawing14.vml"/><Relationship Id="rId4" Type="http://schemas.openxmlformats.org/officeDocument/2006/relationships/image" Target="../media/image436.pn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18.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437.png"/><Relationship Id="rId1" Type="http://schemas.openxmlformats.org/officeDocument/2006/relationships/slideLayout" Target="../slideLayouts/slideLayout59.xml"/></Relationships>
</file>

<file path=ppt/slides/_rels/slide319.xml.rels><?xml version="1.0" encoding="UTF-8" standalone="yes"?>
<Relationships xmlns="http://schemas.openxmlformats.org/package/2006/relationships"><Relationship Id="rId2" Type="http://schemas.openxmlformats.org/officeDocument/2006/relationships/image" Target="../media/image439.png"/><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0.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59.xml"/></Relationships>
</file>

<file path=ppt/slides/_rels/slide321.xml.rels><?xml version="1.0" encoding="UTF-8" standalone="yes"?>
<Relationships xmlns="http://schemas.openxmlformats.org/package/2006/relationships"><Relationship Id="rId2" Type="http://schemas.openxmlformats.org/officeDocument/2006/relationships/image" Target="../media/image441.png"/><Relationship Id="rId1" Type="http://schemas.openxmlformats.org/officeDocument/2006/relationships/slideLayout" Target="../slideLayouts/slideLayout59.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23.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image" Target="../media/image442.png"/><Relationship Id="rId1" Type="http://schemas.openxmlformats.org/officeDocument/2006/relationships/slideLayout" Target="../slideLayouts/slideLayout59.xml"/></Relationships>
</file>

<file path=ppt/slides/_rels/slide324.xml.rels><?xml version="1.0" encoding="UTF-8" standalone="yes"?>
<Relationships xmlns="http://schemas.openxmlformats.org/package/2006/relationships"><Relationship Id="rId2" Type="http://schemas.openxmlformats.org/officeDocument/2006/relationships/image" Target="../media/image444.png"/><Relationship Id="rId1" Type="http://schemas.openxmlformats.org/officeDocument/2006/relationships/slideLayout" Target="../slideLayouts/slideLayout59.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26.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image" Target="../media/image445.png"/><Relationship Id="rId1" Type="http://schemas.openxmlformats.org/officeDocument/2006/relationships/slideLayout" Target="../slideLayouts/slideLayout59.xml"/><Relationship Id="rId5" Type="http://schemas.openxmlformats.org/officeDocument/2006/relationships/image" Target="../media/image448.png"/><Relationship Id="rId4" Type="http://schemas.openxmlformats.org/officeDocument/2006/relationships/image" Target="../media/image447.png"/></Relationships>
</file>

<file path=ppt/slides/_rels/slide327.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png"/><Relationship Id="rId1" Type="http://schemas.openxmlformats.org/officeDocument/2006/relationships/slideLayout" Target="../slideLayouts/slideLayout59.xml"/></Relationships>
</file>

<file path=ppt/slides/_rels/slide328.xml.rels><?xml version="1.0" encoding="UTF-8" standalone="yes"?>
<Relationships xmlns="http://schemas.openxmlformats.org/package/2006/relationships"><Relationship Id="rId2" Type="http://schemas.openxmlformats.org/officeDocument/2006/relationships/image" Target="../media/image451.jpeg"/><Relationship Id="rId1" Type="http://schemas.openxmlformats.org/officeDocument/2006/relationships/slideLayout" Target="../slideLayouts/slideLayout59.xml"/></Relationships>
</file>

<file path=ppt/slides/_rels/slide329.xml.rels><?xml version="1.0" encoding="UTF-8" standalone="yes"?>
<Relationships xmlns="http://schemas.openxmlformats.org/package/2006/relationships"><Relationship Id="rId3" Type="http://schemas.openxmlformats.org/officeDocument/2006/relationships/image" Target="../media/image453.jpeg"/><Relationship Id="rId2" Type="http://schemas.openxmlformats.org/officeDocument/2006/relationships/image" Target="../media/image452.jpeg"/><Relationship Id="rId1" Type="http://schemas.openxmlformats.org/officeDocument/2006/relationships/slideLayout" Target="../slideLayouts/slideLayout59.xml"/><Relationship Id="rId6" Type="http://schemas.openxmlformats.org/officeDocument/2006/relationships/image" Target="../media/image456.jpeg"/><Relationship Id="rId5" Type="http://schemas.openxmlformats.org/officeDocument/2006/relationships/image" Target="../media/image455.jpeg"/><Relationship Id="rId4" Type="http://schemas.openxmlformats.org/officeDocument/2006/relationships/image" Target="../media/image454.jpeg"/></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330.xml.rels><?xml version="1.0" encoding="UTF-8" standalone="yes"?>
<Relationships xmlns="http://schemas.openxmlformats.org/package/2006/relationships"><Relationship Id="rId2" Type="http://schemas.openxmlformats.org/officeDocument/2006/relationships/image" Target="../media/image457.wmf"/><Relationship Id="rId1" Type="http://schemas.openxmlformats.org/officeDocument/2006/relationships/slideLayout" Target="../slideLayouts/slideLayout59.xml"/></Relationships>
</file>

<file path=ppt/slides/_rels/slide331.xml.rels><?xml version="1.0" encoding="UTF-8" standalone="yes"?>
<Relationships xmlns="http://schemas.openxmlformats.org/package/2006/relationships"><Relationship Id="rId3" Type="http://schemas.openxmlformats.org/officeDocument/2006/relationships/image" Target="../media/image459.jpeg"/><Relationship Id="rId2" Type="http://schemas.openxmlformats.org/officeDocument/2006/relationships/image" Target="../media/image458.jpeg"/><Relationship Id="rId1" Type="http://schemas.openxmlformats.org/officeDocument/2006/relationships/slideLayout" Target="../slideLayouts/slideLayout59.xml"/><Relationship Id="rId5" Type="http://schemas.openxmlformats.org/officeDocument/2006/relationships/image" Target="../media/image461.png"/><Relationship Id="rId4" Type="http://schemas.openxmlformats.org/officeDocument/2006/relationships/image" Target="../media/image460.jpeg"/></Relationships>
</file>

<file path=ppt/slides/_rels/slide332.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image" Target="../media/image462.jpeg"/><Relationship Id="rId1" Type="http://schemas.openxmlformats.org/officeDocument/2006/relationships/slideLayout" Target="../slideLayouts/slideLayout59.xml"/></Relationships>
</file>

<file path=ppt/slides/_rels/slide333.xml.rels><?xml version="1.0" encoding="UTF-8" standalone="yes"?>
<Relationships xmlns="http://schemas.openxmlformats.org/package/2006/relationships"><Relationship Id="rId3" Type="http://schemas.openxmlformats.org/officeDocument/2006/relationships/image" Target="../media/image465.jpeg"/><Relationship Id="rId2" Type="http://schemas.openxmlformats.org/officeDocument/2006/relationships/image" Target="../media/image464.png"/><Relationship Id="rId1" Type="http://schemas.openxmlformats.org/officeDocument/2006/relationships/slideLayout" Target="../slideLayouts/slideLayout59.xml"/><Relationship Id="rId4" Type="http://schemas.openxmlformats.org/officeDocument/2006/relationships/image" Target="../media/image466.png"/></Relationships>
</file>

<file path=ppt/slides/_rels/slide334.xml.rels><?xml version="1.0" encoding="UTF-8" standalone="yes"?>
<Relationships xmlns="http://schemas.openxmlformats.org/package/2006/relationships"><Relationship Id="rId2" Type="http://schemas.openxmlformats.org/officeDocument/2006/relationships/image" Target="../media/image467.wmf"/><Relationship Id="rId1" Type="http://schemas.openxmlformats.org/officeDocument/2006/relationships/slideLayout" Target="../slideLayouts/slideLayout59.xml"/></Relationships>
</file>

<file path=ppt/slides/_rels/slide335.xml.rels><?xml version="1.0" encoding="UTF-8" standalone="yes"?>
<Relationships xmlns="http://schemas.openxmlformats.org/package/2006/relationships"><Relationship Id="rId2" Type="http://schemas.openxmlformats.org/officeDocument/2006/relationships/image" Target="../media/image468.png"/><Relationship Id="rId1" Type="http://schemas.openxmlformats.org/officeDocument/2006/relationships/slideLayout" Target="../slideLayouts/slideLayout59.xml"/></Relationships>
</file>

<file path=ppt/slides/_rels/slide336.xml.rels><?xml version="1.0" encoding="UTF-8" standalone="yes"?>
<Relationships xmlns="http://schemas.openxmlformats.org/package/2006/relationships"><Relationship Id="rId8" Type="http://schemas.openxmlformats.org/officeDocument/2006/relationships/image" Target="../media/image475.png"/><Relationship Id="rId3" Type="http://schemas.openxmlformats.org/officeDocument/2006/relationships/image" Target="../media/image470.png"/><Relationship Id="rId7" Type="http://schemas.openxmlformats.org/officeDocument/2006/relationships/image" Target="../media/image474.wmf"/><Relationship Id="rId2" Type="http://schemas.openxmlformats.org/officeDocument/2006/relationships/image" Target="../media/image469.png"/><Relationship Id="rId1" Type="http://schemas.openxmlformats.org/officeDocument/2006/relationships/slideLayout" Target="../slideLayouts/slideLayout59.xml"/><Relationship Id="rId6" Type="http://schemas.openxmlformats.org/officeDocument/2006/relationships/image" Target="../media/image473.png"/><Relationship Id="rId5" Type="http://schemas.openxmlformats.org/officeDocument/2006/relationships/image" Target="../media/image472.png"/><Relationship Id="rId4" Type="http://schemas.openxmlformats.org/officeDocument/2006/relationships/image" Target="../media/image471.png"/></Relationships>
</file>

<file path=ppt/slides/_rels/slide337.xml.rels><?xml version="1.0" encoding="UTF-8" standalone="yes"?>
<Relationships xmlns="http://schemas.openxmlformats.org/package/2006/relationships"><Relationship Id="rId3" Type="http://schemas.openxmlformats.org/officeDocument/2006/relationships/image" Target="../media/image470.png"/><Relationship Id="rId7" Type="http://schemas.openxmlformats.org/officeDocument/2006/relationships/image" Target="../media/image479.jpeg"/><Relationship Id="rId2" Type="http://schemas.openxmlformats.org/officeDocument/2006/relationships/image" Target="../media/image469.png"/><Relationship Id="rId1" Type="http://schemas.openxmlformats.org/officeDocument/2006/relationships/slideLayout" Target="../slideLayouts/slideLayout59.xml"/><Relationship Id="rId6" Type="http://schemas.openxmlformats.org/officeDocument/2006/relationships/image" Target="../media/image478.jpeg"/><Relationship Id="rId5" Type="http://schemas.openxmlformats.org/officeDocument/2006/relationships/image" Target="../media/image477.jpeg"/><Relationship Id="rId4" Type="http://schemas.openxmlformats.org/officeDocument/2006/relationships/image" Target="../media/image476.jpeg"/></Relationships>
</file>

<file path=ppt/slides/_rels/slide338.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69.png"/><Relationship Id="rId1" Type="http://schemas.openxmlformats.org/officeDocument/2006/relationships/slideLayout" Target="../slideLayouts/slideLayout59.xml"/><Relationship Id="rId5" Type="http://schemas.openxmlformats.org/officeDocument/2006/relationships/image" Target="../media/image481.png"/><Relationship Id="rId4" Type="http://schemas.openxmlformats.org/officeDocument/2006/relationships/image" Target="../media/image480.wmf"/></Relationships>
</file>

<file path=ppt/slides/_rels/slide339.xml.rels><?xml version="1.0" encoding="UTF-8" standalone="yes"?>
<Relationships xmlns="http://schemas.openxmlformats.org/package/2006/relationships"><Relationship Id="rId2" Type="http://schemas.openxmlformats.org/officeDocument/2006/relationships/image" Target="../media/image482.jpeg"/><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8.xml"/></Relationships>
</file>

<file path=ppt/slides/_rels/slide340.xml.rels><?xml version="1.0" encoding="UTF-8" standalone="yes"?>
<Relationships xmlns="http://schemas.openxmlformats.org/package/2006/relationships"><Relationship Id="rId2" Type="http://schemas.openxmlformats.org/officeDocument/2006/relationships/image" Target="../media/image483.jpeg"/><Relationship Id="rId1" Type="http://schemas.openxmlformats.org/officeDocument/2006/relationships/slideLayout" Target="../slideLayouts/slideLayout59.xml"/></Relationships>
</file>

<file path=ppt/slides/_rels/slide341.xml.rels><?xml version="1.0" encoding="UTF-8" standalone="yes"?>
<Relationships xmlns="http://schemas.openxmlformats.org/package/2006/relationships"><Relationship Id="rId3" Type="http://schemas.openxmlformats.org/officeDocument/2006/relationships/image" Target="../media/image485.jpeg"/><Relationship Id="rId2" Type="http://schemas.openxmlformats.org/officeDocument/2006/relationships/image" Target="../media/image484.jpeg"/><Relationship Id="rId1" Type="http://schemas.openxmlformats.org/officeDocument/2006/relationships/slideLayout" Target="../slideLayouts/slideLayout59.xml"/><Relationship Id="rId5" Type="http://schemas.openxmlformats.org/officeDocument/2006/relationships/image" Target="../media/image487.jpeg"/><Relationship Id="rId4" Type="http://schemas.openxmlformats.org/officeDocument/2006/relationships/image" Target="../media/image486.jpeg"/></Relationships>
</file>

<file path=ppt/slides/_rels/slide342.xml.rels><?xml version="1.0" encoding="UTF-8" standalone="yes"?>
<Relationships xmlns="http://schemas.openxmlformats.org/package/2006/relationships"><Relationship Id="rId3" Type="http://schemas.openxmlformats.org/officeDocument/2006/relationships/image" Target="../media/image489.jpeg"/><Relationship Id="rId2" Type="http://schemas.openxmlformats.org/officeDocument/2006/relationships/image" Target="../media/image488.jpeg"/><Relationship Id="rId1" Type="http://schemas.openxmlformats.org/officeDocument/2006/relationships/slideLayout" Target="../slideLayouts/slideLayout59.xml"/><Relationship Id="rId5" Type="http://schemas.openxmlformats.org/officeDocument/2006/relationships/image" Target="../media/image491.jpeg"/><Relationship Id="rId4" Type="http://schemas.openxmlformats.org/officeDocument/2006/relationships/image" Target="../media/image490.jpeg"/></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48.xml.rels><?xml version="1.0" encoding="UTF-8" standalone="yes"?>
<Relationships xmlns="http://schemas.openxmlformats.org/package/2006/relationships"><Relationship Id="rId2" Type="http://schemas.openxmlformats.org/officeDocument/2006/relationships/image" Target="../media/image492.png"/><Relationship Id="rId1" Type="http://schemas.openxmlformats.org/officeDocument/2006/relationships/slideLayout" Target="../slideLayouts/slideLayout62.xml"/></Relationships>
</file>

<file path=ppt/slides/_rels/slide349.xml.rels><?xml version="1.0" encoding="UTF-8" standalone="yes"?>
<Relationships xmlns="http://schemas.openxmlformats.org/package/2006/relationships"><Relationship Id="rId2" Type="http://schemas.openxmlformats.org/officeDocument/2006/relationships/image" Target="../media/image493.pn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50.xml.rels><?xml version="1.0" encoding="UTF-8" standalone="yes"?>
<Relationships xmlns="http://schemas.openxmlformats.org/package/2006/relationships"><Relationship Id="rId3" Type="http://schemas.openxmlformats.org/officeDocument/2006/relationships/image" Target="../media/image495.jpeg"/><Relationship Id="rId7" Type="http://schemas.openxmlformats.org/officeDocument/2006/relationships/image" Target="../media/image499.jpeg"/><Relationship Id="rId2" Type="http://schemas.openxmlformats.org/officeDocument/2006/relationships/image" Target="../media/image494.jpeg"/><Relationship Id="rId1" Type="http://schemas.openxmlformats.org/officeDocument/2006/relationships/slideLayout" Target="../slideLayouts/slideLayout62.xml"/><Relationship Id="rId6" Type="http://schemas.openxmlformats.org/officeDocument/2006/relationships/image" Target="../media/image498.jpeg"/><Relationship Id="rId5" Type="http://schemas.openxmlformats.org/officeDocument/2006/relationships/image" Target="../media/image497.jpeg"/><Relationship Id="rId4" Type="http://schemas.openxmlformats.org/officeDocument/2006/relationships/image" Target="../media/image496.jpeg"/></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54.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62.xml"/></Relationships>
</file>

<file path=ppt/slides/_rels/slide355.xml.rels><?xml version="1.0" encoding="UTF-8" standalone="yes"?>
<Relationships xmlns="http://schemas.openxmlformats.org/package/2006/relationships"><Relationship Id="rId3" Type="http://schemas.openxmlformats.org/officeDocument/2006/relationships/image" Target="../media/image502.jpeg"/><Relationship Id="rId2" Type="http://schemas.openxmlformats.org/officeDocument/2006/relationships/image" Target="../media/image501.jpeg"/><Relationship Id="rId1" Type="http://schemas.openxmlformats.org/officeDocument/2006/relationships/slideLayout" Target="../slideLayouts/slideLayout62.xml"/><Relationship Id="rId4" Type="http://schemas.openxmlformats.org/officeDocument/2006/relationships/image" Target="../media/image503.jpeg"/></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57.xml.rels><?xml version="1.0" encoding="UTF-8" standalone="yes"?>
<Relationships xmlns="http://schemas.openxmlformats.org/package/2006/relationships"><Relationship Id="rId3" Type="http://schemas.openxmlformats.org/officeDocument/2006/relationships/image" Target="../media/image505.png"/><Relationship Id="rId2" Type="http://schemas.openxmlformats.org/officeDocument/2006/relationships/image" Target="../media/image504.png"/><Relationship Id="rId1" Type="http://schemas.openxmlformats.org/officeDocument/2006/relationships/slideLayout" Target="../slideLayouts/slideLayout62.xml"/></Relationships>
</file>

<file path=ppt/slides/_rels/slide358.xml.rels><?xml version="1.0" encoding="UTF-8" standalone="yes"?>
<Relationships xmlns="http://schemas.openxmlformats.org/package/2006/relationships"><Relationship Id="rId3" Type="http://schemas.openxmlformats.org/officeDocument/2006/relationships/image" Target="../media/image507.jpeg"/><Relationship Id="rId2" Type="http://schemas.openxmlformats.org/officeDocument/2006/relationships/image" Target="../media/image506.jpeg"/><Relationship Id="rId1" Type="http://schemas.openxmlformats.org/officeDocument/2006/relationships/slideLayout" Target="../slideLayouts/slideLayout62.xml"/><Relationship Id="rId4" Type="http://schemas.openxmlformats.org/officeDocument/2006/relationships/image" Target="../media/image508.jpeg"/></Relationships>
</file>

<file path=ppt/slides/_rels/slide359.xml.rels><?xml version="1.0" encoding="UTF-8" standalone="yes"?>
<Relationships xmlns="http://schemas.openxmlformats.org/package/2006/relationships"><Relationship Id="rId2" Type="http://schemas.openxmlformats.org/officeDocument/2006/relationships/image" Target="../media/image509.pn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61.xml.rels><?xml version="1.0" encoding="UTF-8" standalone="yes"?>
<Relationships xmlns="http://schemas.openxmlformats.org/package/2006/relationships"><Relationship Id="rId3" Type="http://schemas.openxmlformats.org/officeDocument/2006/relationships/image" Target="../media/image511.emf"/><Relationship Id="rId2" Type="http://schemas.openxmlformats.org/officeDocument/2006/relationships/image" Target="../media/image510.emf"/><Relationship Id="rId1" Type="http://schemas.openxmlformats.org/officeDocument/2006/relationships/slideLayout" Target="../slideLayouts/slideLayout6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65.xml.rels><?xml version="1.0" encoding="UTF-8" standalone="yes"?>
<Relationships xmlns="http://schemas.openxmlformats.org/package/2006/relationships"><Relationship Id="rId2" Type="http://schemas.openxmlformats.org/officeDocument/2006/relationships/image" Target="../media/image512.emf"/><Relationship Id="rId1" Type="http://schemas.openxmlformats.org/officeDocument/2006/relationships/slideLayout" Target="../slideLayouts/slideLayout62.xml"/></Relationships>
</file>

<file path=ppt/slides/_rels/slide366.xml.rels><?xml version="1.0" encoding="UTF-8" standalone="yes"?>
<Relationships xmlns="http://schemas.openxmlformats.org/package/2006/relationships"><Relationship Id="rId3" Type="http://schemas.openxmlformats.org/officeDocument/2006/relationships/image" Target="../media/image514.jpeg"/><Relationship Id="rId2" Type="http://schemas.openxmlformats.org/officeDocument/2006/relationships/image" Target="../media/image513.jpeg"/><Relationship Id="rId1" Type="http://schemas.openxmlformats.org/officeDocument/2006/relationships/slideLayout" Target="../slideLayouts/slideLayout62.xml"/></Relationships>
</file>

<file path=ppt/slides/_rels/slide367.xml.rels><?xml version="1.0" encoding="UTF-8" standalone="yes"?>
<Relationships xmlns="http://schemas.openxmlformats.org/package/2006/relationships"><Relationship Id="rId3" Type="http://schemas.openxmlformats.org/officeDocument/2006/relationships/image" Target="../media/image516.jpeg"/><Relationship Id="rId2" Type="http://schemas.openxmlformats.org/officeDocument/2006/relationships/image" Target="../media/image515.jpeg"/><Relationship Id="rId1" Type="http://schemas.openxmlformats.org/officeDocument/2006/relationships/slideLayout" Target="../slideLayouts/slideLayout62.xml"/><Relationship Id="rId5" Type="http://schemas.openxmlformats.org/officeDocument/2006/relationships/image" Target="../media/image518.jpeg"/><Relationship Id="rId4" Type="http://schemas.openxmlformats.org/officeDocument/2006/relationships/image" Target="../media/image517.jpeg"/></Relationships>
</file>

<file path=ppt/slides/_rels/slide368.xml.rels><?xml version="1.0" encoding="UTF-8" standalone="yes"?>
<Relationships xmlns="http://schemas.openxmlformats.org/package/2006/relationships"><Relationship Id="rId2" Type="http://schemas.openxmlformats.org/officeDocument/2006/relationships/image" Target="../media/image519.png"/><Relationship Id="rId1" Type="http://schemas.openxmlformats.org/officeDocument/2006/relationships/slideLayout" Target="../slideLayouts/slideLayout62.xml"/></Relationships>
</file>

<file path=ppt/slides/_rels/slide369.xml.rels><?xml version="1.0" encoding="UTF-8" standalone="yes"?>
<Relationships xmlns="http://schemas.openxmlformats.org/package/2006/relationships"><Relationship Id="rId2" Type="http://schemas.openxmlformats.org/officeDocument/2006/relationships/image" Target="../media/image520.png"/><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8.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7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68.xml"/></Relationships>
</file>

<file path=ppt/slides/_rels/slide374.xml.rels><?xml version="1.0" encoding="UTF-8" standalone="yes"?>
<Relationships xmlns="http://schemas.openxmlformats.org/package/2006/relationships"><Relationship Id="rId3" Type="http://schemas.openxmlformats.org/officeDocument/2006/relationships/image" Target="../media/image522.jpg"/><Relationship Id="rId2" Type="http://schemas.openxmlformats.org/officeDocument/2006/relationships/image" Target="../media/image521.jpg"/><Relationship Id="rId1" Type="http://schemas.openxmlformats.org/officeDocument/2006/relationships/slideLayout" Target="../slideLayouts/slideLayout62.xml"/><Relationship Id="rId4" Type="http://schemas.openxmlformats.org/officeDocument/2006/relationships/image" Target="../media/image523.jpg"/></Relationships>
</file>

<file path=ppt/slides/_rels/slide375.xml.rels><?xml version="1.0" encoding="UTF-8" standalone="yes"?>
<Relationships xmlns="http://schemas.openxmlformats.org/package/2006/relationships"><Relationship Id="rId3" Type="http://schemas.openxmlformats.org/officeDocument/2006/relationships/image" Target="../media/image525.jpeg"/><Relationship Id="rId7" Type="http://schemas.openxmlformats.org/officeDocument/2006/relationships/image" Target="../media/image529.jpg"/><Relationship Id="rId2" Type="http://schemas.openxmlformats.org/officeDocument/2006/relationships/image" Target="../media/image524.png"/><Relationship Id="rId1" Type="http://schemas.openxmlformats.org/officeDocument/2006/relationships/slideLayout" Target="../slideLayouts/slideLayout62.xml"/><Relationship Id="rId6" Type="http://schemas.openxmlformats.org/officeDocument/2006/relationships/image" Target="../media/image528.jpg"/><Relationship Id="rId5" Type="http://schemas.openxmlformats.org/officeDocument/2006/relationships/image" Target="../media/image527.jpg"/><Relationship Id="rId4" Type="http://schemas.openxmlformats.org/officeDocument/2006/relationships/image" Target="../media/image526.jpeg"/></Relationships>
</file>

<file path=ppt/slides/_rels/slide376.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62.xml"/></Relationships>
</file>

<file path=ppt/slides/_rels/slide377.xml.rels><?xml version="1.0" encoding="UTF-8" standalone="yes"?>
<Relationships xmlns="http://schemas.openxmlformats.org/package/2006/relationships"><Relationship Id="rId3" Type="http://schemas.openxmlformats.org/officeDocument/2006/relationships/image" Target="../media/image532.jpg"/><Relationship Id="rId2" Type="http://schemas.openxmlformats.org/officeDocument/2006/relationships/image" Target="../media/image531.jpeg"/><Relationship Id="rId1" Type="http://schemas.openxmlformats.org/officeDocument/2006/relationships/slideLayout" Target="../slideLayouts/slideLayout62.xml"/></Relationships>
</file>

<file path=ppt/slides/_rels/slide378.xml.rels><?xml version="1.0" encoding="UTF-8" standalone="yes"?>
<Relationships xmlns="http://schemas.openxmlformats.org/package/2006/relationships"><Relationship Id="rId2" Type="http://schemas.openxmlformats.org/officeDocument/2006/relationships/image" Target="../media/image533.emf"/><Relationship Id="rId1" Type="http://schemas.openxmlformats.org/officeDocument/2006/relationships/slideLayout" Target="../slideLayouts/slideLayout62.xml"/></Relationships>
</file>

<file path=ppt/slides/_rels/slide379.xml.rels><?xml version="1.0" encoding="UTF-8" standalone="yes"?>
<Relationships xmlns="http://schemas.openxmlformats.org/package/2006/relationships"><Relationship Id="rId2" Type="http://schemas.openxmlformats.org/officeDocument/2006/relationships/image" Target="../media/image534.pn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80.xml.rels><?xml version="1.0" encoding="UTF-8" standalone="yes"?>
<Relationships xmlns="http://schemas.openxmlformats.org/package/2006/relationships"><Relationship Id="rId3" Type="http://schemas.openxmlformats.org/officeDocument/2006/relationships/image" Target="../media/image536.png"/><Relationship Id="rId2" Type="http://schemas.openxmlformats.org/officeDocument/2006/relationships/image" Target="../media/image535.png"/><Relationship Id="rId1" Type="http://schemas.openxmlformats.org/officeDocument/2006/relationships/slideLayout" Target="../slideLayouts/slideLayout68.xml"/></Relationships>
</file>

<file path=ppt/slides/_rels/slide381.xml.rels><?xml version="1.0" encoding="UTF-8" standalone="yes"?>
<Relationships xmlns="http://schemas.openxmlformats.org/package/2006/relationships"><Relationship Id="rId3" Type="http://schemas.openxmlformats.org/officeDocument/2006/relationships/image" Target="../media/image538.jpeg"/><Relationship Id="rId2" Type="http://schemas.openxmlformats.org/officeDocument/2006/relationships/image" Target="../media/image537.jpeg"/><Relationship Id="rId1" Type="http://schemas.openxmlformats.org/officeDocument/2006/relationships/slideLayout" Target="../slideLayouts/slideLayout62.xml"/></Relationships>
</file>

<file path=ppt/slides/_rels/slide382.xml.rels><?xml version="1.0" encoding="UTF-8" standalone="yes"?>
<Relationships xmlns="http://schemas.openxmlformats.org/package/2006/relationships"><Relationship Id="rId3" Type="http://schemas.openxmlformats.org/officeDocument/2006/relationships/image" Target="../media/image540.jpeg"/><Relationship Id="rId2" Type="http://schemas.openxmlformats.org/officeDocument/2006/relationships/image" Target="../media/image539.jpeg"/><Relationship Id="rId1" Type="http://schemas.openxmlformats.org/officeDocument/2006/relationships/slideLayout" Target="../slideLayouts/slideLayout6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4.xml"/><Relationship Id="rId1" Type="http://schemas.openxmlformats.org/officeDocument/2006/relationships/vmlDrawing" Target="../drawings/vmlDrawing4.vml"/><Relationship Id="rId5" Type="http://schemas.openxmlformats.org/officeDocument/2006/relationships/image" Target="../media/image56.emf"/><Relationship Id="rId4"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60.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61.emf"/></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68.png"/><Relationship Id="rId2" Type="http://schemas.openxmlformats.org/officeDocument/2006/relationships/slideLayout" Target="../slideLayouts/slideLayout10.xml"/><Relationship Id="rId1" Type="http://schemas.openxmlformats.org/officeDocument/2006/relationships/vmlDrawing" Target="../drawings/vmlDrawing7.vml"/><Relationship Id="rId6" Type="http://schemas.openxmlformats.org/officeDocument/2006/relationships/image" Target="../media/image66.emf"/><Relationship Id="rId5" Type="http://schemas.openxmlformats.org/officeDocument/2006/relationships/oleObject" Target="../embeddings/oleObject7.bin"/><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vmlDrawing" Target="../drawings/vmlDrawing8.vml"/><Relationship Id="rId5" Type="http://schemas.openxmlformats.org/officeDocument/2006/relationships/image" Target="../media/image69.emf"/><Relationship Id="rId4" Type="http://schemas.openxmlformats.org/officeDocument/2006/relationships/oleObject" Target="../embeddings/oleObject8.bin"/></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0.xml"/><Relationship Id="rId1" Type="http://schemas.openxmlformats.org/officeDocument/2006/relationships/vmlDrawing" Target="../drawings/vmlDrawing9.vml"/><Relationship Id="rId4" Type="http://schemas.openxmlformats.org/officeDocument/2006/relationships/image" Target="../media/image70.emf"/></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0.xml"/><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10.xml"/><Relationship Id="rId4" Type="http://schemas.openxmlformats.org/officeDocument/2006/relationships/image" Target="../media/image90.jpeg"/></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s://www.google.ie/url?sa=i&amp;rct=j&amp;q=&amp;esrc=s&amp;source=images&amp;cd=&amp;cad=rja&amp;uact=8&amp;ved=0ahUKEwiLodyshL_YAhWIA8AKHbiVB4QQjRwIBw&amp;url=https://www.grasstecgroup.com/agri-services/2014/01/01/grass-rotation-planner/&amp;psig=AOvVaw0xrFQpbFTDBP2ifxPIMVoH&amp;ust=1515180222955498" TargetMode="External"/><Relationship Id="rId1" Type="http://schemas.openxmlformats.org/officeDocument/2006/relationships/slideLayout" Target="../slideLayouts/slideLayout25.xml"/><Relationship Id="rId5" Type="http://schemas.openxmlformats.org/officeDocument/2006/relationships/image" Target="../media/image53.png"/><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3.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xml"/></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10.xml"/><Relationship Id="rId1" Type="http://schemas.openxmlformats.org/officeDocument/2006/relationships/tags" Target="../tags/tag2.xml"/><Relationship Id="rId5" Type="http://schemas.openxmlformats.org/officeDocument/2006/relationships/image" Target="../media/image104.png"/><Relationship Id="rId4" Type="http://schemas.openxmlformats.org/officeDocument/2006/relationships/image" Target="../media/image10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1.png"/><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10.vml"/><Relationship Id="rId5" Type="http://schemas.openxmlformats.org/officeDocument/2006/relationships/image" Target="../media/image115.emf"/><Relationship Id="rId4" Type="http://schemas.openxmlformats.org/officeDocument/2006/relationships/oleObject" Target="../embeddings/oleObject10.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4255" y="1671783"/>
            <a:ext cx="7823673" cy="3879272"/>
          </a:xfrm>
        </p:spPr>
        <p:txBody>
          <a:bodyPr/>
          <a:lstStyle/>
          <a:p>
            <a:pPr algn="l"/>
            <a:r>
              <a:rPr lang="en-GB" sz="1600" dirty="0"/>
              <a:t>Shared Innovation Space for Sustainable Productivity of Grasslands in Europe</a:t>
            </a:r>
            <a:r>
              <a:rPr lang="nl-NL" sz="1600" dirty="0"/>
              <a:t/>
            </a:r>
            <a:br>
              <a:rPr lang="nl-NL" sz="1600" dirty="0"/>
            </a:br>
            <a:r>
              <a:rPr lang="nl-NL" sz="1600" dirty="0" smtClean="0"/>
              <a:t/>
            </a:r>
            <a:br>
              <a:rPr lang="nl-NL" sz="1600" dirty="0" smtClean="0"/>
            </a:br>
            <a:r>
              <a:rPr lang="en-GB" sz="1600" dirty="0" smtClean="0"/>
              <a:t>Project </a:t>
            </a:r>
            <a:r>
              <a:rPr lang="en-GB" sz="1600" dirty="0"/>
              <a:t>Acronym: </a:t>
            </a:r>
            <a:r>
              <a:rPr lang="en-GB" sz="1600" u="sng" dirty="0"/>
              <a:t>Inno4Grass</a:t>
            </a:r>
            <a:r>
              <a:rPr lang="nl-NL" sz="1600" dirty="0"/>
              <a:t/>
            </a:r>
            <a:br>
              <a:rPr lang="nl-NL" sz="1600" dirty="0"/>
            </a:br>
            <a:r>
              <a:rPr lang="en-GB" sz="1600" dirty="0"/>
              <a:t>Project Number: 727368</a:t>
            </a:r>
            <a:r>
              <a:rPr lang="nl-NL" sz="1600" dirty="0"/>
              <a:t/>
            </a:r>
            <a:br>
              <a:rPr lang="nl-NL" sz="1600" dirty="0"/>
            </a:br>
            <a:r>
              <a:rPr lang="nl-NL" sz="1600" dirty="0" smtClean="0"/>
              <a:t/>
            </a:r>
            <a:br>
              <a:rPr lang="nl-NL" sz="1600" dirty="0" smtClean="0"/>
            </a:br>
            <a:r>
              <a:rPr lang="en-GB" sz="1600" dirty="0" smtClean="0"/>
              <a:t>Deliverable </a:t>
            </a:r>
            <a:r>
              <a:rPr lang="en-GB" sz="1600" dirty="0"/>
              <a:t>5.3. </a:t>
            </a:r>
            <a:r>
              <a:rPr lang="en-GB" sz="1600" dirty="0" smtClean="0"/>
              <a:t>Power </a:t>
            </a:r>
            <a:r>
              <a:rPr lang="en-GB" sz="1600" dirty="0"/>
              <a:t>point presentations available for young farmers and advisors</a:t>
            </a:r>
            <a:r>
              <a:rPr lang="nl-NL" sz="1600" dirty="0"/>
              <a:t/>
            </a:r>
            <a:br>
              <a:rPr lang="nl-NL" sz="1600" dirty="0"/>
            </a:br>
            <a:r>
              <a:rPr lang="nl-NL" sz="1600" dirty="0" smtClean="0"/>
              <a:t/>
            </a:r>
            <a:br>
              <a:rPr lang="nl-NL" sz="1600" dirty="0" smtClean="0"/>
            </a:br>
            <a:r>
              <a:rPr lang="en-GB" sz="1600" dirty="0" smtClean="0"/>
              <a:t>Responsible </a:t>
            </a:r>
            <a:r>
              <a:rPr lang="en-GB" sz="1600" dirty="0"/>
              <a:t>partner: TEAGASC (WP leader</a:t>
            </a:r>
            <a:r>
              <a:rPr lang="en-GB" sz="1600" dirty="0" smtClean="0"/>
              <a:t>)</a:t>
            </a:r>
            <a:br>
              <a:rPr lang="en-GB" sz="1600" dirty="0" smtClean="0"/>
            </a:br>
            <a:r>
              <a:rPr lang="en-GB" sz="1600" dirty="0" smtClean="0"/>
              <a:t/>
            </a:r>
            <a:br>
              <a:rPr lang="en-GB" sz="1600" dirty="0" smtClean="0"/>
            </a:br>
            <a:r>
              <a:rPr lang="en-GB" sz="1600" dirty="0" smtClean="0"/>
              <a:t>Task </a:t>
            </a:r>
            <a:r>
              <a:rPr lang="en-GB" sz="1600" dirty="0" smtClean="0"/>
              <a:t>leader and lead editor: AERES (</a:t>
            </a:r>
            <a:r>
              <a:rPr lang="en-GB" sz="1600" dirty="0" err="1" smtClean="0"/>
              <a:t>Eds</a:t>
            </a:r>
            <a:r>
              <a:rPr lang="en-GB" sz="1600" dirty="0" smtClean="0"/>
              <a:t>)</a:t>
            </a:r>
            <a:r>
              <a:rPr lang="nl-NL" sz="1600" dirty="0"/>
              <a:t/>
            </a:r>
            <a:br>
              <a:rPr lang="nl-NL" sz="1600" dirty="0"/>
            </a:br>
            <a:r>
              <a:rPr lang="nl-NL" sz="1600" dirty="0" smtClean="0"/>
              <a:t/>
            </a:r>
            <a:br>
              <a:rPr lang="nl-NL" sz="1600" dirty="0" smtClean="0"/>
            </a:br>
            <a:r>
              <a:rPr lang="en-GB" sz="1600" dirty="0" smtClean="0"/>
              <a:t>Contributors</a:t>
            </a:r>
            <a:r>
              <a:rPr lang="en-GB" sz="1600" dirty="0"/>
              <a:t>: </a:t>
            </a:r>
            <a:r>
              <a:rPr lang="en-GB" sz="1600" dirty="0" smtClean="0"/>
              <a:t>AERES</a:t>
            </a:r>
            <a:r>
              <a:rPr lang="en-GB" sz="1600" dirty="0" smtClean="0"/>
              <a:t>, GLZ, TEAGASC, WR, </a:t>
            </a:r>
            <a:r>
              <a:rPr lang="en-GB" sz="1600" dirty="0"/>
              <a:t>RHEA, IDELE, APCA, LWK, UGOE, TRAME, AWE, SLU, NLTO, CNR, PULS, WIR, AIA, LRC</a:t>
            </a:r>
            <a:r>
              <a:rPr lang="nl-NL" sz="1600" dirty="0"/>
              <a:t/>
            </a:r>
            <a:br>
              <a:rPr lang="nl-NL" sz="1600" dirty="0"/>
            </a:br>
            <a:r>
              <a:rPr lang="nl-NL" sz="1600" dirty="0" smtClean="0"/>
              <a:t/>
            </a:r>
            <a:br>
              <a:rPr lang="nl-NL" sz="1600" dirty="0" smtClean="0"/>
            </a:br>
            <a:r>
              <a:rPr lang="en-GB" sz="1600" dirty="0" smtClean="0"/>
              <a:t>Submission </a:t>
            </a:r>
            <a:r>
              <a:rPr lang="en-GB" sz="1600" dirty="0"/>
              <a:t>date: 28 February 2019</a:t>
            </a:r>
            <a:r>
              <a:rPr lang="nl-NL" dirty="0"/>
              <a:t/>
            </a:r>
            <a:br>
              <a:rPr lang="nl-NL" dirty="0"/>
            </a:br>
            <a:endParaRPr lang="nl-NL" dirty="0"/>
          </a:p>
        </p:txBody>
      </p:sp>
    </p:spTree>
    <p:extLst>
      <p:ext uri="{BB962C8B-B14F-4D97-AF65-F5344CB8AC3E}">
        <p14:creationId xmlns:p14="http://schemas.microsoft.com/office/powerpoint/2010/main" val="28170520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a:xfrm>
            <a:off x="369343" y="364805"/>
            <a:ext cx="6509129" cy="617514"/>
          </a:xfrm>
          <a:prstGeom prst="rect">
            <a:avLst/>
          </a:prstGeom>
        </p:spPr>
        <p:txBody>
          <a:bodyPr lIns="0" tIns="0" rIns="0" bIns="0"/>
          <a:lstStyle>
            <a:lvl1pPr algn="l" defTabSz="457200" rtl="0" eaLnBrk="1" latinLnBrk="0" hangingPunct="1">
              <a:spcBef>
                <a:spcPct val="0"/>
              </a:spcBef>
              <a:buNone/>
              <a:defRPr sz="1100" b="1" kern="1200" baseline="0">
                <a:solidFill>
                  <a:schemeClr val="tx1">
                    <a:lumMod val="50000"/>
                    <a:lumOff val="50000"/>
                  </a:schemeClr>
                </a:solidFill>
                <a:latin typeface="Arial"/>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2400" b="1" i="0" u="none" strike="noStrike" kern="1200" cap="none" spc="0" normalizeH="0" baseline="0" noProof="0" dirty="0" err="1" smtClean="0">
                <a:ln>
                  <a:noFill/>
                </a:ln>
                <a:solidFill>
                  <a:prstClr val="black"/>
                </a:solidFill>
                <a:effectLst/>
                <a:uLnTx/>
                <a:uFillTx/>
                <a:latin typeface="Calibri"/>
                <a:ea typeface="+mj-ea"/>
                <a:cs typeface="Times New Roman" panose="02020603050405020304" pitchFamily="18" charset="0"/>
              </a:rPr>
              <a:t>Melkopbrengst</a:t>
            </a:r>
            <a:r>
              <a:rPr kumimoji="0" lang="en-US" altLang="sv-SE" sz="2400" b="1" i="0" u="none" strike="noStrike" kern="1200" cap="none" spc="0" normalizeH="0" noProof="0" dirty="0" smtClean="0">
                <a:ln>
                  <a:noFill/>
                </a:ln>
                <a:solidFill>
                  <a:prstClr val="black"/>
                </a:solidFill>
                <a:effectLst/>
                <a:uLnTx/>
                <a:uFillTx/>
                <a:latin typeface="Calibri"/>
                <a:ea typeface="+mj-ea"/>
                <a:cs typeface="Times New Roman" panose="02020603050405020304" pitchFamily="18" charset="0"/>
              </a:rPr>
              <a:t> van </a:t>
            </a:r>
            <a:r>
              <a:rPr kumimoji="0" lang="en-US" altLang="sv-SE" sz="2400" b="1" i="0" u="none" strike="noStrike" kern="1200" cap="none" spc="0" normalizeH="0" baseline="0" noProof="0" dirty="0" smtClean="0">
                <a:ln>
                  <a:noFill/>
                </a:ln>
                <a:solidFill>
                  <a:prstClr val="black"/>
                </a:solidFill>
                <a:effectLst/>
                <a:uLnTx/>
                <a:uFillTx/>
                <a:latin typeface="Calibri"/>
                <a:ea typeface="+mj-ea"/>
                <a:cs typeface="Times New Roman" panose="02020603050405020304" pitchFamily="18" charset="0"/>
              </a:rPr>
              <a:t>de hoogproductieve melkkoe</a:t>
            </a:r>
            <a:endParaRPr kumimoji="0" lang="en-US" altLang="sv-SE" sz="2400" b="0"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endParaRPr>
          </a:p>
        </p:txBody>
      </p:sp>
      <p:sp>
        <p:nvSpPr>
          <p:cNvPr id="7" name="Platshållare för innehåll 2"/>
          <p:cNvSpPr txBox="1">
            <a:spLocks/>
          </p:cNvSpPr>
          <p:nvPr/>
        </p:nvSpPr>
        <p:spPr>
          <a:xfrm>
            <a:off x="478525" y="1181561"/>
            <a:ext cx="7886700" cy="22710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11-13 kg DS-silage. Gras/klaver,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voorgedroogd</a:t>
            </a:r>
            <a:endPar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7-9 kg gewalst graan. Gerst, haver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tarwe</a:t>
            </a:r>
            <a:endPar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5-7 kg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eiwitrijk</a:t>
            </a:r>
            <a:r>
              <a:rPr kumimoji="0" lang="en-GB"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krachtvoer</a:t>
            </a:r>
            <a:endPar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Koolzaadschroot is het meest voorkomende eiwitvoer, gevolgd door sojameel. Palmcake en suikerbietenpulp zijn belangrijke ingrediënten in het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krachtvoer</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sv-SE"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ktangel 4"/>
          <p:cNvSpPr/>
          <p:nvPr/>
        </p:nvSpPr>
        <p:spPr>
          <a:xfrm>
            <a:off x="70770" y="6488668"/>
            <a:ext cx="4233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graan/suikerbietenpulp/oliezaadkoek (%).</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ell 1"/>
          <p:cNvGraphicFramePr>
            <a:graphicFrameLocks noGrp="1"/>
          </p:cNvGraphicFramePr>
          <p:nvPr>
            <p:extLst>
              <p:ext uri="{D42A27DB-BD31-4B8C-83A1-F6EECF244321}">
                <p14:modId xmlns:p14="http://schemas.microsoft.com/office/powerpoint/2010/main" val="83956748"/>
              </p:ext>
            </p:extLst>
          </p:nvPr>
        </p:nvGraphicFramePr>
        <p:xfrm>
          <a:off x="127920" y="3305175"/>
          <a:ext cx="8911305" cy="3167430"/>
        </p:xfrm>
        <a:graphic>
          <a:graphicData uri="http://schemas.openxmlformats.org/drawingml/2006/table">
            <a:tbl>
              <a:tblPr firstRow="1" firstCol="1" bandRow="1">
                <a:tableStyleId>{F5AB1C69-6EDB-4FF4-983F-18BD219EF322}</a:tableStyleId>
              </a:tblPr>
              <a:tblGrid>
                <a:gridCol w="884374">
                  <a:extLst>
                    <a:ext uri="{9D8B030D-6E8A-4147-A177-3AD203B41FA5}">
                      <a16:colId xmlns:a16="http://schemas.microsoft.com/office/drawing/2014/main" val="20000"/>
                    </a:ext>
                  </a:extLst>
                </a:gridCol>
                <a:gridCol w="5217056">
                  <a:extLst>
                    <a:ext uri="{9D8B030D-6E8A-4147-A177-3AD203B41FA5}">
                      <a16:colId xmlns:a16="http://schemas.microsoft.com/office/drawing/2014/main" val="20001"/>
                    </a:ext>
                  </a:extLst>
                </a:gridCol>
                <a:gridCol w="2809875">
                  <a:extLst>
                    <a:ext uri="{9D8B030D-6E8A-4147-A177-3AD203B41FA5}">
                      <a16:colId xmlns:a16="http://schemas.microsoft.com/office/drawing/2014/main" val="20002"/>
                    </a:ext>
                  </a:extLst>
                </a:gridCol>
              </a:tblGrid>
              <a:tr h="436465">
                <a:tc>
                  <a:txBody>
                    <a:bodyPr/>
                    <a:lstStyle/>
                    <a:p>
                      <a:pPr algn="just">
                        <a:spcAft>
                          <a:spcPts val="0"/>
                        </a:spcAft>
                      </a:pPr>
                      <a:r>
                        <a:rPr lang="en-GB" sz="1800" dirty="0" smtClean="0">
                          <a:effectLst/>
                        </a:rPr>
                        <a:t>Jaar</a:t>
                      </a:r>
                      <a:endParaRPr lang="sv-SE" sz="1800" dirty="0">
                        <a:effectLst/>
                        <a:latin typeface="+mn-lt"/>
                        <a:ea typeface="Calibri"/>
                      </a:endParaRPr>
                    </a:p>
                  </a:txBody>
                  <a:tcPr marL="68580" marR="68580" marT="0" marB="0"/>
                </a:tc>
                <a:tc>
                  <a:txBody>
                    <a:bodyPr/>
                    <a:lstStyle/>
                    <a:p>
                      <a:pPr algn="just">
                        <a:spcAft>
                          <a:spcPts val="0"/>
                        </a:spcAft>
                      </a:pPr>
                      <a:r>
                        <a:rPr lang="en-GB" sz="1800" dirty="0" err="1" smtClean="0">
                          <a:effectLst/>
                        </a:rPr>
                        <a:t>Rantsoen</a:t>
                      </a:r>
                      <a:endParaRPr lang="sv-SE" sz="1800" dirty="0">
                        <a:effectLst/>
                        <a:latin typeface="+mn-lt"/>
                        <a:ea typeface="Calibri"/>
                      </a:endParaRPr>
                    </a:p>
                  </a:txBody>
                  <a:tcPr marL="68580" marR="68580" marT="0" marB="0"/>
                </a:tc>
                <a:tc>
                  <a:txBody>
                    <a:bodyPr/>
                    <a:lstStyle/>
                    <a:p>
                      <a:pPr algn="l">
                        <a:spcAft>
                          <a:spcPts val="0"/>
                        </a:spcAft>
                      </a:pPr>
                      <a:r>
                        <a:rPr lang="sv-SE" sz="1800" dirty="0" smtClean="0">
                          <a:effectLst/>
                          <a:latin typeface="+mn-lt"/>
                          <a:ea typeface="Calibri"/>
                        </a:rPr>
                        <a:t>Melk</a:t>
                      </a:r>
                      <a:r>
                        <a:rPr lang="sv-SE" sz="1800" baseline="0" dirty="0" smtClean="0">
                          <a:effectLst/>
                          <a:latin typeface="+mn-lt"/>
                          <a:ea typeface="Calibri"/>
                        </a:rPr>
                        <a:t> (kg per koe per jaar)</a:t>
                      </a:r>
                      <a:endParaRPr lang="sv-SE" sz="1800" dirty="0">
                        <a:effectLst/>
                        <a:latin typeface="+mn-lt"/>
                        <a:ea typeface="Calibri"/>
                      </a:endParaRPr>
                    </a:p>
                  </a:txBody>
                  <a:tcPr marL="68580" marR="68580" marT="0" marB="0"/>
                </a:tc>
                <a:extLst>
                  <a:ext uri="{0D108BD9-81ED-4DB2-BD59-A6C34878D82A}">
                    <a16:rowId xmlns:a16="http://schemas.microsoft.com/office/drawing/2014/main" val="10000"/>
                  </a:ext>
                </a:extLst>
              </a:tr>
              <a:tr h="436465">
                <a:tc>
                  <a:txBody>
                    <a:bodyPr/>
                    <a:lstStyle/>
                    <a:p>
                      <a:pPr algn="just">
                        <a:spcAft>
                          <a:spcPts val="0"/>
                        </a:spcAft>
                      </a:pPr>
                      <a:r>
                        <a:rPr lang="en-GB" sz="1800" dirty="0">
                          <a:effectLst/>
                        </a:rPr>
                        <a:t>1975</a:t>
                      </a:r>
                      <a:endParaRPr lang="sv-SE" sz="1800" dirty="0">
                        <a:effectLst/>
                        <a:latin typeface="+mn-lt"/>
                        <a:ea typeface="Calibri"/>
                      </a:endParaRPr>
                    </a:p>
                  </a:txBody>
                  <a:tcPr marL="68580" marR="68580" marT="0" marB="0"/>
                </a:tc>
                <a:tc>
                  <a:txBody>
                    <a:bodyPr/>
                    <a:lstStyle/>
                    <a:p>
                      <a:pPr algn="l">
                        <a:spcAft>
                          <a:spcPts val="0"/>
                        </a:spcAft>
                      </a:pPr>
                      <a:r>
                        <a:rPr lang="en-GB" sz="1800" dirty="0">
                          <a:effectLst/>
                        </a:rPr>
                        <a:t>7 kg hooi + 10 kg krachtvoer* (verschuiving van </a:t>
                      </a:r>
                      <a:r>
                        <a:rPr lang="en-GB" sz="1800" dirty="0" smtClean="0">
                          <a:effectLst/>
                        </a:rPr>
                        <a:t>hooi </a:t>
                      </a:r>
                      <a:r>
                        <a:rPr lang="en-GB" sz="1800" dirty="0">
                          <a:effectLst/>
                        </a:rPr>
                        <a:t>naar kuilvoer)</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5500</a:t>
                      </a:r>
                      <a:endParaRPr lang="sv-SE" sz="1800" dirty="0">
                        <a:effectLst/>
                        <a:latin typeface="+mn-lt"/>
                        <a:ea typeface="Calibri"/>
                      </a:endParaRPr>
                    </a:p>
                  </a:txBody>
                  <a:tcPr marL="68580" marR="68580" marT="0" marB="0"/>
                </a:tc>
                <a:extLst>
                  <a:ext uri="{0D108BD9-81ED-4DB2-BD59-A6C34878D82A}">
                    <a16:rowId xmlns:a16="http://schemas.microsoft.com/office/drawing/2014/main" val="10001"/>
                  </a:ext>
                </a:extLst>
              </a:tr>
              <a:tr h="436465">
                <a:tc>
                  <a:txBody>
                    <a:bodyPr/>
                    <a:lstStyle/>
                    <a:p>
                      <a:pPr algn="just">
                        <a:spcAft>
                          <a:spcPts val="0"/>
                        </a:spcAft>
                      </a:pPr>
                      <a:r>
                        <a:rPr lang="en-GB" sz="1800">
                          <a:effectLst/>
                        </a:rPr>
                        <a:t>1982</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11 kg </a:t>
                      </a:r>
                      <a:r>
                        <a:rPr lang="en-GB" sz="1800" dirty="0" smtClean="0">
                          <a:effectLst/>
                        </a:rPr>
                        <a:t>DS-silage </a:t>
                      </a:r>
                      <a:r>
                        <a:rPr lang="en-GB" sz="1800" dirty="0">
                          <a:effectLst/>
                        </a:rPr>
                        <a:t>+ 10 kg </a:t>
                      </a:r>
                      <a:r>
                        <a:rPr lang="en-GB" sz="1800" dirty="0" err="1" smtClean="0">
                          <a:effectLst/>
                        </a:rPr>
                        <a:t>krachtvoer</a:t>
                      </a:r>
                      <a:r>
                        <a:rPr lang="en-GB" sz="1800" dirty="0" smtClean="0">
                          <a:effectLst/>
                        </a:rPr>
                        <a:t> </a:t>
                      </a:r>
                      <a:r>
                        <a:rPr lang="en-GB" sz="1800" dirty="0">
                          <a:effectLst/>
                        </a:rPr>
                        <a:t>(75/10/15)*.</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6200</a:t>
                      </a: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436465">
                <a:tc>
                  <a:txBody>
                    <a:bodyPr/>
                    <a:lstStyle/>
                    <a:p>
                      <a:pPr algn="just">
                        <a:spcAft>
                          <a:spcPts val="0"/>
                        </a:spcAft>
                      </a:pPr>
                      <a:r>
                        <a:rPr lang="en-GB" sz="1800">
                          <a:effectLst/>
                        </a:rPr>
                        <a:t>1986</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9 kg </a:t>
                      </a:r>
                      <a:r>
                        <a:rPr lang="en-GB" sz="1800" dirty="0" smtClean="0">
                          <a:effectLst/>
                        </a:rPr>
                        <a:t>DS-</a:t>
                      </a:r>
                      <a:r>
                        <a:rPr lang="en-GB" sz="1800" dirty="0" err="1" smtClean="0">
                          <a:effectLst/>
                        </a:rPr>
                        <a:t>kuilvoer</a:t>
                      </a:r>
                      <a:r>
                        <a:rPr lang="en-GB" sz="1800" dirty="0" smtClean="0">
                          <a:effectLst/>
                        </a:rPr>
                        <a:t> </a:t>
                      </a:r>
                      <a:r>
                        <a:rPr lang="en-GB" sz="1800" dirty="0">
                          <a:effectLst/>
                        </a:rPr>
                        <a:t>+ 13 kg krachtvoer (60/20/20/20)*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6700</a:t>
                      </a:r>
                      <a:endParaRPr lang="sv-SE" sz="1800" dirty="0">
                        <a:effectLst/>
                        <a:latin typeface="+mn-lt"/>
                        <a:ea typeface="Calibri"/>
                      </a:endParaRPr>
                    </a:p>
                  </a:txBody>
                  <a:tcPr marL="68580" marR="68580" marT="0" marB="0"/>
                </a:tc>
                <a:extLst>
                  <a:ext uri="{0D108BD9-81ED-4DB2-BD59-A6C34878D82A}">
                    <a16:rowId xmlns:a16="http://schemas.microsoft.com/office/drawing/2014/main" val="10003"/>
                  </a:ext>
                </a:extLst>
              </a:tr>
              <a:tr h="436465">
                <a:tc>
                  <a:txBody>
                    <a:bodyPr/>
                    <a:lstStyle/>
                    <a:p>
                      <a:pPr algn="just">
                        <a:spcAft>
                          <a:spcPts val="0"/>
                        </a:spcAft>
                      </a:pPr>
                      <a:r>
                        <a:rPr lang="en-GB" sz="1800">
                          <a:effectLst/>
                        </a:rPr>
                        <a:t>1994</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7 kg </a:t>
                      </a:r>
                      <a:r>
                        <a:rPr lang="en-GB" sz="1800" dirty="0" smtClean="0">
                          <a:effectLst/>
                        </a:rPr>
                        <a:t>DS-silage </a:t>
                      </a:r>
                      <a:r>
                        <a:rPr lang="en-GB" sz="1800" dirty="0">
                          <a:effectLst/>
                        </a:rPr>
                        <a:t>+ 16 kg </a:t>
                      </a:r>
                      <a:r>
                        <a:rPr lang="en-GB" sz="1800" dirty="0" err="1" smtClean="0">
                          <a:effectLst/>
                        </a:rPr>
                        <a:t>krachtvoer</a:t>
                      </a:r>
                      <a:r>
                        <a:rPr lang="en-GB" sz="1800" dirty="0" smtClean="0">
                          <a:effectLst/>
                        </a:rPr>
                        <a:t> </a:t>
                      </a:r>
                      <a:r>
                        <a:rPr lang="en-GB" sz="1800" dirty="0">
                          <a:effectLst/>
                        </a:rPr>
                        <a:t>(50/30/20)*.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7600</a:t>
                      </a:r>
                      <a:endParaRPr lang="sv-SE" sz="1800" dirty="0">
                        <a:effectLst/>
                        <a:latin typeface="+mn-lt"/>
                        <a:ea typeface="Calibri"/>
                      </a:endParaRPr>
                    </a:p>
                  </a:txBody>
                  <a:tcPr marL="68580" marR="68580" marT="0" marB="0"/>
                </a:tc>
                <a:extLst>
                  <a:ext uri="{0D108BD9-81ED-4DB2-BD59-A6C34878D82A}">
                    <a16:rowId xmlns:a16="http://schemas.microsoft.com/office/drawing/2014/main" val="10004"/>
                  </a:ext>
                </a:extLst>
              </a:tr>
              <a:tr h="436465">
                <a:tc>
                  <a:txBody>
                    <a:bodyPr/>
                    <a:lstStyle/>
                    <a:p>
                      <a:pPr algn="just">
                        <a:spcAft>
                          <a:spcPts val="0"/>
                        </a:spcAft>
                      </a:pPr>
                      <a:r>
                        <a:rPr lang="en-GB" sz="1800">
                          <a:effectLst/>
                        </a:rPr>
                        <a:t>2005</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9 kg </a:t>
                      </a:r>
                      <a:r>
                        <a:rPr lang="en-GB" sz="1800" dirty="0" smtClean="0">
                          <a:effectLst/>
                        </a:rPr>
                        <a:t>DS-silage </a:t>
                      </a:r>
                      <a:r>
                        <a:rPr lang="en-GB" sz="1800" dirty="0">
                          <a:effectLst/>
                        </a:rPr>
                        <a:t>+ 16 kg </a:t>
                      </a:r>
                      <a:r>
                        <a:rPr lang="en-GB" sz="1800" dirty="0" err="1" smtClean="0">
                          <a:effectLst/>
                        </a:rPr>
                        <a:t>krachtvoer</a:t>
                      </a:r>
                      <a:r>
                        <a:rPr lang="en-GB" sz="1800" dirty="0" smtClean="0">
                          <a:effectLst/>
                        </a:rPr>
                        <a:t> </a:t>
                      </a:r>
                      <a:r>
                        <a:rPr lang="en-GB" sz="1800" dirty="0">
                          <a:effectLst/>
                        </a:rPr>
                        <a:t>(50/30/20)*.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8500</a:t>
                      </a: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436465">
                <a:tc>
                  <a:txBody>
                    <a:bodyPr/>
                    <a:lstStyle/>
                    <a:p>
                      <a:pPr algn="just">
                        <a:spcAft>
                          <a:spcPts val="0"/>
                        </a:spcAft>
                      </a:pPr>
                      <a:r>
                        <a:rPr lang="en-GB" sz="1800">
                          <a:effectLst/>
                        </a:rPr>
                        <a:t>2015</a:t>
                      </a:r>
                      <a:endParaRPr lang="sv-SE" sz="1800">
                        <a:effectLst/>
                        <a:latin typeface="+mn-lt"/>
                        <a:ea typeface="Calibri"/>
                      </a:endParaRPr>
                    </a:p>
                  </a:txBody>
                  <a:tcPr marL="68580" marR="68580" marT="0" marB="0"/>
                </a:tc>
                <a:tc>
                  <a:txBody>
                    <a:bodyPr/>
                    <a:lstStyle/>
                    <a:p>
                      <a:pPr algn="just">
                        <a:spcAft>
                          <a:spcPts val="0"/>
                        </a:spcAft>
                      </a:pPr>
                      <a:r>
                        <a:rPr lang="en-GB" sz="1800" dirty="0" smtClean="0">
                          <a:effectLst/>
                        </a:rPr>
                        <a:t>12 kg DS-silage + 15 kg </a:t>
                      </a:r>
                      <a:r>
                        <a:rPr lang="en-GB" sz="1800" dirty="0" err="1" smtClean="0">
                          <a:effectLst/>
                        </a:rPr>
                        <a:t>krachtvoer</a:t>
                      </a:r>
                      <a:r>
                        <a:rPr lang="en-GB" sz="1800" dirty="0" smtClean="0">
                          <a:effectLst/>
                        </a:rPr>
                        <a:t> (50/30/20)*.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10 000</a:t>
                      </a: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6351540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a:r>
              <a:rPr lang="en-GB" sz="2800" b="1" dirty="0" err="1" smtClean="0">
                <a:solidFill>
                  <a:schemeClr val="tx1"/>
                </a:solidFill>
              </a:rPr>
              <a:t>Convenant</a:t>
            </a:r>
            <a:r>
              <a:rPr lang="en-GB" sz="2800" b="1" dirty="0" smtClean="0">
                <a:solidFill>
                  <a:schemeClr val="tx1"/>
                </a:solidFill>
              </a:rPr>
              <a:t> </a:t>
            </a:r>
            <a:r>
              <a:rPr lang="en-GB" sz="2800" b="1" dirty="0" err="1" smtClean="0">
                <a:solidFill>
                  <a:schemeClr val="tx1"/>
                </a:solidFill>
              </a:rPr>
              <a:t>Weidegang</a:t>
            </a:r>
            <a:endParaRPr lang="en-GB" sz="2800" b="1" dirty="0">
              <a:solidFill>
                <a:schemeClr val="tx1"/>
              </a:solidFill>
            </a:endParaRPr>
          </a:p>
        </p:txBody>
      </p:sp>
      <p:sp>
        <p:nvSpPr>
          <p:cNvPr id="3" name="Tijdelijke aanduiding voor inhoud 2"/>
          <p:cNvSpPr>
            <a:spLocks noGrp="1"/>
          </p:cNvSpPr>
          <p:nvPr>
            <p:ph idx="1"/>
          </p:nvPr>
        </p:nvSpPr>
        <p:spPr>
          <a:xfrm>
            <a:off x="276447" y="1035125"/>
            <a:ext cx="3935513" cy="4089600"/>
          </a:xfrm>
        </p:spPr>
        <p:txBody>
          <a:bodyPr/>
          <a:lstStyle/>
          <a:p>
            <a:pPr>
              <a:lnSpc>
                <a:spcPts val="2000"/>
              </a:lnSpc>
              <a:buFont typeface="Arial" panose="020B0604020202020204" pitchFamily="34" charset="0"/>
              <a:buChar char="•"/>
            </a:pPr>
            <a:r>
              <a:rPr lang="en-GB" sz="1600" dirty="0" smtClean="0"/>
              <a:t>Melkveehouders: bijv. LTO Nederland</a:t>
            </a:r>
          </a:p>
          <a:p>
            <a:pPr>
              <a:lnSpc>
                <a:spcPts val="2000"/>
              </a:lnSpc>
              <a:buFont typeface="Arial" panose="020B0604020202020204" pitchFamily="34" charset="0"/>
              <a:buChar char="•"/>
            </a:pPr>
            <a:r>
              <a:rPr lang="en-GB" sz="1600" dirty="0" smtClean="0"/>
              <a:t>Zuivelindustrie</a:t>
            </a:r>
          </a:p>
          <a:p>
            <a:pPr>
              <a:lnSpc>
                <a:spcPts val="2000"/>
              </a:lnSpc>
              <a:buFont typeface="Arial" panose="020B0604020202020204" pitchFamily="34" charset="0"/>
              <a:buChar char="•"/>
            </a:pPr>
            <a:r>
              <a:rPr lang="en-GB" sz="1600" dirty="0" err="1" smtClean="0"/>
              <a:t>Diervoedingsindustrie</a:t>
            </a:r>
            <a:r>
              <a:rPr lang="en-GB" sz="1600" dirty="0" smtClean="0"/>
              <a:t>: </a:t>
            </a:r>
            <a:r>
              <a:rPr lang="en-GB" sz="1600" dirty="0" err="1" smtClean="0"/>
              <a:t>bv</a:t>
            </a:r>
            <a:r>
              <a:rPr lang="en-GB" sz="1600" dirty="0" smtClean="0"/>
              <a:t>. </a:t>
            </a:r>
            <a:r>
              <a:rPr lang="en-GB" sz="1600" dirty="0" err="1" smtClean="0"/>
              <a:t>Agrifirm</a:t>
            </a:r>
            <a:r>
              <a:rPr lang="en-GB" sz="1600" dirty="0" smtClean="0"/>
              <a:t>, For Farmers</a:t>
            </a:r>
          </a:p>
          <a:p>
            <a:pPr>
              <a:lnSpc>
                <a:spcPts val="2000"/>
              </a:lnSpc>
              <a:buFont typeface="Arial" panose="020B0604020202020204" pitchFamily="34" charset="0"/>
              <a:buChar char="•"/>
            </a:pPr>
            <a:r>
              <a:rPr lang="en-GB" sz="1600" dirty="0" smtClean="0"/>
              <a:t>Banken: </a:t>
            </a:r>
            <a:r>
              <a:rPr lang="en-GB" sz="1600" dirty="0" err="1" smtClean="0"/>
              <a:t>bv</a:t>
            </a:r>
            <a:r>
              <a:rPr lang="en-GB" sz="1600" dirty="0" smtClean="0"/>
              <a:t>. ABN AMRO, </a:t>
            </a:r>
            <a:r>
              <a:rPr lang="en-GB" sz="1600" dirty="0" err="1" smtClean="0"/>
              <a:t>Rabobank</a:t>
            </a:r>
            <a:endParaRPr lang="en-GB" sz="1600" dirty="0" smtClean="0"/>
          </a:p>
          <a:p>
            <a:pPr>
              <a:lnSpc>
                <a:spcPts val="2000"/>
              </a:lnSpc>
              <a:buFont typeface="Arial" panose="020B0604020202020204" pitchFamily="34" charset="0"/>
              <a:buChar char="•"/>
            </a:pPr>
            <a:r>
              <a:rPr lang="en-GB" sz="1600" dirty="0" smtClean="0"/>
              <a:t>Accountants: bv. </a:t>
            </a:r>
            <a:r>
              <a:rPr lang="en-GB" sz="1600" dirty="0" err="1" smtClean="0"/>
              <a:t>Accon</a:t>
            </a:r>
            <a:r>
              <a:rPr lang="en-GB" sz="1600" dirty="0"/>
              <a:t> AVM, </a:t>
            </a:r>
            <a:r>
              <a:rPr lang="en-GB" sz="1600" dirty="0" smtClean="0"/>
              <a:t>Alfa</a:t>
            </a:r>
          </a:p>
          <a:p>
            <a:pPr>
              <a:lnSpc>
                <a:spcPts val="2000"/>
              </a:lnSpc>
              <a:buFont typeface="Arial" panose="020B0604020202020204" pitchFamily="34" charset="0"/>
              <a:buChar char="•"/>
            </a:pPr>
            <a:r>
              <a:rPr lang="en-GB" sz="1600" dirty="0" err="1" smtClean="0"/>
              <a:t>Fokkerij</a:t>
            </a:r>
            <a:r>
              <a:rPr lang="en-GB" sz="1600" dirty="0" smtClean="0"/>
              <a:t>, dierenartsen, </a:t>
            </a:r>
            <a:r>
              <a:rPr lang="en-GB" sz="1600" dirty="0" err="1" smtClean="0"/>
              <a:t>kaasverkopers</a:t>
            </a:r>
            <a:endParaRPr lang="en-GB" sz="1600" dirty="0" smtClean="0"/>
          </a:p>
          <a:p>
            <a:pPr>
              <a:lnSpc>
                <a:spcPts val="2000"/>
              </a:lnSpc>
              <a:buFont typeface="Arial" panose="020B0604020202020204" pitchFamily="34" charset="0"/>
              <a:buChar char="•"/>
            </a:pPr>
            <a:r>
              <a:rPr lang="en-GB" sz="1600" dirty="0" smtClean="0"/>
              <a:t>AMS-industrie: Lely, </a:t>
            </a:r>
            <a:r>
              <a:rPr lang="en-GB" sz="1600" dirty="0" err="1" smtClean="0"/>
              <a:t>DeLaval</a:t>
            </a:r>
            <a:endParaRPr lang="en-GB" sz="1600" dirty="0"/>
          </a:p>
          <a:p>
            <a:pPr>
              <a:lnSpc>
                <a:spcPts val="2000"/>
              </a:lnSpc>
              <a:buFont typeface="Arial" panose="020B0604020202020204" pitchFamily="34" charset="0"/>
              <a:buChar char="•"/>
            </a:pPr>
            <a:r>
              <a:rPr lang="en-GB" sz="1600" dirty="0" smtClean="0"/>
              <a:t>Retail: Albert </a:t>
            </a:r>
            <a:r>
              <a:rPr lang="en-GB" sz="1600" dirty="0" err="1" smtClean="0"/>
              <a:t>Heijn</a:t>
            </a:r>
            <a:r>
              <a:rPr lang="en-GB" sz="1600" dirty="0" smtClean="0"/>
              <a:t>, </a:t>
            </a:r>
            <a:r>
              <a:rPr lang="en-GB" sz="1600" dirty="0"/>
              <a:t>Jumbo </a:t>
            </a:r>
            <a:r>
              <a:rPr lang="en-GB" sz="1600" dirty="0" err="1" smtClean="0"/>
              <a:t>Supermarkten</a:t>
            </a:r>
            <a:endParaRPr lang="en-GB" sz="1600" dirty="0"/>
          </a:p>
          <a:p>
            <a:pPr>
              <a:lnSpc>
                <a:spcPts val="2000"/>
              </a:lnSpc>
              <a:buFont typeface="Arial" panose="020B0604020202020204" pitchFamily="34" charset="0"/>
              <a:buChar char="•"/>
            </a:pPr>
            <a:r>
              <a:rPr lang="en-GB" sz="1600" dirty="0" smtClean="0"/>
              <a:t>NGO's: </a:t>
            </a:r>
            <a:r>
              <a:rPr lang="en-GB" sz="1600" dirty="0" err="1" smtClean="0"/>
              <a:t>Dierenbescherming</a:t>
            </a:r>
            <a:r>
              <a:rPr lang="en-GB" sz="1600" dirty="0" smtClean="0"/>
              <a:t>, </a:t>
            </a:r>
            <a:r>
              <a:rPr lang="en-GB" sz="1600" dirty="0" err="1" smtClean="0"/>
              <a:t>Natuur</a:t>
            </a:r>
            <a:r>
              <a:rPr lang="en-GB" sz="1600" dirty="0"/>
              <a:t> &amp; </a:t>
            </a:r>
            <a:r>
              <a:rPr lang="en-GB" sz="1600" dirty="0" smtClean="0"/>
              <a:t>Milieu</a:t>
            </a:r>
            <a:endParaRPr lang="en-GB" sz="1600" dirty="0"/>
          </a:p>
          <a:p>
            <a:pPr>
              <a:lnSpc>
                <a:spcPts val="2000"/>
              </a:lnSpc>
              <a:buFont typeface="Arial" panose="020B0604020202020204" pitchFamily="34" charset="0"/>
              <a:buChar char="•"/>
            </a:pPr>
            <a:r>
              <a:rPr lang="en-GB" sz="1600" dirty="0" err="1" smtClean="0"/>
              <a:t>Natuurorganisaties</a:t>
            </a:r>
            <a:r>
              <a:rPr lang="en-GB" sz="1600" dirty="0" smtClean="0"/>
              <a:t>: </a:t>
            </a:r>
            <a:r>
              <a:rPr lang="en-GB" sz="1600" dirty="0" err="1" smtClean="0"/>
              <a:t>Staatsbosbeheer</a:t>
            </a:r>
            <a:r>
              <a:rPr lang="en-GB" sz="1600" dirty="0"/>
              <a:t>, </a:t>
            </a:r>
            <a:r>
              <a:rPr lang="en-GB" sz="1600" dirty="0" err="1" smtClean="0"/>
              <a:t>Natuurmonumenten</a:t>
            </a:r>
            <a:endParaRPr lang="en-GB" sz="1600" dirty="0"/>
          </a:p>
          <a:p>
            <a:pPr>
              <a:lnSpc>
                <a:spcPts val="2000"/>
              </a:lnSpc>
              <a:buFont typeface="Arial" panose="020B0604020202020204" pitchFamily="34" charset="0"/>
              <a:buChar char="•"/>
            </a:pPr>
            <a:r>
              <a:rPr lang="en-GB" sz="1600" dirty="0" smtClean="0"/>
              <a:t>Overheid</a:t>
            </a:r>
          </a:p>
          <a:p>
            <a:pPr>
              <a:lnSpc>
                <a:spcPts val="2000"/>
              </a:lnSpc>
              <a:buFont typeface="Arial" panose="020B0604020202020204" pitchFamily="34" charset="0"/>
              <a:buChar char="•"/>
            </a:pPr>
            <a:r>
              <a:rPr lang="en-GB" sz="1600" dirty="0" smtClean="0"/>
              <a:t>Onderwijs </a:t>
            </a:r>
            <a:r>
              <a:rPr lang="en-GB" sz="1600" dirty="0" err="1" smtClean="0"/>
              <a:t>en</a:t>
            </a:r>
            <a:r>
              <a:rPr lang="en-GB" sz="1600" dirty="0" smtClean="0"/>
              <a:t> </a:t>
            </a:r>
            <a:r>
              <a:rPr lang="en-GB" sz="1600" dirty="0" err="1" smtClean="0"/>
              <a:t>onderzoek</a:t>
            </a:r>
            <a:endParaRPr lang="en-GB" sz="1600" dirty="0"/>
          </a:p>
          <a:p>
            <a:endParaRPr lang="en-GB" sz="1600" dirty="0"/>
          </a:p>
        </p:txBody>
      </p:sp>
      <p:pic>
        <p:nvPicPr>
          <p:cNvPr id="4" name="Afbeelding 3"/>
          <p:cNvPicPr>
            <a:picLocks noChangeAspect="1"/>
          </p:cNvPicPr>
          <p:nvPr/>
        </p:nvPicPr>
        <p:blipFill>
          <a:blip r:embed="rId2"/>
          <a:stretch>
            <a:fillRect/>
          </a:stretch>
        </p:blipFill>
        <p:spPr>
          <a:xfrm>
            <a:off x="4541762" y="99116"/>
            <a:ext cx="4602238" cy="3228008"/>
          </a:xfrm>
          <a:prstGeom prst="rect">
            <a:avLst/>
          </a:prstGeom>
        </p:spPr>
      </p:pic>
      <p:pic>
        <p:nvPicPr>
          <p:cNvPr id="5" name="Afbeelding 4"/>
          <p:cNvPicPr>
            <a:picLocks noChangeAspect="1"/>
          </p:cNvPicPr>
          <p:nvPr/>
        </p:nvPicPr>
        <p:blipFill>
          <a:blip r:embed="rId3"/>
          <a:stretch>
            <a:fillRect/>
          </a:stretch>
        </p:blipFill>
        <p:spPr>
          <a:xfrm>
            <a:off x="4564782" y="3428850"/>
            <a:ext cx="4579218" cy="3391750"/>
          </a:xfrm>
          <a:prstGeom prst="rect">
            <a:avLst/>
          </a:prstGeom>
        </p:spPr>
      </p:pic>
      <p:pic>
        <p:nvPicPr>
          <p:cNvPr id="7" name="Afbeelding 6"/>
          <p:cNvPicPr>
            <a:picLocks noChangeAspect="1"/>
          </p:cNvPicPr>
          <p:nvPr/>
        </p:nvPicPr>
        <p:blipFill>
          <a:blip r:embed="rId4"/>
          <a:stretch>
            <a:fillRect/>
          </a:stretch>
        </p:blipFill>
        <p:spPr>
          <a:xfrm>
            <a:off x="2389112" y="6061482"/>
            <a:ext cx="2152650" cy="752475"/>
          </a:xfrm>
          <a:prstGeom prst="rect">
            <a:avLst/>
          </a:prstGeom>
        </p:spPr>
      </p:pic>
    </p:spTree>
    <p:extLst>
      <p:ext uri="{BB962C8B-B14F-4D97-AF65-F5344CB8AC3E}">
        <p14:creationId xmlns:p14="http://schemas.microsoft.com/office/powerpoint/2010/main" val="40348262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en-GB" sz="3200" b="1" dirty="0" err="1" smtClean="0">
                <a:solidFill>
                  <a:schemeClr val="tx1"/>
                </a:solidFill>
              </a:rPr>
              <a:t>Weidepremie</a:t>
            </a:r>
            <a:endParaRPr lang="en-GB" sz="3200" b="1" dirty="0">
              <a:solidFill>
                <a:schemeClr val="tx1"/>
              </a:solidFill>
            </a:endParaRPr>
          </a:p>
        </p:txBody>
      </p:sp>
      <p:sp>
        <p:nvSpPr>
          <p:cNvPr id="4" name="Tijdelijke aanduiding voor tekst 3"/>
          <p:cNvSpPr>
            <a:spLocks noGrp="1"/>
          </p:cNvSpPr>
          <p:nvPr>
            <p:ph type="body" sz="quarter" idx="10"/>
          </p:nvPr>
        </p:nvSpPr>
        <p:spPr/>
        <p:txBody>
          <a:bodyPr/>
          <a:lstStyle/>
          <a:p>
            <a:r>
              <a:rPr lang="nl-NL" sz="2000" dirty="0" smtClean="0"/>
              <a:t>Weidepremie</a:t>
            </a:r>
            <a:r>
              <a:rPr lang="nl-NL" sz="2000" dirty="0"/>
              <a:t>: </a:t>
            </a:r>
          </a:p>
          <a:p>
            <a:pPr lvl="1">
              <a:buFont typeface="Arial" panose="020B0604020202020204" pitchFamily="34" charset="0"/>
              <a:buChar char="•"/>
            </a:pPr>
            <a:r>
              <a:rPr lang="nl-NL" sz="1800" dirty="0"/>
              <a:t>CONO als eerste zuivelonderneming</a:t>
            </a:r>
          </a:p>
          <a:p>
            <a:pPr lvl="1">
              <a:buFont typeface="Arial" panose="020B0604020202020204" pitchFamily="34" charset="0"/>
              <a:buChar char="•"/>
            </a:pPr>
            <a:r>
              <a:rPr lang="nl-NL" sz="1800" dirty="0"/>
              <a:t>2012: </a:t>
            </a:r>
            <a:r>
              <a:rPr lang="nl-NL" sz="1800" dirty="0" err="1"/>
              <a:t>FrieslandCampina</a:t>
            </a:r>
            <a:r>
              <a:rPr lang="nl-NL" sz="1800" dirty="0"/>
              <a:t> (0,5 </a:t>
            </a:r>
            <a:r>
              <a:rPr lang="nl-NL" sz="1800" dirty="0" err="1"/>
              <a:t>ct/kg</a:t>
            </a:r>
            <a:r>
              <a:rPr lang="nl-NL" sz="1800" dirty="0"/>
              <a:t>), Rouveen</a:t>
            </a:r>
          </a:p>
          <a:p>
            <a:pPr lvl="1">
              <a:buFont typeface="Arial" panose="020B0604020202020204" pitchFamily="34" charset="0"/>
              <a:buChar char="•"/>
            </a:pPr>
            <a:r>
              <a:rPr lang="nl-NL" sz="1800" dirty="0"/>
              <a:t>2013: DOC Kaas, Vreugdenhil, Bel </a:t>
            </a:r>
            <a:r>
              <a:rPr lang="nl-NL" sz="1800" dirty="0" smtClean="0"/>
              <a:t>Leerdammer</a:t>
            </a:r>
            <a:endParaRPr lang="nl-NL" sz="1800" dirty="0"/>
          </a:p>
          <a:p>
            <a:pPr lvl="1">
              <a:buFont typeface="Arial" panose="020B0604020202020204" pitchFamily="34" charset="0"/>
              <a:buChar char="•"/>
            </a:pPr>
            <a:r>
              <a:rPr lang="nl-NL" sz="1800" dirty="0"/>
              <a:t>2015: </a:t>
            </a:r>
            <a:r>
              <a:rPr lang="nl-NL" sz="1800" dirty="0" err="1"/>
              <a:t>FrieslandCampina</a:t>
            </a:r>
            <a:r>
              <a:rPr lang="nl-NL" sz="1800" dirty="0"/>
              <a:t> (1 </a:t>
            </a:r>
            <a:r>
              <a:rPr lang="nl-NL" sz="1800" dirty="0" err="1"/>
              <a:t>ct/kg</a:t>
            </a:r>
            <a:r>
              <a:rPr lang="nl-NL" sz="1800" dirty="0"/>
              <a:t>)</a:t>
            </a:r>
          </a:p>
          <a:p>
            <a:pPr lvl="1">
              <a:buFont typeface="Arial" panose="020B0604020202020204" pitchFamily="34" charset="0"/>
              <a:buChar char="•"/>
            </a:pPr>
            <a:r>
              <a:rPr lang="nl-NL" sz="1800" dirty="0"/>
              <a:t>2016: CONO (2 </a:t>
            </a:r>
            <a:r>
              <a:rPr lang="nl-NL" sz="1800" dirty="0" err="1"/>
              <a:t>ct/kg</a:t>
            </a:r>
            <a:r>
              <a:rPr lang="nl-NL" sz="1800" dirty="0"/>
              <a:t>)</a:t>
            </a:r>
          </a:p>
          <a:p>
            <a:pPr lvl="1">
              <a:buFont typeface="Arial" panose="020B0604020202020204" pitchFamily="34" charset="0"/>
              <a:buChar char="•"/>
            </a:pPr>
            <a:r>
              <a:rPr lang="nl-NL" sz="1800" dirty="0"/>
              <a:t>2017 en 2018: </a:t>
            </a:r>
            <a:r>
              <a:rPr lang="nl-NL" sz="1800" dirty="0" err="1"/>
              <a:t>FrieslandCampina</a:t>
            </a:r>
            <a:r>
              <a:rPr lang="nl-NL" sz="1800" dirty="0"/>
              <a:t> (1,5 </a:t>
            </a:r>
            <a:r>
              <a:rPr lang="nl-NL" sz="1800" dirty="0" err="1"/>
              <a:t>ct/kg</a:t>
            </a:r>
            <a:r>
              <a:rPr lang="nl-NL" sz="1800" dirty="0"/>
              <a:t>)</a:t>
            </a:r>
          </a:p>
          <a:p>
            <a:endParaRPr lang="nl-NL" sz="2000" dirty="0"/>
          </a:p>
          <a:p>
            <a:r>
              <a:rPr lang="nl-NL" sz="2000" dirty="0" smtClean="0"/>
              <a:t>Melkveebedrijf </a:t>
            </a:r>
            <a:r>
              <a:rPr lang="nl-NL" sz="2000" dirty="0"/>
              <a:t>van 1.000.000 kg melk: 15.000 EUR</a:t>
            </a:r>
          </a:p>
          <a:p>
            <a:endParaRPr lang="nl-NL" sz="2000" dirty="0"/>
          </a:p>
          <a:p>
            <a:r>
              <a:rPr lang="nl-NL" sz="2000" dirty="0"/>
              <a:t>Definitie van </a:t>
            </a:r>
            <a:r>
              <a:rPr lang="nl-NL" sz="2000" dirty="0" smtClean="0"/>
              <a:t>beweiding </a:t>
            </a:r>
            <a:r>
              <a:rPr lang="nl-NL" sz="2000" dirty="0"/>
              <a:t>voor de premie</a:t>
            </a:r>
          </a:p>
          <a:p>
            <a:pPr lvl="1">
              <a:buFont typeface="Arial" panose="020B0604020202020204" pitchFamily="34" charset="0"/>
              <a:buChar char="•"/>
            </a:pPr>
            <a:r>
              <a:rPr lang="nl-NL" sz="1800" dirty="0"/>
              <a:t>Minimaal 120 dagen 6 uur per </a:t>
            </a:r>
            <a:r>
              <a:rPr lang="nl-NL" sz="1800" dirty="0" smtClean="0"/>
              <a:t>dag</a:t>
            </a:r>
            <a:endParaRPr lang="nl-NL" sz="1800" dirty="0"/>
          </a:p>
          <a:p>
            <a:pPr lvl="1">
              <a:buFont typeface="Arial" panose="020B0604020202020204" pitchFamily="34" charset="0"/>
              <a:buChar char="•"/>
            </a:pPr>
            <a:r>
              <a:rPr lang="nl-NL" sz="1800" dirty="0" smtClean="0"/>
              <a:t>Soms een lagere </a:t>
            </a:r>
            <a:r>
              <a:rPr lang="nl-NL" sz="1800" dirty="0"/>
              <a:t>premie beschikbaar </a:t>
            </a:r>
            <a:r>
              <a:rPr lang="nl-NL" sz="1800" dirty="0" smtClean="0"/>
              <a:t>als </a:t>
            </a:r>
            <a:r>
              <a:rPr lang="nl-NL" sz="1800" dirty="0"/>
              <a:t>25% van de </a:t>
            </a:r>
            <a:r>
              <a:rPr lang="nl-NL" sz="1800" dirty="0" smtClean="0"/>
              <a:t>veestapel weidt</a:t>
            </a:r>
            <a:endParaRPr lang="nl-NL" sz="1800" dirty="0"/>
          </a:p>
          <a:p>
            <a:endParaRPr lang="nl-NL" dirty="0"/>
          </a:p>
        </p:txBody>
      </p:sp>
    </p:spTree>
    <p:extLst>
      <p:ext uri="{BB962C8B-B14F-4D97-AF65-F5344CB8AC3E}">
        <p14:creationId xmlns:p14="http://schemas.microsoft.com/office/powerpoint/2010/main" val="41580965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9" name="Rectangle 7"/>
          <p:cNvSpPr>
            <a:spLocks noGrp="1" noChangeArrowheads="1"/>
          </p:cNvSpPr>
          <p:nvPr>
            <p:ph type="title"/>
          </p:nvPr>
        </p:nvSpPr>
        <p:spPr/>
        <p:txBody>
          <a:bodyPr/>
          <a:lstStyle/>
          <a:p>
            <a:pPr algn="l"/>
            <a:r>
              <a:rPr lang="nl-NL" sz="3200" dirty="0" smtClean="0">
                <a:solidFill>
                  <a:schemeClr val="tx1"/>
                </a:solidFill>
              </a:rPr>
              <a:t>Oorzaken van minder beweiding</a:t>
            </a:r>
            <a:endParaRPr lang="nl-NL" sz="3200" b="1" dirty="0">
              <a:solidFill>
                <a:schemeClr val="tx1"/>
              </a:solidFill>
            </a:endParaRPr>
          </a:p>
        </p:txBody>
      </p:sp>
      <p:sp>
        <p:nvSpPr>
          <p:cNvPr id="238600" name="Rectangle 8"/>
          <p:cNvSpPr>
            <a:spLocks noGrp="1" noChangeArrowheads="1"/>
          </p:cNvSpPr>
          <p:nvPr>
            <p:ph idx="4294967295"/>
          </p:nvPr>
        </p:nvSpPr>
        <p:spPr>
          <a:xfrm>
            <a:off x="491643" y="1347942"/>
            <a:ext cx="8218487" cy="4632325"/>
          </a:xfrm>
        </p:spPr>
        <p:txBody>
          <a:bodyPr/>
          <a:lstStyle/>
          <a:p>
            <a:pPr>
              <a:buFont typeface="Arial" panose="020B0604020202020204" pitchFamily="34" charset="0"/>
              <a:buChar char="•"/>
            </a:pPr>
            <a:r>
              <a:rPr lang="nl-NL" sz="2400" dirty="0"/>
              <a:t>Controle rantsoenen en optimalisatie grasland (kennis ontbreekt</a:t>
            </a:r>
            <a:r>
              <a:rPr lang="nl-NL" sz="2400" dirty="0" smtClean="0"/>
              <a:t>?)</a:t>
            </a:r>
          </a:p>
          <a:p>
            <a:pPr lvl="1">
              <a:buFont typeface="Arial" panose="020B0604020202020204" pitchFamily="34" charset="0"/>
              <a:buChar char="•"/>
            </a:pPr>
            <a:r>
              <a:rPr lang="nl-NL" sz="2000" dirty="0"/>
              <a:t>Wanneer alleen </a:t>
            </a:r>
            <a:r>
              <a:rPr lang="nl-NL" sz="2000" dirty="0" smtClean="0"/>
              <a:t>gras </a:t>
            </a:r>
            <a:r>
              <a:rPr lang="nl-NL" sz="2000" dirty="0"/>
              <a:t>wordt </a:t>
            </a:r>
            <a:r>
              <a:rPr lang="nl-NL" sz="2000" dirty="0" smtClean="0"/>
              <a:t>gevoerd kan naast onderhoud 22-28 </a:t>
            </a:r>
            <a:r>
              <a:rPr lang="nl-NL" sz="2000" dirty="0"/>
              <a:t>kg </a:t>
            </a:r>
            <a:r>
              <a:rPr lang="nl-NL" sz="2000" dirty="0" smtClean="0"/>
              <a:t>melk worden gerealiseerd</a:t>
            </a:r>
            <a:endParaRPr lang="nl-NL" sz="2000" dirty="0"/>
          </a:p>
          <a:p>
            <a:pPr>
              <a:buFont typeface="Arial" panose="020B0604020202020204" pitchFamily="34" charset="0"/>
              <a:buChar char="•"/>
            </a:pPr>
            <a:r>
              <a:rPr lang="nl-NL" sz="2400" dirty="0" smtClean="0"/>
              <a:t>Grotere koppels i.r.t. slechte verkaveling</a:t>
            </a:r>
          </a:p>
          <a:p>
            <a:pPr>
              <a:buFont typeface="Arial" panose="020B0604020202020204" pitchFamily="34" charset="0"/>
              <a:buChar char="•"/>
            </a:pPr>
            <a:r>
              <a:rPr lang="nl-NL" sz="2400" dirty="0" smtClean="0"/>
              <a:t>Toename AMS / melkrobot</a:t>
            </a:r>
          </a:p>
          <a:p>
            <a:pPr>
              <a:buFont typeface="Arial" panose="020B0604020202020204" pitchFamily="34" charset="0"/>
              <a:buChar char="•"/>
            </a:pPr>
            <a:r>
              <a:rPr lang="nl-NL" sz="2400" dirty="0" smtClean="0"/>
              <a:t>Beperkte grasgroei in de zomer</a:t>
            </a:r>
          </a:p>
          <a:p>
            <a:pPr>
              <a:buFont typeface="Arial" panose="020B0604020202020204" pitchFamily="34" charset="0"/>
              <a:buChar char="•"/>
            </a:pPr>
            <a:r>
              <a:rPr lang="nl-NL" sz="2400" dirty="0" smtClean="0"/>
              <a:t>Beweiding “verkoopt niet”</a:t>
            </a:r>
            <a:endParaRPr lang="nl-NL" sz="2400" dirty="0"/>
          </a:p>
          <a:p>
            <a:pPr>
              <a:buFont typeface="Arial" panose="020B0604020202020204" pitchFamily="34" charset="0"/>
              <a:buChar char="•"/>
            </a:pPr>
            <a:r>
              <a:rPr lang="nl-NL" sz="2400" dirty="0" smtClean="0"/>
              <a:t>Beperking </a:t>
            </a:r>
            <a:r>
              <a:rPr lang="nl-NL" sz="2400" dirty="0"/>
              <a:t>mineralenverliezen</a:t>
            </a:r>
          </a:p>
          <a:p>
            <a:pPr>
              <a:buFont typeface="Arial" panose="020B0604020202020204" pitchFamily="34" charset="0"/>
              <a:buChar char="•"/>
            </a:pPr>
            <a:r>
              <a:rPr lang="nl-NL" sz="2400" dirty="0" smtClean="0"/>
              <a:t>Arbeidsefficiëntie</a:t>
            </a:r>
            <a:endParaRPr lang="nl-NL" sz="2400" dirty="0"/>
          </a:p>
        </p:txBody>
      </p:sp>
      <p:pic>
        <p:nvPicPr>
          <p:cNvPr id="23859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11733" y="4495112"/>
            <a:ext cx="3163980" cy="22099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0200" y="2872687"/>
            <a:ext cx="2195513" cy="1622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884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6899654" cy="966564"/>
          </a:xfrm>
          <a:noFill/>
        </p:spPr>
        <p:txBody>
          <a:bodyPr/>
          <a:lstStyle/>
          <a:p>
            <a:pPr algn="l"/>
            <a:r>
              <a:rPr lang="en-GB" sz="2800" b="1" dirty="0" err="1" smtClean="0">
                <a:solidFill>
                  <a:schemeClr val="tx1"/>
                </a:solidFill>
              </a:rPr>
              <a:t>Beweiding</a:t>
            </a:r>
            <a:r>
              <a:rPr lang="en-GB" sz="2800" b="1" dirty="0" smtClean="0">
                <a:solidFill>
                  <a:schemeClr val="tx1"/>
                </a:solidFill>
              </a:rPr>
              <a:t> in Nederland</a:t>
            </a:r>
            <a:endParaRPr lang="en-GB" sz="2800" b="1" dirty="0">
              <a:solidFill>
                <a:schemeClr val="tx1"/>
              </a:solidFill>
            </a:endParaRPr>
          </a:p>
        </p:txBody>
      </p:sp>
      <p:pic>
        <p:nvPicPr>
          <p:cNvPr id="4" name="Tijdelijke aanduiding voor inhoud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2432" y="1769971"/>
            <a:ext cx="4148541" cy="4274097"/>
          </a:xfrm>
          <a:prstGeom prst="rect">
            <a:avLst/>
          </a:prstGeom>
        </p:spPr>
      </p:pic>
      <p:pic>
        <p:nvPicPr>
          <p:cNvPr id="5" name="Afbeelding 4"/>
          <p:cNvPicPr>
            <a:picLocks noChangeAspect="1"/>
          </p:cNvPicPr>
          <p:nvPr/>
        </p:nvPicPr>
        <p:blipFill>
          <a:blip r:embed="rId3"/>
          <a:stretch>
            <a:fillRect/>
          </a:stretch>
        </p:blipFill>
        <p:spPr>
          <a:xfrm>
            <a:off x="7391296" y="5822174"/>
            <a:ext cx="944962" cy="377985"/>
          </a:xfrm>
          <a:prstGeom prst="rect">
            <a:avLst/>
          </a:prstGeom>
        </p:spPr>
      </p:pic>
      <p:sp>
        <p:nvSpPr>
          <p:cNvPr id="6" name="Titel 1"/>
          <p:cNvSpPr txBox="1">
            <a:spLocks/>
          </p:cNvSpPr>
          <p:nvPr/>
        </p:nvSpPr>
        <p:spPr>
          <a:xfrm>
            <a:off x="4644008" y="2403011"/>
            <a:ext cx="4248472" cy="810496"/>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j-ea"/>
                <a:cs typeface="+mj-cs"/>
              </a:rPr>
              <a:t>Effect van koppelgrootte (% niet weidende koeien) - grote koppels beginnen </a:t>
            </a:r>
            <a:r>
              <a:rPr lang="nl-NL" sz="1800" dirty="0" smtClean="0">
                <a:solidFill>
                  <a:prstClr val="black"/>
                </a:solidFill>
                <a:latin typeface="Calibri"/>
              </a:rPr>
              <a:t>weer te weiden</a:t>
            </a:r>
            <a:endParaRPr kumimoji="0" lang="nl-NL" sz="18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7" name="Afbeelding 6"/>
          <p:cNvPicPr>
            <a:picLocks noChangeAspect="1"/>
          </p:cNvPicPr>
          <p:nvPr/>
        </p:nvPicPr>
        <p:blipFill>
          <a:blip r:embed="rId4"/>
          <a:stretch>
            <a:fillRect/>
          </a:stretch>
        </p:blipFill>
        <p:spPr>
          <a:xfrm>
            <a:off x="4160973" y="3356992"/>
            <a:ext cx="4886879" cy="2510690"/>
          </a:xfrm>
          <a:prstGeom prst="rect">
            <a:avLst/>
          </a:prstGeom>
        </p:spPr>
      </p:pic>
      <p:pic>
        <p:nvPicPr>
          <p:cNvPr id="8" name="Afbeelding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16018" y="6906874"/>
            <a:ext cx="566030" cy="226412"/>
          </a:xfrm>
          <a:prstGeom prst="rect">
            <a:avLst/>
          </a:prstGeom>
        </p:spPr>
      </p:pic>
      <p:sp>
        <p:nvSpPr>
          <p:cNvPr id="3" name="Rechthoek 2"/>
          <p:cNvSpPr/>
          <p:nvPr/>
        </p:nvSpPr>
        <p:spPr>
          <a:xfrm>
            <a:off x="320484" y="1380071"/>
            <a:ext cx="290656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a:t>
            </a:r>
            <a:r>
              <a:rPr lang="en-GB" dirty="0" err="1" smtClean="0">
                <a:solidFill>
                  <a:prstClr val="black"/>
                </a:solidFill>
                <a:latin typeface="Calibri"/>
              </a:rPr>
              <a:t>weidende</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800" b="0" i="0" u="none" strike="noStrike" kern="1200" cap="none" spc="0" normalizeH="0" baseline="0" noProof="0" dirty="0">
                <a:ln>
                  <a:noFill/>
                </a:ln>
                <a:solidFill>
                  <a:prstClr val="black"/>
                </a:solidFill>
                <a:effectLst/>
                <a:uLnTx/>
                <a:uFillTx/>
                <a:latin typeface="Calibri"/>
                <a:ea typeface="+mn-ea"/>
                <a:cs typeface="+mn-cs"/>
              </a:rPr>
              <a:t>koeien </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per regio</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385811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2"/>
          <a:stretch>
            <a:fillRect/>
          </a:stretch>
        </p:blipFill>
        <p:spPr>
          <a:xfrm>
            <a:off x="221929" y="720589"/>
            <a:ext cx="6825974" cy="3712009"/>
          </a:xfrm>
          <a:prstGeom prst="rect">
            <a:avLst/>
          </a:prstGeom>
        </p:spPr>
      </p:pic>
      <p:sp>
        <p:nvSpPr>
          <p:cNvPr id="2" name="Titel 1"/>
          <p:cNvSpPr>
            <a:spLocks noGrp="1"/>
          </p:cNvSpPr>
          <p:nvPr>
            <p:ph type="title"/>
          </p:nvPr>
        </p:nvSpPr>
        <p:spPr>
          <a:xfrm>
            <a:off x="491642" y="230188"/>
            <a:ext cx="8442796" cy="791650"/>
          </a:xfrm>
          <a:noFill/>
        </p:spPr>
        <p:txBody>
          <a:bodyPr/>
          <a:lstStyle/>
          <a:p>
            <a:pPr algn="l"/>
            <a:r>
              <a:rPr lang="en-GB" sz="3200" b="1" dirty="0" err="1" smtClean="0">
                <a:solidFill>
                  <a:schemeClr val="tx1"/>
                </a:solidFill>
              </a:rPr>
              <a:t>Beweiding</a:t>
            </a:r>
            <a:r>
              <a:rPr lang="en-GB" sz="3200" b="1" dirty="0" smtClean="0">
                <a:solidFill>
                  <a:schemeClr val="tx1"/>
                </a:solidFill>
              </a:rPr>
              <a:t> in Nederland</a:t>
            </a:r>
            <a:endParaRPr lang="en-GB" sz="3200" b="1" dirty="0">
              <a:solidFill>
                <a:schemeClr val="tx1"/>
              </a:solidFill>
            </a:endParaRPr>
          </a:p>
        </p:txBody>
      </p:sp>
      <p:sp>
        <p:nvSpPr>
          <p:cNvPr id="3" name="Tekstvak 2"/>
          <p:cNvSpPr txBox="1"/>
          <p:nvPr/>
        </p:nvSpPr>
        <p:spPr>
          <a:xfrm>
            <a:off x="642032" y="3689549"/>
            <a:ext cx="910827" cy="323165"/>
          </a:xfrm>
          <a:prstGeom prst="rect">
            <a:avLst/>
          </a:prstGeom>
          <a:noFill/>
          <a:ln>
            <a:noFill/>
          </a:ln>
        </p:spPr>
        <p:txBody>
          <a:bodyPr wrap="none" rtlCol="0">
            <a:spAutoFit/>
          </a:bodyPr>
          <a:lstStyle/>
          <a:p>
            <a:pPr marL="0" marR="0" lvl="0" indent="0" algn="l" defTabSz="914400" rtl="0" eaLnBrk="1" fontAlgn="base" latinLnBrk="0" hangingPunct="1">
              <a:lnSpc>
                <a:spcPts val="1800"/>
              </a:lnSpc>
              <a:spcBef>
                <a:spcPct val="0"/>
              </a:spcBef>
              <a:spcAft>
                <a:spcPct val="0"/>
              </a:spcAft>
              <a:buClrTx/>
              <a:buSzTx/>
              <a:buFontTx/>
              <a:buNone/>
              <a:tabLst/>
              <a:defRPr/>
            </a:pPr>
            <a:r>
              <a:rPr kumimoji="0" lang="nl-NL" sz="1400" b="0" i="0" u="none" strike="noStrike" kern="1200" cap="none" spc="0" normalizeH="0" baseline="0" noProof="0" dirty="0">
                <a:ln>
                  <a:noFill/>
                </a:ln>
                <a:solidFill>
                  <a:srgbClr val="005172"/>
                </a:solidFill>
                <a:effectLst/>
                <a:uLnTx/>
                <a:uFillTx/>
                <a:latin typeface="Calibri"/>
                <a:ea typeface="+mn-ea"/>
                <a:cs typeface="+mn-cs"/>
              </a:rPr>
              <a:t>CBS, </a:t>
            </a:r>
            <a:r>
              <a:rPr kumimoji="0" lang="nl-NL" sz="1400" b="0" i="0" u="none" strike="noStrike" kern="1200" cap="none" spc="0" normalizeH="0" baseline="0" noProof="0" dirty="0" smtClean="0">
                <a:ln>
                  <a:noFill/>
                </a:ln>
                <a:solidFill>
                  <a:srgbClr val="005172"/>
                </a:solidFill>
                <a:effectLst/>
                <a:uLnTx/>
                <a:uFillTx/>
                <a:latin typeface="Calibri"/>
                <a:ea typeface="+mn-ea"/>
                <a:cs typeface="+mn-cs"/>
              </a:rPr>
              <a:t>2017</a:t>
            </a:r>
            <a:endParaRPr kumimoji="0" lang="nl-NL" sz="1400" b="0" i="0" u="none" strike="noStrike" kern="1200" cap="none" spc="0" normalizeH="0" baseline="0" noProof="0" dirty="0">
              <a:ln>
                <a:noFill/>
              </a:ln>
              <a:solidFill>
                <a:srgbClr val="005172"/>
              </a:solidFill>
              <a:effectLst/>
              <a:uLnTx/>
              <a:uFillTx/>
              <a:latin typeface="Calibri"/>
              <a:ea typeface="+mn-ea"/>
              <a:cs typeface="+mn-cs"/>
            </a:endParaRPr>
          </a:p>
        </p:txBody>
      </p:sp>
      <p:pic>
        <p:nvPicPr>
          <p:cNvPr id="5" name="Afbeelding 4"/>
          <p:cNvPicPr>
            <a:picLocks noChangeAspect="1"/>
          </p:cNvPicPr>
          <p:nvPr/>
        </p:nvPicPr>
        <p:blipFill>
          <a:blip r:embed="rId3"/>
          <a:stretch>
            <a:fillRect/>
          </a:stretch>
        </p:blipFill>
        <p:spPr>
          <a:xfrm>
            <a:off x="4520124" y="3906091"/>
            <a:ext cx="4623876" cy="2727532"/>
          </a:xfrm>
          <a:prstGeom prst="rect">
            <a:avLst/>
          </a:prstGeom>
        </p:spPr>
      </p:pic>
      <p:sp>
        <p:nvSpPr>
          <p:cNvPr id="7" name="Tekstvak 6"/>
          <p:cNvSpPr txBox="1"/>
          <p:nvPr/>
        </p:nvSpPr>
        <p:spPr>
          <a:xfrm>
            <a:off x="7151462" y="6509518"/>
            <a:ext cx="1689886" cy="24820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13" dirty="0" smtClean="0">
                <a:solidFill>
                  <a:prstClr val="black"/>
                </a:solidFill>
                <a:latin typeface="Calibri" panose="020F0502020204030204"/>
              </a:rPr>
              <a:t>Bron</a:t>
            </a:r>
            <a:r>
              <a:rPr kumimoji="0" lang="nl-NL" sz="1013"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Duurzame Zuivelketen</a:t>
            </a:r>
          </a:p>
        </p:txBody>
      </p:sp>
      <p:sp>
        <p:nvSpPr>
          <p:cNvPr id="6" name="Titel 1"/>
          <p:cNvSpPr txBox="1">
            <a:spLocks/>
          </p:cNvSpPr>
          <p:nvPr/>
        </p:nvSpPr>
        <p:spPr>
          <a:xfrm>
            <a:off x="6313950" y="3648052"/>
            <a:ext cx="3364911" cy="647019"/>
          </a:xfrm>
          <a:prstGeom prst="rect">
            <a:avLst/>
          </a:prstGeom>
        </p:spPr>
        <p:txBody>
          <a:bodyPr vert="horz" lIns="0" tIns="0" rIns="0" bIns="0" rtlCol="0" anchor="ctr">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j-ea"/>
                <a:cs typeface="+mj-cs"/>
              </a:rPr>
              <a:t>Percentage bedrijven </a:t>
            </a:r>
            <a:r>
              <a:rPr kumimoji="0" lang="nl-NL" sz="1800" b="0" i="0" u="none" strike="noStrike" kern="1200" cap="none" spc="0" normalizeH="0" baseline="0" noProof="0" dirty="0" err="1" smtClean="0">
                <a:ln>
                  <a:noFill/>
                </a:ln>
                <a:solidFill>
                  <a:prstClr val="black"/>
                </a:solidFill>
                <a:effectLst/>
                <a:uLnTx/>
                <a:uFillTx/>
                <a:latin typeface="Calibri"/>
                <a:ea typeface="+mj-ea"/>
                <a:cs typeface="+mj-cs"/>
              </a:rPr>
              <a:t>met beweiding neemt weer toe</a:t>
            </a:r>
            <a:endParaRPr kumimoji="0" lang="nl-NL" sz="18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147261645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pPr algn="l"/>
            <a:r>
              <a:rPr lang="en-GB" sz="3200" b="1" dirty="0" smtClean="0">
                <a:solidFill>
                  <a:schemeClr val="tx1"/>
                </a:solidFill>
              </a:rPr>
              <a:t> Grasgroei 2014-2017</a:t>
            </a:r>
            <a:r>
              <a:rPr lang="en-GB" sz="3200" b="1" dirty="0" smtClean="0"/>
              <a:t/>
            </a:r>
            <a:br>
              <a:rPr lang="en-GB" sz="3200" b="1" dirty="0" smtClean="0"/>
            </a:br>
            <a:r>
              <a:rPr lang="en-GB" sz="3200" dirty="0" smtClean="0">
                <a:solidFill>
                  <a:schemeClr val="tx1"/>
                </a:solidFill>
              </a:rPr>
              <a:t>       </a:t>
            </a:r>
            <a:endParaRPr lang="en-GB" sz="3200" b="1" dirty="0">
              <a:solidFill>
                <a:schemeClr val="tx1"/>
              </a:solidFill>
            </a:endParaRPr>
          </a:p>
        </p:txBody>
      </p:sp>
      <p:pic>
        <p:nvPicPr>
          <p:cNvPr id="8" name="Tijdelijke aanduiding voor inhoud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237" y="1645227"/>
            <a:ext cx="6864320" cy="4267540"/>
          </a:xfrm>
          <a:prstGeom prst="rect">
            <a:avLst/>
          </a:prstGeom>
        </p:spPr>
      </p:pic>
    </p:spTree>
    <p:extLst>
      <p:ext uri="{BB962C8B-B14F-4D97-AF65-F5344CB8AC3E}">
        <p14:creationId xmlns:p14="http://schemas.microsoft.com/office/powerpoint/2010/main" val="190284697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6537230" cy="839787"/>
          </a:xfrm>
        </p:spPr>
        <p:txBody>
          <a:bodyPr/>
          <a:lstStyle/>
          <a:p>
            <a:pPr algn="l"/>
            <a:r>
              <a:rPr lang="en-GB" sz="2800" b="1" dirty="0" smtClean="0">
                <a:solidFill>
                  <a:schemeClr val="tx1"/>
                </a:solidFill>
              </a:rPr>
              <a:t>Het effect van </a:t>
            </a:r>
            <a:r>
              <a:rPr lang="en-GB" sz="2800" b="1" dirty="0" err="1" smtClean="0">
                <a:solidFill>
                  <a:schemeClr val="tx1"/>
                </a:solidFill>
              </a:rPr>
              <a:t>beweiding</a:t>
            </a:r>
            <a:endParaRPr lang="en-GB" sz="2800" b="1" dirty="0">
              <a:solidFill>
                <a:schemeClr val="tx1"/>
              </a:solidFill>
            </a:endParaRPr>
          </a:p>
        </p:txBody>
      </p:sp>
      <p:pic>
        <p:nvPicPr>
          <p:cNvPr id="17410" name="Picture 2"/>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4267200" y="6026455"/>
            <a:ext cx="3144707" cy="323165"/>
          </a:xfrm>
          <a:prstGeom prst="rect">
            <a:avLst/>
          </a:prstGeom>
          <a:noFill/>
          <a:ln>
            <a:noFill/>
          </a:ln>
        </p:spPr>
        <p:txBody>
          <a:bodyPr wrap="non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mn-ea"/>
                <a:cs typeface="+mn-cs"/>
              </a:rPr>
              <a:t>Van den Pol-van </a:t>
            </a:r>
            <a:r>
              <a:rPr kumimoji="0" lang="en-GB" sz="1400" b="0" i="0" u="none" strike="noStrike" kern="1200" cap="none" spc="0" normalizeH="0" baseline="0" noProof="0" dirty="0" err="1" smtClean="0">
                <a:ln>
                  <a:noFill/>
                </a:ln>
                <a:solidFill>
                  <a:prstClr val="black"/>
                </a:solidFill>
                <a:effectLst/>
                <a:uLnTx/>
                <a:uFillTx/>
                <a:latin typeface="Verdana" pitchFamily="34" charset="0"/>
                <a:ea typeface="+mn-ea"/>
                <a:cs typeface="+mn-cs"/>
              </a:rPr>
              <a:t>Dasselaar</a:t>
            </a:r>
            <a:r>
              <a:rPr kumimoji="0" lang="en-GB" sz="1400" b="0" i="0" u="none" strike="noStrike" kern="1200" cap="none" spc="0" normalizeH="0" baseline="0" noProof="0" dirty="0" smtClean="0">
                <a:ln>
                  <a:noFill/>
                </a:ln>
                <a:solidFill>
                  <a:prstClr val="black"/>
                </a:solidFill>
                <a:effectLst/>
                <a:uLnTx/>
                <a:uFillTx/>
                <a:latin typeface="Verdana" pitchFamily="34" charset="0"/>
                <a:ea typeface="+mn-ea"/>
                <a:cs typeface="+mn-cs"/>
              </a:rPr>
              <a:t>, 2008</a:t>
            </a:r>
            <a:endParaRPr kumimoji="0" lang="nl-NL" sz="1400" b="0" i="0" u="none" strike="noStrike" kern="1200" cap="none" spc="0" normalizeH="0" baseline="0" noProof="0" dirty="0" err="1" smtClean="0">
              <a:ln>
                <a:noFill/>
              </a:ln>
              <a:solidFill>
                <a:prstClr val="black"/>
              </a:solidFill>
              <a:effectLst/>
              <a:uLnTx/>
              <a:uFillTx/>
              <a:latin typeface="Verdana" pitchFamily="34" charset="0"/>
              <a:ea typeface="+mn-ea"/>
              <a:cs typeface="+mn-cs"/>
            </a:endParaRPr>
          </a:p>
        </p:txBody>
      </p:sp>
      <p:pic>
        <p:nvPicPr>
          <p:cNvPr id="5" name="Afbeelding 4"/>
          <p:cNvPicPr>
            <a:picLocks noChangeAspect="1"/>
          </p:cNvPicPr>
          <p:nvPr/>
        </p:nvPicPr>
        <p:blipFill>
          <a:blip r:embed="rId3"/>
          <a:stretch>
            <a:fillRect/>
          </a:stretch>
        </p:blipFill>
        <p:spPr>
          <a:xfrm>
            <a:off x="737310" y="1069977"/>
            <a:ext cx="7059780" cy="4956478"/>
          </a:xfrm>
          <a:prstGeom prst="rect">
            <a:avLst/>
          </a:prstGeom>
        </p:spPr>
      </p:pic>
    </p:spTree>
    <p:extLst>
      <p:ext uri="{BB962C8B-B14F-4D97-AF65-F5344CB8AC3E}">
        <p14:creationId xmlns:p14="http://schemas.microsoft.com/office/powerpoint/2010/main" val="250416354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a:r>
              <a:rPr lang="en-GB" sz="2800" b="1" dirty="0" smtClean="0">
                <a:solidFill>
                  <a:schemeClr val="tx1"/>
                </a:solidFill>
              </a:rPr>
              <a:t>Economie - grasopname cruciale factor </a:t>
            </a:r>
            <a:endParaRPr lang="en-GB" sz="2800" b="1" dirty="0">
              <a:solidFill>
                <a:schemeClr val="tx1"/>
              </a:solidFill>
            </a:endParaRPr>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40836" y="1184303"/>
            <a:ext cx="7824858" cy="4778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3688685" y="1248259"/>
            <a:ext cx="4426226" cy="323165"/>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nl-NL" sz="1400" b="0" i="0" u="none" strike="noStrike" kern="1200" cap="none" spc="0" normalizeH="0" baseline="0" noProof="0" dirty="0" smtClean="0">
                <a:ln>
                  <a:noFill/>
                </a:ln>
                <a:solidFill>
                  <a:srgbClr val="005172"/>
                </a:solidFill>
                <a:effectLst/>
                <a:uLnTx/>
                <a:uFillTx/>
                <a:latin typeface="Verdana" pitchFamily="34" charset="0"/>
                <a:ea typeface="+mn-ea"/>
                <a:cs typeface="+mn-cs"/>
              </a:rPr>
              <a:t>Bron: Van den Pol-van Dasselaar </a:t>
            </a:r>
            <a:r>
              <a:rPr kumimoji="0" lang="nl-NL" sz="1400" b="0" i="1" u="none" strike="noStrike" kern="1200" cap="none" spc="0" normalizeH="0" baseline="0" noProof="0" dirty="0" smtClean="0">
                <a:ln>
                  <a:noFill/>
                </a:ln>
                <a:solidFill>
                  <a:srgbClr val="005172"/>
                </a:solidFill>
                <a:effectLst/>
                <a:uLnTx/>
                <a:uFillTx/>
                <a:latin typeface="Verdana" pitchFamily="34" charset="0"/>
                <a:ea typeface="+mn-ea"/>
                <a:cs typeface="+mn-cs"/>
              </a:rPr>
              <a:t>et al</a:t>
            </a:r>
            <a:r>
              <a:rPr kumimoji="0" lang="nl-NL" sz="1400" b="0" i="0" u="none" strike="noStrike" kern="1200" cap="none" spc="0" normalizeH="0" baseline="0" noProof="0" dirty="0" smtClean="0">
                <a:ln>
                  <a:noFill/>
                </a:ln>
                <a:solidFill>
                  <a:srgbClr val="005172"/>
                </a:solidFill>
                <a:effectLst/>
                <a:uLnTx/>
                <a:uFillTx/>
                <a:latin typeface="Verdana" pitchFamily="34" charset="0"/>
                <a:ea typeface="+mn-ea"/>
                <a:cs typeface="+mn-cs"/>
              </a:rPr>
              <a:t>., 2014</a:t>
            </a:r>
          </a:p>
        </p:txBody>
      </p:sp>
    </p:spTree>
    <p:extLst>
      <p:ext uri="{BB962C8B-B14F-4D97-AF65-F5344CB8AC3E}">
        <p14:creationId xmlns:p14="http://schemas.microsoft.com/office/powerpoint/2010/main" val="252396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a:xfrm>
            <a:off x="491643" y="230190"/>
            <a:ext cx="6481812" cy="839787"/>
          </a:xfrm>
        </p:spPr>
        <p:txBody>
          <a:bodyPr/>
          <a:lstStyle/>
          <a:p>
            <a:pPr algn="l"/>
            <a:r>
              <a:rPr lang="nl-NL" sz="2800" b="1" dirty="0" smtClean="0">
                <a:solidFill>
                  <a:schemeClr val="tx1"/>
                </a:solidFill>
              </a:rPr>
              <a:t>Maar </a:t>
            </a:r>
            <a:r>
              <a:rPr lang="nl-NL" sz="2800" b="1" dirty="0" err="1" smtClean="0">
                <a:solidFill>
                  <a:schemeClr val="tx1"/>
                </a:solidFill>
              </a:rPr>
              <a:t>hoe zit het met de economie onder minder gunstige omstandigheden</a:t>
            </a:r>
            <a:r>
              <a:rPr lang="nl-NL" sz="2800" b="1" dirty="0" smtClean="0">
                <a:solidFill>
                  <a:schemeClr val="tx1"/>
                </a:solidFill>
              </a:rPr>
              <a:t>?</a:t>
            </a:r>
          </a:p>
        </p:txBody>
      </p:sp>
      <p:sp>
        <p:nvSpPr>
          <p:cNvPr id="2" name="Tijdelijke aanduiding voor tekst 1"/>
          <p:cNvSpPr>
            <a:spLocks noGrp="1"/>
          </p:cNvSpPr>
          <p:nvPr>
            <p:ph type="body" sz="quarter" idx="10"/>
          </p:nvPr>
        </p:nvSpPr>
        <p:spPr>
          <a:xfrm>
            <a:off x="249382" y="1526109"/>
            <a:ext cx="8763449" cy="4089600"/>
          </a:xfrm>
        </p:spPr>
        <p:txBody>
          <a:bodyPr/>
          <a:lstStyle/>
          <a:p>
            <a:r>
              <a:rPr lang="en-US" sz="2400" dirty="0"/>
              <a:t>Doel: Onderzoek naar de </a:t>
            </a:r>
            <a:r>
              <a:rPr lang="en-US" sz="2400" dirty="0" err="1"/>
              <a:t>economische</a:t>
            </a:r>
            <a:r>
              <a:rPr lang="en-US" sz="2400" dirty="0"/>
              <a:t> </a:t>
            </a:r>
            <a:r>
              <a:rPr lang="en-US" sz="2400" dirty="0" err="1" smtClean="0"/>
              <a:t>effecten</a:t>
            </a:r>
            <a:r>
              <a:rPr lang="en-US" sz="2400" dirty="0" smtClean="0"/>
              <a:t> van </a:t>
            </a:r>
            <a:r>
              <a:rPr lang="en-US" sz="2400" dirty="0" err="1" smtClean="0"/>
              <a:t>beweiding</a:t>
            </a:r>
            <a:r>
              <a:rPr lang="en-US" sz="2400" dirty="0" smtClean="0"/>
              <a:t> </a:t>
            </a:r>
            <a:r>
              <a:rPr lang="en-US" sz="2400" dirty="0" err="1" smtClean="0"/>
              <a:t>en</a:t>
            </a:r>
            <a:r>
              <a:rPr lang="en-US" sz="2400" dirty="0" smtClean="0"/>
              <a:t> </a:t>
            </a:r>
            <a:r>
              <a:rPr lang="en-US" sz="2400" dirty="0" err="1" smtClean="0"/>
              <a:t>opstallen</a:t>
            </a:r>
            <a:r>
              <a:rPr lang="en-US" sz="2400" dirty="0" smtClean="0"/>
              <a:t> </a:t>
            </a:r>
            <a:r>
              <a:rPr lang="en-US" sz="2400" dirty="0" err="1" smtClean="0"/>
              <a:t>voor</a:t>
            </a:r>
            <a:r>
              <a:rPr lang="en-US" sz="2400" dirty="0" smtClean="0"/>
              <a:t> </a:t>
            </a:r>
            <a:r>
              <a:rPr lang="en-US" sz="2400" dirty="0"/>
              <a:t>bedrijven met minder </a:t>
            </a:r>
            <a:r>
              <a:rPr lang="en-US" sz="2400" dirty="0" err="1"/>
              <a:t>gunstige</a:t>
            </a:r>
            <a:r>
              <a:rPr lang="en-US" sz="2400" dirty="0"/>
              <a:t> </a:t>
            </a:r>
            <a:r>
              <a:rPr lang="en-US" sz="2400" dirty="0" err="1" smtClean="0"/>
              <a:t>omstandigheden</a:t>
            </a:r>
            <a:r>
              <a:rPr lang="en-US" sz="2400" dirty="0" smtClean="0"/>
              <a:t> </a:t>
            </a:r>
            <a:r>
              <a:rPr lang="en-US" sz="2400" dirty="0"/>
              <a:t>voor beweiding:</a:t>
            </a:r>
          </a:p>
          <a:p>
            <a:pPr lvl="1">
              <a:buFont typeface="Arial" panose="020B0604020202020204" pitchFamily="34" charset="0"/>
              <a:buChar char="•"/>
            </a:pPr>
            <a:r>
              <a:rPr lang="en-US" sz="2000" dirty="0"/>
              <a:t>Automatisch melken</a:t>
            </a:r>
          </a:p>
          <a:p>
            <a:pPr lvl="1">
              <a:buFont typeface="Arial" panose="020B0604020202020204" pitchFamily="34" charset="0"/>
              <a:buChar char="•"/>
            </a:pPr>
            <a:r>
              <a:rPr lang="en-US" sz="2000" dirty="0" smtClean="0"/>
              <a:t>Kleine </a:t>
            </a:r>
            <a:r>
              <a:rPr lang="en-US" sz="2000" dirty="0" err="1" smtClean="0"/>
              <a:t>huiskavel</a:t>
            </a:r>
            <a:r>
              <a:rPr lang="en-US" sz="2000" dirty="0" smtClean="0"/>
              <a:t> </a:t>
            </a:r>
            <a:r>
              <a:rPr lang="en-US" sz="2000" dirty="0"/>
              <a:t>(25% in plaats van 75%)</a:t>
            </a:r>
          </a:p>
          <a:p>
            <a:pPr lvl="1">
              <a:buFont typeface="Arial" panose="020B0604020202020204" pitchFamily="34" charset="0"/>
              <a:buChar char="•"/>
            </a:pPr>
            <a:r>
              <a:rPr lang="en-US" sz="2000" dirty="0" smtClean="0"/>
              <a:t>Grote </a:t>
            </a:r>
            <a:r>
              <a:rPr lang="en-US" sz="2000" dirty="0" err="1" smtClean="0"/>
              <a:t>koppel</a:t>
            </a:r>
            <a:r>
              <a:rPr lang="en-US" sz="2000" dirty="0" smtClean="0"/>
              <a:t> </a:t>
            </a:r>
            <a:r>
              <a:rPr lang="en-US" sz="2000" dirty="0"/>
              <a:t>(150 dieren in plaats van 75)</a:t>
            </a:r>
          </a:p>
          <a:p>
            <a:pPr lvl="1">
              <a:buFont typeface="Arial" panose="020B0604020202020204" pitchFamily="34" charset="0"/>
              <a:buChar char="•"/>
            </a:pPr>
            <a:r>
              <a:rPr lang="en-US" sz="2000" dirty="0" err="1" smtClean="0"/>
              <a:t>Hoge</a:t>
            </a:r>
            <a:r>
              <a:rPr lang="en-US" sz="2000" dirty="0" smtClean="0"/>
              <a:t> </a:t>
            </a:r>
            <a:r>
              <a:rPr lang="en-US" sz="2000" dirty="0"/>
              <a:t>melkopbrengst per koe (9.500 in plaats van 8.000)</a:t>
            </a:r>
          </a:p>
          <a:p>
            <a:pPr lvl="1">
              <a:buFont typeface="Arial" panose="020B0604020202020204" pitchFamily="34" charset="0"/>
              <a:buChar char="•"/>
            </a:pPr>
            <a:endParaRPr lang="nl-NL" dirty="0"/>
          </a:p>
        </p:txBody>
      </p:sp>
      <p:pic>
        <p:nvPicPr>
          <p:cNvPr id="21509" name="Picture 5" descr="1037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74295" y="4408252"/>
            <a:ext cx="1820087" cy="13644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koppel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3720" y="4408252"/>
            <a:ext cx="1802994" cy="137348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robo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759" y="4408252"/>
            <a:ext cx="1836838" cy="137988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grazende ko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62505" y="4408252"/>
            <a:ext cx="1818130" cy="137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655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pPr algn="l"/>
            <a:r>
              <a:rPr lang="nl-NL" sz="3200" dirty="0">
                <a:solidFill>
                  <a:schemeClr val="tx1"/>
                </a:solidFill>
              </a:rPr>
              <a:t>Economie van </a:t>
            </a:r>
            <a:r>
              <a:rPr lang="nl-NL" sz="3200" dirty="0" smtClean="0">
                <a:solidFill>
                  <a:schemeClr val="tx1"/>
                </a:solidFill>
              </a:rPr>
              <a:t>beweiding</a:t>
            </a:r>
            <a:r>
              <a:rPr lang="nl-NL" sz="3200" b="1" dirty="0" smtClean="0">
                <a:solidFill>
                  <a:schemeClr val="tx1"/>
                </a:solidFill>
              </a:rPr>
              <a:t/>
            </a:r>
            <a:br>
              <a:rPr lang="nl-NL" sz="3200" b="1" dirty="0" smtClean="0">
                <a:solidFill>
                  <a:schemeClr val="tx1"/>
                </a:solidFill>
              </a:rPr>
            </a:br>
            <a:r>
              <a:rPr lang="nl-NL" sz="3200" dirty="0" smtClean="0">
                <a:solidFill>
                  <a:schemeClr val="tx1"/>
                </a:solidFill>
              </a:rPr>
              <a:t>    </a:t>
            </a:r>
            <a:endParaRPr lang="nl-NL" sz="3200" b="1" dirty="0" smtClean="0">
              <a:solidFill>
                <a:schemeClr val="tx1"/>
              </a:solidFill>
            </a:endParaRPr>
          </a:p>
        </p:txBody>
      </p:sp>
      <p:pic>
        <p:nvPicPr>
          <p:cNvPr id="23555"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966" t="-2690" r="24197" b="2690"/>
          <a:stretch/>
        </p:blipFill>
        <p:spPr bwMode="auto">
          <a:xfrm>
            <a:off x="697583" y="1003877"/>
            <a:ext cx="7423345" cy="4464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robot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8038" y="1989138"/>
            <a:ext cx="719137" cy="541337"/>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koppel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92725" y="1557338"/>
            <a:ext cx="792163" cy="520700"/>
          </a:xfrm>
          <a:prstGeom prst="rect">
            <a:avLst/>
          </a:prstGeom>
          <a:noFill/>
          <a:extLst>
            <a:ext uri="{909E8E84-426E-40DD-AFC4-6F175D3DCCD1}">
              <a14:hiddenFill xmlns:a14="http://schemas.microsoft.com/office/drawing/2010/main">
                <a:solidFill>
                  <a:srgbClr val="FFFFFF"/>
                </a:solidFill>
              </a14:hiddenFill>
            </a:ext>
          </a:extLst>
        </p:spPr>
      </p:pic>
      <p:pic>
        <p:nvPicPr>
          <p:cNvPr id="23559" name="Picture 7" descr="1037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56100" y="2349500"/>
            <a:ext cx="719138" cy="53975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grazende ko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72225" y="1412875"/>
            <a:ext cx="720725" cy="54451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3618502" y="5629275"/>
            <a:ext cx="37453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Van den Pol-van </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Dasselaar</a:t>
            </a:r>
            <a:r>
              <a:rPr kumimoji="0" lang="en-GB" sz="1800" b="0" i="1" u="none" strike="noStrike" kern="1200" cap="none" spc="0" normalizeH="0" baseline="0" noProof="0" dirty="0" smtClean="0">
                <a:ln>
                  <a:noFill/>
                </a:ln>
                <a:solidFill>
                  <a:prstClr val="black"/>
                </a:solidFill>
                <a:effectLst/>
                <a:uLnTx/>
                <a:uFillTx/>
                <a:latin typeface="Calibri"/>
                <a:ea typeface="+mn-ea"/>
                <a:cs typeface="+mn-cs"/>
              </a:rPr>
              <a:t> et al</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2010</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8846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00535" y="696473"/>
            <a:ext cx="6887375" cy="1086639"/>
          </a:xfrm>
        </p:spPr>
        <p:txBody>
          <a:bodyPr/>
          <a:lstStyle/>
          <a:p>
            <a:r>
              <a:rPr lang="en-US" sz="2400" dirty="0">
                <a:solidFill>
                  <a:schemeClr val="tx1"/>
                </a:solidFill>
                <a:latin typeface="+mn-lt"/>
              </a:rPr>
              <a:t>Hoge voeropname is volledig </a:t>
            </a:r>
            <a:r>
              <a:rPr lang="en-US" sz="2400" dirty="0" smtClean="0">
                <a:solidFill>
                  <a:schemeClr val="tx1"/>
                </a:solidFill>
                <a:latin typeface="+mn-lt"/>
              </a:rPr>
              <a:t>afhankelijk </a:t>
            </a:r>
            <a:r>
              <a:rPr lang="en-US" sz="2400" dirty="0">
                <a:solidFill>
                  <a:schemeClr val="tx1"/>
                </a:solidFill>
                <a:latin typeface="+mn-lt"/>
              </a:rPr>
              <a:t>van </a:t>
            </a:r>
            <a:r>
              <a:rPr lang="en-US" sz="2400" dirty="0" err="1" smtClean="0">
                <a:solidFill>
                  <a:schemeClr val="tx1"/>
                </a:solidFill>
                <a:latin typeface="+mn-lt"/>
              </a:rPr>
              <a:t>hoogwaardig</a:t>
            </a:r>
            <a:r>
              <a:rPr lang="en-US" sz="2400" dirty="0" smtClean="0">
                <a:solidFill>
                  <a:schemeClr val="tx1"/>
                </a:solidFill>
                <a:latin typeface="+mn-lt"/>
              </a:rPr>
              <a:t> </a:t>
            </a:r>
            <a:r>
              <a:rPr lang="en-US" sz="2400" dirty="0" err="1" smtClean="0">
                <a:solidFill>
                  <a:schemeClr val="tx1"/>
                </a:solidFill>
                <a:latin typeface="+mn-lt"/>
              </a:rPr>
              <a:t>voer</a:t>
            </a:r>
            <a:r>
              <a:rPr lang="en-US" sz="2400" dirty="0" smtClean="0">
                <a:solidFill>
                  <a:schemeClr val="tx1"/>
                </a:solidFill>
                <a:latin typeface="+mn-lt"/>
              </a:rPr>
              <a:t> - gras/klaver domineert </a:t>
            </a:r>
            <a:endParaRPr lang="en-US" sz="2400" dirty="0">
              <a:solidFill>
                <a:schemeClr val="tx1"/>
              </a:solidFill>
              <a:latin typeface="+mn-lt"/>
            </a:endParaRPr>
          </a:p>
        </p:txBody>
      </p:sp>
      <p:graphicFrame>
        <p:nvGraphicFramePr>
          <p:cNvPr id="9" name="Object 2"/>
          <p:cNvGraphicFramePr>
            <a:graphicFrameLocks noChangeAspect="1"/>
          </p:cNvGraphicFramePr>
          <p:nvPr>
            <p:extLst>
              <p:ext uri="{D42A27DB-BD31-4B8C-83A1-F6EECF244321}">
                <p14:modId xmlns:p14="http://schemas.microsoft.com/office/powerpoint/2010/main" val="2601586618"/>
              </p:ext>
            </p:extLst>
          </p:nvPr>
        </p:nvGraphicFramePr>
        <p:xfrm>
          <a:off x="701269" y="1664088"/>
          <a:ext cx="8071471" cy="45466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7"/>
          <p:cNvSpPr>
            <a:spLocks noChangeArrowheads="1"/>
          </p:cNvSpPr>
          <p:nvPr/>
        </p:nvSpPr>
        <p:spPr bwMode="auto">
          <a:xfrm>
            <a:off x="701269" y="6128327"/>
            <a:ext cx="78585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De oogstdatum is belangrijker in pure grass leys than in mixed</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leys</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096660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pPr algn="l"/>
            <a:r>
              <a:rPr lang="nl-NL" sz="3200" b="1" dirty="0" err="1" smtClean="0">
                <a:solidFill>
                  <a:schemeClr val="tx1"/>
                </a:solidFill>
              </a:rPr>
              <a:t>Conclusies</a:t>
            </a:r>
            <a:endParaRPr lang="nl-NL" sz="3200" b="1" dirty="0" smtClean="0">
              <a:solidFill>
                <a:schemeClr val="tx1"/>
              </a:solidFill>
            </a:endParaRPr>
          </a:p>
        </p:txBody>
      </p:sp>
      <p:sp>
        <p:nvSpPr>
          <p:cNvPr id="2" name="Tijdelijke aanduiding voor tekst 1"/>
          <p:cNvSpPr>
            <a:spLocks noGrp="1"/>
          </p:cNvSpPr>
          <p:nvPr>
            <p:ph type="body" sz="quarter" idx="10"/>
          </p:nvPr>
        </p:nvSpPr>
        <p:spPr>
          <a:xfrm>
            <a:off x="452447" y="1207177"/>
            <a:ext cx="8521188" cy="4089600"/>
          </a:xfrm>
        </p:spPr>
        <p:txBody>
          <a:bodyPr/>
          <a:lstStyle/>
          <a:p>
            <a:r>
              <a:rPr lang="en-US" sz="2000" dirty="0"/>
              <a:t>Over het algemeen is </a:t>
            </a:r>
            <a:r>
              <a:rPr lang="en-US" sz="2000" dirty="0" err="1" smtClean="0"/>
              <a:t>beweiding</a:t>
            </a:r>
            <a:r>
              <a:rPr lang="en-US" sz="2000" dirty="0" smtClean="0"/>
              <a:t> </a:t>
            </a:r>
            <a:r>
              <a:rPr lang="en-US" sz="2000" dirty="0"/>
              <a:t>economisch aantrekkelijker </a:t>
            </a:r>
            <a:r>
              <a:rPr lang="en-US" sz="2000" dirty="0" err="1"/>
              <a:t>dan</a:t>
            </a:r>
            <a:r>
              <a:rPr lang="en-US" sz="2000" dirty="0"/>
              <a:t> </a:t>
            </a:r>
            <a:r>
              <a:rPr lang="en-US" sz="2000" dirty="0" err="1" smtClean="0"/>
              <a:t>opstallen</a:t>
            </a:r>
            <a:endParaRPr lang="en-US" sz="2000" dirty="0"/>
          </a:p>
          <a:p>
            <a:r>
              <a:rPr lang="en-US" sz="2000" dirty="0"/>
              <a:t>De enige </a:t>
            </a:r>
            <a:r>
              <a:rPr lang="en-US" sz="2000" dirty="0" err="1"/>
              <a:t>uitzondering</a:t>
            </a:r>
            <a:r>
              <a:rPr lang="en-US" sz="2000" dirty="0"/>
              <a:t> </a:t>
            </a:r>
            <a:r>
              <a:rPr lang="en-US" sz="2000" dirty="0" smtClean="0"/>
              <a:t>is </a:t>
            </a:r>
            <a:r>
              <a:rPr lang="en-US" sz="2000" dirty="0" err="1" smtClean="0"/>
              <a:t>kleine</a:t>
            </a:r>
            <a:r>
              <a:rPr lang="en-US" sz="2000" dirty="0" smtClean="0"/>
              <a:t> </a:t>
            </a:r>
            <a:r>
              <a:rPr lang="en-US" sz="2000" dirty="0" err="1" smtClean="0"/>
              <a:t>huiskavel</a:t>
            </a:r>
            <a:r>
              <a:rPr lang="en-US" sz="2000" dirty="0" smtClean="0"/>
              <a:t> </a:t>
            </a:r>
            <a:r>
              <a:rPr lang="en-US" sz="2000" dirty="0"/>
              <a:t>(grasopname minder dan 700 kg </a:t>
            </a:r>
            <a:r>
              <a:rPr lang="en-US" sz="2000" dirty="0" smtClean="0"/>
              <a:t>DS </a:t>
            </a:r>
            <a:r>
              <a:rPr lang="en-US" sz="2000" dirty="0"/>
              <a:t>koe</a:t>
            </a:r>
            <a:r>
              <a:rPr lang="en-US" sz="2000" baseline="30000" dirty="0"/>
              <a:t>-1</a:t>
            </a:r>
            <a:r>
              <a:rPr lang="en-US" sz="2000" dirty="0"/>
              <a:t> jr</a:t>
            </a:r>
            <a:r>
              <a:rPr lang="en-US" sz="2000" baseline="30000" dirty="0"/>
              <a:t>-1</a:t>
            </a:r>
            <a:r>
              <a:rPr lang="en-US" sz="2000" dirty="0"/>
              <a:t>).</a:t>
            </a:r>
          </a:p>
          <a:p>
            <a:r>
              <a:rPr lang="en-US" sz="2000" dirty="0"/>
              <a:t>Hoe meer gras de </a:t>
            </a:r>
            <a:r>
              <a:rPr lang="en-US" sz="2000" dirty="0" err="1"/>
              <a:t>koeien</a:t>
            </a:r>
            <a:r>
              <a:rPr lang="en-US" sz="2000" dirty="0"/>
              <a:t> </a:t>
            </a:r>
            <a:r>
              <a:rPr lang="en-US" sz="2000" dirty="0" smtClean="0"/>
              <a:t>in </a:t>
            </a:r>
            <a:r>
              <a:rPr lang="en-US" sz="2000" dirty="0"/>
              <a:t>de </a:t>
            </a:r>
            <a:r>
              <a:rPr lang="en-US" sz="2000" dirty="0" err="1" smtClean="0"/>
              <a:t>wei</a:t>
            </a:r>
            <a:r>
              <a:rPr lang="en-US" sz="2000" dirty="0" smtClean="0"/>
              <a:t> </a:t>
            </a:r>
            <a:r>
              <a:rPr lang="en-US" sz="2000" dirty="0" err="1" smtClean="0"/>
              <a:t>opnemen</a:t>
            </a:r>
            <a:r>
              <a:rPr lang="en-US" sz="2000" dirty="0" smtClean="0"/>
              <a:t>, </a:t>
            </a:r>
            <a:r>
              <a:rPr lang="en-US" sz="2000" dirty="0"/>
              <a:t>hoe </a:t>
            </a:r>
            <a:r>
              <a:rPr lang="en-US" sz="2000" dirty="0" err="1"/>
              <a:t>groter</a:t>
            </a:r>
            <a:r>
              <a:rPr lang="en-US" sz="2000" dirty="0"/>
              <a:t> </a:t>
            </a:r>
            <a:r>
              <a:rPr lang="en-US" sz="2000" dirty="0" smtClean="0"/>
              <a:t>het </a:t>
            </a:r>
            <a:r>
              <a:rPr lang="en-US" sz="2000" dirty="0" err="1" smtClean="0"/>
              <a:t>voordeel</a:t>
            </a:r>
            <a:endParaRPr lang="en-US" sz="2000" dirty="0"/>
          </a:p>
          <a:p>
            <a:r>
              <a:rPr lang="en-US" sz="2000" dirty="0"/>
              <a:t>Economie is niet de belangrijkste beïnvloedende factor </a:t>
            </a:r>
            <a:r>
              <a:rPr lang="en-US" sz="2000" dirty="0" err="1"/>
              <a:t>voor</a:t>
            </a:r>
            <a:r>
              <a:rPr lang="en-US" sz="2000" dirty="0"/>
              <a:t> </a:t>
            </a:r>
            <a:r>
              <a:rPr lang="en-US" sz="2000" dirty="0" err="1" smtClean="0"/>
              <a:t>beweiding</a:t>
            </a:r>
            <a:r>
              <a:rPr lang="en-US" sz="2000" dirty="0" smtClean="0"/>
              <a:t> </a:t>
            </a:r>
            <a:r>
              <a:rPr lang="en-US" sz="2000" dirty="0"/>
              <a:t>in </a:t>
            </a:r>
            <a:r>
              <a:rPr lang="en-US" sz="2000" dirty="0" err="1" smtClean="0"/>
              <a:t>Noordwest</a:t>
            </a:r>
            <a:r>
              <a:rPr lang="en-US" sz="2000" dirty="0" smtClean="0"/>
              <a:t>-Europa</a:t>
            </a:r>
            <a:endParaRPr lang="en-US" sz="2000" dirty="0"/>
          </a:p>
          <a:p>
            <a:endParaRPr lang="en-US" sz="2000" dirty="0" smtClean="0"/>
          </a:p>
          <a:p>
            <a:endParaRPr lang="en-US" sz="2000" dirty="0"/>
          </a:p>
          <a:p>
            <a:r>
              <a:rPr lang="en-US" sz="2000" dirty="0" err="1"/>
              <a:t>Als</a:t>
            </a:r>
            <a:r>
              <a:rPr lang="en-US" sz="2000" dirty="0"/>
              <a:t> </a:t>
            </a:r>
            <a:r>
              <a:rPr lang="en-US" sz="2000" dirty="0" smtClean="0"/>
              <a:t>het </a:t>
            </a:r>
            <a:r>
              <a:rPr lang="en-US" sz="2000" dirty="0" err="1" smtClean="0"/>
              <a:t>niet</a:t>
            </a:r>
            <a:r>
              <a:rPr lang="en-US" sz="2000" dirty="0" smtClean="0"/>
              <a:t> </a:t>
            </a:r>
            <a:r>
              <a:rPr lang="en-US" sz="2000" dirty="0" err="1" smtClean="0"/>
              <a:t>economie</a:t>
            </a:r>
            <a:r>
              <a:rPr lang="en-US" sz="2000" dirty="0" smtClean="0"/>
              <a:t> is</a:t>
            </a:r>
            <a:r>
              <a:rPr lang="en-US" sz="2000" dirty="0"/>
              <a:t>, </a:t>
            </a:r>
            <a:r>
              <a:rPr lang="en-US" sz="2000" dirty="0" smtClean="0"/>
              <a:t>wat is het </a:t>
            </a:r>
            <a:r>
              <a:rPr lang="en-US" sz="2000" dirty="0"/>
              <a:t>dan wel?</a:t>
            </a:r>
          </a:p>
          <a:p>
            <a:endParaRPr lang="en-US" sz="2000" dirty="0"/>
          </a:p>
          <a:p>
            <a:r>
              <a:rPr lang="en-US" sz="2000" dirty="0"/>
              <a:t>Nederland: participatief onderzoek op </a:t>
            </a:r>
            <a:r>
              <a:rPr lang="en-US" sz="2000" dirty="0" smtClean="0"/>
              <a:t>60 </a:t>
            </a:r>
            <a:r>
              <a:rPr lang="en-US" sz="2000" dirty="0" err="1" smtClean="0"/>
              <a:t>melkveebedrijven</a:t>
            </a:r>
            <a:r>
              <a:rPr lang="en-US" sz="2000" dirty="0" smtClean="0"/>
              <a:t> </a:t>
            </a:r>
            <a:r>
              <a:rPr lang="en-US" sz="2000" dirty="0"/>
              <a:t>(</a:t>
            </a:r>
            <a:r>
              <a:rPr lang="en-US" sz="2000" dirty="0" err="1"/>
              <a:t>Koe&amp;Wij</a:t>
            </a:r>
            <a:r>
              <a:rPr lang="en-US" sz="2000" dirty="0"/>
              <a:t>)</a:t>
            </a:r>
          </a:p>
          <a:p>
            <a:r>
              <a:rPr lang="en-US" sz="2000" dirty="0" err="1"/>
              <a:t>Uiteindelijk</a:t>
            </a:r>
            <a:r>
              <a:rPr lang="en-US" sz="2000" dirty="0"/>
              <a:t> </a:t>
            </a:r>
            <a:r>
              <a:rPr lang="en-US" sz="2000" dirty="0" err="1" smtClean="0"/>
              <a:t>zijn</a:t>
            </a:r>
            <a:r>
              <a:rPr lang="en-US" sz="2000" dirty="0" smtClean="0"/>
              <a:t> </a:t>
            </a:r>
            <a:r>
              <a:rPr lang="en-US" sz="2000" dirty="0"/>
              <a:t>persoonlijke voorkeuren, ervaringen en gewoonten van de </a:t>
            </a:r>
            <a:r>
              <a:rPr lang="en-US" sz="2000" dirty="0" err="1" smtClean="0"/>
              <a:t>veehouder</a:t>
            </a:r>
            <a:r>
              <a:rPr lang="en-US" sz="2000" dirty="0" smtClean="0"/>
              <a:t> </a:t>
            </a:r>
            <a:r>
              <a:rPr lang="en-US" sz="2000" dirty="0" err="1" smtClean="0"/>
              <a:t>doorslaggevend</a:t>
            </a:r>
            <a:r>
              <a:rPr lang="en-US" sz="2000" dirty="0" smtClean="0"/>
              <a:t> </a:t>
            </a:r>
            <a:r>
              <a:rPr lang="en-US" sz="2000" dirty="0"/>
              <a:t>bij de keuze </a:t>
            </a:r>
            <a:r>
              <a:rPr lang="en-US" sz="2000" dirty="0" err="1"/>
              <a:t>tussen</a:t>
            </a:r>
            <a:r>
              <a:rPr lang="en-US" sz="2000" dirty="0"/>
              <a:t> </a:t>
            </a:r>
            <a:r>
              <a:rPr lang="en-US" sz="2000" dirty="0" err="1" smtClean="0"/>
              <a:t>weiden</a:t>
            </a:r>
            <a:r>
              <a:rPr lang="en-US" sz="2000" dirty="0" smtClean="0"/>
              <a:t> </a:t>
            </a:r>
            <a:r>
              <a:rPr lang="en-US" sz="2000" dirty="0" err="1" smtClean="0"/>
              <a:t>en</a:t>
            </a:r>
            <a:r>
              <a:rPr lang="en-US" sz="2000" dirty="0" smtClean="0"/>
              <a:t> </a:t>
            </a:r>
            <a:r>
              <a:rPr lang="en-US" sz="2000" dirty="0" err="1" smtClean="0"/>
              <a:t>opstallen</a:t>
            </a:r>
            <a:endParaRPr lang="en-US" sz="2000" dirty="0"/>
          </a:p>
          <a:p>
            <a:endParaRPr lang="en-US" dirty="0"/>
          </a:p>
          <a:p>
            <a:endParaRPr lang="nl-NL" dirty="0"/>
          </a:p>
        </p:txBody>
      </p:sp>
      <p:pic>
        <p:nvPicPr>
          <p:cNvPr id="4" name="Picture 5" descr="FIETSKO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16216" y="3068960"/>
            <a:ext cx="2260637" cy="15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142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6795848" cy="839787"/>
          </a:xfrm>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nl-NL" sz="3200" b="1" dirty="0" smtClean="0"/>
              <a:t>Hoe kan ik het economisch voordeel vergroten?</a:t>
            </a:r>
          </a:p>
        </p:txBody>
      </p:sp>
      <p:sp>
        <p:nvSpPr>
          <p:cNvPr id="6" name="Tijdelijke aanduiding voor tekst 5"/>
          <p:cNvSpPr>
            <a:spLocks noGrp="1"/>
          </p:cNvSpPr>
          <p:nvPr>
            <p:ph type="body" sz="quarter" idx="10"/>
          </p:nvPr>
        </p:nvSpPr>
        <p:spPr/>
        <p:txBody>
          <a:bodyPr/>
          <a:lstStyle/>
          <a:p>
            <a:r>
              <a:rPr lang="en-US" sz="2000" dirty="0" err="1" smtClean="0"/>
              <a:t>Bijvoeding</a:t>
            </a:r>
            <a:r>
              <a:rPr lang="en-US" sz="2000" dirty="0" smtClean="0"/>
              <a:t> </a:t>
            </a:r>
            <a:r>
              <a:rPr lang="en-US" sz="2000" dirty="0" err="1" smtClean="0"/>
              <a:t>en</a:t>
            </a:r>
            <a:r>
              <a:rPr lang="en-US" sz="2000" dirty="0" smtClean="0"/>
              <a:t> </a:t>
            </a:r>
            <a:r>
              <a:rPr lang="en-US" sz="2000" dirty="0" err="1" smtClean="0"/>
              <a:t>grasopname</a:t>
            </a:r>
            <a:r>
              <a:rPr lang="en-US" sz="2000" dirty="0" smtClean="0"/>
              <a:t> </a:t>
            </a:r>
            <a:r>
              <a:rPr lang="en-US" sz="2000" dirty="0" err="1" smtClean="0"/>
              <a:t>zijn</a:t>
            </a:r>
            <a:r>
              <a:rPr lang="en-US" sz="2000" dirty="0" smtClean="0"/>
              <a:t> de </a:t>
            </a:r>
            <a:r>
              <a:rPr lang="en-US" sz="2000" dirty="0" err="1" smtClean="0"/>
              <a:t>cruciale</a:t>
            </a:r>
            <a:r>
              <a:rPr lang="en-US" sz="2000" dirty="0" smtClean="0"/>
              <a:t> </a:t>
            </a:r>
            <a:r>
              <a:rPr lang="en-US" sz="2000" dirty="0" err="1" smtClean="0"/>
              <a:t>factoren</a:t>
            </a:r>
            <a:endParaRPr lang="en-US" sz="2000" dirty="0"/>
          </a:p>
          <a:p>
            <a:endParaRPr lang="en-US" sz="2000" dirty="0"/>
          </a:p>
          <a:p>
            <a:r>
              <a:rPr lang="en-US" sz="2000" dirty="0"/>
              <a:t>Adviseurs stellen: veel </a:t>
            </a:r>
            <a:r>
              <a:rPr lang="en-US" sz="2000" dirty="0" err="1"/>
              <a:t>bedrijven</a:t>
            </a:r>
            <a:r>
              <a:rPr lang="en-US" sz="2000" dirty="0"/>
              <a:t> </a:t>
            </a:r>
            <a:r>
              <a:rPr lang="en-US" sz="2000" dirty="0" err="1" smtClean="0"/>
              <a:t>kunnen</a:t>
            </a:r>
            <a:r>
              <a:rPr lang="en-US" sz="2000" dirty="0" smtClean="0"/>
              <a:t> </a:t>
            </a:r>
            <a:r>
              <a:rPr lang="en-US" sz="2000" dirty="0" err="1" smtClean="0"/>
              <a:t>makkelijk</a:t>
            </a:r>
            <a:r>
              <a:rPr lang="en-US" sz="2000" dirty="0" smtClean="0"/>
              <a:t> </a:t>
            </a:r>
            <a:r>
              <a:rPr lang="en-US" sz="2000" dirty="0"/>
              <a:t>10.000 </a:t>
            </a:r>
            <a:r>
              <a:rPr lang="en-US" sz="2000" dirty="0" smtClean="0"/>
              <a:t>euro extra </a:t>
            </a:r>
            <a:r>
              <a:rPr lang="en-US" sz="2000" dirty="0" err="1" smtClean="0"/>
              <a:t>verdienen</a:t>
            </a:r>
            <a:r>
              <a:rPr lang="en-US" sz="2000" dirty="0" smtClean="0"/>
              <a:t> met </a:t>
            </a:r>
            <a:r>
              <a:rPr lang="en-US" sz="2000" dirty="0" err="1" smtClean="0"/>
              <a:t>beweiding</a:t>
            </a:r>
            <a:endParaRPr lang="en-US" sz="2000" dirty="0"/>
          </a:p>
          <a:p>
            <a:pPr lvl="1">
              <a:buFont typeface="Arial" panose="020B0604020202020204" pitchFamily="34" charset="0"/>
              <a:buChar char="•"/>
            </a:pPr>
            <a:r>
              <a:rPr lang="en-US" sz="2000" dirty="0"/>
              <a:t>Verhoog de grasopname</a:t>
            </a:r>
          </a:p>
          <a:p>
            <a:pPr lvl="1">
              <a:buFont typeface="Arial" panose="020B0604020202020204" pitchFamily="34" charset="0"/>
              <a:buChar char="•"/>
            </a:pPr>
            <a:r>
              <a:rPr lang="en-US" sz="2000" dirty="0"/>
              <a:t>Minder </a:t>
            </a:r>
            <a:r>
              <a:rPr lang="en-US" sz="2000" dirty="0" err="1" smtClean="0"/>
              <a:t>bijvoeding</a:t>
            </a:r>
            <a:endParaRPr lang="en-US" sz="2000" dirty="0"/>
          </a:p>
          <a:p>
            <a:pPr lvl="1">
              <a:buFont typeface="Arial" panose="020B0604020202020204" pitchFamily="34" charset="0"/>
              <a:buChar char="•"/>
            </a:pPr>
            <a:r>
              <a:rPr lang="en-US" sz="2000" dirty="0"/>
              <a:t>Geen </a:t>
            </a:r>
            <a:r>
              <a:rPr lang="en-US" sz="2000" dirty="0" err="1"/>
              <a:t>maïs</a:t>
            </a:r>
            <a:r>
              <a:rPr lang="en-US" sz="2000" dirty="0"/>
              <a:t> </a:t>
            </a:r>
            <a:r>
              <a:rPr lang="en-US" sz="2000" dirty="0" smtClean="0"/>
              <a:t>op de </a:t>
            </a:r>
            <a:r>
              <a:rPr lang="en-US" sz="2000" dirty="0" err="1" smtClean="0"/>
              <a:t>huiskavel</a:t>
            </a:r>
            <a:endParaRPr lang="en-US" sz="2000" dirty="0"/>
          </a:p>
          <a:p>
            <a:pPr lvl="1">
              <a:buFont typeface="Arial" panose="020B0604020202020204" pitchFamily="34" charset="0"/>
              <a:buChar char="•"/>
            </a:pPr>
            <a:r>
              <a:rPr lang="en-US" sz="2000" dirty="0" err="1"/>
              <a:t>Optimaliseren</a:t>
            </a:r>
            <a:r>
              <a:rPr lang="en-US" sz="2000" dirty="0"/>
              <a:t> van </a:t>
            </a:r>
            <a:r>
              <a:rPr lang="en-US" sz="2000" dirty="0" err="1" smtClean="0"/>
              <a:t>graslandmanagement</a:t>
            </a:r>
            <a:endParaRPr lang="en-US" sz="2000" dirty="0"/>
          </a:p>
          <a:p>
            <a:pPr lvl="1">
              <a:buFont typeface="Arial" panose="020B0604020202020204" pitchFamily="34" charset="0"/>
              <a:buChar char="•"/>
            </a:pPr>
            <a:r>
              <a:rPr lang="en-US" sz="2000" dirty="0" err="1"/>
              <a:t>Vroeg</a:t>
            </a:r>
            <a:r>
              <a:rPr lang="en-US" sz="2000" dirty="0"/>
              <a:t> </a:t>
            </a:r>
            <a:r>
              <a:rPr lang="en-US" sz="2000" dirty="0" err="1" smtClean="0"/>
              <a:t>beginnen</a:t>
            </a:r>
            <a:r>
              <a:rPr lang="en-US" sz="2000" dirty="0" smtClean="0"/>
              <a:t> met </a:t>
            </a:r>
            <a:r>
              <a:rPr lang="en-US" sz="2000" dirty="0" err="1" smtClean="0"/>
              <a:t>weiden</a:t>
            </a:r>
            <a:r>
              <a:rPr lang="en-US" sz="2000" dirty="0" smtClean="0"/>
              <a:t> </a:t>
            </a:r>
            <a:r>
              <a:rPr lang="en-US" sz="2000" dirty="0"/>
              <a:t>en </a:t>
            </a:r>
            <a:r>
              <a:rPr lang="en-US" sz="2000" dirty="0" smtClean="0"/>
              <a:t>laat</a:t>
            </a:r>
            <a:r>
              <a:rPr lang="en-US" sz="2000" dirty="0"/>
              <a:t> eindigen</a:t>
            </a:r>
          </a:p>
          <a:p>
            <a:endParaRPr lang="en-US" sz="2000" dirty="0"/>
          </a:p>
          <a:p>
            <a:pPr marL="0" indent="0">
              <a:buNone/>
            </a:pPr>
            <a:r>
              <a:rPr lang="en-US" sz="2000" dirty="0" err="1" smtClean="0"/>
              <a:t>Kosten</a:t>
            </a:r>
            <a:r>
              <a:rPr lang="en-US" sz="2000" dirty="0" smtClean="0"/>
              <a:t> </a:t>
            </a:r>
            <a:r>
              <a:rPr lang="en-US" sz="2000" dirty="0" err="1" smtClean="0"/>
              <a:t>voor</a:t>
            </a:r>
            <a:r>
              <a:rPr lang="en-US" sz="2000" dirty="0" smtClean="0"/>
              <a:t> </a:t>
            </a:r>
            <a:r>
              <a:rPr lang="en-US" sz="2000" dirty="0" err="1" smtClean="0"/>
              <a:t>vers</a:t>
            </a:r>
            <a:r>
              <a:rPr lang="en-US" sz="2000" dirty="0" smtClean="0"/>
              <a:t> </a:t>
            </a:r>
            <a:r>
              <a:rPr lang="en-US" sz="2000" dirty="0" err="1" smtClean="0"/>
              <a:t>weidegras</a:t>
            </a:r>
            <a:r>
              <a:rPr lang="en-US" sz="2000" dirty="0" smtClean="0"/>
              <a:t> </a:t>
            </a:r>
            <a:r>
              <a:rPr lang="en-US" sz="2000" dirty="0" err="1" smtClean="0"/>
              <a:t>zijn</a:t>
            </a:r>
            <a:r>
              <a:rPr lang="en-US" sz="2000" dirty="0" smtClean="0"/>
              <a:t> </a:t>
            </a:r>
            <a:r>
              <a:rPr lang="en-US" sz="2000" dirty="0"/>
              <a:t>per kg </a:t>
            </a:r>
            <a:r>
              <a:rPr lang="en-US" sz="2000" dirty="0" smtClean="0"/>
              <a:t>DS </a:t>
            </a:r>
            <a:r>
              <a:rPr lang="en-US" sz="2000" dirty="0" err="1" smtClean="0"/>
              <a:t>gemiddeld</a:t>
            </a:r>
            <a:r>
              <a:rPr lang="en-US" sz="2000" dirty="0" smtClean="0"/>
              <a:t> </a:t>
            </a:r>
            <a:r>
              <a:rPr lang="en-US" sz="2000" dirty="0"/>
              <a:t>10 </a:t>
            </a:r>
            <a:r>
              <a:rPr lang="en-US" sz="2000" dirty="0" err="1"/>
              <a:t>ct</a:t>
            </a:r>
            <a:r>
              <a:rPr lang="en-US" sz="2000" dirty="0"/>
              <a:t> </a:t>
            </a:r>
            <a:r>
              <a:rPr lang="en-US" sz="2000" dirty="0" smtClean="0"/>
              <a:t>lager </a:t>
            </a:r>
            <a:r>
              <a:rPr lang="en-US" sz="2000" dirty="0" err="1" smtClean="0"/>
              <a:t>dan</a:t>
            </a:r>
            <a:r>
              <a:rPr lang="en-US" sz="2000" dirty="0" smtClean="0"/>
              <a:t> </a:t>
            </a:r>
            <a:r>
              <a:rPr lang="en-US" sz="2000" dirty="0" err="1" smtClean="0"/>
              <a:t>voor</a:t>
            </a:r>
            <a:r>
              <a:rPr lang="en-US" sz="2000" dirty="0" smtClean="0"/>
              <a:t> </a:t>
            </a:r>
            <a:r>
              <a:rPr lang="en-US" sz="2000" dirty="0" err="1" smtClean="0"/>
              <a:t>kuilgras</a:t>
            </a:r>
            <a:endParaRPr lang="en-US" sz="2000" dirty="0"/>
          </a:p>
          <a:p>
            <a:endParaRPr lang="en-US" dirty="0"/>
          </a:p>
          <a:p>
            <a:endParaRPr lang="nl-NL" dirty="0"/>
          </a:p>
        </p:txBody>
      </p:sp>
    </p:spTree>
    <p:extLst>
      <p:ext uri="{BB962C8B-B14F-4D97-AF65-F5344CB8AC3E}">
        <p14:creationId xmlns:p14="http://schemas.microsoft.com/office/powerpoint/2010/main" val="2513816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91643" y="230190"/>
            <a:ext cx="6814321" cy="839787"/>
          </a:xfrm>
        </p:spPr>
        <p:txBody>
          <a:bodyPr/>
          <a:lstStyle/>
          <a:p>
            <a:pPr algn="l"/>
            <a:r>
              <a:rPr lang="en-GB" sz="2800" b="1" dirty="0" smtClean="0">
                <a:solidFill>
                  <a:schemeClr val="tx1"/>
                </a:solidFill>
              </a:rPr>
              <a:t>Effect van beweiding op het bedrijfsinkomen </a:t>
            </a:r>
            <a:r>
              <a:rPr lang="en-GB" sz="1800" dirty="0" smtClean="0">
                <a:solidFill>
                  <a:schemeClr val="tx1"/>
                </a:solidFill>
              </a:rPr>
              <a:t>(</a:t>
            </a:r>
            <a:r>
              <a:rPr lang="en-GB" sz="1800" dirty="0" err="1" smtClean="0">
                <a:solidFill>
                  <a:schemeClr val="tx1"/>
                </a:solidFill>
              </a:rPr>
              <a:t>Reijs</a:t>
            </a:r>
            <a:r>
              <a:rPr lang="en-GB" sz="1800" i="1" dirty="0" smtClean="0">
                <a:solidFill>
                  <a:schemeClr val="tx1"/>
                </a:solidFill>
              </a:rPr>
              <a:t> et al</a:t>
            </a:r>
            <a:r>
              <a:rPr lang="en-GB" sz="1800" dirty="0" smtClean="0">
                <a:solidFill>
                  <a:schemeClr val="tx1"/>
                </a:solidFill>
              </a:rPr>
              <a:t>., 2013)</a:t>
            </a:r>
            <a:endParaRPr lang="en-GB" sz="1800" dirty="0">
              <a:solidFill>
                <a:schemeClr val="tx1"/>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4570" y="1231993"/>
            <a:ext cx="7317260" cy="53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775422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1" y="230188"/>
            <a:ext cx="6823559" cy="1353086"/>
          </a:xfrm>
        </p:spPr>
        <p:txBody>
          <a:bodyPr/>
          <a:lstStyle/>
          <a:p>
            <a:pPr algn="l"/>
            <a:r>
              <a:rPr lang="nl-NL" sz="2800" b="1" dirty="0" smtClean="0">
                <a:solidFill>
                  <a:schemeClr val="tx1"/>
                </a:solidFill>
              </a:rPr>
              <a:t>Marge per koe voor verschillende </a:t>
            </a:r>
            <a:r>
              <a:rPr lang="nl-NL" sz="2800" dirty="0" smtClean="0">
                <a:solidFill>
                  <a:schemeClr val="tx1"/>
                </a:solidFill>
              </a:rPr>
              <a:t>uren weidegang en </a:t>
            </a:r>
            <a:r>
              <a:rPr lang="nl-NL" sz="2800" b="1" dirty="0" smtClean="0">
                <a:solidFill>
                  <a:schemeClr val="tx1"/>
                </a:solidFill>
              </a:rPr>
              <a:t>verschillende melkproducties</a:t>
            </a:r>
            <a:r>
              <a:rPr lang="nl-NL" sz="1600" dirty="0" smtClean="0">
                <a:solidFill>
                  <a:schemeClr val="tx1"/>
                </a:solidFill>
              </a:rPr>
              <a:t> (Booij, 2015)</a:t>
            </a:r>
            <a:endParaRPr lang="nl-NL" sz="1600" dirty="0">
              <a:solidFill>
                <a:schemeClr val="tx1"/>
              </a:solidFill>
            </a:endParaRPr>
          </a:p>
        </p:txBody>
      </p:sp>
      <p:sp>
        <p:nvSpPr>
          <p:cNvPr id="4" name="Rectangle 2"/>
          <p:cNvSpPr>
            <a:spLocks noChangeArrowheads="1"/>
          </p:cNvSpPr>
          <p:nvPr/>
        </p:nvSpPr>
        <p:spPr bwMode="auto">
          <a:xfrm>
            <a:off x="1143001"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5172"/>
              </a:solidFill>
              <a:effectLst/>
              <a:uLnTx/>
              <a:uFillTx/>
              <a:latin typeface="Calibri"/>
              <a:ea typeface="+mn-ea"/>
              <a:cs typeface="+mn-cs"/>
            </a:endParaRPr>
          </a:p>
        </p:txBody>
      </p:sp>
      <p:pic>
        <p:nvPicPr>
          <p:cNvPr id="409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6493" y="1814183"/>
            <a:ext cx="7737762" cy="4349991"/>
          </a:xfrm>
          <a:prstGeom prst="rect">
            <a:avLst/>
          </a:prstGeom>
          <a:noFill/>
          <a:ln w="9525">
            <a:solidFill>
              <a:srgbClr val="000000"/>
            </a:solidFill>
            <a:round/>
            <a:headEnd/>
            <a:tailEnd/>
          </a:ln>
          <a:extLst>
            <a:ext uri="{909E8E84-426E-40DD-AFC4-6F175D3DCCD1}">
              <a14:hiddenFill xmlns:a14="http://schemas.microsoft.com/office/drawing/2010/main">
                <a:blipFill dpi="0" rotWithShape="0">
                  <a:blip/>
                  <a:srcRect/>
                  <a:stretch>
                    <a:fillRect/>
                  </a:stretch>
                </a:blipFill>
              </a14:hiddenFill>
            </a:ext>
          </a:extLst>
        </p:spPr>
      </p:pic>
    </p:spTree>
    <p:extLst>
      <p:ext uri="{BB962C8B-B14F-4D97-AF65-F5344CB8AC3E}">
        <p14:creationId xmlns:p14="http://schemas.microsoft.com/office/powerpoint/2010/main" val="353461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601" y="1442951"/>
            <a:ext cx="2856222" cy="840125"/>
          </a:xfrm>
        </p:spPr>
        <p:txBody>
          <a:bodyPr/>
          <a:lstStyle/>
          <a:p>
            <a:pPr algn="l"/>
            <a:r>
              <a:rPr lang="en-GB" sz="2400" b="0" dirty="0" smtClean="0">
                <a:solidFill>
                  <a:schemeClr val="tx1"/>
                </a:solidFill>
              </a:rPr>
              <a:t>Resultaten 2013</a:t>
            </a:r>
            <a:endParaRPr lang="en-GB" sz="2400" b="0" dirty="0">
              <a:solidFill>
                <a:schemeClr val="tx1"/>
              </a:solidFill>
            </a:endParaRPr>
          </a:p>
        </p:txBody>
      </p:sp>
      <p:sp>
        <p:nvSpPr>
          <p:cNvPr id="3" name="Tijdelijke aanduiding voor tekst 2"/>
          <p:cNvSpPr>
            <a:spLocks noGrp="1"/>
          </p:cNvSpPr>
          <p:nvPr>
            <p:ph type="body" sz="quarter" idx="10"/>
          </p:nvPr>
        </p:nvSpPr>
        <p:spPr>
          <a:xfrm>
            <a:off x="101601" y="1847329"/>
            <a:ext cx="4292490" cy="4089600"/>
          </a:xfrm>
        </p:spPr>
        <p:txBody>
          <a:bodyPr/>
          <a:lstStyle/>
          <a:p>
            <a:pPr>
              <a:buFont typeface="Arial" panose="020B0604020202020204" pitchFamily="34" charset="0"/>
              <a:buChar char="•"/>
            </a:pPr>
            <a:r>
              <a:rPr lang="en-GB" sz="1800" dirty="0" smtClean="0"/>
              <a:t>Geen effect op </a:t>
            </a:r>
            <a:r>
              <a:rPr lang="en-GB" sz="1800" dirty="0" err="1" smtClean="0"/>
              <a:t>melkproductie</a:t>
            </a:r>
            <a:r>
              <a:rPr lang="en-GB" sz="1800" dirty="0" smtClean="0"/>
              <a:t> per </a:t>
            </a:r>
            <a:r>
              <a:rPr lang="en-GB" sz="1800" dirty="0" err="1" smtClean="0"/>
              <a:t>koe</a:t>
            </a:r>
            <a:endParaRPr lang="en-GB" sz="1800" dirty="0" smtClean="0"/>
          </a:p>
          <a:p>
            <a:pPr>
              <a:buFont typeface="Arial" panose="020B0604020202020204" pitchFamily="34" charset="0"/>
              <a:buChar char="•"/>
            </a:pPr>
            <a:r>
              <a:rPr lang="en-GB" sz="1800" dirty="0" smtClean="0"/>
              <a:t>Bij beweiding: minder krachtvoerkosten, meer ruwvoerkosten (door lagere jaarlijkse grasproductie), geen effect op de </a:t>
            </a:r>
            <a:r>
              <a:rPr lang="en-GB" sz="1800" dirty="0" err="1" smtClean="0"/>
              <a:t>totale</a:t>
            </a:r>
            <a:r>
              <a:rPr lang="en-GB" sz="1800" dirty="0" smtClean="0"/>
              <a:t> </a:t>
            </a:r>
            <a:r>
              <a:rPr lang="en-GB" sz="1800" dirty="0" err="1" smtClean="0"/>
              <a:t>voerkosten</a:t>
            </a:r>
            <a:endParaRPr lang="en-GB" sz="1800" dirty="0" smtClean="0"/>
          </a:p>
          <a:p>
            <a:pPr>
              <a:buFont typeface="Arial" panose="020B0604020202020204" pitchFamily="34" charset="0"/>
              <a:buChar char="•"/>
            </a:pPr>
            <a:r>
              <a:rPr lang="en-GB" sz="1800" dirty="0" smtClean="0"/>
              <a:t>Met </a:t>
            </a:r>
            <a:r>
              <a:rPr lang="en-GB" sz="1800" dirty="0" err="1" smtClean="0"/>
              <a:t>beweiding</a:t>
            </a:r>
            <a:r>
              <a:rPr lang="en-GB" sz="1800" dirty="0" smtClean="0"/>
              <a:t>: minder </a:t>
            </a:r>
            <a:r>
              <a:rPr lang="en-GB" sz="1800" dirty="0" err="1" smtClean="0"/>
              <a:t>machinekosten</a:t>
            </a:r>
            <a:endParaRPr lang="en-GB" sz="1800" dirty="0" smtClean="0"/>
          </a:p>
          <a:p>
            <a:pPr>
              <a:buFont typeface="Arial" panose="020B0604020202020204" pitchFamily="34" charset="0"/>
              <a:buChar char="•"/>
            </a:pPr>
            <a:r>
              <a:rPr lang="nl-NL" sz="1800" dirty="0" smtClean="0"/>
              <a:t>Gemiddeld</a:t>
            </a:r>
            <a:r>
              <a:rPr lang="nl-NL" sz="1800" dirty="0"/>
              <a:t> meer </a:t>
            </a:r>
            <a:r>
              <a:rPr lang="nl-NL" sz="1800" dirty="0" smtClean="0"/>
              <a:t>€ per 100 kg melk met beweiding: </a:t>
            </a:r>
          </a:p>
          <a:p>
            <a:pPr lvl="1">
              <a:buFont typeface="Arial" panose="020B0604020202020204" pitchFamily="34" charset="0"/>
              <a:buChar char="•"/>
            </a:pPr>
            <a:r>
              <a:rPr lang="nl-NL" sz="1600" dirty="0" smtClean="0"/>
              <a:t>&lt; 1000: € 0,27 (</a:t>
            </a:r>
            <a:r>
              <a:rPr lang="nl-NL" sz="1600" i="1" dirty="0" smtClean="0"/>
              <a:t>niet significant)</a:t>
            </a:r>
          </a:p>
          <a:p>
            <a:pPr lvl="1">
              <a:buFont typeface="Arial" panose="020B0604020202020204" pitchFamily="34" charset="0"/>
              <a:buChar char="•"/>
            </a:pPr>
            <a:r>
              <a:rPr lang="nl-NL" sz="1600" dirty="0" smtClean="0"/>
              <a:t>1000-2000: € 0,82 (</a:t>
            </a:r>
            <a:r>
              <a:rPr lang="nl-NL" sz="1600" i="1" dirty="0" smtClean="0"/>
              <a:t>significant</a:t>
            </a:r>
            <a:r>
              <a:rPr lang="nl-NL" sz="1600" dirty="0" smtClean="0"/>
              <a:t>)</a:t>
            </a:r>
          </a:p>
          <a:p>
            <a:pPr lvl="1">
              <a:buFont typeface="Arial" panose="020B0604020202020204" pitchFamily="34" charset="0"/>
              <a:buChar char="•"/>
            </a:pPr>
            <a:r>
              <a:rPr lang="nl-NL" sz="1600" dirty="0" smtClean="0"/>
              <a:t>&gt;2000 € </a:t>
            </a:r>
            <a:r>
              <a:rPr lang="nl-NL" sz="1600" dirty="0"/>
              <a:t>0,</a:t>
            </a:r>
            <a:r>
              <a:rPr lang="nl-NL" sz="1600" dirty="0" smtClean="0"/>
              <a:t>74 (</a:t>
            </a:r>
            <a:r>
              <a:rPr lang="nl-NL" sz="1600" i="1" dirty="0" smtClean="0"/>
              <a:t>niet significant)</a:t>
            </a:r>
          </a:p>
          <a:p>
            <a:pPr marL="457200" lvl="1" indent="0">
              <a:buNone/>
            </a:pPr>
            <a:r>
              <a:rPr lang="nl-NL" sz="1600" dirty="0" smtClean="0"/>
              <a:t>Opmerking: de weidepremie </a:t>
            </a:r>
            <a:r>
              <a:rPr lang="nl-NL" sz="1600" dirty="0"/>
              <a:t>bedroeg </a:t>
            </a:r>
            <a:r>
              <a:rPr lang="nl-NL" sz="1600" dirty="0" smtClean="0"/>
              <a:t>€0,50</a:t>
            </a:r>
            <a:endParaRPr lang="en-GB" sz="1600" dirty="0"/>
          </a:p>
        </p:txBody>
      </p:sp>
      <p:sp>
        <p:nvSpPr>
          <p:cNvPr id="4" name="Titel 1"/>
          <p:cNvSpPr txBox="1">
            <a:spLocks/>
          </p:cNvSpPr>
          <p:nvPr/>
        </p:nvSpPr>
        <p:spPr>
          <a:xfrm>
            <a:off x="4588730" y="1303761"/>
            <a:ext cx="4506454" cy="791650"/>
          </a:xfrm>
          <a:prstGeom prst="rect">
            <a:avLst/>
          </a:prstGeom>
        </p:spPr>
        <p:txBody>
          <a:bodyPr vert="horz" lIns="0" tIns="0" rIns="0" bIns="0" rtlCol="0" anchor="ctr">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a:ea typeface="+mj-ea"/>
                <a:cs typeface="+mj-cs"/>
              </a:rPr>
              <a:t>Resultaten 2014</a:t>
            </a:r>
            <a:endParaRPr kumimoji="0" lang="nl-NL"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Tijdelijke aanduiding voor tekst 2"/>
          <p:cNvSpPr txBox="1">
            <a:spLocks/>
          </p:cNvSpPr>
          <p:nvPr/>
        </p:nvSpPr>
        <p:spPr>
          <a:xfrm>
            <a:off x="4671181" y="1863014"/>
            <a:ext cx="4548297" cy="4089600"/>
          </a:xfrm>
          <a:prstGeom prst="rect">
            <a:avLst/>
          </a:prstGeom>
        </p:spPr>
        <p:txBody>
          <a:bodyPr vert="horz" lIns="0" tIns="0" rIns="0" bIns="0" rtlCol="0">
            <a:noAutofit/>
          </a:bodyPr>
          <a:lst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Clr>
                <a:schemeClr val="bg2"/>
              </a:buClr>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Melkopbrengst</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hoger</a:t>
            </a:r>
            <a:r>
              <a:rPr lang="en-GB" dirty="0">
                <a:solidFill>
                  <a:prstClr val="black"/>
                </a:solidFill>
                <a:latin typeface="Calibri"/>
              </a:rPr>
              <a:t> </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(0,5 </a:t>
            </a: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ct</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weidepremie in 2014)</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Minder </a:t>
            </a: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krachtvoerkosten</a:t>
            </a:r>
            <a:endParaRPr kumimoji="0" lang="en-GB"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Minder totale voerkosten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Hogere winst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Echter</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grote variatie</a:t>
            </a:r>
            <a:endParaRPr kumimoji="0" lang="nl-NL" sz="2000" b="0" i="0" u="none" strike="noStrike" kern="1200" cap="none" spc="0" normalizeH="0" baseline="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49899" y="4659568"/>
            <a:ext cx="4392488" cy="195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vak 6"/>
          <p:cNvSpPr txBox="1"/>
          <p:nvPr/>
        </p:nvSpPr>
        <p:spPr>
          <a:xfrm>
            <a:off x="1019338" y="6116786"/>
            <a:ext cx="34526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smtClean="0">
                <a:solidFill>
                  <a:prstClr val="black"/>
                </a:solidFill>
                <a:latin typeface="Calibri"/>
              </a:rPr>
              <a:t>Bron</a:t>
            </a: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 commerciële melkveebedrijven </a:t>
            </a:r>
            <a:r>
              <a:rPr kumimoji="0" lang="nl-NL" sz="1400" b="0" i="0" u="none" strike="noStrike" kern="1200" cap="none" spc="0" normalizeH="0" baseline="0" noProof="0" dirty="0" err="1" smtClean="0">
                <a:ln>
                  <a:noFill/>
                </a:ln>
                <a:solidFill>
                  <a:prstClr val="black"/>
                </a:solidFill>
                <a:effectLst/>
                <a:uLnTx/>
                <a:uFillTx/>
                <a:latin typeface="Calibri"/>
                <a:ea typeface="+mn-ea"/>
                <a:cs typeface="+mn-cs"/>
              </a:rPr>
              <a:t>Flynth</a:t>
            </a: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Van den Pol-van </a:t>
            </a:r>
            <a:r>
              <a:rPr kumimoji="0" lang="nl-NL" sz="1400" b="0" i="0" u="none" strike="noStrike" kern="1200" cap="none" spc="0" normalizeH="0" baseline="0" noProof="0" dirty="0" err="1" smtClean="0">
                <a:ln>
                  <a:noFill/>
                </a:ln>
                <a:solidFill>
                  <a:prstClr val="black"/>
                </a:solidFill>
                <a:effectLst/>
                <a:uLnTx/>
                <a:uFillTx/>
                <a:latin typeface="Calibri"/>
                <a:ea typeface="+mn-ea"/>
                <a:cs typeface="+mn-cs"/>
              </a:rPr>
              <a:t>Dasselaar</a:t>
            </a: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 2016</a:t>
            </a: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itel 1"/>
          <p:cNvSpPr txBox="1">
            <a:spLocks/>
          </p:cNvSpPr>
          <p:nvPr/>
        </p:nvSpPr>
        <p:spPr>
          <a:xfrm>
            <a:off x="367332" y="-127358"/>
            <a:ext cx="8442796" cy="791650"/>
          </a:xfrm>
          <a:prstGeom prst="rect">
            <a:avLst/>
          </a:prstGeom>
        </p:spPr>
        <p:txBody>
          <a:bodyPr vert="horz" lIns="0" tIns="0" rIns="0" bIns="0" rtlCol="0" anchor="ctr">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smtClean="0">
                <a:ln>
                  <a:noFill/>
                </a:ln>
                <a:solidFill>
                  <a:prstClr val="black"/>
                </a:solidFill>
                <a:effectLst/>
                <a:uLnTx/>
                <a:uFillTx/>
                <a:latin typeface="Calibri"/>
                <a:ea typeface="+mj-ea"/>
                <a:cs typeface="+mj-cs"/>
              </a:rPr>
              <a:t>Boekhoudgegevens van </a:t>
            </a:r>
            <a:r>
              <a:rPr kumimoji="0" lang="en-GB" sz="2400" b="1" i="0" u="none" strike="noStrike" kern="1200" cap="none" spc="0" normalizeH="0" baseline="0" noProof="0" dirty="0" err="1" smtClean="0">
                <a:ln>
                  <a:noFill/>
                </a:ln>
                <a:solidFill>
                  <a:prstClr val="black"/>
                </a:solidFill>
                <a:effectLst/>
                <a:uLnTx/>
                <a:uFillTx/>
                <a:latin typeface="Calibri"/>
                <a:ea typeface="+mj-ea"/>
                <a:cs typeface="+mj-cs"/>
              </a:rPr>
              <a:t>commerciële</a:t>
            </a:r>
            <a:r>
              <a:rPr kumimoji="0" lang="en-GB" sz="2400" b="1" i="0" u="none" strike="noStrike" kern="1200" cap="none" spc="0" normalizeH="0" baseline="0" noProof="0" dirty="0" smtClean="0">
                <a:ln>
                  <a:noFill/>
                </a:ln>
                <a:solidFill>
                  <a:prstClr val="black"/>
                </a:solidFill>
                <a:effectLst/>
                <a:uLnTx/>
                <a:uFillTx/>
                <a:latin typeface="Calibri"/>
                <a:ea typeface="+mj-ea"/>
                <a:cs typeface="+mj-cs"/>
              </a:rPr>
              <a:t> </a:t>
            </a:r>
            <a:r>
              <a:rPr lang="en-GB" b="1" noProof="0" dirty="0" err="1" smtClean="0">
                <a:solidFill>
                  <a:prstClr val="black"/>
                </a:solidFill>
                <a:latin typeface="Calibri"/>
              </a:rPr>
              <a:t>melkvee</a:t>
            </a:r>
            <a:r>
              <a:rPr kumimoji="0" lang="en-GB" sz="2400" b="1" i="0" u="none" strike="noStrike" kern="1200" cap="none" spc="0" normalizeH="0" baseline="0" noProof="0" dirty="0" err="1" smtClean="0">
                <a:ln>
                  <a:noFill/>
                </a:ln>
                <a:solidFill>
                  <a:prstClr val="black"/>
                </a:solidFill>
                <a:effectLst/>
                <a:uLnTx/>
                <a:uFillTx/>
                <a:latin typeface="Calibri"/>
                <a:ea typeface="+mj-ea"/>
                <a:cs typeface="+mj-cs"/>
              </a:rPr>
              <a:t>drijven</a:t>
            </a:r>
            <a:endParaRPr kumimoji="0" lang="en-GB" sz="2400" b="1" i="0" u="none" strike="noStrike" kern="1200" cap="none" spc="0" normalizeH="0" baseline="0" noProof="0" dirty="0">
              <a:ln>
                <a:noFill/>
              </a:ln>
              <a:solidFill>
                <a:prstClr val="black"/>
              </a:solidFill>
              <a:effectLst/>
              <a:uLnTx/>
              <a:uFillTx/>
              <a:latin typeface="Calibri"/>
              <a:ea typeface="+mj-ea"/>
              <a:cs typeface="+mj-cs"/>
            </a:endParaRPr>
          </a:p>
        </p:txBody>
      </p:sp>
      <p:sp>
        <p:nvSpPr>
          <p:cNvPr id="9" name="Tijdelijke aanduiding voor tekst 3"/>
          <p:cNvSpPr txBox="1">
            <a:spLocks/>
          </p:cNvSpPr>
          <p:nvPr/>
        </p:nvSpPr>
        <p:spPr>
          <a:xfrm>
            <a:off x="413422" y="346921"/>
            <a:ext cx="7961336" cy="1177173"/>
          </a:xfrm>
          <a:prstGeom prst="rect">
            <a:avLst/>
          </a:prstGeom>
        </p:spPr>
        <p:txBody>
          <a:bodyPr vert="horz" lIns="0" tIns="0" rIns="0" bIns="0" rtlCol="0">
            <a:noAutofit/>
          </a:bodyPr>
          <a:lst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Clr>
                <a:schemeClr val="bg2"/>
              </a:buClr>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2013 en 2014: ~ 1000 bedrijven &gt; 4 groepen</a:t>
            </a:r>
          </a:p>
          <a:p>
            <a:pPr marL="360363" marR="0" lvl="1" indent="-184150" algn="l" defTabSz="914400" rtl="0" eaLnBrk="1" fontAlgn="auto" latinLnBrk="0" hangingPunct="1">
              <a:lnSpc>
                <a:spcPct val="100000"/>
              </a:lnSpc>
              <a:spcBef>
                <a:spcPct val="20000"/>
              </a:spcBef>
              <a:spcAft>
                <a:spcPts val="0"/>
              </a:spcAft>
              <a:buClr>
                <a:srgbClr val="CAF278"/>
              </a:buClr>
              <a:buSzTx/>
              <a:buFont typeface="Wingdings" pitchFamily="2" charset="2"/>
              <a:buChar char="§"/>
              <a:tabLst/>
              <a:defRPr/>
            </a:pPr>
            <a:r>
              <a:rPr kumimoji="0" lang="nl-NL" sz="1200" b="0" i="0" u="none" strike="noStrike" kern="1200" cap="none" spc="0" normalizeH="0" baseline="0" noProof="0" dirty="0" smtClean="0">
                <a:ln>
                  <a:noFill/>
                </a:ln>
                <a:solidFill>
                  <a:prstClr val="black"/>
                </a:solidFill>
                <a:effectLst/>
                <a:uLnTx/>
                <a:uFillTx/>
                <a:latin typeface="Calibri"/>
                <a:ea typeface="+mn-ea"/>
                <a:cs typeface="+mn-cs"/>
              </a:rPr>
              <a:t>Geen beweiding</a:t>
            </a:r>
          </a:p>
          <a:p>
            <a:pPr marL="360363" marR="0" lvl="1" indent="-184150" algn="l" defTabSz="914400" rtl="0" eaLnBrk="1" fontAlgn="auto" latinLnBrk="0" hangingPunct="1">
              <a:lnSpc>
                <a:spcPct val="100000"/>
              </a:lnSpc>
              <a:spcBef>
                <a:spcPct val="20000"/>
              </a:spcBef>
              <a:spcAft>
                <a:spcPts val="0"/>
              </a:spcAft>
              <a:buClr>
                <a:srgbClr val="CAF278"/>
              </a:buClr>
              <a:buSzTx/>
              <a:buFont typeface="Wingdings" pitchFamily="2" charset="2"/>
              <a:buChar char="§"/>
              <a:tabLst/>
              <a:defRPr/>
            </a:pPr>
            <a:r>
              <a:rPr kumimoji="0" lang="nl-NL" sz="1200" b="0" i="0" u="none" strike="noStrike" kern="1200" cap="none" spc="0" normalizeH="0" baseline="0" noProof="0" dirty="0" smtClean="0">
                <a:ln>
                  <a:noFill/>
                </a:ln>
                <a:solidFill>
                  <a:prstClr val="black"/>
                </a:solidFill>
                <a:effectLst/>
                <a:uLnTx/>
                <a:uFillTx/>
                <a:latin typeface="Calibri"/>
                <a:ea typeface="+mn-ea"/>
                <a:cs typeface="+mn-cs"/>
              </a:rPr>
              <a:t>3 groepen beweiding, met een verschillend aantal uren beweiding per jaar</a:t>
            </a:r>
          </a:p>
          <a:p>
            <a:pPr marL="360363" marR="0" lvl="1" indent="-184150" algn="l" defTabSz="914400" rtl="0" eaLnBrk="1" fontAlgn="auto" latinLnBrk="0" hangingPunct="1">
              <a:lnSpc>
                <a:spcPct val="100000"/>
              </a:lnSpc>
              <a:spcBef>
                <a:spcPct val="20000"/>
              </a:spcBef>
              <a:spcAft>
                <a:spcPts val="0"/>
              </a:spcAft>
              <a:buClr>
                <a:srgbClr val="CAF278"/>
              </a:buClr>
              <a:buSzTx/>
              <a:buFont typeface="Wingdings" pitchFamily="2" charset="2"/>
              <a:buChar char="§"/>
              <a:tabLst/>
              <a:defRPr/>
            </a:pP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100000"/>
              </a:lnSpc>
              <a:spcBef>
                <a:spcPct val="20000"/>
              </a:spcBef>
              <a:spcAft>
                <a:spcPts val="0"/>
              </a:spcAft>
              <a:buClr>
                <a:srgbClr val="CAF278"/>
              </a:buClr>
              <a:buSzTx/>
              <a:buFont typeface="Wingdings" pitchFamily="2" charset="2"/>
              <a:buChar char="§"/>
              <a:tabLst/>
              <a:defRPr/>
            </a:pP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710739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491642" y="230188"/>
            <a:ext cx="5376502" cy="791650"/>
          </a:xfrm>
          <a:noFill/>
        </p:spPr>
        <p:txBody>
          <a:bodyPr/>
          <a:lstStyle/>
          <a:p>
            <a:pPr algn="l"/>
            <a:r>
              <a:rPr lang="nl-NL" sz="2400" dirty="0" smtClean="0">
                <a:solidFill>
                  <a:schemeClr val="tx1"/>
                </a:solidFill>
              </a:rPr>
              <a:t>Wel weiden of niet weiden….</a:t>
            </a:r>
            <a:endParaRPr lang="nl-NL" sz="2400" dirty="0">
              <a:solidFill>
                <a:schemeClr val="tx1"/>
              </a:solidFill>
            </a:endParaRPr>
          </a:p>
        </p:txBody>
      </p:sp>
      <p:sp>
        <p:nvSpPr>
          <p:cNvPr id="224259" name="Rectangle 3"/>
          <p:cNvSpPr>
            <a:spLocks noGrp="1" noChangeArrowheads="1"/>
          </p:cNvSpPr>
          <p:nvPr>
            <p:ph idx="1"/>
          </p:nvPr>
        </p:nvSpPr>
        <p:spPr>
          <a:xfrm>
            <a:off x="395536" y="908720"/>
            <a:ext cx="8218488" cy="4632515"/>
          </a:xfrm>
        </p:spPr>
        <p:txBody>
          <a:bodyPr/>
          <a:lstStyle/>
          <a:p>
            <a:pPr>
              <a:buFont typeface="Arial" panose="020B0604020202020204" pitchFamily="34" charset="0"/>
              <a:buChar char="•"/>
            </a:pPr>
            <a:r>
              <a:rPr lang="nl-NL" sz="1800" dirty="0" smtClean="0"/>
              <a:t>Trend </a:t>
            </a:r>
            <a:r>
              <a:rPr lang="nl-NL" sz="1800" dirty="0"/>
              <a:t>van </a:t>
            </a:r>
            <a:r>
              <a:rPr lang="nl-NL" sz="1800" dirty="0" smtClean="0"/>
              <a:t>dalend </a:t>
            </a:r>
            <a:r>
              <a:rPr lang="nl-NL" sz="1800" dirty="0"/>
              <a:t>percentage melkvee met onbeperkte </a:t>
            </a:r>
            <a:r>
              <a:rPr lang="nl-NL" sz="1800" dirty="0" smtClean="0"/>
              <a:t>weidegang </a:t>
            </a:r>
            <a:r>
              <a:rPr lang="nl-NL" sz="1800" dirty="0"/>
              <a:t>zal zich </a:t>
            </a:r>
            <a:r>
              <a:rPr lang="nl-NL" sz="1800" dirty="0" smtClean="0"/>
              <a:t>voortzetten in Europa</a:t>
            </a:r>
            <a:endParaRPr lang="nl-NL" sz="1800" dirty="0"/>
          </a:p>
          <a:p>
            <a:pPr>
              <a:buFont typeface="Arial" panose="020B0604020202020204" pitchFamily="34" charset="0"/>
              <a:buChar char="•"/>
            </a:pPr>
            <a:r>
              <a:rPr lang="nl-NL" sz="1800" dirty="0" smtClean="0"/>
              <a:t>Aan </a:t>
            </a:r>
            <a:r>
              <a:rPr lang="nl-NL" sz="1800" dirty="0"/>
              <a:t>deze daling </a:t>
            </a:r>
            <a:r>
              <a:rPr lang="nl-NL" sz="1800" dirty="0" smtClean="0"/>
              <a:t>liggen </a:t>
            </a:r>
            <a:r>
              <a:rPr lang="nl-NL" sz="1800" dirty="0"/>
              <a:t>economische, praktische en persoonlijke motieven </a:t>
            </a:r>
            <a:r>
              <a:rPr lang="nl-NL" sz="1800" dirty="0" smtClean="0"/>
              <a:t>ten grondslag</a:t>
            </a:r>
            <a:endParaRPr lang="nl-NL" sz="1800" dirty="0"/>
          </a:p>
          <a:p>
            <a:pPr>
              <a:buFont typeface="Arial" panose="020B0604020202020204" pitchFamily="34" charset="0"/>
              <a:buChar char="•"/>
            </a:pPr>
            <a:r>
              <a:rPr lang="nl-NL" sz="1800" dirty="0" smtClean="0"/>
              <a:t>Percentage beweiding </a:t>
            </a:r>
            <a:r>
              <a:rPr lang="nl-NL" sz="1800" dirty="0"/>
              <a:t>kan worden beïnvloed door wetgeving, kennisoverdracht en de ontwikkeling van </a:t>
            </a:r>
            <a:r>
              <a:rPr lang="nl-NL" sz="1800" dirty="0" smtClean="0"/>
              <a:t>eenvoudige beweidingssystemen</a:t>
            </a:r>
          </a:p>
          <a:p>
            <a:pPr>
              <a:buFont typeface="Arial" panose="020B0604020202020204" pitchFamily="34" charset="0"/>
              <a:buChar char="•"/>
            </a:pPr>
            <a:r>
              <a:rPr lang="nl-NL" sz="1800" dirty="0" smtClean="0"/>
              <a:t>Ontwikkelingen en schaalvergroting </a:t>
            </a:r>
            <a:r>
              <a:rPr lang="nl-NL" sz="1800" dirty="0"/>
              <a:t>in de </a:t>
            </a:r>
            <a:r>
              <a:rPr lang="nl-NL" sz="1800" dirty="0" smtClean="0"/>
              <a:t>melkveehouderij gaan door</a:t>
            </a:r>
            <a:endParaRPr lang="nl-NL" sz="1800" dirty="0"/>
          </a:p>
          <a:p>
            <a:pPr>
              <a:buFont typeface="Arial" panose="020B0604020202020204" pitchFamily="34" charset="0"/>
              <a:buChar char="•"/>
            </a:pPr>
            <a:r>
              <a:rPr lang="nl-NL" sz="1800" dirty="0" smtClean="0"/>
              <a:t>Beweiding scoort in het algemeen goed</a:t>
            </a:r>
            <a:endParaRPr lang="nl-NL" sz="1800" dirty="0"/>
          </a:p>
          <a:p>
            <a:pPr>
              <a:buFont typeface="Arial" panose="020B0604020202020204" pitchFamily="34" charset="0"/>
              <a:buChar char="•"/>
            </a:pPr>
            <a:r>
              <a:rPr lang="nl-NL" sz="1800" dirty="0"/>
              <a:t>Persoonlijke voorkeur van de veehouder bepaalt het </a:t>
            </a:r>
            <a:r>
              <a:rPr lang="nl-NL" sz="1800" dirty="0" smtClean="0"/>
              <a:t>beweidingssysteem</a:t>
            </a:r>
            <a:endParaRPr lang="nl-NL" sz="1800" dirty="0"/>
          </a:p>
          <a:p>
            <a:pPr>
              <a:buFont typeface="Arial" panose="020B0604020202020204" pitchFamily="34" charset="0"/>
              <a:buChar char="•"/>
            </a:pPr>
            <a:r>
              <a:rPr lang="nl-NL" sz="1800" dirty="0"/>
              <a:t>Kennis over het effect van </a:t>
            </a:r>
            <a:r>
              <a:rPr lang="nl-NL" sz="1800" dirty="0" smtClean="0"/>
              <a:t>beweiding </a:t>
            </a:r>
            <a:r>
              <a:rPr lang="nl-NL" sz="1800" dirty="0"/>
              <a:t>wordt beïnvloed door persoonlijke voorkeuren en </a:t>
            </a:r>
            <a:r>
              <a:rPr lang="nl-NL" sz="1800" dirty="0" smtClean="0"/>
              <a:t>ervaringen</a:t>
            </a:r>
            <a:endParaRPr lang="nl-NL" sz="1800" dirty="0"/>
          </a:p>
          <a:p>
            <a:pPr>
              <a:buFont typeface="Arial" panose="020B0604020202020204" pitchFamily="34" charset="0"/>
              <a:buChar char="•"/>
            </a:pPr>
            <a:r>
              <a:rPr lang="nl-NL" sz="1800" dirty="0"/>
              <a:t>V</a:t>
            </a:r>
            <a:r>
              <a:rPr lang="nl-NL" sz="1800" dirty="0" smtClean="0"/>
              <a:t>oorkeuren </a:t>
            </a:r>
            <a:r>
              <a:rPr lang="nl-NL" sz="1800" dirty="0"/>
              <a:t>kunnen veranderen:</a:t>
            </a:r>
          </a:p>
          <a:p>
            <a:pPr lvl="1">
              <a:buFont typeface="Arial" panose="020B0604020202020204" pitchFamily="34" charset="0"/>
              <a:buChar char="•"/>
            </a:pPr>
            <a:r>
              <a:rPr lang="nl-NL" sz="1600" dirty="0" err="1"/>
              <a:t>Met de</a:t>
            </a:r>
            <a:r>
              <a:rPr lang="nl-NL" sz="1600" dirty="0"/>
              <a:t> tijd</a:t>
            </a:r>
          </a:p>
          <a:p>
            <a:pPr lvl="1">
              <a:buFont typeface="Arial" panose="020B0604020202020204" pitchFamily="34" charset="0"/>
              <a:buChar char="•"/>
            </a:pPr>
            <a:r>
              <a:rPr lang="nl-NL" sz="1600" dirty="0"/>
              <a:t>Tijdens grote </a:t>
            </a:r>
            <a:r>
              <a:rPr lang="nl-NL" sz="1600" dirty="0" smtClean="0"/>
              <a:t>‘life events’</a:t>
            </a:r>
            <a:endParaRPr lang="nl-NL" sz="1600" dirty="0"/>
          </a:p>
          <a:p>
            <a:pPr lvl="1">
              <a:buFont typeface="Arial" panose="020B0604020202020204" pitchFamily="34" charset="0"/>
              <a:buChar char="•"/>
            </a:pPr>
            <a:r>
              <a:rPr lang="nl-NL" sz="1600" dirty="0" smtClean="0"/>
              <a:t>Door communicatie </a:t>
            </a:r>
            <a:r>
              <a:rPr lang="nl-NL" sz="1600" dirty="0"/>
              <a:t>met de</a:t>
            </a:r>
            <a:r>
              <a:rPr lang="nl-NL" sz="1600" dirty="0" smtClean="0"/>
              <a:t> samenleving</a:t>
            </a:r>
          </a:p>
          <a:p>
            <a:pPr>
              <a:buFont typeface="Arial" panose="020B0604020202020204" pitchFamily="34" charset="0"/>
              <a:buChar char="•"/>
            </a:pPr>
            <a:r>
              <a:rPr lang="nl-NL" sz="1800" dirty="0" smtClean="0"/>
              <a:t>De belangrijkste beïnvloedende factor is </a:t>
            </a:r>
            <a:r>
              <a:rPr lang="nl-NL" sz="1800" dirty="0"/>
              <a:t>DE INDIVIDUELE </a:t>
            </a:r>
            <a:r>
              <a:rPr lang="nl-NL" sz="1800" dirty="0" smtClean="0"/>
              <a:t>BOER</a:t>
            </a:r>
            <a:endParaRPr lang="nl-NL" dirty="0"/>
          </a:p>
        </p:txBody>
      </p:sp>
      <p:pic>
        <p:nvPicPr>
          <p:cNvPr id="224260" name="Picture 4" descr="Mts%20Hofstra_jpg">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83927" y="4128904"/>
            <a:ext cx="2567709" cy="128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345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67543" y="116632"/>
            <a:ext cx="6709111"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1" i="0" u="none" strike="noStrike" kern="1200" cap="none" spc="0" normalizeH="0" baseline="0" noProof="0" dirty="0" smtClean="0">
                <a:ln>
                  <a:noFill/>
                </a:ln>
                <a:solidFill>
                  <a:prstClr val="black"/>
                </a:solidFill>
                <a:effectLst/>
                <a:uLnTx/>
                <a:uFillTx/>
                <a:latin typeface="Calibri"/>
                <a:ea typeface="+mj-ea"/>
                <a:cs typeface="+mj-cs"/>
              </a:rPr>
              <a:t>Dilemma: hoge grasopname of hoge grasbenutting?</a:t>
            </a:r>
            <a:endParaRPr kumimoji="0" lang="nl-NL" sz="2400" b="1" i="0" u="none" strike="noStrike" kern="1200" cap="none" spc="0" normalizeH="0" baseline="0" noProof="0" dirty="0">
              <a:ln>
                <a:noFill/>
              </a:ln>
              <a:solidFill>
                <a:prstClr val="black"/>
              </a:solidFill>
              <a:effectLst/>
              <a:uLnTx/>
              <a:uFillTx/>
              <a:latin typeface="Calibri"/>
              <a:ea typeface="+mj-ea"/>
              <a:cs typeface="+mj-cs"/>
            </a:endParaRPr>
          </a:p>
        </p:txBody>
      </p:sp>
      <p:sp>
        <p:nvSpPr>
          <p:cNvPr id="6" name="Rectangle 3"/>
          <p:cNvSpPr txBox="1">
            <a:spLocks noChangeArrowheads="1"/>
          </p:cNvSpPr>
          <p:nvPr/>
        </p:nvSpPr>
        <p:spPr>
          <a:xfrm>
            <a:off x="467543" y="1052736"/>
            <a:ext cx="8218488" cy="4632515"/>
          </a:xfrm>
          <a:prstGeom prst="rect">
            <a:avLst/>
          </a:prstGeom>
        </p:spPr>
        <p:txBody>
          <a:bodyPr vert="horz" lIns="0" tIns="0" rIns="0" bIns="0" rtlCol="0">
            <a:noAutofit/>
          </a:bodyPr>
          <a:lst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714375" indent="-176213"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898525" indent="-18415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De productiviteit van melkvee wordt beïnvloed door de grasopname en de voedingswaarde van het gras</a:t>
            </a: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Zeer effectieve manier om de grasopname te verhogen is het verhogen van het grasaanbod </a:t>
            </a:r>
            <a:r>
              <a:rPr lang="nl-NL" dirty="0" smtClean="0">
                <a:solidFill>
                  <a:prstClr val="black"/>
                </a:solidFill>
                <a:latin typeface="Calibri"/>
              </a:rPr>
              <a:t>bij inscharen</a:t>
            </a:r>
            <a:endParaRPr kumimoji="0" lang="nl-NL" sz="2000" b="0" i="0" u="none" strike="noStrike" kern="1200" cap="none" spc="0" normalizeH="0" baseline="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Dit resulteert echter in een lagere benutting van het gras</a:t>
            </a: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Extra resten hebben een negatief effect </a:t>
            </a:r>
            <a:r>
              <a:rPr kumimoji="0" lang="nl-NL" sz="2000" b="0" i="0" u="none" strike="noStrike" kern="1200" cap="none" spc="0" normalizeH="0" noProof="0" dirty="0" smtClean="0">
                <a:ln>
                  <a:noFill/>
                </a:ln>
                <a:solidFill>
                  <a:prstClr val="black"/>
                </a:solidFill>
                <a:effectLst/>
                <a:uLnTx/>
                <a:uFillTx/>
                <a:latin typeface="Calibri"/>
                <a:ea typeface="+mn-ea"/>
                <a:cs typeface="+mn-cs"/>
              </a:rPr>
              <a:t>op volgende beweidingsrondes</a:t>
            </a:r>
            <a:endParaRPr kumimoji="0" lang="nl-NL" sz="2000" b="0" i="0" u="none" strike="noStrike" kern="1200" cap="none" spc="0" normalizeH="0" baseline="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prstClr val="black"/>
                </a:solidFill>
                <a:effectLst/>
                <a:uLnTx/>
                <a:uFillTx/>
                <a:latin typeface="Calibri"/>
                <a:ea typeface="+mn-ea"/>
                <a:cs typeface="+mn-cs"/>
              </a:rPr>
              <a:t>Strategieën</a:t>
            </a: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Vroeg</a:t>
            </a:r>
            <a:r>
              <a:rPr kumimoji="0" lang="nl-NL" sz="1800" b="0" i="0" u="none" strike="noStrike" kern="1200" cap="none" spc="0" normalizeH="0" noProof="0" dirty="0" smtClean="0">
                <a:ln>
                  <a:noFill/>
                </a:ln>
                <a:solidFill>
                  <a:prstClr val="black"/>
                </a:solidFill>
                <a:effectLst/>
                <a:uLnTx/>
                <a:uFillTx/>
                <a:latin typeface="Calibri"/>
                <a:ea typeface="+mn-ea"/>
                <a:cs typeface="+mn-cs"/>
              </a:rPr>
              <a:t> starten met weiden</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Beperkte </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beweiding </a:t>
            </a:r>
            <a:r>
              <a:rPr kumimoji="0" lang="nl-NL" sz="1800" b="0" i="0" u="none" strike="noStrike" kern="1200" cap="none" spc="0" normalizeH="0" baseline="0" noProof="0" dirty="0">
                <a:ln>
                  <a:noFill/>
                </a:ln>
                <a:solidFill>
                  <a:prstClr val="black"/>
                </a:solidFill>
                <a:effectLst/>
                <a:uLnTx/>
                <a:uFillTx/>
                <a:latin typeface="Calibri"/>
                <a:ea typeface="+mn-ea"/>
                <a:cs typeface="+mn-cs"/>
              </a:rPr>
              <a:t>dwingt de koe om efficiënter te grazen</a:t>
            </a:r>
          </a:p>
          <a:p>
            <a:pPr marL="360363" marR="0" lvl="1" indent="-1841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Leider-volgersysteem </a:t>
            </a:r>
            <a:r>
              <a:rPr kumimoji="0" lang="nl-NL" sz="1800" b="0" i="0" u="none" strike="noStrike" kern="1200" cap="none" spc="0" normalizeH="0" baseline="0" noProof="0" dirty="0">
                <a:ln>
                  <a:noFill/>
                </a:ln>
                <a:solidFill>
                  <a:prstClr val="black"/>
                </a:solidFill>
                <a:effectLst/>
                <a:uLnTx/>
                <a:uFillTx/>
                <a:latin typeface="Calibri"/>
                <a:ea typeface="+mn-ea"/>
                <a:cs typeface="+mn-cs"/>
              </a:rPr>
              <a:t>(hoge opbrengst - lage </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opbrengst </a:t>
            </a:r>
            <a:r>
              <a:rPr kumimoji="0" lang="nl-NL" sz="1800" b="0" i="0" u="none" strike="noStrike" kern="1200" cap="none" spc="0" normalizeH="0" baseline="0" noProof="0" dirty="0">
                <a:ln>
                  <a:noFill/>
                </a:ln>
                <a:solidFill>
                  <a:prstClr val="black"/>
                </a:solidFill>
                <a:effectLst/>
                <a:uLnTx/>
                <a:uFillTx/>
                <a:latin typeface="Calibri"/>
                <a:ea typeface="+mn-ea"/>
                <a:cs typeface="+mn-cs"/>
              </a:rPr>
              <a:t>of melkvee - vaarzen of schapen)</a:t>
            </a:r>
          </a:p>
          <a:p>
            <a:pPr marL="360363" marR="0" lvl="1" indent="-1841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Calibri"/>
                <a:ea typeface="+mn-ea"/>
                <a:cs typeface="+mn-cs"/>
              </a:rPr>
              <a:t>Topping</a:t>
            </a:r>
            <a:r>
              <a:rPr kumimoji="0" lang="nl-NL" sz="1800" b="0" i="0" u="none" strike="noStrike" kern="1200" cap="none" spc="0" normalizeH="0" baseline="0" noProof="0" dirty="0">
                <a:ln>
                  <a:noFill/>
                </a:ln>
                <a:solidFill>
                  <a:prstClr val="black"/>
                </a:solidFill>
                <a:effectLst/>
                <a:uLnTx/>
                <a:uFillTx/>
                <a:latin typeface="Calibri"/>
                <a:ea typeface="+mn-ea"/>
                <a:cs typeface="+mn-cs"/>
              </a:rPr>
              <a:t>?</a:t>
            </a:r>
          </a:p>
          <a:p>
            <a:pPr marL="176213" marR="0" lvl="0" indent="-176213"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Er zijn mogelijkheden om de </a:t>
            </a:r>
            <a:r>
              <a:rPr lang="nl-NL" dirty="0" smtClean="0">
                <a:solidFill>
                  <a:prstClr val="black"/>
                </a:solidFill>
                <a:latin typeface="Calibri"/>
              </a:rPr>
              <a:t>grasopname</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door weidende melkkoeien</a:t>
            </a:r>
            <a:r>
              <a:rPr kumimoji="0" lang="nl-NL" sz="2000" b="0" i="0" u="none" strike="noStrike" kern="1200" cap="none" spc="0" normalizeH="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te verhogen, </a:t>
            </a:r>
            <a:r>
              <a:rPr kumimoji="0" lang="nl-NL" sz="2000" b="0" i="0" u="none" strike="noStrike" kern="1200" cap="none" spc="0" normalizeH="0" baseline="0" noProof="0" dirty="0">
                <a:ln>
                  <a:noFill/>
                </a:ln>
                <a:solidFill>
                  <a:prstClr val="black"/>
                </a:solidFill>
                <a:effectLst/>
                <a:uLnTx/>
                <a:uFillTx/>
                <a:latin typeface="Calibri"/>
                <a:ea typeface="+mn-ea"/>
                <a:cs typeface="+mn-cs"/>
              </a:rPr>
              <a:t>maar deze zijn vrij complex.</a:t>
            </a:r>
          </a:p>
          <a:p>
            <a:pPr marL="176213" marR="0" lvl="0" indent="-176213"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nl-NL" sz="2000" b="1" i="0" u="none" strike="noStrike" kern="1200" cap="none" spc="0" normalizeH="0" baseline="0" noProof="0" dirty="0" smtClean="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4" descr="ONDERZOE"/>
          <p:cNvPicPr>
            <a:picLocks noChangeAspect="1" noChangeArrowheads="1"/>
          </p:cNvPicPr>
          <p:nvPr/>
        </p:nvPicPr>
        <p:blipFill>
          <a:blip r:embed="rId2" cstate="screen">
            <a:lum bright="2000"/>
            <a:extLst>
              <a:ext uri="{28A0092B-C50C-407E-A947-70E740481C1C}">
                <a14:useLocalDpi xmlns:a14="http://schemas.microsoft.com/office/drawing/2010/main"/>
              </a:ext>
            </a:extLst>
          </a:blip>
          <a:srcRect/>
          <a:stretch>
            <a:fillRect/>
          </a:stretch>
        </p:blipFill>
        <p:spPr bwMode="auto">
          <a:xfrm>
            <a:off x="5126182" y="5621502"/>
            <a:ext cx="1902690" cy="126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LelyVoyag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8872" y="5626851"/>
            <a:ext cx="1921685" cy="125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1991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6989812" cy="839787"/>
          </a:xfrm>
          <a:noFill/>
        </p:spPr>
        <p:txBody>
          <a:bodyPr/>
          <a:lstStyle/>
          <a:p>
            <a:pPr algn="l"/>
            <a:r>
              <a:rPr lang="nl-NL" sz="3200" dirty="0" smtClean="0">
                <a:solidFill>
                  <a:schemeClr val="tx1"/>
                </a:solidFill>
              </a:rPr>
              <a:t>Tools voor het meten van de grasopbrengst</a:t>
            </a:r>
            <a:r>
              <a:rPr lang="nl-NL" dirty="0" smtClean="0"/>
              <a:t/>
            </a:r>
            <a:br>
              <a:rPr lang="nl-NL" dirty="0" smtClean="0"/>
            </a:br>
            <a:endParaRPr lang="nl-NL" dirty="0"/>
          </a:p>
        </p:txBody>
      </p:sp>
      <p:sp>
        <p:nvSpPr>
          <p:cNvPr id="4" name="Tijdelijke aanduiding voor tekst 3"/>
          <p:cNvSpPr>
            <a:spLocks noGrp="1"/>
          </p:cNvSpPr>
          <p:nvPr>
            <p:ph type="body" sz="quarter" idx="10"/>
          </p:nvPr>
        </p:nvSpPr>
        <p:spPr/>
        <p:txBody>
          <a:bodyPr/>
          <a:lstStyle/>
          <a:p>
            <a:r>
              <a:rPr lang="en-US" sz="2000" dirty="0" err="1" smtClean="0"/>
              <a:t>Methode</a:t>
            </a:r>
            <a:endParaRPr lang="en-US" sz="2000" dirty="0"/>
          </a:p>
          <a:p>
            <a:pPr lvl="1">
              <a:buFont typeface="Arial" panose="020B0604020202020204" pitchFamily="34" charset="0"/>
              <a:buChar char="•"/>
            </a:pPr>
            <a:r>
              <a:rPr lang="en-US" sz="1800" dirty="0" err="1" smtClean="0"/>
              <a:t>Grashoogtemeter</a:t>
            </a:r>
            <a:endParaRPr lang="en-US" sz="1800" dirty="0"/>
          </a:p>
          <a:p>
            <a:pPr lvl="1">
              <a:buFont typeface="Arial" panose="020B0604020202020204" pitchFamily="34" charset="0"/>
              <a:buChar char="•"/>
            </a:pPr>
            <a:r>
              <a:rPr lang="en-US" sz="1800" dirty="0" err="1" smtClean="0"/>
              <a:t>Knippen</a:t>
            </a:r>
            <a:r>
              <a:rPr lang="en-US" sz="1800" dirty="0" smtClean="0"/>
              <a:t> </a:t>
            </a:r>
            <a:r>
              <a:rPr lang="en-US" sz="1800" dirty="0"/>
              <a:t>en wegen</a:t>
            </a:r>
          </a:p>
          <a:p>
            <a:pPr lvl="1">
              <a:buFont typeface="Arial" panose="020B0604020202020204" pitchFamily="34" charset="0"/>
              <a:buChar char="•"/>
            </a:pPr>
            <a:r>
              <a:rPr lang="en-US" sz="1800" dirty="0"/>
              <a:t>Ervaring</a:t>
            </a:r>
          </a:p>
          <a:p>
            <a:pPr lvl="1">
              <a:buFont typeface="Arial" panose="020B0604020202020204" pitchFamily="34" charset="0"/>
              <a:buChar char="•"/>
            </a:pPr>
            <a:r>
              <a:rPr lang="en-US" sz="1800" dirty="0"/>
              <a:t>Satellieten / drones</a:t>
            </a:r>
          </a:p>
          <a:p>
            <a:endParaRPr lang="en-US" sz="2000" dirty="0"/>
          </a:p>
          <a:p>
            <a:r>
              <a:rPr lang="en-US" sz="2000" b="1" dirty="0"/>
              <a:t>Wekelijks</a:t>
            </a:r>
            <a:r>
              <a:rPr lang="en-US" sz="2000" b="1" dirty="0" smtClean="0"/>
              <a:t> meten</a:t>
            </a:r>
            <a:r>
              <a:rPr lang="en-US" sz="2000" b="1" dirty="0"/>
              <a:t>!</a:t>
            </a:r>
          </a:p>
          <a:p>
            <a:endParaRPr lang="en-US" sz="2000" dirty="0"/>
          </a:p>
          <a:p>
            <a:r>
              <a:rPr lang="en-US" sz="2000" dirty="0"/>
              <a:t>Verschillende </a:t>
            </a:r>
            <a:r>
              <a:rPr lang="en-US" sz="2000" dirty="0" err="1"/>
              <a:t>soorten</a:t>
            </a:r>
            <a:r>
              <a:rPr lang="en-US" sz="2000" dirty="0"/>
              <a:t> </a:t>
            </a:r>
            <a:r>
              <a:rPr lang="en-US" sz="2000" dirty="0" err="1" smtClean="0"/>
              <a:t>grashoogtemeters</a:t>
            </a:r>
            <a:endParaRPr lang="en-US" sz="2000" dirty="0"/>
          </a:p>
          <a:p>
            <a:pPr lvl="1">
              <a:buFont typeface="Arial" panose="020B0604020202020204" pitchFamily="34" charset="0"/>
              <a:buChar char="•"/>
            </a:pPr>
            <a:r>
              <a:rPr lang="en-US" sz="1800" dirty="0" err="1" smtClean="0"/>
              <a:t>Handmatig</a:t>
            </a:r>
            <a:endParaRPr lang="en-US" sz="1800" dirty="0"/>
          </a:p>
          <a:p>
            <a:pPr lvl="1">
              <a:buFont typeface="Arial" panose="020B0604020202020204" pitchFamily="34" charset="0"/>
              <a:buChar char="•"/>
            </a:pPr>
            <a:r>
              <a:rPr lang="en-US" sz="1800" dirty="0"/>
              <a:t>Automatisch</a:t>
            </a:r>
          </a:p>
          <a:p>
            <a:r>
              <a:rPr lang="en-US" sz="2000" dirty="0" smtClean="0">
                <a:hlinkClick r:id="rId2"/>
              </a:rPr>
              <a:t>https://www.youtube.com/watch?v=9zp8PRConnM</a:t>
            </a:r>
            <a:endParaRPr lang="en-US" sz="2000" dirty="0" smtClean="0"/>
          </a:p>
          <a:p>
            <a:pPr marL="0" indent="0">
              <a:buNone/>
            </a:pPr>
            <a:endParaRPr lang="en-US" sz="2000" dirty="0"/>
          </a:p>
          <a:p>
            <a:endParaRPr lang="nl-NL" dirty="0"/>
          </a:p>
        </p:txBody>
      </p:sp>
      <p:sp>
        <p:nvSpPr>
          <p:cNvPr id="3" name="Tijdelijke aanduiding voor inhoud 2"/>
          <p:cNvSpPr>
            <a:spLocks noGrp="1"/>
          </p:cNvSpPr>
          <p:nvPr>
            <p:ph idx="4294967295"/>
          </p:nvPr>
        </p:nvSpPr>
        <p:spPr/>
        <p:txBody>
          <a:bodyPr/>
          <a:lstStyle/>
          <a:p>
            <a:endParaRPr lang="nl-NL" b="1" dirty="0"/>
          </a:p>
          <a:p>
            <a:endParaRPr lang="nl-NL" dirty="0"/>
          </a:p>
        </p:txBody>
      </p:sp>
      <p:pic>
        <p:nvPicPr>
          <p:cNvPr id="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45996" y="1320198"/>
            <a:ext cx="1879255" cy="154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52541" y="3231162"/>
            <a:ext cx="2382441" cy="178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030351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15636" y="82550"/>
            <a:ext cx="8331489" cy="1353086"/>
          </a:xfrm>
          <a:noFill/>
        </p:spPr>
        <p:txBody>
          <a:bodyPr/>
          <a:lstStyle/>
          <a:p>
            <a:pPr algn="l"/>
            <a:r>
              <a:rPr lang="en-GB" altLang="en-US" sz="3200" b="1" dirty="0" smtClean="0">
                <a:solidFill>
                  <a:schemeClr val="tx1"/>
                </a:solidFill>
              </a:rPr>
              <a:t>Wetgeving: </a:t>
            </a:r>
            <a:r>
              <a:rPr lang="en-GB" altLang="en-US" sz="3200" b="1" dirty="0" err="1" smtClean="0">
                <a:solidFill>
                  <a:schemeClr val="tx1"/>
                </a:solidFill>
              </a:rPr>
              <a:t>Nitraatrichtlijn</a:t>
            </a:r>
            <a:r>
              <a:rPr lang="en-GB" altLang="en-US" sz="3200" b="1" dirty="0" smtClean="0">
                <a:solidFill>
                  <a:schemeClr val="tx1"/>
                </a:solidFill>
              </a:rPr>
              <a:t> en </a:t>
            </a:r>
            <a:br>
              <a:rPr lang="en-GB" altLang="en-US" sz="3200" b="1" dirty="0" smtClean="0">
                <a:solidFill>
                  <a:schemeClr val="tx1"/>
                </a:solidFill>
              </a:rPr>
            </a:br>
            <a:r>
              <a:rPr lang="en-GB" altLang="en-US" sz="3200" b="1" dirty="0" smtClean="0">
                <a:solidFill>
                  <a:schemeClr val="tx1"/>
                </a:solidFill>
              </a:rPr>
              <a:t>Nederlands Actieprogramma</a:t>
            </a:r>
          </a:p>
        </p:txBody>
      </p:sp>
      <p:sp>
        <p:nvSpPr>
          <p:cNvPr id="14339" name="Rectangle 3"/>
          <p:cNvSpPr>
            <a:spLocks noGrp="1" noChangeArrowheads="1"/>
          </p:cNvSpPr>
          <p:nvPr>
            <p:ph idx="1"/>
          </p:nvPr>
        </p:nvSpPr>
        <p:spPr>
          <a:xfrm>
            <a:off x="466580" y="1484784"/>
            <a:ext cx="8229600" cy="4897438"/>
          </a:xfrm>
        </p:spPr>
        <p:txBody>
          <a:bodyPr/>
          <a:lstStyle/>
          <a:p>
            <a:pPr>
              <a:buFont typeface="Arial" panose="020B0604020202020204" pitchFamily="34" charset="0"/>
              <a:buChar char="•"/>
            </a:pPr>
            <a:r>
              <a:rPr lang="en-GB" altLang="en-US" sz="1800" dirty="0" smtClean="0"/>
              <a:t>Max 170 kg N uit dierlijke mest per ha in verband met </a:t>
            </a:r>
            <a:r>
              <a:rPr lang="en-GB" altLang="en-US" sz="1800" dirty="0" err="1" smtClean="0"/>
              <a:t>uitspoeling</a:t>
            </a:r>
            <a:r>
              <a:rPr lang="en-GB" altLang="en-US" sz="1800" dirty="0" smtClean="0"/>
              <a:t> (Nitraatrichtlijn)</a:t>
            </a:r>
          </a:p>
          <a:p>
            <a:pPr>
              <a:buFont typeface="Arial" panose="020B0604020202020204" pitchFamily="34" charset="0"/>
              <a:buChar char="•"/>
            </a:pPr>
            <a:r>
              <a:rPr lang="en-GB" altLang="en-US" sz="1800" dirty="0" smtClean="0"/>
              <a:t>Nederland: hogere N opname door goede klimatologische omstandigheden -&gt; </a:t>
            </a:r>
            <a:r>
              <a:rPr lang="en-GB" altLang="en-US" sz="1800" dirty="0" err="1" smtClean="0"/>
              <a:t>derogatie</a:t>
            </a:r>
            <a:r>
              <a:rPr lang="en-GB" altLang="en-US" sz="1800" dirty="0" smtClean="0"/>
              <a:t> tot 250 kg N (</a:t>
            </a:r>
            <a:r>
              <a:rPr lang="en-GB" altLang="en-US" sz="1800" dirty="0" err="1" smtClean="0"/>
              <a:t>bij</a:t>
            </a:r>
            <a:r>
              <a:rPr lang="en-GB" altLang="en-US" sz="1800" dirty="0" smtClean="0"/>
              <a:t> minimaal 80% gras)</a:t>
            </a:r>
            <a:endParaRPr lang="en-GB" sz="1800" dirty="0" smtClean="0"/>
          </a:p>
          <a:p>
            <a:pPr>
              <a:buFont typeface="Arial" panose="020B0604020202020204" pitchFamily="34" charset="0"/>
              <a:buChar char="•"/>
            </a:pPr>
            <a:r>
              <a:rPr lang="en-GB" sz="1800" dirty="0" smtClean="0"/>
              <a:t>Er </a:t>
            </a:r>
            <a:r>
              <a:rPr lang="en-GB" sz="1800" dirty="0" err="1" smtClean="0"/>
              <a:t>zijn</a:t>
            </a:r>
            <a:r>
              <a:rPr lang="en-GB" sz="1800" dirty="0" smtClean="0"/>
              <a:t> </a:t>
            </a:r>
            <a:r>
              <a:rPr lang="en-GB" sz="1800" dirty="0" err="1" smtClean="0"/>
              <a:t>bemestingsnormen</a:t>
            </a:r>
            <a:endParaRPr lang="en-GB" sz="1800" dirty="0"/>
          </a:p>
          <a:p>
            <a:pPr>
              <a:buFont typeface="Arial" panose="020B0604020202020204" pitchFamily="34" charset="0"/>
              <a:buChar char="•"/>
              <a:defRPr/>
            </a:pPr>
            <a:r>
              <a:rPr lang="en-GB" sz="1800" dirty="0" smtClean="0"/>
              <a:t>Op </a:t>
            </a:r>
            <a:r>
              <a:rPr lang="en-GB" sz="1800" dirty="0" err="1" smtClean="0"/>
              <a:t>grasland</a:t>
            </a:r>
            <a:r>
              <a:rPr lang="en-GB" sz="1800" dirty="0" smtClean="0"/>
              <a:t> </a:t>
            </a:r>
            <a:r>
              <a:rPr lang="en-GB" sz="1800" dirty="0" err="1" smtClean="0"/>
              <a:t>gebaseerde</a:t>
            </a:r>
            <a:r>
              <a:rPr lang="en-GB" sz="1800" dirty="0" smtClean="0"/>
              <a:t> </a:t>
            </a:r>
            <a:r>
              <a:rPr lang="en-GB" sz="1800" dirty="0" err="1" smtClean="0"/>
              <a:t>systemen</a:t>
            </a:r>
            <a:r>
              <a:rPr lang="en-GB" sz="1800" dirty="0" smtClean="0"/>
              <a:t> max. 250 kg N/ha</a:t>
            </a:r>
          </a:p>
          <a:p>
            <a:pPr>
              <a:buFont typeface="Arial" panose="020B0604020202020204" pitchFamily="34" charset="0"/>
              <a:buChar char="•"/>
              <a:defRPr/>
            </a:pPr>
            <a:r>
              <a:rPr lang="en-GB" sz="1800" dirty="0" smtClean="0"/>
              <a:t>Max. actieve N/ha</a:t>
            </a:r>
            <a:r>
              <a:rPr lang="en-GB" sz="1800" dirty="0"/>
              <a:t>: </a:t>
            </a:r>
            <a:r>
              <a:rPr lang="en-GB" sz="1800" dirty="0" err="1" smtClean="0"/>
              <a:t>uit</a:t>
            </a:r>
            <a:r>
              <a:rPr lang="en-GB" sz="1800" dirty="0" smtClean="0"/>
              <a:t> </a:t>
            </a:r>
            <a:r>
              <a:rPr lang="en-GB" sz="1800" dirty="0" err="1" smtClean="0"/>
              <a:t>dierlijke</a:t>
            </a:r>
            <a:r>
              <a:rPr lang="en-GB" sz="1800" dirty="0" smtClean="0"/>
              <a:t> </a:t>
            </a:r>
            <a:r>
              <a:rPr lang="en-GB" sz="1800" dirty="0" err="1" smtClean="0"/>
              <a:t>meststoffen</a:t>
            </a:r>
            <a:r>
              <a:rPr lang="en-GB" sz="1800" dirty="0" smtClean="0"/>
              <a:t> </a:t>
            </a:r>
            <a:r>
              <a:rPr lang="en-GB" sz="1800" dirty="0" err="1" smtClean="0"/>
              <a:t>en</a:t>
            </a:r>
            <a:r>
              <a:rPr lang="en-GB" sz="1800" dirty="0" smtClean="0"/>
              <a:t> </a:t>
            </a:r>
            <a:r>
              <a:rPr lang="en-GB" sz="1800" dirty="0" err="1" smtClean="0"/>
              <a:t>kunstmest</a:t>
            </a:r>
            <a:r>
              <a:rPr lang="en-GB" sz="1800" dirty="0" smtClean="0"/>
              <a:t>: 320 </a:t>
            </a:r>
            <a:r>
              <a:rPr lang="en-GB" sz="1800" dirty="0"/>
              <a:t>- 250 </a:t>
            </a:r>
            <a:r>
              <a:rPr lang="en-GB" sz="1800" dirty="0" smtClean="0"/>
              <a:t>kg/ha, afhankelijk van grondsoort </a:t>
            </a:r>
            <a:r>
              <a:rPr lang="en-GB" sz="1800" dirty="0" err="1" smtClean="0"/>
              <a:t>en</a:t>
            </a:r>
            <a:r>
              <a:rPr lang="en-GB" sz="1800" dirty="0" smtClean="0"/>
              <a:t> </a:t>
            </a:r>
            <a:r>
              <a:rPr lang="en-GB" sz="1800" dirty="0" err="1" smtClean="0"/>
              <a:t>beweiding</a:t>
            </a:r>
            <a:r>
              <a:rPr lang="en-GB" sz="1800" dirty="0" smtClean="0"/>
              <a:t>/</a:t>
            </a:r>
            <a:r>
              <a:rPr lang="en-GB" sz="1800" dirty="0" err="1" smtClean="0"/>
              <a:t>maaien</a:t>
            </a:r>
            <a:endParaRPr lang="en-GB" sz="1800" dirty="0"/>
          </a:p>
          <a:p>
            <a:pPr>
              <a:buFont typeface="Arial" panose="020B0604020202020204" pitchFamily="34" charset="0"/>
              <a:buChar char="•"/>
              <a:defRPr/>
            </a:pPr>
            <a:r>
              <a:rPr lang="en-GB" sz="1800" dirty="0" err="1" smtClean="0"/>
              <a:t>Beperkt</a:t>
            </a:r>
            <a:r>
              <a:rPr lang="en-GB" sz="1800" dirty="0" smtClean="0"/>
              <a:t> </a:t>
            </a:r>
            <a:r>
              <a:rPr lang="en-GB" sz="1800" dirty="0" err="1" smtClean="0"/>
              <a:t>gebruik</a:t>
            </a:r>
            <a:r>
              <a:rPr lang="en-GB" sz="1800" dirty="0" smtClean="0"/>
              <a:t> van fosfaat, geen onderscheid </a:t>
            </a:r>
            <a:r>
              <a:rPr lang="en-GB" sz="1800" dirty="0" err="1" smtClean="0"/>
              <a:t>tussen</a:t>
            </a:r>
            <a:r>
              <a:rPr lang="en-GB" sz="1800" dirty="0" smtClean="0"/>
              <a:t> </a:t>
            </a:r>
            <a:r>
              <a:rPr lang="en-GB" sz="1800" dirty="0" err="1" smtClean="0"/>
              <a:t>dierlijke</a:t>
            </a:r>
            <a:r>
              <a:rPr lang="en-GB" sz="1800" dirty="0" smtClean="0"/>
              <a:t> </a:t>
            </a:r>
            <a:r>
              <a:rPr lang="en-GB" sz="1800" dirty="0" err="1" smtClean="0"/>
              <a:t>meststoffen</a:t>
            </a:r>
            <a:r>
              <a:rPr lang="en-GB" sz="1800" dirty="0" smtClean="0"/>
              <a:t> </a:t>
            </a:r>
            <a:r>
              <a:rPr lang="en-GB" sz="1800" dirty="0" err="1" smtClean="0"/>
              <a:t>en</a:t>
            </a:r>
            <a:r>
              <a:rPr lang="en-GB" sz="1800" dirty="0" smtClean="0"/>
              <a:t> </a:t>
            </a:r>
            <a:r>
              <a:rPr lang="en-GB" sz="1800" dirty="0" err="1" smtClean="0"/>
              <a:t>kunstmest</a:t>
            </a:r>
            <a:endParaRPr lang="en-GB" sz="1800" dirty="0" smtClean="0"/>
          </a:p>
          <a:p>
            <a:pPr>
              <a:buFont typeface="Arial" panose="020B0604020202020204" pitchFamily="34" charset="0"/>
              <a:buChar char="•"/>
            </a:pPr>
            <a:r>
              <a:rPr lang="en-GB" sz="1800" dirty="0" smtClean="0"/>
              <a:t>High output </a:t>
            </a:r>
            <a:r>
              <a:rPr lang="en-GB" sz="1800" dirty="0" err="1" smtClean="0"/>
              <a:t>melkveebedrijven</a:t>
            </a:r>
            <a:r>
              <a:rPr lang="en-GB" sz="1800" dirty="0" smtClean="0"/>
              <a:t> in Nederland </a:t>
            </a:r>
            <a:r>
              <a:rPr lang="en-GB" sz="1800" dirty="0" err="1" smtClean="0"/>
              <a:t>worden</a:t>
            </a:r>
            <a:r>
              <a:rPr lang="en-GB" sz="1800" dirty="0" smtClean="0"/>
              <a:t> </a:t>
            </a:r>
            <a:r>
              <a:rPr lang="en-GB" sz="1800" dirty="0"/>
              <a:t>gekenmerkt door </a:t>
            </a:r>
            <a:r>
              <a:rPr lang="en-GB" sz="1800" dirty="0" err="1" smtClean="0"/>
              <a:t>hoge</a:t>
            </a:r>
            <a:r>
              <a:rPr lang="en-GB" sz="1800" dirty="0" smtClean="0"/>
              <a:t> N </a:t>
            </a:r>
            <a:r>
              <a:rPr lang="en-GB" sz="1800" dirty="0" err="1" smtClean="0"/>
              <a:t>en</a:t>
            </a:r>
            <a:r>
              <a:rPr lang="en-GB" sz="1800" dirty="0" smtClean="0"/>
              <a:t> P </a:t>
            </a:r>
            <a:r>
              <a:rPr lang="en-GB" sz="1800" dirty="0" err="1" smtClean="0"/>
              <a:t>fluxen</a:t>
            </a:r>
            <a:endParaRPr lang="en-GB" sz="1800" dirty="0"/>
          </a:p>
          <a:p>
            <a:pPr>
              <a:buFont typeface="Arial" panose="020B0604020202020204" pitchFamily="34" charset="0"/>
              <a:buChar char="•"/>
            </a:pPr>
            <a:r>
              <a:rPr lang="en-GB" sz="1800" dirty="0"/>
              <a:t>Onderzoek om </a:t>
            </a:r>
            <a:r>
              <a:rPr lang="en-GB" sz="1800" dirty="0" err="1"/>
              <a:t>verliezen</a:t>
            </a:r>
            <a:r>
              <a:rPr lang="en-GB" sz="1800" dirty="0"/>
              <a:t> </a:t>
            </a:r>
            <a:r>
              <a:rPr lang="en-GB" sz="1800" dirty="0" err="1" smtClean="0"/>
              <a:t>naarr</a:t>
            </a:r>
            <a:r>
              <a:rPr lang="en-GB" sz="1800" dirty="0" smtClean="0"/>
              <a:t> </a:t>
            </a:r>
            <a:r>
              <a:rPr lang="en-GB" sz="1800" dirty="0"/>
              <a:t>het milieu te voorkomen en de productie-efficiëntie </a:t>
            </a:r>
            <a:r>
              <a:rPr lang="en-GB" sz="1800" dirty="0" err="1"/>
              <a:t>te</a:t>
            </a:r>
            <a:r>
              <a:rPr lang="en-GB" sz="1800" dirty="0"/>
              <a:t> </a:t>
            </a:r>
            <a:r>
              <a:rPr lang="en-GB" sz="1800" dirty="0" err="1" smtClean="0"/>
              <a:t>verhogen</a:t>
            </a:r>
            <a:r>
              <a:rPr lang="en-GB" sz="1800" dirty="0" smtClean="0"/>
              <a:t> </a:t>
            </a:r>
            <a:r>
              <a:rPr lang="en-GB" sz="1800" dirty="0" err="1" smtClean="0"/>
              <a:t>leidt</a:t>
            </a:r>
            <a:r>
              <a:rPr lang="en-GB" sz="1800" dirty="0" smtClean="0"/>
              <a:t> tot </a:t>
            </a:r>
            <a:r>
              <a:rPr lang="en-GB" sz="1800" dirty="0" err="1" smtClean="0"/>
              <a:t>inzicht</a:t>
            </a:r>
            <a:r>
              <a:rPr lang="en-GB" sz="1800" dirty="0" smtClean="0"/>
              <a:t> </a:t>
            </a:r>
            <a:r>
              <a:rPr lang="en-GB" sz="1800" dirty="0"/>
              <a:t>in de </a:t>
            </a:r>
            <a:r>
              <a:rPr lang="en-GB" sz="1800" dirty="0" err="1" smtClean="0"/>
              <a:t>mineralenstromen</a:t>
            </a:r>
            <a:r>
              <a:rPr lang="en-GB" sz="1800" dirty="0" smtClean="0"/>
              <a:t> </a:t>
            </a:r>
            <a:r>
              <a:rPr lang="en-GB" sz="1800" dirty="0"/>
              <a:t>op boerderijniveau</a:t>
            </a:r>
          </a:p>
          <a:p>
            <a:pPr>
              <a:buFont typeface="Arial" panose="020B0604020202020204" pitchFamily="34" charset="0"/>
              <a:buChar char="•"/>
            </a:pPr>
            <a:r>
              <a:rPr lang="en-GB" sz="1800" dirty="0" err="1"/>
              <a:t>H</a:t>
            </a:r>
            <a:r>
              <a:rPr lang="en-GB" sz="1800" dirty="0" err="1" smtClean="0"/>
              <a:t>ulpmiddelen</a:t>
            </a:r>
            <a:r>
              <a:rPr lang="en-GB" sz="1800" dirty="0" smtClean="0"/>
              <a:t> </a:t>
            </a:r>
            <a:r>
              <a:rPr lang="en-GB" sz="1800" dirty="0"/>
              <a:t>voor boeren, </a:t>
            </a:r>
            <a:r>
              <a:rPr lang="en-GB" sz="1800" dirty="0" err="1" smtClean="0"/>
              <a:t>zoals</a:t>
            </a:r>
            <a:r>
              <a:rPr lang="en-GB" sz="1800" dirty="0" smtClean="0"/>
              <a:t> de </a:t>
            </a:r>
            <a:r>
              <a:rPr lang="en-GB" sz="1800" dirty="0" err="1" smtClean="0"/>
              <a:t>Kringloopwijzer</a:t>
            </a:r>
            <a:endParaRPr lang="en-US" sz="1800" dirty="0"/>
          </a:p>
          <a:p>
            <a:pPr>
              <a:buFont typeface="Arial" panose="020B0604020202020204" pitchFamily="34" charset="0"/>
              <a:buChar char="•"/>
            </a:pPr>
            <a:r>
              <a:rPr lang="en-US" sz="1800" dirty="0"/>
              <a:t>Vanaf 2015 </a:t>
            </a:r>
            <a:r>
              <a:rPr lang="en-US" sz="1800" dirty="0" smtClean="0"/>
              <a:t>is het </a:t>
            </a:r>
            <a:r>
              <a:rPr lang="en-US" sz="1800" dirty="0" err="1" smtClean="0"/>
              <a:t>verplicht</a:t>
            </a:r>
            <a:r>
              <a:rPr lang="en-US" sz="1800" dirty="0" smtClean="0"/>
              <a:t> de </a:t>
            </a:r>
            <a:r>
              <a:rPr lang="en-US" sz="1800" dirty="0" err="1" smtClean="0"/>
              <a:t>Kringloopwijzer</a:t>
            </a:r>
            <a:r>
              <a:rPr lang="en-US" sz="1800" dirty="0" smtClean="0"/>
              <a:t> in </a:t>
            </a:r>
            <a:r>
              <a:rPr lang="en-US" sz="1800" dirty="0" err="1" smtClean="0"/>
              <a:t>te</a:t>
            </a:r>
            <a:r>
              <a:rPr lang="en-US" sz="1800" dirty="0" smtClean="0"/>
              <a:t> </a:t>
            </a:r>
            <a:r>
              <a:rPr lang="en-US" sz="1800" dirty="0" err="1" smtClean="0"/>
              <a:t>vullen</a:t>
            </a:r>
            <a:endParaRPr lang="en-US" sz="1800" dirty="0"/>
          </a:p>
        </p:txBody>
      </p:sp>
    </p:spTree>
    <p:extLst>
      <p:ext uri="{BB962C8B-B14F-4D97-AF65-F5344CB8AC3E}">
        <p14:creationId xmlns:p14="http://schemas.microsoft.com/office/powerpoint/2010/main" val="294127947"/>
      </p:ext>
    </p:extLst>
  </p:cSld>
  <p:clrMapOvr>
    <a:masterClrMapping/>
  </p:clrMapOvr>
  <p:transition spd="med"/>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a:xfrm>
            <a:off x="491642" y="230188"/>
            <a:ext cx="8442796" cy="840125"/>
          </a:xfrm>
          <a:noFill/>
        </p:spPr>
        <p:txBody>
          <a:bodyPr/>
          <a:lstStyle/>
          <a:p>
            <a:pPr algn="l" eaLnBrk="1" hangingPunct="1"/>
            <a:r>
              <a:rPr lang="en-GB" altLang="en-US" sz="3200" b="1" dirty="0" smtClean="0">
                <a:solidFill>
                  <a:schemeClr val="tx1"/>
                </a:solidFill>
              </a:rPr>
              <a:t>Bedrijfsspecifieke Excretie (BEX)</a:t>
            </a:r>
          </a:p>
        </p:txBody>
      </p:sp>
      <p:sp>
        <p:nvSpPr>
          <p:cNvPr id="4099" name="Rectangle 5"/>
          <p:cNvSpPr>
            <a:spLocks noGrp="1" noChangeArrowheads="1"/>
          </p:cNvSpPr>
          <p:nvPr>
            <p:ph idx="1"/>
          </p:nvPr>
        </p:nvSpPr>
        <p:spPr>
          <a:xfrm>
            <a:off x="548187" y="1348409"/>
            <a:ext cx="7127232" cy="4997450"/>
          </a:xfrm>
        </p:spPr>
        <p:txBody>
          <a:bodyPr/>
          <a:lstStyle/>
          <a:p>
            <a:pPr eaLnBrk="1" hangingPunct="1">
              <a:buFont typeface="Arial" panose="020B0604020202020204" pitchFamily="34" charset="0"/>
              <a:buChar char="•"/>
              <a:defRPr/>
            </a:pPr>
            <a:r>
              <a:rPr lang="en-GB" sz="2000" dirty="0" err="1" smtClean="0"/>
              <a:t>Forfataire</a:t>
            </a:r>
            <a:r>
              <a:rPr lang="en-GB" sz="2000" dirty="0" smtClean="0"/>
              <a:t> </a:t>
            </a:r>
            <a:r>
              <a:rPr lang="en-GB" sz="2000" dirty="0" err="1" smtClean="0"/>
              <a:t>normen</a:t>
            </a:r>
            <a:r>
              <a:rPr lang="en-GB" sz="2000" dirty="0" smtClean="0"/>
              <a:t> toepassen: eenvoudig in </a:t>
            </a:r>
            <a:r>
              <a:rPr lang="en-GB" sz="2000" dirty="0" err="1" smtClean="0"/>
              <a:t>gebruik</a:t>
            </a:r>
            <a:r>
              <a:rPr lang="en-GB" sz="2000" dirty="0" smtClean="0"/>
              <a:t>, </a:t>
            </a:r>
            <a:r>
              <a:rPr lang="en-GB" sz="2000" dirty="0" err="1" smtClean="0"/>
              <a:t>mestafvoer</a:t>
            </a:r>
            <a:r>
              <a:rPr lang="en-GB" sz="2000" dirty="0" smtClean="0"/>
              <a:t> </a:t>
            </a:r>
            <a:r>
              <a:rPr lang="en-GB" sz="2000" dirty="0" err="1" smtClean="0"/>
              <a:t>vooraf</a:t>
            </a:r>
            <a:r>
              <a:rPr lang="en-GB" sz="2000" dirty="0" smtClean="0"/>
              <a:t> </a:t>
            </a:r>
            <a:r>
              <a:rPr lang="en-GB" sz="2000" dirty="0" err="1" smtClean="0"/>
              <a:t>bekend</a:t>
            </a:r>
            <a:endParaRPr lang="en-GB" sz="2000" dirty="0" smtClean="0"/>
          </a:p>
          <a:p>
            <a:pPr eaLnBrk="1" hangingPunct="1">
              <a:buFont typeface="Arial" panose="020B0604020202020204" pitchFamily="34" charset="0"/>
              <a:buChar char="•"/>
              <a:defRPr/>
            </a:pPr>
            <a:endParaRPr lang="en-GB" sz="2000" dirty="0" smtClean="0"/>
          </a:p>
          <a:p>
            <a:pPr eaLnBrk="1" hangingPunct="1">
              <a:buFont typeface="Arial" panose="020B0604020202020204" pitchFamily="34" charset="0"/>
              <a:buChar char="•"/>
              <a:defRPr/>
            </a:pPr>
            <a:r>
              <a:rPr lang="en-GB" sz="2000" dirty="0" smtClean="0"/>
              <a:t>Gebruik van BEX:</a:t>
            </a:r>
          </a:p>
          <a:p>
            <a:pPr lvl="1">
              <a:buFont typeface="Arial" panose="020B0604020202020204" pitchFamily="34" charset="0"/>
              <a:buChar char="•"/>
              <a:defRPr/>
            </a:pPr>
            <a:r>
              <a:rPr lang="en-GB" sz="1800" dirty="0" smtClean="0"/>
              <a:t>Het ministerie van </a:t>
            </a:r>
            <a:r>
              <a:rPr lang="en-GB" sz="1800" dirty="0" err="1" smtClean="0"/>
              <a:t>Economische</a:t>
            </a:r>
            <a:r>
              <a:rPr lang="en-GB" sz="1800" dirty="0" smtClean="0"/>
              <a:t> </a:t>
            </a:r>
            <a:r>
              <a:rPr lang="en-GB" sz="1800" dirty="0" err="1" smtClean="0"/>
              <a:t>Zaken</a:t>
            </a:r>
            <a:r>
              <a:rPr lang="en-GB" sz="1800" dirty="0"/>
              <a:t> </a:t>
            </a:r>
            <a:r>
              <a:rPr lang="en-GB" sz="1800" dirty="0" err="1" smtClean="0"/>
              <a:t>maakte</a:t>
            </a:r>
            <a:r>
              <a:rPr lang="en-GB" sz="1800" dirty="0" smtClean="0"/>
              <a:t> </a:t>
            </a:r>
            <a:r>
              <a:rPr lang="en-GB" sz="1800" dirty="0" err="1" smtClean="0"/>
              <a:t>dit</a:t>
            </a:r>
            <a:r>
              <a:rPr lang="en-GB" sz="1800" dirty="0" smtClean="0"/>
              <a:t> </a:t>
            </a:r>
            <a:r>
              <a:rPr lang="en-GB" sz="1800" dirty="0" err="1" smtClean="0"/>
              <a:t>mogelijk</a:t>
            </a:r>
            <a:endParaRPr lang="en-GB" sz="1800" dirty="0" smtClean="0"/>
          </a:p>
          <a:p>
            <a:pPr lvl="1">
              <a:buFont typeface="Arial" panose="020B0604020202020204" pitchFamily="34" charset="0"/>
              <a:buChar char="•"/>
              <a:defRPr/>
            </a:pPr>
            <a:r>
              <a:rPr lang="en-GB" sz="1800" dirty="0" smtClean="0"/>
              <a:t>Uitdaging: bereken de bedrijfsspecifieke uitscheiding van N en P</a:t>
            </a:r>
          </a:p>
          <a:p>
            <a:pPr lvl="1">
              <a:buFont typeface="Arial" panose="020B0604020202020204" pitchFamily="34" charset="0"/>
              <a:buChar char="•"/>
              <a:defRPr/>
            </a:pPr>
            <a:r>
              <a:rPr lang="en-GB" sz="1800" dirty="0" smtClean="0"/>
              <a:t>Het systeem is gebaseerd op </a:t>
            </a:r>
            <a:r>
              <a:rPr lang="en-GB" sz="1800" dirty="0" err="1" smtClean="0"/>
              <a:t>onderbouwing</a:t>
            </a:r>
            <a:r>
              <a:rPr lang="en-GB" sz="1800" dirty="0" smtClean="0"/>
              <a:t>, </a:t>
            </a:r>
            <a:r>
              <a:rPr lang="en-GB" sz="1800" dirty="0" err="1" smtClean="0"/>
              <a:t>transparantie</a:t>
            </a:r>
            <a:r>
              <a:rPr lang="en-GB" sz="1800" dirty="0" smtClean="0"/>
              <a:t> </a:t>
            </a:r>
            <a:r>
              <a:rPr lang="en-GB" sz="1800" dirty="0" err="1" smtClean="0"/>
              <a:t>en</a:t>
            </a:r>
            <a:r>
              <a:rPr lang="en-GB" sz="1800" dirty="0" smtClean="0"/>
              <a:t> </a:t>
            </a:r>
            <a:r>
              <a:rPr lang="en-GB" sz="1800" dirty="0" err="1" smtClean="0"/>
              <a:t>beheersbaarheid</a:t>
            </a:r>
            <a:endParaRPr lang="en-GB" sz="1800" dirty="0" smtClean="0"/>
          </a:p>
          <a:p>
            <a:pPr lvl="1">
              <a:buFont typeface="Arial" panose="020B0604020202020204" pitchFamily="34" charset="0"/>
              <a:buChar char="•"/>
              <a:defRPr/>
            </a:pPr>
            <a:endParaRPr lang="en-GB" sz="1800" dirty="0"/>
          </a:p>
          <a:p>
            <a:pPr marL="457200" lvl="1" indent="0">
              <a:buNone/>
              <a:defRPr/>
            </a:pPr>
            <a:endParaRPr lang="en-GB" dirty="0" smtClean="0"/>
          </a:p>
          <a:p>
            <a:pPr>
              <a:buFont typeface="Arial" panose="020B0604020202020204" pitchFamily="34" charset="0"/>
              <a:buChar char="•"/>
              <a:defRPr/>
            </a:pPr>
            <a:r>
              <a:rPr lang="en-GB" sz="2000" dirty="0" err="1" smtClean="0"/>
              <a:t>UItleg</a:t>
            </a:r>
            <a:r>
              <a:rPr lang="en-GB" sz="2000" dirty="0" smtClean="0"/>
              <a:t>:</a:t>
            </a:r>
          </a:p>
          <a:p>
            <a:pPr marL="0" indent="0">
              <a:buNone/>
              <a:defRPr/>
            </a:pPr>
            <a:r>
              <a:rPr lang="en-GB" sz="2000" dirty="0" smtClean="0">
                <a:hlinkClick r:id="rId2"/>
              </a:rPr>
              <a:t>https://www.youtube.com/watch?v=1cnERj9fooc</a:t>
            </a:r>
            <a:endParaRPr lang="en-GB" sz="2000" dirty="0" smtClean="0"/>
          </a:p>
          <a:p>
            <a:pPr marL="0" indent="0">
              <a:buNone/>
              <a:defRPr/>
            </a:pPr>
            <a:endParaRPr lang="en-GB" sz="2000" dirty="0"/>
          </a:p>
          <a:p>
            <a:pPr marL="0" indent="0">
              <a:buNone/>
              <a:defRPr/>
            </a:pPr>
            <a:endParaRPr lang="nl-NL" sz="2000" dirty="0" smtClean="0"/>
          </a:p>
          <a:p>
            <a:pPr marL="0" indent="0">
              <a:buNone/>
              <a:defRPr/>
            </a:pPr>
            <a:r>
              <a:rPr lang="nl-NL" sz="2000" dirty="0" smtClean="0"/>
              <a:t>Stimuleert </a:t>
            </a:r>
            <a:r>
              <a:rPr lang="nl-NL" sz="2000" dirty="0"/>
              <a:t>boeren om hun nutriëntenefficiëntie te verbeteren</a:t>
            </a:r>
          </a:p>
          <a:p>
            <a:pPr marL="0" indent="0">
              <a:buNone/>
              <a:defRPr/>
            </a:pPr>
            <a:endParaRPr lang="en-GB" sz="2000" dirty="0" smtClean="0"/>
          </a:p>
          <a:p>
            <a:pPr marL="0" indent="0">
              <a:buNone/>
              <a:defRPr/>
            </a:pPr>
            <a:endParaRPr lang="en-GB" dirty="0" smtClean="0"/>
          </a:p>
          <a:p>
            <a:pPr eaLnBrk="1" hangingPunct="1">
              <a:defRPr/>
            </a:pPr>
            <a:endParaRPr lang="en-GB" dirty="0" smtClean="0"/>
          </a:p>
        </p:txBody>
      </p:sp>
      <p:pic>
        <p:nvPicPr>
          <p:cNvPr id="4" name="Picture 2" descr="M:\Koeien en Kansen\kringloopwijzer\kringloopwijzer-puzzel-BEX.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8114" y="3799151"/>
            <a:ext cx="2686452" cy="250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M:\Koeien en Kansen\kringloopwijzer\kringloopwijzer-puzzel-BEA.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M:\Koeien en Kansen\kringloopwijzer\kringloopwijzer-puzzel-BEP.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M:\Koeien en Kansen\kringloopwijzer\kringloopwijzer-puzzel-BEN.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M:\Koeien en Kansen\kringloopwijzer\kringloopwijzer-puzzel-BEC.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68650" y="3825687"/>
            <a:ext cx="2675349" cy="249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46296" y="2915630"/>
            <a:ext cx="1288142" cy="84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930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89000"/>
          </a:schemeClr>
        </a:solid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3825" y="2192339"/>
            <a:ext cx="8528050" cy="356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ctrTitle"/>
          </p:nvPr>
        </p:nvSpPr>
        <p:spPr>
          <a:xfrm>
            <a:off x="224970" y="434287"/>
            <a:ext cx="7034812" cy="784166"/>
          </a:xfrm>
        </p:spPr>
        <p:txBody>
          <a:bodyPr/>
          <a:lstStyle/>
          <a:p>
            <a:r>
              <a:rPr lang="en-US" sz="2400" dirty="0" smtClean="0">
                <a:solidFill>
                  <a:schemeClr val="tx1"/>
                </a:solidFill>
                <a:latin typeface="+mn-lt"/>
              </a:rPr>
              <a:t>De oogstdatum heeft een 'turbo'-effect op de kwaliteit van het voer door een hogere inname van vroeg </a:t>
            </a:r>
            <a:r>
              <a:rPr lang="en-US" sz="2400" dirty="0">
                <a:solidFill>
                  <a:schemeClr val="tx1"/>
                </a:solidFill>
                <a:latin typeface="+mn-lt"/>
              </a:rPr>
              <a:t>geoogst voer.</a:t>
            </a:r>
          </a:p>
        </p:txBody>
      </p:sp>
      <p:sp>
        <p:nvSpPr>
          <p:cNvPr id="3" name="textruta 2"/>
          <p:cNvSpPr txBox="1"/>
          <p:nvPr/>
        </p:nvSpPr>
        <p:spPr>
          <a:xfrm>
            <a:off x="4737471" y="1768094"/>
            <a:ext cx="193048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1" i="1" u="none" strike="noStrike" kern="1200" cap="none" spc="0" normalizeH="0" baseline="0" noProof="0" dirty="0" err="1">
                <a:ln>
                  <a:noFill/>
                </a:ln>
                <a:solidFill>
                  <a:prstClr val="black"/>
                </a:solidFill>
                <a:effectLst/>
                <a:uLnTx/>
                <a:uFillTx/>
                <a:latin typeface="Calibri"/>
                <a:ea typeface="+mn-ea"/>
                <a:cs typeface="+mn-cs"/>
              </a:rPr>
              <a:t>Vroege oogst</a:t>
            </a:r>
            <a:endParaRPr kumimoji="0" lang="sv-SE" sz="1600" b="1" i="1"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ruta 6"/>
          <p:cNvSpPr txBox="1"/>
          <p:nvPr/>
        </p:nvSpPr>
        <p:spPr>
          <a:xfrm>
            <a:off x="2256337" y="1772451"/>
            <a:ext cx="193048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1" i="1" u="none" strike="noStrike" kern="1200" cap="none" spc="0" normalizeH="0" baseline="0" noProof="0" dirty="0" smtClean="0">
                <a:ln>
                  <a:noFill/>
                </a:ln>
                <a:solidFill>
                  <a:prstClr val="black"/>
                </a:solidFill>
                <a:effectLst/>
                <a:uLnTx/>
                <a:uFillTx/>
                <a:latin typeface="Calibri"/>
                <a:ea typeface="+mn-ea"/>
                <a:cs typeface="+mn-cs"/>
              </a:rPr>
              <a:t>Late </a:t>
            </a:r>
            <a:r>
              <a:rPr kumimoji="0" lang="sv-SE" sz="1600" b="1" i="1" u="none" strike="noStrike" kern="1200" cap="none" spc="0" normalizeH="0" baseline="0" noProof="0" dirty="0" err="1" smtClean="0">
                <a:ln>
                  <a:noFill/>
                </a:ln>
                <a:solidFill>
                  <a:prstClr val="black"/>
                </a:solidFill>
                <a:effectLst/>
                <a:uLnTx/>
                <a:uFillTx/>
                <a:latin typeface="Calibri"/>
                <a:ea typeface="+mn-ea"/>
                <a:cs typeface="+mn-cs"/>
              </a:rPr>
              <a:t>oogst</a:t>
            </a:r>
            <a:endParaRPr kumimoji="0" lang="sv-SE" sz="1600" b="1" i="1"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ruta 3"/>
          <p:cNvSpPr txBox="1"/>
          <p:nvPr/>
        </p:nvSpPr>
        <p:spPr>
          <a:xfrm>
            <a:off x="341746" y="3119718"/>
            <a:ext cx="157670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smtClean="0">
                <a:ln>
                  <a:noFill/>
                </a:ln>
                <a:solidFill>
                  <a:prstClr val="black"/>
                </a:solidFill>
                <a:effectLst/>
                <a:uLnTx/>
                <a:uFillTx/>
                <a:latin typeface="Calibri"/>
                <a:ea typeface="+mn-ea"/>
                <a:cs typeface="+mn-cs"/>
              </a:rPr>
              <a:t>Kuilvoeropname</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ruta 8"/>
          <p:cNvSpPr txBox="1"/>
          <p:nvPr/>
        </p:nvSpPr>
        <p:spPr>
          <a:xfrm>
            <a:off x="6858460" y="3112533"/>
            <a:ext cx="163899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smtClean="0">
                <a:ln>
                  <a:noFill/>
                </a:ln>
                <a:solidFill>
                  <a:prstClr val="black"/>
                </a:solidFill>
                <a:effectLst/>
                <a:uLnTx/>
                <a:uFillTx/>
                <a:latin typeface="Calibri"/>
                <a:ea typeface="+mn-ea"/>
                <a:cs typeface="+mn-cs"/>
              </a:rPr>
              <a:t>Kuilvoeropname</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ruta 4"/>
          <p:cNvSpPr txBox="1"/>
          <p:nvPr/>
        </p:nvSpPr>
        <p:spPr>
          <a:xfrm>
            <a:off x="8362950" y="6296025"/>
            <a:ext cx="583827"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Afgeronde rechthoek 5"/>
          <p:cNvSpPr/>
          <p:nvPr/>
        </p:nvSpPr>
        <p:spPr>
          <a:xfrm>
            <a:off x="123825" y="1562172"/>
            <a:ext cx="8822952" cy="4311126"/>
          </a:xfrm>
          <a:prstGeom prst="roundRect">
            <a:avLst/>
          </a:prstGeom>
          <a:solidFill>
            <a:schemeClr val="accent3">
              <a:alpha val="31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6742131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l"/>
            <a:r>
              <a:rPr lang="nl-NL" altLang="nl-NL" sz="3200" b="1" dirty="0" smtClean="0">
                <a:solidFill>
                  <a:schemeClr val="tx1"/>
                </a:solidFill>
              </a:rPr>
              <a:t>‘Nieuwe’ meststoffen</a:t>
            </a:r>
          </a:p>
        </p:txBody>
      </p:sp>
      <p:sp>
        <p:nvSpPr>
          <p:cNvPr id="2" name="Tijdelijke aanduiding voor tekst 1"/>
          <p:cNvSpPr>
            <a:spLocks noGrp="1"/>
          </p:cNvSpPr>
          <p:nvPr>
            <p:ph type="body" sz="quarter" idx="10"/>
          </p:nvPr>
        </p:nvSpPr>
        <p:spPr>
          <a:xfrm>
            <a:off x="452447" y="1160218"/>
            <a:ext cx="8521188" cy="4089600"/>
          </a:xfrm>
        </p:spPr>
        <p:txBody>
          <a:bodyPr/>
          <a:lstStyle/>
          <a:p>
            <a:r>
              <a:rPr lang="en-US" sz="2000" dirty="0" err="1"/>
              <a:t>Vloeibare</a:t>
            </a:r>
            <a:r>
              <a:rPr lang="en-US" sz="2000" dirty="0"/>
              <a:t> </a:t>
            </a:r>
            <a:r>
              <a:rPr lang="en-US" sz="2000" dirty="0" err="1" smtClean="0"/>
              <a:t>meststoffen</a:t>
            </a:r>
            <a:endParaRPr lang="en-US" sz="2000" dirty="0"/>
          </a:p>
          <a:p>
            <a:r>
              <a:rPr lang="en-US" sz="2000" dirty="0" err="1" smtClean="0"/>
              <a:t>Mestvergisting</a:t>
            </a:r>
            <a:endParaRPr lang="en-US" sz="2000" dirty="0"/>
          </a:p>
          <a:p>
            <a:r>
              <a:rPr lang="en-US" sz="2000" dirty="0" err="1" smtClean="0"/>
              <a:t>Mestverdeling</a:t>
            </a:r>
            <a:r>
              <a:rPr lang="en-US" sz="2000" dirty="0" smtClean="0"/>
              <a:t>: het </a:t>
            </a:r>
            <a:r>
              <a:rPr lang="en-US" sz="2000" dirty="0"/>
              <a:t>verdelen van mest in een vaste (voornamelijk P) en een </a:t>
            </a:r>
            <a:r>
              <a:rPr lang="en-US" sz="2000" dirty="0" err="1"/>
              <a:t>vloeibaar</a:t>
            </a:r>
            <a:r>
              <a:rPr lang="en-US" sz="2000" dirty="0"/>
              <a:t> </a:t>
            </a:r>
            <a:r>
              <a:rPr lang="en-US" sz="2000" dirty="0" err="1" smtClean="0"/>
              <a:t>deel</a:t>
            </a:r>
            <a:r>
              <a:rPr lang="en-US" sz="2000" dirty="0" smtClean="0"/>
              <a:t> </a:t>
            </a:r>
            <a:r>
              <a:rPr lang="en-US" sz="2000" dirty="0"/>
              <a:t>(voornamelijk N)</a:t>
            </a:r>
          </a:p>
          <a:p>
            <a:endParaRPr lang="nl-NL" dirty="0"/>
          </a:p>
        </p:txBody>
      </p:sp>
      <p:pic>
        <p:nvPicPr>
          <p:cNvPr id="29700" name="Picture 4" descr="vloeibarekunstmes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90010" y="3205018"/>
            <a:ext cx="3349432" cy="219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p:cNvGrpSpPr>
            <a:grpSpLocks/>
          </p:cNvGrpSpPr>
          <p:nvPr/>
        </p:nvGrpSpPr>
        <p:grpSpPr bwMode="auto">
          <a:xfrm>
            <a:off x="916360" y="2730061"/>
            <a:ext cx="4173650" cy="3130757"/>
            <a:chOff x="558" y="192"/>
            <a:chExt cx="5350" cy="3631"/>
          </a:xfrm>
        </p:grpSpPr>
        <p:pic>
          <p:nvPicPr>
            <p:cNvPr id="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8" y="192"/>
              <a:ext cx="2723" cy="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88" y="1301"/>
              <a:ext cx="2620" cy="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7" y="2069"/>
              <a:ext cx="2631" cy="1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89578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3200" dirty="0" err="1">
                <a:solidFill>
                  <a:schemeClr val="tx1"/>
                </a:solidFill>
              </a:rPr>
              <a:t>FarmWalk®</a:t>
            </a:r>
            <a:r>
              <a:rPr lang="nl-NL" sz="3200" b="1" dirty="0" smtClean="0"/>
              <a:t/>
            </a:r>
            <a:br>
              <a:rPr lang="nl-NL" sz="3200" b="1" dirty="0" smtClean="0"/>
            </a:br>
            <a:r>
              <a:rPr lang="nl-NL" sz="3200" dirty="0" smtClean="0"/>
              <a:t>    </a:t>
            </a:r>
            <a:endParaRPr lang="nl-NL" sz="3200" b="1" baseline="30000" dirty="0">
              <a:solidFill>
                <a:schemeClr val="tx1"/>
              </a:solidFill>
            </a:endParaRPr>
          </a:p>
        </p:txBody>
      </p:sp>
      <p:sp>
        <p:nvSpPr>
          <p:cNvPr id="7" name="Tijdelijke aanduiding voor tekst 6"/>
          <p:cNvSpPr>
            <a:spLocks noGrp="1"/>
          </p:cNvSpPr>
          <p:nvPr>
            <p:ph type="body" sz="quarter" idx="10"/>
          </p:nvPr>
        </p:nvSpPr>
        <p:spPr>
          <a:xfrm>
            <a:off x="421200" y="1835249"/>
            <a:ext cx="5314582" cy="4089600"/>
          </a:xfrm>
        </p:spPr>
        <p:txBody>
          <a:bodyPr/>
          <a:lstStyle/>
          <a:p>
            <a:r>
              <a:rPr lang="en-US" sz="2400" dirty="0" err="1"/>
              <a:t>Wekelijkse</a:t>
            </a:r>
            <a:r>
              <a:rPr lang="en-US" sz="2400" dirty="0"/>
              <a:t> </a:t>
            </a:r>
            <a:r>
              <a:rPr lang="en-US" sz="2400" dirty="0" smtClean="0"/>
              <a:t>ronde door </a:t>
            </a:r>
            <a:r>
              <a:rPr lang="en-US" sz="2400" dirty="0" err="1" smtClean="0"/>
              <a:t>alle</a:t>
            </a:r>
            <a:r>
              <a:rPr lang="en-US" sz="2400" dirty="0" smtClean="0"/>
              <a:t> </a:t>
            </a:r>
            <a:r>
              <a:rPr lang="en-US" sz="2400" dirty="0" err="1" smtClean="0"/>
              <a:t>percelen</a:t>
            </a:r>
            <a:endParaRPr lang="en-US" sz="2400" dirty="0"/>
          </a:p>
          <a:p>
            <a:r>
              <a:rPr lang="en-US" sz="2400" dirty="0"/>
              <a:t>Individueel en in groepsverband</a:t>
            </a:r>
          </a:p>
          <a:p>
            <a:r>
              <a:rPr lang="en-US" sz="2400" dirty="0"/>
              <a:t>Kijk, meet, </a:t>
            </a:r>
            <a:r>
              <a:rPr lang="en-US" sz="2400" dirty="0" err="1" smtClean="0"/>
              <a:t>beslis</a:t>
            </a:r>
            <a:r>
              <a:rPr lang="en-US" sz="2400" dirty="0" smtClean="0"/>
              <a:t>, doe</a:t>
            </a:r>
            <a:endParaRPr lang="en-US" sz="2400" dirty="0"/>
          </a:p>
          <a:p>
            <a:r>
              <a:rPr lang="en-US" sz="2400" dirty="0" smtClean="0"/>
              <a:t>Op </a:t>
            </a:r>
            <a:r>
              <a:rPr lang="en-US" sz="2400" dirty="0" err="1" smtClean="0"/>
              <a:t>feiten</a:t>
            </a:r>
            <a:r>
              <a:rPr lang="en-US" sz="2400" dirty="0" smtClean="0"/>
              <a:t> </a:t>
            </a:r>
            <a:r>
              <a:rPr lang="en-US" sz="2400" dirty="0" err="1" smtClean="0"/>
              <a:t>gebaseerde</a:t>
            </a:r>
            <a:r>
              <a:rPr lang="en-US" sz="2400" dirty="0" smtClean="0"/>
              <a:t> </a:t>
            </a:r>
            <a:r>
              <a:rPr lang="en-US" sz="2400" dirty="0" err="1" smtClean="0"/>
              <a:t>beslissingen</a:t>
            </a:r>
            <a:r>
              <a:rPr lang="en-US" sz="2400" dirty="0" smtClean="0"/>
              <a:t> </a:t>
            </a:r>
            <a:r>
              <a:rPr lang="en-US" sz="2400" dirty="0"/>
              <a:t>voor de komende dagen, weken en maanden</a:t>
            </a:r>
          </a:p>
          <a:p>
            <a:endParaRPr lang="en-US" dirty="0"/>
          </a:p>
          <a:p>
            <a:endParaRPr lang="en-US" dirty="0"/>
          </a:p>
          <a:p>
            <a:r>
              <a:rPr lang="en-US" dirty="0"/>
              <a:t>Resultaat: in control</a:t>
            </a:r>
          </a:p>
          <a:p>
            <a:endParaRPr lang="nl-NL" dirty="0"/>
          </a:p>
        </p:txBody>
      </p:sp>
      <p:pic>
        <p:nvPicPr>
          <p:cNvPr id="11" name="Afbeelding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16016" y="4144263"/>
            <a:ext cx="4392489" cy="2648230"/>
          </a:xfrm>
          <a:prstGeom prst="rect">
            <a:avLst/>
          </a:prstGeom>
        </p:spPr>
      </p:pic>
      <p:pic>
        <p:nvPicPr>
          <p:cNvPr id="12" name="Picture 5" descr="C:\Users\Gebruiker\AppData\Local\Microsoft\Windows\Temporary Internet Files\Content.Outlook\QBK0N1ZQ\stichtingweidegang.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351633" y="1187121"/>
            <a:ext cx="2736304" cy="259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64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775" y="3233347"/>
            <a:ext cx="2715257" cy="3620343"/>
          </a:xfrm>
          <a:prstGeom prst="rect">
            <a:avLst/>
          </a:prstGeom>
        </p:spPr>
      </p:pic>
      <p:sp>
        <p:nvSpPr>
          <p:cNvPr id="2" name="Titel 1"/>
          <p:cNvSpPr>
            <a:spLocks noGrp="1"/>
          </p:cNvSpPr>
          <p:nvPr>
            <p:ph type="title"/>
          </p:nvPr>
        </p:nvSpPr>
        <p:spPr>
          <a:xfrm>
            <a:off x="491642" y="230188"/>
            <a:ext cx="8442796" cy="791650"/>
          </a:xfrm>
        </p:spPr>
        <p:txBody>
          <a:bodyPr/>
          <a:lstStyle/>
          <a:p>
            <a:pPr algn="l"/>
            <a:r>
              <a:rPr lang="nl-NL" sz="3200" dirty="0" err="1" smtClean="0">
                <a:solidFill>
                  <a:schemeClr val="tx1"/>
                </a:solidFill>
              </a:rPr>
              <a:t>WeideCoaches</a:t>
            </a:r>
            <a:endParaRPr lang="nl-NL" sz="3200" b="1" dirty="0">
              <a:solidFill>
                <a:schemeClr val="tx1"/>
              </a:solidFill>
            </a:endParaRPr>
          </a:p>
        </p:txBody>
      </p:sp>
      <p:sp>
        <p:nvSpPr>
          <p:cNvPr id="3" name="Tijdelijke aanduiding voor inhoud 2"/>
          <p:cNvSpPr>
            <a:spLocks noGrp="1"/>
          </p:cNvSpPr>
          <p:nvPr>
            <p:ph idx="1"/>
          </p:nvPr>
        </p:nvSpPr>
        <p:spPr>
          <a:xfrm>
            <a:off x="355600" y="1493672"/>
            <a:ext cx="8229600" cy="4824536"/>
          </a:xfrm>
        </p:spPr>
        <p:txBody>
          <a:bodyPr>
            <a:normAutofit/>
          </a:bodyPr>
          <a:lstStyle/>
          <a:p>
            <a:pPr>
              <a:buFont typeface="Arial" panose="020B0604020202020204" pitchFamily="34" charset="0"/>
              <a:buChar char="•"/>
            </a:pPr>
            <a:r>
              <a:rPr lang="nl-NL" altLang="nl-NL" sz="2400" dirty="0" err="1" smtClean="0"/>
              <a:t>WeideCoaches</a:t>
            </a:r>
            <a:r>
              <a:rPr lang="nl-NL" altLang="nl-NL" sz="2400" dirty="0" smtClean="0"/>
              <a:t> trainen melkveehouders in de </a:t>
            </a:r>
            <a:r>
              <a:rPr lang="nl-NL" altLang="nl-NL" sz="2400" dirty="0" err="1" smtClean="0"/>
              <a:t>FarmWalk</a:t>
            </a:r>
            <a:r>
              <a:rPr lang="nl-NL" altLang="nl-NL" sz="2400" dirty="0" smtClean="0"/>
              <a:t>®. </a:t>
            </a:r>
          </a:p>
          <a:p>
            <a:pPr lvl="1">
              <a:buFont typeface="Arial" panose="020B0604020202020204" pitchFamily="34" charset="0"/>
              <a:buChar char="•"/>
            </a:pPr>
            <a:r>
              <a:rPr lang="nl-NL" altLang="nl-NL" sz="2000" dirty="0" smtClean="0"/>
              <a:t>verschillende bijeenkomsten tijdens het groeiseizoen, groepen van 10 personen</a:t>
            </a:r>
          </a:p>
          <a:p>
            <a:pPr>
              <a:buFont typeface="Arial" panose="020B0604020202020204" pitchFamily="34" charset="0"/>
              <a:buChar char="•"/>
            </a:pPr>
            <a:r>
              <a:rPr lang="nl-NL" altLang="nl-NL" sz="2400" dirty="0" err="1" smtClean="0"/>
              <a:t>Ze</a:t>
            </a:r>
            <a:r>
              <a:rPr lang="nl-NL" altLang="nl-NL" sz="2400" dirty="0" smtClean="0"/>
              <a:t> zijn </a:t>
            </a:r>
            <a:r>
              <a:rPr lang="nl-NL" altLang="nl-NL" sz="2400" dirty="0" err="1" smtClean="0"/>
              <a:t>zelf getraind</a:t>
            </a:r>
            <a:endParaRPr lang="nl-NL" altLang="nl-NL" sz="2000" dirty="0" smtClean="0"/>
          </a:p>
        </p:txBody>
      </p:sp>
      <p:pic>
        <p:nvPicPr>
          <p:cNvPr id="5" name="Afbeelding 4"/>
          <p:cNvPicPr>
            <a:picLocks noChangeAspect="1"/>
          </p:cNvPicPr>
          <p:nvPr/>
        </p:nvPicPr>
        <p:blipFill>
          <a:blip r:embed="rId3"/>
          <a:stretch>
            <a:fillRect/>
          </a:stretch>
        </p:blipFill>
        <p:spPr>
          <a:xfrm>
            <a:off x="1831517" y="3237657"/>
            <a:ext cx="4821378" cy="3616033"/>
          </a:xfrm>
          <a:prstGeom prst="rect">
            <a:avLst/>
          </a:prstGeom>
        </p:spPr>
      </p:pic>
      <p:pic>
        <p:nvPicPr>
          <p:cNvPr id="19" name="Afbeelding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0032" y="4920381"/>
            <a:ext cx="2602244" cy="1951683"/>
          </a:xfrm>
          <a:prstGeom prst="rect">
            <a:avLst/>
          </a:prstGeom>
        </p:spPr>
      </p:pic>
      <p:pic>
        <p:nvPicPr>
          <p:cNvPr id="20" name="Afbeelding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57375" y="4302439"/>
            <a:ext cx="2489287" cy="1866966"/>
          </a:xfrm>
          <a:prstGeom prst="rect">
            <a:avLst/>
          </a:prstGeom>
        </p:spPr>
      </p:pic>
      <p:pic>
        <p:nvPicPr>
          <p:cNvPr id="13" name="Afbeelding 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6169496" y="2590816"/>
            <a:ext cx="3078102" cy="171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18630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3200" dirty="0">
                <a:solidFill>
                  <a:schemeClr val="tx1"/>
                </a:solidFill>
              </a:rPr>
              <a:t>Ontwikkeling </a:t>
            </a:r>
            <a:r>
              <a:rPr lang="nl-NL" sz="3200" dirty="0" err="1">
                <a:solidFill>
                  <a:schemeClr val="tx1"/>
                </a:solidFill>
              </a:rPr>
              <a:t>FarmWalk®</a:t>
            </a:r>
            <a:r>
              <a:rPr lang="nl-NL" sz="3200" b="1" dirty="0" smtClean="0">
                <a:solidFill>
                  <a:schemeClr val="tx1"/>
                </a:solidFill>
              </a:rPr>
              <a:t/>
            </a:r>
            <a:br>
              <a:rPr lang="nl-NL" sz="3200" b="1" dirty="0" smtClean="0">
                <a:solidFill>
                  <a:schemeClr val="tx1"/>
                </a:solidFill>
              </a:rPr>
            </a:br>
            <a:r>
              <a:rPr lang="nl-NL" sz="3200" dirty="0" smtClean="0">
                <a:solidFill>
                  <a:schemeClr val="tx1"/>
                </a:solidFill>
              </a:rPr>
              <a:t>    </a:t>
            </a:r>
            <a:endParaRPr lang="nl-NL" sz="3200" b="1" baseline="30000" dirty="0">
              <a:solidFill>
                <a:schemeClr val="tx1"/>
              </a:solidFill>
            </a:endParaRPr>
          </a:p>
        </p:txBody>
      </p:sp>
      <p:sp>
        <p:nvSpPr>
          <p:cNvPr id="3" name="Tijdelijke aanduiding voor tekst 2"/>
          <p:cNvSpPr>
            <a:spLocks noGrp="1"/>
          </p:cNvSpPr>
          <p:nvPr>
            <p:ph type="body" sz="quarter" idx="10"/>
          </p:nvPr>
        </p:nvSpPr>
        <p:spPr/>
        <p:txBody>
          <a:bodyPr/>
          <a:lstStyle/>
          <a:p>
            <a:endParaRPr lang="nl-NL"/>
          </a:p>
        </p:txBody>
      </p:sp>
      <p:graphicFrame>
        <p:nvGraphicFramePr>
          <p:cNvPr id="4" name="Diagram 3"/>
          <p:cNvGraphicFramePr/>
          <p:nvPr>
            <p:extLst>
              <p:ext uri="{D42A27DB-BD31-4B8C-83A1-F6EECF244321}">
                <p14:modId xmlns:p14="http://schemas.microsoft.com/office/powerpoint/2010/main" val="496684939"/>
              </p:ext>
            </p:extLst>
          </p:nvPr>
        </p:nvGraphicFramePr>
        <p:xfrm>
          <a:off x="179512" y="1340768"/>
          <a:ext cx="8496944"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260391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2260" y="230188"/>
            <a:ext cx="8442796" cy="791650"/>
          </a:xfrm>
        </p:spPr>
        <p:txBody>
          <a:bodyPr/>
          <a:lstStyle/>
          <a:p>
            <a:pPr algn="l"/>
            <a:r>
              <a:rPr lang="nl-NL" sz="3200" b="1" dirty="0" smtClean="0">
                <a:solidFill>
                  <a:schemeClr val="tx1"/>
                </a:solidFill>
              </a:rPr>
              <a:t>Grip op Gras: tool voor de </a:t>
            </a:r>
            <a:r>
              <a:rPr lang="nl-NL" sz="3200" b="1" dirty="0" err="1" smtClean="0">
                <a:solidFill>
                  <a:schemeClr val="tx1"/>
                </a:solidFill>
              </a:rPr>
              <a:t>FeedWedge</a:t>
            </a:r>
            <a:endParaRPr lang="nl-NL" sz="3200" b="1" dirty="0">
              <a:solidFill>
                <a:schemeClr val="tx1"/>
              </a:solidFill>
            </a:endParaRPr>
          </a:p>
        </p:txBody>
      </p:sp>
      <p:pic>
        <p:nvPicPr>
          <p:cNvPr id="5" name="Picture 2" descr="Afbeeldingsresultaat voor grip op gra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2518" y="1597891"/>
            <a:ext cx="7141025" cy="405582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3"/>
          <a:stretch>
            <a:fillRect/>
          </a:stretch>
        </p:blipFill>
        <p:spPr>
          <a:xfrm>
            <a:off x="7027788" y="116632"/>
            <a:ext cx="2095500" cy="2038350"/>
          </a:xfrm>
          <a:prstGeom prst="rect">
            <a:avLst/>
          </a:prstGeom>
        </p:spPr>
      </p:pic>
      <p:pic>
        <p:nvPicPr>
          <p:cNvPr id="2052" name="Picture 4" descr="Afbeeldingsresultaat voor grip op gr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24328" y="2492896"/>
            <a:ext cx="1497647" cy="2553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42606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3004" name="Picture 12" descr="koppel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6600" y="935038"/>
            <a:ext cx="2057400" cy="1350962"/>
          </a:xfrm>
          <a:prstGeom prst="rect">
            <a:avLst/>
          </a:prstGeom>
          <a:noFill/>
          <a:extLst>
            <a:ext uri="{909E8E84-426E-40DD-AFC4-6F175D3DCCD1}">
              <a14:hiddenFill xmlns:a14="http://schemas.microsoft.com/office/drawing/2010/main">
                <a:solidFill>
                  <a:srgbClr val="FFFFFF"/>
                </a:solidFill>
              </a14:hiddenFill>
            </a:ext>
          </a:extLst>
        </p:spPr>
      </p:pic>
      <p:pic>
        <p:nvPicPr>
          <p:cNvPr id="213005" name="Picture 13" descr="1037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6600" y="2266950"/>
            <a:ext cx="20574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213006" name="Picture 14" descr="robo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3787775"/>
            <a:ext cx="2057400" cy="1546225"/>
          </a:xfrm>
          <a:prstGeom prst="rect">
            <a:avLst/>
          </a:prstGeom>
          <a:noFill/>
          <a:extLst>
            <a:ext uri="{909E8E84-426E-40DD-AFC4-6F175D3DCCD1}">
              <a14:hiddenFill xmlns:a14="http://schemas.microsoft.com/office/drawing/2010/main">
                <a:solidFill>
                  <a:srgbClr val="FFFFFF"/>
                </a:solidFill>
              </a14:hiddenFill>
            </a:ext>
          </a:extLst>
        </p:spPr>
      </p:pic>
      <p:pic>
        <p:nvPicPr>
          <p:cNvPr id="213007" name="Picture 15" descr="grazende ko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6600" y="5302250"/>
            <a:ext cx="2057400" cy="1555750"/>
          </a:xfrm>
          <a:prstGeom prst="rect">
            <a:avLst/>
          </a:prstGeom>
          <a:noFill/>
          <a:extLst>
            <a:ext uri="{909E8E84-426E-40DD-AFC4-6F175D3DCCD1}">
              <a14:hiddenFill xmlns:a14="http://schemas.microsoft.com/office/drawing/2010/main">
                <a:solidFill>
                  <a:srgbClr val="FFFFFF"/>
                </a:solidFill>
              </a14:hiddenFill>
            </a:ext>
          </a:extLst>
        </p:spPr>
      </p:pic>
      <p:sp>
        <p:nvSpPr>
          <p:cNvPr id="213008" name="Rectangle 16"/>
          <p:cNvSpPr>
            <a:spLocks noChangeArrowheads="1"/>
          </p:cNvSpPr>
          <p:nvPr/>
        </p:nvSpPr>
        <p:spPr bwMode="auto">
          <a:xfrm>
            <a:off x="7010400" y="990600"/>
            <a:ext cx="381000" cy="5867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smtClean="0">
              <a:ln>
                <a:noFill/>
              </a:ln>
              <a:solidFill>
                <a:srgbClr val="000000"/>
              </a:solidFill>
              <a:effectLst/>
              <a:uLnTx/>
              <a:uFillTx/>
              <a:latin typeface="Arial" charset="0"/>
              <a:ea typeface="+mn-ea"/>
              <a:cs typeface="+mn-cs"/>
            </a:endParaRPr>
          </a:p>
        </p:txBody>
      </p:sp>
      <p:pic>
        <p:nvPicPr>
          <p:cNvPr id="212994" name="Picture 2" descr="koe &amp; wij powerpoint"/>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9015413" cy="1014413"/>
          </a:xfrm>
          <a:prstGeom prst="rect">
            <a:avLst/>
          </a:prstGeom>
          <a:noFill/>
          <a:extLst>
            <a:ext uri="{909E8E84-426E-40DD-AFC4-6F175D3DCCD1}">
              <a14:hiddenFill xmlns:a14="http://schemas.microsoft.com/office/drawing/2010/main">
                <a:solidFill>
                  <a:srgbClr val="FFFFFF"/>
                </a:solidFill>
              </a14:hiddenFill>
            </a:ext>
          </a:extLst>
        </p:spPr>
      </p:pic>
      <p:sp>
        <p:nvSpPr>
          <p:cNvPr id="212995" name="Rectangle 3"/>
          <p:cNvSpPr>
            <a:spLocks noGrp="1" noChangeArrowheads="1"/>
          </p:cNvSpPr>
          <p:nvPr>
            <p:ph type="title"/>
          </p:nvPr>
        </p:nvSpPr>
        <p:spPr>
          <a:xfrm>
            <a:off x="397419" y="694522"/>
            <a:ext cx="6904360" cy="935038"/>
          </a:xfrm>
        </p:spPr>
        <p:txBody>
          <a:bodyPr/>
          <a:lstStyle/>
          <a:p>
            <a:pPr algn="l"/>
            <a:r>
              <a:rPr lang="en-GB" sz="2400" b="1" dirty="0" smtClean="0">
                <a:solidFill>
                  <a:schemeClr val="tx1"/>
                </a:solidFill>
              </a:rPr>
              <a:t/>
            </a:r>
            <a:br>
              <a:rPr lang="en-GB" sz="2400" b="1" dirty="0" smtClean="0">
                <a:solidFill>
                  <a:schemeClr val="tx1"/>
                </a:solidFill>
              </a:rPr>
            </a:br>
            <a:r>
              <a:rPr lang="en-GB" sz="2400" b="1" dirty="0" err="1" smtClean="0">
                <a:solidFill>
                  <a:schemeClr val="tx1"/>
                </a:solidFill>
              </a:rPr>
              <a:t>Beweidingsadviezen</a:t>
            </a:r>
            <a:endParaRPr lang="en-GB" sz="2400" b="1" dirty="0">
              <a:solidFill>
                <a:schemeClr val="tx1"/>
              </a:solidFill>
            </a:endParaRPr>
          </a:p>
        </p:txBody>
      </p:sp>
      <p:sp>
        <p:nvSpPr>
          <p:cNvPr id="213003" name="Rectangle 11"/>
          <p:cNvSpPr>
            <a:spLocks noGrp="1" noChangeArrowheads="1"/>
          </p:cNvSpPr>
          <p:nvPr>
            <p:ph idx="1"/>
          </p:nvPr>
        </p:nvSpPr>
        <p:spPr>
          <a:xfrm>
            <a:off x="201875" y="1708811"/>
            <a:ext cx="6884725" cy="4525962"/>
          </a:xfrm>
          <a:noFill/>
          <a:ln/>
        </p:spPr>
        <p:txBody>
          <a:bodyPr/>
          <a:lstStyle/>
          <a:p>
            <a:pPr marL="609600" indent="-609600">
              <a:lnSpc>
                <a:spcPct val="80000"/>
              </a:lnSpc>
              <a:buFontTx/>
              <a:buNone/>
            </a:pPr>
            <a:r>
              <a:rPr lang="en-GB" sz="2800" dirty="0" smtClean="0"/>
              <a:t>1</a:t>
            </a:r>
            <a:r>
              <a:rPr lang="en-GB" sz="2400" dirty="0" smtClean="0"/>
              <a:t>. Er is </a:t>
            </a:r>
            <a:r>
              <a:rPr lang="en-GB" sz="2400" dirty="0" err="1" smtClean="0"/>
              <a:t>een</a:t>
            </a:r>
            <a:r>
              <a:rPr lang="en-GB" sz="2400" dirty="0" smtClean="0"/>
              <a:t> </a:t>
            </a:r>
            <a:r>
              <a:rPr lang="en-GB" sz="2400" dirty="0" err="1" smtClean="0"/>
              <a:t>beweidingssysteem</a:t>
            </a:r>
            <a:r>
              <a:rPr lang="en-GB" sz="2400" dirty="0" smtClean="0"/>
              <a:t> dat bij u past</a:t>
            </a:r>
          </a:p>
          <a:p>
            <a:pPr marL="1295400" lvl="2" indent="-381000">
              <a:lnSpc>
                <a:spcPct val="80000"/>
              </a:lnSpc>
              <a:buFontTx/>
              <a:buNone/>
            </a:pPr>
            <a:r>
              <a:rPr lang="en-GB" sz="1600" dirty="0" smtClean="0"/>
              <a:t>Waar </a:t>
            </a:r>
            <a:r>
              <a:rPr lang="en-GB" sz="1600" dirty="0" err="1" smtClean="0"/>
              <a:t>een</a:t>
            </a:r>
            <a:r>
              <a:rPr lang="en-GB" sz="1600" dirty="0" smtClean="0"/>
              <a:t> </a:t>
            </a:r>
            <a:r>
              <a:rPr lang="en-GB" sz="1600" dirty="0" err="1" smtClean="0"/>
              <a:t>wil</a:t>
            </a:r>
            <a:r>
              <a:rPr lang="en-GB" sz="1600" dirty="0" smtClean="0"/>
              <a:t> is, is </a:t>
            </a:r>
            <a:r>
              <a:rPr lang="en-GB" sz="1600" dirty="0" err="1" smtClean="0"/>
              <a:t>een</a:t>
            </a:r>
            <a:r>
              <a:rPr lang="en-GB" sz="1600" dirty="0" smtClean="0"/>
              <a:t> </a:t>
            </a:r>
            <a:r>
              <a:rPr lang="en-GB" sz="1600" dirty="0" err="1" smtClean="0"/>
              <a:t>wei</a:t>
            </a:r>
            <a:r>
              <a:rPr lang="en-GB" sz="1600" dirty="0"/>
              <a:t>!</a:t>
            </a:r>
            <a:endParaRPr lang="en-GB" sz="1600" dirty="0" smtClean="0"/>
          </a:p>
          <a:p>
            <a:pPr marL="895350" lvl="1" indent="-381000">
              <a:lnSpc>
                <a:spcPct val="80000"/>
              </a:lnSpc>
              <a:buFontTx/>
              <a:buNone/>
            </a:pPr>
            <a:endParaRPr lang="en-GB" sz="2000" dirty="0" smtClean="0"/>
          </a:p>
          <a:p>
            <a:pPr marL="609600" indent="-609600">
              <a:lnSpc>
                <a:spcPct val="80000"/>
              </a:lnSpc>
              <a:buFontTx/>
              <a:buNone/>
            </a:pPr>
            <a:r>
              <a:rPr lang="en-GB" sz="2400" dirty="0" smtClean="0"/>
              <a:t>2. Een goede weidemanager is </a:t>
            </a:r>
            <a:r>
              <a:rPr lang="en-GB" sz="2400" dirty="0" err="1" smtClean="0"/>
              <a:t>flexibel</a:t>
            </a:r>
            <a:endParaRPr lang="en-GB" sz="2400" dirty="0" smtClean="0"/>
          </a:p>
          <a:p>
            <a:pPr marL="1295400" lvl="2" indent="-381000">
              <a:lnSpc>
                <a:spcPct val="80000"/>
              </a:lnSpc>
              <a:buFontTx/>
              <a:buNone/>
            </a:pPr>
            <a:r>
              <a:rPr lang="en-GB" sz="1600" dirty="0" smtClean="0"/>
              <a:t>We hebben immers allemaal te maken met </a:t>
            </a:r>
            <a:r>
              <a:rPr lang="en-GB" sz="1600" dirty="0" err="1" smtClean="0"/>
              <a:t>hetzelfde</a:t>
            </a:r>
            <a:r>
              <a:rPr lang="en-GB" sz="1600" dirty="0" smtClean="0"/>
              <a:t> </a:t>
            </a:r>
            <a:r>
              <a:rPr lang="en-GB" sz="1600" dirty="0" err="1" smtClean="0"/>
              <a:t>weer</a:t>
            </a:r>
            <a:r>
              <a:rPr lang="en-GB" sz="1600" dirty="0" smtClean="0"/>
              <a:t>?</a:t>
            </a:r>
            <a:endParaRPr lang="en-GB" sz="1200" dirty="0" smtClean="0"/>
          </a:p>
          <a:p>
            <a:pPr marL="609600" indent="-609600">
              <a:lnSpc>
                <a:spcPct val="80000"/>
              </a:lnSpc>
              <a:buFontTx/>
              <a:buNone/>
            </a:pPr>
            <a:endParaRPr lang="en-GB" sz="1600" dirty="0"/>
          </a:p>
          <a:p>
            <a:pPr marL="609600" indent="-609600">
              <a:lnSpc>
                <a:spcPct val="80000"/>
              </a:lnSpc>
              <a:buFontTx/>
              <a:buNone/>
            </a:pPr>
            <a:r>
              <a:rPr lang="en-GB" sz="2400" dirty="0" smtClean="0"/>
              <a:t>3. Ga met de stroom mee; de koe is de baas</a:t>
            </a:r>
          </a:p>
          <a:p>
            <a:pPr marL="1295400" lvl="2" indent="-381000">
              <a:lnSpc>
                <a:spcPct val="80000"/>
              </a:lnSpc>
              <a:buFontTx/>
              <a:buNone/>
            </a:pPr>
            <a:r>
              <a:rPr lang="en-GB" sz="2000" dirty="0" smtClean="0"/>
              <a:t>Een gezonde koe </a:t>
            </a:r>
            <a:r>
              <a:rPr lang="en-GB" sz="2000" dirty="0" err="1" smtClean="0"/>
              <a:t>heeft</a:t>
            </a:r>
            <a:r>
              <a:rPr lang="en-GB" sz="2000" dirty="0" smtClean="0"/>
              <a:t> </a:t>
            </a:r>
            <a:r>
              <a:rPr lang="en-GB" sz="2000" dirty="0" err="1" smtClean="0"/>
              <a:t>haar</a:t>
            </a:r>
            <a:r>
              <a:rPr lang="en-GB" sz="2000" dirty="0" smtClean="0"/>
              <a:t> </a:t>
            </a:r>
            <a:r>
              <a:rPr lang="en-GB" sz="2000" dirty="0" err="1" smtClean="0"/>
              <a:t>eigen</a:t>
            </a:r>
            <a:r>
              <a:rPr lang="en-GB" sz="2000" dirty="0" smtClean="0"/>
              <a:t> </a:t>
            </a:r>
            <a:r>
              <a:rPr lang="en-GB" sz="2000" dirty="0" err="1" smtClean="0"/>
              <a:t>ritme</a:t>
            </a:r>
            <a:endParaRPr lang="en-GB" sz="2000" dirty="0" smtClean="0"/>
          </a:p>
          <a:p>
            <a:pPr marL="895350" lvl="1" indent="-381000">
              <a:lnSpc>
                <a:spcPct val="80000"/>
              </a:lnSpc>
              <a:buFontTx/>
              <a:buNone/>
            </a:pPr>
            <a:endParaRPr lang="en-GB" sz="2400" dirty="0" smtClean="0"/>
          </a:p>
          <a:p>
            <a:pPr marL="609600" indent="-609600">
              <a:lnSpc>
                <a:spcPct val="80000"/>
              </a:lnSpc>
              <a:buFontTx/>
              <a:buNone/>
            </a:pPr>
            <a:r>
              <a:rPr lang="en-GB" sz="2400" dirty="0" smtClean="0"/>
              <a:t>4. </a:t>
            </a:r>
            <a:r>
              <a:rPr lang="en-GB" sz="2400" dirty="0" err="1" smtClean="0"/>
              <a:t>Ureum</a:t>
            </a:r>
            <a:r>
              <a:rPr lang="en-GB" sz="2400" dirty="0" smtClean="0"/>
              <a:t> is </a:t>
            </a:r>
            <a:r>
              <a:rPr lang="en-GB" sz="2400" dirty="0" err="1" smtClean="0"/>
              <a:t>te</a:t>
            </a:r>
            <a:r>
              <a:rPr lang="en-GB" sz="2400" dirty="0" smtClean="0"/>
              <a:t> </a:t>
            </a:r>
            <a:r>
              <a:rPr lang="en-GB" sz="2400" dirty="0" err="1" smtClean="0"/>
              <a:t>beïnvloeden</a:t>
            </a:r>
            <a:r>
              <a:rPr lang="en-GB" sz="2400" dirty="0" smtClean="0"/>
              <a:t> </a:t>
            </a:r>
          </a:p>
          <a:p>
            <a:pPr marL="1295400" lvl="2" indent="-381000">
              <a:lnSpc>
                <a:spcPct val="80000"/>
              </a:lnSpc>
              <a:buFontTx/>
              <a:buNone/>
            </a:pPr>
            <a:r>
              <a:rPr lang="en-GB" sz="2000" dirty="0" smtClean="0"/>
              <a:t> Minder mest en </a:t>
            </a:r>
            <a:r>
              <a:rPr lang="en-GB" sz="2000" dirty="0" err="1" smtClean="0"/>
              <a:t>meer</a:t>
            </a:r>
            <a:r>
              <a:rPr lang="en-GB" sz="2000" dirty="0" smtClean="0"/>
              <a:t> </a:t>
            </a:r>
            <a:r>
              <a:rPr lang="en-GB" sz="2000" dirty="0" err="1" smtClean="0"/>
              <a:t>voedergewassen</a:t>
            </a:r>
            <a:r>
              <a:rPr lang="en-GB" sz="2000" dirty="0" smtClean="0"/>
              <a:t> </a:t>
            </a:r>
            <a:r>
              <a:rPr lang="en-GB" sz="2000" dirty="0" err="1" smtClean="0"/>
              <a:t>doen</a:t>
            </a:r>
            <a:r>
              <a:rPr lang="en-GB" sz="2000" dirty="0" smtClean="0"/>
              <a:t> </a:t>
            </a:r>
            <a:r>
              <a:rPr lang="en-GB" sz="2000" dirty="0" err="1" smtClean="0"/>
              <a:t>wonderen</a:t>
            </a:r>
            <a:r>
              <a:rPr lang="en-GB" sz="2000" dirty="0" smtClean="0"/>
              <a:t> </a:t>
            </a:r>
          </a:p>
          <a:p>
            <a:pPr marL="895350" lvl="1" indent="-381000">
              <a:lnSpc>
                <a:spcPct val="80000"/>
              </a:lnSpc>
              <a:buFontTx/>
              <a:buNone/>
            </a:pPr>
            <a:endParaRPr lang="en-GB" sz="2400" dirty="0" smtClean="0"/>
          </a:p>
          <a:p>
            <a:pPr marL="609600" indent="-609600">
              <a:lnSpc>
                <a:spcPct val="80000"/>
              </a:lnSpc>
              <a:buFontTx/>
              <a:buNone/>
            </a:pPr>
            <a:r>
              <a:rPr lang="en-GB" sz="2400" dirty="0" smtClean="0"/>
              <a:t>5. </a:t>
            </a:r>
            <a:r>
              <a:rPr lang="en-GB" sz="2400" dirty="0" err="1" smtClean="0"/>
              <a:t>Maaien</a:t>
            </a:r>
            <a:r>
              <a:rPr lang="en-GB" sz="2400" dirty="0" smtClean="0"/>
              <a:t> in </a:t>
            </a:r>
            <a:r>
              <a:rPr lang="en-GB" sz="2400" dirty="0" err="1" smtClean="0"/>
              <a:t>dienst</a:t>
            </a:r>
            <a:r>
              <a:rPr lang="en-GB" sz="2400" dirty="0" smtClean="0"/>
              <a:t> van </a:t>
            </a:r>
            <a:r>
              <a:rPr lang="en-GB" sz="2400" dirty="0" err="1" smtClean="0"/>
              <a:t>weiden</a:t>
            </a:r>
            <a:endParaRPr lang="en-GB" sz="2400" dirty="0" smtClean="0"/>
          </a:p>
          <a:p>
            <a:pPr marL="1295400" lvl="2" indent="-381000">
              <a:lnSpc>
                <a:spcPct val="80000"/>
              </a:lnSpc>
              <a:buFontTx/>
              <a:buNone/>
            </a:pPr>
            <a:r>
              <a:rPr lang="en-GB" sz="2000" dirty="0" smtClean="0"/>
              <a:t>Meer smaak door maaien</a:t>
            </a:r>
          </a:p>
          <a:p>
            <a:pPr marL="609600" indent="-609600">
              <a:lnSpc>
                <a:spcPct val="80000"/>
              </a:lnSpc>
              <a:buFontTx/>
              <a:buAutoNum type="arabicPeriod"/>
            </a:pPr>
            <a:endParaRPr lang="en-GB" sz="2800" dirty="0" smtClean="0"/>
          </a:p>
          <a:p>
            <a:pPr marL="609600" indent="-609600">
              <a:lnSpc>
                <a:spcPct val="80000"/>
              </a:lnSpc>
            </a:pPr>
            <a:endParaRPr lang="en-GB" sz="2800" b="1" dirty="0"/>
          </a:p>
        </p:txBody>
      </p:sp>
    </p:spTree>
    <p:extLst>
      <p:ext uri="{BB962C8B-B14F-4D97-AF65-F5344CB8AC3E}">
        <p14:creationId xmlns:p14="http://schemas.microsoft.com/office/powerpoint/2010/main" val="3643833439"/>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el 1"/>
          <p:cNvSpPr>
            <a:spLocks noGrp="1"/>
          </p:cNvSpPr>
          <p:nvPr>
            <p:ph type="title"/>
          </p:nvPr>
        </p:nvSpPr>
        <p:spPr/>
        <p:txBody>
          <a:bodyPr/>
          <a:lstStyle/>
          <a:p>
            <a:r>
              <a:rPr lang="nl-NL" smtClean="0"/>
              <a:t>Weiden met een grote koppel?</a:t>
            </a:r>
          </a:p>
        </p:txBody>
      </p:sp>
      <p:sp>
        <p:nvSpPr>
          <p:cNvPr id="120835" name="Tijdelijke aanduiding voor inhoud 3"/>
          <p:cNvSpPr>
            <a:spLocks noGrp="1"/>
          </p:cNvSpPr>
          <p:nvPr>
            <p:ph idx="1"/>
          </p:nvPr>
        </p:nvSpPr>
        <p:spPr>
          <a:xfrm>
            <a:off x="457200" y="1125538"/>
            <a:ext cx="8229600" cy="5122862"/>
          </a:xfrm>
        </p:spPr>
        <p:txBody>
          <a:bodyPr>
            <a:normAutofit fontScale="92500" lnSpcReduction="20000"/>
          </a:bodyPr>
          <a:lstStyle/>
          <a:p>
            <a:r>
              <a:rPr lang="nl-NL" dirty="0" smtClean="0"/>
              <a:t>Gewoon doen!</a:t>
            </a:r>
          </a:p>
          <a:p>
            <a:pPr lvl="1"/>
            <a:r>
              <a:rPr lang="nl-NL" dirty="0" smtClean="0"/>
              <a:t>Wat is grote koppel?</a:t>
            </a:r>
          </a:p>
          <a:p>
            <a:r>
              <a:rPr lang="nl-NL" dirty="0" smtClean="0"/>
              <a:t>Alles groter...</a:t>
            </a:r>
          </a:p>
          <a:p>
            <a:pPr lvl="1"/>
            <a:r>
              <a:rPr lang="nl-NL" dirty="0" smtClean="0"/>
              <a:t>effecten ook...</a:t>
            </a:r>
          </a:p>
          <a:p>
            <a:r>
              <a:rPr lang="nl-NL" dirty="0" smtClean="0"/>
              <a:t>Goed </a:t>
            </a:r>
            <a:r>
              <a:rPr lang="nl-NL" dirty="0" err="1" smtClean="0"/>
              <a:t>kavelpad</a:t>
            </a:r>
            <a:r>
              <a:rPr lang="nl-NL" dirty="0" smtClean="0"/>
              <a:t> en drinkwater</a:t>
            </a:r>
          </a:p>
          <a:p>
            <a:r>
              <a:rPr lang="nl-NL" dirty="0" smtClean="0"/>
              <a:t>Voldoende grasaanbod</a:t>
            </a:r>
          </a:p>
          <a:p>
            <a:r>
              <a:rPr lang="nl-NL" dirty="0" smtClean="0"/>
              <a:t>Koppel splitsen...</a:t>
            </a:r>
          </a:p>
          <a:p>
            <a:pPr lvl="1"/>
            <a:r>
              <a:rPr lang="nl-NL" dirty="0" smtClean="0"/>
              <a:t>Hoog/laag, jong/oud of vers/oud</a:t>
            </a:r>
          </a:p>
          <a:p>
            <a:r>
              <a:rPr lang="nl-NL" dirty="0" smtClean="0"/>
              <a:t>Sneller omweiden bij vertrapping</a:t>
            </a:r>
          </a:p>
          <a:p>
            <a:r>
              <a:rPr lang="nl-NL" dirty="0" smtClean="0"/>
              <a:t>Niet jagen</a:t>
            </a:r>
          </a:p>
          <a:p>
            <a:pPr lvl="1"/>
            <a:r>
              <a:rPr lang="nl-NL" dirty="0" smtClean="0"/>
              <a:t>Koeien zelf laten lopen</a:t>
            </a:r>
          </a:p>
          <a:p>
            <a:endParaRPr lang="nl-NL" dirty="0" smtClean="0"/>
          </a:p>
        </p:txBody>
      </p:sp>
      <p:pic>
        <p:nvPicPr>
          <p:cNvPr id="12083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14445" y="1291471"/>
            <a:ext cx="3329555" cy="249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8" name="Titel 1"/>
          <p:cNvSpPr txBox="1">
            <a:spLocks/>
          </p:cNvSpPr>
          <p:nvPr/>
        </p:nvSpPr>
        <p:spPr>
          <a:xfrm>
            <a:off x="491642" y="230188"/>
            <a:ext cx="8442796" cy="791650"/>
          </a:xfrm>
        </p:spPr>
        <p:txBody>
          <a:bodyPr/>
          <a:lst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a:lstStyle>
          <a:p>
            <a:pPr algn="l"/>
            <a:r>
              <a:rPr lang="en-US" altLang="nl-NL" sz="2800" dirty="0" err="1" smtClean="0">
                <a:solidFill>
                  <a:schemeClr val="tx1"/>
                </a:solidFill>
              </a:rPr>
              <a:t>Praktisch</a:t>
            </a:r>
            <a:r>
              <a:rPr lang="en-US" altLang="nl-NL" sz="2800" dirty="0" smtClean="0">
                <a:solidFill>
                  <a:schemeClr val="tx1"/>
                </a:solidFill>
              </a:rPr>
              <a:t> </a:t>
            </a:r>
            <a:r>
              <a:rPr lang="en-US" altLang="nl-NL" sz="2800" dirty="0" err="1" smtClean="0">
                <a:solidFill>
                  <a:schemeClr val="tx1"/>
                </a:solidFill>
              </a:rPr>
              <a:t>advies</a:t>
            </a:r>
            <a:r>
              <a:rPr lang="en-US" altLang="nl-NL" sz="2800" dirty="0" smtClean="0">
                <a:solidFill>
                  <a:schemeClr val="tx1"/>
                </a:solidFill>
              </a:rPr>
              <a:t>: </a:t>
            </a:r>
            <a:r>
              <a:rPr lang="en-US" altLang="nl-NL" sz="2800" dirty="0" err="1" smtClean="0">
                <a:solidFill>
                  <a:schemeClr val="tx1"/>
                </a:solidFill>
              </a:rPr>
              <a:t>beweiden</a:t>
            </a:r>
            <a:r>
              <a:rPr lang="en-US" altLang="nl-NL" sz="2800" dirty="0" smtClean="0">
                <a:solidFill>
                  <a:schemeClr val="tx1"/>
                </a:solidFill>
              </a:rPr>
              <a:t> </a:t>
            </a:r>
            <a:r>
              <a:rPr lang="en-US" altLang="nl-NL" sz="2800" dirty="0" err="1" smtClean="0">
                <a:solidFill>
                  <a:schemeClr val="tx1"/>
                </a:solidFill>
              </a:rPr>
              <a:t>en</a:t>
            </a:r>
            <a:r>
              <a:rPr lang="en-US" altLang="nl-NL" sz="2800" dirty="0" smtClean="0">
                <a:solidFill>
                  <a:schemeClr val="tx1"/>
                </a:solidFill>
              </a:rPr>
              <a:t> </a:t>
            </a:r>
            <a:r>
              <a:rPr lang="en-US" altLang="nl-NL" sz="2800" dirty="0" err="1" smtClean="0">
                <a:solidFill>
                  <a:schemeClr val="tx1"/>
                </a:solidFill>
              </a:rPr>
              <a:t>grote</a:t>
            </a:r>
            <a:r>
              <a:rPr lang="en-US" altLang="nl-NL" sz="2800" dirty="0" smtClean="0">
                <a:solidFill>
                  <a:schemeClr val="tx1"/>
                </a:solidFill>
              </a:rPr>
              <a:t> </a:t>
            </a:r>
            <a:r>
              <a:rPr lang="en-US" altLang="nl-NL" sz="2800" dirty="0" err="1" smtClean="0">
                <a:solidFill>
                  <a:schemeClr val="tx1"/>
                </a:solidFill>
              </a:rPr>
              <a:t>koppel</a:t>
            </a:r>
            <a:endParaRPr lang="nl-NL" altLang="nl-NL" sz="2800" dirty="0" smtClean="0">
              <a:solidFill>
                <a:schemeClr val="tx1"/>
              </a:solidFill>
            </a:endParaRPr>
          </a:p>
        </p:txBody>
      </p:sp>
      <p:pic>
        <p:nvPicPr>
          <p:cNvPr id="9" name="Afbeelding 8"/>
          <p:cNvPicPr>
            <a:picLocks noChangeAspect="1"/>
          </p:cNvPicPr>
          <p:nvPr/>
        </p:nvPicPr>
        <p:blipFill>
          <a:blip r:embed="rId3"/>
          <a:stretch>
            <a:fillRect/>
          </a:stretch>
        </p:blipFill>
        <p:spPr>
          <a:xfrm>
            <a:off x="4713040" y="5845976"/>
            <a:ext cx="9016765" cy="1012024"/>
          </a:xfrm>
          <a:prstGeom prst="rect">
            <a:avLst/>
          </a:prstGeom>
        </p:spPr>
      </p:pic>
    </p:spTree>
    <p:extLst>
      <p:ext uri="{BB962C8B-B14F-4D97-AF65-F5344CB8AC3E}">
        <p14:creationId xmlns:p14="http://schemas.microsoft.com/office/powerpoint/2010/main" val="1894137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pPr algn="l"/>
            <a:r>
              <a:rPr lang="en-US" sz="3200" dirty="0" err="1" smtClean="0">
                <a:solidFill>
                  <a:schemeClr val="tx1"/>
                </a:solidFill>
              </a:rPr>
              <a:t>Innovatie</a:t>
            </a:r>
            <a:r>
              <a:rPr lang="en-US" sz="3200" dirty="0" smtClean="0">
                <a:solidFill>
                  <a:schemeClr val="tx1"/>
                </a:solidFill>
              </a:rPr>
              <a:t> </a:t>
            </a:r>
            <a:r>
              <a:rPr lang="en-US" sz="3200" dirty="0">
                <a:solidFill>
                  <a:schemeClr val="tx1"/>
                </a:solidFill>
              </a:rPr>
              <a:t>&amp; </a:t>
            </a:r>
            <a:r>
              <a:rPr lang="en-US" sz="3200" dirty="0" err="1" smtClean="0">
                <a:solidFill>
                  <a:schemeClr val="tx1"/>
                </a:solidFill>
              </a:rPr>
              <a:t>onderzoek</a:t>
            </a:r>
            <a:r>
              <a:rPr lang="en-US" sz="3200" dirty="0" smtClean="0">
                <a:solidFill>
                  <a:schemeClr val="tx1"/>
                </a:solidFill>
              </a:rPr>
              <a:t> in </a:t>
            </a:r>
            <a:r>
              <a:rPr lang="en-US" sz="3200" dirty="0">
                <a:solidFill>
                  <a:schemeClr val="tx1"/>
                </a:solidFill>
              </a:rPr>
              <a:t>NL</a:t>
            </a:r>
            <a:r>
              <a:rPr lang="en-GB" sz="3200" b="1" dirty="0" smtClean="0">
                <a:solidFill>
                  <a:schemeClr val="tx1"/>
                </a:solidFill>
              </a:rPr>
              <a:t/>
            </a:r>
            <a:br>
              <a:rPr lang="en-GB" sz="3200" b="1" dirty="0" smtClean="0">
                <a:solidFill>
                  <a:schemeClr val="tx1"/>
                </a:solidFill>
              </a:rPr>
            </a:br>
            <a:r>
              <a:rPr lang="en-GB" sz="3200" dirty="0" smtClean="0">
                <a:solidFill>
                  <a:schemeClr val="tx1"/>
                </a:solidFill>
              </a:rPr>
              <a:t>    </a:t>
            </a:r>
            <a:endParaRPr lang="en-GB" sz="3200" b="1" dirty="0">
              <a:solidFill>
                <a:schemeClr val="tx1"/>
              </a:solidFill>
            </a:endParaRPr>
          </a:p>
        </p:txBody>
      </p:sp>
      <p:sp>
        <p:nvSpPr>
          <p:cNvPr id="4" name="Tijdelijke aanduiding voor tekst 3"/>
          <p:cNvSpPr>
            <a:spLocks noGrp="1"/>
          </p:cNvSpPr>
          <p:nvPr>
            <p:ph type="body" sz="quarter" idx="10"/>
          </p:nvPr>
        </p:nvSpPr>
        <p:spPr/>
        <p:txBody>
          <a:bodyPr/>
          <a:lstStyle/>
          <a:p>
            <a:endParaRPr lang="nl-NL"/>
          </a:p>
        </p:txBody>
      </p:sp>
      <p:pic>
        <p:nvPicPr>
          <p:cNvPr id="6" name="Picture 2"/>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bwMode="auto">
          <a:xfrm>
            <a:off x="749507" y="1564458"/>
            <a:ext cx="6086475" cy="40814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4288" y="1340768"/>
            <a:ext cx="165893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2280" y="3357436"/>
            <a:ext cx="1318751" cy="360040"/>
          </a:xfrm>
          <a:prstGeom prst="rect">
            <a:avLst/>
          </a:prstGeom>
        </p:spPr>
      </p:pic>
    </p:spTree>
    <p:extLst>
      <p:ext uri="{BB962C8B-B14F-4D97-AF65-F5344CB8AC3E}">
        <p14:creationId xmlns:p14="http://schemas.microsoft.com/office/powerpoint/2010/main" val="100475324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GNES_achtergrond pp_051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203" y="359588"/>
            <a:ext cx="8995284" cy="6382173"/>
          </a:xfrm>
          <a:prstGeom prst="rect">
            <a:avLst/>
          </a:prstGeom>
        </p:spPr>
      </p:pic>
      <p:pic>
        <p:nvPicPr>
          <p:cNvPr id="7" name="Afbeelding 6" descr="achtergrond engel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087" y="1083735"/>
            <a:ext cx="8253781" cy="5637936"/>
          </a:xfrm>
          <a:prstGeom prst="rect">
            <a:avLst/>
          </a:prstGeom>
        </p:spPr>
      </p:pic>
      <p:pic>
        <p:nvPicPr>
          <p:cNvPr id="9" name="Afbeelding 8"/>
          <p:cNvPicPr>
            <a:picLocks noChangeAspect="1"/>
          </p:cNvPicPr>
          <p:nvPr/>
        </p:nvPicPr>
        <p:blipFill>
          <a:blip r:embed="rId4"/>
          <a:stretch>
            <a:fillRect/>
          </a:stretch>
        </p:blipFill>
        <p:spPr>
          <a:xfrm>
            <a:off x="3633702" y="3031812"/>
            <a:ext cx="2568946" cy="838209"/>
          </a:xfrm>
          <a:prstGeom prst="rect">
            <a:avLst/>
          </a:prstGeom>
        </p:spPr>
      </p:pic>
      <p:pic>
        <p:nvPicPr>
          <p:cNvPr id="10" name="Afbeelding 9"/>
          <p:cNvPicPr>
            <a:picLocks noChangeAspect="1"/>
          </p:cNvPicPr>
          <p:nvPr/>
        </p:nvPicPr>
        <p:blipFill>
          <a:blip r:embed="rId4"/>
          <a:stretch>
            <a:fillRect/>
          </a:stretch>
        </p:blipFill>
        <p:spPr>
          <a:xfrm rot="17840203">
            <a:off x="2581962" y="2136208"/>
            <a:ext cx="2552700" cy="825500"/>
          </a:xfrm>
          <a:prstGeom prst="rect">
            <a:avLst/>
          </a:prstGeom>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b="18410"/>
          <a:stretch/>
        </p:blipFill>
        <p:spPr>
          <a:xfrm>
            <a:off x="3551767" y="3865035"/>
            <a:ext cx="2959100" cy="2476498"/>
          </a:xfrm>
          <a:prstGeom prst="rect">
            <a:avLst/>
          </a:prstGeom>
        </p:spPr>
      </p:pic>
      <p:pic>
        <p:nvPicPr>
          <p:cNvPr id="2" name="Afbeelding 1"/>
          <p:cNvPicPr>
            <a:picLocks noChangeAspect="1"/>
          </p:cNvPicPr>
          <p:nvPr/>
        </p:nvPicPr>
        <p:blipFill>
          <a:blip r:embed="rId6"/>
          <a:stretch>
            <a:fillRect/>
          </a:stretch>
        </p:blipFill>
        <p:spPr>
          <a:xfrm>
            <a:off x="5791200" y="3872313"/>
            <a:ext cx="2451100" cy="1104900"/>
          </a:xfrm>
          <a:prstGeom prst="rect">
            <a:avLst/>
          </a:prstGeom>
        </p:spPr>
      </p:pic>
      <p:pic>
        <p:nvPicPr>
          <p:cNvPr id="5" name="Afbeelding 4"/>
          <p:cNvPicPr>
            <a:picLocks noChangeAspect="1"/>
          </p:cNvPicPr>
          <p:nvPr/>
        </p:nvPicPr>
        <p:blipFill>
          <a:blip r:embed="rId7"/>
          <a:stretch>
            <a:fillRect/>
          </a:stretch>
        </p:blipFill>
        <p:spPr>
          <a:xfrm>
            <a:off x="1466770" y="4055532"/>
            <a:ext cx="4279900" cy="609600"/>
          </a:xfrm>
          <a:prstGeom prst="rect">
            <a:avLst/>
          </a:prstGeom>
        </p:spPr>
      </p:pic>
      <p:sp>
        <p:nvSpPr>
          <p:cNvPr id="3" name="Tekstvak 2"/>
          <p:cNvSpPr txBox="1"/>
          <p:nvPr/>
        </p:nvSpPr>
        <p:spPr>
          <a:xfrm>
            <a:off x="4673841" y="2087293"/>
            <a:ext cx="26138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Technisch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solidFill>
                  <a:prstClr val="black"/>
                </a:solidFill>
                <a:latin typeface="Calibri"/>
              </a:rPr>
              <a:t>Economie</a:t>
            </a:r>
            <a:r>
              <a:rPr lang="en-GB" dirty="0" smtClean="0">
                <a:solidFill>
                  <a:prstClr val="black"/>
                </a:solidFill>
                <a:latin typeface="Calibri"/>
              </a:rPr>
              <a:t> </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arbeid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Sociaal</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Afbeelding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58709" y="452582"/>
            <a:ext cx="1357746" cy="905164"/>
          </a:xfrm>
          <a:prstGeom prst="rect">
            <a:avLst/>
          </a:prstGeom>
        </p:spPr>
      </p:pic>
      <p:pic>
        <p:nvPicPr>
          <p:cNvPr id="12"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58709" y="1458638"/>
            <a:ext cx="1345679" cy="70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758709" y="2273597"/>
            <a:ext cx="1357746" cy="77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p:cNvPicPr>
            <a:picLocks noChangeAspect="1"/>
          </p:cNvPicPr>
          <p:nvPr/>
        </p:nvPicPr>
        <p:blipFill>
          <a:blip r:embed="rId11"/>
          <a:stretch>
            <a:fillRect/>
          </a:stretch>
        </p:blipFill>
        <p:spPr>
          <a:xfrm>
            <a:off x="1307003" y="484680"/>
            <a:ext cx="1084910" cy="1583969"/>
          </a:xfrm>
          <a:prstGeom prst="rect">
            <a:avLst/>
          </a:prstGeom>
        </p:spPr>
      </p:pic>
      <p:sp>
        <p:nvSpPr>
          <p:cNvPr id="14" name="Tekstvak 13"/>
          <p:cNvSpPr txBox="1"/>
          <p:nvPr/>
        </p:nvSpPr>
        <p:spPr>
          <a:xfrm>
            <a:off x="2529386" y="522300"/>
            <a:ext cx="40589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solidFill>
                  <a:prstClr val="black"/>
                </a:solidFill>
                <a:latin typeface="Calibri"/>
              </a:rPr>
              <a:t>Kijken met een weide blik</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94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pPr algn="l"/>
            <a:r>
              <a:rPr lang="nl-NL" sz="3200" dirty="0">
                <a:solidFill>
                  <a:schemeClr val="tx1"/>
                </a:solidFill>
              </a:rPr>
              <a:t>Mobiel </a:t>
            </a:r>
            <a:r>
              <a:rPr lang="nl-NL" sz="3200" dirty="0" err="1">
                <a:solidFill>
                  <a:schemeClr val="tx1"/>
                </a:solidFill>
              </a:rPr>
              <a:t>melken</a:t>
            </a:r>
            <a:r>
              <a:rPr lang="nl-NL" sz="3200" b="1" dirty="0" smtClean="0">
                <a:solidFill>
                  <a:schemeClr val="tx1"/>
                </a:solidFill>
              </a:rPr>
              <a:t/>
            </a:r>
            <a:br>
              <a:rPr lang="nl-NL" sz="3200" b="1" dirty="0" smtClean="0">
                <a:solidFill>
                  <a:schemeClr val="tx1"/>
                </a:solidFill>
              </a:rPr>
            </a:br>
            <a:r>
              <a:rPr lang="nl-NL" sz="3200" dirty="0" smtClean="0">
                <a:solidFill>
                  <a:schemeClr val="tx1"/>
                </a:solidFill>
              </a:rPr>
              <a:t>    </a:t>
            </a:r>
            <a:endParaRPr lang="nl-NL" sz="3200" b="1" dirty="0">
              <a:solidFill>
                <a:schemeClr val="tx1"/>
              </a:solidFill>
            </a:endParaRPr>
          </a:p>
        </p:txBody>
      </p:sp>
      <p:sp>
        <p:nvSpPr>
          <p:cNvPr id="288772" name="Rectangle 4"/>
          <p:cNvSpPr>
            <a:spLocks noGrp="1" noChangeArrowheads="1"/>
          </p:cNvSpPr>
          <p:nvPr>
            <p:ph idx="4294967295"/>
          </p:nvPr>
        </p:nvSpPr>
        <p:spPr>
          <a:xfrm>
            <a:off x="314037" y="1567394"/>
            <a:ext cx="8520113" cy="4089400"/>
          </a:xfrm>
        </p:spPr>
        <p:txBody>
          <a:bodyPr/>
          <a:lstStyle/>
          <a:p>
            <a:pPr>
              <a:lnSpc>
                <a:spcPct val="90000"/>
              </a:lnSpc>
              <a:buFont typeface="Arial" panose="020B0604020202020204" pitchFamily="34" charset="0"/>
              <a:buChar char="•"/>
            </a:pPr>
            <a:r>
              <a:rPr lang="en-US" sz="2400" dirty="0" err="1" smtClean="0"/>
              <a:t>Perspectief</a:t>
            </a:r>
            <a:r>
              <a:rPr lang="en-US" sz="2400" dirty="0" smtClean="0"/>
              <a:t> </a:t>
            </a:r>
            <a:r>
              <a:rPr lang="en-US" sz="2400" dirty="0"/>
              <a:t>voor </a:t>
            </a:r>
          </a:p>
          <a:p>
            <a:pPr lvl="1">
              <a:lnSpc>
                <a:spcPct val="90000"/>
              </a:lnSpc>
              <a:buFont typeface="Arial" panose="020B0604020202020204" pitchFamily="34" charset="0"/>
              <a:buChar char="•"/>
            </a:pPr>
            <a:r>
              <a:rPr lang="en-US" sz="2000" dirty="0"/>
              <a:t>Land op </a:t>
            </a:r>
            <a:r>
              <a:rPr lang="en-US" sz="2000" dirty="0" err="1" smtClean="0"/>
              <a:t>afstand</a:t>
            </a:r>
            <a:endParaRPr lang="en-US" sz="2000" dirty="0"/>
          </a:p>
          <a:p>
            <a:pPr lvl="1">
              <a:lnSpc>
                <a:spcPct val="90000"/>
              </a:lnSpc>
              <a:buFont typeface="Arial" panose="020B0604020202020204" pitchFamily="34" charset="0"/>
              <a:buChar char="•"/>
            </a:pPr>
            <a:r>
              <a:rPr lang="en-US" sz="2000" dirty="0" err="1" smtClean="0"/>
              <a:t>Deelweiden</a:t>
            </a:r>
            <a:r>
              <a:rPr lang="en-US" sz="2000" dirty="0" smtClean="0"/>
              <a:t> </a:t>
            </a:r>
            <a:r>
              <a:rPr lang="en-US" sz="2000" dirty="0" err="1" smtClean="0"/>
              <a:t>bij</a:t>
            </a:r>
            <a:r>
              <a:rPr lang="en-US" sz="2000" dirty="0" smtClean="0"/>
              <a:t> </a:t>
            </a:r>
            <a:r>
              <a:rPr lang="en-US" sz="2000" dirty="0" err="1" smtClean="0"/>
              <a:t>grote</a:t>
            </a:r>
            <a:r>
              <a:rPr lang="en-US" sz="2000" dirty="0" smtClean="0"/>
              <a:t> </a:t>
            </a:r>
            <a:r>
              <a:rPr lang="en-US" sz="2000" dirty="0" err="1" smtClean="0"/>
              <a:t>koppels</a:t>
            </a:r>
            <a:endParaRPr lang="en-US" sz="2000" dirty="0"/>
          </a:p>
          <a:p>
            <a:pPr lvl="1">
              <a:lnSpc>
                <a:spcPct val="90000"/>
              </a:lnSpc>
              <a:buFont typeface="Arial" panose="020B0604020202020204" pitchFamily="34" charset="0"/>
              <a:buChar char="•"/>
            </a:pPr>
            <a:r>
              <a:rPr lang="en-US" sz="2000" dirty="0" smtClean="0"/>
              <a:t>Landbouw in de</a:t>
            </a:r>
            <a:r>
              <a:rPr lang="en-US" sz="2000" dirty="0"/>
              <a:t> natuur</a:t>
            </a:r>
          </a:p>
          <a:p>
            <a:pPr>
              <a:lnSpc>
                <a:spcPct val="90000"/>
              </a:lnSpc>
              <a:buFont typeface="Arial" panose="020B0604020202020204" pitchFamily="34" charset="0"/>
              <a:buChar char="•"/>
            </a:pPr>
            <a:endParaRPr lang="en-US" sz="2400" dirty="0"/>
          </a:p>
          <a:p>
            <a:pPr>
              <a:lnSpc>
                <a:spcPct val="90000"/>
              </a:lnSpc>
              <a:buFont typeface="Arial" panose="020B0604020202020204" pitchFamily="34" charset="0"/>
              <a:buChar char="•"/>
            </a:pPr>
            <a:r>
              <a:rPr lang="en-US" sz="2400" dirty="0" err="1" smtClean="0"/>
              <a:t>Onderzoeksthema's</a:t>
            </a:r>
            <a:r>
              <a:rPr lang="en-US" sz="2400" dirty="0" smtClean="0"/>
              <a:t> ‘</a:t>
            </a:r>
            <a:r>
              <a:rPr lang="en-US" sz="2400" dirty="0" err="1" smtClean="0"/>
              <a:t>Natureluur</a:t>
            </a:r>
            <a:r>
              <a:rPr lang="en-US" sz="2400" dirty="0" smtClean="0"/>
              <a:t>’ </a:t>
            </a:r>
            <a:r>
              <a:rPr lang="en-US" sz="2400" dirty="0"/>
              <a:t>(NL</a:t>
            </a:r>
            <a:r>
              <a:rPr lang="en-US" sz="2400" dirty="0" smtClean="0"/>
              <a:t>)</a:t>
            </a:r>
          </a:p>
          <a:p>
            <a:pPr marL="0" indent="0">
              <a:lnSpc>
                <a:spcPct val="90000"/>
              </a:lnSpc>
              <a:buNone/>
            </a:pPr>
            <a:r>
              <a:rPr lang="en-US" sz="2400" dirty="0" smtClean="0"/>
              <a:t>       (2008-2010)</a:t>
            </a:r>
            <a:endParaRPr lang="en-US" sz="2400" dirty="0"/>
          </a:p>
          <a:p>
            <a:pPr lvl="1">
              <a:lnSpc>
                <a:spcPct val="90000"/>
              </a:lnSpc>
              <a:buFont typeface="Arial" panose="020B0604020202020204" pitchFamily="34" charset="0"/>
              <a:buChar char="•"/>
            </a:pPr>
            <a:r>
              <a:rPr lang="en-US" sz="2000" dirty="0"/>
              <a:t>Technische ontwikkeling van deze innovatie</a:t>
            </a:r>
          </a:p>
          <a:p>
            <a:pPr lvl="1">
              <a:lnSpc>
                <a:spcPct val="90000"/>
              </a:lnSpc>
              <a:buFont typeface="Arial" panose="020B0604020202020204" pitchFamily="34" charset="0"/>
              <a:buChar char="•"/>
            </a:pPr>
            <a:r>
              <a:rPr lang="en-US" sz="2000" dirty="0" err="1" smtClean="0"/>
              <a:t>Beweidingssystemen</a:t>
            </a:r>
            <a:r>
              <a:rPr lang="en-US" sz="2000" dirty="0" smtClean="0"/>
              <a:t> </a:t>
            </a:r>
            <a:r>
              <a:rPr lang="en-US" sz="2000" dirty="0" err="1" smtClean="0"/>
              <a:t>en</a:t>
            </a:r>
            <a:r>
              <a:rPr lang="en-US" sz="2000" dirty="0" smtClean="0"/>
              <a:t> de '</a:t>
            </a:r>
            <a:r>
              <a:rPr lang="en-US" sz="2000" dirty="0" err="1" smtClean="0"/>
              <a:t>Natureluur</a:t>
            </a:r>
            <a:r>
              <a:rPr lang="en-US" sz="2000" dirty="0"/>
              <a:t>'.</a:t>
            </a:r>
          </a:p>
          <a:p>
            <a:pPr lvl="1">
              <a:lnSpc>
                <a:spcPct val="90000"/>
              </a:lnSpc>
              <a:buFont typeface="Arial" panose="020B0604020202020204" pitchFamily="34" charset="0"/>
              <a:buChar char="•"/>
            </a:pPr>
            <a:r>
              <a:rPr lang="en-US" sz="2000" dirty="0" err="1" smtClean="0"/>
              <a:t>Koegedrag</a:t>
            </a:r>
            <a:endParaRPr lang="en-US" sz="2000" dirty="0"/>
          </a:p>
          <a:p>
            <a:pPr lvl="1">
              <a:lnSpc>
                <a:spcPct val="90000"/>
              </a:lnSpc>
              <a:buFont typeface="Arial" panose="020B0604020202020204" pitchFamily="34" charset="0"/>
              <a:buChar char="•"/>
            </a:pPr>
            <a:r>
              <a:rPr lang="en-US" sz="2000" dirty="0" err="1"/>
              <a:t>Optimaliseren</a:t>
            </a:r>
            <a:r>
              <a:rPr lang="en-US" sz="2000" dirty="0"/>
              <a:t> </a:t>
            </a:r>
            <a:r>
              <a:rPr lang="en-US" sz="2000" dirty="0" smtClean="0"/>
              <a:t>management </a:t>
            </a:r>
            <a:r>
              <a:rPr lang="en-US" sz="2000" dirty="0" err="1" smtClean="0"/>
              <a:t>vee</a:t>
            </a:r>
            <a:endParaRPr lang="en-US" sz="2000" dirty="0"/>
          </a:p>
          <a:p>
            <a:pPr>
              <a:lnSpc>
                <a:spcPct val="90000"/>
              </a:lnSpc>
            </a:pPr>
            <a:endParaRPr lang="nl-NL" sz="2400" dirty="0"/>
          </a:p>
        </p:txBody>
      </p:sp>
      <p:pic>
        <p:nvPicPr>
          <p:cNvPr id="288773" name="Picture 5" descr="F:\foto's\persfoto's Natureluur\Natureluur pers 2 interne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00" y="332656"/>
            <a:ext cx="3200400" cy="2101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F:\foto's\foto's fred\_RGB9293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85930" y="3306917"/>
            <a:ext cx="3229470" cy="2161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07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77959" y="696473"/>
            <a:ext cx="6887375" cy="1086639"/>
          </a:xfrm>
        </p:spPr>
        <p:txBody>
          <a:bodyPr/>
          <a:lstStyle/>
          <a:p>
            <a:r>
              <a:rPr lang="en-US" sz="2400" dirty="0" err="1" smtClean="0">
                <a:solidFill>
                  <a:schemeClr val="tx1"/>
                </a:solidFill>
                <a:latin typeface="+mn-lt"/>
              </a:rPr>
              <a:t>Uitstekend</a:t>
            </a:r>
            <a:r>
              <a:rPr lang="en-US" sz="2400" dirty="0" smtClean="0">
                <a:solidFill>
                  <a:schemeClr val="tx1"/>
                </a:solidFill>
                <a:latin typeface="+mn-lt"/>
              </a:rPr>
              <a:t> kuilvoer voor melkkoeien</a:t>
            </a:r>
            <a:endParaRPr lang="en-US" sz="2400" dirty="0">
              <a:solidFill>
                <a:schemeClr val="tx1"/>
              </a:solidFill>
              <a:latin typeface="+mn-lt"/>
            </a:endParaRPr>
          </a:p>
        </p:txBody>
      </p:sp>
      <p:sp>
        <p:nvSpPr>
          <p:cNvPr id="7" name="Rectangle 3"/>
          <p:cNvSpPr>
            <a:spLocks noGrp="1" noChangeArrowheads="1"/>
          </p:cNvSpPr>
          <p:nvPr/>
        </p:nvSpPr>
        <p:spPr bwMode="auto">
          <a:xfrm>
            <a:off x="596072" y="1557385"/>
            <a:ext cx="6691313" cy="308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1000" indent="-381000" eaLnBrk="0" hangingPunct="0">
              <a:spcBef>
                <a:spcPct val="20000"/>
              </a:spcBef>
              <a:buChar char="•"/>
              <a:defRPr sz="3200">
                <a:solidFill>
                  <a:schemeClr val="tx1"/>
                </a:solidFill>
                <a:latin typeface="Arial" charset="0"/>
              </a:defRPr>
            </a:lvl1pPr>
            <a:lvl2pPr marL="1047750" indent="-4762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Goede voedingswaarde</a:t>
            </a:r>
          </a:p>
          <a:p>
            <a:pPr marL="1047750" marR="0" lvl="1" indent="-476250" algn="l" defTabSz="914400" rtl="0" eaLnBrk="1" fontAlgn="auto" latinLnBrk="0" hangingPunct="1">
              <a:lnSpc>
                <a:spcPct val="100000"/>
              </a:lnSpc>
              <a:spcBef>
                <a:spcPct val="40000"/>
              </a:spcBef>
              <a:spcAft>
                <a:spcPts val="0"/>
              </a:spcAft>
              <a:buClrTx/>
              <a:buSzPct val="130000"/>
              <a:buFontTx/>
              <a:buChar char="–"/>
              <a:tabLst>
                <a:tab pos="3233738" algn="l"/>
              </a:tabLst>
              <a:defRPr/>
            </a:pPr>
            <a:r>
              <a:rPr kumimoji="0" lang="en-AU" altLang="en-US" sz="2000" b="0" i="0" u="none" strike="noStrike" kern="0" cap="none" spc="0" normalizeH="0" baseline="0" noProof="0" dirty="0" err="1" smtClean="0">
                <a:ln>
                  <a:noFill/>
                </a:ln>
                <a:solidFill>
                  <a:prstClr val="black"/>
                </a:solidFill>
                <a:effectLst/>
                <a:uLnTx/>
                <a:uFillTx/>
                <a:latin typeface="Calibri"/>
                <a:ea typeface="+mn-ea"/>
                <a:cs typeface="+mn-cs"/>
              </a:rPr>
              <a:t>Energie</a:t>
            </a: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 	11-11,5 MJ/kg DS</a:t>
            </a:r>
          </a:p>
          <a:p>
            <a:pPr marL="1047750" marR="0" lvl="1" indent="-476250" algn="l" defTabSz="914400" rtl="0" eaLnBrk="1" fontAlgn="auto" latinLnBrk="0" hangingPunct="1">
              <a:lnSpc>
                <a:spcPct val="100000"/>
              </a:lnSpc>
              <a:spcBef>
                <a:spcPct val="40000"/>
              </a:spcBef>
              <a:spcAft>
                <a:spcPts val="0"/>
              </a:spcAft>
              <a:buClrTx/>
              <a:buSzPct val="130000"/>
              <a:buFontTx/>
              <a:buChar char="–"/>
              <a:tabLst>
                <a:tab pos="3233738" algn="l"/>
              </a:tabLst>
              <a:defRPr/>
            </a:pP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Ruw </a:t>
            </a:r>
            <a:r>
              <a:rPr kumimoji="0" lang="en-AU" altLang="en-US" sz="2000" b="0" i="0" u="none" strike="noStrike" kern="0" cap="none" spc="0" normalizeH="0" baseline="0" noProof="0" dirty="0" err="1" smtClean="0">
                <a:ln>
                  <a:noFill/>
                </a:ln>
                <a:solidFill>
                  <a:prstClr val="black"/>
                </a:solidFill>
                <a:effectLst/>
                <a:uLnTx/>
                <a:uFillTx/>
                <a:latin typeface="Calibri"/>
                <a:ea typeface="+mn-ea"/>
                <a:cs typeface="+mn-cs"/>
              </a:rPr>
              <a:t>eiwit</a:t>
            </a: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 	130-160 g/kg DS</a:t>
            </a:r>
          </a:p>
          <a:p>
            <a:pPr marL="1047750" marR="0" lvl="1" indent="-476250" algn="l" defTabSz="914400" rtl="0" eaLnBrk="1" fontAlgn="auto" latinLnBrk="0" hangingPunct="1">
              <a:lnSpc>
                <a:spcPct val="100000"/>
              </a:lnSpc>
              <a:spcBef>
                <a:spcPct val="40000"/>
              </a:spcBef>
              <a:spcAft>
                <a:spcPts val="0"/>
              </a:spcAft>
              <a:buClrTx/>
              <a:buSzPct val="130000"/>
              <a:buFontTx/>
              <a:buChar char="–"/>
              <a:tabLst>
                <a:tab pos="3233738" algn="l"/>
              </a:tabLst>
              <a:defRPr/>
            </a:pPr>
            <a:r>
              <a:rPr kumimoji="0" lang="en-AU" altLang="en-US" sz="2000" b="0" i="0" u="none" strike="noStrike" kern="0" cap="none" spc="0" normalizeH="0" baseline="0" noProof="0" dirty="0" err="1" smtClean="0">
                <a:ln>
                  <a:noFill/>
                </a:ln>
                <a:solidFill>
                  <a:prstClr val="black"/>
                </a:solidFill>
                <a:effectLst/>
                <a:uLnTx/>
                <a:uFillTx/>
                <a:latin typeface="Calibri"/>
                <a:ea typeface="+mn-ea"/>
                <a:cs typeface="+mn-cs"/>
              </a:rPr>
              <a:t>Droge</a:t>
            </a:r>
            <a:r>
              <a:rPr kumimoji="0" lang="en-AU" altLang="en-US" sz="2000" b="0" i="0" u="none" strike="noStrike" kern="0" cap="none" spc="0" normalizeH="0" noProof="0" dirty="0" smtClean="0">
                <a:ln>
                  <a:noFill/>
                </a:ln>
                <a:solidFill>
                  <a:prstClr val="black"/>
                </a:solidFill>
                <a:effectLst/>
                <a:uLnTx/>
                <a:uFillTx/>
                <a:latin typeface="Calibri"/>
                <a:ea typeface="+mn-ea"/>
                <a:cs typeface="+mn-cs"/>
              </a:rPr>
              <a:t> </a:t>
            </a:r>
            <a:r>
              <a:rPr kumimoji="0" lang="en-AU" altLang="en-US" sz="2000" b="0" i="0" u="none" strike="noStrike" kern="0" cap="none" spc="0" normalizeH="0" noProof="0" dirty="0" err="1" smtClean="0">
                <a:ln>
                  <a:noFill/>
                </a:ln>
                <a:solidFill>
                  <a:prstClr val="black"/>
                </a:solidFill>
                <a:effectLst/>
                <a:uLnTx/>
                <a:uFillTx/>
                <a:latin typeface="Calibri"/>
                <a:ea typeface="+mn-ea"/>
                <a:cs typeface="+mn-cs"/>
              </a:rPr>
              <a:t>stof</a:t>
            </a:r>
            <a:r>
              <a:rPr kumimoji="0" lang="en-AU" altLang="en-US" sz="2000" b="0" i="0" u="none" strike="noStrike" kern="0" cap="none" spc="0" normalizeH="0" noProof="0" dirty="0" smtClean="0">
                <a:ln>
                  <a:noFill/>
                </a:ln>
                <a:solidFill>
                  <a:prstClr val="black"/>
                </a:solidFill>
                <a:effectLst/>
                <a:uLnTx/>
                <a:uFillTx/>
                <a:latin typeface="Calibri"/>
                <a:ea typeface="+mn-ea"/>
                <a:cs typeface="+mn-cs"/>
              </a:rPr>
              <a:t> 	</a:t>
            </a: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30-35%</a:t>
            </a:r>
          </a:p>
          <a:p>
            <a:pPr marL="1047750" marR="0" lvl="1" indent="-476250" algn="l" defTabSz="914400" rtl="0" eaLnBrk="1" fontAlgn="auto" latinLnBrk="0" hangingPunct="1">
              <a:lnSpc>
                <a:spcPct val="100000"/>
              </a:lnSpc>
              <a:spcBef>
                <a:spcPct val="40000"/>
              </a:spcBef>
              <a:spcAft>
                <a:spcPts val="0"/>
              </a:spcAft>
              <a:buClrTx/>
              <a:buSzPct val="130000"/>
              <a:buFontTx/>
              <a:buChar char="–"/>
              <a:tabLst>
                <a:tab pos="3233738" algn="l"/>
              </a:tabLst>
              <a:defRPr/>
            </a:pPr>
            <a:r>
              <a:rPr kumimoji="0" lang="en-AU" altLang="en-US" sz="2000" b="0" i="0" u="none" strike="noStrike" kern="0" cap="none" spc="0" normalizeH="0" baseline="0" noProof="0" dirty="0" err="1" smtClean="0">
                <a:ln>
                  <a:noFill/>
                </a:ln>
                <a:solidFill>
                  <a:prstClr val="black"/>
                </a:solidFill>
                <a:effectLst/>
                <a:uLnTx/>
                <a:uFillTx/>
                <a:latin typeface="Calibri"/>
                <a:ea typeface="+mn-ea"/>
                <a:cs typeface="+mn-cs"/>
              </a:rPr>
              <a:t>Vezel</a:t>
            </a: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 	450-550 g NDF/kg DS</a:t>
            </a: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lang="en-AU" altLang="en-US" sz="2000" kern="0" dirty="0">
                <a:solidFill>
                  <a:prstClr val="black"/>
                </a:solidFill>
                <a:latin typeface="Calibri"/>
              </a:rPr>
              <a:t>S</a:t>
            </a:r>
            <a:r>
              <a:rPr kumimoji="0" lang="en-AU" altLang="en-US" sz="2000" b="0" i="0" u="none" strike="noStrike" kern="0" cap="none" spc="0" normalizeH="0" baseline="0" noProof="0" dirty="0" err="1" smtClean="0">
                <a:ln>
                  <a:noFill/>
                </a:ln>
                <a:solidFill>
                  <a:prstClr val="black"/>
                </a:solidFill>
                <a:effectLst/>
                <a:uLnTx/>
                <a:uFillTx/>
                <a:latin typeface="Calibri"/>
                <a:ea typeface="+mn-ea"/>
                <a:cs typeface="+mn-cs"/>
              </a:rPr>
              <a:t>makelijk</a:t>
            </a: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 - hoog suikergehalte</a:t>
            </a: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Goede hygiënische kwaliteit</a:t>
            </a:r>
          </a:p>
        </p:txBody>
      </p:sp>
      <p:pic>
        <p:nvPicPr>
          <p:cNvPr id="3" name="Bildobjekt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2238" y="3797982"/>
            <a:ext cx="3812988" cy="2859741"/>
          </a:xfrm>
          <a:prstGeom prst="rect">
            <a:avLst/>
          </a:prstGeom>
          <a:ln>
            <a:noFill/>
          </a:ln>
          <a:effectLst>
            <a:outerShdw blurRad="292100" dist="139700" dir="2700000" algn="tl" rotWithShape="0">
              <a:srgbClr val="333333">
                <a:alpha val="65000"/>
              </a:srgbClr>
            </a:outerShdw>
          </a:effectLst>
        </p:spPr>
      </p:pic>
      <p:sp>
        <p:nvSpPr>
          <p:cNvPr id="6" name="textruta 5"/>
          <p:cNvSpPr txBox="1"/>
          <p:nvPr/>
        </p:nvSpPr>
        <p:spPr>
          <a:xfrm>
            <a:off x="7519442" y="6332368"/>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2214495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1" y="230188"/>
            <a:ext cx="7054467" cy="791650"/>
          </a:xfrm>
        </p:spPr>
        <p:txBody>
          <a:bodyPr/>
          <a:lstStyle/>
          <a:p>
            <a:pPr algn="l"/>
            <a:r>
              <a:rPr lang="nl-NL" sz="2400" b="1" dirty="0" smtClean="0">
                <a:solidFill>
                  <a:schemeClr val="tx1"/>
                </a:solidFill>
              </a:rPr>
              <a:t>Dynamische beweiding; </a:t>
            </a:r>
            <a:br>
              <a:rPr lang="nl-NL" sz="2400" b="1" dirty="0" smtClean="0">
                <a:solidFill>
                  <a:schemeClr val="tx1"/>
                </a:solidFill>
              </a:rPr>
            </a:br>
            <a:r>
              <a:rPr lang="nl-NL" sz="2400" b="1" dirty="0" smtClean="0">
                <a:solidFill>
                  <a:schemeClr val="tx1"/>
                </a:solidFill>
              </a:rPr>
              <a:t>Kies het juiste beweidingssysteem</a:t>
            </a:r>
            <a:endParaRPr lang="nl-NL" sz="2400" b="1" dirty="0">
              <a:solidFill>
                <a:schemeClr val="tx1"/>
              </a:solidFill>
            </a:endParaRPr>
          </a:p>
        </p:txBody>
      </p:sp>
      <p:sp>
        <p:nvSpPr>
          <p:cNvPr id="3" name="Tijdelijke aanduiding voor tekst 2"/>
          <p:cNvSpPr>
            <a:spLocks noGrp="1"/>
          </p:cNvSpPr>
          <p:nvPr>
            <p:ph type="body" sz="quarter" idx="10"/>
          </p:nvPr>
        </p:nvSpPr>
        <p:spPr>
          <a:xfrm>
            <a:off x="421200" y="1835249"/>
            <a:ext cx="4070991" cy="4089600"/>
          </a:xfrm>
        </p:spPr>
        <p:txBody>
          <a:bodyPr/>
          <a:lstStyle/>
          <a:p>
            <a:r>
              <a:rPr lang="nl-NL" sz="2000" dirty="0" smtClean="0"/>
              <a:t>Kies het systeem dat past...</a:t>
            </a:r>
          </a:p>
          <a:p>
            <a:pPr lvl="1">
              <a:buFont typeface="Arial" panose="020B0604020202020204" pitchFamily="34" charset="0"/>
              <a:buChar char="•"/>
            </a:pPr>
            <a:r>
              <a:rPr lang="nl-NL" sz="2000" dirty="0" smtClean="0"/>
              <a:t>- Bij uw boerderij</a:t>
            </a:r>
          </a:p>
          <a:p>
            <a:pPr lvl="1">
              <a:buFont typeface="Arial" panose="020B0604020202020204" pitchFamily="34" charset="0"/>
              <a:buChar char="•"/>
            </a:pPr>
            <a:r>
              <a:rPr lang="nl-NL" sz="2000" dirty="0" smtClean="0"/>
              <a:t>- Bij uw voorkeuren</a:t>
            </a:r>
          </a:p>
          <a:p>
            <a:r>
              <a:rPr lang="nl-NL" sz="2000" dirty="0" smtClean="0"/>
              <a:t>Bv. maximale grasgroei en -benutting: </a:t>
            </a:r>
            <a:r>
              <a:rPr lang="nl-NL" sz="2000" dirty="0" err="1" smtClean="0"/>
              <a:t>stripgrazen</a:t>
            </a:r>
            <a:r>
              <a:rPr lang="nl-NL" sz="2000" dirty="0" smtClean="0"/>
              <a:t>, omweiden</a:t>
            </a:r>
          </a:p>
          <a:p>
            <a:r>
              <a:rPr lang="nl-NL" sz="2000" dirty="0" smtClean="0"/>
              <a:t>Bv. minimale arbeid: (roterend) standweiden</a:t>
            </a:r>
            <a:endParaRPr lang="nl-NL" sz="2000" dirty="0"/>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60059"/>
          <a:stretch/>
        </p:blipFill>
        <p:spPr bwMode="auto">
          <a:xfrm>
            <a:off x="4582731" y="1678969"/>
            <a:ext cx="4563965" cy="2088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58967"/>
          <a:stretch/>
        </p:blipFill>
        <p:spPr bwMode="auto">
          <a:xfrm>
            <a:off x="4585429" y="3782050"/>
            <a:ext cx="4558571" cy="214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7578" y="1182596"/>
            <a:ext cx="4374269" cy="420931"/>
          </a:xfrm>
          <a:prstGeom prst="rect">
            <a:avLst/>
          </a:prstGeom>
        </p:spPr>
      </p:pic>
    </p:spTree>
    <p:extLst>
      <p:ext uri="{BB962C8B-B14F-4D97-AF65-F5344CB8AC3E}">
        <p14:creationId xmlns:p14="http://schemas.microsoft.com/office/powerpoint/2010/main" val="137156477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3200" dirty="0" smtClean="0">
                <a:solidFill>
                  <a:schemeClr val="tx1"/>
                </a:solidFill>
              </a:rPr>
              <a:t>Automatisch melken en beweiden</a:t>
            </a:r>
            <a:endParaRPr lang="nl-NL" sz="3200" b="1" dirty="0">
              <a:solidFill>
                <a:schemeClr val="tx1"/>
              </a:solidFill>
            </a:endParaRPr>
          </a:p>
        </p:txBody>
      </p:sp>
      <p:sp>
        <p:nvSpPr>
          <p:cNvPr id="3" name="Tijdelijke aanduiding voor tekst 2"/>
          <p:cNvSpPr>
            <a:spLocks noGrp="1"/>
          </p:cNvSpPr>
          <p:nvPr>
            <p:ph type="body" sz="quarter" idx="10"/>
          </p:nvPr>
        </p:nvSpPr>
        <p:spPr>
          <a:xfrm>
            <a:off x="413251" y="1613576"/>
            <a:ext cx="8521188" cy="4089600"/>
          </a:xfrm>
        </p:spPr>
        <p:txBody>
          <a:bodyPr/>
          <a:lstStyle/>
          <a:p>
            <a:pPr>
              <a:buFont typeface="Arial" panose="020B0604020202020204" pitchFamily="34" charset="0"/>
              <a:buChar char="•"/>
            </a:pPr>
            <a:r>
              <a:rPr lang="en-GB" sz="2400" dirty="0" err="1" smtClean="0"/>
              <a:t>Zie</a:t>
            </a:r>
            <a:r>
              <a:rPr lang="en-GB" sz="2400" dirty="0" smtClean="0"/>
              <a:t>: </a:t>
            </a:r>
            <a:r>
              <a:rPr lang="en-GB" sz="2400" dirty="0">
                <a:hlinkClick r:id="rId2"/>
              </a:rPr>
              <a:t>http://</a:t>
            </a:r>
            <a:r>
              <a:rPr lang="en-GB" sz="2400" dirty="0" smtClean="0">
                <a:hlinkClick r:id="rId2"/>
              </a:rPr>
              <a:t>www.stichtingweidegang.nl/images/RobotenWeiden/Eindproducten/RobotWeiden_Concepten_102015.pdf</a:t>
            </a:r>
            <a:endParaRPr lang="en-GB" sz="2400" dirty="0" smtClean="0"/>
          </a:p>
          <a:p>
            <a:endParaRPr lang="nl-NL"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96952"/>
            <a:ext cx="9144000" cy="2021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p:cNvPicPr>
            <a:picLocks noChangeAspect="1"/>
          </p:cNvPicPr>
          <p:nvPr/>
        </p:nvPicPr>
        <p:blipFill>
          <a:blip r:embed="rId4"/>
          <a:stretch>
            <a:fillRect/>
          </a:stretch>
        </p:blipFill>
        <p:spPr>
          <a:xfrm>
            <a:off x="6228184" y="5012928"/>
            <a:ext cx="2915816" cy="538942"/>
          </a:xfrm>
          <a:prstGeom prst="rect">
            <a:avLst/>
          </a:prstGeom>
        </p:spPr>
      </p:pic>
    </p:spTree>
    <p:extLst>
      <p:ext uri="{BB962C8B-B14F-4D97-AF65-F5344CB8AC3E}">
        <p14:creationId xmlns:p14="http://schemas.microsoft.com/office/powerpoint/2010/main" val="383956697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a:r>
              <a:rPr lang="en-GB" sz="2400" dirty="0" smtClean="0">
                <a:solidFill>
                  <a:schemeClr val="tx1"/>
                </a:solidFill>
              </a:rPr>
              <a:t>Tools:</a:t>
            </a:r>
            <a:r>
              <a:rPr lang="en-GB" sz="2400" b="1" dirty="0" smtClean="0">
                <a:solidFill>
                  <a:schemeClr val="tx1"/>
                </a:solidFill>
              </a:rPr>
              <a:t> Vers gras dashboard</a:t>
            </a:r>
            <a:br>
              <a:rPr lang="en-GB" sz="2400" b="1" dirty="0" smtClean="0">
                <a:solidFill>
                  <a:schemeClr val="tx1"/>
                </a:solidFill>
              </a:rPr>
            </a:br>
            <a:r>
              <a:rPr lang="en-GB" sz="2400" b="1" dirty="0" smtClean="0">
                <a:solidFill>
                  <a:schemeClr val="tx1"/>
                </a:solidFill>
              </a:rPr>
              <a:t>Zomer 2013</a:t>
            </a:r>
            <a:endParaRPr lang="en-GB" sz="2400" b="1" dirty="0">
              <a:solidFill>
                <a:schemeClr val="tx1"/>
              </a:solidFill>
            </a:endParaRP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272316" y="-56406"/>
            <a:ext cx="5163760" cy="174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05919" y="1660525"/>
            <a:ext cx="5164137"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8876" y="3406775"/>
            <a:ext cx="4775200" cy="178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7475" y="5165835"/>
            <a:ext cx="4289425" cy="178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el 3"/>
          <p:cNvGraphicFramePr>
            <a:graphicFrameLocks noGrp="1"/>
          </p:cNvGraphicFramePr>
          <p:nvPr>
            <p:extLst/>
          </p:nvPr>
        </p:nvGraphicFramePr>
        <p:xfrm>
          <a:off x="6660232" y="3719567"/>
          <a:ext cx="1752600" cy="1143000"/>
        </p:xfrm>
        <a:graphic>
          <a:graphicData uri="http://schemas.openxmlformats.org/drawingml/2006/table">
            <a:tbl>
              <a:tblPr/>
              <a:tblGrid>
                <a:gridCol w="354351">
                  <a:extLst>
                    <a:ext uri="{9D8B030D-6E8A-4147-A177-3AD203B41FA5}">
                      <a16:colId xmlns:a16="http://schemas.microsoft.com/office/drawing/2014/main" val="20000"/>
                    </a:ext>
                  </a:extLst>
                </a:gridCol>
                <a:gridCol w="1398249">
                  <a:extLst>
                    <a:ext uri="{9D8B030D-6E8A-4147-A177-3AD203B41FA5}">
                      <a16:colId xmlns:a16="http://schemas.microsoft.com/office/drawing/2014/main" val="20001"/>
                    </a:ext>
                  </a:extLst>
                </a:gridCol>
              </a:tblGrid>
              <a:tr h="190500">
                <a:tc gridSpan="2">
                  <a:txBody>
                    <a:bodyPr/>
                    <a:lstStyle/>
                    <a:p>
                      <a:pPr algn="l" fontAlgn="b"/>
                      <a:r>
                        <a:rPr lang="nl-NL" sz="1100" b="1" i="0" u="none" strike="noStrike" dirty="0">
                          <a:solidFill>
                            <a:srgbClr val="000000"/>
                          </a:solidFill>
                          <a:effectLst/>
                          <a:latin typeface="Calibri" panose="020F0502020204030204" pitchFamily="34" charset="0"/>
                        </a:rPr>
                        <a:t>Kg </a:t>
                      </a:r>
                      <a:r>
                        <a:rPr lang="nl-NL" sz="1100" b="1" i="0" u="none" strike="noStrike" dirty="0" smtClean="0">
                          <a:solidFill>
                            <a:srgbClr val="000000"/>
                          </a:solidFill>
                          <a:effectLst/>
                          <a:latin typeface="Calibri" panose="020F0502020204030204" pitchFamily="34" charset="0"/>
                        </a:rPr>
                        <a:t>DM opname per </a:t>
                      </a:r>
                      <a:r>
                        <a:rPr lang="nl-NL" sz="1100" b="1" i="0" u="none" strike="noStrike" dirty="0" err="1" smtClean="0">
                          <a:solidFill>
                            <a:srgbClr val="000000"/>
                          </a:solidFill>
                          <a:effectLst/>
                          <a:latin typeface="Calibri" panose="020F0502020204030204" pitchFamily="34" charset="0"/>
                        </a:rPr>
                        <a:t>dag vanaf: </a:t>
                      </a:r>
                      <a:endParaRPr lang="nl-NL" sz="11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endParaRPr lang="nl-NL"/>
                    </a:p>
                  </a:txBody>
                  <a:tcPr/>
                </a:tc>
                <a:extLst>
                  <a:ext uri="{0D108BD9-81ED-4DB2-BD59-A6C34878D82A}">
                    <a16:rowId xmlns:a16="http://schemas.microsoft.com/office/drawing/2014/main" val="10000"/>
                  </a:ext>
                </a:extLst>
              </a:tr>
              <a:tr h="190500">
                <a:tc>
                  <a:txBody>
                    <a:bodyPr/>
                    <a:lstStyle/>
                    <a:p>
                      <a:pPr algn="l" fontAlgn="b"/>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993300"/>
                    </a:solidFill>
                  </a:tcPr>
                </a:tc>
                <a:tc>
                  <a:txBody>
                    <a:bodyPr/>
                    <a:lstStyle/>
                    <a:p>
                      <a:pPr algn="l" fontAlgn="b"/>
                      <a:r>
                        <a:rPr lang="nl-NL" sz="1100" b="0" i="0" u="none" strike="noStrike" dirty="0" err="1" smtClean="0">
                          <a:solidFill>
                            <a:srgbClr val="000000"/>
                          </a:solidFill>
                          <a:effectLst/>
                          <a:latin typeface="Calibri" panose="020F0502020204030204" pitchFamily="34" charset="0"/>
                        </a:rPr>
                        <a:t>Concentreer je</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E26B0A"/>
                    </a:solidFill>
                  </a:tcPr>
                </a:tc>
                <a:tc>
                  <a:txBody>
                    <a:bodyPr/>
                    <a:lstStyle/>
                    <a:p>
                      <a:pPr algn="l" fontAlgn="b"/>
                      <a:r>
                        <a:rPr lang="nl-NL" sz="1100" b="0" i="0" u="none" strike="noStrike" dirty="0" err="1" smtClean="0">
                          <a:solidFill>
                            <a:srgbClr val="000000"/>
                          </a:solidFill>
                          <a:effectLst/>
                          <a:latin typeface="Calibri" panose="020F0502020204030204" pitchFamily="34" charset="0"/>
                        </a:rPr>
                        <a:t>Andere</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2"/>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00"/>
                    </a:solidFill>
                  </a:tcPr>
                </a:tc>
                <a:tc>
                  <a:txBody>
                    <a:bodyPr/>
                    <a:lstStyle/>
                    <a:p>
                      <a:pPr algn="l" fontAlgn="b"/>
                      <a:r>
                        <a:rPr lang="nl-NL" sz="1100" b="0" i="0" u="none" strike="noStrike" dirty="0" err="1" smtClean="0">
                          <a:solidFill>
                            <a:srgbClr val="000000"/>
                          </a:solidFill>
                          <a:effectLst/>
                          <a:latin typeface="Calibri" panose="020F0502020204030204" pitchFamily="34" charset="0"/>
                        </a:rPr>
                        <a:t>Kuilvoer van maïs</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3"/>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76933C"/>
                    </a:solidFill>
                  </a:tcPr>
                </a:tc>
                <a:tc>
                  <a:txBody>
                    <a:bodyPr/>
                    <a:lstStyle/>
                    <a:p>
                      <a:pPr algn="l" fontAlgn="b"/>
                      <a:r>
                        <a:rPr lang="nl-NL" sz="1100" b="0" i="0" u="none" strike="noStrike" dirty="0" err="1" smtClean="0">
                          <a:solidFill>
                            <a:srgbClr val="000000"/>
                          </a:solidFill>
                          <a:effectLst/>
                          <a:latin typeface="Calibri" panose="020F0502020204030204" pitchFamily="34" charset="0"/>
                        </a:rPr>
                        <a:t>Kuilgras kuilvoer</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4"/>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FF00"/>
                    </a:solidFill>
                  </a:tcPr>
                </a:tc>
                <a:tc>
                  <a:txBody>
                    <a:bodyPr/>
                    <a:lstStyle/>
                    <a:p>
                      <a:pPr algn="l" fontAlgn="b"/>
                      <a:r>
                        <a:rPr lang="nl-NL" sz="1100" b="0" i="0" u="none" strike="noStrike" dirty="0" err="1" smtClean="0">
                          <a:solidFill>
                            <a:srgbClr val="000000"/>
                          </a:solidFill>
                          <a:effectLst/>
                          <a:latin typeface="Calibri" panose="020F0502020204030204" pitchFamily="34" charset="0"/>
                        </a:rPr>
                        <a:t>Vers</a:t>
                      </a:r>
                      <a:r>
                        <a:rPr lang="nl-NL" sz="1100" b="0" i="0" u="none" strike="noStrike" baseline="0" dirty="0" err="1" smtClean="0">
                          <a:solidFill>
                            <a:srgbClr val="000000"/>
                          </a:solidFill>
                          <a:effectLst/>
                          <a:latin typeface="Calibri" panose="020F0502020204030204" pitchFamily="34" charset="0"/>
                        </a:rPr>
                        <a:t> gras grazen</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39740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a:r>
              <a:rPr lang="en-US" sz="3200" b="1" dirty="0" smtClean="0">
                <a:solidFill>
                  <a:schemeClr val="tx1"/>
                </a:solidFill>
              </a:rPr>
              <a:t>Sensorgegevens - </a:t>
            </a:r>
            <a:r>
              <a:rPr lang="en-US" sz="3200" b="1" dirty="0" err="1" smtClean="0">
                <a:solidFill>
                  <a:schemeClr val="tx1"/>
                </a:solidFill>
              </a:rPr>
              <a:t>graastijd</a:t>
            </a:r>
            <a:endParaRPr lang="en-GB" sz="3200" b="1" dirty="0">
              <a:solidFill>
                <a:schemeClr val="tx1"/>
              </a:solidFill>
            </a:endParaRPr>
          </a:p>
        </p:txBody>
      </p:sp>
      <p:sp>
        <p:nvSpPr>
          <p:cNvPr id="3" name="Tijdelijke aanduiding voor tekst 2"/>
          <p:cNvSpPr>
            <a:spLocks noGrp="1"/>
          </p:cNvSpPr>
          <p:nvPr>
            <p:ph type="body" sz="quarter" idx="10"/>
          </p:nvPr>
        </p:nvSpPr>
        <p:spPr>
          <a:xfrm>
            <a:off x="413250" y="1027810"/>
            <a:ext cx="8521188" cy="4089600"/>
          </a:xfrm>
        </p:spPr>
        <p:txBody>
          <a:bodyPr/>
          <a:lstStyle/>
          <a:p>
            <a:endParaRPr lang="en-GB" dirty="0" smtClean="0"/>
          </a:p>
          <a:p>
            <a:endParaRPr lang="en-GB" dirty="0"/>
          </a:p>
          <a:p>
            <a:endParaRPr lang="en-GB" dirty="0" smtClean="0"/>
          </a:p>
          <a:p>
            <a:endParaRPr lang="en-GB" dirty="0"/>
          </a:p>
          <a:p>
            <a:endParaRPr lang="en-GB" dirty="0" smtClean="0"/>
          </a:p>
          <a:p>
            <a:r>
              <a:rPr lang="en-GB" dirty="0" smtClean="0"/>
              <a:t>Praktisch hulpmiddel </a:t>
            </a:r>
            <a:r>
              <a:rPr lang="en-GB" dirty="0" err="1" smtClean="0"/>
              <a:t>voor</a:t>
            </a:r>
            <a:r>
              <a:rPr lang="en-GB" dirty="0" smtClean="0"/>
              <a:t> </a:t>
            </a:r>
            <a:r>
              <a:rPr lang="en-GB" dirty="0" err="1" smtClean="0"/>
              <a:t>veehouders</a:t>
            </a:r>
            <a:endParaRPr lang="en-GB" dirty="0" smtClean="0"/>
          </a:p>
          <a:p>
            <a:pPr lvl="1"/>
            <a:r>
              <a:rPr lang="en-GB" dirty="0" smtClean="0"/>
              <a:t>Duurzaamheid</a:t>
            </a:r>
          </a:p>
        </p:txBody>
      </p:sp>
      <p:pic>
        <p:nvPicPr>
          <p:cNvPr id="2867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486" y="5234609"/>
            <a:ext cx="4229493" cy="147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486" y="1202981"/>
            <a:ext cx="6145213"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77493" y="980739"/>
            <a:ext cx="333533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63334" y="5117410"/>
            <a:ext cx="35782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4512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3" y="230190"/>
            <a:ext cx="3195302" cy="839787"/>
          </a:xfrm>
        </p:spPr>
        <p:txBody>
          <a:bodyPr/>
          <a:lstStyle/>
          <a:p>
            <a:pPr algn="l"/>
            <a:r>
              <a:rPr lang="nl-NL" sz="2400" b="1" dirty="0" smtClean="0">
                <a:solidFill>
                  <a:schemeClr val="tx1"/>
                </a:solidFill>
              </a:rPr>
              <a:t>Innovatie: </a:t>
            </a:r>
            <a:br>
              <a:rPr lang="nl-NL" sz="2400" b="1" dirty="0" smtClean="0">
                <a:solidFill>
                  <a:schemeClr val="tx1"/>
                </a:solidFill>
              </a:rPr>
            </a:br>
            <a:r>
              <a:rPr lang="nl-NL" sz="2400" b="1" dirty="0" smtClean="0">
                <a:solidFill>
                  <a:schemeClr val="tx1"/>
                </a:solidFill>
              </a:rPr>
              <a:t>Virtuele afrastering</a:t>
            </a:r>
            <a:endParaRPr lang="nl-NL" sz="2400" b="1" dirty="0">
              <a:solidFill>
                <a:schemeClr val="tx1"/>
              </a:solidFill>
            </a:endParaRPr>
          </a:p>
        </p:txBody>
      </p:sp>
      <p:sp>
        <p:nvSpPr>
          <p:cNvPr id="3" name="Text Placeholder 2"/>
          <p:cNvSpPr>
            <a:spLocks noGrp="1"/>
          </p:cNvSpPr>
          <p:nvPr>
            <p:ph type="body" sz="quarter" idx="10"/>
          </p:nvPr>
        </p:nvSpPr>
        <p:spPr>
          <a:xfrm>
            <a:off x="167323" y="1313653"/>
            <a:ext cx="8521188" cy="4089600"/>
          </a:xfrm>
        </p:spPr>
        <p:txBody>
          <a:bodyPr/>
          <a:lstStyle/>
          <a:p>
            <a:pPr lvl="1"/>
            <a:endParaRPr lang="nl-NL" dirty="0" smtClean="0"/>
          </a:p>
          <a:p>
            <a:endParaRPr lang="nl-NL" dirty="0"/>
          </a:p>
        </p:txBody>
      </p:sp>
      <p:grpSp>
        <p:nvGrpSpPr>
          <p:cNvPr id="1024" name="Group 1023"/>
          <p:cNvGrpSpPr>
            <a:grpSpLocks noChangeAspect="1"/>
          </p:cNvGrpSpPr>
          <p:nvPr/>
        </p:nvGrpSpPr>
        <p:grpSpPr>
          <a:xfrm>
            <a:off x="3640921" y="171919"/>
            <a:ext cx="5402071" cy="6410011"/>
            <a:chOff x="331301" y="1238287"/>
            <a:chExt cx="3956613" cy="4694854"/>
          </a:xfrm>
        </p:grpSpPr>
        <p:sp>
          <p:nvSpPr>
            <p:cNvPr id="5" name="Rectangle 4"/>
            <p:cNvSpPr/>
            <p:nvPr/>
          </p:nvSpPr>
          <p:spPr>
            <a:xfrm>
              <a:off x="51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6" name="Rectangle 5"/>
            <p:cNvSpPr/>
            <p:nvPr/>
          </p:nvSpPr>
          <p:spPr>
            <a:xfrm>
              <a:off x="87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 name="Rectangle 6"/>
            <p:cNvSpPr/>
            <p:nvPr/>
          </p:nvSpPr>
          <p:spPr>
            <a:xfrm>
              <a:off x="123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 name="Rectangle 7"/>
            <p:cNvSpPr/>
            <p:nvPr/>
          </p:nvSpPr>
          <p:spPr>
            <a:xfrm>
              <a:off x="159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 name="Rectangle 8"/>
            <p:cNvSpPr/>
            <p:nvPr/>
          </p:nvSpPr>
          <p:spPr>
            <a:xfrm>
              <a:off x="195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 name="Rectangle 9"/>
            <p:cNvSpPr/>
            <p:nvPr/>
          </p:nvSpPr>
          <p:spPr>
            <a:xfrm>
              <a:off x="231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 name="Rectangle 10"/>
            <p:cNvSpPr/>
            <p:nvPr/>
          </p:nvSpPr>
          <p:spPr>
            <a:xfrm>
              <a:off x="267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 name="Rectangle 11"/>
            <p:cNvSpPr/>
            <p:nvPr/>
          </p:nvSpPr>
          <p:spPr>
            <a:xfrm>
              <a:off x="303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3" name="Rectangle 12"/>
            <p:cNvSpPr/>
            <p:nvPr/>
          </p:nvSpPr>
          <p:spPr>
            <a:xfrm>
              <a:off x="339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4" name="Rectangle 13"/>
            <p:cNvSpPr/>
            <p:nvPr/>
          </p:nvSpPr>
          <p:spPr>
            <a:xfrm>
              <a:off x="375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5" name="Straight Connector 14"/>
            <p:cNvCxnSpPr/>
            <p:nvPr/>
          </p:nvCxnSpPr>
          <p:spPr>
            <a:xfrm>
              <a:off x="1235772" y="1238295"/>
              <a:ext cx="0" cy="371000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55772" y="1238293"/>
              <a:ext cx="0" cy="3814778"/>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15772" y="1238292"/>
              <a:ext cx="0" cy="3867167"/>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75772" y="1238291"/>
              <a:ext cx="0" cy="3919556"/>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35772" y="1238290"/>
              <a:ext cx="0" cy="3971945"/>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395772" y="1238289"/>
              <a:ext cx="0" cy="4024334"/>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55772" y="1238288"/>
              <a:ext cx="0" cy="4091819"/>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15772" y="1238287"/>
              <a:ext cx="0" cy="4163267"/>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515772" y="1238287"/>
              <a:ext cx="3600000" cy="1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22509" y="4948295"/>
              <a:ext cx="613264"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74395" y="5000683"/>
              <a:ext cx="92137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30957" y="5053071"/>
              <a:ext cx="1224816" cy="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5181" y="5105459"/>
              <a:ext cx="1530591"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39405" y="5157847"/>
              <a:ext cx="1836368"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93629" y="5210235"/>
              <a:ext cx="2142143" cy="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47853" y="5262623"/>
              <a:ext cx="2447920" cy="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1002077" y="5315011"/>
              <a:ext cx="2753695" cy="15106"/>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1056301" y="5372159"/>
              <a:ext cx="3059471" cy="14698"/>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22509" y="4948295"/>
              <a:ext cx="0" cy="615185"/>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672058" y="5000683"/>
              <a:ext cx="4675" cy="56279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30957" y="5053071"/>
              <a:ext cx="0" cy="510409"/>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785181" y="5105459"/>
              <a:ext cx="0" cy="458021"/>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39405" y="5157847"/>
              <a:ext cx="0" cy="405633"/>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93629" y="5210235"/>
              <a:ext cx="0" cy="353245"/>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47853" y="5255887"/>
              <a:ext cx="0" cy="307593"/>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002077" y="5308275"/>
              <a:ext cx="0" cy="255205"/>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056301" y="5384477"/>
              <a:ext cx="0" cy="179003"/>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93629" y="1238287"/>
              <a:ext cx="70767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4710" y="4895907"/>
              <a:ext cx="311062"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68285" y="4895908"/>
              <a:ext cx="0" cy="66757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511302"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0</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46" name="Rectangle 45"/>
            <p:cNvSpPr/>
            <p:nvPr/>
          </p:nvSpPr>
          <p:spPr>
            <a:xfrm>
              <a:off x="1941038"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47" name="Rectangle 46"/>
            <p:cNvSpPr/>
            <p:nvPr/>
          </p:nvSpPr>
          <p:spPr>
            <a:xfrm>
              <a:off x="876301"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1</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48" name="Rectangle 47"/>
            <p:cNvSpPr/>
            <p:nvPr/>
          </p:nvSpPr>
          <p:spPr>
            <a:xfrm>
              <a:off x="1241300"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2</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49" name="Rectangle 48"/>
            <p:cNvSpPr/>
            <p:nvPr/>
          </p:nvSpPr>
          <p:spPr>
            <a:xfrm>
              <a:off x="1606299"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3</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0" name="Rectangle 49"/>
            <p:cNvSpPr/>
            <p:nvPr/>
          </p:nvSpPr>
          <p:spPr>
            <a:xfrm>
              <a:off x="1971298"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4</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1" name="Rectangle 50"/>
            <p:cNvSpPr/>
            <p:nvPr/>
          </p:nvSpPr>
          <p:spPr>
            <a:xfrm>
              <a:off x="2336297"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5</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2" name="Rectangle 51"/>
            <p:cNvSpPr/>
            <p:nvPr/>
          </p:nvSpPr>
          <p:spPr>
            <a:xfrm>
              <a:off x="2701296"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6</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3" name="Rectangle 52"/>
            <p:cNvSpPr/>
            <p:nvPr/>
          </p:nvSpPr>
          <p:spPr>
            <a:xfrm>
              <a:off x="3066295"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7</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4" name="Rectangle 53"/>
            <p:cNvSpPr/>
            <p:nvPr/>
          </p:nvSpPr>
          <p:spPr>
            <a:xfrm>
              <a:off x="3431294"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8</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5" name="Rectangle 54"/>
            <p:cNvSpPr/>
            <p:nvPr/>
          </p:nvSpPr>
          <p:spPr>
            <a:xfrm>
              <a:off x="3796293"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9</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6" name="Rectangle 55"/>
            <p:cNvSpPr/>
            <p:nvPr/>
          </p:nvSpPr>
          <p:spPr>
            <a:xfrm>
              <a:off x="336830" y="5563490"/>
              <a:ext cx="904470" cy="3696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smtClean="0">
                  <a:ln>
                    <a:noFill/>
                  </a:ln>
                  <a:solidFill>
                    <a:srgbClr val="292929"/>
                  </a:solidFill>
                  <a:effectLst/>
                  <a:uLnTx/>
                  <a:uFillTx/>
                  <a:latin typeface="Calibri"/>
                  <a:ea typeface="+mn-ea"/>
                  <a:cs typeface="+mn-cs"/>
                </a:rPr>
                <a:t>Schakelbord</a:t>
              </a:r>
              <a:endParaRPr kumimoji="0" lang="nl-NL" sz="1200" b="1" i="0" u="none" strike="noStrike" kern="1200" cap="none" spc="0" normalizeH="0" baseline="0" noProof="0" dirty="0">
                <a:ln>
                  <a:noFill/>
                </a:ln>
                <a:solidFill>
                  <a:srgbClr val="292929"/>
                </a:solidFill>
                <a:effectLst/>
                <a:uLnTx/>
                <a:uFillTx/>
                <a:latin typeface="Calibri"/>
                <a:ea typeface="+mn-ea"/>
                <a:cs typeface="+mn-cs"/>
              </a:endParaRPr>
            </a:p>
          </p:txBody>
        </p:sp>
        <p:sp>
          <p:nvSpPr>
            <p:cNvPr id="57" name="Rectangle 56"/>
            <p:cNvSpPr/>
            <p:nvPr/>
          </p:nvSpPr>
          <p:spPr>
            <a:xfrm>
              <a:off x="1467325" y="5563490"/>
              <a:ext cx="1019355" cy="3696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err="1" smtClean="0">
                  <a:ln>
                    <a:noFill/>
                  </a:ln>
                  <a:solidFill>
                    <a:srgbClr val="292929"/>
                  </a:solidFill>
                  <a:effectLst/>
                  <a:uLnTx/>
                  <a:uFillTx/>
                  <a:latin typeface="Calibri"/>
                  <a:ea typeface="+mn-ea"/>
                  <a:cs typeface="+mn-cs"/>
                </a:rPr>
                <a:t>Energiser</a:t>
              </a:r>
              <a:endParaRPr kumimoji="0" lang="nl-NL" sz="1200" b="1" i="0" u="none" strike="noStrike" kern="1200" cap="none" spc="0" normalizeH="0" baseline="0" noProof="0" dirty="0">
                <a:ln>
                  <a:noFill/>
                </a:ln>
                <a:solidFill>
                  <a:srgbClr val="292929"/>
                </a:solidFill>
                <a:effectLst/>
                <a:uLnTx/>
                <a:uFillTx/>
                <a:latin typeface="Calibri"/>
                <a:ea typeface="+mn-ea"/>
                <a:cs typeface="+mn-cs"/>
              </a:endParaRPr>
            </a:p>
          </p:txBody>
        </p:sp>
        <p:cxnSp>
          <p:nvCxnSpPr>
            <p:cNvPr id="58" name="Straight Connector 57"/>
            <p:cNvCxnSpPr>
              <a:stCxn id="57" idx="1"/>
              <a:endCxn id="56" idx="3"/>
            </p:cNvCxnSpPr>
            <p:nvPr/>
          </p:nvCxnSpPr>
          <p:spPr>
            <a:xfrm flipH="1">
              <a:off x="1241300" y="5748316"/>
              <a:ext cx="2260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241300" y="5829694"/>
              <a:ext cx="2260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15772" y="1238297"/>
              <a:ext cx="0" cy="4325183"/>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331301" y="1343386"/>
              <a:ext cx="3956613" cy="3409025"/>
            </a:xfrm>
            <a:prstGeom prst="rect">
              <a:avLst/>
            </a:prstGeom>
            <a:noFill/>
            <a:ln w="635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62" name="Straight Connector 61"/>
            <p:cNvCxnSpPr/>
            <p:nvPr/>
          </p:nvCxnSpPr>
          <p:spPr>
            <a:xfrm>
              <a:off x="875772" y="1238296"/>
              <a:ext cx="0" cy="365761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595772" y="1238294"/>
              <a:ext cx="0" cy="376238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69"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4328158" y="1632939"/>
            <a:ext cx="415268" cy="419437"/>
          </a:xfrm>
          <a:prstGeom prst="rect">
            <a:avLst/>
          </a:prstGeom>
          <a:noFill/>
          <a:ln>
            <a:noFill/>
          </a:ln>
          <a:extLst/>
        </p:spPr>
      </p:pic>
      <p:grpSp>
        <p:nvGrpSpPr>
          <p:cNvPr id="70" name="Group 69"/>
          <p:cNvGrpSpPr/>
          <p:nvPr/>
        </p:nvGrpSpPr>
        <p:grpSpPr>
          <a:xfrm>
            <a:off x="4117339" y="1441344"/>
            <a:ext cx="168375" cy="232284"/>
            <a:chOff x="1628891" y="1138876"/>
            <a:chExt cx="123818" cy="169525"/>
          </a:xfrm>
        </p:grpSpPr>
        <p:sp>
          <p:nvSpPr>
            <p:cNvPr id="71" name="Oval 70"/>
            <p:cNvSpPr/>
            <p:nvPr/>
          </p:nvSpPr>
          <p:spPr>
            <a:xfrm>
              <a:off x="1628891" y="1242637"/>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72" name="Straight Connector 71"/>
            <p:cNvCxnSpPr/>
            <p:nvPr/>
          </p:nvCxnSpPr>
          <p:spPr>
            <a:xfrm flipV="1">
              <a:off x="1676060" y="1145209"/>
              <a:ext cx="0" cy="121298"/>
            </a:xfrm>
            <a:prstGeom prst="line">
              <a:avLst/>
            </a:prstGeom>
            <a:solidFill>
              <a:srgbClr val="00B0F0"/>
            </a:solidFill>
            <a:ln w="25400" cap="flat" cmpd="sng" algn="ctr">
              <a:solidFill>
                <a:srgbClr val="00B0F0"/>
              </a:solidFill>
              <a:prstDash val="solid"/>
            </a:ln>
            <a:effectLst/>
          </p:spPr>
        </p:cxnSp>
        <p:cxnSp>
          <p:nvCxnSpPr>
            <p:cNvPr id="73" name="Straight Connector 72"/>
            <p:cNvCxnSpPr/>
            <p:nvPr/>
          </p:nvCxnSpPr>
          <p:spPr>
            <a:xfrm>
              <a:off x="1664268" y="1138876"/>
              <a:ext cx="88441" cy="46278"/>
            </a:xfrm>
            <a:prstGeom prst="line">
              <a:avLst/>
            </a:prstGeom>
            <a:solidFill>
              <a:srgbClr val="00B0F0"/>
            </a:solidFill>
            <a:ln w="25400" cap="flat" cmpd="sng" algn="ctr">
              <a:solidFill>
                <a:srgbClr val="00B0F0"/>
              </a:solidFill>
              <a:prstDash val="solid"/>
            </a:ln>
            <a:effectLst/>
          </p:spPr>
        </p:cxnSp>
        <p:sp>
          <p:nvSpPr>
            <p:cNvPr id="74" name="Oval 73"/>
            <p:cNvSpPr/>
            <p:nvPr/>
          </p:nvSpPr>
          <p:spPr>
            <a:xfrm>
              <a:off x="1688759" y="1275763"/>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75" name="Straight Connector 74"/>
            <p:cNvCxnSpPr/>
            <p:nvPr/>
          </p:nvCxnSpPr>
          <p:spPr>
            <a:xfrm flipV="1">
              <a:off x="1735474" y="1178334"/>
              <a:ext cx="0" cy="121298"/>
            </a:xfrm>
            <a:prstGeom prst="line">
              <a:avLst/>
            </a:prstGeom>
            <a:solidFill>
              <a:srgbClr val="00B0F0"/>
            </a:solidFill>
            <a:ln w="25400" cap="flat" cmpd="sng" algn="ctr">
              <a:solidFill>
                <a:srgbClr val="00B0F0"/>
              </a:solidFill>
              <a:prstDash val="solid"/>
            </a:ln>
            <a:effectLst/>
          </p:spPr>
        </p:cxnSp>
      </p:grpSp>
      <p:sp>
        <p:nvSpPr>
          <p:cNvPr id="77" name="Lightning Bolt 76"/>
          <p:cNvSpPr/>
          <p:nvPr/>
        </p:nvSpPr>
        <p:spPr>
          <a:xfrm>
            <a:off x="4321159" y="1441344"/>
            <a:ext cx="111536" cy="166066"/>
          </a:xfrm>
          <a:prstGeom prst="lightningBolt">
            <a:avLst/>
          </a:prstGeom>
          <a:solidFill>
            <a:srgbClr val="1F497D"/>
          </a:solidFill>
          <a:ln w="25400" cap="flat" cmpd="sng" algn="ctr">
            <a:solidFill>
              <a:srgbClr val="1F497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850" b="0" i="0" u="none" strike="noStrike" kern="0" cap="none" spc="0" normalizeH="0" baseline="0" noProof="0" dirty="0">
                <a:ln>
                  <a:noFill/>
                </a:ln>
                <a:solidFill>
                  <a:sysClr val="windowText" lastClr="000000"/>
                </a:solidFill>
                <a:effectLst/>
                <a:uLnTx/>
                <a:uFillTx/>
                <a:latin typeface="Calibri"/>
                <a:ea typeface="Times New Roman"/>
                <a:cs typeface="Times New Roman"/>
              </a:rPr>
              <a:t> </a:t>
            </a:r>
            <a:endParaRPr kumimoji="0" lang="en-GB" sz="85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pic>
        <p:nvPicPr>
          <p:cNvPr id="78"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93157" y="3141426"/>
            <a:ext cx="462319" cy="419437"/>
          </a:xfrm>
          <a:prstGeom prst="rect">
            <a:avLst/>
          </a:prstGeom>
          <a:noFill/>
          <a:ln>
            <a:noFill/>
          </a:ln>
          <a:extLst/>
        </p:spPr>
      </p:pic>
      <p:pic>
        <p:nvPicPr>
          <p:cNvPr id="79"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4634109" y="3982083"/>
            <a:ext cx="415268" cy="419437"/>
          </a:xfrm>
          <a:prstGeom prst="rect">
            <a:avLst/>
          </a:prstGeom>
          <a:noFill/>
          <a:ln>
            <a:noFill/>
          </a:ln>
          <a:extLst/>
        </p:spPr>
      </p:pic>
      <p:pic>
        <p:nvPicPr>
          <p:cNvPr id="80"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4411257" y="789720"/>
            <a:ext cx="372903" cy="419437"/>
          </a:xfrm>
          <a:prstGeom prst="rect">
            <a:avLst/>
          </a:prstGeom>
          <a:noFill/>
          <a:ln>
            <a:noFill/>
          </a:ln>
          <a:extLst/>
        </p:spPr>
      </p:pic>
      <p:grpSp>
        <p:nvGrpSpPr>
          <p:cNvPr id="81" name="Group 80"/>
          <p:cNvGrpSpPr/>
          <p:nvPr/>
        </p:nvGrpSpPr>
        <p:grpSpPr>
          <a:xfrm>
            <a:off x="4445204" y="557436"/>
            <a:ext cx="168375" cy="232284"/>
            <a:chOff x="1628891" y="1138876"/>
            <a:chExt cx="123818" cy="169525"/>
          </a:xfrm>
        </p:grpSpPr>
        <p:sp>
          <p:nvSpPr>
            <p:cNvPr id="82" name="Oval 81"/>
            <p:cNvSpPr/>
            <p:nvPr/>
          </p:nvSpPr>
          <p:spPr>
            <a:xfrm>
              <a:off x="1628891" y="1242637"/>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83" name="Straight Connector 82"/>
            <p:cNvCxnSpPr/>
            <p:nvPr/>
          </p:nvCxnSpPr>
          <p:spPr>
            <a:xfrm flipV="1">
              <a:off x="1676060" y="1145209"/>
              <a:ext cx="0" cy="121298"/>
            </a:xfrm>
            <a:prstGeom prst="line">
              <a:avLst/>
            </a:prstGeom>
            <a:solidFill>
              <a:srgbClr val="00B0F0"/>
            </a:solidFill>
            <a:ln w="25400" cap="flat" cmpd="sng" algn="ctr">
              <a:solidFill>
                <a:srgbClr val="00B0F0"/>
              </a:solidFill>
              <a:prstDash val="solid"/>
            </a:ln>
            <a:effectLst/>
          </p:spPr>
        </p:cxnSp>
        <p:cxnSp>
          <p:nvCxnSpPr>
            <p:cNvPr id="84" name="Straight Connector 83"/>
            <p:cNvCxnSpPr/>
            <p:nvPr/>
          </p:nvCxnSpPr>
          <p:spPr>
            <a:xfrm>
              <a:off x="1664268" y="1138876"/>
              <a:ext cx="88441" cy="46278"/>
            </a:xfrm>
            <a:prstGeom prst="line">
              <a:avLst/>
            </a:prstGeom>
            <a:solidFill>
              <a:srgbClr val="00B0F0"/>
            </a:solidFill>
            <a:ln w="25400" cap="flat" cmpd="sng" algn="ctr">
              <a:solidFill>
                <a:srgbClr val="00B0F0"/>
              </a:solidFill>
              <a:prstDash val="solid"/>
            </a:ln>
            <a:effectLst/>
          </p:spPr>
        </p:cxnSp>
        <p:sp>
          <p:nvSpPr>
            <p:cNvPr id="85" name="Oval 84"/>
            <p:cNvSpPr/>
            <p:nvPr/>
          </p:nvSpPr>
          <p:spPr>
            <a:xfrm>
              <a:off x="1688759" y="1275763"/>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86" name="Straight Connector 85"/>
            <p:cNvCxnSpPr/>
            <p:nvPr/>
          </p:nvCxnSpPr>
          <p:spPr>
            <a:xfrm flipV="1">
              <a:off x="1735474" y="1178334"/>
              <a:ext cx="0" cy="121298"/>
            </a:xfrm>
            <a:prstGeom prst="line">
              <a:avLst/>
            </a:prstGeom>
            <a:solidFill>
              <a:srgbClr val="00B0F0"/>
            </a:solidFill>
            <a:ln w="25400" cap="flat" cmpd="sng" algn="ctr">
              <a:solidFill>
                <a:srgbClr val="00B0F0"/>
              </a:solidFill>
              <a:prstDash val="solid"/>
            </a:ln>
            <a:effectLst/>
          </p:spPr>
        </p:cxnSp>
      </p:grpSp>
      <p:sp>
        <p:nvSpPr>
          <p:cNvPr id="87" name="Lightning Bolt 86"/>
          <p:cNvSpPr/>
          <p:nvPr/>
        </p:nvSpPr>
        <p:spPr>
          <a:xfrm>
            <a:off x="5144691" y="2981417"/>
            <a:ext cx="111536" cy="166066"/>
          </a:xfrm>
          <a:prstGeom prst="lightningBolt">
            <a:avLst/>
          </a:prstGeom>
          <a:solidFill>
            <a:srgbClr val="1F497D"/>
          </a:solidFill>
          <a:ln w="25400" cap="flat" cmpd="sng" algn="ctr">
            <a:solidFill>
              <a:srgbClr val="1F497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GB" sz="85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pic>
        <p:nvPicPr>
          <p:cNvPr id="88"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8306" y="3560863"/>
            <a:ext cx="351824" cy="419437"/>
          </a:xfrm>
          <a:prstGeom prst="rect">
            <a:avLst/>
          </a:prstGeom>
          <a:noFill/>
          <a:ln>
            <a:noFill/>
          </a:ln>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804" y="3619541"/>
            <a:ext cx="2783371" cy="2586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46860" y="231303"/>
            <a:ext cx="1826351" cy="193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14215" y="1084919"/>
            <a:ext cx="1440672" cy="107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9" name="Group 88"/>
          <p:cNvGrpSpPr/>
          <p:nvPr/>
        </p:nvGrpSpPr>
        <p:grpSpPr>
          <a:xfrm>
            <a:off x="4955942" y="2942094"/>
            <a:ext cx="168375" cy="232284"/>
            <a:chOff x="1628891" y="1138876"/>
            <a:chExt cx="123818" cy="169525"/>
          </a:xfrm>
        </p:grpSpPr>
        <p:sp>
          <p:nvSpPr>
            <p:cNvPr id="90" name="Oval 89"/>
            <p:cNvSpPr/>
            <p:nvPr/>
          </p:nvSpPr>
          <p:spPr>
            <a:xfrm>
              <a:off x="1628891" y="1242637"/>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91" name="Straight Connector 90"/>
            <p:cNvCxnSpPr/>
            <p:nvPr/>
          </p:nvCxnSpPr>
          <p:spPr>
            <a:xfrm flipV="1">
              <a:off x="1676060" y="1145209"/>
              <a:ext cx="0" cy="121298"/>
            </a:xfrm>
            <a:prstGeom prst="line">
              <a:avLst/>
            </a:prstGeom>
            <a:solidFill>
              <a:srgbClr val="00B0F0"/>
            </a:solidFill>
            <a:ln w="25400" cap="flat" cmpd="sng" algn="ctr">
              <a:solidFill>
                <a:srgbClr val="00B0F0"/>
              </a:solidFill>
              <a:prstDash val="solid"/>
            </a:ln>
            <a:effectLst/>
          </p:spPr>
        </p:cxnSp>
        <p:cxnSp>
          <p:nvCxnSpPr>
            <p:cNvPr id="92" name="Straight Connector 91"/>
            <p:cNvCxnSpPr/>
            <p:nvPr/>
          </p:nvCxnSpPr>
          <p:spPr>
            <a:xfrm>
              <a:off x="1664268" y="1138876"/>
              <a:ext cx="88441" cy="46278"/>
            </a:xfrm>
            <a:prstGeom prst="line">
              <a:avLst/>
            </a:prstGeom>
            <a:solidFill>
              <a:srgbClr val="00B0F0"/>
            </a:solidFill>
            <a:ln w="25400" cap="flat" cmpd="sng" algn="ctr">
              <a:solidFill>
                <a:srgbClr val="00B0F0"/>
              </a:solidFill>
              <a:prstDash val="solid"/>
            </a:ln>
            <a:effectLst/>
          </p:spPr>
        </p:cxnSp>
        <p:sp>
          <p:nvSpPr>
            <p:cNvPr id="93" name="Oval 92"/>
            <p:cNvSpPr/>
            <p:nvPr/>
          </p:nvSpPr>
          <p:spPr>
            <a:xfrm>
              <a:off x="1688759" y="1275763"/>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94" name="Straight Connector 93"/>
            <p:cNvCxnSpPr/>
            <p:nvPr/>
          </p:nvCxnSpPr>
          <p:spPr>
            <a:xfrm flipV="1">
              <a:off x="1735474" y="1178334"/>
              <a:ext cx="0" cy="121298"/>
            </a:xfrm>
            <a:prstGeom prst="line">
              <a:avLst/>
            </a:prstGeom>
            <a:solidFill>
              <a:srgbClr val="00B0F0"/>
            </a:solidFill>
            <a:ln w="25400" cap="flat" cmpd="sng" algn="ctr">
              <a:solidFill>
                <a:srgbClr val="00B0F0"/>
              </a:solidFill>
              <a:prstDash val="solid"/>
            </a:ln>
            <a:effectLst/>
          </p:spPr>
        </p:cxnSp>
      </p:grpSp>
      <p:pic>
        <p:nvPicPr>
          <p:cNvPr id="95" name="Afbeelding 94"/>
          <p:cNvPicPr>
            <a:picLocks noChangeAspect="1"/>
          </p:cNvPicPr>
          <p:nvPr/>
        </p:nvPicPr>
        <p:blipFill>
          <a:blip r:embed="rId6"/>
          <a:stretch>
            <a:fillRect/>
          </a:stretch>
        </p:blipFill>
        <p:spPr>
          <a:xfrm>
            <a:off x="156924" y="1297026"/>
            <a:ext cx="3251630" cy="1029512"/>
          </a:xfrm>
          <a:prstGeom prst="rect">
            <a:avLst/>
          </a:prstGeom>
        </p:spPr>
      </p:pic>
    </p:spTree>
    <p:extLst>
      <p:ext uri="{BB962C8B-B14F-4D97-AF65-F5344CB8AC3E}">
        <p14:creationId xmlns:p14="http://schemas.microsoft.com/office/powerpoint/2010/main" val="120118998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96238" y="468307"/>
            <a:ext cx="4055911" cy="1143000"/>
          </a:xfrm>
        </p:spPr>
        <p:txBody>
          <a:bodyPr/>
          <a:lstStyle/>
          <a:p>
            <a:r>
              <a:rPr lang="nl-NL" sz="2800" b="1" dirty="0" smtClean="0">
                <a:solidFill>
                  <a:srgbClr val="53565A"/>
                </a:solidFill>
                <a:cs typeface="Arial Narrow"/>
              </a:rPr>
              <a:t>Bouwstenen</a:t>
            </a:r>
            <a:r>
              <a:rPr lang="nl-NL" sz="2800" b="1" dirty="0" smtClean="0">
                <a:solidFill>
                  <a:srgbClr val="3F9C00"/>
                </a:solidFill>
                <a:cs typeface="Arial Narrow"/>
              </a:rPr>
              <a:t> beweiding</a:t>
            </a:r>
            <a:endParaRPr lang="nl-NL" sz="2800" b="1" dirty="0"/>
          </a:p>
        </p:txBody>
      </p:sp>
      <p:pic>
        <p:nvPicPr>
          <p:cNvPr id="3" name="Afbeelding 2" descr="blok-grijs.png">
            <a:hlinkClick r:id="" action="ppaction://noaction"/>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2549" y="1800721"/>
            <a:ext cx="1790997" cy="716188"/>
          </a:xfrm>
          <a:prstGeom prst="rect">
            <a:avLst/>
          </a:prstGeom>
        </p:spPr>
      </p:pic>
      <p:sp>
        <p:nvSpPr>
          <p:cNvPr id="4" name="Subtitel 2">
            <a:hlinkClick r:id="" action="ppaction://noaction"/>
          </p:cNvPr>
          <p:cNvSpPr txBox="1">
            <a:spLocks/>
          </p:cNvSpPr>
          <p:nvPr/>
        </p:nvSpPr>
        <p:spPr>
          <a:xfrm>
            <a:off x="872549" y="1899224"/>
            <a:ext cx="1790997" cy="6176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smtClean="0">
                <a:ln>
                  <a:noFill/>
                </a:ln>
                <a:solidFill>
                  <a:prstClr val="white"/>
                </a:solidFill>
                <a:effectLst/>
                <a:uLnTx/>
                <a:uFillTx/>
                <a:latin typeface="Calibri"/>
                <a:ea typeface="+mn-ea"/>
                <a:cs typeface="Arial Narrow"/>
              </a:rPr>
              <a:t>Bijvoeding</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pic>
        <p:nvPicPr>
          <p:cNvPr id="5" name="Afbeelding 4" descr="blok-grijs.png">
            <a:hlinkClick r:id="" action="ppaction://noaction"/>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5849" y="1800721"/>
            <a:ext cx="1790997" cy="716188"/>
          </a:xfrm>
          <a:prstGeom prst="rect">
            <a:avLst/>
          </a:prstGeom>
        </p:spPr>
      </p:pic>
      <p:sp>
        <p:nvSpPr>
          <p:cNvPr id="6" name="Subtitel 2">
            <a:hlinkClick r:id="" action="ppaction://noaction"/>
          </p:cNvPr>
          <p:cNvSpPr txBox="1">
            <a:spLocks/>
          </p:cNvSpPr>
          <p:nvPr/>
        </p:nvSpPr>
        <p:spPr>
          <a:xfrm>
            <a:off x="6295849" y="1899224"/>
            <a:ext cx="1790997" cy="61768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err="1" smtClean="0">
                <a:ln>
                  <a:noFill/>
                </a:ln>
                <a:solidFill>
                  <a:prstClr val="white"/>
                </a:solidFill>
                <a:effectLst/>
                <a:uLnTx/>
                <a:uFillTx/>
                <a:latin typeface="Calibri"/>
                <a:ea typeface="+mn-ea"/>
                <a:cs typeface="Arial Narrow"/>
              </a:rPr>
              <a:t>Koegedrag</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pic>
        <p:nvPicPr>
          <p:cNvPr id="7" name="Afbeelding 6">
            <a:hlinkClick r:id="" action="ppaction://noaction"/>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1065" y="1371038"/>
            <a:ext cx="1789200" cy="1145871"/>
          </a:xfrm>
          <a:prstGeom prst="rect">
            <a:avLst/>
          </a:prstGeom>
        </p:spPr>
      </p:pic>
      <p:sp>
        <p:nvSpPr>
          <p:cNvPr id="8" name="Subtitel 2">
            <a:hlinkClick r:id="" action="ppaction://noaction"/>
          </p:cNvPr>
          <p:cNvSpPr txBox="1">
            <a:spLocks/>
          </p:cNvSpPr>
          <p:nvPr/>
        </p:nvSpPr>
        <p:spPr>
          <a:xfrm>
            <a:off x="3609826" y="1899225"/>
            <a:ext cx="1790997" cy="72567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smtClean="0">
                <a:ln>
                  <a:noFill/>
                </a:ln>
                <a:solidFill>
                  <a:prstClr val="white"/>
                </a:solidFill>
                <a:effectLst/>
                <a:uLnTx/>
                <a:uFillTx/>
                <a:latin typeface="Calibri"/>
                <a:ea typeface="+mn-ea"/>
                <a:cs typeface="Arial Narrow"/>
              </a:rPr>
              <a:t>Grasopname</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cxnSp>
        <p:nvCxnSpPr>
          <p:cNvPr id="9" name="Rechte verbindingslijn 8"/>
          <p:cNvCxnSpPr/>
          <p:nvPr/>
        </p:nvCxnSpPr>
        <p:spPr>
          <a:xfrm flipH="1">
            <a:off x="5556369" y="2202653"/>
            <a:ext cx="591141" cy="0"/>
          </a:xfrm>
          <a:prstGeom prst="line">
            <a:avLst/>
          </a:prstGeom>
          <a:ln w="38100">
            <a:solidFill>
              <a:srgbClr val="3F9C00"/>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10" name="Rechte verbindingslijn 9"/>
          <p:cNvCxnSpPr/>
          <p:nvPr/>
        </p:nvCxnSpPr>
        <p:spPr>
          <a:xfrm flipH="1">
            <a:off x="2809212" y="2202653"/>
            <a:ext cx="591141" cy="0"/>
          </a:xfrm>
          <a:prstGeom prst="line">
            <a:avLst/>
          </a:prstGeom>
          <a:ln w="38100">
            <a:solidFill>
              <a:srgbClr val="3F9C00"/>
            </a:solidFill>
            <a:headEnd type="triangle" w="lg" len="med"/>
            <a:tailEnd type="none" w="lg"/>
          </a:ln>
          <a:effectLst/>
        </p:spPr>
        <p:style>
          <a:lnRef idx="2">
            <a:schemeClr val="accent1"/>
          </a:lnRef>
          <a:fillRef idx="0">
            <a:schemeClr val="accent1"/>
          </a:fillRef>
          <a:effectRef idx="1">
            <a:schemeClr val="accent1"/>
          </a:effectRef>
          <a:fontRef idx="minor">
            <a:schemeClr val="tx1"/>
          </a:fontRef>
        </p:style>
      </p:cxnSp>
      <p:cxnSp>
        <p:nvCxnSpPr>
          <p:cNvPr id="11" name="Gebogen verbindingslijn 24"/>
          <p:cNvCxnSpPr/>
          <p:nvPr/>
        </p:nvCxnSpPr>
        <p:spPr>
          <a:xfrm>
            <a:off x="1997364" y="2794000"/>
            <a:ext cx="1402989" cy="461818"/>
          </a:xfrm>
          <a:prstGeom prst="straightConnector1">
            <a:avLst/>
          </a:prstGeom>
          <a:ln w="38100">
            <a:solidFill>
              <a:srgbClr val="3F9C00"/>
            </a:solidFill>
            <a:headEnd type="triangle" w="lg" len="med"/>
            <a:tailEnd type="none" w="lg"/>
          </a:ln>
          <a:effectLst/>
        </p:spPr>
        <p:style>
          <a:lnRef idx="2">
            <a:schemeClr val="accent1"/>
          </a:lnRef>
          <a:fillRef idx="0">
            <a:schemeClr val="accent1"/>
          </a:fillRef>
          <a:effectRef idx="1">
            <a:schemeClr val="accent1"/>
          </a:effectRef>
          <a:fontRef idx="minor">
            <a:schemeClr val="tx1"/>
          </a:fontRef>
        </p:style>
      </p:cxnSp>
      <p:cxnSp>
        <p:nvCxnSpPr>
          <p:cNvPr id="12" name="Gebogen verbindingslijn 24"/>
          <p:cNvCxnSpPr/>
          <p:nvPr/>
        </p:nvCxnSpPr>
        <p:spPr>
          <a:xfrm flipH="1">
            <a:off x="5556369" y="2794000"/>
            <a:ext cx="1163087" cy="461818"/>
          </a:xfrm>
          <a:prstGeom prst="straightConnector1">
            <a:avLst/>
          </a:prstGeom>
          <a:ln w="38100">
            <a:solidFill>
              <a:srgbClr val="3F9C00"/>
            </a:solidFill>
            <a:headEnd type="triangle" w="lg" len="med"/>
            <a:tailEnd type="none" w="lg"/>
          </a:ln>
          <a:effectLst/>
        </p:spPr>
        <p:style>
          <a:lnRef idx="2">
            <a:schemeClr val="accent1"/>
          </a:lnRef>
          <a:fillRef idx="0">
            <a:schemeClr val="accent1"/>
          </a:fillRef>
          <a:effectRef idx="1">
            <a:schemeClr val="accent1"/>
          </a:effectRef>
          <a:fontRef idx="minor">
            <a:schemeClr val="tx1"/>
          </a:fontRef>
        </p:style>
      </p:cxnSp>
      <p:cxnSp>
        <p:nvCxnSpPr>
          <p:cNvPr id="13" name="Gebogen verbindingslijn 24"/>
          <p:cNvCxnSpPr/>
          <p:nvPr/>
        </p:nvCxnSpPr>
        <p:spPr>
          <a:xfrm flipH="1">
            <a:off x="5556371" y="2794000"/>
            <a:ext cx="1474812" cy="1570182"/>
          </a:xfrm>
          <a:prstGeom prst="straightConnector1">
            <a:avLst/>
          </a:prstGeom>
          <a:ln w="38100">
            <a:solidFill>
              <a:srgbClr val="3F9C00"/>
            </a:solidFill>
            <a:headEnd type="none" w="lg" len="med"/>
            <a:tailEnd type="triangle" w="lg"/>
          </a:ln>
          <a:effectLst/>
        </p:spPr>
        <p:style>
          <a:lnRef idx="2">
            <a:schemeClr val="accent1"/>
          </a:lnRef>
          <a:fillRef idx="0">
            <a:schemeClr val="accent1"/>
          </a:fillRef>
          <a:effectRef idx="1">
            <a:schemeClr val="accent1"/>
          </a:effectRef>
          <a:fontRef idx="minor">
            <a:schemeClr val="tx1"/>
          </a:fontRef>
        </p:style>
      </p:cxnSp>
      <p:pic>
        <p:nvPicPr>
          <p:cNvPr id="14" name="Afbeelding 13" descr="blok-grijs.png">
            <a:hlinkClick r:id="rId5" action="ppaction://hlinksldjump"/>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9826" y="2876758"/>
            <a:ext cx="1790997" cy="716188"/>
          </a:xfrm>
          <a:prstGeom prst="rect">
            <a:avLst/>
          </a:prstGeom>
        </p:spPr>
      </p:pic>
      <p:cxnSp>
        <p:nvCxnSpPr>
          <p:cNvPr id="15" name="Gebogen verbindingslijn 24"/>
          <p:cNvCxnSpPr/>
          <p:nvPr/>
        </p:nvCxnSpPr>
        <p:spPr>
          <a:xfrm flipH="1">
            <a:off x="5556369" y="2794000"/>
            <a:ext cx="1867358" cy="2632364"/>
          </a:xfrm>
          <a:prstGeom prst="straightConnector1">
            <a:avLst/>
          </a:prstGeom>
          <a:ln w="38100">
            <a:solidFill>
              <a:srgbClr val="3F9C00"/>
            </a:solidFill>
            <a:headEnd type="none" w="lg" len="med"/>
            <a:tailEnd type="triangle" w="lg"/>
          </a:ln>
          <a:effectLst/>
        </p:spPr>
        <p:style>
          <a:lnRef idx="2">
            <a:schemeClr val="accent1"/>
          </a:lnRef>
          <a:fillRef idx="0">
            <a:schemeClr val="accent1"/>
          </a:fillRef>
          <a:effectRef idx="1">
            <a:schemeClr val="accent1"/>
          </a:effectRef>
          <a:fontRef idx="minor">
            <a:schemeClr val="tx1"/>
          </a:fontRef>
        </p:style>
      </p:cxnSp>
      <p:sp>
        <p:nvSpPr>
          <p:cNvPr id="16" name="Subtitel 2">
            <a:hlinkClick r:id="rId5" action="ppaction://hlinksldjump"/>
          </p:cNvPr>
          <p:cNvSpPr txBox="1">
            <a:spLocks/>
          </p:cNvSpPr>
          <p:nvPr/>
        </p:nvSpPr>
        <p:spPr>
          <a:xfrm>
            <a:off x="3609826" y="2955581"/>
            <a:ext cx="1790997" cy="637365"/>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smtClean="0">
                <a:ln>
                  <a:noFill/>
                </a:ln>
                <a:solidFill>
                  <a:prstClr val="white"/>
                </a:solidFill>
                <a:effectLst/>
                <a:uLnTx/>
                <a:uFillTx/>
                <a:latin typeface="Calibri"/>
                <a:ea typeface="+mn-ea"/>
                <a:cs typeface="Arial Narrow"/>
              </a:rPr>
              <a:t>Grasvoorraad</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pic>
        <p:nvPicPr>
          <p:cNvPr id="17" name="Afbeelding 16" descr="blok-grijs.png">
            <a:hlinkClick r:id="rId5" action="ppaction://hlinksldjump"/>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8421" y="3979475"/>
            <a:ext cx="1790997" cy="716188"/>
          </a:xfrm>
          <a:prstGeom prst="rect">
            <a:avLst/>
          </a:prstGeom>
        </p:spPr>
      </p:pic>
      <p:sp>
        <p:nvSpPr>
          <p:cNvPr id="18" name="Subtitel 2">
            <a:hlinkClick r:id="rId5" action="ppaction://hlinksldjump"/>
          </p:cNvPr>
          <p:cNvSpPr txBox="1">
            <a:spLocks/>
          </p:cNvSpPr>
          <p:nvPr/>
        </p:nvSpPr>
        <p:spPr>
          <a:xfrm>
            <a:off x="3609826" y="4058298"/>
            <a:ext cx="1790997" cy="63736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err="1" smtClean="0">
                <a:ln>
                  <a:noFill/>
                </a:ln>
                <a:solidFill>
                  <a:prstClr val="white"/>
                </a:solidFill>
                <a:effectLst/>
                <a:uLnTx/>
                <a:uFillTx/>
                <a:latin typeface="Calibri"/>
                <a:ea typeface="+mn-ea"/>
                <a:cs typeface="Arial Narrow"/>
              </a:rPr>
              <a:t>Grasgroei </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pic>
        <p:nvPicPr>
          <p:cNvPr id="19" name="Afbeelding 18" descr="blok-grijs.png">
            <a:hlinkClick r:id="" action="ppaction://noaction"/>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8421" y="5076555"/>
            <a:ext cx="1790997" cy="716188"/>
          </a:xfrm>
          <a:prstGeom prst="rect">
            <a:avLst/>
          </a:prstGeom>
        </p:spPr>
      </p:pic>
      <p:sp>
        <p:nvSpPr>
          <p:cNvPr id="20" name="Subtitel 2">
            <a:hlinkClick r:id="" action="ppaction://noaction"/>
          </p:cNvPr>
          <p:cNvSpPr txBox="1">
            <a:spLocks/>
          </p:cNvSpPr>
          <p:nvPr/>
        </p:nvSpPr>
        <p:spPr>
          <a:xfrm>
            <a:off x="3598421" y="5155378"/>
            <a:ext cx="1790997" cy="63736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400" b="0" i="0" u="none" strike="noStrike" kern="1200" cap="none" spc="0" normalizeH="0" baseline="0" noProof="0" dirty="0" smtClean="0">
                <a:ln>
                  <a:noFill/>
                </a:ln>
                <a:solidFill>
                  <a:prstClr val="white"/>
                </a:solidFill>
                <a:effectLst/>
                <a:uLnTx/>
                <a:uFillTx/>
                <a:latin typeface="Calibri"/>
                <a:ea typeface="+mn-ea"/>
                <a:cs typeface="Arial Narrow"/>
              </a:rPr>
              <a:t>Bodem</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cxnSp>
        <p:nvCxnSpPr>
          <p:cNvPr id="21" name="Rechte verbindingslijn 20"/>
          <p:cNvCxnSpPr/>
          <p:nvPr/>
        </p:nvCxnSpPr>
        <p:spPr>
          <a:xfrm rot="5400000" flipH="1">
            <a:off x="4387272" y="2688467"/>
            <a:ext cx="273845" cy="0"/>
          </a:xfrm>
          <a:prstGeom prst="line">
            <a:avLst/>
          </a:prstGeom>
          <a:ln w="38100">
            <a:solidFill>
              <a:srgbClr val="3F9C00"/>
            </a:solidFill>
            <a:headEnd type="triangle" w="lg" len="med"/>
            <a:tailEnd type="triangle" w="lg"/>
          </a:ln>
          <a:effectLst/>
        </p:spPr>
        <p:style>
          <a:lnRef idx="2">
            <a:schemeClr val="accent1"/>
          </a:lnRef>
          <a:fillRef idx="0">
            <a:schemeClr val="accent1"/>
          </a:fillRef>
          <a:effectRef idx="1">
            <a:schemeClr val="accent1"/>
          </a:effectRef>
          <a:fontRef idx="minor">
            <a:schemeClr val="tx1"/>
          </a:fontRef>
        </p:style>
      </p:cxnSp>
      <p:cxnSp>
        <p:nvCxnSpPr>
          <p:cNvPr id="22" name="Rechte verbindingslijn 21"/>
          <p:cNvCxnSpPr/>
          <p:nvPr/>
        </p:nvCxnSpPr>
        <p:spPr>
          <a:xfrm rot="5400000" flipH="1">
            <a:off x="4387272" y="3784827"/>
            <a:ext cx="273845" cy="0"/>
          </a:xfrm>
          <a:prstGeom prst="line">
            <a:avLst/>
          </a:prstGeom>
          <a:ln w="38100">
            <a:solidFill>
              <a:srgbClr val="3F9C00"/>
            </a:solidFill>
            <a:headEnd type="triangle" w="lg" len="med"/>
            <a:tailEnd type="triangle" w="lg"/>
          </a:ln>
          <a:effectLst/>
        </p:spPr>
        <p:style>
          <a:lnRef idx="2">
            <a:schemeClr val="accent1"/>
          </a:lnRef>
          <a:fillRef idx="0">
            <a:schemeClr val="accent1"/>
          </a:fillRef>
          <a:effectRef idx="1">
            <a:schemeClr val="accent1"/>
          </a:effectRef>
          <a:fontRef idx="minor">
            <a:schemeClr val="tx1"/>
          </a:fontRef>
        </p:style>
      </p:cxnSp>
      <p:cxnSp>
        <p:nvCxnSpPr>
          <p:cNvPr id="23" name="Rechte verbindingslijn 22"/>
          <p:cNvCxnSpPr/>
          <p:nvPr/>
        </p:nvCxnSpPr>
        <p:spPr>
          <a:xfrm rot="5400000" flipH="1">
            <a:off x="4376418" y="4881907"/>
            <a:ext cx="273845" cy="0"/>
          </a:xfrm>
          <a:prstGeom prst="line">
            <a:avLst/>
          </a:prstGeom>
          <a:ln w="38100">
            <a:solidFill>
              <a:srgbClr val="3F9C00"/>
            </a:solidFill>
            <a:headEnd type="triangle" w="lg" len="med"/>
            <a:tailEnd type="triangle" w="lg"/>
          </a:ln>
          <a:effectLst/>
        </p:spPr>
        <p:style>
          <a:lnRef idx="2">
            <a:schemeClr val="accent1"/>
          </a:lnRef>
          <a:fillRef idx="0">
            <a:schemeClr val="accent1"/>
          </a:fillRef>
          <a:effectRef idx="1">
            <a:schemeClr val="accent1"/>
          </a:effectRef>
          <a:fontRef idx="minor">
            <a:schemeClr val="tx1"/>
          </a:fontRef>
        </p:style>
      </p:cxnSp>
      <p:pic>
        <p:nvPicPr>
          <p:cNvPr id="24" name="Afbeelding 23">
            <a:hlinkClick r:id="" action="ppaction://noaction"/>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49125" y="5901637"/>
            <a:ext cx="762000" cy="499378"/>
          </a:xfrm>
          <a:prstGeom prst="rect">
            <a:avLst/>
          </a:prstGeom>
        </p:spPr>
      </p:pic>
      <p:pic>
        <p:nvPicPr>
          <p:cNvPr id="25" name="Afbeelding 24">
            <a:hlinkClick r:id="" action="ppaction://hlinkshowjump?jump=nextslide"/>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80395" y="5901637"/>
            <a:ext cx="413827" cy="499378"/>
          </a:xfrm>
          <a:prstGeom prst="rect">
            <a:avLst/>
          </a:prstGeom>
        </p:spPr>
      </p:pic>
      <p:pic>
        <p:nvPicPr>
          <p:cNvPr id="26" name="Afbeelding 25">
            <a:hlinkClick r:id="" action="ppaction://hlinkshowjump?jump=previousslide"/>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66028" y="5901637"/>
            <a:ext cx="413827" cy="499377"/>
          </a:xfrm>
          <a:prstGeom prst="rect">
            <a:avLst/>
          </a:prstGeom>
        </p:spPr>
      </p:pic>
      <p:pic>
        <p:nvPicPr>
          <p:cNvPr id="27" name="Afbeelding 26" descr="LOGO-AmazingGrazing-RGB-6x.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5818" y="128898"/>
            <a:ext cx="2054370" cy="1376150"/>
          </a:xfrm>
          <a:prstGeom prst="rect">
            <a:avLst/>
          </a:prstGeom>
        </p:spPr>
      </p:pic>
      <p:sp>
        <p:nvSpPr>
          <p:cNvPr id="28" name="Rechthoek 27"/>
          <p:cNvSpPr/>
          <p:nvPr/>
        </p:nvSpPr>
        <p:spPr>
          <a:xfrm>
            <a:off x="245818" y="2929061"/>
            <a:ext cx="2971464" cy="276998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Om oplossingen te vinden voor </a:t>
            </a: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inpassing</a:t>
            </a:r>
            <a:r>
              <a:rPr kumimoji="0" lang="nl-NL" sz="1400" b="0" i="0" u="none" strike="noStrike" kern="1200" cap="none" spc="0" normalizeH="0" noProof="0" dirty="0" smtClean="0">
                <a:ln>
                  <a:noFill/>
                </a:ln>
                <a:solidFill>
                  <a:prstClr val="black"/>
                </a:solidFill>
                <a:effectLst/>
                <a:uLnTx/>
                <a:uFillTx/>
                <a:latin typeface="Calibri"/>
                <a:ea typeface="+mn-ea"/>
                <a:cs typeface="+mn-cs"/>
              </a:rPr>
              <a:t> van beweiden</a:t>
            </a: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Te vertalen naar kennis, managementtools </a:t>
            </a:r>
            <a:r>
              <a:rPr kumimoji="0" lang="en-GB" sz="1400" b="0" i="0" u="none" strike="noStrike" kern="1200" cap="none" spc="0" normalizeH="0" baseline="0" noProof="0" dirty="0" err="1">
                <a:ln>
                  <a:noFill/>
                </a:ln>
                <a:solidFill>
                  <a:prstClr val="black"/>
                </a:solidFill>
                <a:effectLst/>
                <a:uLnTx/>
                <a:uFillTx/>
                <a:latin typeface="Calibri"/>
                <a:ea typeface="+mn-ea"/>
                <a:cs typeface="+mn-cs"/>
              </a:rPr>
              <a:t>en</a:t>
            </a:r>
            <a:r>
              <a:rPr kumimoji="0" lang="en-GB" sz="1400" b="0" i="0" u="none" strike="noStrike" kern="1200" cap="none" spc="0" normalizeH="0" baseline="0" noProof="0" dirty="0">
                <a:ln>
                  <a:noFill/>
                </a:ln>
                <a:solidFill>
                  <a:prstClr val="black"/>
                </a:solidFill>
                <a:effectLst/>
                <a:uLnTx/>
                <a:uFillTx/>
                <a:latin typeface="Calibri"/>
                <a:ea typeface="+mn-ea"/>
                <a:cs typeface="+mn-cs"/>
              </a:rPr>
              <a:t> </a:t>
            </a: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concrete </a:t>
            </a:r>
            <a:r>
              <a:rPr kumimoji="0" lang="en-GB" sz="1400" b="0" i="0" u="none" strike="noStrike" kern="1200" cap="none" spc="0" normalizeH="0" baseline="0" noProof="0" dirty="0" err="1" smtClean="0">
                <a:ln>
                  <a:noFill/>
                </a:ln>
                <a:solidFill>
                  <a:prstClr val="black"/>
                </a:solidFill>
                <a:effectLst/>
                <a:uLnTx/>
                <a:uFillTx/>
                <a:latin typeface="Calibri"/>
                <a:ea typeface="+mn-ea"/>
                <a:cs typeface="+mn-cs"/>
              </a:rPr>
              <a:t>beweidingssystemen</a:t>
            </a: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400" b="0" i="0" u="none" strike="noStrike" kern="1200" cap="none" spc="0" normalizeH="0" baseline="0" noProof="0" dirty="0" err="1" smtClean="0">
                <a:ln>
                  <a:noFill/>
                </a:ln>
                <a:solidFill>
                  <a:prstClr val="black"/>
                </a:solidFill>
                <a:effectLst/>
                <a:uLnTx/>
                <a:uFillTx/>
                <a:latin typeface="Calibri"/>
                <a:ea typeface="+mn-ea"/>
                <a:cs typeface="+mn-cs"/>
              </a:rPr>
              <a:t>voor</a:t>
            </a: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 de </a:t>
            </a:r>
            <a:r>
              <a:rPr kumimoji="0" lang="en-GB" sz="1400" b="0" i="0" u="none" strike="noStrike" kern="1200" cap="none" spc="0" normalizeH="0" baseline="0" noProof="0" dirty="0" err="1" smtClean="0">
                <a:ln>
                  <a:noFill/>
                </a:ln>
                <a:solidFill>
                  <a:prstClr val="black"/>
                </a:solidFill>
                <a:effectLst/>
                <a:uLnTx/>
                <a:uFillTx/>
                <a:latin typeface="Calibri"/>
                <a:ea typeface="+mn-ea"/>
                <a:cs typeface="+mn-cs"/>
              </a:rPr>
              <a:t>praktijk</a:t>
            </a: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Stimuleert </a:t>
            </a:r>
            <a:r>
              <a:rPr lang="nl-NL" b="1" dirty="0" smtClean="0">
                <a:solidFill>
                  <a:prstClr val="black"/>
                </a:solidFill>
                <a:latin typeface="Calibri"/>
              </a:rPr>
              <a:t>de toepassing</a:t>
            </a:r>
            <a:r>
              <a:rPr kumimoji="0" lang="nl-NL"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nl-NL" sz="1800" b="1" i="0" u="none" strike="noStrike" kern="1200" cap="none" spc="0" normalizeH="0" baseline="0" noProof="0" dirty="0">
                <a:ln>
                  <a:noFill/>
                </a:ln>
                <a:solidFill>
                  <a:prstClr val="black"/>
                </a:solidFill>
                <a:effectLst/>
                <a:uLnTx/>
                <a:uFillTx/>
                <a:latin typeface="Calibri"/>
                <a:ea typeface="+mn-ea"/>
                <a:cs typeface="+mn-cs"/>
              </a:rPr>
              <a:t>en </a:t>
            </a:r>
            <a:r>
              <a:rPr kumimoji="0" lang="nl-NL" sz="1800" b="1" i="0" u="none" strike="noStrike" kern="1200" cap="none" spc="0" normalizeH="0" baseline="0" noProof="0" dirty="0" smtClean="0">
                <a:ln>
                  <a:noFill/>
                </a:ln>
                <a:solidFill>
                  <a:prstClr val="black"/>
                </a:solidFill>
                <a:effectLst/>
                <a:uLnTx/>
                <a:uFillTx/>
                <a:latin typeface="Calibri"/>
                <a:ea typeface="+mn-ea"/>
                <a:cs typeface="+mn-cs"/>
              </a:rPr>
              <a:t>ontwikkeling </a:t>
            </a:r>
            <a:r>
              <a:rPr kumimoji="0" lang="nl-NL" sz="1800" b="1" i="0" u="none" strike="noStrike" kern="1200" cap="none" spc="0" normalizeH="0" baseline="0" noProof="0" dirty="0">
                <a:ln>
                  <a:noFill/>
                </a:ln>
                <a:solidFill>
                  <a:prstClr val="black"/>
                </a:solidFill>
                <a:effectLst/>
                <a:uLnTx/>
                <a:uFillTx/>
                <a:latin typeface="Calibri"/>
                <a:ea typeface="+mn-ea"/>
                <a:cs typeface="+mn-cs"/>
              </a:rPr>
              <a:t>van </a:t>
            </a:r>
            <a:r>
              <a:rPr kumimoji="0" lang="nl-NL" sz="1800" b="1" i="0" u="none" strike="noStrike" kern="1200" cap="none" spc="0" normalizeH="0" baseline="0" noProof="0" dirty="0" smtClean="0">
                <a:ln>
                  <a:noFill/>
                </a:ln>
                <a:solidFill>
                  <a:prstClr val="black"/>
                </a:solidFill>
                <a:effectLst/>
                <a:uLnTx/>
                <a:uFillTx/>
                <a:latin typeface="Calibri"/>
                <a:ea typeface="+mn-ea"/>
                <a:cs typeface="+mn-cs"/>
              </a:rPr>
              <a:t>beweiding </a:t>
            </a:r>
            <a:r>
              <a:rPr kumimoji="0" lang="nl-NL" sz="1800" b="1" i="0" u="none" strike="noStrike" kern="1200" cap="none" spc="0" normalizeH="0" baseline="0" noProof="0" dirty="0">
                <a:ln>
                  <a:noFill/>
                </a:ln>
                <a:solidFill>
                  <a:prstClr val="black"/>
                </a:solidFill>
                <a:effectLst/>
                <a:uLnTx/>
                <a:uFillTx/>
                <a:latin typeface="Calibri"/>
                <a:ea typeface="+mn-ea"/>
                <a:cs typeface="+mn-cs"/>
              </a:rPr>
              <a:t>in Nederland, als onderdeel van modern vakmanschap, nu en in de toekomst.</a:t>
            </a:r>
          </a:p>
        </p:txBody>
      </p:sp>
    </p:spTree>
    <p:custDataLst>
      <p:tags r:id="rId1"/>
    </p:custDataLst>
    <p:extLst>
      <p:ext uri="{BB962C8B-B14F-4D97-AF65-F5344CB8AC3E}">
        <p14:creationId xmlns:p14="http://schemas.microsoft.com/office/powerpoint/2010/main" val="413611367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België</a:t>
            </a:r>
            <a:endParaRPr lang="nl-NL" dirty="0"/>
          </a:p>
        </p:txBody>
      </p:sp>
      <p:sp>
        <p:nvSpPr>
          <p:cNvPr id="4" name="Titel 3"/>
          <p:cNvSpPr>
            <a:spLocks noGrp="1"/>
          </p:cNvSpPr>
          <p:nvPr>
            <p:ph type="ctrTitle"/>
          </p:nvPr>
        </p:nvSpPr>
        <p:spPr/>
        <p:txBody>
          <a:bodyPr/>
          <a:lstStyle/>
          <a:p>
            <a:endParaRPr lang="nl-NL"/>
          </a:p>
        </p:txBody>
      </p:sp>
    </p:spTree>
    <p:extLst>
      <p:ext uri="{BB962C8B-B14F-4D97-AF65-F5344CB8AC3E}">
        <p14:creationId xmlns:p14="http://schemas.microsoft.com/office/powerpoint/2010/main" val="233733434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1362204-5CA9-4B86-8EAE-435D2268F2C6}"/>
              </a:ext>
            </a:extLst>
          </p:cNvPr>
          <p:cNvSpPr>
            <a:spLocks noGrp="1" noChangeArrowheads="1"/>
          </p:cNvSpPr>
          <p:nvPr>
            <p:ph type="title"/>
          </p:nvPr>
        </p:nvSpPr>
        <p:spPr>
          <a:xfrm>
            <a:off x="240700" y="2058460"/>
            <a:ext cx="8796620" cy="1606016"/>
          </a:xfrm>
          <a:noFill/>
        </p:spPr>
        <p:txBody>
          <a:bodyPr/>
          <a:lstStyle/>
          <a:p>
            <a:pPr algn="l" eaLnBrk="1" hangingPunct="1"/>
            <a:r>
              <a:rPr lang="fr-FR" altLang="nl-NL" sz="2800" b="1" dirty="0" err="1" smtClean="0">
                <a:solidFill>
                  <a:schemeClr val="tx1">
                    <a:lumMod val="95000"/>
                    <a:lumOff val="5000"/>
                  </a:schemeClr>
                </a:solidFill>
                <a:latin typeface="+mn-lt"/>
              </a:rPr>
              <a:t>Vlinderbloemigen</a:t>
            </a:r>
            <a:r>
              <a:rPr lang="fr-FR" altLang="nl-NL" sz="2800" b="1" dirty="0" smtClean="0">
                <a:solidFill>
                  <a:schemeClr val="tx1">
                    <a:lumMod val="95000"/>
                    <a:lumOff val="5000"/>
                  </a:schemeClr>
                </a:solidFill>
                <a:latin typeface="+mn-lt"/>
              </a:rPr>
              <a:t>: </a:t>
            </a:r>
            <a:r>
              <a:rPr lang="fr-FR" altLang="nl-NL" sz="2800" b="1" dirty="0">
                <a:solidFill>
                  <a:schemeClr val="tx1">
                    <a:lumMod val="95000"/>
                    <a:lumOff val="5000"/>
                  </a:schemeClr>
                </a:solidFill>
                <a:latin typeface="+mn-lt"/>
              </a:rPr>
              <a:t/>
            </a:r>
            <a:br>
              <a:rPr lang="fr-FR" altLang="nl-NL" sz="2800" b="1" dirty="0">
                <a:solidFill>
                  <a:schemeClr val="tx1">
                    <a:lumMod val="95000"/>
                    <a:lumOff val="5000"/>
                  </a:schemeClr>
                </a:solidFill>
                <a:latin typeface="+mn-lt"/>
              </a:rPr>
            </a:br>
            <a:r>
              <a:rPr lang="fr-FR" altLang="nl-NL" sz="2800" b="1" dirty="0" err="1" smtClean="0">
                <a:solidFill>
                  <a:schemeClr val="tx1">
                    <a:lumMod val="95000"/>
                    <a:lumOff val="5000"/>
                  </a:schemeClr>
                </a:solidFill>
                <a:latin typeface="+mn-lt"/>
              </a:rPr>
              <a:t>sleutelsoorten</a:t>
            </a:r>
            <a:r>
              <a:rPr lang="fr-FR" altLang="nl-NL" sz="2800" b="1" dirty="0" smtClean="0">
                <a:solidFill>
                  <a:schemeClr val="tx1">
                    <a:lumMod val="95000"/>
                    <a:lumOff val="5000"/>
                  </a:schemeClr>
                </a:solidFill>
                <a:latin typeface="+mn-lt"/>
              </a:rPr>
              <a:t> </a:t>
            </a:r>
            <a:r>
              <a:rPr lang="fr-FR" altLang="nl-NL" sz="2800" b="1" dirty="0" err="1" smtClean="0">
                <a:solidFill>
                  <a:schemeClr val="tx1">
                    <a:lumMod val="95000"/>
                    <a:lumOff val="5000"/>
                  </a:schemeClr>
                </a:solidFill>
                <a:latin typeface="+mn-lt"/>
              </a:rPr>
              <a:t>voor</a:t>
            </a:r>
            <a:r>
              <a:rPr lang="fr-FR" altLang="nl-NL" sz="2800" b="1" dirty="0" smtClean="0">
                <a:solidFill>
                  <a:schemeClr val="tx1">
                    <a:lumMod val="95000"/>
                    <a:lumOff val="5000"/>
                  </a:schemeClr>
                </a:solidFill>
                <a:latin typeface="+mn-lt"/>
              </a:rPr>
              <a:t> </a:t>
            </a:r>
            <a:r>
              <a:rPr lang="fr-FR" altLang="nl-NL" sz="2800" b="1" dirty="0" err="1" smtClean="0">
                <a:solidFill>
                  <a:schemeClr val="tx1">
                    <a:lumMod val="95000"/>
                    <a:lumOff val="5000"/>
                  </a:schemeClr>
                </a:solidFill>
                <a:latin typeface="+mn-lt"/>
              </a:rPr>
              <a:t>duurzame</a:t>
            </a:r>
            <a:r>
              <a:rPr lang="fr-FR" altLang="nl-NL" sz="2800" b="1" dirty="0" smtClean="0">
                <a:solidFill>
                  <a:schemeClr val="tx1">
                    <a:lumMod val="95000"/>
                    <a:lumOff val="5000"/>
                  </a:schemeClr>
                </a:solidFill>
                <a:latin typeface="+mn-lt"/>
              </a:rPr>
              <a:t> </a:t>
            </a:r>
            <a:r>
              <a:rPr lang="fr-FR" altLang="nl-NL" sz="2800" b="1" dirty="0" err="1" smtClean="0">
                <a:solidFill>
                  <a:schemeClr val="tx1">
                    <a:lumMod val="95000"/>
                    <a:lumOff val="5000"/>
                  </a:schemeClr>
                </a:solidFill>
                <a:latin typeface="+mn-lt"/>
              </a:rPr>
              <a:t>mengsels</a:t>
            </a:r>
            <a:r>
              <a:rPr lang="fr-FR" altLang="nl-NL" sz="2800" b="1" dirty="0" smtClean="0">
                <a:solidFill>
                  <a:schemeClr val="tx1">
                    <a:lumMod val="95000"/>
                    <a:lumOff val="5000"/>
                  </a:schemeClr>
                </a:solidFill>
                <a:latin typeface="+mn-lt"/>
              </a:rPr>
              <a:t> in </a:t>
            </a:r>
            <a:r>
              <a:rPr lang="fr-FR" altLang="nl-NL" sz="2800" b="1" dirty="0" err="1" smtClean="0">
                <a:solidFill>
                  <a:schemeClr val="tx1">
                    <a:lumMod val="95000"/>
                    <a:lumOff val="5000"/>
                  </a:schemeClr>
                </a:solidFill>
                <a:latin typeface="+mn-lt"/>
              </a:rPr>
              <a:t>België</a:t>
            </a:r>
            <a:endParaRPr lang="fr-FR" altLang="nl-NL" sz="2800" dirty="0">
              <a:solidFill>
                <a:schemeClr val="tx1">
                  <a:lumMod val="95000"/>
                  <a:lumOff val="5000"/>
                </a:schemeClr>
              </a:solidFill>
              <a:latin typeface="+mn-lt"/>
            </a:endParaRPr>
          </a:p>
        </p:txBody>
      </p:sp>
      <p:sp>
        <p:nvSpPr>
          <p:cNvPr id="4099" name="Rectangle 3">
            <a:extLst>
              <a:ext uri="{FF2B5EF4-FFF2-40B4-BE49-F238E27FC236}">
                <a16:creationId xmlns:a16="http://schemas.microsoft.com/office/drawing/2014/main" id="{442639BE-32BB-4EF9-A421-01F792EF748F}"/>
              </a:ext>
            </a:extLst>
          </p:cNvPr>
          <p:cNvSpPr>
            <a:spLocks noGrp="1" noChangeArrowheads="1"/>
          </p:cNvSpPr>
          <p:nvPr>
            <p:ph type="subTitle" idx="4294967295"/>
          </p:nvPr>
        </p:nvSpPr>
        <p:spPr>
          <a:xfrm>
            <a:off x="0" y="4069080"/>
            <a:ext cx="9144000" cy="1706880"/>
          </a:xfrm>
          <a:prstGeom prst="rect">
            <a:avLst/>
          </a:prstGeom>
          <a:solidFill>
            <a:srgbClr val="FFCC99">
              <a:alpha val="41176"/>
            </a:srgbClr>
          </a:solidFill>
        </p:spPr>
        <p:txBody>
          <a:bodyPr/>
          <a:lstStyle/>
          <a:p>
            <a:pPr eaLnBrk="1" hangingPunct="1"/>
            <a:r>
              <a:rPr lang="en-GB" altLang="nl-NL" sz="2400" b="1" dirty="0">
                <a:latin typeface="Times New Roman" panose="02020603050405020304" pitchFamily="18" charset="0"/>
              </a:rPr>
              <a:t>Peeters A.</a:t>
            </a:r>
            <a:r>
              <a:rPr lang="en-GB" altLang="nl-NL" sz="2400" b="1" baseline="30000" dirty="0">
                <a:latin typeface="Times New Roman" panose="02020603050405020304" pitchFamily="18" charset="0"/>
              </a:rPr>
              <a:t>1</a:t>
            </a:r>
            <a:r>
              <a:rPr lang="en-GB" altLang="nl-NL" sz="2400" b="1" dirty="0">
                <a:latin typeface="Times New Roman" panose="02020603050405020304" pitchFamily="18" charset="0"/>
              </a:rPr>
              <a:t>, </a:t>
            </a:r>
            <a:r>
              <a:rPr lang="en-GB" altLang="nl-NL" sz="2400" b="1" dirty="0" err="1">
                <a:latin typeface="Times New Roman" panose="02020603050405020304" pitchFamily="18" charset="0"/>
              </a:rPr>
              <a:t>Parente</a:t>
            </a:r>
            <a:r>
              <a:rPr lang="en-GB" altLang="nl-NL" sz="2400" b="1" dirty="0">
                <a:latin typeface="Times New Roman" panose="02020603050405020304" pitchFamily="18" charset="0"/>
              </a:rPr>
              <a:t> G.</a:t>
            </a:r>
            <a:r>
              <a:rPr lang="en-GB" altLang="nl-NL" sz="2400" b="1" baseline="30000" dirty="0">
                <a:latin typeface="Times New Roman" panose="02020603050405020304" pitchFamily="18" charset="0"/>
              </a:rPr>
              <a:t>2</a:t>
            </a:r>
            <a:r>
              <a:rPr lang="en-GB" altLang="nl-NL" sz="2400" b="1" dirty="0">
                <a:latin typeface="Times New Roman" panose="02020603050405020304" pitchFamily="18" charset="0"/>
              </a:rPr>
              <a:t> and Le Gall A.</a:t>
            </a:r>
            <a:r>
              <a:rPr lang="en-GB" altLang="nl-NL" sz="2400" b="1" baseline="30000" dirty="0">
                <a:latin typeface="Times New Roman" panose="02020603050405020304" pitchFamily="18" charset="0"/>
              </a:rPr>
              <a:t>3</a:t>
            </a:r>
            <a:endParaRPr lang="en-GB" altLang="nl-NL" sz="2400" b="1" dirty="0">
              <a:latin typeface="Times New Roman" panose="02020603050405020304" pitchFamily="18" charset="0"/>
            </a:endParaRPr>
          </a:p>
          <a:p>
            <a:pPr eaLnBrk="1" hangingPunct="1"/>
            <a:r>
              <a:rPr lang="en-GB" altLang="nl-NL" sz="2400" b="1" i="1" baseline="30000" dirty="0">
                <a:latin typeface="Times New Roman" panose="02020603050405020304" pitchFamily="18" charset="0"/>
              </a:rPr>
              <a:t>	1</a:t>
            </a:r>
            <a:r>
              <a:rPr lang="en-GB" altLang="nl-NL" sz="2400" b="1" i="1" dirty="0">
                <a:latin typeface="Times New Roman" panose="02020603050405020304" pitchFamily="18" charset="0"/>
              </a:rPr>
              <a:t>Unit of Grassland Ecology, UCL, Belgium</a:t>
            </a:r>
          </a:p>
          <a:p>
            <a:pPr eaLnBrk="1" hangingPunct="1"/>
            <a:r>
              <a:rPr lang="es-ES" altLang="nl-NL" sz="2400" b="1" i="1" baseline="30000" dirty="0">
                <a:latin typeface="Times New Roman" panose="02020603050405020304" pitchFamily="18" charset="0"/>
              </a:rPr>
              <a:t>	2</a:t>
            </a:r>
            <a:r>
              <a:rPr lang="es-ES" altLang="nl-NL" sz="2400" b="1" i="1" dirty="0">
                <a:latin typeface="Times New Roman" panose="02020603050405020304" pitchFamily="18" charset="0"/>
              </a:rPr>
              <a:t>ERSA, </a:t>
            </a:r>
            <a:r>
              <a:rPr lang="es-ES" altLang="nl-NL" sz="2400" b="1" i="1" dirty="0" err="1">
                <a:latin typeface="Times New Roman" panose="02020603050405020304" pitchFamily="18" charset="0"/>
              </a:rPr>
              <a:t>Italy</a:t>
            </a:r>
            <a:endParaRPr lang="es-ES" altLang="nl-NL" sz="2400" b="1" i="1" dirty="0">
              <a:latin typeface="Times New Roman" panose="02020603050405020304" pitchFamily="18" charset="0"/>
            </a:endParaRPr>
          </a:p>
          <a:p>
            <a:pPr eaLnBrk="1" hangingPunct="1"/>
            <a:r>
              <a:rPr lang="en-GB" altLang="nl-NL" sz="2400" b="1" i="1" baseline="30000" dirty="0">
                <a:latin typeface="Times New Roman" panose="02020603050405020304" pitchFamily="18" charset="0"/>
              </a:rPr>
              <a:t>	3</a:t>
            </a:r>
            <a:r>
              <a:rPr lang="en-GB" altLang="nl-NL" sz="2400" b="1" i="1" dirty="0">
                <a:latin typeface="Times New Roman" panose="02020603050405020304" pitchFamily="18" charset="0"/>
              </a:rPr>
              <a:t>Institut de </a:t>
            </a:r>
            <a:r>
              <a:rPr lang="en-GB" altLang="nl-NL" sz="2400" b="1" i="1" dirty="0" err="1">
                <a:latin typeface="Times New Roman" panose="02020603050405020304" pitchFamily="18" charset="0"/>
              </a:rPr>
              <a:t>l</a:t>
            </a:r>
            <a:r>
              <a:rPr lang="en-GB" altLang="fr-FR" sz="2400" b="1" i="1" dirty="0" err="1"/>
              <a:t>’</a:t>
            </a:r>
            <a:r>
              <a:rPr lang="en-GB" altLang="ja-JP" sz="2400" b="1" i="1" dirty="0" err="1">
                <a:latin typeface="Times New Roman" panose="02020603050405020304" pitchFamily="18" charset="0"/>
              </a:rPr>
              <a:t>Elevage</a:t>
            </a:r>
            <a:r>
              <a:rPr lang="en-GB" altLang="ja-JP" sz="2400" b="1" i="1" dirty="0">
                <a:latin typeface="Times New Roman" panose="02020603050405020304" pitchFamily="18" charset="0"/>
              </a:rPr>
              <a:t>, France</a:t>
            </a:r>
            <a:endParaRPr lang="fr-FR" altLang="nl-NL" sz="2400" b="1" i="1" dirty="0">
              <a:latin typeface="Times New Roman" panose="02020603050405020304" pitchFamily="18" charset="0"/>
            </a:endParaRPr>
          </a:p>
        </p:txBody>
      </p:sp>
    </p:spTree>
    <p:extLst>
      <p:ext uri="{BB962C8B-B14F-4D97-AF65-F5344CB8AC3E}">
        <p14:creationId xmlns:p14="http://schemas.microsoft.com/office/powerpoint/2010/main" val="348953605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a:extLst>
              <a:ext uri="{FF2B5EF4-FFF2-40B4-BE49-F238E27FC236}">
                <a16:creationId xmlns:a16="http://schemas.microsoft.com/office/drawing/2014/main" id="{DCE663BD-7BA4-4D1C-B765-4C22595C39CC}"/>
              </a:ext>
            </a:extLst>
          </p:cNvPr>
          <p:cNvSpPr txBox="1">
            <a:spLocks noChangeArrowheads="1"/>
          </p:cNvSpPr>
          <p:nvPr/>
        </p:nvSpPr>
        <p:spPr bwMode="auto">
          <a:xfrm>
            <a:off x="190500" y="1265382"/>
            <a:ext cx="8953500" cy="3539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Vernieuwde belangstelling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voor</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vlinderbloemigen</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als</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veevoer</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Recente Europese onderzoeksprogramma's:</a:t>
            </a: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28700" marR="0" lvl="1" indent="-285750" algn="l" defTabSz="914400" rtl="0" eaLnBrk="0" fontAlgn="base" latinLnBrk="0" hangingPunct="0">
              <a:lnSpc>
                <a:spcPct val="100000"/>
              </a:lnSpc>
              <a:spcBef>
                <a:spcPct val="0"/>
              </a:spcBef>
              <a:spcAft>
                <a:spcPct val="0"/>
              </a:spcAft>
              <a:buClrTx/>
              <a:buSzTx/>
              <a:buFontTx/>
              <a:buChar char="–"/>
              <a:tabLst/>
              <a:defRPr/>
            </a:pPr>
            <a:r>
              <a:rPr kumimoji="0" lang="en-GB" altLang="nl-NL"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LEGSIL </a:t>
            </a:r>
            <a:r>
              <a:rPr lang="en-GB" altLang="nl-NL" sz="1600" b="1" dirty="0" smtClean="0">
                <a:solidFill>
                  <a:prstClr val="black"/>
                </a:solidFill>
                <a:latin typeface="Calibri"/>
              </a:rPr>
              <a:t>‘</a:t>
            </a:r>
            <a:r>
              <a:rPr lang="en-GB" altLang="fr-FR" sz="1600" b="1" dirty="0" smtClean="0">
                <a:solidFill>
                  <a:prstClr val="black"/>
                </a:solidFill>
                <a:latin typeface="Calibri"/>
              </a:rPr>
              <a:t>Legume Silages for Animal Production’</a:t>
            </a:r>
            <a:r>
              <a:rPr kumimoji="0" lang="en-GB" altLang="nl-NL" sz="16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1997-2001 </a:t>
            </a:r>
            <a:endPar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28700" marR="0" lvl="1" indent="-285750" algn="l" defTabSz="914400" rtl="0" eaLnBrk="0" fontAlgn="base" latinLnBrk="0" hangingPunct="0">
              <a:lnSpc>
                <a:spcPct val="100000"/>
              </a:lnSpc>
              <a:spcBef>
                <a:spcPct val="0"/>
              </a:spcBef>
              <a:spcAft>
                <a:spcPct val="0"/>
              </a:spcAft>
              <a:buClrTx/>
              <a:buSzTx/>
              <a:buFontTx/>
              <a:buChar char="–"/>
              <a:tabLst/>
              <a:defRPr/>
            </a:pPr>
            <a:r>
              <a:rPr kumimoji="0" lang="en-GB" altLang="nl-NL" sz="16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LEGGRAZE ‘Low input animal production based on forage</a:t>
            </a:r>
            <a:r>
              <a:rPr kumimoji="0" lang="en-GB" altLang="nl-NL" sz="16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legumes for grazing systems’</a:t>
            </a:r>
            <a:r>
              <a:rPr kumimoji="0" lang="en-GB" altLang="nl-NL" sz="16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2001-2005 </a:t>
            </a: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Europees onderzoeksnetwerk: </a:t>
            </a: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28700" lvl="1" defTabSz="914400" eaLnBrk="0" fontAlgn="base" hangingPunct="0">
              <a:spcBef>
                <a:spcPct val="0"/>
              </a:spcBef>
              <a:spcAft>
                <a:spcPct val="0"/>
              </a:spcAft>
              <a:defRPr/>
            </a:pPr>
            <a:r>
              <a:rPr kumimoji="0" lang="en-GB" altLang="nl-NL"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COST-actie 852 </a:t>
            </a:r>
            <a:r>
              <a:rPr lang="en-US" altLang="fr-FR" sz="1600" b="1" dirty="0">
                <a:solidFill>
                  <a:prstClr val="black"/>
                </a:solidFill>
                <a:latin typeface="Calibri"/>
              </a:rPr>
              <a:t>‘Quality legume-based forage systems for contrasting environments’ 2001-2006</a:t>
            </a:r>
          </a:p>
        </p:txBody>
      </p:sp>
      <p:sp>
        <p:nvSpPr>
          <p:cNvPr id="2" name="Titel 1"/>
          <p:cNvSpPr>
            <a:spLocks noGrp="1"/>
          </p:cNvSpPr>
          <p:nvPr>
            <p:ph type="ctrTitle"/>
          </p:nvPr>
        </p:nvSpPr>
        <p:spPr>
          <a:xfrm>
            <a:off x="664308" y="710630"/>
            <a:ext cx="6687837" cy="462387"/>
          </a:xfrm>
        </p:spPr>
        <p:txBody>
          <a:bodyPr/>
          <a:lstStyle/>
          <a:p>
            <a:r>
              <a:rPr lang="nl-NL" sz="2000" dirty="0" err="1" smtClean="0"/>
              <a:t>Inleiding</a:t>
            </a:r>
            <a:endParaRPr lang="nl-NL" sz="2000" dirty="0"/>
          </a:p>
        </p:txBody>
      </p:sp>
    </p:spTree>
    <p:extLst>
      <p:ext uri="{BB962C8B-B14F-4D97-AF65-F5344CB8AC3E}">
        <p14:creationId xmlns:p14="http://schemas.microsoft.com/office/powerpoint/2010/main" val="127272131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C2A8A72-A1B6-4657-926A-CCFDBBF31A22}"/>
              </a:ext>
            </a:extLst>
          </p:cNvPr>
          <p:cNvSpPr>
            <a:spLocks noGrp="1" noChangeArrowheads="1"/>
          </p:cNvSpPr>
          <p:nvPr>
            <p:ph type="title"/>
          </p:nvPr>
        </p:nvSpPr>
        <p:spPr/>
        <p:txBody>
          <a:bodyPr/>
          <a:lstStyle/>
          <a:p>
            <a:pPr algn="l" eaLnBrk="1" hangingPunct="1"/>
            <a:r>
              <a:rPr lang="fr-FR" altLang="nl-NL" sz="2800" b="1" dirty="0" err="1" smtClean="0">
                <a:solidFill>
                  <a:schemeClr val="tx1"/>
                </a:solidFill>
                <a:latin typeface="+mn-lt"/>
              </a:rPr>
              <a:t>Soorten</a:t>
            </a:r>
            <a:endParaRPr lang="fr-FR" altLang="nl-NL" sz="2800" b="1" dirty="0">
              <a:solidFill>
                <a:schemeClr val="tx1"/>
              </a:solidFill>
              <a:latin typeface="+mn-lt"/>
            </a:endParaRPr>
          </a:p>
        </p:txBody>
      </p:sp>
      <p:sp>
        <p:nvSpPr>
          <p:cNvPr id="3" name="Tijdelijke aanduiding voor inhoud 2"/>
          <p:cNvSpPr>
            <a:spLocks noGrp="1"/>
          </p:cNvSpPr>
          <p:nvPr>
            <p:ph idx="1"/>
          </p:nvPr>
        </p:nvSpPr>
        <p:spPr>
          <a:xfrm>
            <a:off x="628650" y="1576243"/>
            <a:ext cx="7886700" cy="4351338"/>
          </a:xfrm>
        </p:spPr>
        <p:txBody>
          <a:bodyPr/>
          <a:lstStyle/>
          <a:p>
            <a:r>
              <a:rPr lang="en-GB" altLang="nl-NL" sz="2400" b="1" dirty="0"/>
              <a:t>Witte klaver (</a:t>
            </a:r>
            <a:r>
              <a:rPr lang="en-GB" altLang="nl-NL" sz="2400" b="1" i="1" dirty="0" err="1"/>
              <a:t>Trifolium repens</a:t>
            </a:r>
            <a:r>
              <a:rPr lang="en-GB" altLang="nl-NL" sz="2400" b="1" dirty="0"/>
              <a:t>)</a:t>
            </a:r>
            <a:endParaRPr lang="en-GB" altLang="nl-NL" sz="2400" b="1" dirty="0" smtClean="0"/>
          </a:p>
          <a:p>
            <a:r>
              <a:rPr lang="en-GB" altLang="nl-NL" sz="2400" b="1" dirty="0" smtClean="0"/>
              <a:t>Rode </a:t>
            </a:r>
            <a:r>
              <a:rPr lang="en-GB" altLang="nl-NL" sz="2400" b="1" dirty="0"/>
              <a:t>klaver (</a:t>
            </a:r>
            <a:r>
              <a:rPr lang="en-GB" altLang="nl-NL" sz="2400" b="1" i="1" dirty="0" err="1"/>
              <a:t>Trifolium pratense</a:t>
            </a:r>
            <a:r>
              <a:rPr lang="en-GB" altLang="nl-NL" sz="2400" b="1" dirty="0" smtClean="0"/>
              <a:t>)</a:t>
            </a:r>
          </a:p>
          <a:p>
            <a:r>
              <a:rPr lang="en-GB" altLang="nl-NL" sz="2400" b="1" dirty="0" err="1" smtClean="0"/>
              <a:t>Luzerne</a:t>
            </a:r>
            <a:r>
              <a:rPr lang="en-GB" altLang="nl-NL" sz="2400" b="1" dirty="0" smtClean="0"/>
              <a:t> </a:t>
            </a:r>
            <a:r>
              <a:rPr lang="en-GB" altLang="nl-NL" sz="2400" b="1" dirty="0"/>
              <a:t>(</a:t>
            </a:r>
            <a:r>
              <a:rPr lang="en-GB" altLang="nl-NL" sz="2400" b="1" i="1" dirty="0" err="1"/>
              <a:t>Medicago</a:t>
            </a:r>
            <a:r>
              <a:rPr lang="en-GB" altLang="nl-NL" sz="2400" b="1" i="1" dirty="0"/>
              <a:t> </a:t>
            </a:r>
            <a:r>
              <a:rPr lang="en-GB" altLang="nl-NL" sz="2400" b="1" i="1" dirty="0" err="1"/>
              <a:t>sativa</a:t>
            </a:r>
            <a:r>
              <a:rPr lang="en-GB" altLang="nl-NL" sz="2400" b="1" dirty="0"/>
              <a:t>)</a:t>
            </a:r>
            <a:endParaRPr lang="nl-NL" sz="2400" dirty="0"/>
          </a:p>
        </p:txBody>
      </p:sp>
      <p:grpSp>
        <p:nvGrpSpPr>
          <p:cNvPr id="8196" name="Group 9">
            <a:extLst>
              <a:ext uri="{FF2B5EF4-FFF2-40B4-BE49-F238E27FC236}">
                <a16:creationId xmlns:a16="http://schemas.microsoft.com/office/drawing/2014/main" id="{490D7BB9-3A64-491D-935E-8C40582E436B}"/>
              </a:ext>
            </a:extLst>
          </p:cNvPr>
          <p:cNvGrpSpPr>
            <a:grpSpLocks/>
          </p:cNvGrpSpPr>
          <p:nvPr/>
        </p:nvGrpSpPr>
        <p:grpSpPr bwMode="auto">
          <a:xfrm>
            <a:off x="0" y="3260725"/>
            <a:ext cx="9144000" cy="3216275"/>
            <a:chOff x="471" y="2054"/>
            <a:chExt cx="4857" cy="1690"/>
          </a:xfrm>
        </p:grpSpPr>
        <p:pic>
          <p:nvPicPr>
            <p:cNvPr id="8197" name="Picture 5">
              <a:extLst>
                <a:ext uri="{FF2B5EF4-FFF2-40B4-BE49-F238E27FC236}">
                  <a16:creationId xmlns:a16="http://schemas.microsoft.com/office/drawing/2014/main" id="{9C9AA161-D6B2-495E-B710-BEEF70816C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 y="2054"/>
              <a:ext cx="1689" cy="1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a:extLst>
                <a:ext uri="{FF2B5EF4-FFF2-40B4-BE49-F238E27FC236}">
                  <a16:creationId xmlns:a16="http://schemas.microsoft.com/office/drawing/2014/main" id="{138BA509-7820-42CF-93CE-9878F593D40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1" y="2064"/>
              <a:ext cx="1392"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a:extLst>
                <a:ext uri="{FF2B5EF4-FFF2-40B4-BE49-F238E27FC236}">
                  <a16:creationId xmlns:a16="http://schemas.microsoft.com/office/drawing/2014/main" id="{AF30367E-9FE4-4F7C-929E-58A83D9EA1B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43" y="2064"/>
              <a:ext cx="178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531039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223170" y="329751"/>
            <a:ext cx="49688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sv-SE" sz="20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Voedergewassen</a:t>
            </a: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moeten gedurende </a:t>
            </a: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8 maanden in </a:t>
            </a:r>
            <a:r>
              <a:rPr kumimoji="0" lang="en-US" alt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de winter worden bewaard</a:t>
            </a: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Vroeger </a:t>
            </a:r>
            <a:r>
              <a:rPr kumimoji="0" lang="en-US" alt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was </a:t>
            </a:r>
            <a:r>
              <a:rPr kumimoji="0" lang="en-US" altLang="sv-SE" sz="2000" b="1"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hooiproductie</a:t>
            </a:r>
            <a:r>
              <a:rPr kumimoji="0" lang="en-US" alt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de enige </a:t>
            </a:r>
            <a:r>
              <a:rPr kumimoji="0" lang="en-US" altLang="sv-SE" sz="20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beschikbare</a:t>
            </a: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methode</a:t>
            </a:r>
            <a:endPar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1" name="textruta 10"/>
          <p:cNvSpPr txBox="1"/>
          <p:nvPr/>
        </p:nvSpPr>
        <p:spPr>
          <a:xfrm>
            <a:off x="4801912" y="1752602"/>
            <a:ext cx="3951956"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spcBef>
                <a:spcPct val="50000"/>
              </a:spcBef>
              <a:defRPr sz="2000" b="1">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US" dirty="0">
                <a:solidFill>
                  <a:prstClr val="black"/>
                </a:solidFill>
                <a:latin typeface="Calibri"/>
              </a:rPr>
              <a:t>J</a:t>
            </a:r>
            <a:r>
              <a:rPr kumimoji="0" lang="en-US" sz="20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aren</a:t>
            </a:r>
            <a:r>
              <a:rPr kumimoji="0" lang="en-US"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zeventig en tachtig - overgang van </a:t>
            </a:r>
            <a:r>
              <a:rPr kumimoji="0" lang="en-US" sz="2000" b="1"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hooi </a:t>
            </a:r>
            <a:r>
              <a:rPr kumimoji="0" lang="en-US" sz="2000" b="1" i="0" u="none" strike="noStrike" kern="1200" cap="none" spc="0" normalizeH="0" baseline="0" noProof="0" dirty="0" err="1">
                <a:ln>
                  <a:noFill/>
                </a:ln>
                <a:solidFill>
                  <a:srgbClr val="9BBB59"/>
                </a:solidFill>
                <a:effectLst/>
                <a:uLnTx/>
                <a:uFillTx/>
                <a:latin typeface="Calibri"/>
                <a:ea typeface="+mn-ea"/>
                <a:cs typeface="Times New Roman" panose="02020603050405020304" pitchFamily="18" charset="0"/>
              </a:rPr>
              <a:t>naar</a:t>
            </a:r>
            <a:r>
              <a:rPr kumimoji="0" lang="en-US" sz="2000" b="1"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 </a:t>
            </a:r>
            <a:r>
              <a:rPr kumimoji="0" lang="en-US" sz="2000" b="1" i="0" u="none" strike="noStrike" kern="1200" cap="none" spc="0" normalizeH="0" baseline="0" noProof="0" dirty="0" err="1" smtClean="0">
                <a:ln>
                  <a:noFill/>
                </a:ln>
                <a:solidFill>
                  <a:srgbClr val="9BBB59"/>
                </a:solidFill>
                <a:effectLst/>
                <a:uLnTx/>
                <a:uFillTx/>
                <a:latin typeface="Calibri"/>
                <a:ea typeface="+mn-ea"/>
                <a:cs typeface="Times New Roman" panose="02020603050405020304" pitchFamily="18" charset="0"/>
              </a:rPr>
              <a:t>kuilvoer</a:t>
            </a:r>
            <a:endParaRPr kumimoji="0" lang="en-US" sz="2000" b="1"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Grotere </a:t>
            </a:r>
            <a:r>
              <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boerderijen</a:t>
            </a:r>
          </a:p>
          <a:p>
            <a:pPr marL="800100" marR="0" lvl="1" indent="-342900" algn="l" defTabSz="4572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Minder weersafhankelijk</a:t>
            </a:r>
            <a:endPar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Minder verlies van voedingsstoffen</a:t>
            </a:r>
            <a:endPar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Hogere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melkproductie</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7" name="Text Box 5"/>
          <p:cNvSpPr txBox="1">
            <a:spLocks noChangeArrowheads="1"/>
          </p:cNvSpPr>
          <p:nvPr/>
        </p:nvSpPr>
        <p:spPr bwMode="auto">
          <a:xfrm>
            <a:off x="427886" y="5022113"/>
            <a:ext cx="4968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Na 1980 </a:t>
            </a:r>
            <a:r>
              <a:rPr lang="en-US" altLang="sv-SE" sz="2000" b="1" noProof="0" dirty="0" err="1" smtClean="0">
                <a:solidFill>
                  <a:prstClr val="black"/>
                </a:solidFill>
                <a:latin typeface="Calibri"/>
                <a:cs typeface="Times New Roman" panose="02020603050405020304" pitchFamily="18" charset="0"/>
              </a:rPr>
              <a:t>voornamelijk</a:t>
            </a: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kuilvoer</a:t>
            </a:r>
            <a:endPar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2" name="Bildobjekt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4822" y="1571624"/>
            <a:ext cx="3794490" cy="2867928"/>
          </a:xfrm>
          <a:prstGeom prst="rect">
            <a:avLst/>
          </a:prstGeom>
        </p:spPr>
      </p:pic>
      <p:pic>
        <p:nvPicPr>
          <p:cNvPr id="3" name="Bildobjekt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5541" y="4014878"/>
            <a:ext cx="3563118" cy="2672339"/>
          </a:xfrm>
          <a:prstGeom prst="rect">
            <a:avLst/>
          </a:prstGeom>
        </p:spPr>
      </p:pic>
      <p:sp>
        <p:nvSpPr>
          <p:cNvPr id="8" name="textruta 7"/>
          <p:cNvSpPr txBox="1"/>
          <p:nvPr/>
        </p:nvSpPr>
        <p:spPr>
          <a:xfrm>
            <a:off x="7458701" y="6352331"/>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7846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a:extLst>
              <a:ext uri="{FF2B5EF4-FFF2-40B4-BE49-F238E27FC236}">
                <a16:creationId xmlns:a16="http://schemas.microsoft.com/office/drawing/2014/main" id="{DB4E228E-09C9-4BCE-B5DB-A65A24290B3B}"/>
              </a:ext>
            </a:extLst>
          </p:cNvPr>
          <p:cNvSpPr>
            <a:spLocks noGrp="1" noChangeArrowheads="1"/>
          </p:cNvSpPr>
          <p:nvPr>
            <p:ph type="title"/>
          </p:nvPr>
        </p:nvSpPr>
        <p:spPr/>
        <p:txBody>
          <a:bodyPr/>
          <a:lstStyle/>
          <a:p>
            <a:pPr algn="l"/>
            <a:r>
              <a:rPr lang="en-GB" altLang="nl-NL" sz="2800" dirty="0" smtClean="0">
                <a:solidFill>
                  <a:schemeClr val="tx1"/>
                </a:solidFill>
                <a:latin typeface="+mn-lt"/>
                <a:ea typeface="MS PGothic" panose="020B0600070205080204" pitchFamily="34" charset="-128"/>
              </a:rPr>
              <a:t>Secundaire soorten</a:t>
            </a:r>
            <a:endParaRPr lang="fr-FR" altLang="nl-NL" sz="2800" b="1" dirty="0">
              <a:solidFill>
                <a:schemeClr val="tx1"/>
              </a:solidFill>
              <a:latin typeface="+mn-lt"/>
            </a:endParaRPr>
          </a:p>
        </p:txBody>
      </p:sp>
      <p:sp>
        <p:nvSpPr>
          <p:cNvPr id="2" name="Tijdelijke aanduiding voor inhoud 1"/>
          <p:cNvSpPr>
            <a:spLocks noGrp="1"/>
          </p:cNvSpPr>
          <p:nvPr>
            <p:ph idx="1"/>
          </p:nvPr>
        </p:nvSpPr>
        <p:spPr>
          <a:xfrm>
            <a:off x="628650" y="1536339"/>
            <a:ext cx="7886700" cy="4351338"/>
          </a:xfrm>
        </p:spPr>
        <p:txBody>
          <a:bodyPr/>
          <a:lstStyle/>
          <a:p>
            <a:r>
              <a:rPr lang="en-GB" altLang="nl-NL" sz="2400" b="1" dirty="0" err="1" smtClean="0"/>
              <a:t>Esparcette</a:t>
            </a:r>
            <a:r>
              <a:rPr lang="en-GB" altLang="nl-NL" sz="2400" b="1" dirty="0" smtClean="0"/>
              <a:t> </a:t>
            </a:r>
            <a:r>
              <a:rPr lang="en-GB" altLang="nl-NL" sz="2400" b="1" dirty="0"/>
              <a:t>(</a:t>
            </a:r>
            <a:r>
              <a:rPr lang="en-GB" altLang="nl-NL" sz="2400" b="1" i="1" dirty="0" err="1"/>
              <a:t>Onobrychis</a:t>
            </a:r>
            <a:r>
              <a:rPr lang="en-GB" altLang="nl-NL" sz="2400" b="1" i="1" dirty="0"/>
              <a:t> </a:t>
            </a:r>
            <a:r>
              <a:rPr lang="en-GB" altLang="nl-NL" sz="2400" b="1" i="1" dirty="0" err="1"/>
              <a:t>viciifolia</a:t>
            </a:r>
            <a:r>
              <a:rPr lang="en-GB" altLang="nl-NL" sz="2400" b="1" dirty="0" smtClean="0"/>
              <a:t>)</a:t>
            </a:r>
          </a:p>
          <a:p>
            <a:r>
              <a:rPr lang="en-GB" altLang="nl-NL" sz="2400" b="1" dirty="0" err="1" smtClean="0"/>
              <a:t>Rolklaver</a:t>
            </a:r>
            <a:r>
              <a:rPr lang="en-GB" altLang="nl-NL" sz="2400" b="1" dirty="0" smtClean="0"/>
              <a:t> </a:t>
            </a:r>
            <a:r>
              <a:rPr lang="en-GB" altLang="nl-NL" sz="2400" b="1" dirty="0"/>
              <a:t>(</a:t>
            </a:r>
            <a:r>
              <a:rPr lang="en-GB" altLang="nl-NL" sz="2400" b="1" i="1" dirty="0"/>
              <a:t>Lotus</a:t>
            </a:r>
            <a:r>
              <a:rPr lang="en-GB" altLang="nl-NL" sz="2400" b="1" dirty="0"/>
              <a:t> spp</a:t>
            </a:r>
            <a:r>
              <a:rPr lang="en-GB" altLang="nl-NL" sz="2400" b="1" dirty="0" smtClean="0"/>
              <a:t>.)</a:t>
            </a:r>
          </a:p>
          <a:p>
            <a:r>
              <a:rPr lang="en-GB" altLang="nl-NL" sz="2400" b="1" dirty="0" err="1" smtClean="0"/>
              <a:t>Bastaardklaver</a:t>
            </a:r>
            <a:r>
              <a:rPr lang="en-GB" altLang="nl-NL" sz="2400" b="1" dirty="0" smtClean="0"/>
              <a:t> </a:t>
            </a:r>
            <a:r>
              <a:rPr lang="en-GB" altLang="nl-NL" sz="2400" b="1" dirty="0"/>
              <a:t>(</a:t>
            </a:r>
            <a:r>
              <a:rPr lang="en-GB" altLang="nl-NL" sz="2400" b="1" i="1" dirty="0" err="1"/>
              <a:t>Trifolium</a:t>
            </a:r>
            <a:r>
              <a:rPr lang="en-GB" altLang="nl-NL" sz="2400" b="1" i="1" dirty="0"/>
              <a:t> </a:t>
            </a:r>
            <a:r>
              <a:rPr lang="en-GB" altLang="nl-NL" sz="2400" b="1" i="1" dirty="0" err="1"/>
              <a:t>hybridum</a:t>
            </a:r>
            <a:r>
              <a:rPr lang="en-GB" altLang="nl-NL" sz="2400" b="1" dirty="0" smtClean="0"/>
              <a:t>)</a:t>
            </a:r>
          </a:p>
          <a:p>
            <a:r>
              <a:rPr lang="en-GB" altLang="nl-NL" sz="2400" b="1" dirty="0" err="1" smtClean="0"/>
              <a:t>Galega</a:t>
            </a:r>
            <a:r>
              <a:rPr lang="en-GB" altLang="nl-NL" sz="2400" b="1" dirty="0"/>
              <a:t> (</a:t>
            </a:r>
            <a:r>
              <a:rPr lang="en-GB" altLang="nl-NL" sz="2400" b="1" i="1" dirty="0" err="1"/>
              <a:t>Galega orientalis</a:t>
            </a:r>
            <a:r>
              <a:rPr lang="en-GB" altLang="nl-NL" sz="2400" b="1" dirty="0"/>
              <a:t>)</a:t>
            </a:r>
            <a:endParaRPr lang="nl-NL" sz="2400" dirty="0"/>
          </a:p>
        </p:txBody>
      </p:sp>
      <p:grpSp>
        <p:nvGrpSpPr>
          <p:cNvPr id="10244" name="Group 1032">
            <a:extLst>
              <a:ext uri="{FF2B5EF4-FFF2-40B4-BE49-F238E27FC236}">
                <a16:creationId xmlns:a16="http://schemas.microsoft.com/office/drawing/2014/main" id="{935BE558-D24C-4FC1-AFAC-3E09DAD556AB}"/>
              </a:ext>
            </a:extLst>
          </p:cNvPr>
          <p:cNvGrpSpPr>
            <a:grpSpLocks/>
          </p:cNvGrpSpPr>
          <p:nvPr/>
        </p:nvGrpSpPr>
        <p:grpSpPr bwMode="auto">
          <a:xfrm>
            <a:off x="0" y="3673475"/>
            <a:ext cx="9144000" cy="3032125"/>
            <a:chOff x="0" y="2314"/>
            <a:chExt cx="5760" cy="1910"/>
          </a:xfrm>
        </p:grpSpPr>
        <p:pic>
          <p:nvPicPr>
            <p:cNvPr id="10245" name="Picture 1028">
              <a:extLst>
                <a:ext uri="{FF2B5EF4-FFF2-40B4-BE49-F238E27FC236}">
                  <a16:creationId xmlns:a16="http://schemas.microsoft.com/office/drawing/2014/main" id="{6C2DD05E-7751-4A06-B7A3-4B32337264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 y="2314"/>
              <a:ext cx="2544"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29">
              <a:extLst>
                <a:ext uri="{FF2B5EF4-FFF2-40B4-BE49-F238E27FC236}">
                  <a16:creationId xmlns:a16="http://schemas.microsoft.com/office/drawing/2014/main" id="{9F8E45FF-6C36-4A78-A4D2-035B66F1E166}"/>
                </a:ext>
              </a:extLst>
            </p:cNvPr>
            <p:cNvPicPr>
              <a:picLocks noChangeAspect="1" noChangeArrowheads="1"/>
            </p:cNvPicPr>
            <p:nvPr/>
          </p:nvPicPr>
          <p:blipFill>
            <a:blip r:embed="rId4" cstate="screen">
              <a:lum contrast="36000"/>
              <a:extLst>
                <a:ext uri="{28A0092B-C50C-407E-A947-70E740481C1C}">
                  <a14:useLocalDpi xmlns:a14="http://schemas.microsoft.com/office/drawing/2010/main"/>
                </a:ext>
              </a:extLst>
            </a:blip>
            <a:srcRect/>
            <a:stretch>
              <a:fillRect/>
            </a:stretch>
          </p:blipFill>
          <p:spPr bwMode="auto">
            <a:xfrm>
              <a:off x="0" y="2320"/>
              <a:ext cx="1428" cy="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030">
              <a:extLst>
                <a:ext uri="{FF2B5EF4-FFF2-40B4-BE49-F238E27FC236}">
                  <a16:creationId xmlns:a16="http://schemas.microsoft.com/office/drawing/2014/main" id="{F366A89F-2389-488F-8E0C-7A164A37CF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22047"/>
            <a:stretch>
              <a:fillRect/>
            </a:stretch>
          </p:blipFill>
          <p:spPr bwMode="auto">
            <a:xfrm>
              <a:off x="3168" y="2314"/>
              <a:ext cx="1576" cy="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031">
              <a:extLst>
                <a:ext uri="{FF2B5EF4-FFF2-40B4-BE49-F238E27FC236}">
                  <a16:creationId xmlns:a16="http://schemas.microsoft.com/office/drawing/2014/main" id="{4BD1A672-624C-4AB2-B61F-F7A0E748F15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3" y="2314"/>
              <a:ext cx="1237" cy="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951563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a:extLst>
              <a:ext uri="{FF2B5EF4-FFF2-40B4-BE49-F238E27FC236}">
                <a16:creationId xmlns:a16="http://schemas.microsoft.com/office/drawing/2014/main" id="{013376E6-40AF-4D9A-A8C1-0998C96D48D7}"/>
              </a:ext>
            </a:extLst>
          </p:cNvPr>
          <p:cNvSpPr>
            <a:spLocks noGrp="1" noChangeArrowheads="1"/>
          </p:cNvSpPr>
          <p:nvPr>
            <p:ph type="title"/>
          </p:nvPr>
        </p:nvSpPr>
        <p:spPr/>
        <p:txBody>
          <a:bodyPr/>
          <a:lstStyle/>
          <a:p>
            <a:pPr algn="l" eaLnBrk="1" hangingPunct="1"/>
            <a:r>
              <a:rPr lang="en-GB" altLang="nl-NL" sz="2800" b="1" dirty="0">
                <a:solidFill>
                  <a:schemeClr val="tx1"/>
                </a:solidFill>
                <a:latin typeface="+mn-lt"/>
              </a:rPr>
              <a:t>Nieuwe soorten </a:t>
            </a:r>
            <a:br>
              <a:rPr lang="en-GB" altLang="nl-NL" sz="2800" b="1" dirty="0">
                <a:solidFill>
                  <a:schemeClr val="tx1"/>
                </a:solidFill>
                <a:latin typeface="+mn-lt"/>
              </a:rPr>
            </a:br>
            <a:endParaRPr lang="fr-FR" altLang="nl-NL" sz="2800" b="1" dirty="0">
              <a:solidFill>
                <a:schemeClr val="tx1"/>
              </a:solidFill>
              <a:latin typeface="+mn-lt"/>
            </a:endParaRPr>
          </a:p>
        </p:txBody>
      </p:sp>
      <p:sp>
        <p:nvSpPr>
          <p:cNvPr id="3" name="Tijdelijke aanduiding voor inhoud 2"/>
          <p:cNvSpPr>
            <a:spLocks noGrp="1"/>
          </p:cNvSpPr>
          <p:nvPr>
            <p:ph idx="1"/>
          </p:nvPr>
        </p:nvSpPr>
        <p:spPr/>
        <p:txBody>
          <a:bodyPr/>
          <a:lstStyle/>
          <a:p>
            <a:r>
              <a:rPr lang="en-GB" altLang="nl-NL" sz="2400" b="1" dirty="0" smtClean="0"/>
              <a:t>Caucasian </a:t>
            </a:r>
            <a:r>
              <a:rPr lang="en-GB" altLang="nl-NL" sz="2400" b="1" dirty="0"/>
              <a:t>klaver (</a:t>
            </a:r>
            <a:r>
              <a:rPr lang="en-GB" altLang="nl-NL" sz="2400" b="1" i="1" dirty="0" err="1"/>
              <a:t>Trifolium</a:t>
            </a:r>
            <a:r>
              <a:rPr lang="en-GB" altLang="nl-NL" sz="2400" b="1" i="1" dirty="0"/>
              <a:t> </a:t>
            </a:r>
            <a:r>
              <a:rPr lang="en-GB" altLang="nl-NL" sz="2400" b="1" i="1" dirty="0" err="1"/>
              <a:t>ambiguum</a:t>
            </a:r>
            <a:r>
              <a:rPr lang="en-GB" altLang="nl-NL" sz="2400" b="1" dirty="0"/>
              <a:t>)</a:t>
            </a:r>
            <a:endParaRPr lang="nl-NL" sz="2400" dirty="0"/>
          </a:p>
        </p:txBody>
      </p:sp>
      <p:pic>
        <p:nvPicPr>
          <p:cNvPr id="12292" name="Picture 1028">
            <a:extLst>
              <a:ext uri="{FF2B5EF4-FFF2-40B4-BE49-F238E27FC236}">
                <a16:creationId xmlns:a16="http://schemas.microsoft.com/office/drawing/2014/main" id="{CC177B0E-EA13-4B5A-99A8-ED1BCD06E7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4437" y="2585690"/>
            <a:ext cx="3915641" cy="401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44664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FC12994D-1EB7-4153-8DF6-4DBA383B9722}"/>
              </a:ext>
            </a:extLst>
          </p:cNvPr>
          <p:cNvSpPr txBox="1">
            <a:spLocks noChangeArrowheads="1"/>
          </p:cNvSpPr>
          <p:nvPr/>
        </p:nvSpPr>
        <p:spPr bwMode="auto">
          <a:xfrm>
            <a:off x="0" y="76200"/>
            <a:ext cx="7573818"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nl-NL" b="1" dirty="0" smtClean="0">
                <a:solidFill>
                  <a:prstClr val="black"/>
                </a:solidFill>
                <a:latin typeface="Calibri"/>
              </a:rPr>
              <a:t>M</a:t>
            </a:r>
            <a:r>
              <a:rPr kumimoji="0" lang="en-GB" altLang="nl-NL" sz="32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engsels</a:t>
            </a:r>
            <a:r>
              <a:rPr kumimoji="0" lang="en-GB" altLang="nl-NL" sz="32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van </a:t>
            </a:r>
            <a:r>
              <a:rPr kumimoji="0" lang="en-GB" altLang="nl-NL" sz="32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vlinderbloemigen</a:t>
            </a:r>
            <a:r>
              <a:rPr kumimoji="0" lang="en-GB" altLang="nl-NL" sz="32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3200" b="1"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en</a:t>
            </a:r>
            <a:r>
              <a:rPr kumimoji="0" lang="en-GB" altLang="nl-NL" sz="32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3200" b="1"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gras</a:t>
            </a:r>
            <a:endParaRPr kumimoji="0" lang="fr-FR" altLang="nl-NL" sz="3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pic>
        <p:nvPicPr>
          <p:cNvPr id="14339" name="Picture 9" descr="image 5">
            <a:extLst>
              <a:ext uri="{FF2B5EF4-FFF2-40B4-BE49-F238E27FC236}">
                <a16:creationId xmlns:a16="http://schemas.microsoft.com/office/drawing/2014/main" id="{EC57C083-657D-43C0-89FE-E9A0BF0A5AED}"/>
              </a:ext>
            </a:extLst>
          </p:cNvPr>
          <p:cNvPicPr>
            <a:picLocks noChangeAspect="1" noChangeArrowheads="1"/>
          </p:cNvPicPr>
          <p:nvPr/>
        </p:nvPicPr>
        <p:blipFill>
          <a:blip r:embed="rId3" cstate="screen">
            <a:lum bright="-20000" contrast="40000"/>
            <a:extLst>
              <a:ext uri="{28A0092B-C50C-407E-A947-70E740481C1C}">
                <a14:useLocalDpi xmlns:a14="http://schemas.microsoft.com/office/drawing/2010/main"/>
              </a:ext>
            </a:extLst>
          </a:blip>
          <a:srcRect/>
          <a:stretch>
            <a:fillRect/>
          </a:stretch>
        </p:blipFill>
        <p:spPr bwMode="auto">
          <a:xfrm>
            <a:off x="2576513" y="839788"/>
            <a:ext cx="4205287" cy="6018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sp>
        <p:nvSpPr>
          <p:cNvPr id="14340" name="Text Box 10">
            <a:extLst>
              <a:ext uri="{FF2B5EF4-FFF2-40B4-BE49-F238E27FC236}">
                <a16:creationId xmlns:a16="http://schemas.microsoft.com/office/drawing/2014/main" id="{2DBA177C-7F76-4D9E-86D6-06174C70D9C2}"/>
              </a:ext>
            </a:extLst>
          </p:cNvPr>
          <p:cNvSpPr txBox="1">
            <a:spLocks noChangeArrowheads="1"/>
          </p:cNvSpPr>
          <p:nvPr/>
        </p:nvSpPr>
        <p:spPr bwMode="auto">
          <a:xfrm>
            <a:off x="-152400" y="807115"/>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Compatibiliteit tussen cultivars van twee soorten</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4341" name="Text Box 11">
            <a:extLst>
              <a:ext uri="{FF2B5EF4-FFF2-40B4-BE49-F238E27FC236}">
                <a16:creationId xmlns:a16="http://schemas.microsoft.com/office/drawing/2014/main" id="{FC29F255-9963-476A-B416-E3984EF163C1}"/>
              </a:ext>
            </a:extLst>
          </p:cNvPr>
          <p:cNvSpPr txBox="1">
            <a:spLocks noChangeArrowheads="1"/>
          </p:cNvSpPr>
          <p:nvPr/>
        </p:nvSpPr>
        <p:spPr bwMode="auto">
          <a:xfrm>
            <a:off x="2514600" y="1676400"/>
            <a:ext cx="15240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Laat diploïde</a:t>
            </a:r>
          </a:p>
        </p:txBody>
      </p:sp>
      <p:sp>
        <p:nvSpPr>
          <p:cNvPr id="14342" name="Text Box 12">
            <a:extLst>
              <a:ext uri="{FF2B5EF4-FFF2-40B4-BE49-F238E27FC236}">
                <a16:creationId xmlns:a16="http://schemas.microsoft.com/office/drawing/2014/main" id="{23C8BE3B-FDAF-44CA-941F-8F630EA96064}"/>
              </a:ext>
            </a:extLst>
          </p:cNvPr>
          <p:cNvSpPr txBox="1">
            <a:spLocks noChangeArrowheads="1"/>
          </p:cNvSpPr>
          <p:nvPr/>
        </p:nvSpPr>
        <p:spPr bwMode="auto">
          <a:xfrm>
            <a:off x="2286000" y="3276600"/>
            <a:ext cx="2057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Laat</a:t>
            </a:r>
            <a:r>
              <a:rPr kumimoji="0" lang="fr-FR" altLang="nl-NL" sz="18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fr-FR" altLang="nl-NL" sz="18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tetraploïde</a:t>
            </a:r>
            <a:endParaRPr kumimoji="0" lang="fr-FR" altLang="nl-NL"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4343" name="Text Box 13">
            <a:extLst>
              <a:ext uri="{FF2B5EF4-FFF2-40B4-BE49-F238E27FC236}">
                <a16:creationId xmlns:a16="http://schemas.microsoft.com/office/drawing/2014/main" id="{12D4D910-8C5C-4DE7-AA3F-8B3C54EA6B52}"/>
              </a:ext>
            </a:extLst>
          </p:cNvPr>
          <p:cNvSpPr txBox="1">
            <a:spLocks noChangeArrowheads="1"/>
          </p:cNvSpPr>
          <p:nvPr/>
        </p:nvSpPr>
        <p:spPr bwMode="auto">
          <a:xfrm>
            <a:off x="1981200" y="4953000"/>
            <a:ext cx="2438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Zeer</a:t>
            </a:r>
            <a:r>
              <a:rPr kumimoji="0" lang="fr-FR" altLang="nl-NL"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fr-FR" altLang="nl-NL" sz="18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laat</a:t>
            </a:r>
            <a:r>
              <a:rPr kumimoji="0" lang="fr-FR" altLang="nl-NL" sz="18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fr-FR" altLang="nl-NL" sz="18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tetraploïde</a:t>
            </a:r>
            <a:endParaRPr kumimoji="0" lang="fr-FR" altLang="nl-NL"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4344" name="Text Box 14">
            <a:extLst>
              <a:ext uri="{FF2B5EF4-FFF2-40B4-BE49-F238E27FC236}">
                <a16:creationId xmlns:a16="http://schemas.microsoft.com/office/drawing/2014/main" id="{363AA36F-45A5-4486-AE89-1916F241A6E7}"/>
              </a:ext>
            </a:extLst>
          </p:cNvPr>
          <p:cNvSpPr txBox="1">
            <a:spLocks noChangeArrowheads="1"/>
          </p:cNvSpPr>
          <p:nvPr/>
        </p:nvSpPr>
        <p:spPr bwMode="auto">
          <a:xfrm>
            <a:off x="5334000" y="1722438"/>
            <a:ext cx="1676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Grootbladig</a:t>
            </a:r>
          </a:p>
        </p:txBody>
      </p:sp>
      <p:sp>
        <p:nvSpPr>
          <p:cNvPr id="14345" name="Text Box 15">
            <a:extLst>
              <a:ext uri="{FF2B5EF4-FFF2-40B4-BE49-F238E27FC236}">
                <a16:creationId xmlns:a16="http://schemas.microsoft.com/office/drawing/2014/main" id="{83EF35B1-E380-43F4-924F-DD8DD969DE3A}"/>
              </a:ext>
            </a:extLst>
          </p:cNvPr>
          <p:cNvSpPr txBox="1">
            <a:spLocks noChangeArrowheads="1"/>
          </p:cNvSpPr>
          <p:nvPr/>
        </p:nvSpPr>
        <p:spPr bwMode="auto">
          <a:xfrm>
            <a:off x="5334000" y="3276600"/>
            <a:ext cx="2514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Middelgrootbladig</a:t>
            </a:r>
          </a:p>
        </p:txBody>
      </p:sp>
      <p:sp>
        <p:nvSpPr>
          <p:cNvPr id="14346" name="Text Box 16">
            <a:extLst>
              <a:ext uri="{FF2B5EF4-FFF2-40B4-BE49-F238E27FC236}">
                <a16:creationId xmlns:a16="http://schemas.microsoft.com/office/drawing/2014/main" id="{6B7B09C8-5571-4DE6-B360-1FF8898B2030}"/>
              </a:ext>
            </a:extLst>
          </p:cNvPr>
          <p:cNvSpPr txBox="1">
            <a:spLocks noChangeArrowheads="1"/>
          </p:cNvSpPr>
          <p:nvPr/>
        </p:nvSpPr>
        <p:spPr bwMode="auto">
          <a:xfrm>
            <a:off x="5334000" y="4922838"/>
            <a:ext cx="1676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Kleinbladig</a:t>
            </a:r>
          </a:p>
        </p:txBody>
      </p:sp>
      <p:sp>
        <p:nvSpPr>
          <p:cNvPr id="14347" name="Text Box 17">
            <a:extLst>
              <a:ext uri="{FF2B5EF4-FFF2-40B4-BE49-F238E27FC236}">
                <a16:creationId xmlns:a16="http://schemas.microsoft.com/office/drawing/2014/main" id="{5231AEFC-C5C7-4CFA-B649-71EA6FA8F32A}"/>
              </a:ext>
            </a:extLst>
          </p:cNvPr>
          <p:cNvSpPr txBox="1">
            <a:spLocks noChangeArrowheads="1"/>
          </p:cNvSpPr>
          <p:nvPr/>
        </p:nvSpPr>
        <p:spPr bwMode="auto">
          <a:xfrm>
            <a:off x="1905000" y="1219200"/>
            <a:ext cx="6324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err="1" smtClean="0">
                <a:ln>
                  <a:noFill/>
                </a:ln>
                <a:solidFill>
                  <a:srgbClr val="FF022B"/>
                </a:solidFill>
                <a:effectLst/>
                <a:uLnTx/>
                <a:uFillTx/>
                <a:latin typeface="Calibri"/>
                <a:ea typeface="MS PGothic" panose="020B0600070205080204" pitchFamily="34" charset="-128"/>
                <a:cs typeface="+mn-cs"/>
              </a:rPr>
              <a:t>Raaigrascultivars</a:t>
            </a:r>
            <a:r>
              <a:rPr kumimoji="0" lang="fr-FR" altLang="nl-NL" sz="1800" b="1" i="0" u="none" strike="noStrike" kern="1200" cap="none" spc="0" normalizeH="0" baseline="0" noProof="0" dirty="0" smtClean="0">
                <a:ln>
                  <a:noFill/>
                </a:ln>
                <a:solidFill>
                  <a:srgbClr val="FF022B"/>
                </a:solidFill>
                <a:effectLst/>
                <a:uLnTx/>
                <a:uFillTx/>
                <a:latin typeface="Calibri"/>
                <a:ea typeface="MS PGothic" panose="020B0600070205080204" pitchFamily="34" charset="-128"/>
                <a:cs typeface="+mn-cs"/>
              </a:rPr>
              <a:t>      	  Witte </a:t>
            </a:r>
            <a:r>
              <a:rPr kumimoji="0" lang="fr-FR" altLang="nl-NL" sz="1800" b="1" i="0" u="none" strike="noStrike" kern="1200" cap="none" spc="0" normalizeH="0" baseline="0" noProof="0" dirty="0" err="1">
                <a:ln>
                  <a:noFill/>
                </a:ln>
                <a:solidFill>
                  <a:srgbClr val="FF022B"/>
                </a:solidFill>
                <a:effectLst/>
                <a:uLnTx/>
                <a:uFillTx/>
                <a:latin typeface="Calibri"/>
                <a:ea typeface="MS PGothic" panose="020B0600070205080204" pitchFamily="34" charset="-128"/>
                <a:cs typeface="+mn-cs"/>
              </a:rPr>
              <a:t>klavercultivars</a:t>
            </a:r>
            <a:r>
              <a:rPr kumimoji="0" lang="fr-FR" altLang="nl-NL" sz="1800" b="1" i="0" u="none" strike="noStrike" kern="1200" cap="none" spc="0" normalizeH="0" baseline="0" noProof="0" dirty="0">
                <a:ln>
                  <a:noFill/>
                </a:ln>
                <a:solidFill>
                  <a:srgbClr val="FF022B"/>
                </a:solidFill>
                <a:effectLst/>
                <a:uLnTx/>
                <a:uFillTx/>
                <a:latin typeface="Calibri"/>
                <a:ea typeface="MS PGothic" panose="020B0600070205080204" pitchFamily="34" charset="-128"/>
                <a:cs typeface="+mn-cs"/>
              </a:rPr>
              <a:t> </a:t>
            </a:r>
          </a:p>
        </p:txBody>
      </p:sp>
    </p:spTree>
    <p:extLst>
      <p:ext uri="{BB962C8B-B14F-4D97-AF65-F5344CB8AC3E}">
        <p14:creationId xmlns:p14="http://schemas.microsoft.com/office/powerpoint/2010/main" val="286861275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a:extLst>
              <a:ext uri="{FF2B5EF4-FFF2-40B4-BE49-F238E27FC236}">
                <a16:creationId xmlns:a16="http://schemas.microsoft.com/office/drawing/2014/main" id="{00245AF4-2F76-4546-BAA8-E49D5D78139D}"/>
              </a:ext>
            </a:extLst>
          </p:cNvPr>
          <p:cNvSpPr txBox="1">
            <a:spLocks noChangeArrowheads="1"/>
          </p:cNvSpPr>
          <p:nvPr/>
        </p:nvSpPr>
        <p:spPr bwMode="auto">
          <a:xfrm>
            <a:off x="457200" y="1295400"/>
            <a:ext cx="8077200" cy="452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lang="en-GB" altLang="nl-NL" sz="2400" b="1" dirty="0" err="1" smtClean="0">
                <a:solidFill>
                  <a:prstClr val="black"/>
                </a:solidFill>
                <a:latin typeface="Calibri"/>
              </a:rPr>
              <a:t>Monocultuur</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witte</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klaver</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ongeveer 6-9 </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ton DS ha</a:t>
            </a:r>
            <a:r>
              <a:rPr kumimoji="0" lang="en-GB" altLang="nl-NL" sz="2400" b="1" i="0" u="none" strike="noStrike" kern="1200" cap="none" spc="0" normalizeH="0" baseline="30000" noProof="0" dirty="0" smtClean="0">
                <a:ln>
                  <a:noFill/>
                </a:ln>
                <a:solidFill>
                  <a:prstClr val="black"/>
                </a:solidFill>
                <a:effectLst/>
                <a:uLnTx/>
                <a:uFillTx/>
                <a:latin typeface="Calibri"/>
                <a:ea typeface="MS PGothic" panose="020B0600070205080204" pitchFamily="34" charset="-128"/>
                <a:cs typeface="+mn-cs"/>
              </a:rPr>
              <a:t>-1</a:t>
            </a:r>
            <a:endParaRPr kumimoji="0" lang="en-GB" altLang="nl-NL" sz="2400" b="1"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Witte klaver/grasmengsels in goede omstandigheden in het westen van Europa: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7-11 ton </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DS </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ha</a:t>
            </a:r>
            <a:r>
              <a:rPr kumimoji="0" lang="en-GB" altLang="nl-NL" sz="2400" b="1"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en tot 20 ton </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DS </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ha</a:t>
            </a:r>
            <a:r>
              <a:rPr kumimoji="0" lang="en-GB" altLang="nl-NL" sz="2400" b="1"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In het noorden van Europa, mengsels: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ongeveer 6-8 </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ton DS ha</a:t>
            </a:r>
            <a:r>
              <a:rPr kumimoji="0" lang="en-GB" altLang="nl-NL" sz="2400" b="1" i="0" u="none" strike="noStrike" kern="1200" cap="none" spc="0" normalizeH="0" baseline="30000" noProof="0" dirty="0" smtClean="0">
                <a:ln>
                  <a:noFill/>
                </a:ln>
                <a:solidFill>
                  <a:prstClr val="black"/>
                </a:solidFill>
                <a:effectLst/>
                <a:uLnTx/>
                <a:uFillTx/>
                <a:latin typeface="Calibri"/>
                <a:ea typeface="MS PGothic" panose="020B0600070205080204" pitchFamily="34" charset="-128"/>
                <a:cs typeface="+mn-cs"/>
              </a:rPr>
              <a:t>-1</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pic>
        <p:nvPicPr>
          <p:cNvPr id="16388" name="Picture 4">
            <a:extLst>
              <a:ext uri="{FF2B5EF4-FFF2-40B4-BE49-F238E27FC236}">
                <a16:creationId xmlns:a16="http://schemas.microsoft.com/office/drawing/2014/main" id="{BE9D26EE-0648-4E93-BE56-CDA3B26687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9745" y="4432251"/>
            <a:ext cx="3214255" cy="241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628650" y="365127"/>
            <a:ext cx="7886700" cy="706292"/>
          </a:xfrm>
        </p:spPr>
        <p:txBody>
          <a:bodyPr/>
          <a:lstStyle/>
          <a:p>
            <a:pPr algn="l"/>
            <a:r>
              <a:rPr lang="nl-NL" sz="2400" dirty="0" smtClean="0">
                <a:solidFill>
                  <a:schemeClr val="tx1"/>
                </a:solidFill>
              </a:rPr>
              <a:t>Jaarproductie witte klaver</a:t>
            </a:r>
            <a:endParaRPr lang="nl-NL" sz="2400" dirty="0">
              <a:solidFill>
                <a:schemeClr val="tx1"/>
              </a:solidFill>
            </a:endParaRPr>
          </a:p>
        </p:txBody>
      </p:sp>
    </p:spTree>
    <p:extLst>
      <p:ext uri="{BB962C8B-B14F-4D97-AF65-F5344CB8AC3E}">
        <p14:creationId xmlns:p14="http://schemas.microsoft.com/office/powerpoint/2010/main" val="393176844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5" name="Group 43">
            <a:extLst>
              <a:ext uri="{FF2B5EF4-FFF2-40B4-BE49-F238E27FC236}">
                <a16:creationId xmlns:a16="http://schemas.microsoft.com/office/drawing/2014/main" id="{25F5A93E-95CA-4A60-AE4D-B3A75DD470FA}"/>
              </a:ext>
            </a:extLst>
          </p:cNvPr>
          <p:cNvGrpSpPr>
            <a:grpSpLocks/>
          </p:cNvGrpSpPr>
          <p:nvPr/>
        </p:nvGrpSpPr>
        <p:grpSpPr bwMode="auto">
          <a:xfrm>
            <a:off x="533400" y="1279525"/>
            <a:ext cx="8305800" cy="4892675"/>
            <a:chOff x="528" y="902"/>
            <a:chExt cx="5232" cy="3082"/>
          </a:xfrm>
        </p:grpSpPr>
        <p:sp>
          <p:nvSpPr>
            <p:cNvPr id="18438" name="Text Box 4">
              <a:extLst>
                <a:ext uri="{FF2B5EF4-FFF2-40B4-BE49-F238E27FC236}">
                  <a16:creationId xmlns:a16="http://schemas.microsoft.com/office/drawing/2014/main" id="{008899FC-FC5C-44B0-9EA3-82D5699CE419}"/>
                </a:ext>
              </a:extLst>
            </p:cNvPr>
            <p:cNvSpPr txBox="1">
              <a:spLocks noChangeArrowheads="1"/>
            </p:cNvSpPr>
            <p:nvPr/>
          </p:nvSpPr>
          <p:spPr bwMode="auto">
            <a:xfrm>
              <a:off x="588" y="3476"/>
              <a:ext cx="142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000" b="1" i="0" u="none" strike="noStrike" kern="1200" cap="none" spc="0" normalizeH="0" baseline="0" noProof="0" dirty="0" err="1" smtClean="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Optimaal</a:t>
              </a:r>
              <a:r>
                <a:rPr kumimoji="0" lang="fr-BE" altLang="nl-NL" sz="2000" b="1" i="0" u="none" strike="noStrike" kern="1200" cap="none" spc="0" normalizeH="0" baseline="0" noProof="0" dirty="0" smtClean="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 </a:t>
              </a:r>
              <a:r>
                <a:rPr kumimoji="0" lang="fr-BE" altLang="nl-NL" sz="2000" b="1" i="0" u="none" strike="noStrike" kern="1200" cap="none" spc="0" normalizeH="0" baseline="0" noProof="0" dirty="0" err="1" smtClean="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klaveraandeel</a:t>
              </a:r>
              <a:endParaRPr kumimoji="0" lang="fr-FR" altLang="nl-NL" sz="2000" b="1" i="0" u="none" strike="noStrike" kern="1200" cap="none" spc="0" normalizeH="0" baseline="0" noProof="0" dirty="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39" name="Line 5">
              <a:extLst>
                <a:ext uri="{FF2B5EF4-FFF2-40B4-BE49-F238E27FC236}">
                  <a16:creationId xmlns:a16="http://schemas.microsoft.com/office/drawing/2014/main" id="{F2B09728-05E7-4AC1-BDE3-1FE850F24158}"/>
                </a:ext>
              </a:extLst>
            </p:cNvPr>
            <p:cNvSpPr>
              <a:spLocks noChangeShapeType="1"/>
            </p:cNvSpPr>
            <p:nvPr/>
          </p:nvSpPr>
          <p:spPr bwMode="auto">
            <a:xfrm>
              <a:off x="2016" y="3120"/>
              <a:ext cx="0" cy="86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40" name="Line 6">
              <a:extLst>
                <a:ext uri="{FF2B5EF4-FFF2-40B4-BE49-F238E27FC236}">
                  <a16:creationId xmlns:a16="http://schemas.microsoft.com/office/drawing/2014/main" id="{E5741E21-FDEA-4697-AD3A-25E8041A9CA3}"/>
                </a:ext>
              </a:extLst>
            </p:cNvPr>
            <p:cNvSpPr>
              <a:spLocks noChangeShapeType="1"/>
            </p:cNvSpPr>
            <p:nvPr/>
          </p:nvSpPr>
          <p:spPr bwMode="auto">
            <a:xfrm>
              <a:off x="2880" y="3120"/>
              <a:ext cx="0" cy="86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41" name="Line 7">
              <a:extLst>
                <a:ext uri="{FF2B5EF4-FFF2-40B4-BE49-F238E27FC236}">
                  <a16:creationId xmlns:a16="http://schemas.microsoft.com/office/drawing/2014/main" id="{5B3F7087-154F-48B7-AC3B-8A335AA3C488}"/>
                </a:ext>
              </a:extLst>
            </p:cNvPr>
            <p:cNvSpPr>
              <a:spLocks noChangeShapeType="1"/>
            </p:cNvSpPr>
            <p:nvPr/>
          </p:nvSpPr>
          <p:spPr bwMode="auto">
            <a:xfrm>
              <a:off x="3984" y="3120"/>
              <a:ext cx="0" cy="86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42" name="Text Box 8">
              <a:extLst>
                <a:ext uri="{FF2B5EF4-FFF2-40B4-BE49-F238E27FC236}">
                  <a16:creationId xmlns:a16="http://schemas.microsoft.com/office/drawing/2014/main" id="{7DA14927-40DF-40BE-9416-AAB554F8FA3D}"/>
                </a:ext>
              </a:extLst>
            </p:cNvPr>
            <p:cNvSpPr txBox="1">
              <a:spLocks noChangeArrowheads="1"/>
            </p:cNvSpPr>
            <p:nvPr/>
          </p:nvSpPr>
          <p:spPr bwMode="auto">
            <a:xfrm>
              <a:off x="2016" y="3552"/>
              <a:ext cx="864"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0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20-30%</a:t>
              </a:r>
              <a:endParaRPr kumimoji="0" lang="fr-FR" altLang="nl-NL" sz="20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43" name="Text Box 9">
              <a:extLst>
                <a:ext uri="{FF2B5EF4-FFF2-40B4-BE49-F238E27FC236}">
                  <a16:creationId xmlns:a16="http://schemas.microsoft.com/office/drawing/2014/main" id="{C824B621-C83C-41D1-BD88-1DD2A9070ACA}"/>
                </a:ext>
              </a:extLst>
            </p:cNvPr>
            <p:cNvSpPr txBox="1">
              <a:spLocks noChangeArrowheads="1"/>
            </p:cNvSpPr>
            <p:nvPr/>
          </p:nvSpPr>
          <p:spPr bwMode="auto">
            <a:xfrm>
              <a:off x="2976" y="3552"/>
              <a:ext cx="960"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0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40-50%</a:t>
              </a:r>
              <a:endParaRPr kumimoji="0" lang="fr-FR" altLang="nl-NL" sz="20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44" name="Line 11">
              <a:extLst>
                <a:ext uri="{FF2B5EF4-FFF2-40B4-BE49-F238E27FC236}">
                  <a16:creationId xmlns:a16="http://schemas.microsoft.com/office/drawing/2014/main" id="{EC82E22B-3331-435A-8F4A-A45EFA671746}"/>
                </a:ext>
              </a:extLst>
            </p:cNvPr>
            <p:cNvSpPr>
              <a:spLocks noChangeShapeType="1"/>
            </p:cNvSpPr>
            <p:nvPr/>
          </p:nvSpPr>
          <p:spPr bwMode="auto">
            <a:xfrm>
              <a:off x="1680" y="3120"/>
              <a:ext cx="3744" cy="0"/>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3980" name="Freeform 12">
              <a:extLst>
                <a:ext uri="{FF2B5EF4-FFF2-40B4-BE49-F238E27FC236}">
                  <a16:creationId xmlns:a16="http://schemas.microsoft.com/office/drawing/2014/main" id="{9BADB663-1C00-44F1-8EE8-BFA2134F18ED}"/>
                </a:ext>
              </a:extLst>
            </p:cNvPr>
            <p:cNvSpPr>
              <a:spLocks/>
            </p:cNvSpPr>
            <p:nvPr/>
          </p:nvSpPr>
          <p:spPr bwMode="auto">
            <a:xfrm>
              <a:off x="1824" y="1536"/>
              <a:ext cx="3456" cy="1344"/>
            </a:xfrm>
            <a:custGeom>
              <a:avLst/>
              <a:gdLst>
                <a:gd name="T0" fmla="*/ 0 w 3456"/>
                <a:gd name="T1" fmla="*/ 1296 h 1344"/>
                <a:gd name="T2" fmla="*/ 144 w 3456"/>
                <a:gd name="T3" fmla="*/ 1152 h 1344"/>
                <a:gd name="T4" fmla="*/ 176 w 3456"/>
                <a:gd name="T5" fmla="*/ 1104 h 1344"/>
                <a:gd name="T6" fmla="*/ 240 w 3456"/>
                <a:gd name="T7" fmla="*/ 1008 h 1344"/>
                <a:gd name="T8" fmla="*/ 336 w 3456"/>
                <a:gd name="T9" fmla="*/ 816 h 1344"/>
                <a:gd name="T10" fmla="*/ 432 w 3456"/>
                <a:gd name="T11" fmla="*/ 624 h 1344"/>
                <a:gd name="T12" fmla="*/ 528 w 3456"/>
                <a:gd name="T13" fmla="*/ 384 h 1344"/>
                <a:gd name="T14" fmla="*/ 624 w 3456"/>
                <a:gd name="T15" fmla="*/ 192 h 1344"/>
                <a:gd name="T16" fmla="*/ 720 w 3456"/>
                <a:gd name="T17" fmla="*/ 96 h 1344"/>
                <a:gd name="T18" fmla="*/ 816 w 3456"/>
                <a:gd name="T19" fmla="*/ 48 h 1344"/>
                <a:gd name="T20" fmla="*/ 1008 w 3456"/>
                <a:gd name="T21" fmla="*/ 0 h 1344"/>
                <a:gd name="T22" fmla="*/ 1152 w 3456"/>
                <a:gd name="T23" fmla="*/ 48 h 1344"/>
                <a:gd name="T24" fmla="*/ 1296 w 3456"/>
                <a:gd name="T25" fmla="*/ 144 h 1344"/>
                <a:gd name="T26" fmla="*/ 1440 w 3456"/>
                <a:gd name="T27" fmla="*/ 384 h 1344"/>
                <a:gd name="T28" fmla="*/ 1536 w 3456"/>
                <a:gd name="T29" fmla="*/ 624 h 1344"/>
                <a:gd name="T30" fmla="*/ 1656 w 3456"/>
                <a:gd name="T31" fmla="*/ 856 h 1344"/>
                <a:gd name="T32" fmla="*/ 1776 w 3456"/>
                <a:gd name="T33" fmla="*/ 1008 h 1344"/>
                <a:gd name="T34" fmla="*/ 1968 w 3456"/>
                <a:gd name="T35" fmla="*/ 1056 h 1344"/>
                <a:gd name="T36" fmla="*/ 2160 w 3456"/>
                <a:gd name="T37" fmla="*/ 1008 h 1344"/>
                <a:gd name="T38" fmla="*/ 2256 w 3456"/>
                <a:gd name="T39" fmla="*/ 912 h 1344"/>
                <a:gd name="T40" fmla="*/ 2352 w 3456"/>
                <a:gd name="T41" fmla="*/ 720 h 1344"/>
                <a:gd name="T42" fmla="*/ 2448 w 3456"/>
                <a:gd name="T43" fmla="*/ 576 h 1344"/>
                <a:gd name="T44" fmla="*/ 2592 w 3456"/>
                <a:gd name="T45" fmla="*/ 528 h 1344"/>
                <a:gd name="T46" fmla="*/ 2784 w 3456"/>
                <a:gd name="T47" fmla="*/ 528 h 1344"/>
                <a:gd name="T48" fmla="*/ 2928 w 3456"/>
                <a:gd name="T49" fmla="*/ 608 h 1344"/>
                <a:gd name="T50" fmla="*/ 3072 w 3456"/>
                <a:gd name="T51" fmla="*/ 768 h 1344"/>
                <a:gd name="T52" fmla="*/ 3216 w 3456"/>
                <a:gd name="T53" fmla="*/ 960 h 1344"/>
                <a:gd name="T54" fmla="*/ 3328 w 3456"/>
                <a:gd name="T55" fmla="*/ 1128 h 1344"/>
                <a:gd name="T56" fmla="*/ 3456 w 3456"/>
                <a:gd name="T57" fmla="*/ 1344 h 13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56" h="1344">
                  <a:moveTo>
                    <a:pt x="0" y="1296"/>
                  </a:moveTo>
                  <a:cubicBezTo>
                    <a:pt x="56" y="1240"/>
                    <a:pt x="115" y="1184"/>
                    <a:pt x="144" y="1152"/>
                  </a:cubicBezTo>
                  <a:cubicBezTo>
                    <a:pt x="173" y="1120"/>
                    <a:pt x="160" y="1128"/>
                    <a:pt x="176" y="1104"/>
                  </a:cubicBezTo>
                  <a:cubicBezTo>
                    <a:pt x="192" y="1080"/>
                    <a:pt x="213" y="1056"/>
                    <a:pt x="240" y="1008"/>
                  </a:cubicBezTo>
                  <a:cubicBezTo>
                    <a:pt x="267" y="960"/>
                    <a:pt x="304" y="880"/>
                    <a:pt x="336" y="816"/>
                  </a:cubicBezTo>
                  <a:cubicBezTo>
                    <a:pt x="368" y="752"/>
                    <a:pt x="400" y="696"/>
                    <a:pt x="432" y="624"/>
                  </a:cubicBezTo>
                  <a:cubicBezTo>
                    <a:pt x="464" y="552"/>
                    <a:pt x="496" y="456"/>
                    <a:pt x="528" y="384"/>
                  </a:cubicBezTo>
                  <a:cubicBezTo>
                    <a:pt x="560" y="312"/>
                    <a:pt x="592" y="240"/>
                    <a:pt x="624" y="192"/>
                  </a:cubicBezTo>
                  <a:cubicBezTo>
                    <a:pt x="656" y="144"/>
                    <a:pt x="688" y="120"/>
                    <a:pt x="720" y="96"/>
                  </a:cubicBezTo>
                  <a:cubicBezTo>
                    <a:pt x="752" y="72"/>
                    <a:pt x="768" y="64"/>
                    <a:pt x="816" y="48"/>
                  </a:cubicBezTo>
                  <a:cubicBezTo>
                    <a:pt x="864" y="32"/>
                    <a:pt x="952" y="0"/>
                    <a:pt x="1008" y="0"/>
                  </a:cubicBezTo>
                  <a:cubicBezTo>
                    <a:pt x="1064" y="0"/>
                    <a:pt x="1104" y="24"/>
                    <a:pt x="1152" y="48"/>
                  </a:cubicBezTo>
                  <a:cubicBezTo>
                    <a:pt x="1200" y="72"/>
                    <a:pt x="1248" y="88"/>
                    <a:pt x="1296" y="144"/>
                  </a:cubicBezTo>
                  <a:cubicBezTo>
                    <a:pt x="1344" y="200"/>
                    <a:pt x="1400" y="304"/>
                    <a:pt x="1440" y="384"/>
                  </a:cubicBezTo>
                  <a:cubicBezTo>
                    <a:pt x="1480" y="464"/>
                    <a:pt x="1500" y="545"/>
                    <a:pt x="1536" y="624"/>
                  </a:cubicBezTo>
                  <a:cubicBezTo>
                    <a:pt x="1572" y="703"/>
                    <a:pt x="1616" y="792"/>
                    <a:pt x="1656" y="856"/>
                  </a:cubicBezTo>
                  <a:cubicBezTo>
                    <a:pt x="1696" y="920"/>
                    <a:pt x="1724" y="975"/>
                    <a:pt x="1776" y="1008"/>
                  </a:cubicBezTo>
                  <a:cubicBezTo>
                    <a:pt x="1828" y="1041"/>
                    <a:pt x="1904" y="1056"/>
                    <a:pt x="1968" y="1056"/>
                  </a:cubicBezTo>
                  <a:cubicBezTo>
                    <a:pt x="2032" y="1056"/>
                    <a:pt x="2112" y="1032"/>
                    <a:pt x="2160" y="1008"/>
                  </a:cubicBezTo>
                  <a:cubicBezTo>
                    <a:pt x="2208" y="984"/>
                    <a:pt x="2224" y="960"/>
                    <a:pt x="2256" y="912"/>
                  </a:cubicBezTo>
                  <a:cubicBezTo>
                    <a:pt x="2288" y="864"/>
                    <a:pt x="2320" y="776"/>
                    <a:pt x="2352" y="720"/>
                  </a:cubicBezTo>
                  <a:cubicBezTo>
                    <a:pt x="2384" y="664"/>
                    <a:pt x="2408" y="608"/>
                    <a:pt x="2448" y="576"/>
                  </a:cubicBezTo>
                  <a:cubicBezTo>
                    <a:pt x="2488" y="544"/>
                    <a:pt x="2536" y="536"/>
                    <a:pt x="2592" y="528"/>
                  </a:cubicBezTo>
                  <a:cubicBezTo>
                    <a:pt x="2648" y="520"/>
                    <a:pt x="2728" y="515"/>
                    <a:pt x="2784" y="528"/>
                  </a:cubicBezTo>
                  <a:cubicBezTo>
                    <a:pt x="2840" y="541"/>
                    <a:pt x="2880" y="568"/>
                    <a:pt x="2928" y="608"/>
                  </a:cubicBezTo>
                  <a:cubicBezTo>
                    <a:pt x="2976" y="648"/>
                    <a:pt x="3024" y="709"/>
                    <a:pt x="3072" y="768"/>
                  </a:cubicBezTo>
                  <a:cubicBezTo>
                    <a:pt x="3120" y="827"/>
                    <a:pt x="3173" y="900"/>
                    <a:pt x="3216" y="960"/>
                  </a:cubicBezTo>
                  <a:cubicBezTo>
                    <a:pt x="3259" y="1020"/>
                    <a:pt x="3288" y="1064"/>
                    <a:pt x="3328" y="1128"/>
                  </a:cubicBezTo>
                  <a:cubicBezTo>
                    <a:pt x="3368" y="1192"/>
                    <a:pt x="3429" y="1299"/>
                    <a:pt x="3456" y="1344"/>
                  </a:cubicBezTo>
                </a:path>
              </a:pathLst>
            </a:custGeom>
            <a:noFill/>
            <a:ln w="50800" cap="flat" cmpd="sng">
              <a:solidFill>
                <a:srgbClr val="09FF3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3981" name="Freeform 13">
              <a:extLst>
                <a:ext uri="{FF2B5EF4-FFF2-40B4-BE49-F238E27FC236}">
                  <a16:creationId xmlns:a16="http://schemas.microsoft.com/office/drawing/2014/main" id="{60949062-FF2D-4454-8357-5916B9EA17A7}"/>
                </a:ext>
              </a:extLst>
            </p:cNvPr>
            <p:cNvSpPr>
              <a:spLocks/>
            </p:cNvSpPr>
            <p:nvPr/>
          </p:nvSpPr>
          <p:spPr bwMode="auto">
            <a:xfrm>
              <a:off x="3120" y="1632"/>
              <a:ext cx="1032" cy="772"/>
            </a:xfrm>
            <a:custGeom>
              <a:avLst/>
              <a:gdLst>
                <a:gd name="T0" fmla="*/ 0 w 1032"/>
                <a:gd name="T1" fmla="*/ 0 h 772"/>
                <a:gd name="T2" fmla="*/ 120 w 1032"/>
                <a:gd name="T3" fmla="*/ 136 h 772"/>
                <a:gd name="T4" fmla="*/ 192 w 1032"/>
                <a:gd name="T5" fmla="*/ 240 h 772"/>
                <a:gd name="T6" fmla="*/ 288 w 1032"/>
                <a:gd name="T7" fmla="*/ 384 h 772"/>
                <a:gd name="T8" fmla="*/ 432 w 1032"/>
                <a:gd name="T9" fmla="*/ 528 h 772"/>
                <a:gd name="T10" fmla="*/ 528 w 1032"/>
                <a:gd name="T11" fmla="*/ 624 h 772"/>
                <a:gd name="T12" fmla="*/ 672 w 1032"/>
                <a:gd name="T13" fmla="*/ 720 h 772"/>
                <a:gd name="T14" fmla="*/ 728 w 1032"/>
                <a:gd name="T15" fmla="*/ 744 h 772"/>
                <a:gd name="T16" fmla="*/ 864 w 1032"/>
                <a:gd name="T17" fmla="*/ 768 h 772"/>
                <a:gd name="T18" fmla="*/ 960 w 1032"/>
                <a:gd name="T19" fmla="*/ 720 h 772"/>
                <a:gd name="T20" fmla="*/ 1032 w 1032"/>
                <a:gd name="T21" fmla="*/ 672 h 7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32" h="772">
                  <a:moveTo>
                    <a:pt x="0" y="0"/>
                  </a:moveTo>
                  <a:cubicBezTo>
                    <a:pt x="20" y="23"/>
                    <a:pt x="88" y="96"/>
                    <a:pt x="120" y="136"/>
                  </a:cubicBezTo>
                  <a:cubicBezTo>
                    <a:pt x="152" y="176"/>
                    <a:pt x="164" y="199"/>
                    <a:pt x="192" y="240"/>
                  </a:cubicBezTo>
                  <a:cubicBezTo>
                    <a:pt x="220" y="281"/>
                    <a:pt x="248" y="336"/>
                    <a:pt x="288" y="384"/>
                  </a:cubicBezTo>
                  <a:cubicBezTo>
                    <a:pt x="328" y="432"/>
                    <a:pt x="392" y="488"/>
                    <a:pt x="432" y="528"/>
                  </a:cubicBezTo>
                  <a:cubicBezTo>
                    <a:pt x="472" y="568"/>
                    <a:pt x="488" y="592"/>
                    <a:pt x="528" y="624"/>
                  </a:cubicBezTo>
                  <a:cubicBezTo>
                    <a:pt x="568" y="656"/>
                    <a:pt x="639" y="700"/>
                    <a:pt x="672" y="720"/>
                  </a:cubicBezTo>
                  <a:cubicBezTo>
                    <a:pt x="705" y="740"/>
                    <a:pt x="696" y="736"/>
                    <a:pt x="728" y="744"/>
                  </a:cubicBezTo>
                  <a:cubicBezTo>
                    <a:pt x="760" y="752"/>
                    <a:pt x="825" y="772"/>
                    <a:pt x="864" y="768"/>
                  </a:cubicBezTo>
                  <a:cubicBezTo>
                    <a:pt x="903" y="764"/>
                    <a:pt x="932" y="736"/>
                    <a:pt x="960" y="720"/>
                  </a:cubicBezTo>
                  <a:cubicBezTo>
                    <a:pt x="988" y="704"/>
                    <a:pt x="1017" y="682"/>
                    <a:pt x="1032" y="672"/>
                  </a:cubicBezTo>
                </a:path>
              </a:pathLst>
            </a:custGeom>
            <a:noFill/>
            <a:ln w="38100" cap="flat" cmpd="sng">
              <a:solidFill>
                <a:srgbClr val="FF022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47" name="Line 14">
              <a:extLst>
                <a:ext uri="{FF2B5EF4-FFF2-40B4-BE49-F238E27FC236}">
                  <a16:creationId xmlns:a16="http://schemas.microsoft.com/office/drawing/2014/main" id="{B2606AD2-F756-4762-922B-9737A115DB10}"/>
                </a:ext>
              </a:extLst>
            </p:cNvPr>
            <p:cNvSpPr>
              <a:spLocks noChangeShapeType="1"/>
            </p:cNvSpPr>
            <p:nvPr/>
          </p:nvSpPr>
          <p:spPr bwMode="auto">
            <a:xfrm flipV="1">
              <a:off x="1680" y="1344"/>
              <a:ext cx="0" cy="1776"/>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48" name="Text Box 15">
              <a:extLst>
                <a:ext uri="{FF2B5EF4-FFF2-40B4-BE49-F238E27FC236}">
                  <a16:creationId xmlns:a16="http://schemas.microsoft.com/office/drawing/2014/main" id="{A53FA7D7-2E6D-4CD7-863C-884BC885601F}"/>
                </a:ext>
              </a:extLst>
            </p:cNvPr>
            <p:cNvSpPr txBox="1">
              <a:spLocks noChangeArrowheads="1"/>
            </p:cNvSpPr>
            <p:nvPr/>
          </p:nvSpPr>
          <p:spPr bwMode="auto">
            <a:xfrm>
              <a:off x="528" y="1344"/>
              <a:ext cx="114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dirty="0" err="1" smtClean="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Groeisnelheid</a:t>
              </a:r>
              <a:endParaRPr kumimoji="0" lang="fr-FR" altLang="nl-NL" sz="2000" b="1" i="0" u="none" strike="noStrike" kern="1200" cap="none" spc="0" normalizeH="0" baseline="0" noProof="0" dirty="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49" name="Text Box 16">
              <a:extLst>
                <a:ext uri="{FF2B5EF4-FFF2-40B4-BE49-F238E27FC236}">
                  <a16:creationId xmlns:a16="http://schemas.microsoft.com/office/drawing/2014/main" id="{0900EAFC-FD84-48C2-AC41-130A4E66C087}"/>
                </a:ext>
              </a:extLst>
            </p:cNvPr>
            <p:cNvSpPr txBox="1">
              <a:spLocks noChangeArrowheads="1"/>
            </p:cNvSpPr>
            <p:nvPr/>
          </p:nvSpPr>
          <p:spPr bwMode="auto">
            <a:xfrm>
              <a:off x="1483" y="902"/>
              <a:ext cx="120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dirty="0" smtClean="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Gras </a:t>
              </a:r>
              <a:r>
                <a:rPr kumimoji="0" lang="fr-BE" altLang="nl-NL" sz="2000" b="1" i="0" u="none" strike="noStrike" kern="1200" cap="none" spc="0" normalizeH="0" baseline="0" noProof="0" dirty="0" err="1" smtClean="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begint</a:t>
              </a:r>
              <a:r>
                <a:rPr kumimoji="0" lang="fr-BE" altLang="nl-NL" sz="2000" b="1" i="0" u="none" strike="noStrike" kern="1200" cap="none" spc="0" normalizeH="0" baseline="0" noProof="0" dirty="0" smtClean="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 </a:t>
              </a:r>
              <a:r>
                <a:rPr kumimoji="0" lang="fr-BE" altLang="nl-NL" sz="2000" b="1" i="0" u="none" strike="noStrike" kern="1200" cap="none" spc="0" normalizeH="0" baseline="0" noProof="0" dirty="0" err="1" smtClean="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eerder</a:t>
              </a:r>
              <a:r>
                <a:rPr kumimoji="0" lang="fr-BE" altLang="nl-NL" sz="2000" b="1" i="0" u="none" strike="noStrike" kern="1200" cap="none" spc="0" normalizeH="0" baseline="0" noProof="0" dirty="0" smtClean="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 te </a:t>
              </a:r>
              <a:r>
                <a:rPr kumimoji="0" lang="fr-BE" altLang="nl-NL" sz="2000" b="1" i="0" u="none" strike="noStrike" kern="1200" cap="none" spc="0" normalizeH="0" baseline="0" noProof="0" dirty="0" err="1" smtClean="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groeien</a:t>
              </a:r>
              <a:endParaRPr kumimoji="0" lang="fr-FR" altLang="nl-NL" sz="2000" b="1" i="0" u="none" strike="noStrike" kern="1200" cap="none" spc="0" normalizeH="0" baseline="0" noProof="0" dirty="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50" name="Text Box 17">
              <a:extLst>
                <a:ext uri="{FF2B5EF4-FFF2-40B4-BE49-F238E27FC236}">
                  <a16:creationId xmlns:a16="http://schemas.microsoft.com/office/drawing/2014/main" id="{6E4FC166-D884-4425-8823-9F3A2D9A9B47}"/>
                </a:ext>
              </a:extLst>
            </p:cNvPr>
            <p:cNvSpPr txBox="1">
              <a:spLocks noChangeArrowheads="1"/>
            </p:cNvSpPr>
            <p:nvPr/>
          </p:nvSpPr>
          <p:spPr bwMode="auto">
            <a:xfrm>
              <a:off x="3408" y="1344"/>
              <a:ext cx="121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dirty="0" err="1" smtClean="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rPr>
                <a:t>Compensatie</a:t>
              </a:r>
              <a:r>
                <a:rPr kumimoji="0" lang="fr-BE" altLang="nl-NL" sz="2000" b="1" i="0" u="none" strike="noStrike" kern="1200" cap="none" spc="0" normalizeH="0" baseline="0" noProof="0" dirty="0" smtClean="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rPr>
                <a:t> in de </a:t>
              </a:r>
              <a:r>
                <a:rPr kumimoji="0" lang="fr-BE" altLang="nl-NL" sz="2000" b="1" i="0" u="none" strike="noStrike" kern="1200" cap="none" spc="0" normalizeH="0" baseline="0" noProof="0" dirty="0" err="1" smtClean="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rPr>
                <a:t>zomer</a:t>
              </a:r>
              <a:endParaRPr kumimoji="0" lang="fr-FR" altLang="nl-NL" sz="2000" b="1" i="0" u="none" strike="noStrike" kern="1200" cap="none" spc="0" normalizeH="0" baseline="0" noProof="0" dirty="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51" name="Line 18">
              <a:extLst>
                <a:ext uri="{FF2B5EF4-FFF2-40B4-BE49-F238E27FC236}">
                  <a16:creationId xmlns:a16="http://schemas.microsoft.com/office/drawing/2014/main" id="{F0EA841C-0C1A-4A91-8AFC-706191BB1A97}"/>
                </a:ext>
              </a:extLst>
            </p:cNvPr>
            <p:cNvSpPr>
              <a:spLocks noChangeShapeType="1"/>
            </p:cNvSpPr>
            <p:nvPr/>
          </p:nvSpPr>
          <p:spPr bwMode="auto">
            <a:xfrm flipH="1">
              <a:off x="3648" y="1920"/>
              <a:ext cx="192" cy="240"/>
            </a:xfrm>
            <a:prstGeom prst="line">
              <a:avLst/>
            </a:prstGeom>
            <a:noFill/>
            <a:ln w="38100">
              <a:solidFill>
                <a:srgbClr val="FF022B"/>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2" name="Text Box 19">
              <a:extLst>
                <a:ext uri="{FF2B5EF4-FFF2-40B4-BE49-F238E27FC236}">
                  <a16:creationId xmlns:a16="http://schemas.microsoft.com/office/drawing/2014/main" id="{AD54880B-304D-4304-A8CE-BEC83A4D6714}"/>
                </a:ext>
              </a:extLst>
            </p:cNvPr>
            <p:cNvSpPr txBox="1">
              <a:spLocks noChangeArrowheads="1"/>
            </p:cNvSpPr>
            <p:nvPr/>
          </p:nvSpPr>
          <p:spPr bwMode="auto">
            <a:xfrm>
              <a:off x="2297" y="2609"/>
              <a:ext cx="1735"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rPr>
                <a:t> Witte klaver/gras</a:t>
              </a:r>
              <a:endParaRPr kumimoji="0" lang="fr-FR" altLang="nl-NL" sz="2000" b="1" i="0" u="none" strike="noStrike" kern="1200" cap="none" spc="0" normalizeH="0" baseline="0" noProof="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53" name="Text Box 20">
              <a:extLst>
                <a:ext uri="{FF2B5EF4-FFF2-40B4-BE49-F238E27FC236}">
                  <a16:creationId xmlns:a16="http://schemas.microsoft.com/office/drawing/2014/main" id="{F9376CB6-A1AD-4978-B175-86EE77CC7F34}"/>
                </a:ext>
              </a:extLst>
            </p:cNvPr>
            <p:cNvSpPr txBox="1">
              <a:spLocks noChangeArrowheads="1"/>
            </p:cNvSpPr>
            <p:nvPr/>
          </p:nvSpPr>
          <p:spPr bwMode="auto">
            <a:xfrm>
              <a:off x="4666" y="1488"/>
              <a:ext cx="1094"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Zuivere grassen</a:t>
              </a:r>
              <a:endParaRPr kumimoji="0" lang="fr-FR" altLang="nl-NL" sz="2000" b="1" i="0" u="none" strike="noStrike" kern="1200" cap="none" spc="0" normalizeH="0" baseline="0" noProof="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54" name="Line 21">
              <a:extLst>
                <a:ext uri="{FF2B5EF4-FFF2-40B4-BE49-F238E27FC236}">
                  <a16:creationId xmlns:a16="http://schemas.microsoft.com/office/drawing/2014/main" id="{0677DCF5-F9C8-40F5-A05F-7A44D7F47A01}"/>
                </a:ext>
              </a:extLst>
            </p:cNvPr>
            <p:cNvSpPr>
              <a:spLocks noChangeShapeType="1"/>
            </p:cNvSpPr>
            <p:nvPr/>
          </p:nvSpPr>
          <p:spPr bwMode="auto">
            <a:xfrm flipV="1">
              <a:off x="4944" y="2448"/>
              <a:ext cx="0" cy="192"/>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5" name="Line 22">
              <a:extLst>
                <a:ext uri="{FF2B5EF4-FFF2-40B4-BE49-F238E27FC236}">
                  <a16:creationId xmlns:a16="http://schemas.microsoft.com/office/drawing/2014/main" id="{77B9EDCA-36D8-4017-89FB-62585FA3F451}"/>
                </a:ext>
              </a:extLst>
            </p:cNvPr>
            <p:cNvSpPr>
              <a:spLocks noChangeShapeType="1"/>
            </p:cNvSpPr>
            <p:nvPr/>
          </p:nvSpPr>
          <p:spPr bwMode="auto">
            <a:xfrm flipH="1">
              <a:off x="2208" y="2784"/>
              <a:ext cx="240" cy="0"/>
            </a:xfrm>
            <a:prstGeom prst="line">
              <a:avLst/>
            </a:prstGeom>
            <a:noFill/>
            <a:ln w="38100">
              <a:solidFill>
                <a:srgbClr val="FF022B"/>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6" name="Line 23">
              <a:extLst>
                <a:ext uri="{FF2B5EF4-FFF2-40B4-BE49-F238E27FC236}">
                  <a16:creationId xmlns:a16="http://schemas.microsoft.com/office/drawing/2014/main" id="{B4C6BAB3-2415-42CC-83D8-A6C7327537EC}"/>
                </a:ext>
              </a:extLst>
            </p:cNvPr>
            <p:cNvSpPr>
              <a:spLocks noChangeShapeType="1"/>
            </p:cNvSpPr>
            <p:nvPr/>
          </p:nvSpPr>
          <p:spPr bwMode="auto">
            <a:xfrm>
              <a:off x="2112"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7" name="Line 24">
              <a:extLst>
                <a:ext uri="{FF2B5EF4-FFF2-40B4-BE49-F238E27FC236}">
                  <a16:creationId xmlns:a16="http://schemas.microsoft.com/office/drawing/2014/main" id="{5BD60EDF-C2F5-4BCB-92FB-3FE71E671D21}"/>
                </a:ext>
              </a:extLst>
            </p:cNvPr>
            <p:cNvSpPr>
              <a:spLocks noChangeShapeType="1"/>
            </p:cNvSpPr>
            <p:nvPr/>
          </p:nvSpPr>
          <p:spPr bwMode="auto">
            <a:xfrm>
              <a:off x="2496"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8" name="Line 25">
              <a:extLst>
                <a:ext uri="{FF2B5EF4-FFF2-40B4-BE49-F238E27FC236}">
                  <a16:creationId xmlns:a16="http://schemas.microsoft.com/office/drawing/2014/main" id="{4BC6230A-8410-4877-BD1B-0DBD4997DA07}"/>
                </a:ext>
              </a:extLst>
            </p:cNvPr>
            <p:cNvSpPr>
              <a:spLocks noChangeShapeType="1"/>
            </p:cNvSpPr>
            <p:nvPr/>
          </p:nvSpPr>
          <p:spPr bwMode="auto">
            <a:xfrm>
              <a:off x="2880"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9" name="Line 26">
              <a:extLst>
                <a:ext uri="{FF2B5EF4-FFF2-40B4-BE49-F238E27FC236}">
                  <a16:creationId xmlns:a16="http://schemas.microsoft.com/office/drawing/2014/main" id="{EADFBC03-9B1A-44DC-8C40-EA181B2B6DBA}"/>
                </a:ext>
              </a:extLst>
            </p:cNvPr>
            <p:cNvSpPr>
              <a:spLocks noChangeShapeType="1"/>
            </p:cNvSpPr>
            <p:nvPr/>
          </p:nvSpPr>
          <p:spPr bwMode="auto">
            <a:xfrm>
              <a:off x="3264"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60" name="Line 27">
              <a:extLst>
                <a:ext uri="{FF2B5EF4-FFF2-40B4-BE49-F238E27FC236}">
                  <a16:creationId xmlns:a16="http://schemas.microsoft.com/office/drawing/2014/main" id="{0D151874-2A9D-407E-844A-6F6BFA39D08B}"/>
                </a:ext>
              </a:extLst>
            </p:cNvPr>
            <p:cNvSpPr>
              <a:spLocks noChangeShapeType="1"/>
            </p:cNvSpPr>
            <p:nvPr/>
          </p:nvSpPr>
          <p:spPr bwMode="auto">
            <a:xfrm>
              <a:off x="3648"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61" name="Line 28">
              <a:extLst>
                <a:ext uri="{FF2B5EF4-FFF2-40B4-BE49-F238E27FC236}">
                  <a16:creationId xmlns:a16="http://schemas.microsoft.com/office/drawing/2014/main" id="{DF8C0A11-021C-4D20-A968-D0B6672BC17D}"/>
                </a:ext>
              </a:extLst>
            </p:cNvPr>
            <p:cNvSpPr>
              <a:spLocks noChangeShapeType="1"/>
            </p:cNvSpPr>
            <p:nvPr/>
          </p:nvSpPr>
          <p:spPr bwMode="auto">
            <a:xfrm>
              <a:off x="4032"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62" name="Line 29">
              <a:extLst>
                <a:ext uri="{FF2B5EF4-FFF2-40B4-BE49-F238E27FC236}">
                  <a16:creationId xmlns:a16="http://schemas.microsoft.com/office/drawing/2014/main" id="{B5734B6C-5A75-4763-83D8-A0F610D25CBE}"/>
                </a:ext>
              </a:extLst>
            </p:cNvPr>
            <p:cNvSpPr>
              <a:spLocks noChangeShapeType="1"/>
            </p:cNvSpPr>
            <p:nvPr/>
          </p:nvSpPr>
          <p:spPr bwMode="auto">
            <a:xfrm>
              <a:off x="4416"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63" name="Line 30">
              <a:extLst>
                <a:ext uri="{FF2B5EF4-FFF2-40B4-BE49-F238E27FC236}">
                  <a16:creationId xmlns:a16="http://schemas.microsoft.com/office/drawing/2014/main" id="{09259C0D-602D-4311-9E77-42313D104D4D}"/>
                </a:ext>
              </a:extLst>
            </p:cNvPr>
            <p:cNvSpPr>
              <a:spLocks noChangeShapeType="1"/>
            </p:cNvSpPr>
            <p:nvPr/>
          </p:nvSpPr>
          <p:spPr bwMode="auto">
            <a:xfrm>
              <a:off x="4800"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64" name="Text Box 31">
              <a:extLst>
                <a:ext uri="{FF2B5EF4-FFF2-40B4-BE49-F238E27FC236}">
                  <a16:creationId xmlns:a16="http://schemas.microsoft.com/office/drawing/2014/main" id="{74FA91C7-D3AE-4965-9858-EB4536BD05C6}"/>
                </a:ext>
              </a:extLst>
            </p:cNvPr>
            <p:cNvSpPr txBox="1">
              <a:spLocks noChangeArrowheads="1"/>
            </p:cNvSpPr>
            <p:nvPr/>
          </p:nvSpPr>
          <p:spPr bwMode="auto">
            <a:xfrm>
              <a:off x="1814" y="3101"/>
              <a:ext cx="24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M</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5" name="Text Box 32">
              <a:extLst>
                <a:ext uri="{FF2B5EF4-FFF2-40B4-BE49-F238E27FC236}">
                  <a16:creationId xmlns:a16="http://schemas.microsoft.com/office/drawing/2014/main" id="{A689B6D7-E0B3-4B81-B03A-058243A515EF}"/>
                </a:ext>
              </a:extLst>
            </p:cNvPr>
            <p:cNvSpPr txBox="1">
              <a:spLocks noChangeArrowheads="1"/>
            </p:cNvSpPr>
            <p:nvPr/>
          </p:nvSpPr>
          <p:spPr bwMode="auto">
            <a:xfrm>
              <a:off x="2198" y="3101"/>
              <a:ext cx="221"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A</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6" name="Text Box 33">
              <a:extLst>
                <a:ext uri="{FF2B5EF4-FFF2-40B4-BE49-F238E27FC236}">
                  <a16:creationId xmlns:a16="http://schemas.microsoft.com/office/drawing/2014/main" id="{B2E9D59D-B3E2-464A-A95D-14D443873BAD}"/>
                </a:ext>
              </a:extLst>
            </p:cNvPr>
            <p:cNvSpPr txBox="1">
              <a:spLocks noChangeArrowheads="1"/>
            </p:cNvSpPr>
            <p:nvPr/>
          </p:nvSpPr>
          <p:spPr bwMode="auto">
            <a:xfrm>
              <a:off x="2592" y="3094"/>
              <a:ext cx="24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M</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7" name="Text Box 34">
              <a:extLst>
                <a:ext uri="{FF2B5EF4-FFF2-40B4-BE49-F238E27FC236}">
                  <a16:creationId xmlns:a16="http://schemas.microsoft.com/office/drawing/2014/main" id="{6F0C0E02-2E41-422B-9F2C-71F2E9A4F27B}"/>
                </a:ext>
              </a:extLst>
            </p:cNvPr>
            <p:cNvSpPr txBox="1">
              <a:spLocks noChangeArrowheads="1"/>
            </p:cNvSpPr>
            <p:nvPr/>
          </p:nvSpPr>
          <p:spPr bwMode="auto">
            <a:xfrm>
              <a:off x="2966" y="3101"/>
              <a:ext cx="21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J</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8" name="Text Box 35">
              <a:extLst>
                <a:ext uri="{FF2B5EF4-FFF2-40B4-BE49-F238E27FC236}">
                  <a16:creationId xmlns:a16="http://schemas.microsoft.com/office/drawing/2014/main" id="{C8461BC9-C92A-4564-868A-7915AD2D885C}"/>
                </a:ext>
              </a:extLst>
            </p:cNvPr>
            <p:cNvSpPr txBox="1">
              <a:spLocks noChangeArrowheads="1"/>
            </p:cNvSpPr>
            <p:nvPr/>
          </p:nvSpPr>
          <p:spPr bwMode="auto">
            <a:xfrm>
              <a:off x="3350" y="3101"/>
              <a:ext cx="21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J</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9" name="Text Box 36">
              <a:extLst>
                <a:ext uri="{FF2B5EF4-FFF2-40B4-BE49-F238E27FC236}">
                  <a16:creationId xmlns:a16="http://schemas.microsoft.com/office/drawing/2014/main" id="{8DA5245E-7F61-442B-B9E1-44F46CEECA0F}"/>
                </a:ext>
              </a:extLst>
            </p:cNvPr>
            <p:cNvSpPr txBox="1">
              <a:spLocks noChangeArrowheads="1"/>
            </p:cNvSpPr>
            <p:nvPr/>
          </p:nvSpPr>
          <p:spPr bwMode="auto">
            <a:xfrm>
              <a:off x="3734" y="3101"/>
              <a:ext cx="221"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A</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70" name="Text Box 37">
              <a:extLst>
                <a:ext uri="{FF2B5EF4-FFF2-40B4-BE49-F238E27FC236}">
                  <a16:creationId xmlns:a16="http://schemas.microsoft.com/office/drawing/2014/main" id="{783776F0-3584-443E-949F-28EE209616BE}"/>
                </a:ext>
              </a:extLst>
            </p:cNvPr>
            <p:cNvSpPr txBox="1">
              <a:spLocks noChangeArrowheads="1"/>
            </p:cNvSpPr>
            <p:nvPr/>
          </p:nvSpPr>
          <p:spPr bwMode="auto">
            <a:xfrm>
              <a:off x="4128" y="3094"/>
              <a:ext cx="21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S</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71" name="Text Box 38">
              <a:extLst>
                <a:ext uri="{FF2B5EF4-FFF2-40B4-BE49-F238E27FC236}">
                  <a16:creationId xmlns:a16="http://schemas.microsoft.com/office/drawing/2014/main" id="{5F6DB9AC-8F59-44C6-8610-3FE8D4F48E5C}"/>
                </a:ext>
              </a:extLst>
            </p:cNvPr>
            <p:cNvSpPr txBox="1">
              <a:spLocks noChangeArrowheads="1"/>
            </p:cNvSpPr>
            <p:nvPr/>
          </p:nvSpPr>
          <p:spPr bwMode="auto">
            <a:xfrm>
              <a:off x="4550" y="3101"/>
              <a:ext cx="231"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O</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72" name="Text Box 39">
              <a:extLst>
                <a:ext uri="{FF2B5EF4-FFF2-40B4-BE49-F238E27FC236}">
                  <a16:creationId xmlns:a16="http://schemas.microsoft.com/office/drawing/2014/main" id="{A20ADDE6-2A78-43A6-930C-D791565BF20D}"/>
                </a:ext>
              </a:extLst>
            </p:cNvPr>
            <p:cNvSpPr txBox="1">
              <a:spLocks noChangeArrowheads="1"/>
            </p:cNvSpPr>
            <p:nvPr/>
          </p:nvSpPr>
          <p:spPr bwMode="auto">
            <a:xfrm>
              <a:off x="4886" y="3101"/>
              <a:ext cx="23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N</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84008" name="Freeform 40">
              <a:extLst>
                <a:ext uri="{FF2B5EF4-FFF2-40B4-BE49-F238E27FC236}">
                  <a16:creationId xmlns:a16="http://schemas.microsoft.com/office/drawing/2014/main" id="{2965E099-BD8A-4294-B1AD-732CA2347467}"/>
                </a:ext>
              </a:extLst>
            </p:cNvPr>
            <p:cNvSpPr>
              <a:spLocks/>
            </p:cNvSpPr>
            <p:nvPr/>
          </p:nvSpPr>
          <p:spPr bwMode="auto">
            <a:xfrm>
              <a:off x="1920" y="1920"/>
              <a:ext cx="432" cy="1056"/>
            </a:xfrm>
            <a:custGeom>
              <a:avLst/>
              <a:gdLst>
                <a:gd name="T0" fmla="*/ 0 w 432"/>
                <a:gd name="T1" fmla="*/ 1056 h 1056"/>
                <a:gd name="T2" fmla="*/ 216 w 432"/>
                <a:gd name="T3" fmla="*/ 808 h 1056"/>
                <a:gd name="T4" fmla="*/ 336 w 432"/>
                <a:gd name="T5" fmla="*/ 568 h 1056"/>
                <a:gd name="T6" fmla="*/ 400 w 432"/>
                <a:gd name="T7" fmla="*/ 368 h 1056"/>
                <a:gd name="T8" fmla="*/ 424 w 432"/>
                <a:gd name="T9" fmla="*/ 184 h 1056"/>
                <a:gd name="T10" fmla="*/ 432 w 432"/>
                <a:gd name="T11" fmla="*/ 0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2" h="1056">
                  <a:moveTo>
                    <a:pt x="0" y="1056"/>
                  </a:moveTo>
                  <a:cubicBezTo>
                    <a:pt x="36" y="1015"/>
                    <a:pt x="160" y="889"/>
                    <a:pt x="216" y="808"/>
                  </a:cubicBezTo>
                  <a:cubicBezTo>
                    <a:pt x="272" y="727"/>
                    <a:pt x="305" y="641"/>
                    <a:pt x="336" y="568"/>
                  </a:cubicBezTo>
                  <a:cubicBezTo>
                    <a:pt x="408" y="416"/>
                    <a:pt x="385" y="432"/>
                    <a:pt x="400" y="368"/>
                  </a:cubicBezTo>
                  <a:cubicBezTo>
                    <a:pt x="415" y="304"/>
                    <a:pt x="419" y="245"/>
                    <a:pt x="424" y="184"/>
                  </a:cubicBezTo>
                  <a:cubicBezTo>
                    <a:pt x="429" y="123"/>
                    <a:pt x="430" y="38"/>
                    <a:pt x="432" y="0"/>
                  </a:cubicBezTo>
                </a:path>
              </a:pathLst>
            </a:custGeom>
            <a:noFill/>
            <a:ln w="38100" cap="flat" cmpd="sng">
              <a:solidFill>
                <a:srgbClr val="FF022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74" name="Line 41">
              <a:extLst>
                <a:ext uri="{FF2B5EF4-FFF2-40B4-BE49-F238E27FC236}">
                  <a16:creationId xmlns:a16="http://schemas.microsoft.com/office/drawing/2014/main" id="{C064D620-8997-4F87-92F4-A29A3EA8AD9B}"/>
                </a:ext>
              </a:extLst>
            </p:cNvPr>
            <p:cNvSpPr>
              <a:spLocks noChangeShapeType="1"/>
            </p:cNvSpPr>
            <p:nvPr/>
          </p:nvSpPr>
          <p:spPr bwMode="auto">
            <a:xfrm flipH="1">
              <a:off x="2016" y="1728"/>
              <a:ext cx="0" cy="768"/>
            </a:xfrm>
            <a:prstGeom prst="line">
              <a:avLst/>
            </a:prstGeom>
            <a:noFill/>
            <a:ln w="38100">
              <a:solidFill>
                <a:srgbClr val="09FF3C"/>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75" name="Line 42">
              <a:extLst>
                <a:ext uri="{FF2B5EF4-FFF2-40B4-BE49-F238E27FC236}">
                  <a16:creationId xmlns:a16="http://schemas.microsoft.com/office/drawing/2014/main" id="{FDF10CFE-56BF-4001-9A68-010F3F85AE5D}"/>
                </a:ext>
              </a:extLst>
            </p:cNvPr>
            <p:cNvSpPr>
              <a:spLocks noChangeShapeType="1"/>
            </p:cNvSpPr>
            <p:nvPr/>
          </p:nvSpPr>
          <p:spPr bwMode="auto">
            <a:xfrm flipH="1">
              <a:off x="4896" y="1824"/>
              <a:ext cx="96" cy="336"/>
            </a:xfrm>
            <a:prstGeom prst="line">
              <a:avLst/>
            </a:prstGeom>
            <a:noFill/>
            <a:ln w="38100">
              <a:solidFill>
                <a:srgbClr val="09FF3C"/>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pic>
        <p:nvPicPr>
          <p:cNvPr id="18436" name="Picture 45">
            <a:extLst>
              <a:ext uri="{FF2B5EF4-FFF2-40B4-BE49-F238E27FC236}">
                <a16:creationId xmlns:a16="http://schemas.microsoft.com/office/drawing/2014/main" id="{954868DF-AF3E-4896-AA2B-EFC8CAFAF40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5069" y="46759"/>
            <a:ext cx="1225874"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628650" y="365127"/>
            <a:ext cx="7886700" cy="588962"/>
          </a:xfrm>
        </p:spPr>
        <p:txBody>
          <a:bodyPr/>
          <a:lstStyle/>
          <a:p>
            <a:pPr algn="l"/>
            <a:r>
              <a:rPr lang="nl-NL" sz="2400" dirty="0" err="1" smtClean="0"/>
              <a:t>Productie</a:t>
            </a:r>
            <a:r>
              <a:rPr lang="nl-NL" sz="2400" dirty="0" smtClean="0"/>
              <a:t> witte </a:t>
            </a:r>
            <a:r>
              <a:rPr lang="nl-NL" sz="2400" dirty="0" err="1" smtClean="0"/>
              <a:t>klaver</a:t>
            </a:r>
            <a:r>
              <a:rPr lang="nl-NL" sz="2400" dirty="0" smtClean="0"/>
              <a:t/>
            </a:r>
            <a:br>
              <a:rPr lang="nl-NL" sz="2400" dirty="0" smtClean="0"/>
            </a:br>
            <a:endParaRPr lang="nl-NL" sz="2400" dirty="0"/>
          </a:p>
        </p:txBody>
      </p:sp>
      <p:sp>
        <p:nvSpPr>
          <p:cNvPr id="4" name="Afgeronde rechthoek 3"/>
          <p:cNvSpPr/>
          <p:nvPr/>
        </p:nvSpPr>
        <p:spPr>
          <a:xfrm>
            <a:off x="332509" y="1043709"/>
            <a:ext cx="8682182" cy="5292436"/>
          </a:xfrm>
          <a:prstGeom prst="roundRect">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7823763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a:extLst>
              <a:ext uri="{FF2B5EF4-FFF2-40B4-BE49-F238E27FC236}">
                <a16:creationId xmlns:a16="http://schemas.microsoft.com/office/drawing/2014/main" id="{D9D16FCD-68CA-4011-9781-2FD598697AD4}"/>
              </a:ext>
            </a:extLst>
          </p:cNvPr>
          <p:cNvSpPr txBox="1">
            <a:spLocks noChangeArrowheads="1"/>
          </p:cNvSpPr>
          <p:nvPr/>
        </p:nvSpPr>
        <p:spPr bwMode="auto">
          <a:xfrm>
            <a:off x="76200" y="1300232"/>
            <a:ext cx="90678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Rode </a:t>
            </a:r>
            <a:r>
              <a:rPr kumimoji="0" lang="en-GB" altLang="nl-NL" sz="20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klaver</a:t>
            </a: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geeft</a:t>
            </a:r>
            <a:r>
              <a:rPr kumimoji="0" lang="en-GB" altLang="nl-NL" sz="20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een</a:t>
            </a:r>
            <a:r>
              <a:rPr kumimoji="0" lang="en-GB" altLang="nl-NL" sz="20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hogere</a:t>
            </a:r>
            <a:r>
              <a:rPr kumimoji="0" lang="en-GB" altLang="nl-NL" sz="20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opbrengst</a:t>
            </a:r>
            <a:r>
              <a:rPr kumimoji="0" lang="en-GB" altLang="nl-NL" sz="20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dan</a:t>
            </a:r>
            <a:r>
              <a:rPr kumimoji="0" lang="en-GB" altLang="nl-NL" sz="20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witte</a:t>
            </a: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klaver</a:t>
            </a:r>
            <a:endPar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Tabel 1. Typische jaaropbrengsten (t </a:t>
            </a:r>
            <a:r>
              <a:rPr kumimoji="0" lang="en-GB" altLang="nl-NL" sz="20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DS </a:t>
            </a: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ha</a:t>
            </a:r>
            <a:r>
              <a:rPr kumimoji="0" lang="en-GB" altLang="nl-NL" sz="2000" b="1"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a:t>
            </a: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endParaRPr kumimoji="0" lang="fr-FR"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graphicFrame>
        <p:nvGraphicFramePr>
          <p:cNvPr id="86080" name="Group 64">
            <a:extLst>
              <a:ext uri="{FF2B5EF4-FFF2-40B4-BE49-F238E27FC236}">
                <a16:creationId xmlns:a16="http://schemas.microsoft.com/office/drawing/2014/main" id="{D2C9EC4C-48B7-452E-BE59-87CBD2C880DE}"/>
              </a:ext>
            </a:extLst>
          </p:cNvPr>
          <p:cNvGraphicFramePr>
            <a:graphicFrameLocks noGrp="1"/>
          </p:cNvGraphicFramePr>
          <p:nvPr>
            <p:extLst>
              <p:ext uri="{D42A27DB-BD31-4B8C-83A1-F6EECF244321}">
                <p14:modId xmlns:p14="http://schemas.microsoft.com/office/powerpoint/2010/main" val="3140360939"/>
              </p:ext>
            </p:extLst>
          </p:nvPr>
        </p:nvGraphicFramePr>
        <p:xfrm>
          <a:off x="0" y="2124075"/>
          <a:ext cx="8682182" cy="3260726"/>
        </p:xfrm>
        <a:graphic>
          <a:graphicData uri="http://schemas.openxmlformats.org/drawingml/2006/table">
            <a:tbl>
              <a:tblPr>
                <a:tableStyleId>{8799B23B-EC83-4686-B30A-512413B5E67A}</a:tableStyleId>
              </a:tblPr>
              <a:tblGrid>
                <a:gridCol w="4558146">
                  <a:extLst>
                    <a:ext uri="{9D8B030D-6E8A-4147-A177-3AD203B41FA5}">
                      <a16:colId xmlns:a16="http://schemas.microsoft.com/office/drawing/2014/main" val="20000"/>
                    </a:ext>
                  </a:extLst>
                </a:gridCol>
                <a:gridCol w="1497192">
                  <a:extLst>
                    <a:ext uri="{9D8B030D-6E8A-4147-A177-3AD203B41FA5}">
                      <a16:colId xmlns:a16="http://schemas.microsoft.com/office/drawing/2014/main" val="20001"/>
                    </a:ext>
                  </a:extLst>
                </a:gridCol>
                <a:gridCol w="1403181">
                  <a:extLst>
                    <a:ext uri="{9D8B030D-6E8A-4147-A177-3AD203B41FA5}">
                      <a16:colId xmlns:a16="http://schemas.microsoft.com/office/drawing/2014/main" val="20002"/>
                    </a:ext>
                  </a:extLst>
                </a:gridCol>
                <a:gridCol w="1223663">
                  <a:extLst>
                    <a:ext uri="{9D8B030D-6E8A-4147-A177-3AD203B41FA5}">
                      <a16:colId xmlns:a16="http://schemas.microsoft.com/office/drawing/2014/main" val="20003"/>
                    </a:ext>
                  </a:extLst>
                </a:gridCol>
              </a:tblGrid>
              <a:tr h="465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rgbClr val="FEFF12"/>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A1</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A2</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A3</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0"/>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err="1" smtClean="0">
                          <a:ln>
                            <a:noFill/>
                          </a:ln>
                          <a:solidFill>
                            <a:schemeClr val="accent2"/>
                          </a:solidFill>
                          <a:effectLst/>
                        </a:rPr>
                        <a:t>Monocultuur</a:t>
                      </a:r>
                      <a:r>
                        <a:rPr kumimoji="0" lang="en-GB" sz="2000" u="none" strike="noStrike" cap="none" normalizeH="0" baseline="0" dirty="0" smtClean="0">
                          <a:ln>
                            <a:noFill/>
                          </a:ln>
                          <a:solidFill>
                            <a:schemeClr val="accent2"/>
                          </a:solidFill>
                          <a:effectLst/>
                        </a:rPr>
                        <a:t> </a:t>
                      </a:r>
                      <a:r>
                        <a:rPr kumimoji="0" lang="en-GB" sz="2000" u="none" strike="noStrike" cap="none" normalizeH="0" baseline="0" dirty="0">
                          <a:ln>
                            <a:noFill/>
                          </a:ln>
                          <a:solidFill>
                            <a:schemeClr val="accent2"/>
                          </a:solidFill>
                          <a:effectLst/>
                        </a:rPr>
                        <a:t>rode </a:t>
                      </a:r>
                      <a:r>
                        <a:rPr kumimoji="0" lang="en-GB" sz="2000" u="none" strike="noStrike" cap="none" normalizeH="0" baseline="0" dirty="0" err="1" smtClean="0">
                          <a:ln>
                            <a:noFill/>
                          </a:ln>
                          <a:solidFill>
                            <a:schemeClr val="accent2"/>
                          </a:solidFill>
                          <a:effectLst/>
                        </a:rPr>
                        <a:t>klaver</a:t>
                      </a:r>
                      <a:endParaRPr kumimoji="0" lang="fr-FR" sz="2000" b="1" i="0" u="none" strike="noStrike" cap="none" normalizeH="0" baseline="0" dirty="0">
                        <a:ln>
                          <a:noFill/>
                        </a:ln>
                        <a:solidFill>
                          <a:schemeClr val="accent2"/>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1"/>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West-Europa</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10-14</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7-10</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3-4</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2"/>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Zuid-Europa</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13-21</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6-13</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3"/>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Noord-Europa</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7-8</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7-8</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4"/>
                  </a:ext>
                </a:extLst>
              </a:tr>
              <a:tr h="407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solidFill>
                            <a:schemeClr val="accent2"/>
                          </a:solidFill>
                          <a:effectLst/>
                        </a:rPr>
                        <a:t>Rode klaver/grasmengsels</a:t>
                      </a:r>
                      <a:endParaRPr kumimoji="0" lang="fr-FR" sz="2000" b="1" i="0" u="none" strike="noStrike" cap="none" normalizeH="0" baseline="0" dirty="0">
                        <a:ln>
                          <a:noFill/>
                        </a:ln>
                        <a:solidFill>
                          <a:schemeClr val="accent2"/>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5"/>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West-Europa</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11-17</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8-15</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6"/>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Noord-Europa</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6-9</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7-9</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5</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7"/>
                  </a:ext>
                </a:extLst>
              </a:tr>
            </a:tbl>
          </a:graphicData>
        </a:graphic>
      </p:graphicFrame>
      <p:sp>
        <p:nvSpPr>
          <p:cNvPr id="20531" name="Rectangle 52">
            <a:extLst>
              <a:ext uri="{FF2B5EF4-FFF2-40B4-BE49-F238E27FC236}">
                <a16:creationId xmlns:a16="http://schemas.microsoft.com/office/drawing/2014/main" id="{E97D7421-CB4D-4254-9C5B-C75525E71A12}"/>
              </a:ext>
            </a:extLst>
          </p:cNvPr>
          <p:cNvSpPr>
            <a:spLocks noChangeArrowheads="1"/>
          </p:cNvSpPr>
          <p:nvPr/>
        </p:nvSpPr>
        <p:spPr bwMode="auto">
          <a:xfrm>
            <a:off x="198359" y="6376988"/>
            <a:ext cx="8518679"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GB" altLang="nl-NL" sz="1800" b="0" i="0" u="none" strike="noStrike" kern="1200" cap="none" spc="0" normalizeH="0" baseline="0" noProof="0" dirty="0">
                <a:ln>
                  <a:noFill/>
                </a:ln>
                <a:solidFill>
                  <a:prstClr val="black"/>
                </a:solidFill>
                <a:effectLst/>
                <a:uLnTx/>
                <a:uFillTx/>
                <a:latin typeface="Comic Sans MS" panose="030F0702030302020204" pitchFamily="66" charset="0"/>
                <a:ea typeface="MS PGothic" panose="020B0600070205080204" pitchFamily="34" charset="-128"/>
                <a:cs typeface="+mn-cs"/>
              </a:rPr>
              <a:t>A1: eerste productiejaar; A2: tweede productiejaar; A3: </a:t>
            </a:r>
            <a:r>
              <a:rPr kumimoji="0" lang="en-GB" altLang="nl-NL" sz="1800" b="0" i="0" u="none" strike="noStrike" kern="1200" cap="none" spc="0" normalizeH="0" baseline="0" noProof="0" dirty="0" err="1">
                <a:ln>
                  <a:noFill/>
                </a:ln>
                <a:solidFill>
                  <a:prstClr val="black"/>
                </a:solidFill>
                <a:effectLst/>
                <a:uLnTx/>
                <a:uFillTx/>
                <a:latin typeface="Comic Sans MS" panose="030F0702030302020204" pitchFamily="66" charset="0"/>
                <a:ea typeface="MS PGothic" panose="020B0600070205080204" pitchFamily="34" charset="-128"/>
                <a:cs typeface="+mn-cs"/>
              </a:rPr>
              <a:t>derde</a:t>
            </a:r>
            <a:r>
              <a:rPr kumimoji="0" lang="en-GB" altLang="nl-NL" sz="1800" b="0" i="0" u="none" strike="noStrike" kern="1200" cap="none" spc="0" normalizeH="0" baseline="0" noProof="0" dirty="0">
                <a:ln>
                  <a:noFill/>
                </a:ln>
                <a:solidFill>
                  <a:prstClr val="black"/>
                </a:solidFill>
                <a:effectLst/>
                <a:uLnTx/>
                <a:uFillTx/>
                <a:latin typeface="Comic Sans MS" panose="030F0702030302020204" pitchFamily="66" charset="0"/>
                <a:ea typeface="MS PGothic" panose="020B0600070205080204" pitchFamily="34" charset="-128"/>
                <a:cs typeface="+mn-cs"/>
              </a:rPr>
              <a:t> </a:t>
            </a:r>
            <a:r>
              <a:rPr kumimoji="0" lang="en-GB" altLang="nl-NL" sz="1800" b="0" i="0" u="none" strike="noStrike" kern="1200" cap="none" spc="0" normalizeH="0" baseline="0" noProof="0" dirty="0" err="1" smtClean="0">
                <a:ln>
                  <a:noFill/>
                </a:ln>
                <a:solidFill>
                  <a:prstClr val="black"/>
                </a:solidFill>
                <a:effectLst/>
                <a:uLnTx/>
                <a:uFillTx/>
                <a:latin typeface="Comic Sans MS" panose="030F0702030302020204" pitchFamily="66" charset="0"/>
                <a:ea typeface="MS PGothic" panose="020B0600070205080204" pitchFamily="34" charset="-128"/>
                <a:cs typeface="+mn-cs"/>
              </a:rPr>
              <a:t>productiejaar</a:t>
            </a:r>
            <a:endParaRPr kumimoji="0" lang="en-GB" altLang="nl-NL" sz="1800" b="0" i="0" u="none" strike="noStrike" kern="1200" cap="none" spc="0" normalizeH="0" baseline="0" noProof="0" dirty="0">
              <a:ln>
                <a:noFill/>
              </a:ln>
              <a:solidFill>
                <a:prstClr val="black"/>
              </a:solidFill>
              <a:effectLst/>
              <a:uLnTx/>
              <a:uFillTx/>
              <a:latin typeface="Comic Sans MS" panose="030F0702030302020204" pitchFamily="66" charset="0"/>
              <a:ea typeface="MS PGothic" panose="020B0600070205080204" pitchFamily="34" charset="-128"/>
              <a:cs typeface="+mn-cs"/>
            </a:endParaRPr>
          </a:p>
        </p:txBody>
      </p:sp>
      <p:pic>
        <p:nvPicPr>
          <p:cNvPr id="20532" name="Picture 65">
            <a:extLst>
              <a:ext uri="{FF2B5EF4-FFF2-40B4-BE49-F238E27FC236}">
                <a16:creationId xmlns:a16="http://schemas.microsoft.com/office/drawing/2014/main" id="{737B6076-B9B3-4D27-B860-A233462065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45163" y="0"/>
            <a:ext cx="8842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628650" y="365127"/>
            <a:ext cx="7886700" cy="701674"/>
          </a:xfrm>
        </p:spPr>
        <p:txBody>
          <a:bodyPr/>
          <a:lstStyle/>
          <a:p>
            <a:pPr algn="l"/>
            <a:r>
              <a:rPr lang="nl-NL" sz="2400" dirty="0" smtClean="0">
                <a:solidFill>
                  <a:schemeClr val="tx1"/>
                </a:solidFill>
              </a:rPr>
              <a:t>Productie rode </a:t>
            </a:r>
            <a:r>
              <a:rPr lang="nl-NL" sz="2400" dirty="0">
                <a:solidFill>
                  <a:schemeClr val="tx1"/>
                </a:solidFill>
              </a:rPr>
              <a:t>k</a:t>
            </a:r>
            <a:r>
              <a:rPr lang="nl-NL" sz="2400" dirty="0" smtClean="0">
                <a:solidFill>
                  <a:schemeClr val="tx1"/>
                </a:solidFill>
              </a:rPr>
              <a:t>laver</a:t>
            </a:r>
            <a:endParaRPr lang="nl-NL" sz="2400" dirty="0">
              <a:solidFill>
                <a:schemeClr val="tx1"/>
              </a:solidFill>
            </a:endParaRPr>
          </a:p>
        </p:txBody>
      </p:sp>
    </p:spTree>
    <p:extLst>
      <p:ext uri="{BB962C8B-B14F-4D97-AF65-F5344CB8AC3E}">
        <p14:creationId xmlns:p14="http://schemas.microsoft.com/office/powerpoint/2010/main" val="320985801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22530" name="Group 54">
            <a:extLst>
              <a:ext uri="{FF2B5EF4-FFF2-40B4-BE49-F238E27FC236}">
                <a16:creationId xmlns:a16="http://schemas.microsoft.com/office/drawing/2014/main" id="{1DFC3742-375B-4E1B-A9CE-3699F8D638C5}"/>
              </a:ext>
            </a:extLst>
          </p:cNvPr>
          <p:cNvGrpSpPr>
            <a:grpSpLocks/>
          </p:cNvGrpSpPr>
          <p:nvPr/>
        </p:nvGrpSpPr>
        <p:grpSpPr bwMode="auto">
          <a:xfrm>
            <a:off x="304800" y="304800"/>
            <a:ext cx="7685088" cy="6324600"/>
            <a:chOff x="192" y="192"/>
            <a:chExt cx="4841" cy="3984"/>
          </a:xfrm>
        </p:grpSpPr>
        <p:graphicFrame>
          <p:nvGraphicFramePr>
            <p:cNvPr id="22536" name="Object 43">
              <a:extLst>
                <a:ext uri="{FF2B5EF4-FFF2-40B4-BE49-F238E27FC236}">
                  <a16:creationId xmlns:a16="http://schemas.microsoft.com/office/drawing/2014/main" id="{AB4CD049-74F4-4F1B-92E9-3A0F52145479}"/>
                </a:ext>
              </a:extLst>
            </p:cNvPr>
            <p:cNvGraphicFramePr>
              <a:graphicFrameLocks noChangeAspect="1"/>
            </p:cNvGraphicFramePr>
            <p:nvPr/>
          </p:nvGraphicFramePr>
          <p:xfrm>
            <a:off x="192" y="556"/>
            <a:ext cx="4032" cy="3620"/>
          </p:xfrm>
          <a:graphic>
            <a:graphicData uri="http://schemas.openxmlformats.org/presentationml/2006/ole">
              <mc:AlternateContent xmlns:mc="http://schemas.openxmlformats.org/markup-compatibility/2006">
                <mc:Choice xmlns:v="urn:schemas-microsoft-com:vml" Requires="v">
                  <p:oleObj spid="_x0000_s11313" name="Feuille de calcul" r:id="rId4" imgW="14503400" imgH="9893300" progId="Excel.Sheet.8">
                    <p:embed/>
                  </p:oleObj>
                </mc:Choice>
                <mc:Fallback>
                  <p:oleObj name="Feuille de calcul" r:id="rId4" imgW="14503400" imgH="9893300" progId="Excel.Sheet.8">
                    <p:embed/>
                    <p:pic>
                      <p:nvPicPr>
                        <p:cNvPr id="22536" name="Object 43">
                          <a:extLst>
                            <a:ext uri="{FF2B5EF4-FFF2-40B4-BE49-F238E27FC236}">
                              <a16:creationId xmlns:a16="http://schemas.microsoft.com/office/drawing/2014/main" id="{AB4CD049-74F4-4F1B-92E9-3A0F521454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556"/>
                          <a:ext cx="4032" cy="362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2537" name="Line 44">
              <a:extLst>
                <a:ext uri="{FF2B5EF4-FFF2-40B4-BE49-F238E27FC236}">
                  <a16:creationId xmlns:a16="http://schemas.microsoft.com/office/drawing/2014/main" id="{4516AFAC-511A-48BA-B5AA-E4E4A4CA3C02}"/>
                </a:ext>
              </a:extLst>
            </p:cNvPr>
            <p:cNvSpPr>
              <a:spLocks noChangeShapeType="1"/>
            </p:cNvSpPr>
            <p:nvPr/>
          </p:nvSpPr>
          <p:spPr bwMode="auto">
            <a:xfrm flipH="1">
              <a:off x="486" y="357"/>
              <a:ext cx="1281" cy="562"/>
            </a:xfrm>
            <a:prstGeom prst="line">
              <a:avLst/>
            </a:prstGeom>
            <a:noFill/>
            <a:ln w="25400">
              <a:solidFill>
                <a:srgbClr val="DD080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2538" name="Text Box 45">
              <a:extLst>
                <a:ext uri="{FF2B5EF4-FFF2-40B4-BE49-F238E27FC236}">
                  <a16:creationId xmlns:a16="http://schemas.microsoft.com/office/drawing/2014/main" id="{A87D7B8D-F4D1-41D2-BC29-D723950D7630}"/>
                </a:ext>
              </a:extLst>
            </p:cNvPr>
            <p:cNvSpPr txBox="1">
              <a:spLocks noChangeArrowheads="1"/>
            </p:cNvSpPr>
            <p:nvPr/>
          </p:nvSpPr>
          <p:spPr bwMode="auto">
            <a:xfrm>
              <a:off x="1958" y="209"/>
              <a:ext cx="260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000" b="1" i="0" u="none" strike="noStrike" kern="1200" cap="none" spc="0" normalizeH="0" baseline="0" noProof="0" dirty="0" err="1">
                  <a:ln>
                    <a:noFill/>
                  </a:ln>
                  <a:solidFill>
                    <a:prstClr val="black"/>
                  </a:solidFill>
                  <a:effectLst/>
                  <a:uLnTx/>
                  <a:uFillTx/>
                  <a:latin typeface="Comic Sans MS" panose="030F0702030302020204" pitchFamily="66" charset="0"/>
                  <a:ea typeface="MS PGothic" panose="020B0600070205080204" pitchFamily="34" charset="-128"/>
                  <a:cs typeface="+mn-cs"/>
                </a:rPr>
                <a:t>Opbrengst</a:t>
              </a:r>
              <a:r>
                <a:rPr kumimoji="0" lang="fr-FR" altLang="nl-NL" sz="2000" b="1" i="0" u="none" strike="noStrike" kern="1200" cap="none" spc="0" normalizeH="0" baseline="0" noProof="0" dirty="0">
                  <a:ln>
                    <a:noFill/>
                  </a:ln>
                  <a:solidFill>
                    <a:prstClr val="black"/>
                  </a:solidFill>
                  <a:effectLst/>
                  <a:uLnTx/>
                  <a:uFillTx/>
                  <a:latin typeface="Comic Sans MS" panose="030F0702030302020204" pitchFamily="66" charset="0"/>
                  <a:ea typeface="MS PGothic" panose="020B0600070205080204" pitchFamily="34" charset="-128"/>
                  <a:cs typeface="+mn-cs"/>
                </a:rPr>
                <a:t> rode </a:t>
              </a:r>
              <a:r>
                <a:rPr kumimoji="0" lang="fr-FR" altLang="nl-NL" sz="2000" b="1" i="0" u="none" strike="noStrike" kern="1200" cap="none" spc="0" normalizeH="0" baseline="0" noProof="0" dirty="0" err="1" smtClean="0">
                  <a:ln>
                    <a:noFill/>
                  </a:ln>
                  <a:solidFill>
                    <a:prstClr val="black"/>
                  </a:solidFill>
                  <a:effectLst/>
                  <a:uLnTx/>
                  <a:uFillTx/>
                  <a:latin typeface="Comic Sans MS" panose="030F0702030302020204" pitchFamily="66" charset="0"/>
                  <a:ea typeface="MS PGothic" panose="020B0600070205080204" pitchFamily="34" charset="-128"/>
                  <a:cs typeface="+mn-cs"/>
                </a:rPr>
                <a:t>klaver</a:t>
              </a:r>
              <a:r>
                <a:rPr kumimoji="0" lang="fr-FR" altLang="nl-NL" sz="2000" b="1" i="0" u="none" strike="noStrike" kern="1200" cap="none" spc="0" normalizeH="0" baseline="0" noProof="0" dirty="0" smtClean="0">
                  <a:ln>
                    <a:noFill/>
                  </a:ln>
                  <a:solidFill>
                    <a:prstClr val="black"/>
                  </a:solidFill>
                  <a:effectLst/>
                  <a:uLnTx/>
                  <a:uFillTx/>
                  <a:latin typeface="Comic Sans MS" panose="030F0702030302020204" pitchFamily="66" charset="0"/>
                  <a:ea typeface="MS PGothic" panose="020B0600070205080204" pitchFamily="34" charset="-128"/>
                  <a:cs typeface="+mn-cs"/>
                </a:rPr>
                <a:t>/</a:t>
              </a:r>
              <a:r>
                <a:rPr kumimoji="0" lang="fr-FR" altLang="nl-NL" sz="2000" b="1" i="0" u="none" strike="noStrike" kern="1200" cap="none" spc="0" normalizeH="0" baseline="0" noProof="0" dirty="0" err="1" smtClean="0">
                  <a:ln>
                    <a:noFill/>
                  </a:ln>
                  <a:solidFill>
                    <a:prstClr val="black"/>
                  </a:solidFill>
                  <a:effectLst/>
                  <a:uLnTx/>
                  <a:uFillTx/>
                  <a:latin typeface="Comic Sans MS" panose="030F0702030302020204" pitchFamily="66" charset="0"/>
                  <a:ea typeface="MS PGothic" panose="020B0600070205080204" pitchFamily="34" charset="-128"/>
                  <a:cs typeface="+mn-cs"/>
                </a:rPr>
                <a:t>grasmengsel</a:t>
              </a:r>
              <a:endParaRPr kumimoji="0" lang="fr-FR" altLang="nl-NL"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2539" name="Text Box 46">
              <a:extLst>
                <a:ext uri="{FF2B5EF4-FFF2-40B4-BE49-F238E27FC236}">
                  <a16:creationId xmlns:a16="http://schemas.microsoft.com/office/drawing/2014/main" id="{91E26B8F-D249-42A4-B8D1-E6D3ABCB5EE4}"/>
                </a:ext>
              </a:extLst>
            </p:cNvPr>
            <p:cNvSpPr txBox="1">
              <a:spLocks noChangeArrowheads="1"/>
            </p:cNvSpPr>
            <p:nvPr/>
          </p:nvSpPr>
          <p:spPr bwMode="auto">
            <a:xfrm>
              <a:off x="2546" y="3878"/>
              <a:ext cx="1865"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omic Sans MS" panose="030F0702030302020204" pitchFamily="66" charset="0"/>
                  <a:ea typeface="MS PGothic" panose="020B0600070205080204" pitchFamily="34" charset="-128"/>
                  <a:cs typeface="+mn-cs"/>
                </a:rPr>
                <a:t>N meststof (kg/ha)</a:t>
              </a:r>
            </a:p>
          </p:txBody>
        </p:sp>
        <p:sp>
          <p:nvSpPr>
            <p:cNvPr id="22540" name="Text Box 47">
              <a:extLst>
                <a:ext uri="{FF2B5EF4-FFF2-40B4-BE49-F238E27FC236}">
                  <a16:creationId xmlns:a16="http://schemas.microsoft.com/office/drawing/2014/main" id="{19275971-758A-4F2A-82D6-556910E5E980}"/>
                </a:ext>
              </a:extLst>
            </p:cNvPr>
            <p:cNvSpPr txBox="1">
              <a:spLocks noChangeArrowheads="1"/>
            </p:cNvSpPr>
            <p:nvPr/>
          </p:nvSpPr>
          <p:spPr bwMode="auto">
            <a:xfrm>
              <a:off x="251" y="192"/>
              <a:ext cx="93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err="1">
                  <a:ln>
                    <a:noFill/>
                  </a:ln>
                  <a:solidFill>
                    <a:prstClr val="black"/>
                  </a:solidFill>
                  <a:effectLst/>
                  <a:uLnTx/>
                  <a:uFillTx/>
                  <a:latin typeface="Comic Sans MS" panose="030F0702030302020204" pitchFamily="66" charset="0"/>
                  <a:ea typeface="MS PGothic" panose="020B0600070205080204" pitchFamily="34" charset="-128"/>
                  <a:cs typeface="+mn-cs"/>
                </a:rPr>
                <a:t>Opbrengst</a:t>
              </a:r>
              <a:r>
                <a:rPr kumimoji="0" lang="fr-FR" altLang="nl-NL" sz="1800" b="1" i="0" u="none" strike="noStrike" kern="1200" cap="none" spc="0" normalizeH="0" baseline="0" noProof="0" dirty="0">
                  <a:ln>
                    <a:noFill/>
                  </a:ln>
                  <a:solidFill>
                    <a:prstClr val="black"/>
                  </a:solidFill>
                  <a:effectLst/>
                  <a:uLnTx/>
                  <a:uFillTx/>
                  <a:latin typeface="Comic Sans MS" panose="030F0702030302020204" pitchFamily="66" charset="0"/>
                  <a:ea typeface="MS PGothic" panose="020B0600070205080204" pitchFamily="34" charset="-128"/>
                  <a:cs typeface="+mn-cs"/>
                </a:rPr>
                <a:t> (t </a:t>
              </a:r>
              <a:r>
                <a:rPr kumimoji="0" lang="fr-FR" altLang="nl-NL" sz="1800" b="1" i="0" u="none" strike="noStrike" kern="1200" cap="none" spc="0" normalizeH="0" baseline="0" noProof="0" dirty="0" smtClean="0">
                  <a:ln>
                    <a:noFill/>
                  </a:ln>
                  <a:solidFill>
                    <a:prstClr val="black"/>
                  </a:solidFill>
                  <a:effectLst/>
                  <a:uLnTx/>
                  <a:uFillTx/>
                  <a:latin typeface="Comic Sans MS" panose="030F0702030302020204" pitchFamily="66" charset="0"/>
                  <a:ea typeface="MS PGothic" panose="020B0600070205080204" pitchFamily="34" charset="-128"/>
                  <a:cs typeface="+mn-cs"/>
                </a:rPr>
                <a:t>DS/ha</a:t>
              </a:r>
              <a:r>
                <a:rPr kumimoji="0" lang="fr-FR" altLang="nl-NL" sz="1800" b="1" i="0" u="none" strike="noStrike" kern="1200" cap="none" spc="0" normalizeH="0" baseline="0" noProof="0" dirty="0">
                  <a:ln>
                    <a:noFill/>
                  </a:ln>
                  <a:solidFill>
                    <a:prstClr val="black"/>
                  </a:solidFill>
                  <a:effectLst/>
                  <a:uLnTx/>
                  <a:uFillTx/>
                  <a:latin typeface="Comic Sans MS" panose="030F0702030302020204" pitchFamily="66" charset="0"/>
                  <a:ea typeface="MS PGothic" panose="020B0600070205080204" pitchFamily="34" charset="-128"/>
                  <a:cs typeface="+mn-cs"/>
                </a:rPr>
                <a:t>)</a:t>
              </a:r>
            </a:p>
          </p:txBody>
        </p:sp>
        <p:sp>
          <p:nvSpPr>
            <p:cNvPr id="22542" name="Text Box 51">
              <a:extLst>
                <a:ext uri="{FF2B5EF4-FFF2-40B4-BE49-F238E27FC236}">
                  <a16:creationId xmlns:a16="http://schemas.microsoft.com/office/drawing/2014/main" id="{4AC1338E-DF64-4FFB-B917-2E402B252EF1}"/>
                </a:ext>
              </a:extLst>
            </p:cNvPr>
            <p:cNvSpPr txBox="1">
              <a:spLocks noChangeArrowheads="1"/>
            </p:cNvSpPr>
            <p:nvPr/>
          </p:nvSpPr>
          <p:spPr bwMode="auto">
            <a:xfrm>
              <a:off x="2310" y="2608"/>
              <a:ext cx="272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000" b="1" i="0" u="none" strike="noStrike" kern="1200" cap="none" spc="0" normalizeH="0" baseline="0" noProof="0" dirty="0" err="1" smtClean="0">
                  <a:ln>
                    <a:noFill/>
                  </a:ln>
                  <a:solidFill>
                    <a:prstClr val="black"/>
                  </a:solidFill>
                  <a:effectLst/>
                  <a:uLnTx/>
                  <a:uFillTx/>
                  <a:latin typeface="Comic Sans MS" panose="030F0702030302020204" pitchFamily="66" charset="0"/>
                  <a:ea typeface="MS PGothic" panose="020B0600070205080204" pitchFamily="34" charset="-128"/>
                  <a:cs typeface="+mn-cs"/>
                </a:rPr>
                <a:t>Opbrengst</a:t>
              </a:r>
              <a:r>
                <a:rPr kumimoji="0" lang="fr-FR" altLang="nl-NL" sz="2000" b="1" i="0" u="none" strike="noStrike" kern="1200" cap="none" spc="0" normalizeH="0" baseline="0" noProof="0" dirty="0" smtClean="0">
                  <a:ln>
                    <a:noFill/>
                  </a:ln>
                  <a:solidFill>
                    <a:prstClr val="black"/>
                  </a:solidFill>
                  <a:effectLst/>
                  <a:uLnTx/>
                  <a:uFillTx/>
                  <a:latin typeface="Comic Sans MS" panose="030F0702030302020204" pitchFamily="66" charset="0"/>
                  <a:ea typeface="MS PGothic" panose="020B0600070205080204" pitchFamily="34" charset="-128"/>
                  <a:cs typeface="+mn-cs"/>
                </a:rPr>
                <a:t> gras </a:t>
              </a:r>
              <a:r>
                <a:rPr kumimoji="0" lang="fr-FR" altLang="nl-NL" sz="2000" b="1" i="0" u="none" strike="noStrike" kern="1200" cap="none" spc="0" normalizeH="0" baseline="0" noProof="0" dirty="0" err="1" smtClean="0">
                  <a:ln>
                    <a:noFill/>
                  </a:ln>
                  <a:solidFill>
                    <a:prstClr val="black"/>
                  </a:solidFill>
                  <a:effectLst/>
                  <a:uLnTx/>
                  <a:uFillTx/>
                  <a:latin typeface="Comic Sans MS" panose="030F0702030302020204" pitchFamily="66" charset="0"/>
                  <a:ea typeface="MS PGothic" panose="020B0600070205080204" pitchFamily="34" charset="-128"/>
                  <a:cs typeface="+mn-cs"/>
                </a:rPr>
                <a:t>bemest</a:t>
              </a:r>
              <a:r>
                <a:rPr kumimoji="0" lang="fr-FR" altLang="nl-NL" sz="2000" b="1" i="0" u="none" strike="noStrike" kern="1200" cap="none" spc="0" normalizeH="0" noProof="0" dirty="0" smtClean="0">
                  <a:ln>
                    <a:noFill/>
                  </a:ln>
                  <a:solidFill>
                    <a:prstClr val="black"/>
                  </a:solidFill>
                  <a:effectLst/>
                  <a:uLnTx/>
                  <a:uFillTx/>
                  <a:latin typeface="Comic Sans MS" panose="030F0702030302020204" pitchFamily="66" charset="0"/>
                  <a:ea typeface="MS PGothic" panose="020B0600070205080204" pitchFamily="34" charset="-128"/>
                  <a:cs typeface="+mn-cs"/>
                </a:rPr>
                <a:t> met </a:t>
              </a:r>
              <a:r>
                <a:rPr kumimoji="0" lang="fr-FR" altLang="nl-NL" sz="2000" b="1" i="0" u="none" strike="noStrike" kern="1200" cap="none" spc="0" normalizeH="0" baseline="0" noProof="0" dirty="0" smtClean="0">
                  <a:ln>
                    <a:noFill/>
                  </a:ln>
                  <a:solidFill>
                    <a:prstClr val="black"/>
                  </a:solidFill>
                  <a:effectLst/>
                  <a:uLnTx/>
                  <a:uFillTx/>
                  <a:latin typeface="Comic Sans MS" panose="030F0702030302020204" pitchFamily="66" charset="0"/>
                  <a:ea typeface="MS PGothic" panose="020B0600070205080204" pitchFamily="34" charset="-128"/>
                  <a:cs typeface="+mn-cs"/>
                </a:rPr>
                <a:t>N</a:t>
              </a:r>
              <a:endParaRPr kumimoji="0" lang="fr-FR" altLang="nl-NL"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2543" name="Line 53">
              <a:extLst>
                <a:ext uri="{FF2B5EF4-FFF2-40B4-BE49-F238E27FC236}">
                  <a16:creationId xmlns:a16="http://schemas.microsoft.com/office/drawing/2014/main" id="{A658F268-0010-4350-95D7-30084B00F638}"/>
                </a:ext>
              </a:extLst>
            </p:cNvPr>
            <p:cNvSpPr>
              <a:spLocks noChangeShapeType="1"/>
            </p:cNvSpPr>
            <p:nvPr/>
          </p:nvSpPr>
          <p:spPr bwMode="auto">
            <a:xfrm flipH="1" flipV="1">
              <a:off x="2160" y="1824"/>
              <a:ext cx="528" cy="72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grpSp>
      <p:pic>
        <p:nvPicPr>
          <p:cNvPr id="22531" name="Picture 55">
            <a:extLst>
              <a:ext uri="{FF2B5EF4-FFF2-40B4-BE49-F238E27FC236}">
                <a16:creationId xmlns:a16="http://schemas.microsoft.com/office/drawing/2014/main" id="{84B7E04D-F049-49C9-B0B4-36CC35D4F1B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0" y="167640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2" name="Group 59">
            <a:extLst>
              <a:ext uri="{FF2B5EF4-FFF2-40B4-BE49-F238E27FC236}">
                <a16:creationId xmlns:a16="http://schemas.microsoft.com/office/drawing/2014/main" id="{275D9434-B924-49A6-A1E6-C6FC48302BE3}"/>
              </a:ext>
            </a:extLst>
          </p:cNvPr>
          <p:cNvGrpSpPr>
            <a:grpSpLocks/>
          </p:cNvGrpSpPr>
          <p:nvPr/>
        </p:nvGrpSpPr>
        <p:grpSpPr bwMode="auto">
          <a:xfrm>
            <a:off x="3505200" y="4594225"/>
            <a:ext cx="3657600" cy="1273175"/>
            <a:chOff x="2208" y="2894"/>
            <a:chExt cx="2304" cy="802"/>
          </a:xfrm>
        </p:grpSpPr>
        <p:pic>
          <p:nvPicPr>
            <p:cNvPr id="22533" name="Picture 56" descr="image 7">
              <a:extLst>
                <a:ext uri="{FF2B5EF4-FFF2-40B4-BE49-F238E27FC236}">
                  <a16:creationId xmlns:a16="http://schemas.microsoft.com/office/drawing/2014/main" id="{37A9E5C0-71E4-4E52-9FA2-A8F7F4BD5819}"/>
                </a:ext>
              </a:extLst>
            </p:cNvPr>
            <p:cNvPicPr>
              <a:picLocks noChangeAspect="1" noChangeArrowheads="1"/>
            </p:cNvPicPr>
            <p:nvPr/>
          </p:nvPicPr>
          <p:blipFill>
            <a:blip r:embed="rId7" cstate="screen">
              <a:lum bright="-18000" contrast="40000"/>
              <a:extLst>
                <a:ext uri="{28A0092B-C50C-407E-A947-70E740481C1C}">
                  <a14:useLocalDpi xmlns:a14="http://schemas.microsoft.com/office/drawing/2010/main"/>
                </a:ext>
              </a:extLst>
            </a:blip>
            <a:srcRect/>
            <a:stretch>
              <a:fillRect/>
            </a:stretch>
          </p:blipFill>
          <p:spPr bwMode="auto">
            <a:xfrm>
              <a:off x="3721" y="289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2534" name="Picture 57" descr="image 7">
              <a:extLst>
                <a:ext uri="{FF2B5EF4-FFF2-40B4-BE49-F238E27FC236}">
                  <a16:creationId xmlns:a16="http://schemas.microsoft.com/office/drawing/2014/main" id="{13431F94-3455-4663-BF46-15945DCDCC66}"/>
                </a:ext>
              </a:extLst>
            </p:cNvPr>
            <p:cNvPicPr>
              <a:picLocks noChangeAspect="1" noChangeArrowheads="1"/>
            </p:cNvPicPr>
            <p:nvPr/>
          </p:nvPicPr>
          <p:blipFill>
            <a:blip r:embed="rId7" cstate="screen">
              <a:lum bright="-18000" contrast="40000"/>
              <a:extLst>
                <a:ext uri="{28A0092B-C50C-407E-A947-70E740481C1C}">
                  <a14:useLocalDpi xmlns:a14="http://schemas.microsoft.com/office/drawing/2010/main"/>
                </a:ext>
              </a:extLst>
            </a:blip>
            <a:srcRect/>
            <a:stretch>
              <a:fillRect/>
            </a:stretch>
          </p:blipFill>
          <p:spPr bwMode="auto">
            <a:xfrm>
              <a:off x="2208" y="289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2535" name="Picture 58" descr="image 7">
              <a:extLst>
                <a:ext uri="{FF2B5EF4-FFF2-40B4-BE49-F238E27FC236}">
                  <a16:creationId xmlns:a16="http://schemas.microsoft.com/office/drawing/2014/main" id="{D3DCA0B4-E3FA-47F4-AEC2-5007D379A98C}"/>
                </a:ext>
              </a:extLst>
            </p:cNvPr>
            <p:cNvPicPr>
              <a:picLocks noChangeAspect="1" noChangeArrowheads="1"/>
            </p:cNvPicPr>
            <p:nvPr/>
          </p:nvPicPr>
          <p:blipFill>
            <a:blip r:embed="rId7" cstate="screen">
              <a:lum bright="-18000" contrast="40000"/>
              <a:extLst>
                <a:ext uri="{28A0092B-C50C-407E-A947-70E740481C1C}">
                  <a14:useLocalDpi xmlns:a14="http://schemas.microsoft.com/office/drawing/2010/main"/>
                </a:ext>
              </a:extLst>
            </a:blip>
            <a:srcRect/>
            <a:stretch>
              <a:fillRect/>
            </a:stretch>
          </p:blipFill>
          <p:spPr bwMode="auto">
            <a:xfrm>
              <a:off x="2953" y="289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sp>
        <p:nvSpPr>
          <p:cNvPr id="4" name="Titel 3"/>
          <p:cNvSpPr>
            <a:spLocks noGrp="1"/>
          </p:cNvSpPr>
          <p:nvPr>
            <p:ph type="title"/>
          </p:nvPr>
        </p:nvSpPr>
        <p:spPr/>
        <p:txBody>
          <a:bodyPr/>
          <a:lstStyle/>
          <a:p>
            <a:endParaRPr lang="nl-NL"/>
          </a:p>
        </p:txBody>
      </p:sp>
    </p:spTree>
    <p:extLst>
      <p:ext uri="{BB962C8B-B14F-4D97-AF65-F5344CB8AC3E}">
        <p14:creationId xmlns:p14="http://schemas.microsoft.com/office/powerpoint/2010/main" val="198072382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ext Box 11">
            <a:extLst>
              <a:ext uri="{FF2B5EF4-FFF2-40B4-BE49-F238E27FC236}">
                <a16:creationId xmlns:a16="http://schemas.microsoft.com/office/drawing/2014/main" id="{7C144CFF-56AB-4431-B3B9-2FA2AD982364}"/>
              </a:ext>
            </a:extLst>
          </p:cNvPr>
          <p:cNvSpPr txBox="1">
            <a:spLocks noChangeArrowheads="1"/>
          </p:cNvSpPr>
          <p:nvPr/>
        </p:nvSpPr>
        <p:spPr bwMode="auto">
          <a:xfrm>
            <a:off x="2041525" y="26304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graphicFrame>
        <p:nvGraphicFramePr>
          <p:cNvPr id="104514" name="Group 66">
            <a:extLst>
              <a:ext uri="{FF2B5EF4-FFF2-40B4-BE49-F238E27FC236}">
                <a16:creationId xmlns:a16="http://schemas.microsoft.com/office/drawing/2014/main" id="{C59BF965-C552-45F5-B8A9-F94DCD9CF4D4}"/>
              </a:ext>
            </a:extLst>
          </p:cNvPr>
          <p:cNvGraphicFramePr>
            <a:graphicFrameLocks noGrp="1"/>
          </p:cNvGraphicFramePr>
          <p:nvPr>
            <p:extLst>
              <p:ext uri="{D42A27DB-BD31-4B8C-83A1-F6EECF244321}">
                <p14:modId xmlns:p14="http://schemas.microsoft.com/office/powerpoint/2010/main" val="257273645"/>
              </p:ext>
            </p:extLst>
          </p:nvPr>
        </p:nvGraphicFramePr>
        <p:xfrm>
          <a:off x="0" y="2667000"/>
          <a:ext cx="9067800" cy="3333750"/>
        </p:xfrm>
        <a:graphic>
          <a:graphicData uri="http://schemas.openxmlformats.org/drawingml/2006/table">
            <a:tbl>
              <a:tblPr>
                <a:tableStyleId>{8799B23B-EC83-4686-B30A-512413B5E67A}</a:tableStyleId>
              </a:tblPr>
              <a:tblGrid>
                <a:gridCol w="50292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smtClean="0">
                          <a:ln>
                            <a:noFill/>
                          </a:ln>
                          <a:effectLst/>
                        </a:rPr>
                        <a:t>Jaaropbrengst</a:t>
                      </a:r>
                      <a:r>
                        <a:rPr kumimoji="0" lang="en-GB" sz="2400" u="none" strike="noStrike" cap="none" normalizeH="0" baseline="0" dirty="0" smtClean="0">
                          <a:ln>
                            <a:noFill/>
                          </a:ln>
                          <a:effectLst/>
                        </a:rPr>
                        <a:t> </a:t>
                      </a:r>
                      <a:r>
                        <a:rPr kumimoji="0" lang="en-GB" sz="2400" u="none" strike="noStrike" cap="none" normalizeH="0" baseline="0" dirty="0">
                          <a:ln>
                            <a:noFill/>
                          </a:ln>
                          <a:effectLst/>
                        </a:rPr>
                        <a:t>(t </a:t>
                      </a:r>
                      <a:r>
                        <a:rPr kumimoji="0" lang="en-GB" sz="2400" u="none" strike="noStrike" cap="none" normalizeH="0" baseline="0" dirty="0" smtClean="0">
                          <a:ln>
                            <a:noFill/>
                          </a:ln>
                          <a:effectLst/>
                        </a:rPr>
                        <a:t>DS </a:t>
                      </a:r>
                      <a:r>
                        <a:rPr kumimoji="0" lang="en-GB" sz="2400" u="none" strike="noStrike" cap="none" normalizeH="0" baseline="0" dirty="0">
                          <a:ln>
                            <a:noFill/>
                          </a:ln>
                          <a:effectLst/>
                        </a:rPr>
                        <a:t>ha</a:t>
                      </a:r>
                      <a:r>
                        <a:rPr kumimoji="0" lang="en-GB" sz="2400" u="none" strike="noStrike" cap="none" normalizeH="0" baseline="30000" dirty="0">
                          <a:ln>
                            <a:noFill/>
                          </a:ln>
                          <a:effectLst/>
                        </a:rPr>
                        <a:t>-1</a:t>
                      </a:r>
                      <a:r>
                        <a:rPr kumimoji="0" lang="en-GB" sz="2400" u="none" strike="noStrike" cap="none" normalizeH="0" baseline="0" dirty="0">
                          <a:ln>
                            <a:noFill/>
                          </a:ln>
                          <a:effectLst/>
                        </a:rPr>
                        <a:t>)</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0"/>
                  </a:ext>
                </a:extLst>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err="1" smtClean="0">
                          <a:ln>
                            <a:noFill/>
                          </a:ln>
                          <a:solidFill>
                            <a:schemeClr val="tx1"/>
                          </a:solidFill>
                          <a:effectLst/>
                          <a:latin typeface="+mn-lt"/>
                          <a:ea typeface="+mn-ea"/>
                          <a:cs typeface="+mn-cs"/>
                        </a:rPr>
                        <a:t>Esparcette</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a:ln>
                            <a:noFill/>
                          </a:ln>
                          <a:effectLst/>
                        </a:rPr>
                        <a:t>7-15</a:t>
                      </a:r>
                      <a:endParaRPr kumimoji="0" lang="fr-FR" sz="2400" b="1" i="0" u="none" strike="noStrike" cap="none" normalizeH="0" baseline="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1"/>
                  </a:ext>
                </a:extLst>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smtClean="0">
                          <a:ln>
                            <a:noFill/>
                          </a:ln>
                          <a:effectLst/>
                        </a:rPr>
                        <a:t>Rolklaver</a:t>
                      </a:r>
                      <a:r>
                        <a:rPr kumimoji="0" lang="en-GB" sz="2400" u="none" strike="noStrike" cap="none" normalizeH="0" baseline="0" dirty="0" smtClean="0">
                          <a:ln>
                            <a:noFill/>
                          </a:ln>
                          <a:effectLst/>
                        </a:rPr>
                        <a:t> </a:t>
                      </a:r>
                      <a:r>
                        <a:rPr kumimoji="0" lang="en-GB" sz="2400" u="none" strike="noStrike" cap="none" normalizeH="0" baseline="0" dirty="0">
                          <a:ln>
                            <a:noFill/>
                          </a:ln>
                          <a:effectLst/>
                        </a:rPr>
                        <a:t>(monocultuur)</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5-7</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2"/>
                  </a:ext>
                </a:extLst>
              </a:tr>
              <a:tr h="549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smtClean="0">
                          <a:ln>
                            <a:noFill/>
                          </a:ln>
                          <a:effectLst/>
                        </a:rPr>
                        <a:t>Bastaardklaver</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smtClean="0">
                          <a:ln>
                            <a:noFill/>
                          </a:ln>
                          <a:effectLst/>
                        </a:rPr>
                        <a:t>rode/</a:t>
                      </a:r>
                      <a:r>
                        <a:rPr kumimoji="0" lang="en-GB" sz="2400" u="none" strike="noStrike" cap="none" normalizeH="0" baseline="0" dirty="0" err="1" smtClean="0">
                          <a:ln>
                            <a:noFill/>
                          </a:ln>
                          <a:effectLst/>
                        </a:rPr>
                        <a:t>witte</a:t>
                      </a:r>
                      <a:r>
                        <a:rPr kumimoji="0" lang="en-GB" sz="2400" u="none" strike="noStrike" cap="none" normalizeH="0" baseline="0" dirty="0" smtClean="0">
                          <a:ln>
                            <a:noFill/>
                          </a:ln>
                          <a:effectLst/>
                        </a:rPr>
                        <a:t> </a:t>
                      </a:r>
                      <a:r>
                        <a:rPr kumimoji="0" lang="en-GB" sz="2400" u="none" strike="noStrike" cap="none" normalizeH="0" baseline="0" dirty="0" err="1" smtClean="0">
                          <a:ln>
                            <a:noFill/>
                          </a:ln>
                          <a:effectLst/>
                        </a:rPr>
                        <a:t>klaver</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3"/>
                  </a:ext>
                </a:extLst>
              </a:tr>
              <a:tr h="549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a:ln>
                            <a:noFill/>
                          </a:ln>
                          <a:effectLst/>
                        </a:rPr>
                        <a:t>Galega</a:t>
                      </a:r>
                      <a:r>
                        <a:rPr kumimoji="0" lang="en-GB" sz="2400" u="none" strike="noStrike" cap="none" normalizeH="0" baseline="0" dirty="0">
                          <a:ln>
                            <a:noFill/>
                          </a:ln>
                          <a:effectLst/>
                        </a:rPr>
                        <a:t> (</a:t>
                      </a:r>
                      <a:r>
                        <a:rPr kumimoji="0" lang="en-GB" sz="2400" u="none" strike="noStrike" cap="none" normalizeH="0" baseline="0" dirty="0" err="1">
                          <a:ln>
                            <a:noFill/>
                          </a:ln>
                          <a:effectLst/>
                        </a:rPr>
                        <a:t>monocultuur</a:t>
                      </a:r>
                      <a:r>
                        <a:rPr kumimoji="0" lang="en-GB" sz="2400" u="none" strike="noStrike" cap="none" normalizeH="0" baseline="0" dirty="0">
                          <a:ln>
                            <a:noFill/>
                          </a:ln>
                          <a:effectLst/>
                        </a:rPr>
                        <a:t> of </a:t>
                      </a:r>
                      <a:r>
                        <a:rPr kumimoji="0" lang="en-GB" sz="2400" u="none" strike="noStrike" cap="none" normalizeH="0" baseline="0" dirty="0" err="1">
                          <a:ln>
                            <a:noFill/>
                          </a:ln>
                          <a:effectLst/>
                        </a:rPr>
                        <a:t>mengsel</a:t>
                      </a:r>
                      <a:r>
                        <a:rPr kumimoji="0" lang="en-GB" sz="2400" u="none" strike="noStrike" cap="none" normalizeH="0" baseline="0" dirty="0">
                          <a:ln>
                            <a:noFill/>
                          </a:ln>
                          <a:effectLst/>
                        </a:rPr>
                        <a:t>)</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8-10</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4"/>
                  </a:ext>
                </a:extLst>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smtClean="0">
                          <a:ln>
                            <a:noFill/>
                          </a:ln>
                          <a:effectLst/>
                        </a:rPr>
                        <a:t>Caucasian </a:t>
                      </a:r>
                      <a:r>
                        <a:rPr kumimoji="0" lang="en-GB" sz="2400" u="none" strike="noStrike" cap="none" normalizeH="0" baseline="0" dirty="0">
                          <a:ln>
                            <a:noFill/>
                          </a:ln>
                          <a:effectLst/>
                        </a:rPr>
                        <a:t>klaver</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 in Europa</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5"/>
                  </a:ext>
                </a:extLst>
              </a:tr>
            </a:tbl>
          </a:graphicData>
        </a:graphic>
      </p:graphicFrame>
      <p:grpSp>
        <p:nvGrpSpPr>
          <p:cNvPr id="24602" name="Group 54">
            <a:extLst>
              <a:ext uri="{FF2B5EF4-FFF2-40B4-BE49-F238E27FC236}">
                <a16:creationId xmlns:a16="http://schemas.microsoft.com/office/drawing/2014/main" id="{D7FC8D22-8237-4418-BD34-D5FE6D8D8D3B}"/>
              </a:ext>
            </a:extLst>
          </p:cNvPr>
          <p:cNvGrpSpPr>
            <a:grpSpLocks/>
          </p:cNvGrpSpPr>
          <p:nvPr/>
        </p:nvGrpSpPr>
        <p:grpSpPr bwMode="auto">
          <a:xfrm>
            <a:off x="0" y="152400"/>
            <a:ext cx="9144000" cy="2438400"/>
            <a:chOff x="0" y="144"/>
            <a:chExt cx="5461" cy="1440"/>
          </a:xfrm>
        </p:grpSpPr>
        <p:grpSp>
          <p:nvGrpSpPr>
            <p:cNvPr id="24603" name="Group 48">
              <a:extLst>
                <a:ext uri="{FF2B5EF4-FFF2-40B4-BE49-F238E27FC236}">
                  <a16:creationId xmlns:a16="http://schemas.microsoft.com/office/drawing/2014/main" id="{A560D452-BC23-4C4D-BF48-FE4EABEAEAB3}"/>
                </a:ext>
              </a:extLst>
            </p:cNvPr>
            <p:cNvGrpSpPr>
              <a:grpSpLocks/>
            </p:cNvGrpSpPr>
            <p:nvPr/>
          </p:nvGrpSpPr>
          <p:grpSpPr bwMode="auto">
            <a:xfrm>
              <a:off x="0" y="144"/>
              <a:ext cx="4560" cy="1440"/>
              <a:chOff x="0" y="2314"/>
              <a:chExt cx="5760" cy="1910"/>
            </a:xfrm>
          </p:grpSpPr>
          <p:pic>
            <p:nvPicPr>
              <p:cNvPr id="24605" name="Picture 49">
                <a:extLst>
                  <a:ext uri="{FF2B5EF4-FFF2-40B4-BE49-F238E27FC236}">
                    <a16:creationId xmlns:a16="http://schemas.microsoft.com/office/drawing/2014/main" id="{56380A6C-73BD-4CB5-9254-233EF74662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 y="2314"/>
                <a:ext cx="2545"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50">
                <a:extLst>
                  <a:ext uri="{FF2B5EF4-FFF2-40B4-BE49-F238E27FC236}">
                    <a16:creationId xmlns:a16="http://schemas.microsoft.com/office/drawing/2014/main" id="{59CFEE8E-65AC-4E56-9942-71C224E9EC06}"/>
                  </a:ext>
                </a:extLst>
              </p:cNvPr>
              <p:cNvPicPr>
                <a:picLocks noChangeAspect="1" noChangeArrowheads="1"/>
              </p:cNvPicPr>
              <p:nvPr/>
            </p:nvPicPr>
            <p:blipFill>
              <a:blip r:embed="rId4" cstate="screen">
                <a:lum contrast="36000"/>
                <a:extLst>
                  <a:ext uri="{28A0092B-C50C-407E-A947-70E740481C1C}">
                    <a14:useLocalDpi xmlns:a14="http://schemas.microsoft.com/office/drawing/2010/main"/>
                  </a:ext>
                </a:extLst>
              </a:blip>
              <a:srcRect/>
              <a:stretch>
                <a:fillRect/>
              </a:stretch>
            </p:blipFill>
            <p:spPr bwMode="auto">
              <a:xfrm>
                <a:off x="0" y="2320"/>
                <a:ext cx="1428" cy="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51">
                <a:extLst>
                  <a:ext uri="{FF2B5EF4-FFF2-40B4-BE49-F238E27FC236}">
                    <a16:creationId xmlns:a16="http://schemas.microsoft.com/office/drawing/2014/main" id="{CE3A2C92-0C21-4297-B935-8407556ADAA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69" y="2314"/>
                <a:ext cx="1576" cy="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Picture 52">
                <a:extLst>
                  <a:ext uri="{FF2B5EF4-FFF2-40B4-BE49-F238E27FC236}">
                    <a16:creationId xmlns:a16="http://schemas.microsoft.com/office/drawing/2014/main" id="{11E7C07F-34D0-49C7-B86E-2D51E33B446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3" y="2314"/>
                <a:ext cx="1237" cy="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604" name="Picture 53">
              <a:extLst>
                <a:ext uri="{FF2B5EF4-FFF2-40B4-BE49-F238E27FC236}">
                  <a16:creationId xmlns:a16="http://schemas.microsoft.com/office/drawing/2014/main" id="{FC01700A-E7E9-4C80-A6E7-246B9523AB3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60" y="144"/>
              <a:ext cx="901"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191553686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a:extLst>
              <a:ext uri="{FF2B5EF4-FFF2-40B4-BE49-F238E27FC236}">
                <a16:creationId xmlns:a16="http://schemas.microsoft.com/office/drawing/2014/main" id="{E1EDC89E-81E1-4CEC-882B-29C77F3FE6B4}"/>
              </a:ext>
            </a:extLst>
          </p:cNvPr>
          <p:cNvSpPr txBox="1">
            <a:spLocks noChangeArrowheads="1"/>
          </p:cNvSpPr>
          <p:nvPr/>
        </p:nvSpPr>
        <p:spPr bwMode="auto">
          <a:xfrm>
            <a:off x="628650" y="3010189"/>
            <a:ext cx="8016586" cy="341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Vlinderbloemigen</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lang="en-GB" altLang="nl-NL" sz="2400" b="1" dirty="0" err="1">
                <a:solidFill>
                  <a:prstClr val="black"/>
                </a:solidFill>
                <a:latin typeface="Calibri"/>
              </a:rPr>
              <a:t>g</a:t>
            </a: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rassen</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a:t>
            </a: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hogere verteerbaarheid, ruw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eiwit</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a:t>
            </a:r>
            <a:r>
              <a:rPr lang="en-GB" altLang="nl-NL" sz="2400" b="1" dirty="0" smtClean="0">
                <a:solidFill>
                  <a:prstClr val="black"/>
                </a:solidFill>
                <a:latin typeface="Calibri"/>
              </a:rPr>
              <a:t>RE</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pectine, lignine, as, Ca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en</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Mg-</a:t>
            </a: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gehalten</a:t>
            </a: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lang="en-GB" altLang="nl-NL" sz="2400" b="1" dirty="0" smtClean="0">
                <a:solidFill>
                  <a:prstClr val="black"/>
                </a:solidFill>
                <a:latin typeface="Calibri"/>
              </a:rPr>
              <a:t>minder</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totale</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celwand</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NDF, </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hemi-cellulose en in water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oplosbare</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koolhydraten</a:t>
            </a:r>
            <a:r>
              <a:rPr lang="en-GB" altLang="nl-NL" sz="2400" b="1" dirty="0">
                <a:solidFill>
                  <a:prstClr val="black"/>
                </a:solidFill>
                <a:latin typeface="Calibri"/>
              </a:rPr>
              <a:t> </a:t>
            </a:r>
            <a:r>
              <a:rPr lang="en-GB" altLang="nl-NL" sz="2400" b="1" dirty="0" smtClean="0">
                <a:solidFill>
                  <a:prstClr val="black"/>
                </a:solidFill>
                <a:latin typeface="Calibri"/>
              </a:rPr>
              <a:t>(WSC)</a:t>
            </a: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een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superieure</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voederwaarde</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en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hogere</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opname</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26628" name="Line 4">
            <a:extLst>
              <a:ext uri="{FF2B5EF4-FFF2-40B4-BE49-F238E27FC236}">
                <a16:creationId xmlns:a16="http://schemas.microsoft.com/office/drawing/2014/main" id="{3905CF0A-3073-4BC7-BB6A-3D95794E0AD0}"/>
              </a:ext>
            </a:extLst>
          </p:cNvPr>
          <p:cNvSpPr>
            <a:spLocks noChangeShapeType="1"/>
          </p:cNvSpPr>
          <p:nvPr/>
        </p:nvSpPr>
        <p:spPr bwMode="auto">
          <a:xfrm>
            <a:off x="3733800" y="2206625"/>
            <a:ext cx="1295400" cy="0"/>
          </a:xfrm>
          <a:prstGeom prst="line">
            <a:avLst/>
          </a:prstGeom>
          <a:noFill/>
          <a:ln w="25400">
            <a:solidFill>
              <a:srgbClr val="FEFF1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nvGrpSpPr>
          <p:cNvPr id="26629" name="Group 11">
            <a:extLst>
              <a:ext uri="{FF2B5EF4-FFF2-40B4-BE49-F238E27FC236}">
                <a16:creationId xmlns:a16="http://schemas.microsoft.com/office/drawing/2014/main" id="{51E26F06-BFAE-4323-BA8F-A4551A5EC256}"/>
              </a:ext>
            </a:extLst>
          </p:cNvPr>
          <p:cNvGrpSpPr>
            <a:grpSpLocks/>
          </p:cNvGrpSpPr>
          <p:nvPr/>
        </p:nvGrpSpPr>
        <p:grpSpPr bwMode="auto">
          <a:xfrm>
            <a:off x="1246909" y="1737014"/>
            <a:ext cx="6781800" cy="1273175"/>
            <a:chOff x="768" y="384"/>
            <a:chExt cx="4272" cy="802"/>
          </a:xfrm>
        </p:grpSpPr>
        <p:pic>
          <p:nvPicPr>
            <p:cNvPr id="26630" name="Picture 6" descr="image 9">
              <a:extLst>
                <a:ext uri="{FF2B5EF4-FFF2-40B4-BE49-F238E27FC236}">
                  <a16:creationId xmlns:a16="http://schemas.microsoft.com/office/drawing/2014/main" id="{203DB250-725A-4B8A-9BE3-A106BD703AFF}"/>
                </a:ext>
              </a:extLst>
            </p:cNvPr>
            <p:cNvPicPr>
              <a:picLocks noChangeAspect="1" noChangeArrowheads="1"/>
            </p:cNvPicPr>
            <p:nvPr/>
          </p:nvPicPr>
          <p:blipFill>
            <a:blip r:embed="rId3" cstate="screen">
              <a:lum bright="-20000" contrast="40000"/>
              <a:extLst>
                <a:ext uri="{28A0092B-C50C-407E-A947-70E740481C1C}">
                  <a14:useLocalDpi xmlns:a14="http://schemas.microsoft.com/office/drawing/2010/main"/>
                </a:ext>
              </a:extLst>
            </a:blip>
            <a:srcRect/>
            <a:stretch>
              <a:fillRect/>
            </a:stretch>
          </p:blipFill>
          <p:spPr bwMode="auto">
            <a:xfrm>
              <a:off x="768" y="384"/>
              <a:ext cx="1968" cy="7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6631" name="Picture 8" descr="image 7">
              <a:extLst>
                <a:ext uri="{FF2B5EF4-FFF2-40B4-BE49-F238E27FC236}">
                  <a16:creationId xmlns:a16="http://schemas.microsoft.com/office/drawing/2014/main" id="{D4D16D7B-CB66-4EF6-8778-960CC8309578}"/>
                </a:ext>
              </a:extLst>
            </p:cNvPr>
            <p:cNvPicPr>
              <a:picLocks noChangeAspect="1" noChangeArrowheads="1"/>
            </p:cNvPicPr>
            <p:nvPr/>
          </p:nvPicPr>
          <p:blipFill>
            <a:blip r:embed="rId4" cstate="screen">
              <a:lum bright="-18000" contrast="40000"/>
              <a:extLst>
                <a:ext uri="{28A0092B-C50C-407E-A947-70E740481C1C}">
                  <a14:useLocalDpi xmlns:a14="http://schemas.microsoft.com/office/drawing/2010/main"/>
                </a:ext>
              </a:extLst>
            </a:blip>
            <a:srcRect/>
            <a:stretch>
              <a:fillRect/>
            </a:stretch>
          </p:blipFill>
          <p:spPr bwMode="auto">
            <a:xfrm>
              <a:off x="4249" y="38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6632" name="Picture 9" descr="image 7">
              <a:extLst>
                <a:ext uri="{FF2B5EF4-FFF2-40B4-BE49-F238E27FC236}">
                  <a16:creationId xmlns:a16="http://schemas.microsoft.com/office/drawing/2014/main" id="{46B5F8A7-ABC3-4A1B-B1A4-59FF0AB6AB38}"/>
                </a:ext>
              </a:extLst>
            </p:cNvPr>
            <p:cNvPicPr>
              <a:picLocks noChangeAspect="1" noChangeArrowheads="1"/>
            </p:cNvPicPr>
            <p:nvPr/>
          </p:nvPicPr>
          <p:blipFill>
            <a:blip r:embed="rId4" cstate="screen">
              <a:lum bright="-18000" contrast="40000"/>
              <a:extLst>
                <a:ext uri="{28A0092B-C50C-407E-A947-70E740481C1C}">
                  <a14:useLocalDpi xmlns:a14="http://schemas.microsoft.com/office/drawing/2010/main"/>
                </a:ext>
              </a:extLst>
            </a:blip>
            <a:srcRect/>
            <a:stretch>
              <a:fillRect/>
            </a:stretch>
          </p:blipFill>
          <p:spPr bwMode="auto">
            <a:xfrm>
              <a:off x="2736" y="38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6633" name="Picture 10" descr="image 7">
              <a:extLst>
                <a:ext uri="{FF2B5EF4-FFF2-40B4-BE49-F238E27FC236}">
                  <a16:creationId xmlns:a16="http://schemas.microsoft.com/office/drawing/2014/main" id="{542C077C-39E0-4CB8-8E65-EC014C2928AC}"/>
                </a:ext>
              </a:extLst>
            </p:cNvPr>
            <p:cNvPicPr>
              <a:picLocks noChangeAspect="1" noChangeArrowheads="1"/>
            </p:cNvPicPr>
            <p:nvPr/>
          </p:nvPicPr>
          <p:blipFill>
            <a:blip r:embed="rId4" cstate="screen">
              <a:lum bright="-18000" contrast="40000"/>
              <a:extLst>
                <a:ext uri="{28A0092B-C50C-407E-A947-70E740481C1C}">
                  <a14:useLocalDpi xmlns:a14="http://schemas.microsoft.com/office/drawing/2010/main"/>
                </a:ext>
              </a:extLst>
            </a:blip>
            <a:srcRect/>
            <a:stretch>
              <a:fillRect/>
            </a:stretch>
          </p:blipFill>
          <p:spPr bwMode="auto">
            <a:xfrm>
              <a:off x="3481" y="38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sp>
        <p:nvSpPr>
          <p:cNvPr id="4" name="Titel 3"/>
          <p:cNvSpPr>
            <a:spLocks noGrp="1"/>
          </p:cNvSpPr>
          <p:nvPr>
            <p:ph type="title"/>
          </p:nvPr>
        </p:nvSpPr>
        <p:spPr>
          <a:xfrm>
            <a:off x="520701" y="270669"/>
            <a:ext cx="7886700" cy="1325563"/>
          </a:xfrm>
        </p:spPr>
        <p:txBody>
          <a:bodyPr/>
          <a:lstStyle/>
          <a:p>
            <a:pPr algn="l"/>
            <a:r>
              <a:rPr lang="en-GB" altLang="nl-NL" sz="2400" dirty="0" err="1" smtClean="0">
                <a:solidFill>
                  <a:schemeClr val="tx1"/>
                </a:solidFill>
                <a:latin typeface="+mn-lt"/>
                <a:ea typeface="MS PGothic" panose="020B0600070205080204" pitchFamily="34" charset="-128"/>
              </a:rPr>
              <a:t>Voederwaarde</a:t>
            </a:r>
            <a:r>
              <a:rPr lang="en-GB" altLang="nl-NL" sz="2400" dirty="0" smtClean="0">
                <a:solidFill>
                  <a:schemeClr val="tx1"/>
                </a:solidFill>
                <a:latin typeface="+mn-lt"/>
                <a:ea typeface="MS PGothic" panose="020B0600070205080204" pitchFamily="34" charset="-128"/>
              </a:rPr>
              <a:t>, </a:t>
            </a:r>
            <a:r>
              <a:rPr lang="en-GB" altLang="nl-NL" sz="2400" dirty="0" err="1" smtClean="0">
                <a:solidFill>
                  <a:schemeClr val="tx1"/>
                </a:solidFill>
                <a:latin typeface="+mn-lt"/>
                <a:ea typeface="MS PGothic" panose="020B0600070205080204" pitchFamily="34" charset="-128"/>
              </a:rPr>
              <a:t>opname</a:t>
            </a:r>
            <a:r>
              <a:rPr lang="en-GB" altLang="nl-NL" sz="2400" dirty="0" smtClean="0">
                <a:solidFill>
                  <a:schemeClr val="tx1"/>
                </a:solidFill>
                <a:latin typeface="+mn-lt"/>
                <a:ea typeface="MS PGothic" panose="020B0600070205080204" pitchFamily="34" charset="-128"/>
              </a:rPr>
              <a:t>, </a:t>
            </a:r>
            <a:r>
              <a:rPr lang="en-GB" altLang="nl-NL" sz="2400" dirty="0" err="1" smtClean="0">
                <a:solidFill>
                  <a:schemeClr val="tx1"/>
                </a:solidFill>
                <a:latin typeface="+mn-lt"/>
                <a:ea typeface="MS PGothic" panose="020B0600070205080204" pitchFamily="34" charset="-128"/>
              </a:rPr>
              <a:t>dierprestaties</a:t>
            </a:r>
            <a:r>
              <a:rPr lang="fr-FR" altLang="nl-NL" sz="2400" dirty="0">
                <a:solidFill>
                  <a:schemeClr val="tx1"/>
                </a:solidFill>
                <a:latin typeface="Comic Sans MS" panose="030F0702030302020204" pitchFamily="66" charset="0"/>
                <a:ea typeface="MS PGothic" panose="020B0600070205080204" pitchFamily="34" charset="-128"/>
              </a:rPr>
              <a:t/>
            </a:r>
            <a:br>
              <a:rPr lang="fr-FR" altLang="nl-NL" sz="2400" dirty="0">
                <a:solidFill>
                  <a:schemeClr val="tx1"/>
                </a:solidFill>
                <a:latin typeface="Comic Sans MS" panose="030F0702030302020204" pitchFamily="66" charset="0"/>
                <a:ea typeface="MS PGothic" panose="020B0600070205080204" pitchFamily="34" charset="-128"/>
              </a:rPr>
            </a:br>
            <a:endParaRPr lang="nl-NL" sz="2400" dirty="0">
              <a:solidFill>
                <a:schemeClr val="tx1"/>
              </a:solidFill>
            </a:endParaRPr>
          </a:p>
        </p:txBody>
      </p:sp>
    </p:spTree>
    <p:extLst>
      <p:ext uri="{BB962C8B-B14F-4D97-AF65-F5344CB8AC3E}">
        <p14:creationId xmlns:p14="http://schemas.microsoft.com/office/powerpoint/2010/main" val="234418030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a:extLst>
              <a:ext uri="{FF2B5EF4-FFF2-40B4-BE49-F238E27FC236}">
                <a16:creationId xmlns:a16="http://schemas.microsoft.com/office/drawing/2014/main" id="{053A2369-F216-439B-81C1-2B73C140251D}"/>
              </a:ext>
            </a:extLst>
          </p:cNvPr>
          <p:cNvSpPr txBox="1">
            <a:spLocks noChangeArrowheads="1"/>
          </p:cNvSpPr>
          <p:nvPr/>
        </p:nvSpPr>
        <p:spPr bwMode="auto">
          <a:xfrm>
            <a:off x="481445" y="3094386"/>
            <a:ext cx="8077200" cy="267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altLang="nl-NL" sz="2400" b="1" dirty="0">
                <a:solidFill>
                  <a:prstClr val="black"/>
                </a:solidFill>
                <a:latin typeface="Calibri" panose="020F0502020204030204" pitchFamily="34" charset="0"/>
                <a:cs typeface="Calibri" panose="020F0502020204030204" pitchFamily="34" charset="0"/>
              </a:rPr>
              <a:t> </a:t>
            </a:r>
            <a:r>
              <a:rPr lang="en-GB" altLang="nl-NL" sz="2400" b="1" dirty="0" smtClean="0">
                <a:solidFill>
                  <a:prstClr val="black"/>
                </a:solidFill>
                <a:latin typeface="Calibri" panose="020F0502020204030204" pitchFamily="34" charset="0"/>
                <a:cs typeface="Calibri" panose="020F0502020204030204" pitchFamily="34" charset="0"/>
              </a:rPr>
              <a:t>	</a:t>
            </a:r>
            <a:r>
              <a:rPr kumimoji="0" lang="en-GB" altLang="nl-NL" sz="2400" b="1"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Vlinderbloemigen</a:t>
            </a:r>
            <a:r>
              <a:rPr kumimoji="0" lang="en-GB" altLang="nl-NL" sz="2400" b="1"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1"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grassen</a:t>
            </a:r>
            <a:r>
              <a:rPr kumimoji="0" lang="en-GB"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Een hoog eiwitgehalte in </a:t>
            </a:r>
            <a:r>
              <a:rPr lang="en-GB" altLang="nl-NL" sz="2400" dirty="0" err="1" smtClean="0">
                <a:solidFill>
                  <a:prstClr val="black"/>
                </a:solidFill>
                <a:latin typeface="Calibri" panose="020F0502020204030204" pitchFamily="34" charset="0"/>
                <a:cs typeface="Calibri" panose="020F0502020204030204" pitchFamily="34" charset="0"/>
              </a:rPr>
              <a:t>vlinderbloemige</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n </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kan ook een </a:t>
            </a: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probleem</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zijn</a:t>
            </a:r>
            <a:endPar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Inefficiënt</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gebruik van eiwitten in de pens kan </a:t>
            </a: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leiden</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tot N-</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verliezen</a:t>
            </a:r>
            <a:endParaRPr kumimoji="0" lang="fr-FR"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8676" name="Line 4">
            <a:extLst>
              <a:ext uri="{FF2B5EF4-FFF2-40B4-BE49-F238E27FC236}">
                <a16:creationId xmlns:a16="http://schemas.microsoft.com/office/drawing/2014/main" id="{B1AF4FE2-718D-4C2A-8108-965865066654}"/>
              </a:ext>
            </a:extLst>
          </p:cNvPr>
          <p:cNvSpPr>
            <a:spLocks noChangeShapeType="1"/>
          </p:cNvSpPr>
          <p:nvPr/>
        </p:nvSpPr>
        <p:spPr bwMode="auto">
          <a:xfrm>
            <a:off x="3956626" y="3416012"/>
            <a:ext cx="1295400" cy="0"/>
          </a:xfrm>
          <a:prstGeom prst="line">
            <a:avLst/>
          </a:prstGeom>
          <a:noFill/>
          <a:ln w="25400">
            <a:solidFill>
              <a:srgbClr val="FEFF1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 name="Titel 1"/>
          <p:cNvSpPr>
            <a:spLocks noGrp="1"/>
          </p:cNvSpPr>
          <p:nvPr>
            <p:ph type="title"/>
          </p:nvPr>
        </p:nvSpPr>
        <p:spPr/>
        <p:txBody>
          <a:bodyPr/>
          <a:lstStyle/>
          <a:p>
            <a:endParaRPr lang="nl-NL"/>
          </a:p>
        </p:txBody>
      </p:sp>
      <p:pic>
        <p:nvPicPr>
          <p:cNvPr id="3" name="Afbeelding 2"/>
          <p:cNvPicPr>
            <a:picLocks noChangeAspect="1"/>
          </p:cNvPicPr>
          <p:nvPr/>
        </p:nvPicPr>
        <p:blipFill>
          <a:blip r:embed="rId3"/>
          <a:stretch>
            <a:fillRect/>
          </a:stretch>
        </p:blipFill>
        <p:spPr>
          <a:xfrm>
            <a:off x="826654" y="1442945"/>
            <a:ext cx="7639050" cy="1609725"/>
          </a:xfrm>
          <a:prstGeom prst="rect">
            <a:avLst/>
          </a:prstGeom>
          <a:ln>
            <a:noFill/>
          </a:ln>
          <a:effectLst>
            <a:outerShdw blurRad="292100" dist="139700" dir="2700000" algn="tl" rotWithShape="0">
              <a:srgbClr val="333333">
                <a:alpha val="65000"/>
              </a:srgbClr>
            </a:outerShdw>
          </a:effectLst>
        </p:spPr>
      </p:pic>
      <p:sp>
        <p:nvSpPr>
          <p:cNvPr id="7" name="Titel 3"/>
          <p:cNvSpPr txBox="1">
            <a:spLocks/>
          </p:cNvSpPr>
          <p:nvPr/>
        </p:nvSpPr>
        <p:spPr>
          <a:xfrm>
            <a:off x="520701" y="270669"/>
            <a:ext cx="7886700" cy="1325563"/>
          </a:xfrm>
        </p:spPr>
        <p:txBody>
          <a:bodyPr/>
          <a:lst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a:lstStyle>
          <a:p>
            <a:pPr algn="l"/>
            <a:r>
              <a:rPr lang="en-GB" altLang="nl-NL" sz="2400" dirty="0" err="1" smtClean="0">
                <a:solidFill>
                  <a:schemeClr val="tx1"/>
                </a:solidFill>
                <a:latin typeface="+mn-lt"/>
                <a:ea typeface="MS PGothic" panose="020B0600070205080204" pitchFamily="34" charset="-128"/>
              </a:rPr>
              <a:t>Voederwaarde</a:t>
            </a:r>
            <a:r>
              <a:rPr lang="en-GB" altLang="nl-NL" sz="2400" dirty="0" smtClean="0">
                <a:solidFill>
                  <a:schemeClr val="tx1"/>
                </a:solidFill>
                <a:latin typeface="+mn-lt"/>
                <a:ea typeface="MS PGothic" panose="020B0600070205080204" pitchFamily="34" charset="-128"/>
              </a:rPr>
              <a:t>, </a:t>
            </a:r>
            <a:r>
              <a:rPr lang="en-GB" altLang="nl-NL" sz="2400" dirty="0" err="1" smtClean="0">
                <a:solidFill>
                  <a:schemeClr val="tx1"/>
                </a:solidFill>
                <a:latin typeface="+mn-lt"/>
                <a:ea typeface="MS PGothic" panose="020B0600070205080204" pitchFamily="34" charset="-128"/>
              </a:rPr>
              <a:t>opname</a:t>
            </a:r>
            <a:r>
              <a:rPr lang="en-GB" altLang="nl-NL" sz="2400" dirty="0" smtClean="0">
                <a:solidFill>
                  <a:schemeClr val="tx1"/>
                </a:solidFill>
                <a:latin typeface="+mn-lt"/>
                <a:ea typeface="MS PGothic" panose="020B0600070205080204" pitchFamily="34" charset="-128"/>
              </a:rPr>
              <a:t>, </a:t>
            </a:r>
            <a:r>
              <a:rPr lang="en-GB" altLang="nl-NL" sz="2400" dirty="0" err="1" smtClean="0">
                <a:solidFill>
                  <a:schemeClr val="tx1"/>
                </a:solidFill>
                <a:latin typeface="+mn-lt"/>
                <a:ea typeface="MS PGothic" panose="020B0600070205080204" pitchFamily="34" charset="-128"/>
              </a:rPr>
              <a:t>dierprestaties</a:t>
            </a:r>
            <a:r>
              <a:rPr lang="fr-FR" altLang="nl-NL" sz="2400" dirty="0" smtClean="0">
                <a:solidFill>
                  <a:schemeClr val="tx1"/>
                </a:solidFill>
                <a:latin typeface="Comic Sans MS" panose="030F0702030302020204" pitchFamily="66" charset="0"/>
                <a:ea typeface="MS PGothic" panose="020B0600070205080204" pitchFamily="34" charset="-128"/>
              </a:rPr>
              <a:t/>
            </a:r>
            <a:br>
              <a:rPr lang="fr-FR" altLang="nl-NL" sz="2400" dirty="0" smtClean="0">
                <a:solidFill>
                  <a:schemeClr val="tx1"/>
                </a:solidFill>
                <a:latin typeface="Comic Sans MS" panose="030F0702030302020204" pitchFamily="66" charset="0"/>
                <a:ea typeface="MS PGothic" panose="020B0600070205080204" pitchFamily="34" charset="-128"/>
              </a:rPr>
            </a:br>
            <a:endParaRPr lang="nl-NL" sz="2400" dirty="0">
              <a:solidFill>
                <a:schemeClr val="tx1"/>
              </a:solidFill>
            </a:endParaRPr>
          </a:p>
        </p:txBody>
      </p:sp>
    </p:spTree>
    <p:extLst>
      <p:ext uri="{BB962C8B-B14F-4D97-AF65-F5344CB8AC3E}">
        <p14:creationId xmlns:p14="http://schemas.microsoft.com/office/powerpoint/2010/main" val="1567537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23368" y="327977"/>
            <a:ext cx="6728778" cy="1086639"/>
          </a:xfrm>
        </p:spPr>
        <p:txBody>
          <a:bodyPr/>
          <a:lstStyle/>
          <a:p>
            <a:r>
              <a:rPr lang="en-US" sz="2400" dirty="0">
                <a:solidFill>
                  <a:schemeClr val="tx1"/>
                </a:solidFill>
                <a:latin typeface="+mn-lt"/>
              </a:rPr>
              <a:t>Dagelijkse voeropname </a:t>
            </a:r>
            <a:r>
              <a:rPr lang="en-US" sz="2400" dirty="0" err="1">
                <a:solidFill>
                  <a:schemeClr val="tx1"/>
                </a:solidFill>
                <a:latin typeface="+mn-lt"/>
              </a:rPr>
              <a:t>en</a:t>
            </a:r>
            <a:r>
              <a:rPr lang="en-US" sz="2400" dirty="0">
                <a:solidFill>
                  <a:schemeClr val="tx1"/>
                </a:solidFill>
                <a:latin typeface="+mn-lt"/>
              </a:rPr>
              <a:t> </a:t>
            </a:r>
            <a:r>
              <a:rPr lang="en-US" sz="2400" dirty="0" err="1" smtClean="0">
                <a:solidFill>
                  <a:schemeClr val="tx1"/>
                </a:solidFill>
                <a:latin typeface="+mn-lt"/>
              </a:rPr>
              <a:t>dierprestaties</a:t>
            </a:r>
            <a:r>
              <a:rPr lang="en-US" sz="2400" dirty="0" smtClean="0">
                <a:solidFill>
                  <a:schemeClr val="tx1"/>
                </a:solidFill>
                <a:latin typeface="+mn-lt"/>
              </a:rPr>
              <a:t> </a:t>
            </a:r>
            <a:r>
              <a:rPr lang="en-US" sz="2400" dirty="0" err="1" smtClean="0">
                <a:solidFill>
                  <a:schemeClr val="tx1"/>
                </a:solidFill>
                <a:latin typeface="+mn-lt"/>
              </a:rPr>
              <a:t>bij</a:t>
            </a:r>
            <a:r>
              <a:rPr lang="en-US" sz="2400" dirty="0" smtClean="0">
                <a:solidFill>
                  <a:schemeClr val="tx1"/>
                </a:solidFill>
                <a:latin typeface="+mn-lt"/>
              </a:rPr>
              <a:t> </a:t>
            </a:r>
            <a:r>
              <a:rPr lang="en-US" sz="2400" dirty="0" err="1" smtClean="0">
                <a:solidFill>
                  <a:schemeClr val="tx1"/>
                </a:solidFill>
                <a:latin typeface="+mn-lt"/>
              </a:rPr>
              <a:t>vroege</a:t>
            </a:r>
            <a:r>
              <a:rPr lang="en-US" sz="2400" dirty="0" smtClean="0">
                <a:solidFill>
                  <a:schemeClr val="tx1"/>
                </a:solidFill>
                <a:latin typeface="+mn-lt"/>
              </a:rPr>
              <a:t> </a:t>
            </a:r>
            <a:r>
              <a:rPr lang="en-US" sz="2400" dirty="0" err="1" smtClean="0">
                <a:solidFill>
                  <a:schemeClr val="tx1"/>
                </a:solidFill>
                <a:latin typeface="+mn-lt"/>
              </a:rPr>
              <a:t>en</a:t>
            </a:r>
            <a:r>
              <a:rPr lang="en-US" sz="2400" dirty="0" smtClean="0">
                <a:solidFill>
                  <a:schemeClr val="tx1"/>
                </a:solidFill>
                <a:latin typeface="+mn-lt"/>
              </a:rPr>
              <a:t> late </a:t>
            </a:r>
            <a:r>
              <a:rPr lang="en-US" sz="2400" dirty="0" err="1" smtClean="0">
                <a:solidFill>
                  <a:schemeClr val="tx1"/>
                </a:solidFill>
                <a:latin typeface="+mn-lt"/>
              </a:rPr>
              <a:t>oogst</a:t>
            </a:r>
            <a:r>
              <a:rPr lang="en-US" sz="2400" dirty="0">
                <a:solidFill>
                  <a:schemeClr val="tx1"/>
                </a:solidFill>
                <a:latin typeface="+mn-lt"/>
              </a:rPr>
              <a:t> </a:t>
            </a:r>
            <a:r>
              <a:rPr lang="en-US" sz="2400" dirty="0" smtClean="0">
                <a:solidFill>
                  <a:schemeClr val="tx1"/>
                </a:solidFill>
                <a:latin typeface="+mn-lt"/>
              </a:rPr>
              <a:t>(10 </a:t>
            </a:r>
            <a:r>
              <a:rPr lang="en-US" sz="2400" dirty="0" err="1">
                <a:solidFill>
                  <a:schemeClr val="tx1"/>
                </a:solidFill>
                <a:latin typeface="+mn-lt"/>
              </a:rPr>
              <a:t>dagen</a:t>
            </a:r>
            <a:r>
              <a:rPr lang="en-US" sz="2400" dirty="0">
                <a:solidFill>
                  <a:schemeClr val="tx1"/>
                </a:solidFill>
                <a:latin typeface="+mn-lt"/>
              </a:rPr>
              <a:t> </a:t>
            </a:r>
            <a:r>
              <a:rPr lang="en-US" sz="2400" dirty="0" smtClean="0">
                <a:solidFill>
                  <a:schemeClr val="tx1"/>
                </a:solidFill>
                <a:latin typeface="+mn-lt"/>
              </a:rPr>
              <a:t>later)</a:t>
            </a:r>
            <a:endParaRPr lang="en-US" sz="2400" dirty="0">
              <a:solidFill>
                <a:schemeClr val="tx1"/>
              </a:solidFill>
              <a:latin typeface="+mn-lt"/>
            </a:endParaRPr>
          </a:p>
        </p:txBody>
      </p:sp>
      <p:sp>
        <p:nvSpPr>
          <p:cNvPr id="7" name="Rectangle 3"/>
          <p:cNvSpPr>
            <a:spLocks noGrp="1" noChangeArrowheads="1"/>
          </p:cNvSpPr>
          <p:nvPr/>
        </p:nvSpPr>
        <p:spPr bwMode="auto">
          <a:xfrm>
            <a:off x="442089" y="3973131"/>
            <a:ext cx="8159653" cy="175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1000" indent="-381000" eaLnBrk="0" hangingPunct="0">
              <a:spcBef>
                <a:spcPct val="20000"/>
              </a:spcBef>
              <a:buChar char="•"/>
              <a:defRPr sz="3200">
                <a:solidFill>
                  <a:schemeClr val="tx1"/>
                </a:solidFill>
                <a:latin typeface="Arial" charset="0"/>
              </a:defRPr>
            </a:lvl1pPr>
            <a:lvl2pPr marL="1047750" indent="-4762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Driejarig</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grasland</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bemest</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met 89 kg </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N,</a:t>
            </a:r>
            <a:r>
              <a:rPr kumimoji="0" lang="en-US" altLang="en-US" sz="1600" b="0" i="0" u="none" strike="noStrike" kern="0" cap="none" spc="0" normalizeH="0" noProof="0" dirty="0" smtClean="0">
                <a:ln>
                  <a:noFill/>
                </a:ln>
                <a:solidFill>
                  <a:prstClr val="black"/>
                </a:solidFill>
                <a:effectLst/>
                <a:uLnTx/>
                <a:uFillTx/>
                <a:latin typeface="Calibri"/>
                <a:ea typeface="+mn-ea"/>
                <a:cs typeface="+mn-cs"/>
              </a:rPr>
              <a:t> met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timothee</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beemdlangbloem</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en rode klaver. </a:t>
            </a:r>
            <a:endParaRPr kumimoji="0" lang="en-US" altLang="en-US" sz="1600" b="0" i="0" u="none" strike="noStrike" kern="0" cap="none" spc="0" normalizeH="0" baseline="0" noProof="0" dirty="0" smtClean="0">
              <a:ln>
                <a:noFill/>
              </a:ln>
              <a:solidFill>
                <a:prstClr val="black"/>
              </a:solidFill>
              <a:effectLst/>
              <a:uLnTx/>
              <a:uFillTx/>
              <a:latin typeface="Calibri"/>
              <a:ea typeface="+mn-ea"/>
              <a:cs typeface="+mn-cs"/>
            </a:endParaRP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Hooi</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gedroogd</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tot 60% in het veld en tot 87% </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DS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binnen</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Kuilvoer</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26% </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DS. </a:t>
            </a: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a:ln>
                  <a:noFill/>
                </a:ln>
                <a:solidFill>
                  <a:prstClr val="black"/>
                </a:solidFill>
                <a:effectLst/>
                <a:uLnTx/>
                <a:uFillTx/>
                <a:latin typeface="Calibri"/>
                <a:ea typeface="+mn-ea"/>
                <a:cs typeface="+mn-cs"/>
              </a:rPr>
              <a:t>Voedergewassen beperkt, krachtvoer op basis van de </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melkgift.</a:t>
            </a: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Lactatie</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1,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week </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2-10.</a:t>
            </a:r>
            <a:endParaRPr kumimoji="0" lang="sv-SE" altLang="en-US" sz="1600" b="0" i="0" u="none" strike="noStrike" kern="0" cap="none" spc="0" normalizeH="0" baseline="0" noProof="0" dirty="0" smtClean="0">
              <a:ln>
                <a:noFill/>
              </a:ln>
              <a:solidFill>
                <a:prstClr val="black"/>
              </a:solidFill>
              <a:effectLst/>
              <a:uLnTx/>
              <a:uFillTx/>
              <a:latin typeface="Calibri"/>
              <a:ea typeface="+mn-ea"/>
              <a:cs typeface="+mn-cs"/>
            </a:endParaRPr>
          </a:p>
        </p:txBody>
      </p:sp>
      <p:graphicFrame>
        <p:nvGraphicFramePr>
          <p:cNvPr id="3" name="Tabell 2"/>
          <p:cNvGraphicFramePr>
            <a:graphicFrameLocks noGrp="1"/>
          </p:cNvGraphicFramePr>
          <p:nvPr>
            <p:extLst>
              <p:ext uri="{D42A27DB-BD31-4B8C-83A1-F6EECF244321}">
                <p14:modId xmlns:p14="http://schemas.microsoft.com/office/powerpoint/2010/main" val="3934762147"/>
              </p:ext>
            </p:extLst>
          </p:nvPr>
        </p:nvGraphicFramePr>
        <p:xfrm>
          <a:off x="574159" y="1192283"/>
          <a:ext cx="8027583" cy="2773680"/>
        </p:xfrm>
        <a:graphic>
          <a:graphicData uri="http://schemas.openxmlformats.org/drawingml/2006/table">
            <a:tbl>
              <a:tblPr firstRow="1" firstCol="1" bandRow="1">
                <a:tableStyleId>{F5AB1C69-6EDB-4FF4-983F-18BD219EF322}</a:tableStyleId>
              </a:tblPr>
              <a:tblGrid>
                <a:gridCol w="3255321">
                  <a:extLst>
                    <a:ext uri="{9D8B030D-6E8A-4147-A177-3AD203B41FA5}">
                      <a16:colId xmlns:a16="http://schemas.microsoft.com/office/drawing/2014/main" val="20000"/>
                    </a:ext>
                  </a:extLst>
                </a:gridCol>
                <a:gridCol w="1333647">
                  <a:extLst>
                    <a:ext uri="{9D8B030D-6E8A-4147-A177-3AD203B41FA5}">
                      <a16:colId xmlns:a16="http://schemas.microsoft.com/office/drawing/2014/main" val="20001"/>
                    </a:ext>
                  </a:extLst>
                </a:gridCol>
                <a:gridCol w="1758670">
                  <a:extLst>
                    <a:ext uri="{9D8B030D-6E8A-4147-A177-3AD203B41FA5}">
                      <a16:colId xmlns:a16="http://schemas.microsoft.com/office/drawing/2014/main" val="20002"/>
                    </a:ext>
                  </a:extLst>
                </a:gridCol>
                <a:gridCol w="1679945">
                  <a:extLst>
                    <a:ext uri="{9D8B030D-6E8A-4147-A177-3AD203B41FA5}">
                      <a16:colId xmlns:a16="http://schemas.microsoft.com/office/drawing/2014/main" val="20003"/>
                    </a:ext>
                  </a:extLst>
                </a:gridCol>
              </a:tblGrid>
              <a:tr h="370840">
                <a:tc>
                  <a:txBody>
                    <a:bodyPr/>
                    <a:lstStyle/>
                    <a:p>
                      <a:pPr algn="just">
                        <a:spcAft>
                          <a:spcPts val="0"/>
                        </a:spcAft>
                      </a:pPr>
                      <a:r>
                        <a:rPr lang="en-GB" sz="1800" dirty="0">
                          <a:effectLst/>
                        </a:rPr>
                        <a:t> </a:t>
                      </a:r>
                      <a:endParaRPr lang="sv-SE" sz="1800" dirty="0">
                        <a:effectLst/>
                        <a:latin typeface="+mn-lt"/>
                        <a:ea typeface="Calibri"/>
                      </a:endParaRPr>
                    </a:p>
                  </a:txBody>
                  <a:tcPr marL="68580" marR="68580" marT="0" marB="0"/>
                </a:tc>
                <a:tc>
                  <a:txBody>
                    <a:bodyPr/>
                    <a:lstStyle/>
                    <a:p>
                      <a:pPr algn="just">
                        <a:spcAft>
                          <a:spcPts val="0"/>
                        </a:spcAft>
                      </a:pPr>
                      <a:r>
                        <a:rPr lang="en-GB" sz="1800" kern="1200" dirty="0" err="1" smtClean="0"/>
                        <a:t>Vroege</a:t>
                      </a:r>
                      <a:r>
                        <a:rPr lang="en-GB" sz="1800" kern="1200" dirty="0" smtClean="0"/>
                        <a:t> </a:t>
                      </a:r>
                      <a:r>
                        <a:rPr lang="en-GB" sz="1800" kern="1200" dirty="0" err="1" smtClean="0"/>
                        <a:t>oogst</a:t>
                      </a:r>
                      <a:r>
                        <a:rPr lang="en-GB" sz="1800" kern="1200" dirty="0" smtClean="0"/>
                        <a:t> </a:t>
                      </a:r>
                      <a:r>
                        <a:rPr lang="en-GB" sz="1800" kern="1200" dirty="0" err="1" smtClean="0"/>
                        <a:t>hooi</a:t>
                      </a:r>
                      <a:endParaRPr lang="sv-SE" sz="1800" b="1" kern="1200" dirty="0">
                        <a:solidFill>
                          <a:schemeClr val="lt1"/>
                        </a:solidFill>
                        <a:latin typeface="+mn-lt"/>
                        <a:ea typeface="+mn-ea"/>
                        <a:cs typeface="+mn-cs"/>
                      </a:endParaRPr>
                    </a:p>
                  </a:txBody>
                  <a:tcPr marL="68580" marR="68580" marT="0" marB="0"/>
                </a:tc>
                <a:tc>
                  <a:txBody>
                    <a:bodyPr/>
                    <a:lstStyle/>
                    <a:p>
                      <a:pPr algn="l">
                        <a:spcAft>
                          <a:spcPts val="0"/>
                        </a:spcAft>
                      </a:pPr>
                      <a:r>
                        <a:rPr lang="en-GB" sz="1800" kern="1200" dirty="0" err="1" smtClean="0"/>
                        <a:t>Vroege</a:t>
                      </a:r>
                      <a:r>
                        <a:rPr lang="en-GB" sz="1800" kern="1200" dirty="0" smtClean="0"/>
                        <a:t> </a:t>
                      </a:r>
                      <a:r>
                        <a:rPr lang="en-GB" sz="1800" kern="1200" dirty="0" err="1" smtClean="0"/>
                        <a:t>oogst</a:t>
                      </a:r>
                      <a:r>
                        <a:rPr lang="en-GB" sz="1800" kern="1200" dirty="0" smtClean="0"/>
                        <a:t> </a:t>
                      </a:r>
                      <a:r>
                        <a:rPr lang="en-GB" sz="1800" kern="1200" dirty="0"/>
                        <a:t>kuilvoer</a:t>
                      </a:r>
                      <a:endParaRPr lang="sv-SE" sz="1800" b="1" kern="1200" dirty="0">
                        <a:solidFill>
                          <a:schemeClr val="lt1"/>
                        </a:solidFill>
                        <a:latin typeface="+mn-lt"/>
                        <a:ea typeface="+mn-ea"/>
                        <a:cs typeface="+mn-cs"/>
                      </a:endParaRPr>
                    </a:p>
                  </a:txBody>
                  <a:tcPr marL="68580" marR="68580" marT="0" marB="0"/>
                </a:tc>
                <a:tc>
                  <a:txBody>
                    <a:bodyPr/>
                    <a:lstStyle/>
                    <a:p>
                      <a:pPr algn="l">
                        <a:spcAft>
                          <a:spcPts val="0"/>
                        </a:spcAft>
                      </a:pPr>
                      <a:r>
                        <a:rPr lang="en-GB" sz="1800" kern="1200" dirty="0" smtClean="0"/>
                        <a:t>Late</a:t>
                      </a:r>
                      <a:r>
                        <a:rPr lang="en-GB" sz="1800" kern="1200" baseline="0" dirty="0" smtClean="0"/>
                        <a:t> </a:t>
                      </a:r>
                      <a:r>
                        <a:rPr lang="en-GB" sz="1800" kern="1200" baseline="0" dirty="0" err="1" smtClean="0"/>
                        <a:t>oogst</a:t>
                      </a:r>
                      <a:r>
                        <a:rPr lang="en-GB" sz="1800" kern="1200" baseline="0" dirty="0" smtClean="0"/>
                        <a:t> </a:t>
                      </a:r>
                      <a:r>
                        <a:rPr lang="en-GB" sz="1800" kern="1200" dirty="0" err="1" smtClean="0"/>
                        <a:t>kuilvoer</a:t>
                      </a:r>
                      <a:endParaRPr lang="sv-SE" sz="1800" b="1" kern="1200" dirty="0">
                        <a:solidFill>
                          <a:schemeClr val="lt1"/>
                        </a:solidFill>
                        <a:latin typeface="+mn-lt"/>
                        <a:ea typeface="+mn-ea"/>
                        <a:cs typeface="+mn-cs"/>
                      </a:endParaRPr>
                    </a:p>
                  </a:txBody>
                  <a:tcPr marL="68580" marR="68580" marT="0" marB="0"/>
                </a:tc>
                <a:extLst>
                  <a:ext uri="{0D108BD9-81ED-4DB2-BD59-A6C34878D82A}">
                    <a16:rowId xmlns:a16="http://schemas.microsoft.com/office/drawing/2014/main" val="10000"/>
                  </a:ext>
                </a:extLst>
              </a:tr>
              <a:tr h="370840">
                <a:tc>
                  <a:txBody>
                    <a:bodyPr/>
                    <a:lstStyle/>
                    <a:p>
                      <a:pPr algn="just">
                        <a:spcAft>
                          <a:spcPts val="0"/>
                        </a:spcAft>
                      </a:pPr>
                      <a:r>
                        <a:rPr lang="en-GB" sz="1800" dirty="0" err="1" smtClean="0">
                          <a:effectLst/>
                        </a:rPr>
                        <a:t>Ruwvoeropname</a:t>
                      </a:r>
                      <a:r>
                        <a:rPr lang="en-GB" sz="1800" dirty="0">
                          <a:effectLst/>
                        </a:rPr>
                        <a:t>, kg </a:t>
                      </a:r>
                      <a:r>
                        <a:rPr lang="en-GB" sz="1800" dirty="0" smtClean="0">
                          <a:effectLst/>
                        </a:rPr>
                        <a:t>DS dag</a:t>
                      </a:r>
                      <a:r>
                        <a:rPr lang="en-GB" sz="1800" baseline="30000" dirty="0" smtClean="0">
                          <a:effectLst/>
                        </a:rPr>
                        <a:t>-1</a:t>
                      </a:r>
                      <a:endParaRPr lang="sv-SE" sz="1800" baseline="30000" dirty="0">
                        <a:effectLst/>
                        <a:latin typeface="+mn-lt"/>
                        <a:ea typeface="Calibri"/>
                      </a:endParaRPr>
                    </a:p>
                  </a:txBody>
                  <a:tcPr marL="68580" marR="68580" marT="0" marB="0"/>
                </a:tc>
                <a:tc>
                  <a:txBody>
                    <a:bodyPr/>
                    <a:lstStyle/>
                    <a:p>
                      <a:pPr algn="just">
                        <a:spcAft>
                          <a:spcPts val="0"/>
                        </a:spcAft>
                      </a:pPr>
                      <a:r>
                        <a:rPr lang="en-GB" sz="1800" dirty="0" smtClean="0">
                          <a:effectLst/>
                        </a:rPr>
                        <a:t>8,7 </a:t>
                      </a:r>
                      <a:r>
                        <a:rPr lang="en-GB" sz="1800" baseline="30000" dirty="0" smtClean="0">
                          <a:effectLst/>
                        </a:rPr>
                        <a:t>a</a:t>
                      </a:r>
                      <a:endParaRPr lang="sv-SE" sz="1800" baseline="30000" dirty="0">
                        <a:effectLst/>
                        <a:latin typeface="+mn-lt"/>
                        <a:ea typeface="Calibri"/>
                      </a:endParaRPr>
                    </a:p>
                  </a:txBody>
                  <a:tcPr marL="68580" marR="68580" marT="0" marB="0"/>
                </a:tc>
                <a:tc>
                  <a:txBody>
                    <a:bodyPr/>
                    <a:lstStyle/>
                    <a:p>
                      <a:pPr algn="just">
                        <a:spcAft>
                          <a:spcPts val="0"/>
                        </a:spcAft>
                      </a:pPr>
                      <a:r>
                        <a:rPr lang="en-GB" sz="1800" dirty="0" smtClean="0">
                          <a:effectLst/>
                        </a:rPr>
                        <a:t>8,4 </a:t>
                      </a:r>
                      <a:r>
                        <a:rPr lang="en-GB" sz="1800" baseline="30000" dirty="0" smtClean="0">
                          <a:effectLst/>
                        </a:rPr>
                        <a:t>b</a:t>
                      </a:r>
                      <a:endParaRPr lang="sv-SE" sz="1800" baseline="30000" dirty="0">
                        <a:effectLst/>
                        <a:latin typeface="+mn-lt"/>
                        <a:ea typeface="Calibri"/>
                      </a:endParaRPr>
                    </a:p>
                  </a:txBody>
                  <a:tcPr marL="68580" marR="68580" marT="0" marB="0"/>
                </a:tc>
                <a:tc>
                  <a:txBody>
                    <a:bodyPr/>
                    <a:lstStyle/>
                    <a:p>
                      <a:pPr algn="just">
                        <a:spcAft>
                          <a:spcPts val="0"/>
                        </a:spcAft>
                      </a:pPr>
                      <a:r>
                        <a:rPr lang="en-GB" sz="1800" dirty="0" smtClean="0">
                          <a:effectLst/>
                        </a:rPr>
                        <a:t>8,5 </a:t>
                      </a:r>
                      <a:r>
                        <a:rPr lang="en-GB" sz="1800" baseline="30000" dirty="0" smtClean="0">
                          <a:effectLst/>
                        </a:rPr>
                        <a:t>b</a:t>
                      </a:r>
                      <a:endParaRPr lang="sv-SE" sz="1800" baseline="30000" dirty="0">
                        <a:effectLst/>
                        <a:latin typeface="+mn-lt"/>
                        <a:ea typeface="Calibri"/>
                      </a:endParaRPr>
                    </a:p>
                  </a:txBody>
                  <a:tcPr marL="68580" marR="68580" marT="0" marB="0"/>
                </a:tc>
                <a:extLst>
                  <a:ext uri="{0D108BD9-81ED-4DB2-BD59-A6C34878D82A}">
                    <a16:rowId xmlns:a16="http://schemas.microsoft.com/office/drawing/2014/main" val="10001"/>
                  </a:ext>
                </a:extLst>
              </a:tr>
              <a:tr h="370840">
                <a:tc>
                  <a:txBody>
                    <a:bodyPr/>
                    <a:lstStyle/>
                    <a:p>
                      <a:pPr algn="just">
                        <a:spcAft>
                          <a:spcPts val="0"/>
                        </a:spcAft>
                      </a:pPr>
                      <a:r>
                        <a:rPr lang="en-GB" sz="1800" dirty="0" err="1" smtClean="0">
                          <a:effectLst/>
                        </a:rPr>
                        <a:t>Krachtvoer</a:t>
                      </a:r>
                      <a:r>
                        <a:rPr lang="en-GB" sz="1800" dirty="0" smtClean="0">
                          <a:effectLst/>
                        </a:rPr>
                        <a:t>, </a:t>
                      </a:r>
                      <a:r>
                        <a:rPr lang="en-GB" sz="1800" dirty="0">
                          <a:effectLst/>
                        </a:rPr>
                        <a:t>kg </a:t>
                      </a:r>
                      <a:r>
                        <a:rPr lang="en-GB" sz="1800" dirty="0" smtClean="0">
                          <a:effectLst/>
                        </a:rPr>
                        <a:t>DS </a:t>
                      </a:r>
                      <a:r>
                        <a:rPr lang="en-GB" sz="1800" dirty="0">
                          <a:effectLst/>
                        </a:rPr>
                        <a:t>dag</a:t>
                      </a:r>
                      <a:r>
                        <a:rPr lang="en-GB" sz="1800" baseline="30000" dirty="0">
                          <a:effectLst/>
                        </a:rPr>
                        <a:t>-1</a:t>
                      </a:r>
                      <a:endParaRPr lang="sv-SE" sz="1800" baseline="30000" dirty="0">
                        <a:effectLst/>
                        <a:latin typeface="+mn-lt"/>
                        <a:ea typeface="Calibri"/>
                      </a:endParaRPr>
                    </a:p>
                  </a:txBody>
                  <a:tcPr marL="68580" marR="68580" marT="0" marB="0"/>
                </a:tc>
                <a:tc>
                  <a:txBody>
                    <a:bodyPr/>
                    <a:lstStyle/>
                    <a:p>
                      <a:pPr algn="just">
                        <a:spcAft>
                          <a:spcPts val="0"/>
                        </a:spcAft>
                      </a:pPr>
                      <a:r>
                        <a:rPr lang="en-GB" sz="1800" dirty="0" smtClean="0">
                          <a:effectLst/>
                        </a:rPr>
                        <a:t>8,1</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8,4</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8,6</a:t>
                      </a: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370840">
                <a:tc>
                  <a:txBody>
                    <a:bodyPr/>
                    <a:lstStyle/>
                    <a:p>
                      <a:pPr algn="just">
                        <a:spcAft>
                          <a:spcPts val="0"/>
                        </a:spcAft>
                      </a:pPr>
                      <a:r>
                        <a:rPr lang="en-GB" sz="1800" dirty="0" err="1" smtClean="0">
                          <a:effectLst/>
                        </a:rPr>
                        <a:t>Energie</a:t>
                      </a:r>
                      <a:r>
                        <a:rPr lang="en-GB" sz="1800" dirty="0" smtClean="0">
                          <a:effectLst/>
                        </a:rPr>
                        <a:t> </a:t>
                      </a:r>
                      <a:r>
                        <a:rPr lang="en-GB" sz="1800" dirty="0" err="1" smtClean="0">
                          <a:effectLst/>
                        </a:rPr>
                        <a:t>opname</a:t>
                      </a:r>
                      <a:r>
                        <a:rPr lang="en-GB" sz="1800" dirty="0" smtClean="0">
                          <a:effectLst/>
                        </a:rPr>
                        <a:t>, </a:t>
                      </a:r>
                      <a:r>
                        <a:rPr lang="en-GB" sz="1800" dirty="0">
                          <a:effectLst/>
                        </a:rPr>
                        <a:t>MJ dag</a:t>
                      </a:r>
                      <a:r>
                        <a:rPr lang="en-GB" sz="1800" baseline="30000" dirty="0">
                          <a:effectLst/>
                        </a:rPr>
                        <a:t>-1</a:t>
                      </a:r>
                      <a:endParaRPr lang="sv-SE" sz="1800" baseline="30000" dirty="0">
                        <a:effectLst/>
                        <a:latin typeface="+mn-lt"/>
                        <a:ea typeface="Calibri"/>
                      </a:endParaRPr>
                    </a:p>
                  </a:txBody>
                  <a:tcPr marL="68580" marR="68580" marT="0" marB="0"/>
                </a:tc>
                <a:tc>
                  <a:txBody>
                    <a:bodyPr/>
                    <a:lstStyle/>
                    <a:p>
                      <a:pPr algn="just">
                        <a:spcAft>
                          <a:spcPts val="0"/>
                        </a:spcAft>
                      </a:pPr>
                      <a:r>
                        <a:rPr lang="en-GB" sz="1800" dirty="0">
                          <a:effectLst/>
                        </a:rPr>
                        <a:t>197</a:t>
                      </a:r>
                      <a:endParaRPr lang="sv-SE" sz="1800" dirty="0">
                        <a:effectLst/>
                        <a:latin typeface="+mn-lt"/>
                        <a:ea typeface="Calibri"/>
                      </a:endParaRPr>
                    </a:p>
                  </a:txBody>
                  <a:tcPr marL="68580" marR="68580" marT="0" marB="0"/>
                </a:tc>
                <a:tc>
                  <a:txBody>
                    <a:bodyPr/>
                    <a:lstStyle/>
                    <a:p>
                      <a:pPr algn="just">
                        <a:spcAft>
                          <a:spcPts val="0"/>
                        </a:spcAft>
                      </a:pPr>
                      <a:r>
                        <a:rPr lang="en-GB" sz="1800" dirty="0">
                          <a:effectLst/>
                        </a:rPr>
                        <a:t>199</a:t>
                      </a:r>
                      <a:endParaRPr lang="sv-SE" sz="1800" dirty="0">
                        <a:effectLst/>
                        <a:latin typeface="+mn-lt"/>
                        <a:ea typeface="Calibri"/>
                      </a:endParaRPr>
                    </a:p>
                  </a:txBody>
                  <a:tcPr marL="68580" marR="68580" marT="0" marB="0"/>
                </a:tc>
                <a:tc>
                  <a:txBody>
                    <a:bodyPr/>
                    <a:lstStyle/>
                    <a:p>
                      <a:pPr algn="just">
                        <a:spcAft>
                          <a:spcPts val="0"/>
                        </a:spcAft>
                      </a:pPr>
                      <a:r>
                        <a:rPr lang="en-GB" sz="1800" dirty="0">
                          <a:effectLst/>
                        </a:rPr>
                        <a:t>194</a:t>
                      </a:r>
                      <a:endParaRPr lang="sv-SE" sz="1800" dirty="0">
                        <a:effectLst/>
                        <a:latin typeface="+mn-lt"/>
                        <a:ea typeface="Calibri"/>
                      </a:endParaRPr>
                    </a:p>
                  </a:txBody>
                  <a:tcPr marL="68580" marR="68580" marT="0" marB="0"/>
                </a:tc>
                <a:extLst>
                  <a:ext uri="{0D108BD9-81ED-4DB2-BD59-A6C34878D82A}">
                    <a16:rowId xmlns:a16="http://schemas.microsoft.com/office/drawing/2014/main" val="10003"/>
                  </a:ext>
                </a:extLst>
              </a:tr>
              <a:tr h="370840">
                <a:tc>
                  <a:txBody>
                    <a:bodyPr/>
                    <a:lstStyle/>
                    <a:p>
                      <a:pPr algn="just">
                        <a:spcAft>
                          <a:spcPts val="0"/>
                        </a:spcAft>
                      </a:pPr>
                      <a:r>
                        <a:rPr lang="en-GB" sz="1800" dirty="0" err="1">
                          <a:effectLst/>
                        </a:rPr>
                        <a:t>Melkproductie</a:t>
                      </a:r>
                      <a:r>
                        <a:rPr lang="en-GB" sz="1800" dirty="0">
                          <a:effectLst/>
                        </a:rPr>
                        <a:t>, kg </a:t>
                      </a:r>
                      <a:r>
                        <a:rPr lang="en-GB" sz="1800" dirty="0" smtClean="0">
                          <a:effectLst/>
                        </a:rPr>
                        <a:t>dag</a:t>
                      </a:r>
                      <a:r>
                        <a:rPr lang="en-GB" sz="1800" baseline="30000" dirty="0" smtClean="0">
                          <a:effectLst/>
                        </a:rPr>
                        <a:t>-1</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26,1 </a:t>
                      </a:r>
                      <a:r>
                        <a:rPr lang="en-GB" sz="1800" baseline="30000" dirty="0" smtClean="0">
                          <a:effectLst/>
                        </a:rPr>
                        <a:t>a</a:t>
                      </a:r>
                      <a:endParaRPr lang="sv-SE" sz="1800" baseline="30000" dirty="0">
                        <a:effectLst/>
                        <a:latin typeface="+mn-lt"/>
                        <a:ea typeface="Calibri"/>
                      </a:endParaRPr>
                    </a:p>
                  </a:txBody>
                  <a:tcPr marL="68580" marR="68580" marT="0" marB="0"/>
                </a:tc>
                <a:tc>
                  <a:txBody>
                    <a:bodyPr/>
                    <a:lstStyle/>
                    <a:p>
                      <a:pPr algn="just">
                        <a:spcAft>
                          <a:spcPts val="0"/>
                        </a:spcAft>
                      </a:pPr>
                      <a:r>
                        <a:rPr lang="en-GB" sz="1800" dirty="0" smtClean="0">
                          <a:effectLst/>
                        </a:rPr>
                        <a:t>27,4 </a:t>
                      </a:r>
                      <a:r>
                        <a:rPr lang="en-GB" sz="1800" baseline="30000" dirty="0" smtClean="0">
                          <a:effectLst/>
                        </a:rPr>
                        <a:t>b</a:t>
                      </a:r>
                      <a:endParaRPr lang="sv-SE" sz="1800" baseline="30000" dirty="0">
                        <a:effectLst/>
                        <a:latin typeface="+mn-lt"/>
                        <a:ea typeface="Calibri"/>
                      </a:endParaRPr>
                    </a:p>
                  </a:txBody>
                  <a:tcPr marL="68580" marR="68580" marT="0" marB="0"/>
                </a:tc>
                <a:tc>
                  <a:txBody>
                    <a:bodyPr/>
                    <a:lstStyle/>
                    <a:p>
                      <a:pPr algn="just">
                        <a:spcAft>
                          <a:spcPts val="0"/>
                        </a:spcAft>
                      </a:pPr>
                      <a:r>
                        <a:rPr lang="en-GB" sz="1800" dirty="0" smtClean="0">
                          <a:effectLst/>
                        </a:rPr>
                        <a:t>26,2 </a:t>
                      </a:r>
                      <a:r>
                        <a:rPr lang="en-GB" sz="1800" baseline="30000" dirty="0" smtClean="0">
                          <a:effectLst/>
                        </a:rPr>
                        <a:t>a</a:t>
                      </a:r>
                      <a:endParaRPr lang="sv-SE" sz="1800" baseline="30000" dirty="0">
                        <a:effectLst/>
                        <a:latin typeface="+mn-lt"/>
                        <a:ea typeface="Calibri"/>
                      </a:endParaRPr>
                    </a:p>
                  </a:txBody>
                  <a:tcPr marL="68580" marR="68580" marT="0" marB="0"/>
                </a:tc>
                <a:extLst>
                  <a:ext uri="{0D108BD9-81ED-4DB2-BD59-A6C34878D82A}">
                    <a16:rowId xmlns:a16="http://schemas.microsoft.com/office/drawing/2014/main" val="10004"/>
                  </a:ext>
                </a:extLst>
              </a:tr>
              <a:tr h="370840">
                <a:tc>
                  <a:txBody>
                    <a:bodyPr/>
                    <a:lstStyle/>
                    <a:p>
                      <a:pPr algn="just">
                        <a:spcAft>
                          <a:spcPts val="0"/>
                        </a:spcAft>
                      </a:pPr>
                      <a:r>
                        <a:rPr lang="en-GB" sz="1800" dirty="0" err="1" smtClean="0">
                          <a:effectLst/>
                        </a:rPr>
                        <a:t>Vetgehalte</a:t>
                      </a:r>
                      <a:r>
                        <a:rPr lang="en-GB" sz="1800" dirty="0">
                          <a:effectLst/>
                        </a:rPr>
                        <a:t>, </a:t>
                      </a:r>
                      <a:r>
                        <a:rPr lang="en-GB" sz="1800" dirty="0" smtClean="0">
                          <a:effectLst/>
                        </a:rPr>
                        <a:t>%</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4,56</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4,65</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4,57</a:t>
                      </a: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370840">
                <a:tc>
                  <a:txBody>
                    <a:bodyPr/>
                    <a:lstStyle/>
                    <a:p>
                      <a:pPr algn="just">
                        <a:spcAft>
                          <a:spcPts val="0"/>
                        </a:spcAft>
                      </a:pPr>
                      <a:r>
                        <a:rPr lang="en-GB" sz="1800" dirty="0" smtClean="0">
                          <a:effectLst/>
                        </a:rPr>
                        <a:t>Melk</a:t>
                      </a:r>
                      <a:r>
                        <a:rPr lang="en-GB" sz="1800" dirty="0">
                          <a:effectLst/>
                        </a:rPr>
                        <a:t>, kg ECM dag</a:t>
                      </a:r>
                      <a:r>
                        <a:rPr lang="en-GB" sz="1800" baseline="30000" dirty="0">
                          <a:effectLst/>
                        </a:rPr>
                        <a:t>-1</a:t>
                      </a:r>
                      <a:endParaRPr lang="sv-SE" sz="1800" baseline="30000" dirty="0">
                        <a:effectLst/>
                        <a:latin typeface="+mn-lt"/>
                        <a:ea typeface="Calibri"/>
                      </a:endParaRPr>
                    </a:p>
                  </a:txBody>
                  <a:tcPr marL="68580" marR="68580" marT="0" marB="0"/>
                </a:tc>
                <a:tc>
                  <a:txBody>
                    <a:bodyPr/>
                    <a:lstStyle/>
                    <a:p>
                      <a:pPr algn="just">
                        <a:spcAft>
                          <a:spcPts val="0"/>
                        </a:spcAft>
                      </a:pPr>
                      <a:r>
                        <a:rPr lang="en-GB" sz="1800" dirty="0" smtClean="0">
                          <a:effectLst/>
                        </a:rPr>
                        <a:t>28,6 </a:t>
                      </a:r>
                      <a:r>
                        <a:rPr lang="en-GB" sz="1800" baseline="30000" dirty="0" smtClean="0">
                          <a:effectLst/>
                        </a:rPr>
                        <a:t>a</a:t>
                      </a:r>
                      <a:endParaRPr lang="sv-SE" sz="1800" baseline="30000" dirty="0">
                        <a:effectLst/>
                        <a:latin typeface="+mn-lt"/>
                        <a:ea typeface="Calibri"/>
                      </a:endParaRPr>
                    </a:p>
                  </a:txBody>
                  <a:tcPr marL="68580" marR="68580" marT="0" marB="0"/>
                </a:tc>
                <a:tc>
                  <a:txBody>
                    <a:bodyPr/>
                    <a:lstStyle/>
                    <a:p>
                      <a:pPr algn="just">
                        <a:spcAft>
                          <a:spcPts val="0"/>
                        </a:spcAft>
                      </a:pPr>
                      <a:r>
                        <a:rPr lang="en-GB" sz="1800" dirty="0" smtClean="0">
                          <a:effectLst/>
                        </a:rPr>
                        <a:t>30,5 </a:t>
                      </a:r>
                      <a:r>
                        <a:rPr lang="en-GB" sz="1800" baseline="30000" dirty="0" smtClean="0">
                          <a:effectLst/>
                        </a:rPr>
                        <a:t>b</a:t>
                      </a:r>
                      <a:endParaRPr lang="sv-SE" sz="1800" baseline="30000" dirty="0">
                        <a:effectLst/>
                        <a:latin typeface="+mn-lt"/>
                        <a:ea typeface="Calibri"/>
                      </a:endParaRPr>
                    </a:p>
                  </a:txBody>
                  <a:tcPr marL="68580" marR="68580" marT="0" marB="0"/>
                </a:tc>
                <a:tc>
                  <a:txBody>
                    <a:bodyPr/>
                    <a:lstStyle/>
                    <a:p>
                      <a:pPr algn="just">
                        <a:spcAft>
                          <a:spcPts val="0"/>
                        </a:spcAft>
                      </a:pPr>
                      <a:r>
                        <a:rPr lang="en-GB" sz="1800" dirty="0" smtClean="0">
                          <a:effectLst/>
                        </a:rPr>
                        <a:t>28,3 </a:t>
                      </a:r>
                      <a:r>
                        <a:rPr lang="en-GB" sz="1800" baseline="30000" dirty="0" smtClean="0">
                          <a:effectLst/>
                        </a:rPr>
                        <a:t>a</a:t>
                      </a:r>
                      <a:endParaRPr lang="sv-SE" sz="1800" baseline="30000" dirty="0">
                        <a:effectLst/>
                        <a:latin typeface="+mn-lt"/>
                        <a:ea typeface="Calibri"/>
                      </a:endParaRPr>
                    </a:p>
                  </a:txBody>
                  <a:tcPr marL="68580" marR="68580" marT="0" marB="0"/>
                </a:tc>
                <a:extLst>
                  <a:ext uri="{0D108BD9-81ED-4DB2-BD59-A6C34878D82A}">
                    <a16:rowId xmlns:a16="http://schemas.microsoft.com/office/drawing/2014/main" val="10006"/>
                  </a:ext>
                </a:extLst>
              </a:tr>
            </a:tbl>
          </a:graphicData>
        </a:graphic>
      </p:graphicFrame>
      <p:sp>
        <p:nvSpPr>
          <p:cNvPr id="4" name="Rektangel 3"/>
          <p:cNvSpPr/>
          <p:nvPr/>
        </p:nvSpPr>
        <p:spPr>
          <a:xfrm>
            <a:off x="7201042" y="6550223"/>
            <a:ext cx="1890261" cy="307777"/>
          </a:xfrm>
          <a:prstGeom prst="rect">
            <a:avLst/>
          </a:prstGeom>
        </p:spPr>
        <p:txBody>
          <a:bodyPr wrap="none">
            <a:spAutoFit/>
          </a:bodyPr>
          <a:lstStyle/>
          <a:p>
            <a:pPr marL="0" marR="0" lvl="0" indent="0" algn="l" defTabSz="914400" rtl="0" eaLnBrk="1" fontAlgn="auto" latinLnBrk="0" hangingPunct="1">
              <a:lnSpc>
                <a:spcPct val="100000"/>
              </a:lnSpc>
              <a:spcBef>
                <a:spcPct val="40000"/>
              </a:spcBef>
              <a:spcAft>
                <a:spcPts val="0"/>
              </a:spcAft>
              <a:buClrTx/>
              <a:buSzPct val="130000"/>
              <a:buFontTx/>
              <a:buNone/>
              <a:tabLst/>
              <a:defRPr/>
            </a:pPr>
            <a:r>
              <a:rPr kumimoji="0" lang="en-US" altLang="en-US" sz="1400" b="0" i="0" u="none" strike="noStrike" kern="0" cap="none" spc="0" normalizeH="0" baseline="0" noProof="0" dirty="0">
                <a:ln>
                  <a:noFill/>
                </a:ln>
                <a:solidFill>
                  <a:prstClr val="black"/>
                </a:solidFill>
                <a:effectLst/>
                <a:uLnTx/>
                <a:uFillTx/>
                <a:latin typeface="Calibri"/>
                <a:ea typeface="+mn-ea"/>
                <a:cs typeface="+mn-cs"/>
              </a:rPr>
              <a:t>(Van </a:t>
            </a:r>
            <a:r>
              <a:rPr kumimoji="0" lang="en-US" altLang="en-US" sz="1400" b="0" i="0" u="none" strike="noStrike" kern="0" cap="none" spc="0" normalizeH="0" baseline="0" noProof="0" dirty="0" err="1">
                <a:ln>
                  <a:noFill/>
                </a:ln>
                <a:solidFill>
                  <a:prstClr val="black"/>
                </a:solidFill>
                <a:effectLst/>
                <a:uLnTx/>
                <a:uFillTx/>
                <a:latin typeface="Calibri"/>
                <a:ea typeface="+mn-ea"/>
                <a:cs typeface="+mn-cs"/>
              </a:rPr>
              <a:t>Bertilsson</a:t>
            </a:r>
            <a:r>
              <a:rPr kumimoji="0" lang="en-US" altLang="en-US" sz="1400" b="0" i="0" u="none" strike="noStrike" kern="0" cap="none" spc="0" normalizeH="0" baseline="0" noProof="0" dirty="0">
                <a:ln>
                  <a:noFill/>
                </a:ln>
                <a:solidFill>
                  <a:prstClr val="black"/>
                </a:solidFill>
                <a:effectLst/>
                <a:uLnTx/>
                <a:uFillTx/>
                <a:latin typeface="Calibri"/>
                <a:ea typeface="+mn-ea"/>
                <a:cs typeface="+mn-cs"/>
              </a:rPr>
              <a:t>, 1983)</a:t>
            </a:r>
            <a:endParaRPr kumimoji="0" lang="sv-SE" altLang="en-US" sz="1400" b="0" i="0" u="none" strike="noStrike" kern="0" cap="none" spc="0" normalizeH="0" baseline="0" noProof="0" dirty="0">
              <a:ln>
                <a:noFill/>
              </a:ln>
              <a:solidFill>
                <a:prstClr val="black"/>
              </a:solidFill>
              <a:effectLst/>
              <a:uLnTx/>
              <a:uFillTx/>
              <a:latin typeface="Calibri"/>
              <a:ea typeface="+mn-ea"/>
              <a:cs typeface="+mn-cs"/>
            </a:endParaRPr>
          </a:p>
        </p:txBody>
      </p:sp>
      <p:sp>
        <p:nvSpPr>
          <p:cNvPr id="9" name="Rectangle 3"/>
          <p:cNvSpPr>
            <a:spLocks noGrp="1" noChangeArrowheads="1"/>
          </p:cNvSpPr>
          <p:nvPr/>
        </p:nvSpPr>
        <p:spPr bwMode="auto">
          <a:xfrm>
            <a:off x="442089" y="5910928"/>
            <a:ext cx="8159653" cy="397598"/>
          </a:xfrm>
          <a:prstGeom prst="rect">
            <a:avLst/>
          </a:prstGeom>
          <a:solidFill>
            <a:schemeClr val="accent3"/>
          </a:solidFill>
          <a:ln>
            <a:noFill/>
          </a:ln>
          <a:extLst/>
        </p:spPr>
        <p:txBody>
          <a:bodyPr/>
          <a:lstStyle>
            <a:lvl1pPr marL="381000" indent="-381000" eaLnBrk="0" hangingPunct="0">
              <a:spcBef>
                <a:spcPct val="20000"/>
              </a:spcBef>
              <a:buChar char="•"/>
              <a:defRPr sz="3200">
                <a:solidFill>
                  <a:schemeClr val="tx1"/>
                </a:solidFill>
                <a:latin typeface="Arial" charset="0"/>
              </a:defRPr>
            </a:lvl1pPr>
            <a:lvl2pPr marL="1047750" indent="-4762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40000"/>
              </a:spcBef>
              <a:spcAft>
                <a:spcPts val="0"/>
              </a:spcAft>
              <a:buClrTx/>
              <a:buSzPct val="130000"/>
              <a:buFontTx/>
              <a:buNone/>
              <a:tabLst/>
              <a:defRPr/>
            </a:pPr>
            <a:r>
              <a:rPr kumimoji="0" lang="en-US" altLang="en-US" sz="2000" b="0" i="0" u="none" strike="noStrike" kern="0" cap="none" spc="0" normalizeH="0" baseline="0" noProof="0" dirty="0" smtClean="0">
                <a:ln>
                  <a:noFill/>
                </a:ln>
                <a:solidFill>
                  <a:prstClr val="black"/>
                </a:solidFill>
                <a:effectLst/>
                <a:uLnTx/>
                <a:uFillTx/>
                <a:latin typeface="Calibri"/>
                <a:ea typeface="+mn-ea"/>
                <a:cs typeface="+mn-cs"/>
              </a:rPr>
              <a:t>De sleutel tot een hogere melkproductie met kuilvoer is </a:t>
            </a:r>
            <a:r>
              <a:rPr kumimoji="0" lang="en-US" altLang="en-US" sz="2000" b="0" i="0" u="none" strike="noStrike" kern="0" cap="none" spc="0" normalizeH="0" baseline="0" noProof="0" dirty="0" err="1" smtClean="0">
                <a:ln>
                  <a:noFill/>
                </a:ln>
                <a:solidFill>
                  <a:prstClr val="black"/>
                </a:solidFill>
                <a:effectLst/>
                <a:uLnTx/>
                <a:uFillTx/>
                <a:latin typeface="Calibri"/>
                <a:ea typeface="+mn-ea"/>
                <a:cs typeface="+mn-cs"/>
              </a:rPr>
              <a:t>een</a:t>
            </a:r>
            <a:r>
              <a:rPr kumimoji="0" lang="en-US" altLang="en-US" sz="20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2000" b="0" i="0" u="none" strike="noStrike" kern="0" cap="none" spc="0" normalizeH="0" baseline="0" noProof="0" dirty="0" err="1" smtClean="0">
                <a:ln>
                  <a:noFill/>
                </a:ln>
                <a:solidFill>
                  <a:prstClr val="black"/>
                </a:solidFill>
                <a:effectLst/>
                <a:uLnTx/>
                <a:uFillTx/>
                <a:latin typeface="Calibri"/>
                <a:ea typeface="+mn-ea"/>
                <a:cs typeface="+mn-cs"/>
              </a:rPr>
              <a:t>vroege</a:t>
            </a:r>
            <a:r>
              <a:rPr kumimoji="0" lang="en-US" altLang="en-US" sz="2000" b="0" i="0" u="none" strike="noStrike" kern="0" cap="none" spc="0" normalizeH="0" noProof="0" dirty="0" smtClean="0">
                <a:ln>
                  <a:noFill/>
                </a:ln>
                <a:solidFill>
                  <a:prstClr val="black"/>
                </a:solidFill>
                <a:effectLst/>
                <a:uLnTx/>
                <a:uFillTx/>
                <a:latin typeface="Calibri"/>
                <a:ea typeface="+mn-ea"/>
                <a:cs typeface="+mn-cs"/>
              </a:rPr>
              <a:t> </a:t>
            </a:r>
            <a:r>
              <a:rPr kumimoji="0" lang="en-US" altLang="en-US" sz="2000" b="0" i="0" u="none" strike="noStrike" kern="0" cap="none" spc="0" normalizeH="0" noProof="0" dirty="0" err="1" smtClean="0">
                <a:ln>
                  <a:noFill/>
                </a:ln>
                <a:solidFill>
                  <a:prstClr val="black"/>
                </a:solidFill>
                <a:effectLst/>
                <a:uLnTx/>
                <a:uFillTx/>
                <a:latin typeface="Calibri"/>
                <a:ea typeface="+mn-ea"/>
                <a:cs typeface="+mn-cs"/>
              </a:rPr>
              <a:t>oogst</a:t>
            </a:r>
            <a:r>
              <a:rPr kumimoji="0" lang="en-US" altLang="en-US" sz="2000" b="0" i="0" u="none" strike="noStrike" kern="0" cap="none" spc="0" normalizeH="0" baseline="0" noProof="0" dirty="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40695934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a:extLst>
              <a:ext uri="{FF2B5EF4-FFF2-40B4-BE49-F238E27FC236}">
                <a16:creationId xmlns:a16="http://schemas.microsoft.com/office/drawing/2014/main" id="{49673792-2BAA-465A-8883-9D21D2A37623}"/>
              </a:ext>
            </a:extLst>
          </p:cNvPr>
          <p:cNvSpPr txBox="1">
            <a:spLocks noChangeArrowheads="1"/>
          </p:cNvSpPr>
          <p:nvPr/>
        </p:nvSpPr>
        <p:spPr bwMode="auto">
          <a:xfrm>
            <a:off x="381000" y="1249218"/>
            <a:ext cx="8077200" cy="4893647"/>
          </a:xfrm>
          <a:prstGeom prst="rect">
            <a:avLst/>
          </a:prstGeom>
          <a:solidFill>
            <a:schemeClr val="bg1"/>
          </a:solidFill>
          <a:ln>
            <a:noFill/>
          </a:ln>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Hoog eiwitgehalte: minder proteolyse kan een manier zijn om het probleem op </a:t>
            </a: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te</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lossen</a:t>
            </a:r>
            <a:endPar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Esparcette</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en</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rolklaver</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lang="en-GB" altLang="nl-NL" sz="2400" dirty="0">
                <a:solidFill>
                  <a:prstClr val="black"/>
                </a:solidFill>
                <a:latin typeface="Calibri" panose="020F0502020204030204" pitchFamily="34" charset="0"/>
                <a:cs typeface="Calibri" panose="020F0502020204030204" pitchFamily="34" charset="0"/>
              </a:rPr>
              <a:t>g</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econdenseerde</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tannines verminderen de afbraak van het </a:t>
            </a: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belangrijkste</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eiwit</a:t>
            </a:r>
            <a:r>
              <a:rPr kumimoji="0" lang="en-GB" altLang="nl-NL" sz="2400" b="0" i="0" u="none" strike="noStrike" kern="1200" cap="none" spc="0" normalizeH="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uit</a:t>
            </a:r>
            <a:r>
              <a:rPr kumimoji="0" lang="en-GB" altLang="nl-NL" sz="2400" b="0" i="0" u="none" strike="noStrike" kern="1200" cap="none" spc="0" normalizeH="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het </a:t>
            </a:r>
            <a:r>
              <a:rPr kumimoji="0" lang="en-GB" altLang="nl-NL" sz="2400" b="0" i="0" u="none" strike="noStrike" kern="1200" cap="none" spc="0" normalizeH="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blad</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(Rubisco) en in mindere mate de oplosbaarheid ervan in de </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pens</a:t>
            </a:r>
            <a:endPar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Er wordt dus meer niet-ammoniumstikstof aan de dunne </a:t>
            </a: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darm</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geleverd</a:t>
            </a:r>
            <a:endPar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Tanninegehalte</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20-40 g kg</a:t>
            </a:r>
            <a:r>
              <a:rPr kumimoji="0" lang="en-GB" altLang="nl-NL" sz="2400" b="0" i="0" u="none" strike="noStrike" kern="1200" cap="none" spc="0" normalizeH="0" baseline="3000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-1</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betere</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N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efficiëntie</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voorkomt</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tympanie</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trommelzucht</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en vermindert de negatieve effecten van interne parasieten </a:t>
            </a: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bij</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schapen</a:t>
            </a:r>
            <a:endParaRPr kumimoji="0" lang="fr-FR"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 name="Titel 1"/>
          <p:cNvSpPr>
            <a:spLocks noGrp="1"/>
          </p:cNvSpPr>
          <p:nvPr>
            <p:ph type="title"/>
          </p:nvPr>
        </p:nvSpPr>
        <p:spPr/>
        <p:txBody>
          <a:bodyPr/>
          <a:lstStyle/>
          <a:p>
            <a:endParaRPr lang="nl-NL" dirty="0"/>
          </a:p>
        </p:txBody>
      </p:sp>
      <p:sp>
        <p:nvSpPr>
          <p:cNvPr id="5" name="Titel 3"/>
          <p:cNvSpPr txBox="1">
            <a:spLocks/>
          </p:cNvSpPr>
          <p:nvPr/>
        </p:nvSpPr>
        <p:spPr>
          <a:xfrm>
            <a:off x="520701" y="270669"/>
            <a:ext cx="7886700" cy="1325563"/>
          </a:xfrm>
        </p:spPr>
        <p:txBody>
          <a:bodyPr/>
          <a:lst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a:lstStyle>
          <a:p>
            <a:pPr algn="l"/>
            <a:r>
              <a:rPr lang="en-GB" altLang="nl-NL" sz="2400" dirty="0" err="1" smtClean="0">
                <a:solidFill>
                  <a:schemeClr val="tx1"/>
                </a:solidFill>
                <a:latin typeface="+mn-lt"/>
                <a:ea typeface="MS PGothic" panose="020B0600070205080204" pitchFamily="34" charset="-128"/>
              </a:rPr>
              <a:t>Voederwaarde</a:t>
            </a:r>
            <a:r>
              <a:rPr lang="en-GB" altLang="nl-NL" sz="2400" dirty="0" smtClean="0">
                <a:solidFill>
                  <a:schemeClr val="tx1"/>
                </a:solidFill>
                <a:latin typeface="+mn-lt"/>
                <a:ea typeface="MS PGothic" panose="020B0600070205080204" pitchFamily="34" charset="-128"/>
              </a:rPr>
              <a:t>, </a:t>
            </a:r>
            <a:r>
              <a:rPr lang="en-GB" altLang="nl-NL" sz="2400" dirty="0" err="1" smtClean="0">
                <a:solidFill>
                  <a:schemeClr val="tx1"/>
                </a:solidFill>
                <a:latin typeface="+mn-lt"/>
                <a:ea typeface="MS PGothic" panose="020B0600070205080204" pitchFamily="34" charset="-128"/>
              </a:rPr>
              <a:t>opname</a:t>
            </a:r>
            <a:r>
              <a:rPr lang="en-GB" altLang="nl-NL" sz="2400" dirty="0" smtClean="0">
                <a:solidFill>
                  <a:schemeClr val="tx1"/>
                </a:solidFill>
                <a:latin typeface="+mn-lt"/>
                <a:ea typeface="MS PGothic" panose="020B0600070205080204" pitchFamily="34" charset="-128"/>
              </a:rPr>
              <a:t>, </a:t>
            </a:r>
            <a:r>
              <a:rPr lang="en-GB" altLang="nl-NL" sz="2400" dirty="0" err="1" smtClean="0">
                <a:solidFill>
                  <a:schemeClr val="tx1"/>
                </a:solidFill>
                <a:latin typeface="+mn-lt"/>
                <a:ea typeface="MS PGothic" panose="020B0600070205080204" pitchFamily="34" charset="-128"/>
              </a:rPr>
              <a:t>dierprestaties</a:t>
            </a:r>
            <a:r>
              <a:rPr lang="fr-FR" altLang="nl-NL" sz="2400" dirty="0" smtClean="0">
                <a:solidFill>
                  <a:schemeClr val="tx1"/>
                </a:solidFill>
                <a:latin typeface="Comic Sans MS" panose="030F0702030302020204" pitchFamily="66" charset="0"/>
                <a:ea typeface="MS PGothic" panose="020B0600070205080204" pitchFamily="34" charset="-128"/>
              </a:rPr>
              <a:t/>
            </a:r>
            <a:br>
              <a:rPr lang="fr-FR" altLang="nl-NL" sz="2400" dirty="0" smtClean="0">
                <a:solidFill>
                  <a:schemeClr val="tx1"/>
                </a:solidFill>
                <a:latin typeface="Comic Sans MS" panose="030F0702030302020204" pitchFamily="66" charset="0"/>
                <a:ea typeface="MS PGothic" panose="020B0600070205080204" pitchFamily="34" charset="-128"/>
              </a:rPr>
            </a:br>
            <a:endParaRPr lang="nl-NL" sz="2400" dirty="0">
              <a:solidFill>
                <a:schemeClr val="tx1"/>
              </a:solidFill>
            </a:endParaRPr>
          </a:p>
        </p:txBody>
      </p:sp>
    </p:spTree>
    <p:extLst>
      <p:ext uri="{BB962C8B-B14F-4D97-AF65-F5344CB8AC3E}">
        <p14:creationId xmlns:p14="http://schemas.microsoft.com/office/powerpoint/2010/main" val="278511860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2770" name="Text Box 5">
            <a:extLst>
              <a:ext uri="{FF2B5EF4-FFF2-40B4-BE49-F238E27FC236}">
                <a16:creationId xmlns:a16="http://schemas.microsoft.com/office/drawing/2014/main" id="{E4D37205-90FF-4E69-BB0C-D3BD87989590}"/>
              </a:ext>
            </a:extLst>
          </p:cNvPr>
          <p:cNvSpPr txBox="1">
            <a:spLocks noChangeArrowheads="1"/>
          </p:cNvSpPr>
          <p:nvPr/>
        </p:nvSpPr>
        <p:spPr bwMode="auto">
          <a:xfrm>
            <a:off x="295564" y="544731"/>
            <a:ext cx="5457536" cy="400110"/>
          </a:xfrm>
          <a:prstGeom prst="rect">
            <a:avLst/>
          </a:prstGeom>
          <a:solidFill>
            <a:schemeClr val="accent3"/>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Streefdoel: 40-50% witte </a:t>
            </a:r>
            <a:r>
              <a:rPr kumimoji="0" lang="fr-BE" altLang="nl-NL" sz="20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Times New Roman" panose="02020603050405020304" pitchFamily="18" charset="0"/>
              </a:rPr>
              <a:t>klaver</a:t>
            </a:r>
            <a:r>
              <a:rPr kumimoji="0" lang="fr-BE"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 in </a:t>
            </a:r>
            <a:r>
              <a:rPr kumimoji="0" lang="fr-BE" altLang="nl-NL" sz="20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Times New Roman" panose="02020603050405020304" pitchFamily="18" charset="0"/>
              </a:rPr>
              <a:t>de zomer</a:t>
            </a:r>
            <a:endParaRPr kumimoji="0" lang="fr-FR"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endParaRPr>
          </a:p>
        </p:txBody>
      </p:sp>
      <p:sp>
        <p:nvSpPr>
          <p:cNvPr id="32771" name="Line 13">
            <a:extLst>
              <a:ext uri="{FF2B5EF4-FFF2-40B4-BE49-F238E27FC236}">
                <a16:creationId xmlns:a16="http://schemas.microsoft.com/office/drawing/2014/main" id="{ED5CEF0F-27C0-468E-BA92-90F87876ED03}"/>
              </a:ext>
            </a:extLst>
          </p:cNvPr>
          <p:cNvSpPr>
            <a:spLocks noChangeShapeType="1"/>
          </p:cNvSpPr>
          <p:nvPr/>
        </p:nvSpPr>
        <p:spPr bwMode="auto">
          <a:xfrm>
            <a:off x="3810000" y="5257800"/>
            <a:ext cx="0" cy="2286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2" name="Line 14">
            <a:extLst>
              <a:ext uri="{FF2B5EF4-FFF2-40B4-BE49-F238E27FC236}">
                <a16:creationId xmlns:a16="http://schemas.microsoft.com/office/drawing/2014/main" id="{399559D4-0E0A-4307-AD85-D16739A72467}"/>
              </a:ext>
            </a:extLst>
          </p:cNvPr>
          <p:cNvSpPr>
            <a:spLocks noChangeShapeType="1"/>
          </p:cNvSpPr>
          <p:nvPr/>
        </p:nvSpPr>
        <p:spPr bwMode="auto">
          <a:xfrm>
            <a:off x="3810000" y="2057400"/>
            <a:ext cx="0" cy="7620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3" name="Line 15">
            <a:extLst>
              <a:ext uri="{FF2B5EF4-FFF2-40B4-BE49-F238E27FC236}">
                <a16:creationId xmlns:a16="http://schemas.microsoft.com/office/drawing/2014/main" id="{FF5FB570-641F-49CA-8A0A-E191F4B6D4C5}"/>
              </a:ext>
            </a:extLst>
          </p:cNvPr>
          <p:cNvSpPr>
            <a:spLocks noChangeShapeType="1"/>
          </p:cNvSpPr>
          <p:nvPr/>
        </p:nvSpPr>
        <p:spPr bwMode="auto">
          <a:xfrm flipV="1">
            <a:off x="6934200" y="4191000"/>
            <a:ext cx="0" cy="3048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4" name="Line 16">
            <a:extLst>
              <a:ext uri="{FF2B5EF4-FFF2-40B4-BE49-F238E27FC236}">
                <a16:creationId xmlns:a16="http://schemas.microsoft.com/office/drawing/2014/main" id="{58221E86-4B80-4EF7-A8D4-8E7569904406}"/>
              </a:ext>
            </a:extLst>
          </p:cNvPr>
          <p:cNvSpPr>
            <a:spLocks noChangeShapeType="1"/>
          </p:cNvSpPr>
          <p:nvPr/>
        </p:nvSpPr>
        <p:spPr bwMode="auto">
          <a:xfrm>
            <a:off x="7391400" y="2209800"/>
            <a:ext cx="0" cy="4572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5" name="Line 17">
            <a:extLst>
              <a:ext uri="{FF2B5EF4-FFF2-40B4-BE49-F238E27FC236}">
                <a16:creationId xmlns:a16="http://schemas.microsoft.com/office/drawing/2014/main" id="{B17FC8A8-8487-4B37-B28D-AB8318D11590}"/>
              </a:ext>
            </a:extLst>
          </p:cNvPr>
          <p:cNvSpPr>
            <a:spLocks noChangeShapeType="1"/>
          </p:cNvSpPr>
          <p:nvPr/>
        </p:nvSpPr>
        <p:spPr bwMode="auto">
          <a:xfrm>
            <a:off x="3124200" y="6183313"/>
            <a:ext cx="4876800"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6" name="Line 18">
            <a:extLst>
              <a:ext uri="{FF2B5EF4-FFF2-40B4-BE49-F238E27FC236}">
                <a16:creationId xmlns:a16="http://schemas.microsoft.com/office/drawing/2014/main" id="{907E39A2-006C-4DFB-AD3A-43F235221DE2}"/>
              </a:ext>
            </a:extLst>
          </p:cNvPr>
          <p:cNvSpPr>
            <a:spLocks noChangeShapeType="1"/>
          </p:cNvSpPr>
          <p:nvPr/>
        </p:nvSpPr>
        <p:spPr bwMode="auto">
          <a:xfrm>
            <a:off x="3276600" y="6183313"/>
            <a:ext cx="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7" name="Line 19">
            <a:extLst>
              <a:ext uri="{FF2B5EF4-FFF2-40B4-BE49-F238E27FC236}">
                <a16:creationId xmlns:a16="http://schemas.microsoft.com/office/drawing/2014/main" id="{160129B5-44D7-4A59-B8CC-CC54D909EE0E}"/>
              </a:ext>
            </a:extLst>
          </p:cNvPr>
          <p:cNvSpPr>
            <a:spLocks noChangeShapeType="1"/>
          </p:cNvSpPr>
          <p:nvPr/>
        </p:nvSpPr>
        <p:spPr bwMode="auto">
          <a:xfrm>
            <a:off x="7848600" y="6183313"/>
            <a:ext cx="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8" name="Rectangle 29">
            <a:extLst>
              <a:ext uri="{FF2B5EF4-FFF2-40B4-BE49-F238E27FC236}">
                <a16:creationId xmlns:a16="http://schemas.microsoft.com/office/drawing/2014/main" id="{4CEA6B2A-A9CB-4F30-9586-9E012E83029A}"/>
              </a:ext>
            </a:extLst>
          </p:cNvPr>
          <p:cNvSpPr>
            <a:spLocks noChangeArrowheads="1"/>
          </p:cNvSpPr>
          <p:nvPr/>
        </p:nvSpPr>
        <p:spPr bwMode="auto">
          <a:xfrm>
            <a:off x="4419600" y="1524000"/>
            <a:ext cx="990600" cy="4114800"/>
          </a:xfrm>
          <a:prstGeom prst="rect">
            <a:avLst/>
          </a:prstGeom>
          <a:solidFill>
            <a:srgbClr val="00CC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9" name="Rectangle 30">
            <a:extLst>
              <a:ext uri="{FF2B5EF4-FFF2-40B4-BE49-F238E27FC236}">
                <a16:creationId xmlns:a16="http://schemas.microsoft.com/office/drawing/2014/main" id="{BC7C1810-F952-4395-928F-1AE048E3C9CD}"/>
              </a:ext>
            </a:extLst>
          </p:cNvPr>
          <p:cNvSpPr>
            <a:spLocks noChangeArrowheads="1"/>
          </p:cNvSpPr>
          <p:nvPr/>
        </p:nvSpPr>
        <p:spPr bwMode="auto">
          <a:xfrm>
            <a:off x="5410200" y="1524000"/>
            <a:ext cx="762000" cy="4114800"/>
          </a:xfrm>
          <a:prstGeom prst="rect">
            <a:avLst/>
          </a:prstGeom>
          <a:solidFill>
            <a:srgbClr val="FF9900"/>
          </a:solidFill>
          <a:ln>
            <a:noFill/>
          </a:ln>
          <a:extLst>
            <a:ext uri="{91240B29-F687-4F45-9708-019B960494DF}">
              <a14:hiddenLine xmlns:a14="http://schemas.microsoft.com/office/drawing/2010/main" w="9525">
                <a:solidFill>
                  <a:srgbClr val="FF99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80" name="Text Box 39">
            <a:extLst>
              <a:ext uri="{FF2B5EF4-FFF2-40B4-BE49-F238E27FC236}">
                <a16:creationId xmlns:a16="http://schemas.microsoft.com/office/drawing/2014/main" id="{EC267DC8-9F9A-4F23-9F34-DDC258213C63}"/>
              </a:ext>
            </a:extLst>
          </p:cNvPr>
          <p:cNvSpPr txBox="1">
            <a:spLocks noChangeArrowheads="1"/>
          </p:cNvSpPr>
          <p:nvPr/>
        </p:nvSpPr>
        <p:spPr bwMode="auto">
          <a:xfrm>
            <a:off x="6858000" y="1447800"/>
            <a:ext cx="1806575"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8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Droge</a:t>
            </a:r>
            <a:r>
              <a:rPr kumimoji="0" lang="fr-FR" altLang="nl-NL" sz="18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fr-FR" altLang="nl-NL" sz="18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stof</a:t>
            </a:r>
            <a:r>
              <a:rPr kumimoji="0" lang="fr-FR" altLang="nl-NL"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fr-FR" altLang="nl-NL" sz="18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opbrengst</a:t>
            </a:r>
            <a:r>
              <a:rPr kumimoji="0" lang="fr-FR" altLang="nl-NL" sz="18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(t/ha</a:t>
            </a:r>
            <a:r>
              <a:rPr kumimoji="0" lang="fr-FR" altLang="nl-NL"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p>
        </p:txBody>
      </p:sp>
      <p:sp>
        <p:nvSpPr>
          <p:cNvPr id="32781" name="Text Box 40">
            <a:extLst>
              <a:ext uri="{FF2B5EF4-FFF2-40B4-BE49-F238E27FC236}">
                <a16:creationId xmlns:a16="http://schemas.microsoft.com/office/drawing/2014/main" id="{FCCDD8F2-A565-4D49-A0A1-E9A9C04A54E8}"/>
              </a:ext>
            </a:extLst>
          </p:cNvPr>
          <p:cNvSpPr txBox="1">
            <a:spLocks noChangeArrowheads="1"/>
          </p:cNvSpPr>
          <p:nvPr/>
        </p:nvSpPr>
        <p:spPr bwMode="auto">
          <a:xfrm>
            <a:off x="2438400" y="1600200"/>
            <a:ext cx="1806575"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Productie per dier</a:t>
            </a:r>
          </a:p>
        </p:txBody>
      </p:sp>
      <p:sp>
        <p:nvSpPr>
          <p:cNvPr id="32782" name="Text Box 41">
            <a:extLst>
              <a:ext uri="{FF2B5EF4-FFF2-40B4-BE49-F238E27FC236}">
                <a16:creationId xmlns:a16="http://schemas.microsoft.com/office/drawing/2014/main" id="{DE0CC79A-5EB6-4E8D-9349-757F3841C0B1}"/>
              </a:ext>
            </a:extLst>
          </p:cNvPr>
          <p:cNvSpPr txBox="1">
            <a:spLocks noChangeArrowheads="1"/>
          </p:cNvSpPr>
          <p:nvPr/>
        </p:nvSpPr>
        <p:spPr bwMode="auto">
          <a:xfrm>
            <a:off x="2299856" y="4572000"/>
            <a:ext cx="1945120"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8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Risico</a:t>
            </a:r>
            <a:r>
              <a:rPr kumimoji="0" lang="fr-FR" altLang="nl-NL"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op </a:t>
            </a:r>
            <a:r>
              <a:rPr kumimoji="0" lang="fr-FR" altLang="nl-NL" sz="18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nitraatuitspoeling</a:t>
            </a:r>
            <a:endParaRPr kumimoji="0" lang="fr-FR" altLang="nl-NL"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2783" name="Text Box 42">
            <a:extLst>
              <a:ext uri="{FF2B5EF4-FFF2-40B4-BE49-F238E27FC236}">
                <a16:creationId xmlns:a16="http://schemas.microsoft.com/office/drawing/2014/main" id="{A17B9872-0776-4717-B0C6-9BEAC5B3D920}"/>
              </a:ext>
            </a:extLst>
          </p:cNvPr>
          <p:cNvSpPr txBox="1">
            <a:spLocks noChangeArrowheads="1"/>
          </p:cNvSpPr>
          <p:nvPr/>
        </p:nvSpPr>
        <p:spPr bwMode="auto">
          <a:xfrm>
            <a:off x="6553200" y="4572000"/>
            <a:ext cx="1806575"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8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Risico</a:t>
            </a:r>
            <a:r>
              <a:rPr kumimoji="0" lang="fr-FR" altLang="nl-NL" sz="18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op </a:t>
            </a:r>
            <a:r>
              <a:rPr kumimoji="0" lang="fr-FR" altLang="nl-NL" sz="18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trommelzucht</a:t>
            </a:r>
            <a:endParaRPr kumimoji="0" lang="fr-FR" altLang="nl-NL"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2784" name="Text Box 43">
            <a:extLst>
              <a:ext uri="{FF2B5EF4-FFF2-40B4-BE49-F238E27FC236}">
                <a16:creationId xmlns:a16="http://schemas.microsoft.com/office/drawing/2014/main" id="{D01E9E66-3D63-46DD-9D30-8E2DBB85435D}"/>
              </a:ext>
            </a:extLst>
          </p:cNvPr>
          <p:cNvSpPr txBox="1">
            <a:spLocks noChangeArrowheads="1"/>
          </p:cNvSpPr>
          <p:nvPr/>
        </p:nvSpPr>
        <p:spPr bwMode="auto">
          <a:xfrm>
            <a:off x="4419600" y="5819298"/>
            <a:ext cx="29718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Optimaal     risicogebied</a:t>
            </a:r>
          </a:p>
        </p:txBody>
      </p:sp>
      <p:sp>
        <p:nvSpPr>
          <p:cNvPr id="32785" name="Line 44">
            <a:extLst>
              <a:ext uri="{FF2B5EF4-FFF2-40B4-BE49-F238E27FC236}">
                <a16:creationId xmlns:a16="http://schemas.microsoft.com/office/drawing/2014/main" id="{CE7BA887-F01A-4DAB-AF41-221FFABD8BBC}"/>
              </a:ext>
            </a:extLst>
          </p:cNvPr>
          <p:cNvSpPr>
            <a:spLocks noChangeShapeType="1"/>
          </p:cNvSpPr>
          <p:nvPr/>
        </p:nvSpPr>
        <p:spPr bwMode="auto">
          <a:xfrm>
            <a:off x="4419600" y="5791200"/>
            <a:ext cx="990600" cy="0"/>
          </a:xfrm>
          <a:prstGeom prst="line">
            <a:avLst/>
          </a:prstGeom>
          <a:noFill/>
          <a:ln w="38100">
            <a:solidFill>
              <a:srgbClr val="00FF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86" name="Line 45">
            <a:extLst>
              <a:ext uri="{FF2B5EF4-FFF2-40B4-BE49-F238E27FC236}">
                <a16:creationId xmlns:a16="http://schemas.microsoft.com/office/drawing/2014/main" id="{52B388E8-5C2F-4F88-89EB-061B87FB0598}"/>
              </a:ext>
            </a:extLst>
          </p:cNvPr>
          <p:cNvSpPr>
            <a:spLocks noChangeShapeType="1"/>
          </p:cNvSpPr>
          <p:nvPr/>
        </p:nvSpPr>
        <p:spPr bwMode="auto">
          <a:xfrm>
            <a:off x="5410200" y="5791200"/>
            <a:ext cx="762000" cy="0"/>
          </a:xfrm>
          <a:prstGeom prst="line">
            <a:avLst/>
          </a:prstGeom>
          <a:noFill/>
          <a:ln w="38100">
            <a:solidFill>
              <a:srgbClr val="FF99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87" name="Line 46">
            <a:extLst>
              <a:ext uri="{FF2B5EF4-FFF2-40B4-BE49-F238E27FC236}">
                <a16:creationId xmlns:a16="http://schemas.microsoft.com/office/drawing/2014/main" id="{5ED91E34-DF53-4E99-8939-9FE348834AED}"/>
              </a:ext>
            </a:extLst>
          </p:cNvPr>
          <p:cNvSpPr>
            <a:spLocks noChangeShapeType="1"/>
          </p:cNvSpPr>
          <p:nvPr/>
        </p:nvSpPr>
        <p:spPr bwMode="auto">
          <a:xfrm>
            <a:off x="3124200" y="6183313"/>
            <a:ext cx="4876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88" name="Line 47">
            <a:extLst>
              <a:ext uri="{FF2B5EF4-FFF2-40B4-BE49-F238E27FC236}">
                <a16:creationId xmlns:a16="http://schemas.microsoft.com/office/drawing/2014/main" id="{991D2FFC-8EE0-4B4F-A4EA-85876D71BF9B}"/>
              </a:ext>
            </a:extLst>
          </p:cNvPr>
          <p:cNvSpPr>
            <a:spLocks noChangeShapeType="1"/>
          </p:cNvSpPr>
          <p:nvPr/>
        </p:nvSpPr>
        <p:spPr bwMode="auto">
          <a:xfrm>
            <a:off x="3276600" y="6183313"/>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89" name="Line 48">
            <a:extLst>
              <a:ext uri="{FF2B5EF4-FFF2-40B4-BE49-F238E27FC236}">
                <a16:creationId xmlns:a16="http://schemas.microsoft.com/office/drawing/2014/main" id="{F782A809-E075-496B-B71A-181704A66816}"/>
              </a:ext>
            </a:extLst>
          </p:cNvPr>
          <p:cNvSpPr>
            <a:spLocks noChangeShapeType="1"/>
          </p:cNvSpPr>
          <p:nvPr/>
        </p:nvSpPr>
        <p:spPr bwMode="auto">
          <a:xfrm>
            <a:off x="7848600" y="6183313"/>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90" name="Text Box 49">
            <a:extLst>
              <a:ext uri="{FF2B5EF4-FFF2-40B4-BE49-F238E27FC236}">
                <a16:creationId xmlns:a16="http://schemas.microsoft.com/office/drawing/2014/main" id="{A71410C0-6D0D-42AB-9BD6-C3BE677B9305}"/>
              </a:ext>
            </a:extLst>
          </p:cNvPr>
          <p:cNvSpPr txBox="1">
            <a:spLocks noChangeArrowheads="1"/>
          </p:cNvSpPr>
          <p:nvPr/>
        </p:nvSpPr>
        <p:spPr bwMode="auto">
          <a:xfrm>
            <a:off x="3124200" y="6345238"/>
            <a:ext cx="184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0</a:t>
            </a:r>
          </a:p>
        </p:txBody>
      </p:sp>
      <p:sp>
        <p:nvSpPr>
          <p:cNvPr id="32791" name="Text Box 50">
            <a:extLst>
              <a:ext uri="{FF2B5EF4-FFF2-40B4-BE49-F238E27FC236}">
                <a16:creationId xmlns:a16="http://schemas.microsoft.com/office/drawing/2014/main" id="{83A04B1A-B1EA-4262-B097-063EB0028854}"/>
              </a:ext>
            </a:extLst>
          </p:cNvPr>
          <p:cNvSpPr txBox="1">
            <a:spLocks noChangeArrowheads="1"/>
          </p:cNvSpPr>
          <p:nvPr/>
        </p:nvSpPr>
        <p:spPr bwMode="auto">
          <a:xfrm>
            <a:off x="7503535" y="6335713"/>
            <a:ext cx="609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100</a:t>
            </a:r>
          </a:p>
        </p:txBody>
      </p:sp>
      <p:sp>
        <p:nvSpPr>
          <p:cNvPr id="32792" name="Text Box 51">
            <a:extLst>
              <a:ext uri="{FF2B5EF4-FFF2-40B4-BE49-F238E27FC236}">
                <a16:creationId xmlns:a16="http://schemas.microsoft.com/office/drawing/2014/main" id="{E20CB846-EB19-46B5-A06A-776FBB895A09}"/>
              </a:ext>
            </a:extLst>
          </p:cNvPr>
          <p:cNvSpPr txBox="1">
            <a:spLocks noChangeArrowheads="1"/>
          </p:cNvSpPr>
          <p:nvPr/>
        </p:nvSpPr>
        <p:spPr bwMode="auto">
          <a:xfrm>
            <a:off x="4191000" y="6335713"/>
            <a:ext cx="28956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20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Klaveraandeel (%)</a:t>
            </a:r>
          </a:p>
        </p:txBody>
      </p:sp>
      <p:sp>
        <p:nvSpPr>
          <p:cNvPr id="32793" name="Text Box 54">
            <a:extLst>
              <a:ext uri="{FF2B5EF4-FFF2-40B4-BE49-F238E27FC236}">
                <a16:creationId xmlns:a16="http://schemas.microsoft.com/office/drawing/2014/main" id="{4DA717E0-2CAC-4E43-B00B-BD384DDB222B}"/>
              </a:ext>
            </a:extLst>
          </p:cNvPr>
          <p:cNvSpPr txBox="1">
            <a:spLocks noChangeArrowheads="1"/>
          </p:cNvSpPr>
          <p:nvPr/>
        </p:nvSpPr>
        <p:spPr bwMode="auto">
          <a:xfrm>
            <a:off x="533400" y="6365875"/>
            <a:ext cx="22860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Bron: Pfimlin, 1993.</a:t>
            </a:r>
          </a:p>
        </p:txBody>
      </p:sp>
      <p:sp>
        <p:nvSpPr>
          <p:cNvPr id="90168" name="Freeform 56">
            <a:extLst>
              <a:ext uri="{FF2B5EF4-FFF2-40B4-BE49-F238E27FC236}">
                <a16:creationId xmlns:a16="http://schemas.microsoft.com/office/drawing/2014/main" id="{BDD43F75-CDC5-4BFF-8E08-D71910ADC84A}"/>
              </a:ext>
            </a:extLst>
          </p:cNvPr>
          <p:cNvSpPr>
            <a:spLocks/>
          </p:cNvSpPr>
          <p:nvPr/>
        </p:nvSpPr>
        <p:spPr bwMode="auto">
          <a:xfrm>
            <a:off x="3810000" y="3886200"/>
            <a:ext cx="2667000" cy="1676400"/>
          </a:xfrm>
          <a:custGeom>
            <a:avLst/>
            <a:gdLst>
              <a:gd name="T0" fmla="*/ 0 w 1680"/>
              <a:gd name="T1" fmla="*/ 1676400 h 1056"/>
              <a:gd name="T2" fmla="*/ 914400 w 1680"/>
              <a:gd name="T3" fmla="*/ 1447800 h 1056"/>
              <a:gd name="T4" fmla="*/ 1905000 w 1680"/>
              <a:gd name="T5" fmla="*/ 914400 h 1056"/>
              <a:gd name="T6" fmla="*/ 2667000 w 1680"/>
              <a:gd name="T7" fmla="*/ 0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0" h="1056">
                <a:moveTo>
                  <a:pt x="0" y="1056"/>
                </a:moveTo>
                <a:cubicBezTo>
                  <a:pt x="188" y="1024"/>
                  <a:pt x="376" y="992"/>
                  <a:pt x="576" y="912"/>
                </a:cubicBezTo>
                <a:cubicBezTo>
                  <a:pt x="776" y="832"/>
                  <a:pt x="1016" y="728"/>
                  <a:pt x="1200" y="576"/>
                </a:cubicBezTo>
                <a:cubicBezTo>
                  <a:pt x="1384" y="424"/>
                  <a:pt x="1532" y="212"/>
                  <a:pt x="1680" y="0"/>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95" name="Line 57">
            <a:extLst>
              <a:ext uri="{FF2B5EF4-FFF2-40B4-BE49-F238E27FC236}">
                <a16:creationId xmlns:a16="http://schemas.microsoft.com/office/drawing/2014/main" id="{CE07C516-8584-481B-B1C5-CCAFF39FFB2C}"/>
              </a:ext>
            </a:extLst>
          </p:cNvPr>
          <p:cNvSpPr>
            <a:spLocks noChangeShapeType="1"/>
          </p:cNvSpPr>
          <p:nvPr/>
        </p:nvSpPr>
        <p:spPr bwMode="auto">
          <a:xfrm flipV="1">
            <a:off x="4038600" y="4038600"/>
            <a:ext cx="3124200" cy="1752600"/>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90170" name="Freeform 58">
            <a:extLst>
              <a:ext uri="{FF2B5EF4-FFF2-40B4-BE49-F238E27FC236}">
                <a16:creationId xmlns:a16="http://schemas.microsoft.com/office/drawing/2014/main" id="{7F8E3171-E8AD-47F7-A98E-186AA1DEC742}"/>
              </a:ext>
            </a:extLst>
          </p:cNvPr>
          <p:cNvSpPr>
            <a:spLocks/>
          </p:cNvSpPr>
          <p:nvPr/>
        </p:nvSpPr>
        <p:spPr bwMode="auto">
          <a:xfrm>
            <a:off x="3352800" y="1828800"/>
            <a:ext cx="4267200" cy="2146300"/>
          </a:xfrm>
          <a:custGeom>
            <a:avLst/>
            <a:gdLst>
              <a:gd name="T0" fmla="*/ 0 w 2688"/>
              <a:gd name="T1" fmla="*/ 2146300 h 1352"/>
              <a:gd name="T2" fmla="*/ 685800 w 2688"/>
              <a:gd name="T3" fmla="*/ 1155700 h 1352"/>
              <a:gd name="T4" fmla="*/ 1447800 w 2688"/>
              <a:gd name="T5" fmla="*/ 469900 h 1352"/>
              <a:gd name="T6" fmla="*/ 2209800 w 2688"/>
              <a:gd name="T7" fmla="*/ 165100 h 1352"/>
              <a:gd name="T8" fmla="*/ 3048000 w 2688"/>
              <a:gd name="T9" fmla="*/ 165100 h 1352"/>
              <a:gd name="T10" fmla="*/ 4267200 w 2688"/>
              <a:gd name="T11" fmla="*/ 1155700 h 13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88" h="1352">
                <a:moveTo>
                  <a:pt x="0" y="1352"/>
                </a:moveTo>
                <a:cubicBezTo>
                  <a:pt x="140" y="1128"/>
                  <a:pt x="280" y="904"/>
                  <a:pt x="432" y="728"/>
                </a:cubicBezTo>
                <a:cubicBezTo>
                  <a:pt x="584" y="552"/>
                  <a:pt x="752" y="400"/>
                  <a:pt x="912" y="296"/>
                </a:cubicBezTo>
                <a:cubicBezTo>
                  <a:pt x="1072" y="192"/>
                  <a:pt x="1224" y="136"/>
                  <a:pt x="1392" y="104"/>
                </a:cubicBezTo>
                <a:cubicBezTo>
                  <a:pt x="1560" y="72"/>
                  <a:pt x="1704" y="0"/>
                  <a:pt x="1920" y="104"/>
                </a:cubicBezTo>
                <a:cubicBezTo>
                  <a:pt x="2136" y="208"/>
                  <a:pt x="2560" y="624"/>
                  <a:pt x="2688" y="728"/>
                </a:cubicBezTo>
              </a:path>
            </a:pathLst>
          </a:custGeom>
          <a:noFill/>
          <a:ln w="38100" cap="flat" cmpd="sng">
            <a:solidFill>
              <a:srgbClr val="99CC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90171" name="Freeform 59">
            <a:extLst>
              <a:ext uri="{FF2B5EF4-FFF2-40B4-BE49-F238E27FC236}">
                <a16:creationId xmlns:a16="http://schemas.microsoft.com/office/drawing/2014/main" id="{2028E398-7F86-4261-8869-B44E254E6F32}"/>
              </a:ext>
            </a:extLst>
          </p:cNvPr>
          <p:cNvSpPr>
            <a:spLocks/>
          </p:cNvSpPr>
          <p:nvPr/>
        </p:nvSpPr>
        <p:spPr bwMode="auto">
          <a:xfrm>
            <a:off x="3581400" y="2209800"/>
            <a:ext cx="3581400" cy="1016000"/>
          </a:xfrm>
          <a:custGeom>
            <a:avLst/>
            <a:gdLst>
              <a:gd name="T0" fmla="*/ 3581400 w 2256"/>
              <a:gd name="T1" fmla="*/ 1016000 h 640"/>
              <a:gd name="T2" fmla="*/ 3048000 w 2256"/>
              <a:gd name="T3" fmla="*/ 330200 h 640"/>
              <a:gd name="T4" fmla="*/ 2514600 w 2256"/>
              <a:gd name="T5" fmla="*/ 25400 h 640"/>
              <a:gd name="T6" fmla="*/ 1676400 w 2256"/>
              <a:gd name="T7" fmla="*/ 177800 h 640"/>
              <a:gd name="T8" fmla="*/ 0 w 2256"/>
              <a:gd name="T9" fmla="*/ 787400 h 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56" h="640">
                <a:moveTo>
                  <a:pt x="2256" y="640"/>
                </a:moveTo>
                <a:cubicBezTo>
                  <a:pt x="2144" y="476"/>
                  <a:pt x="2032" y="312"/>
                  <a:pt x="1920" y="208"/>
                </a:cubicBezTo>
                <a:cubicBezTo>
                  <a:pt x="1808" y="104"/>
                  <a:pt x="1728" y="32"/>
                  <a:pt x="1584" y="16"/>
                </a:cubicBezTo>
                <a:cubicBezTo>
                  <a:pt x="1440" y="0"/>
                  <a:pt x="1320" y="32"/>
                  <a:pt x="1056" y="112"/>
                </a:cubicBezTo>
                <a:cubicBezTo>
                  <a:pt x="792" y="192"/>
                  <a:pt x="396" y="344"/>
                  <a:pt x="0" y="496"/>
                </a:cubicBezTo>
              </a:path>
            </a:pathLst>
          </a:custGeom>
          <a:noFill/>
          <a:ln w="38100" cap="flat"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pic>
        <p:nvPicPr>
          <p:cNvPr id="32798" name="Picture 60">
            <a:extLst>
              <a:ext uri="{FF2B5EF4-FFF2-40B4-BE49-F238E27FC236}">
                <a16:creationId xmlns:a16="http://schemas.microsoft.com/office/drawing/2014/main" id="{2FA2F2EA-B57C-412A-9EEA-18A814C002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971800"/>
            <a:ext cx="14478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latin typeface="+mn-lt"/>
            </a:endParaRPr>
          </a:p>
        </p:txBody>
      </p:sp>
    </p:spTree>
    <p:extLst>
      <p:ext uri="{BB962C8B-B14F-4D97-AF65-F5344CB8AC3E}">
        <p14:creationId xmlns:p14="http://schemas.microsoft.com/office/powerpoint/2010/main" val="31582004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4818" name="Text Box 4">
            <a:extLst>
              <a:ext uri="{FF2B5EF4-FFF2-40B4-BE49-F238E27FC236}">
                <a16:creationId xmlns:a16="http://schemas.microsoft.com/office/drawing/2014/main" id="{6332443D-F0A1-4C85-BF34-7C1CFE7560F4}"/>
              </a:ext>
            </a:extLst>
          </p:cNvPr>
          <p:cNvSpPr txBox="1">
            <a:spLocks noChangeArrowheads="1"/>
          </p:cNvSpPr>
          <p:nvPr/>
        </p:nvSpPr>
        <p:spPr bwMode="auto">
          <a:xfrm>
            <a:off x="1447800" y="190500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nl-NL" altLang="nl-NL" sz="12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19" name="Text Box 5">
            <a:extLst>
              <a:ext uri="{FF2B5EF4-FFF2-40B4-BE49-F238E27FC236}">
                <a16:creationId xmlns:a16="http://schemas.microsoft.com/office/drawing/2014/main" id="{D23BD2E2-64D2-4B84-B8C3-0605DEF22145}"/>
              </a:ext>
            </a:extLst>
          </p:cNvPr>
          <p:cNvSpPr txBox="1">
            <a:spLocks noChangeArrowheads="1"/>
          </p:cNvSpPr>
          <p:nvPr/>
        </p:nvSpPr>
        <p:spPr bwMode="auto">
          <a:xfrm>
            <a:off x="3352800" y="304800"/>
            <a:ext cx="363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Vleesproductie</a:t>
            </a:r>
            <a:endParaRPr kumimoji="0" lang="fr-FR" altLang="nl-NL" sz="2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nvGrpSpPr>
          <p:cNvPr id="34820" name="Group 50">
            <a:extLst>
              <a:ext uri="{FF2B5EF4-FFF2-40B4-BE49-F238E27FC236}">
                <a16:creationId xmlns:a16="http://schemas.microsoft.com/office/drawing/2014/main" id="{04849AAF-6684-4453-82E6-B1AB22DA19FB}"/>
              </a:ext>
            </a:extLst>
          </p:cNvPr>
          <p:cNvGrpSpPr>
            <a:grpSpLocks/>
          </p:cNvGrpSpPr>
          <p:nvPr/>
        </p:nvGrpSpPr>
        <p:grpSpPr bwMode="auto">
          <a:xfrm>
            <a:off x="2286000" y="1344613"/>
            <a:ext cx="6400800" cy="5302250"/>
            <a:chOff x="1440" y="847"/>
            <a:chExt cx="4032" cy="3340"/>
          </a:xfrm>
        </p:grpSpPr>
        <p:sp>
          <p:nvSpPr>
            <p:cNvPr id="34822" name="Text Box 6">
              <a:extLst>
                <a:ext uri="{FF2B5EF4-FFF2-40B4-BE49-F238E27FC236}">
                  <a16:creationId xmlns:a16="http://schemas.microsoft.com/office/drawing/2014/main" id="{8A19F52C-2584-4A94-BDD8-EEBF967FD2D5}"/>
                </a:ext>
              </a:extLst>
            </p:cNvPr>
            <p:cNvSpPr txBox="1">
              <a:spLocks noChangeArrowheads="1"/>
            </p:cNvSpPr>
            <p:nvPr/>
          </p:nvSpPr>
          <p:spPr bwMode="auto">
            <a:xfrm>
              <a:off x="2143" y="4013"/>
              <a:ext cx="203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200" b="1" i="0" u="none" strike="noStrike" kern="1200" cap="none" spc="0" normalizeH="0" baseline="0" noProof="0" dirty="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Bron: Institut de l'Elevage, </a:t>
              </a:r>
              <a:r>
                <a:rPr kumimoji="0" lang="fr-BE" altLang="nl-NL" sz="1200" b="1" i="0" u="none" strike="noStrike" kern="1200" cap="none" spc="0" normalizeH="0" baseline="0" noProof="0" dirty="0" smtClean="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1993</a:t>
              </a:r>
              <a:endParaRPr kumimoji="0" lang="fr-FR" altLang="nl-NL" sz="1200" b="1" i="0" u="none" strike="noStrike" kern="1200" cap="none" spc="0" normalizeH="0" baseline="0" noProof="0" dirty="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3" name="Text Box 7">
              <a:extLst>
                <a:ext uri="{FF2B5EF4-FFF2-40B4-BE49-F238E27FC236}">
                  <a16:creationId xmlns:a16="http://schemas.microsoft.com/office/drawing/2014/main" id="{C543F8EA-97E3-412B-8123-2106D290A72B}"/>
                </a:ext>
              </a:extLst>
            </p:cNvPr>
            <p:cNvSpPr txBox="1">
              <a:spLocks noChangeArrowheads="1"/>
            </p:cNvSpPr>
            <p:nvPr/>
          </p:nvSpPr>
          <p:spPr bwMode="auto">
            <a:xfrm>
              <a:off x="1680" y="1208"/>
              <a:ext cx="62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1400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4" name="Text Box 8">
              <a:extLst>
                <a:ext uri="{FF2B5EF4-FFF2-40B4-BE49-F238E27FC236}">
                  <a16:creationId xmlns:a16="http://schemas.microsoft.com/office/drawing/2014/main" id="{022CF4E1-EEE3-4343-A0DD-7F3411C45A36}"/>
                </a:ext>
              </a:extLst>
            </p:cNvPr>
            <p:cNvSpPr txBox="1">
              <a:spLocks noChangeArrowheads="1"/>
            </p:cNvSpPr>
            <p:nvPr/>
          </p:nvSpPr>
          <p:spPr bwMode="auto">
            <a:xfrm>
              <a:off x="1680" y="1645"/>
              <a:ext cx="62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1200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5" name="Text Box 9">
              <a:extLst>
                <a:ext uri="{FF2B5EF4-FFF2-40B4-BE49-F238E27FC236}">
                  <a16:creationId xmlns:a16="http://schemas.microsoft.com/office/drawing/2014/main" id="{B3FAE92D-AA77-4C45-8A8A-0C28B8C99556}"/>
                </a:ext>
              </a:extLst>
            </p:cNvPr>
            <p:cNvSpPr txBox="1">
              <a:spLocks noChangeArrowheads="1"/>
            </p:cNvSpPr>
            <p:nvPr/>
          </p:nvSpPr>
          <p:spPr bwMode="auto">
            <a:xfrm>
              <a:off x="1680" y="2078"/>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1000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6" name="Line 10">
              <a:extLst>
                <a:ext uri="{FF2B5EF4-FFF2-40B4-BE49-F238E27FC236}">
                  <a16:creationId xmlns:a16="http://schemas.microsoft.com/office/drawing/2014/main" id="{64FC3361-B3CC-4BC3-B385-DA70CB982A39}"/>
                </a:ext>
              </a:extLst>
            </p:cNvPr>
            <p:cNvSpPr>
              <a:spLocks noChangeShapeType="1"/>
            </p:cNvSpPr>
            <p:nvPr/>
          </p:nvSpPr>
          <p:spPr bwMode="auto">
            <a:xfrm>
              <a:off x="2125" y="1320"/>
              <a:ext cx="1" cy="218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7" name="Line 11">
              <a:extLst>
                <a:ext uri="{FF2B5EF4-FFF2-40B4-BE49-F238E27FC236}">
                  <a16:creationId xmlns:a16="http://schemas.microsoft.com/office/drawing/2014/main" id="{0F363A0C-46B5-43C8-8EA0-C9A5E8A245D3}"/>
                </a:ext>
              </a:extLst>
            </p:cNvPr>
            <p:cNvSpPr>
              <a:spLocks noChangeShapeType="1"/>
            </p:cNvSpPr>
            <p:nvPr/>
          </p:nvSpPr>
          <p:spPr bwMode="auto">
            <a:xfrm>
              <a:off x="2125" y="3505"/>
              <a:ext cx="2763"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8" name="Line 12">
              <a:extLst>
                <a:ext uri="{FF2B5EF4-FFF2-40B4-BE49-F238E27FC236}">
                  <a16:creationId xmlns:a16="http://schemas.microsoft.com/office/drawing/2014/main" id="{1CC25E6E-E6B5-4236-8F75-FBF6007ADF4C}"/>
                </a:ext>
              </a:extLst>
            </p:cNvPr>
            <p:cNvSpPr>
              <a:spLocks noChangeShapeType="1"/>
            </p:cNvSpPr>
            <p:nvPr/>
          </p:nvSpPr>
          <p:spPr bwMode="auto">
            <a:xfrm flipV="1">
              <a:off x="2112" y="1392"/>
              <a:ext cx="2693" cy="2129"/>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9" name="Line 13">
              <a:extLst>
                <a:ext uri="{FF2B5EF4-FFF2-40B4-BE49-F238E27FC236}">
                  <a16:creationId xmlns:a16="http://schemas.microsoft.com/office/drawing/2014/main" id="{4C4D4E7D-6F93-4C92-9FD9-ACD05A9A8409}"/>
                </a:ext>
              </a:extLst>
            </p:cNvPr>
            <p:cNvSpPr>
              <a:spLocks noChangeShapeType="1"/>
            </p:cNvSpPr>
            <p:nvPr/>
          </p:nvSpPr>
          <p:spPr bwMode="auto">
            <a:xfrm>
              <a:off x="2042" y="3057"/>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0" name="Line 14">
              <a:extLst>
                <a:ext uri="{FF2B5EF4-FFF2-40B4-BE49-F238E27FC236}">
                  <a16:creationId xmlns:a16="http://schemas.microsoft.com/office/drawing/2014/main" id="{ED9AEEEB-6610-4D4C-A938-4691838BB030}"/>
                </a:ext>
              </a:extLst>
            </p:cNvPr>
            <p:cNvSpPr>
              <a:spLocks noChangeShapeType="1"/>
            </p:cNvSpPr>
            <p:nvPr/>
          </p:nvSpPr>
          <p:spPr bwMode="auto">
            <a:xfrm>
              <a:off x="2042" y="2665"/>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1" name="Line 15">
              <a:extLst>
                <a:ext uri="{FF2B5EF4-FFF2-40B4-BE49-F238E27FC236}">
                  <a16:creationId xmlns:a16="http://schemas.microsoft.com/office/drawing/2014/main" id="{9B2AE028-C02E-4258-937D-1BC1C089E71D}"/>
                </a:ext>
              </a:extLst>
            </p:cNvPr>
            <p:cNvSpPr>
              <a:spLocks noChangeShapeType="1"/>
            </p:cNvSpPr>
            <p:nvPr/>
          </p:nvSpPr>
          <p:spPr bwMode="auto">
            <a:xfrm>
              <a:off x="2042" y="2216"/>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2" name="Line 16">
              <a:extLst>
                <a:ext uri="{FF2B5EF4-FFF2-40B4-BE49-F238E27FC236}">
                  <a16:creationId xmlns:a16="http://schemas.microsoft.com/office/drawing/2014/main" id="{77A6B703-4BD7-4C21-BB90-B81DF36B18AD}"/>
                </a:ext>
              </a:extLst>
            </p:cNvPr>
            <p:cNvSpPr>
              <a:spLocks noChangeShapeType="1"/>
            </p:cNvSpPr>
            <p:nvPr/>
          </p:nvSpPr>
          <p:spPr bwMode="auto">
            <a:xfrm>
              <a:off x="2042" y="1768"/>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3" name="Line 17">
              <a:extLst>
                <a:ext uri="{FF2B5EF4-FFF2-40B4-BE49-F238E27FC236}">
                  <a16:creationId xmlns:a16="http://schemas.microsoft.com/office/drawing/2014/main" id="{7DA89CFC-1DE5-487E-BA33-9FD8A4C001B3}"/>
                </a:ext>
              </a:extLst>
            </p:cNvPr>
            <p:cNvSpPr>
              <a:spLocks noChangeShapeType="1"/>
            </p:cNvSpPr>
            <p:nvPr/>
          </p:nvSpPr>
          <p:spPr bwMode="auto">
            <a:xfrm>
              <a:off x="2064" y="1320"/>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4" name="Line 18">
              <a:extLst>
                <a:ext uri="{FF2B5EF4-FFF2-40B4-BE49-F238E27FC236}">
                  <a16:creationId xmlns:a16="http://schemas.microsoft.com/office/drawing/2014/main" id="{D12B1539-02BE-4921-9065-B818E8899D0D}"/>
                </a:ext>
              </a:extLst>
            </p:cNvPr>
            <p:cNvSpPr>
              <a:spLocks noChangeShapeType="1"/>
            </p:cNvSpPr>
            <p:nvPr/>
          </p:nvSpPr>
          <p:spPr bwMode="auto">
            <a:xfrm>
              <a:off x="2538"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5" name="Line 19">
              <a:extLst>
                <a:ext uri="{FF2B5EF4-FFF2-40B4-BE49-F238E27FC236}">
                  <a16:creationId xmlns:a16="http://schemas.microsoft.com/office/drawing/2014/main" id="{4B56ADDB-D1A8-4480-BB5A-C9AD6897D0FA}"/>
                </a:ext>
              </a:extLst>
            </p:cNvPr>
            <p:cNvSpPr>
              <a:spLocks noChangeShapeType="1"/>
            </p:cNvSpPr>
            <p:nvPr/>
          </p:nvSpPr>
          <p:spPr bwMode="auto">
            <a:xfrm>
              <a:off x="3046"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6" name="Line 20">
              <a:extLst>
                <a:ext uri="{FF2B5EF4-FFF2-40B4-BE49-F238E27FC236}">
                  <a16:creationId xmlns:a16="http://schemas.microsoft.com/office/drawing/2014/main" id="{A77F3BA2-C91A-45A5-9DB7-0D35B1F517C6}"/>
                </a:ext>
              </a:extLst>
            </p:cNvPr>
            <p:cNvSpPr>
              <a:spLocks noChangeShapeType="1"/>
            </p:cNvSpPr>
            <p:nvPr/>
          </p:nvSpPr>
          <p:spPr bwMode="auto">
            <a:xfrm>
              <a:off x="3555" y="3504"/>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7" name="Line 21">
              <a:extLst>
                <a:ext uri="{FF2B5EF4-FFF2-40B4-BE49-F238E27FC236}">
                  <a16:creationId xmlns:a16="http://schemas.microsoft.com/office/drawing/2014/main" id="{55E38F64-99D4-4686-8ADD-DBB30F28FB8B}"/>
                </a:ext>
              </a:extLst>
            </p:cNvPr>
            <p:cNvSpPr>
              <a:spLocks noChangeShapeType="1"/>
            </p:cNvSpPr>
            <p:nvPr/>
          </p:nvSpPr>
          <p:spPr bwMode="auto">
            <a:xfrm>
              <a:off x="4051"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8" name="Line 22">
              <a:extLst>
                <a:ext uri="{FF2B5EF4-FFF2-40B4-BE49-F238E27FC236}">
                  <a16:creationId xmlns:a16="http://schemas.microsoft.com/office/drawing/2014/main" id="{6788E867-977D-4934-A478-F4C2D376082E}"/>
                </a:ext>
              </a:extLst>
            </p:cNvPr>
            <p:cNvSpPr>
              <a:spLocks noChangeShapeType="1"/>
            </p:cNvSpPr>
            <p:nvPr/>
          </p:nvSpPr>
          <p:spPr bwMode="auto">
            <a:xfrm>
              <a:off x="4559"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9" name="Oval 23">
              <a:extLst>
                <a:ext uri="{FF2B5EF4-FFF2-40B4-BE49-F238E27FC236}">
                  <a16:creationId xmlns:a16="http://schemas.microsoft.com/office/drawing/2014/main" id="{D16CE0A1-01AA-4055-A3E6-212B07B05E14}"/>
                </a:ext>
              </a:extLst>
            </p:cNvPr>
            <p:cNvSpPr>
              <a:spLocks noChangeArrowheads="1"/>
            </p:cNvSpPr>
            <p:nvPr/>
          </p:nvSpPr>
          <p:spPr bwMode="auto">
            <a:xfrm>
              <a:off x="2570" y="2328"/>
              <a:ext cx="68" cy="57"/>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0" name="Oval 24">
              <a:extLst>
                <a:ext uri="{FF2B5EF4-FFF2-40B4-BE49-F238E27FC236}">
                  <a16:creationId xmlns:a16="http://schemas.microsoft.com/office/drawing/2014/main" id="{2F06D678-C388-45A5-94D3-3A60D8AA27A9}"/>
                </a:ext>
              </a:extLst>
            </p:cNvPr>
            <p:cNvSpPr>
              <a:spLocks noChangeArrowheads="1"/>
            </p:cNvSpPr>
            <p:nvPr/>
          </p:nvSpPr>
          <p:spPr bwMode="auto">
            <a:xfrm>
              <a:off x="2888" y="2385"/>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1" name="Oval 25">
              <a:extLst>
                <a:ext uri="{FF2B5EF4-FFF2-40B4-BE49-F238E27FC236}">
                  <a16:creationId xmlns:a16="http://schemas.microsoft.com/office/drawing/2014/main" id="{805E7BDE-11E9-4C9B-BFA2-82D9AC3EEC4F}"/>
                </a:ext>
              </a:extLst>
            </p:cNvPr>
            <p:cNvSpPr>
              <a:spLocks noChangeArrowheads="1"/>
            </p:cNvSpPr>
            <p:nvPr/>
          </p:nvSpPr>
          <p:spPr bwMode="auto">
            <a:xfrm>
              <a:off x="3015" y="2609"/>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2" name="Oval 26">
              <a:extLst>
                <a:ext uri="{FF2B5EF4-FFF2-40B4-BE49-F238E27FC236}">
                  <a16:creationId xmlns:a16="http://schemas.microsoft.com/office/drawing/2014/main" id="{B2AB0AC7-2470-4A22-8E8C-02E5BD469200}"/>
                </a:ext>
              </a:extLst>
            </p:cNvPr>
            <p:cNvSpPr>
              <a:spLocks noChangeArrowheads="1"/>
            </p:cNvSpPr>
            <p:nvPr/>
          </p:nvSpPr>
          <p:spPr bwMode="auto">
            <a:xfrm>
              <a:off x="3333" y="3001"/>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3" name="Oval 27">
              <a:extLst>
                <a:ext uri="{FF2B5EF4-FFF2-40B4-BE49-F238E27FC236}">
                  <a16:creationId xmlns:a16="http://schemas.microsoft.com/office/drawing/2014/main" id="{A16576FA-3897-4A1D-A59C-BA85C6F5F741}"/>
                </a:ext>
              </a:extLst>
            </p:cNvPr>
            <p:cNvSpPr>
              <a:spLocks noChangeArrowheads="1"/>
            </p:cNvSpPr>
            <p:nvPr/>
          </p:nvSpPr>
          <p:spPr bwMode="auto">
            <a:xfrm>
              <a:off x="3078" y="2328"/>
              <a:ext cx="70" cy="57"/>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4" name="Oval 28">
              <a:extLst>
                <a:ext uri="{FF2B5EF4-FFF2-40B4-BE49-F238E27FC236}">
                  <a16:creationId xmlns:a16="http://schemas.microsoft.com/office/drawing/2014/main" id="{F9AFB017-0AA3-49A8-9FC0-DA96810BA344}"/>
                </a:ext>
              </a:extLst>
            </p:cNvPr>
            <p:cNvSpPr>
              <a:spLocks noChangeArrowheads="1"/>
            </p:cNvSpPr>
            <p:nvPr/>
          </p:nvSpPr>
          <p:spPr bwMode="auto">
            <a:xfrm>
              <a:off x="3078" y="2441"/>
              <a:ext cx="70"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5" name="Oval 29">
              <a:extLst>
                <a:ext uri="{FF2B5EF4-FFF2-40B4-BE49-F238E27FC236}">
                  <a16:creationId xmlns:a16="http://schemas.microsoft.com/office/drawing/2014/main" id="{B9D44932-A1FB-46F5-96A3-D9B617642641}"/>
                </a:ext>
              </a:extLst>
            </p:cNvPr>
            <p:cNvSpPr>
              <a:spLocks noChangeArrowheads="1"/>
            </p:cNvSpPr>
            <p:nvPr/>
          </p:nvSpPr>
          <p:spPr bwMode="auto">
            <a:xfrm>
              <a:off x="3206" y="2553"/>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6" name="Oval 30">
              <a:extLst>
                <a:ext uri="{FF2B5EF4-FFF2-40B4-BE49-F238E27FC236}">
                  <a16:creationId xmlns:a16="http://schemas.microsoft.com/office/drawing/2014/main" id="{D8EEDCE3-425C-4ED0-B35D-CE0ED84B1B00}"/>
                </a:ext>
              </a:extLst>
            </p:cNvPr>
            <p:cNvSpPr>
              <a:spLocks noChangeArrowheads="1"/>
            </p:cNvSpPr>
            <p:nvPr/>
          </p:nvSpPr>
          <p:spPr bwMode="auto">
            <a:xfrm>
              <a:off x="3396" y="2328"/>
              <a:ext cx="70" cy="57"/>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7" name="Oval 31">
              <a:extLst>
                <a:ext uri="{FF2B5EF4-FFF2-40B4-BE49-F238E27FC236}">
                  <a16:creationId xmlns:a16="http://schemas.microsoft.com/office/drawing/2014/main" id="{00076A51-ABDB-47FB-AD68-FCF6E5F18F0D}"/>
                </a:ext>
              </a:extLst>
            </p:cNvPr>
            <p:cNvSpPr>
              <a:spLocks noChangeArrowheads="1"/>
            </p:cNvSpPr>
            <p:nvPr/>
          </p:nvSpPr>
          <p:spPr bwMode="auto">
            <a:xfrm>
              <a:off x="3333" y="2385"/>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8" name="Oval 32">
              <a:extLst>
                <a:ext uri="{FF2B5EF4-FFF2-40B4-BE49-F238E27FC236}">
                  <a16:creationId xmlns:a16="http://schemas.microsoft.com/office/drawing/2014/main" id="{5807FE40-6895-488E-81EA-528751BD0294}"/>
                </a:ext>
              </a:extLst>
            </p:cNvPr>
            <p:cNvSpPr>
              <a:spLocks noChangeArrowheads="1"/>
            </p:cNvSpPr>
            <p:nvPr/>
          </p:nvSpPr>
          <p:spPr bwMode="auto">
            <a:xfrm>
              <a:off x="3651" y="2104"/>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9" name="Oval 33">
              <a:extLst>
                <a:ext uri="{FF2B5EF4-FFF2-40B4-BE49-F238E27FC236}">
                  <a16:creationId xmlns:a16="http://schemas.microsoft.com/office/drawing/2014/main" id="{1F19490E-5087-4AA9-A1B5-71BCB7D36E44}"/>
                </a:ext>
              </a:extLst>
            </p:cNvPr>
            <p:cNvSpPr>
              <a:spLocks noChangeArrowheads="1"/>
            </p:cNvSpPr>
            <p:nvPr/>
          </p:nvSpPr>
          <p:spPr bwMode="auto">
            <a:xfrm>
              <a:off x="3714" y="1936"/>
              <a:ext cx="70"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0" name="Oval 34">
              <a:extLst>
                <a:ext uri="{FF2B5EF4-FFF2-40B4-BE49-F238E27FC236}">
                  <a16:creationId xmlns:a16="http://schemas.microsoft.com/office/drawing/2014/main" id="{C3B1FD78-5A0F-40C7-85BB-FE9D4E93B343}"/>
                </a:ext>
              </a:extLst>
            </p:cNvPr>
            <p:cNvSpPr>
              <a:spLocks noChangeArrowheads="1"/>
            </p:cNvSpPr>
            <p:nvPr/>
          </p:nvSpPr>
          <p:spPr bwMode="auto">
            <a:xfrm>
              <a:off x="3651" y="1936"/>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1" name="Oval 35">
              <a:extLst>
                <a:ext uri="{FF2B5EF4-FFF2-40B4-BE49-F238E27FC236}">
                  <a16:creationId xmlns:a16="http://schemas.microsoft.com/office/drawing/2014/main" id="{B41B12B9-9EDE-4C0E-BAF9-1F01935BFDB7}"/>
                </a:ext>
              </a:extLst>
            </p:cNvPr>
            <p:cNvSpPr>
              <a:spLocks noChangeArrowheads="1"/>
            </p:cNvSpPr>
            <p:nvPr/>
          </p:nvSpPr>
          <p:spPr bwMode="auto">
            <a:xfrm>
              <a:off x="4223" y="1656"/>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2" name="Text Box 36">
              <a:extLst>
                <a:ext uri="{FF2B5EF4-FFF2-40B4-BE49-F238E27FC236}">
                  <a16:creationId xmlns:a16="http://schemas.microsoft.com/office/drawing/2014/main" id="{2A233CA3-B0FF-472F-9C4F-B61DB39611FD}"/>
                </a:ext>
              </a:extLst>
            </p:cNvPr>
            <p:cNvSpPr txBox="1">
              <a:spLocks noChangeArrowheads="1"/>
            </p:cNvSpPr>
            <p:nvPr/>
          </p:nvSpPr>
          <p:spPr bwMode="auto">
            <a:xfrm>
              <a:off x="1743" y="2538"/>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800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3" name="Text Box 37">
              <a:extLst>
                <a:ext uri="{FF2B5EF4-FFF2-40B4-BE49-F238E27FC236}">
                  <a16:creationId xmlns:a16="http://schemas.microsoft.com/office/drawing/2014/main" id="{9CD518AF-B26A-450E-81DA-AEF8A7BEF1C8}"/>
                </a:ext>
              </a:extLst>
            </p:cNvPr>
            <p:cNvSpPr txBox="1">
              <a:spLocks noChangeArrowheads="1"/>
            </p:cNvSpPr>
            <p:nvPr/>
          </p:nvSpPr>
          <p:spPr bwMode="auto">
            <a:xfrm>
              <a:off x="1743" y="2918"/>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600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4" name="Text Box 38">
              <a:extLst>
                <a:ext uri="{FF2B5EF4-FFF2-40B4-BE49-F238E27FC236}">
                  <a16:creationId xmlns:a16="http://schemas.microsoft.com/office/drawing/2014/main" id="{D5EFA520-BF0E-4746-A398-D189043E78C9}"/>
                </a:ext>
              </a:extLst>
            </p:cNvPr>
            <p:cNvSpPr txBox="1">
              <a:spLocks noChangeArrowheads="1"/>
            </p:cNvSpPr>
            <p:nvPr/>
          </p:nvSpPr>
          <p:spPr bwMode="auto">
            <a:xfrm>
              <a:off x="1730" y="3443"/>
              <a:ext cx="16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nl-NL" altLang="nl-NL" sz="12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5" name="Text Box 39">
              <a:extLst>
                <a:ext uri="{FF2B5EF4-FFF2-40B4-BE49-F238E27FC236}">
                  <a16:creationId xmlns:a16="http://schemas.microsoft.com/office/drawing/2014/main" id="{1B7E823B-CB44-4DF3-ABBA-B1EBAFA9F9D6}"/>
                </a:ext>
              </a:extLst>
            </p:cNvPr>
            <p:cNvSpPr txBox="1">
              <a:spLocks noChangeArrowheads="1"/>
            </p:cNvSpPr>
            <p:nvPr/>
          </p:nvSpPr>
          <p:spPr bwMode="auto">
            <a:xfrm>
              <a:off x="1743" y="3338"/>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400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6" name="Text Box 40">
              <a:extLst>
                <a:ext uri="{FF2B5EF4-FFF2-40B4-BE49-F238E27FC236}">
                  <a16:creationId xmlns:a16="http://schemas.microsoft.com/office/drawing/2014/main" id="{B079C5EF-9FF9-477B-83C5-7426ED7B9A3F}"/>
                </a:ext>
              </a:extLst>
            </p:cNvPr>
            <p:cNvSpPr txBox="1">
              <a:spLocks noChangeArrowheads="1"/>
            </p:cNvSpPr>
            <p:nvPr/>
          </p:nvSpPr>
          <p:spPr bwMode="auto">
            <a:xfrm>
              <a:off x="1920" y="3530"/>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400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7" name="Text Box 41">
              <a:extLst>
                <a:ext uri="{FF2B5EF4-FFF2-40B4-BE49-F238E27FC236}">
                  <a16:creationId xmlns:a16="http://schemas.microsoft.com/office/drawing/2014/main" id="{F6DA60F0-14E3-4C3A-ACBB-7FCCE5D561F2}"/>
                </a:ext>
              </a:extLst>
            </p:cNvPr>
            <p:cNvSpPr txBox="1">
              <a:spLocks noChangeArrowheads="1"/>
            </p:cNvSpPr>
            <p:nvPr/>
          </p:nvSpPr>
          <p:spPr bwMode="auto">
            <a:xfrm>
              <a:off x="2366" y="3530"/>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600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8" name="Text Box 42">
              <a:extLst>
                <a:ext uri="{FF2B5EF4-FFF2-40B4-BE49-F238E27FC236}">
                  <a16:creationId xmlns:a16="http://schemas.microsoft.com/office/drawing/2014/main" id="{75D49E9F-0238-43B2-925A-3EF1105A5326}"/>
                </a:ext>
              </a:extLst>
            </p:cNvPr>
            <p:cNvSpPr txBox="1">
              <a:spLocks noChangeArrowheads="1"/>
            </p:cNvSpPr>
            <p:nvPr/>
          </p:nvSpPr>
          <p:spPr bwMode="auto">
            <a:xfrm>
              <a:off x="2874" y="3530"/>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800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9" name="Text Box 43">
              <a:extLst>
                <a:ext uri="{FF2B5EF4-FFF2-40B4-BE49-F238E27FC236}">
                  <a16:creationId xmlns:a16="http://schemas.microsoft.com/office/drawing/2014/main" id="{83F60D77-3FC9-4B14-8F19-B7E922A14B0A}"/>
                </a:ext>
              </a:extLst>
            </p:cNvPr>
            <p:cNvSpPr txBox="1">
              <a:spLocks noChangeArrowheads="1"/>
            </p:cNvSpPr>
            <p:nvPr/>
          </p:nvSpPr>
          <p:spPr bwMode="auto">
            <a:xfrm>
              <a:off x="3333" y="3522"/>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1000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0" name="Text Box 44">
              <a:extLst>
                <a:ext uri="{FF2B5EF4-FFF2-40B4-BE49-F238E27FC236}">
                  <a16:creationId xmlns:a16="http://schemas.microsoft.com/office/drawing/2014/main" id="{88836E78-47F8-49C6-9180-E06FCD64B0FF}"/>
                </a:ext>
              </a:extLst>
            </p:cNvPr>
            <p:cNvSpPr txBox="1">
              <a:spLocks noChangeArrowheads="1"/>
            </p:cNvSpPr>
            <p:nvPr/>
          </p:nvSpPr>
          <p:spPr bwMode="auto">
            <a:xfrm>
              <a:off x="3840" y="3522"/>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1200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1" name="Text Box 45">
              <a:extLst>
                <a:ext uri="{FF2B5EF4-FFF2-40B4-BE49-F238E27FC236}">
                  <a16:creationId xmlns:a16="http://schemas.microsoft.com/office/drawing/2014/main" id="{9DDC12DC-B6F3-4D99-A22E-F807B294BC3C}"/>
                </a:ext>
              </a:extLst>
            </p:cNvPr>
            <p:cNvSpPr txBox="1">
              <a:spLocks noChangeArrowheads="1"/>
            </p:cNvSpPr>
            <p:nvPr/>
          </p:nvSpPr>
          <p:spPr bwMode="auto">
            <a:xfrm>
              <a:off x="4350" y="3522"/>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1400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2" name="Text Box 46">
              <a:extLst>
                <a:ext uri="{FF2B5EF4-FFF2-40B4-BE49-F238E27FC236}">
                  <a16:creationId xmlns:a16="http://schemas.microsoft.com/office/drawing/2014/main" id="{E5C76B47-F1B0-48AA-8B61-561A1DD617E9}"/>
                </a:ext>
              </a:extLst>
            </p:cNvPr>
            <p:cNvSpPr txBox="1">
              <a:spLocks noChangeArrowheads="1"/>
            </p:cNvSpPr>
            <p:nvPr/>
          </p:nvSpPr>
          <p:spPr bwMode="auto">
            <a:xfrm>
              <a:off x="1440" y="847"/>
              <a:ext cx="153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BE" altLang="nl-NL" sz="1600" b="1" dirty="0" err="1" smtClean="0">
                  <a:solidFill>
                    <a:srgbClr val="FF022B"/>
                  </a:solidFill>
                  <a:latin typeface="Calibri" panose="020F0502020204030204" pitchFamily="34" charset="0"/>
                  <a:cs typeface="Calibri" panose="020F0502020204030204" pitchFamily="34" charset="0"/>
                </a:rPr>
                <a:t>Groei</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op </a:t>
              </a:r>
              <a:r>
                <a:rPr kumimoji="0" lang="fr-BE" altLang="nl-NL" sz="1600" b="1" i="0" u="none" strike="noStrike" kern="1200" cap="none" spc="0" normalizeH="0" baseline="0" noProof="0" dirty="0" err="1">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klaver</a:t>
              </a: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/gras (g/d) </a:t>
              </a:r>
              <a:endParaRPr kumimoji="0" lang="fr-FR"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3" name="Text Box 47">
              <a:extLst>
                <a:ext uri="{FF2B5EF4-FFF2-40B4-BE49-F238E27FC236}">
                  <a16:creationId xmlns:a16="http://schemas.microsoft.com/office/drawing/2014/main" id="{86A0476C-4CD3-4750-A6B8-A88DD0884ED8}"/>
                </a:ext>
              </a:extLst>
            </p:cNvPr>
            <p:cNvSpPr txBox="1">
              <a:spLocks noChangeArrowheads="1"/>
            </p:cNvSpPr>
            <p:nvPr/>
          </p:nvSpPr>
          <p:spPr bwMode="auto">
            <a:xfrm>
              <a:off x="2366" y="1328"/>
              <a:ext cx="219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dirty="0" err="1">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Gemiddelde</a:t>
              </a: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fr-BE" altLang="nl-NL" sz="1600" b="1" i="0" u="none" strike="noStrike" kern="1200" cap="none" spc="0" normalizeH="0" baseline="0" noProof="0" dirty="0" err="1" smtClean="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bij</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fr-BE" altLang="nl-NL" sz="1600" b="1" i="0" u="none" strike="noStrike" kern="1200" cap="none" spc="0" normalizeH="0" baseline="0" noProof="0" dirty="0" err="1">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klaver</a:t>
              </a: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/gras = 940</a:t>
              </a:r>
              <a:endParaRPr kumimoji="0" lang="fr-FR" altLang="nl-NL" sz="1600" b="1" i="0" u="none" strike="noStrike" kern="1200" cap="none" spc="0" normalizeH="0" baseline="0" noProof="0" dirty="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4" name="Text Box 48">
              <a:extLst>
                <a:ext uri="{FF2B5EF4-FFF2-40B4-BE49-F238E27FC236}">
                  <a16:creationId xmlns:a16="http://schemas.microsoft.com/office/drawing/2014/main" id="{F95C14FD-C423-4BCC-A7C6-41FDC350016E}"/>
                </a:ext>
              </a:extLst>
            </p:cNvPr>
            <p:cNvSpPr txBox="1">
              <a:spLocks noChangeArrowheads="1"/>
            </p:cNvSpPr>
            <p:nvPr/>
          </p:nvSpPr>
          <p:spPr bwMode="auto">
            <a:xfrm>
              <a:off x="3460" y="2673"/>
              <a:ext cx="201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dirty="0" err="1">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Gemiddelde</a:t>
              </a:r>
              <a:r>
                <a:rPr kumimoji="0" lang="fr-BE" altLang="nl-NL" sz="1600" b="1" i="0" u="none" strike="noStrike" kern="1200" cap="none" spc="0" normalizeH="0" baseline="0" noProof="0" dirty="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fr-BE" altLang="nl-NL" sz="1600" b="1" i="0" u="none" strike="noStrike" kern="1200" cap="none" spc="0" normalizeH="0" baseline="0" noProof="0" dirty="0" err="1" smtClean="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bij</a:t>
              </a:r>
              <a:r>
                <a:rPr kumimoji="0" lang="fr-BE" altLang="nl-NL" sz="1600" b="1" i="0" u="none" strike="noStrike" kern="1200" cap="none" spc="0" normalizeH="0" baseline="0" noProof="0" dirty="0" smtClean="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fr-BE" altLang="nl-NL" sz="1600" b="1" i="0" u="none" strike="noStrike" kern="1200" cap="none" spc="0" normalizeH="0" baseline="0" noProof="0" dirty="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gras = 908</a:t>
              </a:r>
              <a:endParaRPr kumimoji="0" lang="fr-FR" altLang="nl-NL" sz="1600" b="1" i="0" u="none" strike="noStrike" kern="1200" cap="none" spc="0" normalizeH="0" baseline="0" noProof="0" dirty="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5" name="Text Box 49">
              <a:extLst>
                <a:ext uri="{FF2B5EF4-FFF2-40B4-BE49-F238E27FC236}">
                  <a16:creationId xmlns:a16="http://schemas.microsoft.com/office/drawing/2014/main" id="{8F67C05A-743E-4073-A630-8D9B56769347}"/>
                </a:ext>
              </a:extLst>
            </p:cNvPr>
            <p:cNvSpPr txBox="1">
              <a:spLocks noChangeArrowheads="1"/>
            </p:cNvSpPr>
            <p:nvPr/>
          </p:nvSpPr>
          <p:spPr bwMode="auto">
            <a:xfrm>
              <a:off x="3840" y="3700"/>
              <a:ext cx="133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BE" altLang="nl-NL" sz="1600" b="1" dirty="0" err="1" smtClean="0">
                  <a:solidFill>
                    <a:srgbClr val="09FF3C"/>
                  </a:solidFill>
                  <a:latin typeface="Calibri" panose="020F0502020204030204" pitchFamily="34" charset="0"/>
                  <a:cs typeface="Calibri" panose="020F0502020204030204" pitchFamily="34" charset="0"/>
                </a:rPr>
                <a:t>Groei</a:t>
              </a:r>
              <a:r>
                <a:rPr kumimoji="0" lang="fr-BE" altLang="nl-NL" sz="1600" b="1" i="0" u="none" strike="noStrike" kern="1200" cap="none" spc="0" normalizeH="0" baseline="0" noProof="0" dirty="0" smtClean="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fr-BE" altLang="nl-NL" sz="1600" b="1" i="0" u="none" strike="noStrike" kern="1200" cap="none" spc="0" normalizeH="0" baseline="0" noProof="0" dirty="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op </a:t>
              </a:r>
              <a:r>
                <a:rPr kumimoji="0" lang="fr-BE" altLang="nl-NL" sz="1600" b="1" i="0" u="none" strike="noStrike" kern="1200" cap="none" spc="0" normalizeH="0" baseline="0" noProof="0" dirty="0" err="1">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raaigras</a:t>
              </a:r>
              <a:r>
                <a:rPr kumimoji="0" lang="fr-BE" altLang="nl-NL" sz="1600" b="1" i="0" u="none" strike="noStrike" kern="1200" cap="none" spc="0" normalizeH="0" baseline="0" noProof="0" dirty="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 (g/d)</a:t>
              </a:r>
              <a:endParaRPr kumimoji="0" lang="fr-FR" altLang="nl-NL" sz="1600" b="1" i="0" u="none" strike="noStrike" kern="1200" cap="none" spc="0" normalizeH="0" baseline="0" noProof="0" dirty="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pic>
        <p:nvPicPr>
          <p:cNvPr id="34821" name="Picture 51" descr="image 1">
            <a:extLst>
              <a:ext uri="{FF2B5EF4-FFF2-40B4-BE49-F238E27FC236}">
                <a16:creationId xmlns:a16="http://schemas.microsoft.com/office/drawing/2014/main" id="{F3A5DF63-C4D5-45A3-B71D-E22158D47E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981200"/>
            <a:ext cx="11382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72286068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6866" name="Text Box 5">
            <a:extLst>
              <a:ext uri="{FF2B5EF4-FFF2-40B4-BE49-F238E27FC236}">
                <a16:creationId xmlns:a16="http://schemas.microsoft.com/office/drawing/2014/main" id="{85968C60-26FA-4C07-80B5-C419840B50DE}"/>
              </a:ext>
            </a:extLst>
          </p:cNvPr>
          <p:cNvSpPr txBox="1">
            <a:spLocks noChangeArrowheads="1"/>
          </p:cNvSpPr>
          <p:nvPr/>
        </p:nvSpPr>
        <p:spPr bwMode="auto">
          <a:xfrm>
            <a:off x="3276600" y="381000"/>
            <a:ext cx="3328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Melkveehouderij</a:t>
            </a:r>
            <a:endParaRPr kumimoji="0" lang="fr-FR" altLang="nl-NL" sz="2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nvGrpSpPr>
          <p:cNvPr id="36867" name="Group 45">
            <a:extLst>
              <a:ext uri="{FF2B5EF4-FFF2-40B4-BE49-F238E27FC236}">
                <a16:creationId xmlns:a16="http://schemas.microsoft.com/office/drawing/2014/main" id="{381059AA-3CDF-484F-AA05-B1EFCBF339A2}"/>
              </a:ext>
            </a:extLst>
          </p:cNvPr>
          <p:cNvGrpSpPr>
            <a:grpSpLocks/>
          </p:cNvGrpSpPr>
          <p:nvPr/>
        </p:nvGrpSpPr>
        <p:grpSpPr bwMode="auto">
          <a:xfrm>
            <a:off x="2071688" y="1293813"/>
            <a:ext cx="6264276" cy="5380038"/>
            <a:chOff x="1305" y="815"/>
            <a:chExt cx="3946" cy="3389"/>
          </a:xfrm>
        </p:grpSpPr>
        <p:sp>
          <p:nvSpPr>
            <p:cNvPr id="36869" name="Text Box 4">
              <a:extLst>
                <a:ext uri="{FF2B5EF4-FFF2-40B4-BE49-F238E27FC236}">
                  <a16:creationId xmlns:a16="http://schemas.microsoft.com/office/drawing/2014/main" id="{03F4BD80-362C-410D-B9D3-E6DAB475AD90}"/>
                </a:ext>
              </a:extLst>
            </p:cNvPr>
            <p:cNvSpPr txBox="1">
              <a:spLocks noChangeArrowheads="1"/>
            </p:cNvSpPr>
            <p:nvPr/>
          </p:nvSpPr>
          <p:spPr bwMode="auto">
            <a:xfrm>
              <a:off x="2592" y="4010"/>
              <a:ext cx="201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Bron: Pflimlin et al., 1993</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0" name="Text Box 7">
              <a:extLst>
                <a:ext uri="{FF2B5EF4-FFF2-40B4-BE49-F238E27FC236}">
                  <a16:creationId xmlns:a16="http://schemas.microsoft.com/office/drawing/2014/main" id="{981074EB-076A-4235-A9D5-5574AFBA1939}"/>
                </a:ext>
              </a:extLst>
            </p:cNvPr>
            <p:cNvSpPr txBox="1">
              <a:spLocks noChangeArrowheads="1"/>
            </p:cNvSpPr>
            <p:nvPr/>
          </p:nvSpPr>
          <p:spPr bwMode="auto">
            <a:xfrm>
              <a:off x="1791" y="815"/>
              <a:ext cx="169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1" name="Line 8">
              <a:extLst>
                <a:ext uri="{FF2B5EF4-FFF2-40B4-BE49-F238E27FC236}">
                  <a16:creationId xmlns:a16="http://schemas.microsoft.com/office/drawing/2014/main" id="{ED27C603-6553-45C8-922C-794FCA13D55F}"/>
                </a:ext>
              </a:extLst>
            </p:cNvPr>
            <p:cNvSpPr>
              <a:spLocks noChangeShapeType="1"/>
            </p:cNvSpPr>
            <p:nvPr/>
          </p:nvSpPr>
          <p:spPr bwMode="auto">
            <a:xfrm>
              <a:off x="1936" y="1248"/>
              <a:ext cx="1" cy="2118"/>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2" name="Line 9">
              <a:extLst>
                <a:ext uri="{FF2B5EF4-FFF2-40B4-BE49-F238E27FC236}">
                  <a16:creationId xmlns:a16="http://schemas.microsoft.com/office/drawing/2014/main" id="{0F674A70-14A6-4640-BE77-CA274CA884BA}"/>
                </a:ext>
              </a:extLst>
            </p:cNvPr>
            <p:cNvSpPr>
              <a:spLocks noChangeShapeType="1"/>
            </p:cNvSpPr>
            <p:nvPr/>
          </p:nvSpPr>
          <p:spPr bwMode="auto">
            <a:xfrm>
              <a:off x="1936" y="3366"/>
              <a:ext cx="2892"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3" name="Line 10">
              <a:extLst>
                <a:ext uri="{FF2B5EF4-FFF2-40B4-BE49-F238E27FC236}">
                  <a16:creationId xmlns:a16="http://schemas.microsoft.com/office/drawing/2014/main" id="{C00DE5B3-E4FE-43D6-8B07-9C5F9AABB96B}"/>
                </a:ext>
              </a:extLst>
            </p:cNvPr>
            <p:cNvSpPr>
              <a:spLocks noChangeShapeType="1"/>
            </p:cNvSpPr>
            <p:nvPr/>
          </p:nvSpPr>
          <p:spPr bwMode="auto">
            <a:xfrm>
              <a:off x="1867" y="2823"/>
              <a:ext cx="69"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4" name="Line 11">
              <a:extLst>
                <a:ext uri="{FF2B5EF4-FFF2-40B4-BE49-F238E27FC236}">
                  <a16:creationId xmlns:a16="http://schemas.microsoft.com/office/drawing/2014/main" id="{DA7DBAC7-1336-4B7A-BE7B-396E76114B78}"/>
                </a:ext>
              </a:extLst>
            </p:cNvPr>
            <p:cNvSpPr>
              <a:spLocks noChangeShapeType="1"/>
            </p:cNvSpPr>
            <p:nvPr/>
          </p:nvSpPr>
          <p:spPr bwMode="auto">
            <a:xfrm>
              <a:off x="1867" y="2335"/>
              <a:ext cx="69"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5" name="Line 12">
              <a:extLst>
                <a:ext uri="{FF2B5EF4-FFF2-40B4-BE49-F238E27FC236}">
                  <a16:creationId xmlns:a16="http://schemas.microsoft.com/office/drawing/2014/main" id="{2D4E0497-78AF-4E77-BDF4-CCEDBC9D5868}"/>
                </a:ext>
              </a:extLst>
            </p:cNvPr>
            <p:cNvSpPr>
              <a:spLocks noChangeShapeType="1"/>
            </p:cNvSpPr>
            <p:nvPr/>
          </p:nvSpPr>
          <p:spPr bwMode="auto">
            <a:xfrm>
              <a:off x="1867" y="1737"/>
              <a:ext cx="69" cy="2"/>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6" name="Line 13">
              <a:extLst>
                <a:ext uri="{FF2B5EF4-FFF2-40B4-BE49-F238E27FC236}">
                  <a16:creationId xmlns:a16="http://schemas.microsoft.com/office/drawing/2014/main" id="{7C9D15A0-1850-4A4B-B2A3-4E5DADFE0A4A}"/>
                </a:ext>
              </a:extLst>
            </p:cNvPr>
            <p:cNvSpPr>
              <a:spLocks noChangeShapeType="1"/>
            </p:cNvSpPr>
            <p:nvPr/>
          </p:nvSpPr>
          <p:spPr bwMode="auto">
            <a:xfrm>
              <a:off x="1867" y="1248"/>
              <a:ext cx="69"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7" name="Line 14">
              <a:extLst>
                <a:ext uri="{FF2B5EF4-FFF2-40B4-BE49-F238E27FC236}">
                  <a16:creationId xmlns:a16="http://schemas.microsoft.com/office/drawing/2014/main" id="{721A9F59-79CF-416A-AA33-A1739257D3EB}"/>
                </a:ext>
              </a:extLst>
            </p:cNvPr>
            <p:cNvSpPr>
              <a:spLocks noChangeShapeType="1"/>
            </p:cNvSpPr>
            <p:nvPr/>
          </p:nvSpPr>
          <p:spPr bwMode="auto">
            <a:xfrm flipV="1">
              <a:off x="1936" y="1248"/>
              <a:ext cx="2892" cy="2118"/>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8" name="Line 15">
              <a:extLst>
                <a:ext uri="{FF2B5EF4-FFF2-40B4-BE49-F238E27FC236}">
                  <a16:creationId xmlns:a16="http://schemas.microsoft.com/office/drawing/2014/main" id="{3992862B-DD68-4958-BDC1-010387841979}"/>
                </a:ext>
              </a:extLst>
            </p:cNvPr>
            <p:cNvSpPr>
              <a:spLocks noChangeShapeType="1"/>
            </p:cNvSpPr>
            <p:nvPr/>
          </p:nvSpPr>
          <p:spPr bwMode="auto">
            <a:xfrm>
              <a:off x="2642"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9" name="Line 16">
              <a:extLst>
                <a:ext uri="{FF2B5EF4-FFF2-40B4-BE49-F238E27FC236}">
                  <a16:creationId xmlns:a16="http://schemas.microsoft.com/office/drawing/2014/main" id="{9EFEBA9A-1E0C-405F-8DC5-0BE65BDE62F1}"/>
                </a:ext>
              </a:extLst>
            </p:cNvPr>
            <p:cNvSpPr>
              <a:spLocks noChangeShapeType="1"/>
            </p:cNvSpPr>
            <p:nvPr/>
          </p:nvSpPr>
          <p:spPr bwMode="auto">
            <a:xfrm>
              <a:off x="3418"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0" name="Line 17">
              <a:extLst>
                <a:ext uri="{FF2B5EF4-FFF2-40B4-BE49-F238E27FC236}">
                  <a16:creationId xmlns:a16="http://schemas.microsoft.com/office/drawing/2014/main" id="{7179C12C-DE23-47C6-A773-D2956C2658AE}"/>
                </a:ext>
              </a:extLst>
            </p:cNvPr>
            <p:cNvSpPr>
              <a:spLocks noChangeShapeType="1"/>
            </p:cNvSpPr>
            <p:nvPr/>
          </p:nvSpPr>
          <p:spPr bwMode="auto">
            <a:xfrm>
              <a:off x="4124"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1" name="Line 18">
              <a:extLst>
                <a:ext uri="{FF2B5EF4-FFF2-40B4-BE49-F238E27FC236}">
                  <a16:creationId xmlns:a16="http://schemas.microsoft.com/office/drawing/2014/main" id="{C2B218DE-9703-4E72-BF39-2E7D0DDFF9E3}"/>
                </a:ext>
              </a:extLst>
            </p:cNvPr>
            <p:cNvSpPr>
              <a:spLocks noChangeShapeType="1"/>
            </p:cNvSpPr>
            <p:nvPr/>
          </p:nvSpPr>
          <p:spPr bwMode="auto">
            <a:xfrm>
              <a:off x="4828"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2" name="Oval 19">
              <a:extLst>
                <a:ext uri="{FF2B5EF4-FFF2-40B4-BE49-F238E27FC236}">
                  <a16:creationId xmlns:a16="http://schemas.microsoft.com/office/drawing/2014/main" id="{32D89509-3E81-4132-8798-8718E418549E}"/>
                </a:ext>
              </a:extLst>
            </p:cNvPr>
            <p:cNvSpPr>
              <a:spLocks noChangeArrowheads="1"/>
            </p:cNvSpPr>
            <p:nvPr/>
          </p:nvSpPr>
          <p:spPr bwMode="auto">
            <a:xfrm>
              <a:off x="2501" y="2880"/>
              <a:ext cx="70"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3" name="Oval 20">
              <a:extLst>
                <a:ext uri="{FF2B5EF4-FFF2-40B4-BE49-F238E27FC236}">
                  <a16:creationId xmlns:a16="http://schemas.microsoft.com/office/drawing/2014/main" id="{D3001690-94E1-415B-BFFC-E8760CC94936}"/>
                </a:ext>
              </a:extLst>
            </p:cNvPr>
            <p:cNvSpPr>
              <a:spLocks noChangeArrowheads="1"/>
            </p:cNvSpPr>
            <p:nvPr/>
          </p:nvSpPr>
          <p:spPr bwMode="auto">
            <a:xfrm>
              <a:off x="2925" y="2657"/>
              <a:ext cx="70"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4" name="Oval 21">
              <a:extLst>
                <a:ext uri="{FF2B5EF4-FFF2-40B4-BE49-F238E27FC236}">
                  <a16:creationId xmlns:a16="http://schemas.microsoft.com/office/drawing/2014/main" id="{A5B4204B-B085-4133-B353-71A1E6400A9C}"/>
                </a:ext>
              </a:extLst>
            </p:cNvPr>
            <p:cNvSpPr>
              <a:spLocks noChangeArrowheads="1"/>
            </p:cNvSpPr>
            <p:nvPr/>
          </p:nvSpPr>
          <p:spPr bwMode="auto">
            <a:xfrm>
              <a:off x="2995" y="2440"/>
              <a:ext cx="70"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5" name="Oval 22">
              <a:extLst>
                <a:ext uri="{FF2B5EF4-FFF2-40B4-BE49-F238E27FC236}">
                  <a16:creationId xmlns:a16="http://schemas.microsoft.com/office/drawing/2014/main" id="{A33AA5E6-E268-4D41-9A55-F4D34C092CB9}"/>
                </a:ext>
              </a:extLst>
            </p:cNvPr>
            <p:cNvSpPr>
              <a:spLocks noChangeArrowheads="1"/>
            </p:cNvSpPr>
            <p:nvPr/>
          </p:nvSpPr>
          <p:spPr bwMode="auto">
            <a:xfrm>
              <a:off x="2995" y="2548"/>
              <a:ext cx="70"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6" name="Oval 23">
              <a:extLst>
                <a:ext uri="{FF2B5EF4-FFF2-40B4-BE49-F238E27FC236}">
                  <a16:creationId xmlns:a16="http://schemas.microsoft.com/office/drawing/2014/main" id="{799D4D17-75C6-4D38-B580-6C01230E6ACB}"/>
                </a:ext>
              </a:extLst>
            </p:cNvPr>
            <p:cNvSpPr>
              <a:spLocks noChangeArrowheads="1"/>
            </p:cNvSpPr>
            <p:nvPr/>
          </p:nvSpPr>
          <p:spPr bwMode="auto">
            <a:xfrm>
              <a:off x="3135" y="2440"/>
              <a:ext cx="71"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7" name="Oval 24">
              <a:extLst>
                <a:ext uri="{FF2B5EF4-FFF2-40B4-BE49-F238E27FC236}">
                  <a16:creationId xmlns:a16="http://schemas.microsoft.com/office/drawing/2014/main" id="{F6C8E178-5448-4AD7-BC0E-91C2C6A898B2}"/>
                </a:ext>
              </a:extLst>
            </p:cNvPr>
            <p:cNvSpPr>
              <a:spLocks noChangeArrowheads="1"/>
            </p:cNvSpPr>
            <p:nvPr/>
          </p:nvSpPr>
          <p:spPr bwMode="auto">
            <a:xfrm>
              <a:off x="3277" y="2385"/>
              <a:ext cx="70" cy="55"/>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8" name="Oval 25">
              <a:extLst>
                <a:ext uri="{FF2B5EF4-FFF2-40B4-BE49-F238E27FC236}">
                  <a16:creationId xmlns:a16="http://schemas.microsoft.com/office/drawing/2014/main" id="{0DFA44B3-2568-414E-A6AA-426C74F43061}"/>
                </a:ext>
              </a:extLst>
            </p:cNvPr>
            <p:cNvSpPr>
              <a:spLocks noChangeArrowheads="1"/>
            </p:cNvSpPr>
            <p:nvPr/>
          </p:nvSpPr>
          <p:spPr bwMode="auto">
            <a:xfrm>
              <a:off x="3277" y="2223"/>
              <a:ext cx="70"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9" name="Oval 26">
              <a:extLst>
                <a:ext uri="{FF2B5EF4-FFF2-40B4-BE49-F238E27FC236}">
                  <a16:creationId xmlns:a16="http://schemas.microsoft.com/office/drawing/2014/main" id="{C5F09F39-6E7B-4D3E-A16E-C0ACCE900B11}"/>
                </a:ext>
              </a:extLst>
            </p:cNvPr>
            <p:cNvSpPr>
              <a:spLocks noChangeArrowheads="1"/>
            </p:cNvSpPr>
            <p:nvPr/>
          </p:nvSpPr>
          <p:spPr bwMode="auto">
            <a:xfrm flipV="1">
              <a:off x="3418" y="2331"/>
              <a:ext cx="71"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0" name="Oval 27">
              <a:extLst>
                <a:ext uri="{FF2B5EF4-FFF2-40B4-BE49-F238E27FC236}">
                  <a16:creationId xmlns:a16="http://schemas.microsoft.com/office/drawing/2014/main" id="{19481119-21D7-4EDB-8A68-B8A7F2E93C07}"/>
                </a:ext>
              </a:extLst>
            </p:cNvPr>
            <p:cNvSpPr>
              <a:spLocks noChangeArrowheads="1"/>
            </p:cNvSpPr>
            <p:nvPr/>
          </p:nvSpPr>
          <p:spPr bwMode="auto">
            <a:xfrm>
              <a:off x="3559" y="2223"/>
              <a:ext cx="70"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1" name="Oval 28">
              <a:extLst>
                <a:ext uri="{FF2B5EF4-FFF2-40B4-BE49-F238E27FC236}">
                  <a16:creationId xmlns:a16="http://schemas.microsoft.com/office/drawing/2014/main" id="{147D4094-CD23-40E1-899F-A8CBA9CCF6B5}"/>
                </a:ext>
              </a:extLst>
            </p:cNvPr>
            <p:cNvSpPr>
              <a:spLocks noChangeArrowheads="1"/>
            </p:cNvSpPr>
            <p:nvPr/>
          </p:nvSpPr>
          <p:spPr bwMode="auto">
            <a:xfrm>
              <a:off x="3982" y="1787"/>
              <a:ext cx="71" cy="55"/>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2" name="Oval 29">
              <a:extLst>
                <a:ext uri="{FF2B5EF4-FFF2-40B4-BE49-F238E27FC236}">
                  <a16:creationId xmlns:a16="http://schemas.microsoft.com/office/drawing/2014/main" id="{9D7BF550-8716-49D7-AB21-FFB76D360974}"/>
                </a:ext>
              </a:extLst>
            </p:cNvPr>
            <p:cNvSpPr>
              <a:spLocks noChangeArrowheads="1"/>
            </p:cNvSpPr>
            <p:nvPr/>
          </p:nvSpPr>
          <p:spPr bwMode="auto">
            <a:xfrm>
              <a:off x="4124" y="1625"/>
              <a:ext cx="69"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3" name="Oval 30">
              <a:extLst>
                <a:ext uri="{FF2B5EF4-FFF2-40B4-BE49-F238E27FC236}">
                  <a16:creationId xmlns:a16="http://schemas.microsoft.com/office/drawing/2014/main" id="{7D04AB3A-0F7B-4902-8965-80E30AC64371}"/>
                </a:ext>
              </a:extLst>
            </p:cNvPr>
            <p:cNvSpPr>
              <a:spLocks noChangeArrowheads="1"/>
            </p:cNvSpPr>
            <p:nvPr/>
          </p:nvSpPr>
          <p:spPr bwMode="auto">
            <a:xfrm>
              <a:off x="4193" y="1570"/>
              <a:ext cx="71" cy="55"/>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4" name="Text Box 31">
              <a:extLst>
                <a:ext uri="{FF2B5EF4-FFF2-40B4-BE49-F238E27FC236}">
                  <a16:creationId xmlns:a16="http://schemas.microsoft.com/office/drawing/2014/main" id="{19C80196-620A-4D7E-BF4F-4680960C7543}"/>
                </a:ext>
              </a:extLst>
            </p:cNvPr>
            <p:cNvSpPr txBox="1">
              <a:spLocks noChangeArrowheads="1"/>
            </p:cNvSpPr>
            <p:nvPr/>
          </p:nvSpPr>
          <p:spPr bwMode="auto">
            <a:xfrm>
              <a:off x="1796" y="3362"/>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5" name="Text Box 32">
              <a:extLst>
                <a:ext uri="{FF2B5EF4-FFF2-40B4-BE49-F238E27FC236}">
                  <a16:creationId xmlns:a16="http://schemas.microsoft.com/office/drawing/2014/main" id="{5D3E4C53-B174-4708-8A9D-E21EBBA7851C}"/>
                </a:ext>
              </a:extLst>
            </p:cNvPr>
            <p:cNvSpPr txBox="1">
              <a:spLocks noChangeArrowheads="1"/>
            </p:cNvSpPr>
            <p:nvPr/>
          </p:nvSpPr>
          <p:spPr bwMode="auto">
            <a:xfrm>
              <a:off x="2431" y="3362"/>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15</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6" name="Text Box 33">
              <a:extLst>
                <a:ext uri="{FF2B5EF4-FFF2-40B4-BE49-F238E27FC236}">
                  <a16:creationId xmlns:a16="http://schemas.microsoft.com/office/drawing/2014/main" id="{A7BFB22F-FBF6-40D1-A81D-DFE8AE0E31DF}"/>
                </a:ext>
              </a:extLst>
            </p:cNvPr>
            <p:cNvSpPr txBox="1">
              <a:spLocks noChangeArrowheads="1"/>
            </p:cNvSpPr>
            <p:nvPr/>
          </p:nvSpPr>
          <p:spPr bwMode="auto">
            <a:xfrm>
              <a:off x="3277" y="3362"/>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20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7" name="Text Box 34">
              <a:extLst>
                <a:ext uri="{FF2B5EF4-FFF2-40B4-BE49-F238E27FC236}">
                  <a16:creationId xmlns:a16="http://schemas.microsoft.com/office/drawing/2014/main" id="{AAECB1F5-530E-4ED3-8A16-84360CCAC649}"/>
                </a:ext>
              </a:extLst>
            </p:cNvPr>
            <p:cNvSpPr txBox="1">
              <a:spLocks noChangeArrowheads="1"/>
            </p:cNvSpPr>
            <p:nvPr/>
          </p:nvSpPr>
          <p:spPr bwMode="auto">
            <a:xfrm>
              <a:off x="3982" y="3362"/>
              <a:ext cx="49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25</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8" name="Text Box 35">
              <a:extLst>
                <a:ext uri="{FF2B5EF4-FFF2-40B4-BE49-F238E27FC236}">
                  <a16:creationId xmlns:a16="http://schemas.microsoft.com/office/drawing/2014/main" id="{812CD3B7-EE35-467C-BC2E-1B23A383BDD4}"/>
                </a:ext>
              </a:extLst>
            </p:cNvPr>
            <p:cNvSpPr txBox="1">
              <a:spLocks noChangeArrowheads="1"/>
            </p:cNvSpPr>
            <p:nvPr/>
          </p:nvSpPr>
          <p:spPr bwMode="auto">
            <a:xfrm>
              <a:off x="4617" y="3362"/>
              <a:ext cx="4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30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9" name="Text Box 36">
              <a:extLst>
                <a:ext uri="{FF2B5EF4-FFF2-40B4-BE49-F238E27FC236}">
                  <a16:creationId xmlns:a16="http://schemas.microsoft.com/office/drawing/2014/main" id="{5AAB1F5A-4BBE-4879-B62C-9F6BA4D35E31}"/>
                </a:ext>
              </a:extLst>
            </p:cNvPr>
            <p:cNvSpPr txBox="1">
              <a:spLocks noChangeArrowheads="1"/>
            </p:cNvSpPr>
            <p:nvPr/>
          </p:nvSpPr>
          <p:spPr bwMode="auto">
            <a:xfrm>
              <a:off x="1584" y="3200"/>
              <a:ext cx="4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0" name="Text Box 37">
              <a:extLst>
                <a:ext uri="{FF2B5EF4-FFF2-40B4-BE49-F238E27FC236}">
                  <a16:creationId xmlns:a16="http://schemas.microsoft.com/office/drawing/2014/main" id="{EC8E0E34-2BF0-46AF-A56F-F50819EA7F7B}"/>
                </a:ext>
              </a:extLst>
            </p:cNvPr>
            <p:cNvSpPr txBox="1">
              <a:spLocks noChangeArrowheads="1"/>
            </p:cNvSpPr>
            <p:nvPr/>
          </p:nvSpPr>
          <p:spPr bwMode="auto">
            <a:xfrm>
              <a:off x="1584" y="2711"/>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15</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1" name="Text Box 38">
              <a:extLst>
                <a:ext uri="{FF2B5EF4-FFF2-40B4-BE49-F238E27FC236}">
                  <a16:creationId xmlns:a16="http://schemas.microsoft.com/office/drawing/2014/main" id="{8BB82078-377B-4F4C-BC2D-CE1AE14DFA01}"/>
                </a:ext>
              </a:extLst>
            </p:cNvPr>
            <p:cNvSpPr txBox="1">
              <a:spLocks noChangeArrowheads="1"/>
            </p:cNvSpPr>
            <p:nvPr/>
          </p:nvSpPr>
          <p:spPr bwMode="auto">
            <a:xfrm>
              <a:off x="1584" y="2223"/>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20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2" name="Text Box 39">
              <a:extLst>
                <a:ext uri="{FF2B5EF4-FFF2-40B4-BE49-F238E27FC236}">
                  <a16:creationId xmlns:a16="http://schemas.microsoft.com/office/drawing/2014/main" id="{0A7A2224-D02A-4F09-9160-5F9BC174807B}"/>
                </a:ext>
              </a:extLst>
            </p:cNvPr>
            <p:cNvSpPr txBox="1">
              <a:spLocks noChangeArrowheads="1"/>
            </p:cNvSpPr>
            <p:nvPr/>
          </p:nvSpPr>
          <p:spPr bwMode="auto">
            <a:xfrm>
              <a:off x="1584" y="1625"/>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25</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3" name="Text Box 40">
              <a:extLst>
                <a:ext uri="{FF2B5EF4-FFF2-40B4-BE49-F238E27FC236}">
                  <a16:creationId xmlns:a16="http://schemas.microsoft.com/office/drawing/2014/main" id="{6E078E81-A5D3-424C-8E59-B18FF4EB18CB}"/>
                </a:ext>
              </a:extLst>
            </p:cNvPr>
            <p:cNvSpPr txBox="1">
              <a:spLocks noChangeArrowheads="1"/>
            </p:cNvSpPr>
            <p:nvPr/>
          </p:nvSpPr>
          <p:spPr bwMode="auto">
            <a:xfrm>
              <a:off x="1584" y="1136"/>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30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4" name="Text Box 41">
              <a:extLst>
                <a:ext uri="{FF2B5EF4-FFF2-40B4-BE49-F238E27FC236}">
                  <a16:creationId xmlns:a16="http://schemas.microsoft.com/office/drawing/2014/main" id="{FA36EC0A-0AFC-4B95-8A92-AA70F5ADFC06}"/>
                </a:ext>
              </a:extLst>
            </p:cNvPr>
            <p:cNvSpPr txBox="1">
              <a:spLocks noChangeArrowheads="1"/>
            </p:cNvSpPr>
            <p:nvPr/>
          </p:nvSpPr>
          <p:spPr bwMode="auto">
            <a:xfrm>
              <a:off x="1305" y="855"/>
              <a:ext cx="271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Melk per </a:t>
              </a:r>
              <a:r>
                <a:rPr kumimoji="0" lang="fr-BE" altLang="nl-NL" sz="1600" b="1" i="0" u="none" strike="noStrike" kern="1200" cap="none" spc="0" normalizeH="0" baseline="0" noProof="0" dirty="0" err="1">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koe</a:t>
              </a: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 op </a:t>
              </a:r>
              <a:r>
                <a:rPr kumimoji="0" lang="fr-BE" altLang="nl-NL" sz="1600" b="1" i="0" u="none" strike="noStrike" kern="1200" cap="none" spc="0" normalizeH="0" baseline="0" noProof="0" dirty="0" err="1" smtClean="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klaver</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/gras </a:t>
              </a: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(kg/dag)</a:t>
              </a:r>
              <a:endParaRPr kumimoji="0" lang="fr-FR"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5" name="Text Box 42">
              <a:extLst>
                <a:ext uri="{FF2B5EF4-FFF2-40B4-BE49-F238E27FC236}">
                  <a16:creationId xmlns:a16="http://schemas.microsoft.com/office/drawing/2014/main" id="{8719591F-C942-4EC8-B688-8388813EC957}"/>
                </a:ext>
              </a:extLst>
            </p:cNvPr>
            <p:cNvSpPr txBox="1">
              <a:spLocks noChangeArrowheads="1"/>
            </p:cNvSpPr>
            <p:nvPr/>
          </p:nvSpPr>
          <p:spPr bwMode="auto">
            <a:xfrm>
              <a:off x="3039" y="3607"/>
              <a:ext cx="206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dirty="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Melk per </a:t>
              </a:r>
              <a:r>
                <a:rPr kumimoji="0" lang="fr-BE" altLang="nl-NL" sz="1600" b="1" i="0" u="none" strike="noStrike" kern="1200" cap="none" spc="0" normalizeH="0" baseline="0" noProof="0" dirty="0" err="1">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koe</a:t>
              </a:r>
              <a:r>
                <a:rPr kumimoji="0" lang="fr-BE" altLang="nl-NL" sz="1600" b="1" i="0" u="none" strike="noStrike" kern="1200" cap="none" spc="0" normalizeH="0" baseline="0" noProof="0" dirty="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 op gras (kg/dag)</a:t>
              </a:r>
              <a:endParaRPr kumimoji="0" lang="fr-FR" altLang="nl-NL" sz="1600" b="1" i="0" u="none" strike="noStrike" kern="1200" cap="none" spc="0" normalizeH="0" baseline="0" noProof="0" dirty="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6" name="Text Box 43">
              <a:extLst>
                <a:ext uri="{FF2B5EF4-FFF2-40B4-BE49-F238E27FC236}">
                  <a16:creationId xmlns:a16="http://schemas.microsoft.com/office/drawing/2014/main" id="{3C54D711-7955-4139-A722-B09CA973F2F0}"/>
                </a:ext>
              </a:extLst>
            </p:cNvPr>
            <p:cNvSpPr txBox="1">
              <a:spLocks noChangeArrowheads="1"/>
            </p:cNvSpPr>
            <p:nvPr/>
          </p:nvSpPr>
          <p:spPr bwMode="auto">
            <a:xfrm>
              <a:off x="2190" y="1204"/>
              <a:ext cx="213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dirty="0" err="1">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Gemiddelde</a:t>
              </a: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 </a:t>
              </a:r>
              <a:r>
                <a:rPr lang="fr-BE" altLang="nl-NL" sz="1600" b="1" dirty="0" err="1" smtClean="0">
                  <a:solidFill>
                    <a:srgbClr val="FF022B"/>
                  </a:solidFill>
                  <a:latin typeface="Calibri" panose="020F0502020204030204" pitchFamily="34" charset="0"/>
                  <a:cs typeface="Calibri" panose="020F0502020204030204" pitchFamily="34" charset="0"/>
                </a:rPr>
                <a:t>bij</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fr-BE" altLang="nl-NL" sz="1600" b="1" i="0" u="none" strike="noStrike" kern="1200" cap="none" spc="0" normalizeH="0" baseline="0" noProof="0" dirty="0" err="1">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klaver</a:t>
              </a: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/gras = 20,2</a:t>
              </a:r>
              <a:endParaRPr kumimoji="0" lang="fr-FR"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7" name="Text Box 44">
              <a:extLst>
                <a:ext uri="{FF2B5EF4-FFF2-40B4-BE49-F238E27FC236}">
                  <a16:creationId xmlns:a16="http://schemas.microsoft.com/office/drawing/2014/main" id="{E30583A9-9E7C-49E2-9AA1-ED90E0DB6ED3}"/>
                </a:ext>
              </a:extLst>
            </p:cNvPr>
            <p:cNvSpPr txBox="1">
              <a:spLocks noChangeArrowheads="1"/>
            </p:cNvSpPr>
            <p:nvPr/>
          </p:nvSpPr>
          <p:spPr bwMode="auto">
            <a:xfrm>
              <a:off x="3504" y="2592"/>
              <a:ext cx="174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dirty="0" err="1">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Gemiddelde</a:t>
              </a:r>
              <a:r>
                <a:rPr kumimoji="0" lang="fr-BE" altLang="nl-NL" sz="1600" b="1" i="0" u="none" strike="noStrike" kern="1200" cap="none" spc="0" normalizeH="0" baseline="0" noProof="0" dirty="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 </a:t>
              </a:r>
              <a:r>
                <a:rPr lang="fr-BE" altLang="nl-NL" sz="1600" b="1" dirty="0" err="1" smtClean="0">
                  <a:solidFill>
                    <a:srgbClr val="09FF3C"/>
                  </a:solidFill>
                  <a:latin typeface="Calibri" panose="020F0502020204030204" pitchFamily="34" charset="0"/>
                  <a:cs typeface="Calibri" panose="020F0502020204030204" pitchFamily="34" charset="0"/>
                </a:rPr>
                <a:t>bij</a:t>
              </a:r>
              <a:r>
                <a:rPr kumimoji="0" lang="fr-BE" altLang="nl-NL" sz="1600" b="1" i="0" u="none" strike="noStrike" kern="1200" cap="none" spc="0" normalizeH="0" baseline="0" noProof="0" dirty="0" smtClean="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fr-BE" altLang="nl-NL" sz="1600" b="1" i="0" u="none" strike="noStrike" kern="1200" cap="none" spc="0" normalizeH="0" baseline="0" noProof="0" dirty="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gras = 19,9</a:t>
              </a:r>
              <a:endParaRPr kumimoji="0" lang="fr-FR" altLang="nl-NL" sz="1600" b="1" i="0" u="none" strike="noStrike" kern="1200" cap="none" spc="0" normalizeH="0" baseline="0" noProof="0" dirty="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pic>
        <p:nvPicPr>
          <p:cNvPr id="36868" name="Picture 46" descr="image 1">
            <a:extLst>
              <a:ext uri="{FF2B5EF4-FFF2-40B4-BE49-F238E27FC236}">
                <a16:creationId xmlns:a16="http://schemas.microsoft.com/office/drawing/2014/main" id="{4E017567-39E7-43C9-8A36-80CCD9D576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1981200"/>
            <a:ext cx="10652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300445216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a:extLst>
              <a:ext uri="{FF2B5EF4-FFF2-40B4-BE49-F238E27FC236}">
                <a16:creationId xmlns:a16="http://schemas.microsoft.com/office/drawing/2014/main" id="{5B71DD3D-AB11-49B2-B816-336D545AEFE8}"/>
              </a:ext>
            </a:extLst>
          </p:cNvPr>
          <p:cNvSpPr txBox="1">
            <a:spLocks noChangeArrowheads="1"/>
          </p:cNvSpPr>
          <p:nvPr/>
        </p:nvSpPr>
        <p:spPr bwMode="auto">
          <a:xfrm>
            <a:off x="242455" y="1625601"/>
            <a:ext cx="8763000" cy="433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In kuilvoer</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Rode klaver/gras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1257300" marR="0" lvl="2"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Gelijkwaardige</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energie-inhoud en hoger ruw eiwitgehalte</a:t>
            </a:r>
          </a:p>
          <a:p>
            <a:pPr marL="1257300" marR="0" lvl="2"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Beter </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energiegebruik en betere </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energiewinst</a:t>
            </a:r>
            <a:endPar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1257300" marR="0" lvl="2"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Betere</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lang="en-GB" altLang="nl-NL" dirty="0" smtClean="0">
                <a:solidFill>
                  <a:prstClr val="black"/>
                </a:solidFill>
                <a:latin typeface="Calibri" panose="020F0502020204030204" pitchFamily="34" charset="0"/>
                <a:cs typeface="Calibri" panose="020F0502020204030204" pitchFamily="34" charset="0"/>
              </a:rPr>
              <a:t>op</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name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bij</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lang="en-GB" altLang="nl-NL" dirty="0" err="1" smtClean="0">
                <a:solidFill>
                  <a:prstClr val="black"/>
                </a:solidFill>
                <a:latin typeface="Calibri" panose="020F0502020204030204" pitchFamily="34" charset="0"/>
                <a:cs typeface="Calibri" panose="020F0502020204030204" pitchFamily="34" charset="0"/>
              </a:rPr>
              <a:t>vergelij</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kbare</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verteerbaarheid </a:t>
            </a:r>
          </a:p>
          <a:p>
            <a:pPr marL="1257300" marR="0" lvl="2"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Betere </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dierlijke </a:t>
            </a: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prestaties</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bij</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de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rundvleesproductie</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en bij melkkoeien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MAAR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een deel van </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het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voordeel</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van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een</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hogere</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voederwaarde</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van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vlinderbloemigen</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kan</a:t>
            </a:r>
            <a:r>
              <a:rPr kumimoji="0" lang="en-GB" altLang="nl-NL" sz="2400" b="0" i="0" u="none" strike="noStrike" kern="1200" cap="none" spc="0" normalizeH="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teniet</a:t>
            </a:r>
            <a:r>
              <a:rPr kumimoji="0" lang="en-GB" altLang="nl-NL" sz="2400" b="0" i="0" u="none" strike="noStrike" kern="1200" cap="none" spc="0" normalizeH="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gedaan</a:t>
            </a:r>
            <a:r>
              <a:rPr kumimoji="0" lang="en-GB" altLang="nl-NL" sz="2400" b="0" i="0" u="none" strike="noStrike" kern="1200" cap="none" spc="0" normalizeH="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worden</a:t>
            </a:r>
            <a:r>
              <a:rPr kumimoji="0" lang="en-GB" altLang="nl-NL" sz="2400" b="0" i="0" u="none" strike="noStrike" kern="1200" cap="none" spc="0" normalizeH="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do</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or </a:t>
            </a: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bladverlies</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tijdens</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het </a:t>
            </a:r>
            <a:r>
              <a:rPr kumimoji="0" lang="en-GB" altLang="nl-NL" sz="2400" b="0" i="0" u="none" strike="noStrike" kern="1200" cap="none" spc="0" normalizeH="0" baseline="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drogen</a:t>
            </a:r>
            <a:r>
              <a:rPr kumimoji="0" lang="en-GB" altLang="nl-NL" sz="2400" b="0" i="0" u="none" strike="noStrike" kern="1200" cap="none" spc="0" normalizeH="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en</a:t>
            </a:r>
            <a:r>
              <a:rPr kumimoji="0" lang="en-GB" altLang="nl-NL" sz="2400" b="0" i="0" u="none" strike="noStrike" kern="1200" cap="none" spc="0" normalizeH="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oogsten</a:t>
            </a:r>
            <a:r>
              <a:rPr kumimoji="0" lang="en-GB" altLang="nl-NL" sz="2400" b="0" i="0" u="none" strike="noStrike" kern="1200" cap="none" spc="0" normalizeH="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van </a:t>
            </a:r>
            <a:r>
              <a:rPr kumimoji="0" lang="en-GB" altLang="nl-NL" sz="2400" b="0" i="0" u="none" strike="noStrike" kern="1200" cap="none" spc="0" normalizeH="0" noProof="0" dirty="0" err="1"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vlinderbloemigen</a:t>
            </a:r>
            <a:endPar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8916" name="Line 4">
            <a:extLst>
              <a:ext uri="{FF2B5EF4-FFF2-40B4-BE49-F238E27FC236}">
                <a16:creationId xmlns:a16="http://schemas.microsoft.com/office/drawing/2014/main" id="{317EB10F-9BFF-44D2-A004-53BEE2463C29}"/>
              </a:ext>
            </a:extLst>
          </p:cNvPr>
          <p:cNvSpPr>
            <a:spLocks noChangeShapeType="1"/>
          </p:cNvSpPr>
          <p:nvPr/>
        </p:nvSpPr>
        <p:spPr bwMode="auto">
          <a:xfrm>
            <a:off x="4821382" y="2191328"/>
            <a:ext cx="1066800" cy="0"/>
          </a:xfrm>
          <a:prstGeom prst="line">
            <a:avLst/>
          </a:prstGeom>
          <a:noFill/>
          <a:ln w="38100">
            <a:solidFill>
              <a:srgbClr val="FEFF1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pic>
        <p:nvPicPr>
          <p:cNvPr id="38917" name="Picture 5">
            <a:extLst>
              <a:ext uri="{FF2B5EF4-FFF2-40B4-BE49-F238E27FC236}">
                <a16:creationId xmlns:a16="http://schemas.microsoft.com/office/drawing/2014/main" id="{E3C5A426-7881-4742-8847-B2D592EC7E7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81"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7" descr="image 9">
            <a:extLst>
              <a:ext uri="{FF2B5EF4-FFF2-40B4-BE49-F238E27FC236}">
                <a16:creationId xmlns:a16="http://schemas.microsoft.com/office/drawing/2014/main" id="{A0781C13-852E-4A01-B1C2-5E58E7CC5D60}"/>
              </a:ext>
            </a:extLst>
          </p:cNvPr>
          <p:cNvPicPr>
            <a:picLocks noChangeAspect="1" noChangeArrowheads="1"/>
          </p:cNvPicPr>
          <p:nvPr/>
        </p:nvPicPr>
        <p:blipFill>
          <a:blip r:embed="rId4" cstate="screen">
            <a:lum bright="-20000" contrast="40000"/>
            <a:extLst>
              <a:ext uri="{28A0092B-C50C-407E-A947-70E740481C1C}">
                <a14:useLocalDpi xmlns:a14="http://schemas.microsoft.com/office/drawing/2010/main"/>
              </a:ext>
            </a:extLst>
          </a:blip>
          <a:srcRect/>
          <a:stretch>
            <a:fillRect/>
          </a:stretch>
        </p:blipFill>
        <p:spPr bwMode="auto">
          <a:xfrm>
            <a:off x="2708420" y="1737303"/>
            <a:ext cx="2036762"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nvGrpSpPr>
          <p:cNvPr id="38919" name="Group 12">
            <a:extLst>
              <a:ext uri="{FF2B5EF4-FFF2-40B4-BE49-F238E27FC236}">
                <a16:creationId xmlns:a16="http://schemas.microsoft.com/office/drawing/2014/main" id="{136DDC0E-BDBF-401B-8C0E-938164561D95}"/>
              </a:ext>
            </a:extLst>
          </p:cNvPr>
          <p:cNvGrpSpPr>
            <a:grpSpLocks/>
          </p:cNvGrpSpPr>
          <p:nvPr/>
        </p:nvGrpSpPr>
        <p:grpSpPr bwMode="auto">
          <a:xfrm>
            <a:off x="5943745" y="1735716"/>
            <a:ext cx="2382837" cy="684212"/>
            <a:chOff x="3251" y="384"/>
            <a:chExt cx="1501" cy="431"/>
          </a:xfrm>
        </p:grpSpPr>
        <p:pic>
          <p:nvPicPr>
            <p:cNvPr id="38920" name="Picture 8" descr="image 7">
              <a:extLst>
                <a:ext uri="{FF2B5EF4-FFF2-40B4-BE49-F238E27FC236}">
                  <a16:creationId xmlns:a16="http://schemas.microsoft.com/office/drawing/2014/main" id="{33133CA6-D5B6-431B-B5BA-BEC9F2F5798D}"/>
                </a:ext>
              </a:extLst>
            </p:cNvPr>
            <p:cNvPicPr>
              <a:picLocks noChangeAspect="1" noChangeArrowheads="1"/>
            </p:cNvPicPr>
            <p:nvPr/>
          </p:nvPicPr>
          <p:blipFill>
            <a:blip r:embed="rId5" cstate="screen">
              <a:lum bright="-18000" contrast="40000"/>
              <a:extLst>
                <a:ext uri="{28A0092B-C50C-407E-A947-70E740481C1C}">
                  <a14:useLocalDpi xmlns:a14="http://schemas.microsoft.com/office/drawing/2010/main"/>
                </a:ext>
              </a:extLst>
            </a:blip>
            <a:srcRect/>
            <a:stretch>
              <a:fillRect/>
            </a:stretch>
          </p:blipFill>
          <p:spPr bwMode="auto">
            <a:xfrm>
              <a:off x="4237" y="384"/>
              <a:ext cx="515" cy="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38921" name="Picture 9" descr="image 7">
              <a:extLst>
                <a:ext uri="{FF2B5EF4-FFF2-40B4-BE49-F238E27FC236}">
                  <a16:creationId xmlns:a16="http://schemas.microsoft.com/office/drawing/2014/main" id="{A6A5836B-ABFC-4E79-A0A3-3E47E7B9F5DF}"/>
                </a:ext>
              </a:extLst>
            </p:cNvPr>
            <p:cNvPicPr>
              <a:picLocks noChangeAspect="1" noChangeArrowheads="1"/>
            </p:cNvPicPr>
            <p:nvPr/>
          </p:nvPicPr>
          <p:blipFill>
            <a:blip r:embed="rId5" cstate="screen">
              <a:lum bright="-18000" contrast="40000"/>
              <a:extLst>
                <a:ext uri="{28A0092B-C50C-407E-A947-70E740481C1C}">
                  <a14:useLocalDpi xmlns:a14="http://schemas.microsoft.com/office/drawing/2010/main"/>
                </a:ext>
              </a:extLst>
            </a:blip>
            <a:srcRect/>
            <a:stretch>
              <a:fillRect/>
            </a:stretch>
          </p:blipFill>
          <p:spPr bwMode="auto">
            <a:xfrm>
              <a:off x="3251" y="384"/>
              <a:ext cx="515" cy="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38922" name="Picture 10" descr="image 7">
              <a:extLst>
                <a:ext uri="{FF2B5EF4-FFF2-40B4-BE49-F238E27FC236}">
                  <a16:creationId xmlns:a16="http://schemas.microsoft.com/office/drawing/2014/main" id="{8A9FC439-64ED-4C4F-ADBE-BFF358D3982F}"/>
                </a:ext>
              </a:extLst>
            </p:cNvPr>
            <p:cNvPicPr>
              <a:picLocks noChangeAspect="1" noChangeArrowheads="1"/>
            </p:cNvPicPr>
            <p:nvPr/>
          </p:nvPicPr>
          <p:blipFill>
            <a:blip r:embed="rId5" cstate="screen">
              <a:lum bright="-18000" contrast="40000"/>
              <a:extLst>
                <a:ext uri="{28A0092B-C50C-407E-A947-70E740481C1C}">
                  <a14:useLocalDpi xmlns:a14="http://schemas.microsoft.com/office/drawing/2010/main"/>
                </a:ext>
              </a:extLst>
            </a:blip>
            <a:srcRect/>
            <a:stretch>
              <a:fillRect/>
            </a:stretch>
          </p:blipFill>
          <p:spPr bwMode="auto">
            <a:xfrm>
              <a:off x="3736" y="384"/>
              <a:ext cx="516" cy="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sp>
        <p:nvSpPr>
          <p:cNvPr id="2" name="Titel 1"/>
          <p:cNvSpPr>
            <a:spLocks noGrp="1"/>
          </p:cNvSpPr>
          <p:nvPr>
            <p:ph type="title"/>
          </p:nvPr>
        </p:nvSpPr>
        <p:spPr/>
        <p:txBody>
          <a:bodyPr/>
          <a:lstStyle/>
          <a:p>
            <a:endParaRPr lang="nl-NL"/>
          </a:p>
        </p:txBody>
      </p:sp>
      <p:sp>
        <p:nvSpPr>
          <p:cNvPr id="12" name="Titel 3"/>
          <p:cNvSpPr txBox="1">
            <a:spLocks/>
          </p:cNvSpPr>
          <p:nvPr/>
        </p:nvSpPr>
        <p:spPr>
          <a:xfrm>
            <a:off x="1257300" y="404018"/>
            <a:ext cx="7886700" cy="1325563"/>
          </a:xfrm>
        </p:spPr>
        <p:txBody>
          <a:bodyPr/>
          <a:lst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a:lstStyle>
          <a:p>
            <a:pPr algn="l"/>
            <a:r>
              <a:rPr lang="en-GB" altLang="nl-NL" sz="2400" dirty="0" err="1" smtClean="0">
                <a:solidFill>
                  <a:schemeClr val="tx1"/>
                </a:solidFill>
                <a:latin typeface="+mn-lt"/>
                <a:ea typeface="MS PGothic" panose="020B0600070205080204" pitchFamily="34" charset="-128"/>
              </a:rPr>
              <a:t>Voederwaarde</a:t>
            </a:r>
            <a:r>
              <a:rPr lang="en-GB" altLang="nl-NL" sz="2400" dirty="0" smtClean="0">
                <a:solidFill>
                  <a:schemeClr val="tx1"/>
                </a:solidFill>
                <a:latin typeface="+mn-lt"/>
                <a:ea typeface="MS PGothic" panose="020B0600070205080204" pitchFamily="34" charset="-128"/>
              </a:rPr>
              <a:t>, </a:t>
            </a:r>
            <a:r>
              <a:rPr lang="en-GB" altLang="nl-NL" sz="2400" dirty="0" err="1" smtClean="0">
                <a:solidFill>
                  <a:schemeClr val="tx1"/>
                </a:solidFill>
                <a:latin typeface="+mn-lt"/>
                <a:ea typeface="MS PGothic" panose="020B0600070205080204" pitchFamily="34" charset="-128"/>
              </a:rPr>
              <a:t>opname</a:t>
            </a:r>
            <a:r>
              <a:rPr lang="en-GB" altLang="nl-NL" sz="2400" dirty="0" smtClean="0">
                <a:solidFill>
                  <a:schemeClr val="tx1"/>
                </a:solidFill>
                <a:latin typeface="+mn-lt"/>
                <a:ea typeface="MS PGothic" panose="020B0600070205080204" pitchFamily="34" charset="-128"/>
              </a:rPr>
              <a:t>, </a:t>
            </a:r>
            <a:r>
              <a:rPr lang="en-GB" altLang="nl-NL" sz="2400" dirty="0" err="1" smtClean="0">
                <a:solidFill>
                  <a:schemeClr val="tx1"/>
                </a:solidFill>
                <a:latin typeface="+mn-lt"/>
                <a:ea typeface="MS PGothic" panose="020B0600070205080204" pitchFamily="34" charset="-128"/>
              </a:rPr>
              <a:t>dierprestaties</a:t>
            </a:r>
            <a:r>
              <a:rPr lang="fr-FR" altLang="nl-NL" sz="2400" dirty="0" smtClean="0">
                <a:solidFill>
                  <a:schemeClr val="tx1"/>
                </a:solidFill>
                <a:latin typeface="Comic Sans MS" panose="030F0702030302020204" pitchFamily="66" charset="0"/>
                <a:ea typeface="MS PGothic" panose="020B0600070205080204" pitchFamily="34" charset="-128"/>
              </a:rPr>
              <a:t/>
            </a:r>
            <a:br>
              <a:rPr lang="fr-FR" altLang="nl-NL" sz="2400" dirty="0" smtClean="0">
                <a:solidFill>
                  <a:schemeClr val="tx1"/>
                </a:solidFill>
                <a:latin typeface="Comic Sans MS" panose="030F0702030302020204" pitchFamily="66" charset="0"/>
                <a:ea typeface="MS PGothic" panose="020B0600070205080204" pitchFamily="34" charset="-128"/>
              </a:rPr>
            </a:br>
            <a:endParaRPr lang="nl-NL" sz="2400" dirty="0">
              <a:solidFill>
                <a:schemeClr val="tx1"/>
              </a:solidFill>
            </a:endParaRPr>
          </a:p>
        </p:txBody>
      </p:sp>
    </p:spTree>
    <p:extLst>
      <p:ext uri="{BB962C8B-B14F-4D97-AF65-F5344CB8AC3E}">
        <p14:creationId xmlns:p14="http://schemas.microsoft.com/office/powerpoint/2010/main" val="58024907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a:extLst>
              <a:ext uri="{FF2B5EF4-FFF2-40B4-BE49-F238E27FC236}">
                <a16:creationId xmlns:a16="http://schemas.microsoft.com/office/drawing/2014/main" id="{3DD73D9C-AAAA-49A1-8AA0-AA5BC250D056}"/>
              </a:ext>
            </a:extLst>
          </p:cNvPr>
          <p:cNvSpPr txBox="1">
            <a:spLocks noChangeArrowheads="1"/>
          </p:cNvSpPr>
          <p:nvPr/>
        </p:nvSpPr>
        <p:spPr bwMode="auto">
          <a:xfrm>
            <a:off x="1524000" y="152400"/>
            <a:ext cx="731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altLang="nl-NL" sz="2000" b="1" i="0" u="none" strike="noStrike" kern="1200" cap="none" spc="0" normalizeH="0" baseline="0" noProof="0">
              <a:ln>
                <a:noFill/>
              </a:ln>
              <a:solidFill>
                <a:srgbClr val="000000"/>
              </a:solidFill>
              <a:effectLst/>
              <a:uLnTx/>
              <a:uFillTx/>
              <a:latin typeface="Calibri"/>
              <a:ea typeface="MS PGothic" panose="020B0600070205080204" pitchFamily="34" charset="-128"/>
              <a:cs typeface="Times New Roman" panose="02020603050405020304" pitchFamily="18" charset="0"/>
            </a:endParaRPr>
          </a:p>
        </p:txBody>
      </p:sp>
      <p:grpSp>
        <p:nvGrpSpPr>
          <p:cNvPr id="40964" name="Group 5">
            <a:extLst>
              <a:ext uri="{FF2B5EF4-FFF2-40B4-BE49-F238E27FC236}">
                <a16:creationId xmlns:a16="http://schemas.microsoft.com/office/drawing/2014/main" id="{575C8A2C-2322-46AA-9DE0-EF4DA97DF23B}"/>
              </a:ext>
            </a:extLst>
          </p:cNvPr>
          <p:cNvGrpSpPr>
            <a:grpSpLocks/>
          </p:cNvGrpSpPr>
          <p:nvPr/>
        </p:nvGrpSpPr>
        <p:grpSpPr bwMode="auto">
          <a:xfrm>
            <a:off x="3082925" y="2244725"/>
            <a:ext cx="6061075" cy="4613275"/>
            <a:chOff x="1995" y="1723"/>
            <a:chExt cx="3490" cy="2474"/>
          </a:xfrm>
        </p:grpSpPr>
        <p:pic>
          <p:nvPicPr>
            <p:cNvPr id="41063" name="Picture 6" descr="rumen">
              <a:extLst>
                <a:ext uri="{FF2B5EF4-FFF2-40B4-BE49-F238E27FC236}">
                  <a16:creationId xmlns:a16="http://schemas.microsoft.com/office/drawing/2014/main" id="{12B06B04-3876-4F71-A808-1CCA17C155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5" y="1723"/>
              <a:ext cx="3490" cy="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4" name="Line 7">
              <a:extLst>
                <a:ext uri="{FF2B5EF4-FFF2-40B4-BE49-F238E27FC236}">
                  <a16:creationId xmlns:a16="http://schemas.microsoft.com/office/drawing/2014/main" id="{6F354F80-3369-4499-A5AA-743FE10042FD}"/>
                </a:ext>
              </a:extLst>
            </p:cNvPr>
            <p:cNvSpPr>
              <a:spLocks noChangeShapeType="1"/>
            </p:cNvSpPr>
            <p:nvPr/>
          </p:nvSpPr>
          <p:spPr bwMode="auto">
            <a:xfrm>
              <a:off x="3408" y="2496"/>
              <a:ext cx="256"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5" name="Line 8">
              <a:extLst>
                <a:ext uri="{FF2B5EF4-FFF2-40B4-BE49-F238E27FC236}">
                  <a16:creationId xmlns:a16="http://schemas.microsoft.com/office/drawing/2014/main" id="{4F8D6034-72B8-4926-A7D9-D7FBB3F5B699}"/>
                </a:ext>
              </a:extLst>
            </p:cNvPr>
            <p:cNvSpPr>
              <a:spLocks noChangeShapeType="1"/>
            </p:cNvSpPr>
            <p:nvPr/>
          </p:nvSpPr>
          <p:spPr bwMode="auto">
            <a:xfrm flipV="1">
              <a:off x="3368" y="2488"/>
              <a:ext cx="272" cy="8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6" name="Line 9">
              <a:extLst>
                <a:ext uri="{FF2B5EF4-FFF2-40B4-BE49-F238E27FC236}">
                  <a16:creationId xmlns:a16="http://schemas.microsoft.com/office/drawing/2014/main" id="{088E63DB-B4AE-4FB0-B592-F1764DF360FA}"/>
                </a:ext>
              </a:extLst>
            </p:cNvPr>
            <p:cNvSpPr>
              <a:spLocks noChangeShapeType="1"/>
            </p:cNvSpPr>
            <p:nvPr/>
          </p:nvSpPr>
          <p:spPr bwMode="auto">
            <a:xfrm flipV="1">
              <a:off x="4544" y="2448"/>
              <a:ext cx="23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7" name="Line 10">
              <a:extLst>
                <a:ext uri="{FF2B5EF4-FFF2-40B4-BE49-F238E27FC236}">
                  <a16:creationId xmlns:a16="http://schemas.microsoft.com/office/drawing/2014/main" id="{BFB8D8F1-84B1-41AF-B349-33210DF8661D}"/>
                </a:ext>
              </a:extLst>
            </p:cNvPr>
            <p:cNvSpPr>
              <a:spLocks noChangeShapeType="1"/>
            </p:cNvSpPr>
            <p:nvPr/>
          </p:nvSpPr>
          <p:spPr bwMode="auto">
            <a:xfrm>
              <a:off x="3792" y="2368"/>
              <a:ext cx="264" cy="8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8" name="Line 11">
              <a:extLst>
                <a:ext uri="{FF2B5EF4-FFF2-40B4-BE49-F238E27FC236}">
                  <a16:creationId xmlns:a16="http://schemas.microsoft.com/office/drawing/2014/main" id="{83F509DE-922E-428E-9C71-7F347D1985DE}"/>
                </a:ext>
              </a:extLst>
            </p:cNvPr>
            <p:cNvSpPr>
              <a:spLocks noChangeShapeType="1"/>
            </p:cNvSpPr>
            <p:nvPr/>
          </p:nvSpPr>
          <p:spPr bwMode="auto">
            <a:xfrm>
              <a:off x="4448" y="2336"/>
              <a:ext cx="271" cy="8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9" name="Line 12">
              <a:extLst>
                <a:ext uri="{FF2B5EF4-FFF2-40B4-BE49-F238E27FC236}">
                  <a16:creationId xmlns:a16="http://schemas.microsoft.com/office/drawing/2014/main" id="{B8CEDFB2-5C39-41CC-9661-1577FAC737B2}"/>
                </a:ext>
              </a:extLst>
            </p:cNvPr>
            <p:cNvSpPr>
              <a:spLocks noChangeShapeType="1"/>
            </p:cNvSpPr>
            <p:nvPr/>
          </p:nvSpPr>
          <p:spPr bwMode="auto">
            <a:xfrm>
              <a:off x="3168" y="2448"/>
              <a:ext cx="64" cy="12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0" name="Line 13">
              <a:extLst>
                <a:ext uri="{FF2B5EF4-FFF2-40B4-BE49-F238E27FC236}">
                  <a16:creationId xmlns:a16="http://schemas.microsoft.com/office/drawing/2014/main" id="{6E78413E-D59B-41CF-83DF-9FC6391919A8}"/>
                </a:ext>
              </a:extLst>
            </p:cNvPr>
            <p:cNvSpPr>
              <a:spLocks noChangeShapeType="1"/>
            </p:cNvSpPr>
            <p:nvPr/>
          </p:nvSpPr>
          <p:spPr bwMode="auto">
            <a:xfrm>
              <a:off x="4208" y="2464"/>
              <a:ext cx="272" cy="4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1" name="Line 14">
              <a:extLst>
                <a:ext uri="{FF2B5EF4-FFF2-40B4-BE49-F238E27FC236}">
                  <a16:creationId xmlns:a16="http://schemas.microsoft.com/office/drawing/2014/main" id="{0815B2B6-E41B-465B-977F-C33862783218}"/>
                </a:ext>
              </a:extLst>
            </p:cNvPr>
            <p:cNvSpPr>
              <a:spLocks noChangeShapeType="1"/>
            </p:cNvSpPr>
            <p:nvPr/>
          </p:nvSpPr>
          <p:spPr bwMode="auto">
            <a:xfrm>
              <a:off x="4144" y="2336"/>
              <a:ext cx="272" cy="12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2" name="Line 15">
              <a:extLst>
                <a:ext uri="{FF2B5EF4-FFF2-40B4-BE49-F238E27FC236}">
                  <a16:creationId xmlns:a16="http://schemas.microsoft.com/office/drawing/2014/main" id="{1070A6BC-6C8C-4437-99C1-9BCCDA401B32}"/>
                </a:ext>
              </a:extLst>
            </p:cNvPr>
            <p:cNvSpPr>
              <a:spLocks noChangeShapeType="1"/>
            </p:cNvSpPr>
            <p:nvPr/>
          </p:nvSpPr>
          <p:spPr bwMode="auto">
            <a:xfrm flipV="1">
              <a:off x="4064" y="233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3" name="Line 16">
              <a:extLst>
                <a:ext uri="{FF2B5EF4-FFF2-40B4-BE49-F238E27FC236}">
                  <a16:creationId xmlns:a16="http://schemas.microsoft.com/office/drawing/2014/main" id="{3B59AAE9-0CC2-4AE9-8C0C-0B940E983012}"/>
                </a:ext>
              </a:extLst>
            </p:cNvPr>
            <p:cNvSpPr>
              <a:spLocks noChangeShapeType="1"/>
            </p:cNvSpPr>
            <p:nvPr/>
          </p:nvSpPr>
          <p:spPr bwMode="auto">
            <a:xfrm flipV="1">
              <a:off x="4496" y="2344"/>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4" name="Line 17">
              <a:extLst>
                <a:ext uri="{FF2B5EF4-FFF2-40B4-BE49-F238E27FC236}">
                  <a16:creationId xmlns:a16="http://schemas.microsoft.com/office/drawing/2014/main" id="{2523CE0C-F43D-4EE4-8FE5-6B4B079434FC}"/>
                </a:ext>
              </a:extLst>
            </p:cNvPr>
            <p:cNvSpPr>
              <a:spLocks noChangeShapeType="1"/>
            </p:cNvSpPr>
            <p:nvPr/>
          </p:nvSpPr>
          <p:spPr bwMode="auto">
            <a:xfrm>
              <a:off x="2768" y="2440"/>
              <a:ext cx="256" cy="16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5" name="Line 18">
              <a:extLst>
                <a:ext uri="{FF2B5EF4-FFF2-40B4-BE49-F238E27FC236}">
                  <a16:creationId xmlns:a16="http://schemas.microsoft.com/office/drawing/2014/main" id="{4EFA324B-EE78-473E-9353-39D552D6D477}"/>
                </a:ext>
              </a:extLst>
            </p:cNvPr>
            <p:cNvSpPr>
              <a:spLocks noChangeShapeType="1"/>
            </p:cNvSpPr>
            <p:nvPr/>
          </p:nvSpPr>
          <p:spPr bwMode="auto">
            <a:xfrm flipV="1">
              <a:off x="2696" y="249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6" name="Line 19">
              <a:extLst>
                <a:ext uri="{FF2B5EF4-FFF2-40B4-BE49-F238E27FC236}">
                  <a16:creationId xmlns:a16="http://schemas.microsoft.com/office/drawing/2014/main" id="{10F7A643-21F5-4FAB-A04A-D1AC2425163D}"/>
                </a:ext>
              </a:extLst>
            </p:cNvPr>
            <p:cNvSpPr>
              <a:spLocks noChangeShapeType="1"/>
            </p:cNvSpPr>
            <p:nvPr/>
          </p:nvSpPr>
          <p:spPr bwMode="auto">
            <a:xfrm>
              <a:off x="2552" y="2528"/>
              <a:ext cx="192" cy="11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7" name="Line 20">
              <a:extLst>
                <a:ext uri="{FF2B5EF4-FFF2-40B4-BE49-F238E27FC236}">
                  <a16:creationId xmlns:a16="http://schemas.microsoft.com/office/drawing/2014/main" id="{3FF0D2C8-B01E-4F1D-AACE-3625A0670847}"/>
                </a:ext>
              </a:extLst>
            </p:cNvPr>
            <p:cNvSpPr>
              <a:spLocks noChangeShapeType="1"/>
            </p:cNvSpPr>
            <p:nvPr/>
          </p:nvSpPr>
          <p:spPr bwMode="auto">
            <a:xfrm flipV="1">
              <a:off x="2424" y="2552"/>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8" name="Line 21">
              <a:extLst>
                <a:ext uri="{FF2B5EF4-FFF2-40B4-BE49-F238E27FC236}">
                  <a16:creationId xmlns:a16="http://schemas.microsoft.com/office/drawing/2014/main" id="{B226FBC9-80DE-45A2-8027-00017D8D197B}"/>
                </a:ext>
              </a:extLst>
            </p:cNvPr>
            <p:cNvSpPr>
              <a:spLocks noChangeShapeType="1"/>
            </p:cNvSpPr>
            <p:nvPr/>
          </p:nvSpPr>
          <p:spPr bwMode="auto">
            <a:xfrm flipV="1">
              <a:off x="2928" y="2352"/>
              <a:ext cx="231"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9" name="Line 22">
              <a:extLst>
                <a:ext uri="{FF2B5EF4-FFF2-40B4-BE49-F238E27FC236}">
                  <a16:creationId xmlns:a16="http://schemas.microsoft.com/office/drawing/2014/main" id="{B24978E5-4EA3-4E07-8FDA-6ED145689767}"/>
                </a:ext>
              </a:extLst>
            </p:cNvPr>
            <p:cNvSpPr>
              <a:spLocks noChangeShapeType="1"/>
            </p:cNvSpPr>
            <p:nvPr/>
          </p:nvSpPr>
          <p:spPr bwMode="auto">
            <a:xfrm>
              <a:off x="2952" y="2328"/>
              <a:ext cx="232" cy="8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0" name="Line 23">
              <a:extLst>
                <a:ext uri="{FF2B5EF4-FFF2-40B4-BE49-F238E27FC236}">
                  <a16:creationId xmlns:a16="http://schemas.microsoft.com/office/drawing/2014/main" id="{2BD12862-EE42-4C99-9BDC-8320F315F5DA}"/>
                </a:ext>
              </a:extLst>
            </p:cNvPr>
            <p:cNvSpPr>
              <a:spLocks noChangeShapeType="1"/>
            </p:cNvSpPr>
            <p:nvPr/>
          </p:nvSpPr>
          <p:spPr bwMode="auto">
            <a:xfrm>
              <a:off x="3296" y="2408"/>
              <a:ext cx="240" cy="15"/>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1" name="Line 24">
              <a:extLst>
                <a:ext uri="{FF2B5EF4-FFF2-40B4-BE49-F238E27FC236}">
                  <a16:creationId xmlns:a16="http://schemas.microsoft.com/office/drawing/2014/main" id="{4C28E7F2-F723-4E36-B9B9-1EFBA2711871}"/>
                </a:ext>
              </a:extLst>
            </p:cNvPr>
            <p:cNvSpPr>
              <a:spLocks noChangeShapeType="1"/>
            </p:cNvSpPr>
            <p:nvPr/>
          </p:nvSpPr>
          <p:spPr bwMode="auto">
            <a:xfrm flipV="1">
              <a:off x="3200" y="2344"/>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2" name="Line 25">
              <a:extLst>
                <a:ext uri="{FF2B5EF4-FFF2-40B4-BE49-F238E27FC236}">
                  <a16:creationId xmlns:a16="http://schemas.microsoft.com/office/drawing/2014/main" id="{3D16A34D-D6F4-46D6-99E7-D04D44AD92D0}"/>
                </a:ext>
              </a:extLst>
            </p:cNvPr>
            <p:cNvSpPr>
              <a:spLocks noChangeShapeType="1"/>
            </p:cNvSpPr>
            <p:nvPr/>
          </p:nvSpPr>
          <p:spPr bwMode="auto">
            <a:xfrm flipV="1">
              <a:off x="3728" y="2368"/>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3" name="Line 26">
              <a:extLst>
                <a:ext uri="{FF2B5EF4-FFF2-40B4-BE49-F238E27FC236}">
                  <a16:creationId xmlns:a16="http://schemas.microsoft.com/office/drawing/2014/main" id="{979B67D0-120F-4187-855A-85DC9BF75410}"/>
                </a:ext>
              </a:extLst>
            </p:cNvPr>
            <p:cNvSpPr>
              <a:spLocks noChangeShapeType="1"/>
            </p:cNvSpPr>
            <p:nvPr/>
          </p:nvSpPr>
          <p:spPr bwMode="auto">
            <a:xfrm>
              <a:off x="3496" y="2312"/>
              <a:ext cx="184" cy="12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4" name="Line 27">
              <a:extLst>
                <a:ext uri="{FF2B5EF4-FFF2-40B4-BE49-F238E27FC236}">
                  <a16:creationId xmlns:a16="http://schemas.microsoft.com/office/drawing/2014/main" id="{822CFB8F-73C3-4E19-A469-40125BC457C4}"/>
                </a:ext>
              </a:extLst>
            </p:cNvPr>
            <p:cNvSpPr>
              <a:spLocks noChangeShapeType="1"/>
            </p:cNvSpPr>
            <p:nvPr/>
          </p:nvSpPr>
          <p:spPr bwMode="auto">
            <a:xfrm flipV="1">
              <a:off x="3296" y="2504"/>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5" name="Line 28">
              <a:extLst>
                <a:ext uri="{FF2B5EF4-FFF2-40B4-BE49-F238E27FC236}">
                  <a16:creationId xmlns:a16="http://schemas.microsoft.com/office/drawing/2014/main" id="{80950B52-5DE7-466D-9D71-81C695A1FE40}"/>
                </a:ext>
              </a:extLst>
            </p:cNvPr>
            <p:cNvSpPr>
              <a:spLocks noChangeShapeType="1"/>
            </p:cNvSpPr>
            <p:nvPr/>
          </p:nvSpPr>
          <p:spPr bwMode="auto">
            <a:xfrm>
              <a:off x="4480" y="2448"/>
              <a:ext cx="216"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6" name="Line 29">
              <a:extLst>
                <a:ext uri="{FF2B5EF4-FFF2-40B4-BE49-F238E27FC236}">
                  <a16:creationId xmlns:a16="http://schemas.microsoft.com/office/drawing/2014/main" id="{346EF38A-F155-4E66-8CF2-8D478177BCED}"/>
                </a:ext>
              </a:extLst>
            </p:cNvPr>
            <p:cNvSpPr>
              <a:spLocks noChangeShapeType="1"/>
            </p:cNvSpPr>
            <p:nvPr/>
          </p:nvSpPr>
          <p:spPr bwMode="auto">
            <a:xfrm>
              <a:off x="4080" y="2512"/>
              <a:ext cx="216"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7" name="Line 30">
              <a:extLst>
                <a:ext uri="{FF2B5EF4-FFF2-40B4-BE49-F238E27FC236}">
                  <a16:creationId xmlns:a16="http://schemas.microsoft.com/office/drawing/2014/main" id="{AAF7FB96-1271-4046-A5AB-44BE47B77278}"/>
                </a:ext>
              </a:extLst>
            </p:cNvPr>
            <p:cNvSpPr>
              <a:spLocks noChangeShapeType="1"/>
            </p:cNvSpPr>
            <p:nvPr/>
          </p:nvSpPr>
          <p:spPr bwMode="auto">
            <a:xfrm>
              <a:off x="3232" y="2448"/>
              <a:ext cx="217"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8" name="Line 31">
              <a:extLst>
                <a:ext uri="{FF2B5EF4-FFF2-40B4-BE49-F238E27FC236}">
                  <a16:creationId xmlns:a16="http://schemas.microsoft.com/office/drawing/2014/main" id="{D7FC0734-7DC4-4892-8781-1EE1DEF3F075}"/>
                </a:ext>
              </a:extLst>
            </p:cNvPr>
            <p:cNvSpPr>
              <a:spLocks noChangeShapeType="1"/>
            </p:cNvSpPr>
            <p:nvPr/>
          </p:nvSpPr>
          <p:spPr bwMode="auto">
            <a:xfrm>
              <a:off x="2960" y="2480"/>
              <a:ext cx="216"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9" name="Line 32">
              <a:extLst>
                <a:ext uri="{FF2B5EF4-FFF2-40B4-BE49-F238E27FC236}">
                  <a16:creationId xmlns:a16="http://schemas.microsoft.com/office/drawing/2014/main" id="{8D046A86-5B7A-43C7-B4C9-1CBF75849B6B}"/>
                </a:ext>
              </a:extLst>
            </p:cNvPr>
            <p:cNvSpPr>
              <a:spLocks noChangeShapeType="1"/>
            </p:cNvSpPr>
            <p:nvPr/>
          </p:nvSpPr>
          <p:spPr bwMode="auto">
            <a:xfrm>
              <a:off x="3808" y="2496"/>
              <a:ext cx="217"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0" name="Line 33">
              <a:extLst>
                <a:ext uri="{FF2B5EF4-FFF2-40B4-BE49-F238E27FC236}">
                  <a16:creationId xmlns:a16="http://schemas.microsoft.com/office/drawing/2014/main" id="{28A94065-8C89-4945-B0C0-79D5DC5FE1A0}"/>
                </a:ext>
              </a:extLst>
            </p:cNvPr>
            <p:cNvSpPr>
              <a:spLocks noChangeShapeType="1"/>
            </p:cNvSpPr>
            <p:nvPr/>
          </p:nvSpPr>
          <p:spPr bwMode="auto">
            <a:xfrm flipV="1">
              <a:off x="4416" y="2480"/>
              <a:ext cx="231"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1" name="Line 34">
              <a:extLst>
                <a:ext uri="{FF2B5EF4-FFF2-40B4-BE49-F238E27FC236}">
                  <a16:creationId xmlns:a16="http://schemas.microsoft.com/office/drawing/2014/main" id="{D8B7996D-9F71-4DC9-AFD9-E2ED9B2960FB}"/>
                </a:ext>
              </a:extLst>
            </p:cNvPr>
            <p:cNvSpPr>
              <a:spLocks noChangeShapeType="1"/>
            </p:cNvSpPr>
            <p:nvPr/>
          </p:nvSpPr>
          <p:spPr bwMode="auto">
            <a:xfrm flipV="1">
              <a:off x="2856" y="249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2" name="Line 35">
              <a:extLst>
                <a:ext uri="{FF2B5EF4-FFF2-40B4-BE49-F238E27FC236}">
                  <a16:creationId xmlns:a16="http://schemas.microsoft.com/office/drawing/2014/main" id="{752EC2FE-BBFA-479C-8C58-62E9D4835A57}"/>
                </a:ext>
              </a:extLst>
            </p:cNvPr>
            <p:cNvSpPr>
              <a:spLocks noChangeShapeType="1"/>
            </p:cNvSpPr>
            <p:nvPr/>
          </p:nvSpPr>
          <p:spPr bwMode="auto">
            <a:xfrm flipV="1">
              <a:off x="3080" y="2488"/>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3" name="Line 36">
              <a:extLst>
                <a:ext uri="{FF2B5EF4-FFF2-40B4-BE49-F238E27FC236}">
                  <a16:creationId xmlns:a16="http://schemas.microsoft.com/office/drawing/2014/main" id="{2B96BC0A-48A6-4EF2-BA28-4F5027D3C64F}"/>
                </a:ext>
              </a:extLst>
            </p:cNvPr>
            <p:cNvSpPr>
              <a:spLocks noChangeShapeType="1"/>
            </p:cNvSpPr>
            <p:nvPr/>
          </p:nvSpPr>
          <p:spPr bwMode="auto">
            <a:xfrm flipV="1">
              <a:off x="3544" y="2544"/>
              <a:ext cx="231"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4" name="Line 37">
              <a:extLst>
                <a:ext uri="{FF2B5EF4-FFF2-40B4-BE49-F238E27FC236}">
                  <a16:creationId xmlns:a16="http://schemas.microsoft.com/office/drawing/2014/main" id="{15C7DF62-6994-4159-8FEE-C500D4E0E60C}"/>
                </a:ext>
              </a:extLst>
            </p:cNvPr>
            <p:cNvSpPr>
              <a:spLocks noChangeShapeType="1"/>
            </p:cNvSpPr>
            <p:nvPr/>
          </p:nvSpPr>
          <p:spPr bwMode="auto">
            <a:xfrm flipV="1">
              <a:off x="4088" y="249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5" name="Line 38">
              <a:extLst>
                <a:ext uri="{FF2B5EF4-FFF2-40B4-BE49-F238E27FC236}">
                  <a16:creationId xmlns:a16="http://schemas.microsoft.com/office/drawing/2014/main" id="{DE1A75A5-9ED6-44D7-ADF1-C687CDA742FF}"/>
                </a:ext>
              </a:extLst>
            </p:cNvPr>
            <p:cNvSpPr>
              <a:spLocks noChangeShapeType="1"/>
            </p:cNvSpPr>
            <p:nvPr/>
          </p:nvSpPr>
          <p:spPr bwMode="auto">
            <a:xfrm flipV="1">
              <a:off x="3824" y="2448"/>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sp>
        <p:nvSpPr>
          <p:cNvPr id="49191" name="Text Box 39">
            <a:extLst>
              <a:ext uri="{FF2B5EF4-FFF2-40B4-BE49-F238E27FC236}">
                <a16:creationId xmlns:a16="http://schemas.microsoft.com/office/drawing/2014/main" id="{9B41FD39-D49D-43B9-A8DD-F543DB52E1C9}"/>
              </a:ext>
            </a:extLst>
          </p:cNvPr>
          <p:cNvSpPr txBox="1">
            <a:spLocks noChangeArrowheads="1"/>
          </p:cNvSpPr>
          <p:nvPr/>
        </p:nvSpPr>
        <p:spPr bwMode="auto">
          <a:xfrm>
            <a:off x="5313363" y="2859088"/>
            <a:ext cx="162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BE" altLang="nl-NL" sz="1800" b="1" i="0" u="none" strike="noStrike" kern="1200" cap="none" spc="0" normalizeH="0" baseline="-25000" noProof="0">
                <a:ln>
                  <a:noFill/>
                </a:ln>
                <a:solidFill>
                  <a:srgbClr val="000000"/>
                </a:solidFill>
                <a:effectLst/>
                <a:uLnTx/>
                <a:uFillTx/>
                <a:latin typeface="Calibri"/>
                <a:ea typeface="MS PGothic" panose="020B0600070205080204" pitchFamily="34" charset="-128"/>
                <a:cs typeface="+mn-cs"/>
              </a:rPr>
              <a:t>CO2</a:t>
            </a:r>
            <a:r>
              <a:rPr kumimoji="0" lang="fr-BE" altLang="nl-NL" sz="1800" b="1" i="0" u="none" strike="noStrike" kern="1200" cap="none" spc="0" normalizeH="0" baseline="0" noProof="0">
                <a:ln>
                  <a:noFill/>
                </a:ln>
                <a:solidFill>
                  <a:srgbClr val="000000"/>
                </a:solidFill>
                <a:effectLst/>
                <a:uLnTx/>
                <a:uFillTx/>
                <a:latin typeface="Calibri"/>
                <a:ea typeface="MS PGothic" panose="020B0600070205080204" pitchFamily="34" charset="-128"/>
                <a:cs typeface="+mn-cs"/>
              </a:rPr>
              <a:t>, CH4, enz.</a:t>
            </a:r>
            <a:endParaRPr kumimoji="0" lang="fr-FR" altLang="nl-NL" sz="1800" b="1"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nvGrpSpPr>
          <p:cNvPr id="49193" name="Group 41">
            <a:extLst>
              <a:ext uri="{FF2B5EF4-FFF2-40B4-BE49-F238E27FC236}">
                <a16:creationId xmlns:a16="http://schemas.microsoft.com/office/drawing/2014/main" id="{B47D1866-36AA-49B4-8203-0D460CE2489A}"/>
              </a:ext>
            </a:extLst>
          </p:cNvPr>
          <p:cNvGrpSpPr>
            <a:grpSpLocks/>
          </p:cNvGrpSpPr>
          <p:nvPr/>
        </p:nvGrpSpPr>
        <p:grpSpPr bwMode="auto">
          <a:xfrm>
            <a:off x="3949700" y="2997200"/>
            <a:ext cx="3886200" cy="774700"/>
            <a:chOff x="2488" y="1984"/>
            <a:chExt cx="2448" cy="488"/>
          </a:xfrm>
        </p:grpSpPr>
        <p:sp>
          <p:nvSpPr>
            <p:cNvPr id="41004" name="Oval 42">
              <a:extLst>
                <a:ext uri="{FF2B5EF4-FFF2-40B4-BE49-F238E27FC236}">
                  <a16:creationId xmlns:a16="http://schemas.microsoft.com/office/drawing/2014/main" id="{7E4009C7-5B30-4937-AAC1-376A0C90CF9C}"/>
                </a:ext>
              </a:extLst>
            </p:cNvPr>
            <p:cNvSpPr>
              <a:spLocks noChangeArrowheads="1"/>
            </p:cNvSpPr>
            <p:nvPr/>
          </p:nvSpPr>
          <p:spPr bwMode="auto">
            <a:xfrm>
              <a:off x="4256" y="223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nvGrpSpPr>
            <p:cNvPr id="41005" name="Group 43">
              <a:extLst>
                <a:ext uri="{FF2B5EF4-FFF2-40B4-BE49-F238E27FC236}">
                  <a16:creationId xmlns:a16="http://schemas.microsoft.com/office/drawing/2014/main" id="{70DF3B7E-579F-4CED-B5E7-B71C0A38FFA7}"/>
                </a:ext>
              </a:extLst>
            </p:cNvPr>
            <p:cNvGrpSpPr>
              <a:grpSpLocks/>
            </p:cNvGrpSpPr>
            <p:nvPr/>
          </p:nvGrpSpPr>
          <p:grpSpPr bwMode="auto">
            <a:xfrm>
              <a:off x="2504" y="2208"/>
              <a:ext cx="472" cy="248"/>
              <a:chOff x="2504" y="2208"/>
              <a:chExt cx="472" cy="248"/>
            </a:xfrm>
          </p:grpSpPr>
          <p:sp>
            <p:nvSpPr>
              <p:cNvPr id="41054" name="Oval 44">
                <a:extLst>
                  <a:ext uri="{FF2B5EF4-FFF2-40B4-BE49-F238E27FC236}">
                    <a16:creationId xmlns:a16="http://schemas.microsoft.com/office/drawing/2014/main" id="{10BF69CC-8D52-4B6E-AAA2-590A6DD68270}"/>
                  </a:ext>
                </a:extLst>
              </p:cNvPr>
              <p:cNvSpPr>
                <a:spLocks noChangeArrowheads="1"/>
              </p:cNvSpPr>
              <p:nvPr/>
            </p:nvSpPr>
            <p:spPr bwMode="auto">
              <a:xfrm>
                <a:off x="2896" y="22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5" name="Oval 45">
                <a:extLst>
                  <a:ext uri="{FF2B5EF4-FFF2-40B4-BE49-F238E27FC236}">
                    <a16:creationId xmlns:a16="http://schemas.microsoft.com/office/drawing/2014/main" id="{B3B6DC43-9B34-4D4D-84F0-3B65671AFDC2}"/>
                  </a:ext>
                </a:extLst>
              </p:cNvPr>
              <p:cNvSpPr>
                <a:spLocks noChangeArrowheads="1"/>
              </p:cNvSpPr>
              <p:nvPr/>
            </p:nvSpPr>
            <p:spPr bwMode="auto">
              <a:xfrm>
                <a:off x="2816" y="222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6" name="Oval 46">
                <a:extLst>
                  <a:ext uri="{FF2B5EF4-FFF2-40B4-BE49-F238E27FC236}">
                    <a16:creationId xmlns:a16="http://schemas.microsoft.com/office/drawing/2014/main" id="{BC0CEFBE-747C-409A-8929-21378DFCBE53}"/>
                  </a:ext>
                </a:extLst>
              </p:cNvPr>
              <p:cNvSpPr>
                <a:spLocks noChangeArrowheads="1"/>
              </p:cNvSpPr>
              <p:nvPr/>
            </p:nvSpPr>
            <p:spPr bwMode="auto">
              <a:xfrm>
                <a:off x="2824" y="228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7" name="Oval 47">
                <a:extLst>
                  <a:ext uri="{FF2B5EF4-FFF2-40B4-BE49-F238E27FC236}">
                    <a16:creationId xmlns:a16="http://schemas.microsoft.com/office/drawing/2014/main" id="{1F0F2E34-8DD6-4568-A195-32741F97D872}"/>
                  </a:ext>
                </a:extLst>
              </p:cNvPr>
              <p:cNvSpPr>
                <a:spLocks noChangeArrowheads="1"/>
              </p:cNvSpPr>
              <p:nvPr/>
            </p:nvSpPr>
            <p:spPr bwMode="auto">
              <a:xfrm>
                <a:off x="2624" y="223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8" name="Oval 48">
                <a:extLst>
                  <a:ext uri="{FF2B5EF4-FFF2-40B4-BE49-F238E27FC236}">
                    <a16:creationId xmlns:a16="http://schemas.microsoft.com/office/drawing/2014/main" id="{C6F23EBF-8DEA-470B-A39B-97BA0DB512B1}"/>
                  </a:ext>
                </a:extLst>
              </p:cNvPr>
              <p:cNvSpPr>
                <a:spLocks noChangeArrowheads="1"/>
              </p:cNvSpPr>
              <p:nvPr/>
            </p:nvSpPr>
            <p:spPr bwMode="auto">
              <a:xfrm>
                <a:off x="2720" y="226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9" name="Oval 49">
                <a:extLst>
                  <a:ext uri="{FF2B5EF4-FFF2-40B4-BE49-F238E27FC236}">
                    <a16:creationId xmlns:a16="http://schemas.microsoft.com/office/drawing/2014/main" id="{42F8C157-6438-4D57-837B-FDBB0F4F6C0A}"/>
                  </a:ext>
                </a:extLst>
              </p:cNvPr>
              <p:cNvSpPr>
                <a:spLocks noChangeArrowheads="1"/>
              </p:cNvSpPr>
              <p:nvPr/>
            </p:nvSpPr>
            <p:spPr bwMode="auto">
              <a:xfrm>
                <a:off x="2592" y="228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0" name="Oval 50">
                <a:extLst>
                  <a:ext uri="{FF2B5EF4-FFF2-40B4-BE49-F238E27FC236}">
                    <a16:creationId xmlns:a16="http://schemas.microsoft.com/office/drawing/2014/main" id="{75D5D0D5-4B4E-491F-871D-75D06E9B184A}"/>
                  </a:ext>
                </a:extLst>
              </p:cNvPr>
              <p:cNvSpPr>
                <a:spLocks noChangeArrowheads="1"/>
              </p:cNvSpPr>
              <p:nvPr/>
            </p:nvSpPr>
            <p:spPr bwMode="auto">
              <a:xfrm>
                <a:off x="2504" y="23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1" name="Oval 51">
                <a:extLst>
                  <a:ext uri="{FF2B5EF4-FFF2-40B4-BE49-F238E27FC236}">
                    <a16:creationId xmlns:a16="http://schemas.microsoft.com/office/drawing/2014/main" id="{48525CD2-347F-4E0C-9C5B-F63C2CBE5276}"/>
                  </a:ext>
                </a:extLst>
              </p:cNvPr>
              <p:cNvSpPr>
                <a:spLocks noChangeArrowheads="1"/>
              </p:cNvSpPr>
              <p:nvPr/>
            </p:nvSpPr>
            <p:spPr bwMode="auto">
              <a:xfrm>
                <a:off x="2656" y="23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2" name="Oval 52">
                <a:extLst>
                  <a:ext uri="{FF2B5EF4-FFF2-40B4-BE49-F238E27FC236}">
                    <a16:creationId xmlns:a16="http://schemas.microsoft.com/office/drawing/2014/main" id="{A16BB568-E140-4D43-BA0A-AE277CE01B62}"/>
                  </a:ext>
                </a:extLst>
              </p:cNvPr>
              <p:cNvSpPr>
                <a:spLocks noChangeArrowheads="1"/>
              </p:cNvSpPr>
              <p:nvPr/>
            </p:nvSpPr>
            <p:spPr bwMode="auto">
              <a:xfrm>
                <a:off x="2584" y="23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sp>
          <p:nvSpPr>
            <p:cNvPr id="41006" name="Oval 53">
              <a:extLst>
                <a:ext uri="{FF2B5EF4-FFF2-40B4-BE49-F238E27FC236}">
                  <a16:creationId xmlns:a16="http://schemas.microsoft.com/office/drawing/2014/main" id="{1D40937E-6C91-4F47-A1FF-73F0CFA648A9}"/>
                </a:ext>
              </a:extLst>
            </p:cNvPr>
            <p:cNvSpPr>
              <a:spLocks noChangeArrowheads="1"/>
            </p:cNvSpPr>
            <p:nvPr/>
          </p:nvSpPr>
          <p:spPr bwMode="auto">
            <a:xfrm>
              <a:off x="2488" y="23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7" name="Oval 54">
              <a:extLst>
                <a:ext uri="{FF2B5EF4-FFF2-40B4-BE49-F238E27FC236}">
                  <a16:creationId xmlns:a16="http://schemas.microsoft.com/office/drawing/2014/main" id="{874865BC-75BF-4441-A8E5-92DF80A07878}"/>
                </a:ext>
              </a:extLst>
            </p:cNvPr>
            <p:cNvSpPr>
              <a:spLocks noChangeArrowheads="1"/>
            </p:cNvSpPr>
            <p:nvPr/>
          </p:nvSpPr>
          <p:spPr bwMode="auto">
            <a:xfrm>
              <a:off x="4760" y="220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8" name="Oval 55">
              <a:extLst>
                <a:ext uri="{FF2B5EF4-FFF2-40B4-BE49-F238E27FC236}">
                  <a16:creationId xmlns:a16="http://schemas.microsoft.com/office/drawing/2014/main" id="{90D93E02-79E0-492F-89D5-A3D5F5CACE88}"/>
                </a:ext>
              </a:extLst>
            </p:cNvPr>
            <p:cNvSpPr>
              <a:spLocks noChangeArrowheads="1"/>
            </p:cNvSpPr>
            <p:nvPr/>
          </p:nvSpPr>
          <p:spPr bwMode="auto">
            <a:xfrm>
              <a:off x="4128" y="221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9" name="Oval 56">
              <a:extLst>
                <a:ext uri="{FF2B5EF4-FFF2-40B4-BE49-F238E27FC236}">
                  <a16:creationId xmlns:a16="http://schemas.microsoft.com/office/drawing/2014/main" id="{427754FB-BAFD-4A27-ABF1-9AF68E8CCB97}"/>
                </a:ext>
              </a:extLst>
            </p:cNvPr>
            <p:cNvSpPr>
              <a:spLocks noChangeArrowheads="1"/>
            </p:cNvSpPr>
            <p:nvPr/>
          </p:nvSpPr>
          <p:spPr bwMode="auto">
            <a:xfrm>
              <a:off x="4616" y="22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0" name="Oval 57">
              <a:extLst>
                <a:ext uri="{FF2B5EF4-FFF2-40B4-BE49-F238E27FC236}">
                  <a16:creationId xmlns:a16="http://schemas.microsoft.com/office/drawing/2014/main" id="{2B6CC65F-5EEF-4A3A-86A5-7AE92F7A1096}"/>
                </a:ext>
              </a:extLst>
            </p:cNvPr>
            <p:cNvSpPr>
              <a:spLocks noChangeArrowheads="1"/>
            </p:cNvSpPr>
            <p:nvPr/>
          </p:nvSpPr>
          <p:spPr bwMode="auto">
            <a:xfrm>
              <a:off x="4352" y="22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1" name="Oval 58">
              <a:extLst>
                <a:ext uri="{FF2B5EF4-FFF2-40B4-BE49-F238E27FC236}">
                  <a16:creationId xmlns:a16="http://schemas.microsoft.com/office/drawing/2014/main" id="{02724984-8A2F-4AA8-89B5-6658946A971A}"/>
                </a:ext>
              </a:extLst>
            </p:cNvPr>
            <p:cNvSpPr>
              <a:spLocks noChangeArrowheads="1"/>
            </p:cNvSpPr>
            <p:nvPr/>
          </p:nvSpPr>
          <p:spPr bwMode="auto">
            <a:xfrm>
              <a:off x="3912" y="221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nvGrpSpPr>
            <p:cNvPr id="41012" name="Group 59">
              <a:extLst>
                <a:ext uri="{FF2B5EF4-FFF2-40B4-BE49-F238E27FC236}">
                  <a16:creationId xmlns:a16="http://schemas.microsoft.com/office/drawing/2014/main" id="{C90E458A-41A0-4E86-851A-4C9EDBEEE4C4}"/>
                </a:ext>
              </a:extLst>
            </p:cNvPr>
            <p:cNvGrpSpPr>
              <a:grpSpLocks/>
            </p:cNvGrpSpPr>
            <p:nvPr/>
          </p:nvGrpSpPr>
          <p:grpSpPr bwMode="auto">
            <a:xfrm>
              <a:off x="3488" y="1992"/>
              <a:ext cx="1448" cy="288"/>
              <a:chOff x="3488" y="1992"/>
              <a:chExt cx="1448" cy="288"/>
            </a:xfrm>
          </p:grpSpPr>
          <p:sp>
            <p:nvSpPr>
              <p:cNvPr id="41034" name="Oval 60">
                <a:extLst>
                  <a:ext uri="{FF2B5EF4-FFF2-40B4-BE49-F238E27FC236}">
                    <a16:creationId xmlns:a16="http://schemas.microsoft.com/office/drawing/2014/main" id="{FC5E6974-D419-4BE2-97E0-68192AC37586}"/>
                  </a:ext>
                </a:extLst>
              </p:cNvPr>
              <p:cNvSpPr>
                <a:spLocks noChangeArrowheads="1"/>
              </p:cNvSpPr>
              <p:nvPr/>
            </p:nvSpPr>
            <p:spPr bwMode="auto">
              <a:xfrm>
                <a:off x="4600" y="210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5" name="Oval 61">
                <a:extLst>
                  <a:ext uri="{FF2B5EF4-FFF2-40B4-BE49-F238E27FC236}">
                    <a16:creationId xmlns:a16="http://schemas.microsoft.com/office/drawing/2014/main" id="{623FFD03-5860-4C82-9242-1F65765DD1EF}"/>
                  </a:ext>
                </a:extLst>
              </p:cNvPr>
              <p:cNvSpPr>
                <a:spLocks noChangeArrowheads="1"/>
              </p:cNvSpPr>
              <p:nvPr/>
            </p:nvSpPr>
            <p:spPr bwMode="auto">
              <a:xfrm>
                <a:off x="4504" y="21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6" name="Oval 62">
                <a:extLst>
                  <a:ext uri="{FF2B5EF4-FFF2-40B4-BE49-F238E27FC236}">
                    <a16:creationId xmlns:a16="http://schemas.microsoft.com/office/drawing/2014/main" id="{51C8E94A-5178-43A0-9831-BC5A97BF6AF0}"/>
                  </a:ext>
                </a:extLst>
              </p:cNvPr>
              <p:cNvSpPr>
                <a:spLocks noChangeArrowheads="1"/>
              </p:cNvSpPr>
              <p:nvPr/>
            </p:nvSpPr>
            <p:spPr bwMode="auto">
              <a:xfrm>
                <a:off x="4536" y="21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7" name="Oval 63">
                <a:extLst>
                  <a:ext uri="{FF2B5EF4-FFF2-40B4-BE49-F238E27FC236}">
                    <a16:creationId xmlns:a16="http://schemas.microsoft.com/office/drawing/2014/main" id="{182D3993-BA99-406E-A5ED-8796F0A5F58A}"/>
                  </a:ext>
                </a:extLst>
              </p:cNvPr>
              <p:cNvSpPr>
                <a:spLocks noChangeArrowheads="1"/>
              </p:cNvSpPr>
              <p:nvPr/>
            </p:nvSpPr>
            <p:spPr bwMode="auto">
              <a:xfrm>
                <a:off x="4400"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8" name="Oval 64">
                <a:extLst>
                  <a:ext uri="{FF2B5EF4-FFF2-40B4-BE49-F238E27FC236}">
                    <a16:creationId xmlns:a16="http://schemas.microsoft.com/office/drawing/2014/main" id="{3EC40AF9-B196-4C09-91DF-9D196A566E9E}"/>
                  </a:ext>
                </a:extLst>
              </p:cNvPr>
              <p:cNvSpPr>
                <a:spLocks noChangeArrowheads="1"/>
              </p:cNvSpPr>
              <p:nvPr/>
            </p:nvSpPr>
            <p:spPr bwMode="auto">
              <a:xfrm>
                <a:off x="4632"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9" name="Oval 65">
                <a:extLst>
                  <a:ext uri="{FF2B5EF4-FFF2-40B4-BE49-F238E27FC236}">
                    <a16:creationId xmlns:a16="http://schemas.microsoft.com/office/drawing/2014/main" id="{B24AE94B-5EB7-4189-BACC-F65DA4AAEA9B}"/>
                  </a:ext>
                </a:extLst>
              </p:cNvPr>
              <p:cNvSpPr>
                <a:spLocks noChangeArrowheads="1"/>
              </p:cNvSpPr>
              <p:nvPr/>
            </p:nvSpPr>
            <p:spPr bwMode="auto">
              <a:xfrm>
                <a:off x="4656" y="204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0" name="Oval 66">
                <a:extLst>
                  <a:ext uri="{FF2B5EF4-FFF2-40B4-BE49-F238E27FC236}">
                    <a16:creationId xmlns:a16="http://schemas.microsoft.com/office/drawing/2014/main" id="{672B7C35-237A-4FBE-82F7-8EA9AFCB210F}"/>
                  </a:ext>
                </a:extLst>
              </p:cNvPr>
              <p:cNvSpPr>
                <a:spLocks noChangeArrowheads="1"/>
              </p:cNvSpPr>
              <p:nvPr/>
            </p:nvSpPr>
            <p:spPr bwMode="auto">
              <a:xfrm>
                <a:off x="4704" y="19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1" name="Oval 67">
                <a:extLst>
                  <a:ext uri="{FF2B5EF4-FFF2-40B4-BE49-F238E27FC236}">
                    <a16:creationId xmlns:a16="http://schemas.microsoft.com/office/drawing/2014/main" id="{55F02573-4B33-4EFF-97C3-9E8EB172A76C}"/>
                  </a:ext>
                </a:extLst>
              </p:cNvPr>
              <p:cNvSpPr>
                <a:spLocks noChangeArrowheads="1"/>
              </p:cNvSpPr>
              <p:nvPr/>
            </p:nvSpPr>
            <p:spPr bwMode="auto">
              <a:xfrm>
                <a:off x="4776" y="204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2" name="Oval 68">
                <a:extLst>
                  <a:ext uri="{FF2B5EF4-FFF2-40B4-BE49-F238E27FC236}">
                    <a16:creationId xmlns:a16="http://schemas.microsoft.com/office/drawing/2014/main" id="{AEF20F08-50E9-4E17-9122-B070470453F1}"/>
                  </a:ext>
                </a:extLst>
              </p:cNvPr>
              <p:cNvSpPr>
                <a:spLocks noChangeArrowheads="1"/>
              </p:cNvSpPr>
              <p:nvPr/>
            </p:nvSpPr>
            <p:spPr bwMode="auto">
              <a:xfrm>
                <a:off x="4720"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3" name="Oval 69">
                <a:extLst>
                  <a:ext uri="{FF2B5EF4-FFF2-40B4-BE49-F238E27FC236}">
                    <a16:creationId xmlns:a16="http://schemas.microsoft.com/office/drawing/2014/main" id="{A07DBCDA-8197-49B6-9414-18E08AB6F04C}"/>
                  </a:ext>
                </a:extLst>
              </p:cNvPr>
              <p:cNvSpPr>
                <a:spLocks noChangeArrowheads="1"/>
              </p:cNvSpPr>
              <p:nvPr/>
            </p:nvSpPr>
            <p:spPr bwMode="auto">
              <a:xfrm>
                <a:off x="4816"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4" name="Oval 70">
                <a:extLst>
                  <a:ext uri="{FF2B5EF4-FFF2-40B4-BE49-F238E27FC236}">
                    <a16:creationId xmlns:a16="http://schemas.microsoft.com/office/drawing/2014/main" id="{8A3A6E94-E64A-429F-8E0B-BB43EF53C304}"/>
                  </a:ext>
                </a:extLst>
              </p:cNvPr>
              <p:cNvSpPr>
                <a:spLocks noChangeArrowheads="1"/>
              </p:cNvSpPr>
              <p:nvPr/>
            </p:nvSpPr>
            <p:spPr bwMode="auto">
              <a:xfrm>
                <a:off x="4856"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5" name="Oval 71">
                <a:extLst>
                  <a:ext uri="{FF2B5EF4-FFF2-40B4-BE49-F238E27FC236}">
                    <a16:creationId xmlns:a16="http://schemas.microsoft.com/office/drawing/2014/main" id="{EF8B6B4D-1E43-47A0-B8DE-A1A4F03F8B5F}"/>
                  </a:ext>
                </a:extLst>
              </p:cNvPr>
              <p:cNvSpPr>
                <a:spLocks noChangeArrowheads="1"/>
              </p:cNvSpPr>
              <p:nvPr/>
            </p:nvSpPr>
            <p:spPr bwMode="auto">
              <a:xfrm>
                <a:off x="3488"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6" name="Oval 72">
                <a:extLst>
                  <a:ext uri="{FF2B5EF4-FFF2-40B4-BE49-F238E27FC236}">
                    <a16:creationId xmlns:a16="http://schemas.microsoft.com/office/drawing/2014/main" id="{36A9834B-6D25-473C-84E1-DD6DF18CF82A}"/>
                  </a:ext>
                </a:extLst>
              </p:cNvPr>
              <p:cNvSpPr>
                <a:spLocks noChangeArrowheads="1"/>
              </p:cNvSpPr>
              <p:nvPr/>
            </p:nvSpPr>
            <p:spPr bwMode="auto">
              <a:xfrm>
                <a:off x="4232"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7" name="Oval 73">
                <a:extLst>
                  <a:ext uri="{FF2B5EF4-FFF2-40B4-BE49-F238E27FC236}">
                    <a16:creationId xmlns:a16="http://schemas.microsoft.com/office/drawing/2014/main" id="{64D8B57F-D71E-4422-9E6A-FCC9D26761FC}"/>
                  </a:ext>
                </a:extLst>
              </p:cNvPr>
              <p:cNvSpPr>
                <a:spLocks noChangeArrowheads="1"/>
              </p:cNvSpPr>
              <p:nvPr/>
            </p:nvSpPr>
            <p:spPr bwMode="auto">
              <a:xfrm>
                <a:off x="3768"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8" name="Oval 74">
                <a:extLst>
                  <a:ext uri="{FF2B5EF4-FFF2-40B4-BE49-F238E27FC236}">
                    <a16:creationId xmlns:a16="http://schemas.microsoft.com/office/drawing/2014/main" id="{C2196578-22B6-42B3-9B0A-7F6B8A94E482}"/>
                  </a:ext>
                </a:extLst>
              </p:cNvPr>
              <p:cNvSpPr>
                <a:spLocks noChangeArrowheads="1"/>
              </p:cNvSpPr>
              <p:nvPr/>
            </p:nvSpPr>
            <p:spPr bwMode="auto">
              <a:xfrm>
                <a:off x="3528"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9" name="Oval 75">
                <a:extLst>
                  <a:ext uri="{FF2B5EF4-FFF2-40B4-BE49-F238E27FC236}">
                    <a16:creationId xmlns:a16="http://schemas.microsoft.com/office/drawing/2014/main" id="{EB41ED91-1E4E-4878-8916-D61301FD8479}"/>
                  </a:ext>
                </a:extLst>
              </p:cNvPr>
              <p:cNvSpPr>
                <a:spLocks noChangeArrowheads="1"/>
              </p:cNvSpPr>
              <p:nvPr/>
            </p:nvSpPr>
            <p:spPr bwMode="auto">
              <a:xfrm>
                <a:off x="4040"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0" name="Oval 76">
                <a:extLst>
                  <a:ext uri="{FF2B5EF4-FFF2-40B4-BE49-F238E27FC236}">
                    <a16:creationId xmlns:a16="http://schemas.microsoft.com/office/drawing/2014/main" id="{34658626-F2FA-4A04-A12F-025AC438443B}"/>
                  </a:ext>
                </a:extLst>
              </p:cNvPr>
              <p:cNvSpPr>
                <a:spLocks noChangeArrowheads="1"/>
              </p:cNvSpPr>
              <p:nvPr/>
            </p:nvSpPr>
            <p:spPr bwMode="auto">
              <a:xfrm>
                <a:off x="4144"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1" name="Oval 77">
                <a:extLst>
                  <a:ext uri="{FF2B5EF4-FFF2-40B4-BE49-F238E27FC236}">
                    <a16:creationId xmlns:a16="http://schemas.microsoft.com/office/drawing/2014/main" id="{CECF1443-B76E-43F3-9E61-11262A630711}"/>
                  </a:ext>
                </a:extLst>
              </p:cNvPr>
              <p:cNvSpPr>
                <a:spLocks noChangeArrowheads="1"/>
              </p:cNvSpPr>
              <p:nvPr/>
            </p:nvSpPr>
            <p:spPr bwMode="auto">
              <a:xfrm>
                <a:off x="3976" y="216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2" name="Oval 78">
                <a:extLst>
                  <a:ext uri="{FF2B5EF4-FFF2-40B4-BE49-F238E27FC236}">
                    <a16:creationId xmlns:a16="http://schemas.microsoft.com/office/drawing/2014/main" id="{8CC530E6-5079-4B2E-ABE3-EFA4EACF17C6}"/>
                  </a:ext>
                </a:extLst>
              </p:cNvPr>
              <p:cNvSpPr>
                <a:spLocks noChangeArrowheads="1"/>
              </p:cNvSpPr>
              <p:nvPr/>
            </p:nvSpPr>
            <p:spPr bwMode="auto">
              <a:xfrm>
                <a:off x="3848"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3" name="Oval 79">
                <a:extLst>
                  <a:ext uri="{FF2B5EF4-FFF2-40B4-BE49-F238E27FC236}">
                    <a16:creationId xmlns:a16="http://schemas.microsoft.com/office/drawing/2014/main" id="{AF15DA23-C840-41E9-B8B1-72C689B4D3C7}"/>
                  </a:ext>
                </a:extLst>
              </p:cNvPr>
              <p:cNvSpPr>
                <a:spLocks noChangeArrowheads="1"/>
              </p:cNvSpPr>
              <p:nvPr/>
            </p:nvSpPr>
            <p:spPr bwMode="auto">
              <a:xfrm>
                <a:off x="3592"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grpSp>
          <p:nvGrpSpPr>
            <p:cNvPr id="41013" name="Group 80">
              <a:extLst>
                <a:ext uri="{FF2B5EF4-FFF2-40B4-BE49-F238E27FC236}">
                  <a16:creationId xmlns:a16="http://schemas.microsoft.com/office/drawing/2014/main" id="{76F8B97D-79CC-4973-A888-618213AB813F}"/>
                </a:ext>
              </a:extLst>
            </p:cNvPr>
            <p:cNvGrpSpPr>
              <a:grpSpLocks/>
            </p:cNvGrpSpPr>
            <p:nvPr/>
          </p:nvGrpSpPr>
          <p:grpSpPr bwMode="auto">
            <a:xfrm>
              <a:off x="2720" y="1984"/>
              <a:ext cx="1040" cy="304"/>
              <a:chOff x="2720" y="1984"/>
              <a:chExt cx="1040" cy="304"/>
            </a:xfrm>
          </p:grpSpPr>
          <p:sp>
            <p:nvSpPr>
              <p:cNvPr id="41014" name="Oval 81">
                <a:extLst>
                  <a:ext uri="{FF2B5EF4-FFF2-40B4-BE49-F238E27FC236}">
                    <a16:creationId xmlns:a16="http://schemas.microsoft.com/office/drawing/2014/main" id="{9A364212-3827-455D-92A0-49EA00828B27}"/>
                  </a:ext>
                </a:extLst>
              </p:cNvPr>
              <p:cNvSpPr>
                <a:spLocks noChangeArrowheads="1"/>
              </p:cNvSpPr>
              <p:nvPr/>
            </p:nvSpPr>
            <p:spPr bwMode="auto">
              <a:xfrm>
                <a:off x="2856" y="208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5" name="Oval 82">
                <a:extLst>
                  <a:ext uri="{FF2B5EF4-FFF2-40B4-BE49-F238E27FC236}">
                    <a16:creationId xmlns:a16="http://schemas.microsoft.com/office/drawing/2014/main" id="{1A4C028D-22E1-436A-B9A9-5F69A50E5D6F}"/>
                  </a:ext>
                </a:extLst>
              </p:cNvPr>
              <p:cNvSpPr>
                <a:spLocks noChangeArrowheads="1"/>
              </p:cNvSpPr>
              <p:nvPr/>
            </p:nvSpPr>
            <p:spPr bwMode="auto">
              <a:xfrm>
                <a:off x="3328"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6" name="Oval 83">
                <a:extLst>
                  <a:ext uri="{FF2B5EF4-FFF2-40B4-BE49-F238E27FC236}">
                    <a16:creationId xmlns:a16="http://schemas.microsoft.com/office/drawing/2014/main" id="{63B777C6-664F-4658-B3F1-DFFE27844C3C}"/>
                  </a:ext>
                </a:extLst>
              </p:cNvPr>
              <p:cNvSpPr>
                <a:spLocks noChangeArrowheads="1"/>
              </p:cNvSpPr>
              <p:nvPr/>
            </p:nvSpPr>
            <p:spPr bwMode="auto">
              <a:xfrm>
                <a:off x="3064" y="203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7" name="Oval 84">
                <a:extLst>
                  <a:ext uri="{FF2B5EF4-FFF2-40B4-BE49-F238E27FC236}">
                    <a16:creationId xmlns:a16="http://schemas.microsoft.com/office/drawing/2014/main" id="{B75FBDEE-61BC-4A73-8579-82D6A4F29751}"/>
                  </a:ext>
                </a:extLst>
              </p:cNvPr>
              <p:cNvSpPr>
                <a:spLocks noChangeArrowheads="1"/>
              </p:cNvSpPr>
              <p:nvPr/>
            </p:nvSpPr>
            <p:spPr bwMode="auto">
              <a:xfrm>
                <a:off x="2984" y="204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8" name="Oval 85">
                <a:extLst>
                  <a:ext uri="{FF2B5EF4-FFF2-40B4-BE49-F238E27FC236}">
                    <a16:creationId xmlns:a16="http://schemas.microsoft.com/office/drawing/2014/main" id="{3184E5F7-F47F-4215-95C0-F4F0BA65B77E}"/>
                  </a:ext>
                </a:extLst>
              </p:cNvPr>
              <p:cNvSpPr>
                <a:spLocks noChangeArrowheads="1"/>
              </p:cNvSpPr>
              <p:nvPr/>
            </p:nvSpPr>
            <p:spPr bwMode="auto">
              <a:xfrm>
                <a:off x="3152" y="21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9" name="Oval 86">
                <a:extLst>
                  <a:ext uri="{FF2B5EF4-FFF2-40B4-BE49-F238E27FC236}">
                    <a16:creationId xmlns:a16="http://schemas.microsoft.com/office/drawing/2014/main" id="{A8C28585-C1EB-4DDD-B72D-A93E28050AA1}"/>
                  </a:ext>
                </a:extLst>
              </p:cNvPr>
              <p:cNvSpPr>
                <a:spLocks noChangeArrowheads="1"/>
              </p:cNvSpPr>
              <p:nvPr/>
            </p:nvSpPr>
            <p:spPr bwMode="auto">
              <a:xfrm>
                <a:off x="3088"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0" name="Oval 87">
                <a:extLst>
                  <a:ext uri="{FF2B5EF4-FFF2-40B4-BE49-F238E27FC236}">
                    <a16:creationId xmlns:a16="http://schemas.microsoft.com/office/drawing/2014/main" id="{DF4D93FA-A9A5-49A5-83D4-53E5078242AC}"/>
                  </a:ext>
                </a:extLst>
              </p:cNvPr>
              <p:cNvSpPr>
                <a:spLocks noChangeArrowheads="1"/>
              </p:cNvSpPr>
              <p:nvPr/>
            </p:nvSpPr>
            <p:spPr bwMode="auto">
              <a:xfrm>
                <a:off x="2944" y="21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1" name="Oval 88">
                <a:extLst>
                  <a:ext uri="{FF2B5EF4-FFF2-40B4-BE49-F238E27FC236}">
                    <a16:creationId xmlns:a16="http://schemas.microsoft.com/office/drawing/2014/main" id="{D6EE69D0-B62D-4B04-A036-82C66A9F6F10}"/>
                  </a:ext>
                </a:extLst>
              </p:cNvPr>
              <p:cNvSpPr>
                <a:spLocks noChangeArrowheads="1"/>
              </p:cNvSpPr>
              <p:nvPr/>
            </p:nvSpPr>
            <p:spPr bwMode="auto">
              <a:xfrm>
                <a:off x="3024" y="213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2" name="Oval 89">
                <a:extLst>
                  <a:ext uri="{FF2B5EF4-FFF2-40B4-BE49-F238E27FC236}">
                    <a16:creationId xmlns:a16="http://schemas.microsoft.com/office/drawing/2014/main" id="{8F331DB9-8233-4F7B-80D2-E0D7C510E24E}"/>
                  </a:ext>
                </a:extLst>
              </p:cNvPr>
              <p:cNvSpPr>
                <a:spLocks noChangeArrowheads="1"/>
              </p:cNvSpPr>
              <p:nvPr/>
            </p:nvSpPr>
            <p:spPr bwMode="auto">
              <a:xfrm>
                <a:off x="2984" y="21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3" name="Oval 90">
                <a:extLst>
                  <a:ext uri="{FF2B5EF4-FFF2-40B4-BE49-F238E27FC236}">
                    <a16:creationId xmlns:a16="http://schemas.microsoft.com/office/drawing/2014/main" id="{9B7D3949-D6CF-4150-B214-852C42C1C4DF}"/>
                  </a:ext>
                </a:extLst>
              </p:cNvPr>
              <p:cNvSpPr>
                <a:spLocks noChangeArrowheads="1"/>
              </p:cNvSpPr>
              <p:nvPr/>
            </p:nvSpPr>
            <p:spPr bwMode="auto">
              <a:xfrm>
                <a:off x="2880"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4" name="Oval 91">
                <a:extLst>
                  <a:ext uri="{FF2B5EF4-FFF2-40B4-BE49-F238E27FC236}">
                    <a16:creationId xmlns:a16="http://schemas.microsoft.com/office/drawing/2014/main" id="{0CBEDA1C-F576-4395-8116-EEACFEE4B5B9}"/>
                  </a:ext>
                </a:extLst>
              </p:cNvPr>
              <p:cNvSpPr>
                <a:spLocks noChangeArrowheads="1"/>
              </p:cNvSpPr>
              <p:nvPr/>
            </p:nvSpPr>
            <p:spPr bwMode="auto">
              <a:xfrm>
                <a:off x="2800"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5" name="Oval 92">
                <a:extLst>
                  <a:ext uri="{FF2B5EF4-FFF2-40B4-BE49-F238E27FC236}">
                    <a16:creationId xmlns:a16="http://schemas.microsoft.com/office/drawing/2014/main" id="{43A9B300-2058-43E2-88CC-1CD403DC6E74}"/>
                  </a:ext>
                </a:extLst>
              </p:cNvPr>
              <p:cNvSpPr>
                <a:spLocks noChangeArrowheads="1"/>
              </p:cNvSpPr>
              <p:nvPr/>
            </p:nvSpPr>
            <p:spPr bwMode="auto">
              <a:xfrm>
                <a:off x="2720" y="21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6" name="Oval 93">
                <a:extLst>
                  <a:ext uri="{FF2B5EF4-FFF2-40B4-BE49-F238E27FC236}">
                    <a16:creationId xmlns:a16="http://schemas.microsoft.com/office/drawing/2014/main" id="{BE6AB14C-1FFA-446B-82B0-A4DF57E3640B}"/>
                  </a:ext>
                </a:extLst>
              </p:cNvPr>
              <p:cNvSpPr>
                <a:spLocks noChangeArrowheads="1"/>
              </p:cNvSpPr>
              <p:nvPr/>
            </p:nvSpPr>
            <p:spPr bwMode="auto">
              <a:xfrm>
                <a:off x="2904" y="206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7" name="Oval 94">
                <a:extLst>
                  <a:ext uri="{FF2B5EF4-FFF2-40B4-BE49-F238E27FC236}">
                    <a16:creationId xmlns:a16="http://schemas.microsoft.com/office/drawing/2014/main" id="{A2CE7068-0D3D-4BF6-8B44-00B3A983E5A6}"/>
                  </a:ext>
                </a:extLst>
              </p:cNvPr>
              <p:cNvSpPr>
                <a:spLocks noChangeArrowheads="1"/>
              </p:cNvSpPr>
              <p:nvPr/>
            </p:nvSpPr>
            <p:spPr bwMode="auto">
              <a:xfrm>
                <a:off x="3232"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8" name="Oval 95">
                <a:extLst>
                  <a:ext uri="{FF2B5EF4-FFF2-40B4-BE49-F238E27FC236}">
                    <a16:creationId xmlns:a16="http://schemas.microsoft.com/office/drawing/2014/main" id="{6A4EF74B-8AFD-4F16-B2BF-70F56249FB59}"/>
                  </a:ext>
                </a:extLst>
              </p:cNvPr>
              <p:cNvSpPr>
                <a:spLocks noChangeArrowheads="1"/>
              </p:cNvSpPr>
              <p:nvPr/>
            </p:nvSpPr>
            <p:spPr bwMode="auto">
              <a:xfrm>
                <a:off x="2960" y="19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9" name="Oval 96">
                <a:extLst>
                  <a:ext uri="{FF2B5EF4-FFF2-40B4-BE49-F238E27FC236}">
                    <a16:creationId xmlns:a16="http://schemas.microsoft.com/office/drawing/2014/main" id="{BA04C559-2A59-4044-87C9-C19742BC4DB6}"/>
                  </a:ext>
                </a:extLst>
              </p:cNvPr>
              <p:cNvSpPr>
                <a:spLocks noChangeArrowheads="1"/>
              </p:cNvSpPr>
              <p:nvPr/>
            </p:nvSpPr>
            <p:spPr bwMode="auto">
              <a:xfrm>
                <a:off x="3216" y="20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0" name="Oval 97">
                <a:extLst>
                  <a:ext uri="{FF2B5EF4-FFF2-40B4-BE49-F238E27FC236}">
                    <a16:creationId xmlns:a16="http://schemas.microsoft.com/office/drawing/2014/main" id="{6C3FBD3E-9370-4882-B500-AC3B13F6E02C}"/>
                  </a:ext>
                </a:extLst>
              </p:cNvPr>
              <p:cNvSpPr>
                <a:spLocks noChangeArrowheads="1"/>
              </p:cNvSpPr>
              <p:nvPr/>
            </p:nvSpPr>
            <p:spPr bwMode="auto">
              <a:xfrm>
                <a:off x="3416"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1" name="Oval 98">
                <a:extLst>
                  <a:ext uri="{FF2B5EF4-FFF2-40B4-BE49-F238E27FC236}">
                    <a16:creationId xmlns:a16="http://schemas.microsoft.com/office/drawing/2014/main" id="{81B6C8AA-96EB-4A55-9907-7160C82088AC}"/>
                  </a:ext>
                </a:extLst>
              </p:cNvPr>
              <p:cNvSpPr>
                <a:spLocks noChangeArrowheads="1"/>
              </p:cNvSpPr>
              <p:nvPr/>
            </p:nvSpPr>
            <p:spPr bwMode="auto">
              <a:xfrm>
                <a:off x="3264" y="210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2" name="Oval 99">
                <a:extLst>
                  <a:ext uri="{FF2B5EF4-FFF2-40B4-BE49-F238E27FC236}">
                    <a16:creationId xmlns:a16="http://schemas.microsoft.com/office/drawing/2014/main" id="{F384E787-F9A2-43B6-95DC-7CEBF05FC031}"/>
                  </a:ext>
                </a:extLst>
              </p:cNvPr>
              <p:cNvSpPr>
                <a:spLocks noChangeArrowheads="1"/>
              </p:cNvSpPr>
              <p:nvPr/>
            </p:nvSpPr>
            <p:spPr bwMode="auto">
              <a:xfrm>
                <a:off x="3680" y="220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3" name="Oval 100">
                <a:extLst>
                  <a:ext uri="{FF2B5EF4-FFF2-40B4-BE49-F238E27FC236}">
                    <a16:creationId xmlns:a16="http://schemas.microsoft.com/office/drawing/2014/main" id="{FB8D43D8-9D7B-4924-BC0C-FD7E52DD6C06}"/>
                  </a:ext>
                </a:extLst>
              </p:cNvPr>
              <p:cNvSpPr>
                <a:spLocks noChangeArrowheads="1"/>
              </p:cNvSpPr>
              <p:nvPr/>
            </p:nvSpPr>
            <p:spPr bwMode="auto">
              <a:xfrm>
                <a:off x="3384"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grpSp>
      <p:grpSp>
        <p:nvGrpSpPr>
          <p:cNvPr id="49253" name="Group 101">
            <a:extLst>
              <a:ext uri="{FF2B5EF4-FFF2-40B4-BE49-F238E27FC236}">
                <a16:creationId xmlns:a16="http://schemas.microsoft.com/office/drawing/2014/main" id="{940DE2A8-1909-4A39-A9F1-E656ED712121}"/>
              </a:ext>
            </a:extLst>
          </p:cNvPr>
          <p:cNvGrpSpPr>
            <a:grpSpLocks/>
          </p:cNvGrpSpPr>
          <p:nvPr/>
        </p:nvGrpSpPr>
        <p:grpSpPr bwMode="auto">
          <a:xfrm>
            <a:off x="5264150" y="2536825"/>
            <a:ext cx="3578225" cy="4016375"/>
            <a:chOff x="3316" y="1694"/>
            <a:chExt cx="2254" cy="2530"/>
          </a:xfrm>
        </p:grpSpPr>
        <p:sp>
          <p:nvSpPr>
            <p:cNvPr id="40990" name="Line 102">
              <a:extLst>
                <a:ext uri="{FF2B5EF4-FFF2-40B4-BE49-F238E27FC236}">
                  <a16:creationId xmlns:a16="http://schemas.microsoft.com/office/drawing/2014/main" id="{4E8DEEBA-7F3C-47B0-8C7C-35C4F0AEFD4A}"/>
                </a:ext>
              </a:extLst>
            </p:cNvPr>
            <p:cNvSpPr>
              <a:spLocks noChangeShapeType="1"/>
            </p:cNvSpPr>
            <p:nvPr/>
          </p:nvSpPr>
          <p:spPr bwMode="auto">
            <a:xfrm flipH="1">
              <a:off x="3570" y="3828"/>
              <a:ext cx="210" cy="12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1" name="Line 103">
              <a:extLst>
                <a:ext uri="{FF2B5EF4-FFF2-40B4-BE49-F238E27FC236}">
                  <a16:creationId xmlns:a16="http://schemas.microsoft.com/office/drawing/2014/main" id="{22DE4984-E0CD-4D8B-A30D-89CD5D0F7E4C}"/>
                </a:ext>
              </a:extLst>
            </p:cNvPr>
            <p:cNvSpPr>
              <a:spLocks noChangeShapeType="1"/>
            </p:cNvSpPr>
            <p:nvPr/>
          </p:nvSpPr>
          <p:spPr bwMode="auto">
            <a:xfrm flipH="1" flipV="1">
              <a:off x="3316" y="1792"/>
              <a:ext cx="60" cy="16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2" name="Line 104">
              <a:extLst>
                <a:ext uri="{FF2B5EF4-FFF2-40B4-BE49-F238E27FC236}">
                  <a16:creationId xmlns:a16="http://schemas.microsoft.com/office/drawing/2014/main" id="{B04AC42D-A817-4D06-A12B-50582597B8AE}"/>
                </a:ext>
              </a:extLst>
            </p:cNvPr>
            <p:cNvSpPr>
              <a:spLocks noChangeShapeType="1"/>
            </p:cNvSpPr>
            <p:nvPr/>
          </p:nvSpPr>
          <p:spPr bwMode="auto">
            <a:xfrm flipH="1" flipV="1">
              <a:off x="3536" y="1724"/>
              <a:ext cx="48" cy="18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3" name="Line 105">
              <a:extLst>
                <a:ext uri="{FF2B5EF4-FFF2-40B4-BE49-F238E27FC236}">
                  <a16:creationId xmlns:a16="http://schemas.microsoft.com/office/drawing/2014/main" id="{FF484EE9-CD6D-478B-A387-14386BEAEBF9}"/>
                </a:ext>
              </a:extLst>
            </p:cNvPr>
            <p:cNvSpPr>
              <a:spLocks noChangeShapeType="1"/>
            </p:cNvSpPr>
            <p:nvPr/>
          </p:nvSpPr>
          <p:spPr bwMode="auto">
            <a:xfrm flipV="1">
              <a:off x="4260" y="1764"/>
              <a:ext cx="108" cy="18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4" name="Line 106">
              <a:extLst>
                <a:ext uri="{FF2B5EF4-FFF2-40B4-BE49-F238E27FC236}">
                  <a16:creationId xmlns:a16="http://schemas.microsoft.com/office/drawing/2014/main" id="{6400E2E8-D5EA-427B-B402-FD1C6BDB46F5}"/>
                </a:ext>
              </a:extLst>
            </p:cNvPr>
            <p:cNvSpPr>
              <a:spLocks noChangeShapeType="1"/>
            </p:cNvSpPr>
            <p:nvPr/>
          </p:nvSpPr>
          <p:spPr bwMode="auto">
            <a:xfrm flipV="1">
              <a:off x="4078" y="1696"/>
              <a:ext cx="48" cy="19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5" name="Line 107">
              <a:extLst>
                <a:ext uri="{FF2B5EF4-FFF2-40B4-BE49-F238E27FC236}">
                  <a16:creationId xmlns:a16="http://schemas.microsoft.com/office/drawing/2014/main" id="{34130E28-A2B3-4B4E-BB99-2A29FB794DC7}"/>
                </a:ext>
              </a:extLst>
            </p:cNvPr>
            <p:cNvSpPr>
              <a:spLocks noChangeShapeType="1"/>
            </p:cNvSpPr>
            <p:nvPr/>
          </p:nvSpPr>
          <p:spPr bwMode="auto">
            <a:xfrm flipV="1">
              <a:off x="3836" y="1694"/>
              <a:ext cx="6" cy="192"/>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6" name="Line 108">
              <a:extLst>
                <a:ext uri="{FF2B5EF4-FFF2-40B4-BE49-F238E27FC236}">
                  <a16:creationId xmlns:a16="http://schemas.microsoft.com/office/drawing/2014/main" id="{89E9CA26-847B-42ED-A65D-7202B7C57E3B}"/>
                </a:ext>
              </a:extLst>
            </p:cNvPr>
            <p:cNvSpPr>
              <a:spLocks noChangeShapeType="1"/>
            </p:cNvSpPr>
            <p:nvPr/>
          </p:nvSpPr>
          <p:spPr bwMode="auto">
            <a:xfrm flipH="1">
              <a:off x="3832" y="3928"/>
              <a:ext cx="138" cy="18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7" name="Line 109">
              <a:extLst>
                <a:ext uri="{FF2B5EF4-FFF2-40B4-BE49-F238E27FC236}">
                  <a16:creationId xmlns:a16="http://schemas.microsoft.com/office/drawing/2014/main" id="{B4F401EA-2194-4B30-AE30-4570F91903D9}"/>
                </a:ext>
              </a:extLst>
            </p:cNvPr>
            <p:cNvSpPr>
              <a:spLocks noChangeShapeType="1"/>
            </p:cNvSpPr>
            <p:nvPr/>
          </p:nvSpPr>
          <p:spPr bwMode="auto">
            <a:xfrm flipH="1">
              <a:off x="4160" y="3968"/>
              <a:ext cx="72" cy="234"/>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8" name="Line 110">
              <a:extLst>
                <a:ext uri="{FF2B5EF4-FFF2-40B4-BE49-F238E27FC236}">
                  <a16:creationId xmlns:a16="http://schemas.microsoft.com/office/drawing/2014/main" id="{3AC26515-A84A-495D-B9E8-E01DAF291EF7}"/>
                </a:ext>
              </a:extLst>
            </p:cNvPr>
            <p:cNvSpPr>
              <a:spLocks noChangeShapeType="1"/>
            </p:cNvSpPr>
            <p:nvPr/>
          </p:nvSpPr>
          <p:spPr bwMode="auto">
            <a:xfrm>
              <a:off x="4488" y="3990"/>
              <a:ext cx="48" cy="234"/>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9" name="Line 111">
              <a:extLst>
                <a:ext uri="{FF2B5EF4-FFF2-40B4-BE49-F238E27FC236}">
                  <a16:creationId xmlns:a16="http://schemas.microsoft.com/office/drawing/2014/main" id="{6A4C8732-7C61-4B84-8368-E39E610918E0}"/>
                </a:ext>
              </a:extLst>
            </p:cNvPr>
            <p:cNvSpPr>
              <a:spLocks noChangeShapeType="1"/>
            </p:cNvSpPr>
            <p:nvPr/>
          </p:nvSpPr>
          <p:spPr bwMode="auto">
            <a:xfrm flipH="1">
              <a:off x="3406" y="3670"/>
              <a:ext cx="222" cy="84"/>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0" name="Line 112">
              <a:extLst>
                <a:ext uri="{FF2B5EF4-FFF2-40B4-BE49-F238E27FC236}">
                  <a16:creationId xmlns:a16="http://schemas.microsoft.com/office/drawing/2014/main" id="{A03331BC-E6DA-4ECC-B1FF-C04C00A2685B}"/>
                </a:ext>
              </a:extLst>
            </p:cNvPr>
            <p:cNvSpPr>
              <a:spLocks noChangeShapeType="1"/>
            </p:cNvSpPr>
            <p:nvPr/>
          </p:nvSpPr>
          <p:spPr bwMode="auto">
            <a:xfrm>
              <a:off x="5354" y="3602"/>
              <a:ext cx="216" cy="42"/>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1" name="Line 113">
              <a:extLst>
                <a:ext uri="{FF2B5EF4-FFF2-40B4-BE49-F238E27FC236}">
                  <a16:creationId xmlns:a16="http://schemas.microsoft.com/office/drawing/2014/main" id="{1F117309-A301-4292-95CB-9CF48509D6C0}"/>
                </a:ext>
              </a:extLst>
            </p:cNvPr>
            <p:cNvSpPr>
              <a:spLocks noChangeShapeType="1"/>
            </p:cNvSpPr>
            <p:nvPr/>
          </p:nvSpPr>
          <p:spPr bwMode="auto">
            <a:xfrm>
              <a:off x="5226" y="3726"/>
              <a:ext cx="198" cy="12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2" name="Line 114">
              <a:extLst>
                <a:ext uri="{FF2B5EF4-FFF2-40B4-BE49-F238E27FC236}">
                  <a16:creationId xmlns:a16="http://schemas.microsoft.com/office/drawing/2014/main" id="{A24DF4D5-A4A2-4C04-BCAF-E919BA6EE138}"/>
                </a:ext>
              </a:extLst>
            </p:cNvPr>
            <p:cNvSpPr>
              <a:spLocks noChangeShapeType="1"/>
            </p:cNvSpPr>
            <p:nvPr/>
          </p:nvSpPr>
          <p:spPr bwMode="auto">
            <a:xfrm>
              <a:off x="4762" y="3940"/>
              <a:ext cx="102" cy="22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3" name="Line 115">
              <a:extLst>
                <a:ext uri="{FF2B5EF4-FFF2-40B4-BE49-F238E27FC236}">
                  <a16:creationId xmlns:a16="http://schemas.microsoft.com/office/drawing/2014/main" id="{DE0228DA-7A76-494B-B189-A83EDDB2CDC5}"/>
                </a:ext>
              </a:extLst>
            </p:cNvPr>
            <p:cNvSpPr>
              <a:spLocks noChangeShapeType="1"/>
            </p:cNvSpPr>
            <p:nvPr/>
          </p:nvSpPr>
          <p:spPr bwMode="auto">
            <a:xfrm>
              <a:off x="5018" y="3848"/>
              <a:ext cx="168" cy="19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sp>
        <p:nvSpPr>
          <p:cNvPr id="49268" name="Text Box 116">
            <a:extLst>
              <a:ext uri="{FF2B5EF4-FFF2-40B4-BE49-F238E27FC236}">
                <a16:creationId xmlns:a16="http://schemas.microsoft.com/office/drawing/2014/main" id="{F0229C76-DBEA-4A56-A122-41F69FB7DE9E}"/>
              </a:ext>
            </a:extLst>
          </p:cNvPr>
          <p:cNvSpPr txBox="1">
            <a:spLocks noChangeArrowheads="1"/>
          </p:cNvSpPr>
          <p:nvPr/>
        </p:nvSpPr>
        <p:spPr bwMode="auto">
          <a:xfrm>
            <a:off x="3359150" y="2124631"/>
            <a:ext cx="1866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800" b="0" i="0" u="none" strike="noStrike" kern="1200" cap="none" spc="0" normalizeH="0" baseline="0" noProof="0" dirty="0" err="1" smtClean="0">
                <a:ln>
                  <a:noFill/>
                </a:ln>
                <a:solidFill>
                  <a:srgbClr val="000000"/>
                </a:solidFill>
                <a:effectLst/>
                <a:uLnTx/>
                <a:uFillTx/>
                <a:latin typeface="Calibri"/>
                <a:ea typeface="MS PGothic" panose="020B0600070205080204" pitchFamily="34" charset="-128"/>
                <a:cs typeface="+mn-cs"/>
              </a:rPr>
              <a:t>blokkade</a:t>
            </a:r>
            <a:endParaRPr kumimoji="0" lang="fr-FR" altLang="nl-NL" sz="18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pic>
        <p:nvPicPr>
          <p:cNvPr id="49270" name="Picture 118" descr="bloat">
            <a:extLst>
              <a:ext uri="{FF2B5EF4-FFF2-40B4-BE49-F238E27FC236}">
                <a16:creationId xmlns:a16="http://schemas.microsoft.com/office/drawing/2014/main" id="{61A03EAB-B246-455E-8175-2AFC2660B79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4029" y="1577975"/>
            <a:ext cx="180022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271" name="Group 119">
            <a:extLst>
              <a:ext uri="{FF2B5EF4-FFF2-40B4-BE49-F238E27FC236}">
                <a16:creationId xmlns:a16="http://schemas.microsoft.com/office/drawing/2014/main" id="{81710677-8CFB-45B0-8C0A-77D309981D34}"/>
              </a:ext>
            </a:extLst>
          </p:cNvPr>
          <p:cNvGrpSpPr>
            <a:grpSpLocks/>
          </p:cNvGrpSpPr>
          <p:nvPr/>
        </p:nvGrpSpPr>
        <p:grpSpPr bwMode="auto">
          <a:xfrm>
            <a:off x="3086100" y="2286000"/>
            <a:ext cx="4533900" cy="1219200"/>
            <a:chOff x="1944" y="1536"/>
            <a:chExt cx="2856" cy="768"/>
          </a:xfrm>
        </p:grpSpPr>
        <p:sp>
          <p:nvSpPr>
            <p:cNvPr id="40975" name="Line 120">
              <a:extLst>
                <a:ext uri="{FF2B5EF4-FFF2-40B4-BE49-F238E27FC236}">
                  <a16:creationId xmlns:a16="http://schemas.microsoft.com/office/drawing/2014/main" id="{036FFEA7-EDD8-44E2-A1C5-6F22377E1CA4}"/>
                </a:ext>
              </a:extLst>
            </p:cNvPr>
            <p:cNvSpPr>
              <a:spLocks noChangeShapeType="1"/>
            </p:cNvSpPr>
            <p:nvPr/>
          </p:nvSpPr>
          <p:spPr bwMode="auto">
            <a:xfrm flipH="1" flipV="1">
              <a:off x="4552" y="1960"/>
              <a:ext cx="248" cy="216"/>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76" name="Line 121">
              <a:extLst>
                <a:ext uri="{FF2B5EF4-FFF2-40B4-BE49-F238E27FC236}">
                  <a16:creationId xmlns:a16="http://schemas.microsoft.com/office/drawing/2014/main" id="{F81BFE06-B489-453E-A723-9393338E6771}"/>
                </a:ext>
              </a:extLst>
            </p:cNvPr>
            <p:cNvSpPr>
              <a:spLocks noChangeShapeType="1"/>
            </p:cNvSpPr>
            <p:nvPr/>
          </p:nvSpPr>
          <p:spPr bwMode="auto">
            <a:xfrm flipH="1">
              <a:off x="2664" y="2144"/>
              <a:ext cx="208" cy="160"/>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77" name="Line 122">
              <a:extLst>
                <a:ext uri="{FF2B5EF4-FFF2-40B4-BE49-F238E27FC236}">
                  <a16:creationId xmlns:a16="http://schemas.microsoft.com/office/drawing/2014/main" id="{FDA653A7-52FF-4062-81C8-D511038AEE7E}"/>
                </a:ext>
              </a:extLst>
            </p:cNvPr>
            <p:cNvSpPr>
              <a:spLocks noChangeShapeType="1"/>
            </p:cNvSpPr>
            <p:nvPr/>
          </p:nvSpPr>
          <p:spPr bwMode="auto">
            <a:xfrm flipH="1">
              <a:off x="2928" y="1936"/>
              <a:ext cx="256" cy="184"/>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78" name="Line 123">
              <a:extLst>
                <a:ext uri="{FF2B5EF4-FFF2-40B4-BE49-F238E27FC236}">
                  <a16:creationId xmlns:a16="http://schemas.microsoft.com/office/drawing/2014/main" id="{3B24DDF1-E2A3-4666-B636-011724728663}"/>
                </a:ext>
              </a:extLst>
            </p:cNvPr>
            <p:cNvSpPr>
              <a:spLocks noChangeShapeType="1"/>
            </p:cNvSpPr>
            <p:nvPr/>
          </p:nvSpPr>
          <p:spPr bwMode="auto">
            <a:xfrm flipH="1">
              <a:off x="3216" y="1768"/>
              <a:ext cx="368" cy="12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79" name="Line 124">
              <a:extLst>
                <a:ext uri="{FF2B5EF4-FFF2-40B4-BE49-F238E27FC236}">
                  <a16:creationId xmlns:a16="http://schemas.microsoft.com/office/drawing/2014/main" id="{90C66CD3-9105-485F-93A8-EFE0F95F1D13}"/>
                </a:ext>
              </a:extLst>
            </p:cNvPr>
            <p:cNvSpPr>
              <a:spLocks noChangeShapeType="1"/>
            </p:cNvSpPr>
            <p:nvPr/>
          </p:nvSpPr>
          <p:spPr bwMode="auto">
            <a:xfrm flipH="1" flipV="1">
              <a:off x="3648" y="1760"/>
              <a:ext cx="464"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0" name="Line 125">
              <a:extLst>
                <a:ext uri="{FF2B5EF4-FFF2-40B4-BE49-F238E27FC236}">
                  <a16:creationId xmlns:a16="http://schemas.microsoft.com/office/drawing/2014/main" id="{127211C5-90C0-4554-83C7-2FBBEFED0437}"/>
                </a:ext>
              </a:extLst>
            </p:cNvPr>
            <p:cNvSpPr>
              <a:spLocks noChangeShapeType="1"/>
            </p:cNvSpPr>
            <p:nvPr/>
          </p:nvSpPr>
          <p:spPr bwMode="auto">
            <a:xfrm flipH="1" flipV="1">
              <a:off x="4168" y="1768"/>
              <a:ext cx="368" cy="16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1" name="Line 126">
              <a:extLst>
                <a:ext uri="{FF2B5EF4-FFF2-40B4-BE49-F238E27FC236}">
                  <a16:creationId xmlns:a16="http://schemas.microsoft.com/office/drawing/2014/main" id="{4D18D4A4-AA2B-4DC6-9643-8D90D42DBCEE}"/>
                </a:ext>
              </a:extLst>
            </p:cNvPr>
            <p:cNvSpPr>
              <a:spLocks noChangeShapeType="1"/>
            </p:cNvSpPr>
            <p:nvPr/>
          </p:nvSpPr>
          <p:spPr bwMode="auto">
            <a:xfrm flipH="1" flipV="1">
              <a:off x="1944" y="1536"/>
              <a:ext cx="640" cy="744"/>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2" name="Line 127">
              <a:extLst>
                <a:ext uri="{FF2B5EF4-FFF2-40B4-BE49-F238E27FC236}">
                  <a16:creationId xmlns:a16="http://schemas.microsoft.com/office/drawing/2014/main" id="{AA19E043-7DF0-458A-9B29-9EBA9784BA3C}"/>
                </a:ext>
              </a:extLst>
            </p:cNvPr>
            <p:cNvSpPr>
              <a:spLocks noChangeShapeType="1"/>
            </p:cNvSpPr>
            <p:nvPr/>
          </p:nvSpPr>
          <p:spPr bwMode="auto">
            <a:xfrm flipH="1" flipV="1">
              <a:off x="3016" y="2152"/>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3" name="Line 128">
              <a:extLst>
                <a:ext uri="{FF2B5EF4-FFF2-40B4-BE49-F238E27FC236}">
                  <a16:creationId xmlns:a16="http://schemas.microsoft.com/office/drawing/2014/main" id="{9E8C6F15-F097-471D-B883-70A6503D5BEF}"/>
                </a:ext>
              </a:extLst>
            </p:cNvPr>
            <p:cNvSpPr>
              <a:spLocks noChangeShapeType="1"/>
            </p:cNvSpPr>
            <p:nvPr/>
          </p:nvSpPr>
          <p:spPr bwMode="auto">
            <a:xfrm flipH="1" flipV="1">
              <a:off x="3424" y="2136"/>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4" name="Line 129">
              <a:extLst>
                <a:ext uri="{FF2B5EF4-FFF2-40B4-BE49-F238E27FC236}">
                  <a16:creationId xmlns:a16="http://schemas.microsoft.com/office/drawing/2014/main" id="{4C647609-DF9B-4043-AA12-AA7A1DBA0342}"/>
                </a:ext>
              </a:extLst>
            </p:cNvPr>
            <p:cNvSpPr>
              <a:spLocks noChangeShapeType="1"/>
            </p:cNvSpPr>
            <p:nvPr/>
          </p:nvSpPr>
          <p:spPr bwMode="auto">
            <a:xfrm flipH="1" flipV="1">
              <a:off x="3832" y="2136"/>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5" name="Line 130">
              <a:extLst>
                <a:ext uri="{FF2B5EF4-FFF2-40B4-BE49-F238E27FC236}">
                  <a16:creationId xmlns:a16="http://schemas.microsoft.com/office/drawing/2014/main" id="{5373CEA8-0710-4B14-A7B4-A565424E1A0D}"/>
                </a:ext>
              </a:extLst>
            </p:cNvPr>
            <p:cNvSpPr>
              <a:spLocks noChangeShapeType="1"/>
            </p:cNvSpPr>
            <p:nvPr/>
          </p:nvSpPr>
          <p:spPr bwMode="auto">
            <a:xfrm flipH="1" flipV="1">
              <a:off x="4296" y="2128"/>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6" name="Line 131">
              <a:extLst>
                <a:ext uri="{FF2B5EF4-FFF2-40B4-BE49-F238E27FC236}">
                  <a16:creationId xmlns:a16="http://schemas.microsoft.com/office/drawing/2014/main" id="{89A028C5-CD78-4B4E-9BA4-A4A629E7BA64}"/>
                </a:ext>
              </a:extLst>
            </p:cNvPr>
            <p:cNvSpPr>
              <a:spLocks noChangeShapeType="1"/>
            </p:cNvSpPr>
            <p:nvPr/>
          </p:nvSpPr>
          <p:spPr bwMode="auto">
            <a:xfrm>
              <a:off x="4485" y="2145"/>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7" name="Line 132">
              <a:extLst>
                <a:ext uri="{FF2B5EF4-FFF2-40B4-BE49-F238E27FC236}">
                  <a16:creationId xmlns:a16="http://schemas.microsoft.com/office/drawing/2014/main" id="{38199E44-1E9C-47B9-8792-A8492D6F4714}"/>
                </a:ext>
              </a:extLst>
            </p:cNvPr>
            <p:cNvSpPr>
              <a:spLocks noChangeShapeType="1"/>
            </p:cNvSpPr>
            <p:nvPr/>
          </p:nvSpPr>
          <p:spPr bwMode="auto">
            <a:xfrm>
              <a:off x="4020" y="2143"/>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8" name="Line 133">
              <a:extLst>
                <a:ext uri="{FF2B5EF4-FFF2-40B4-BE49-F238E27FC236}">
                  <a16:creationId xmlns:a16="http://schemas.microsoft.com/office/drawing/2014/main" id="{323A5990-D509-4E23-9AC5-F947A0CB8C42}"/>
                </a:ext>
              </a:extLst>
            </p:cNvPr>
            <p:cNvSpPr>
              <a:spLocks noChangeShapeType="1"/>
            </p:cNvSpPr>
            <p:nvPr/>
          </p:nvSpPr>
          <p:spPr bwMode="auto">
            <a:xfrm>
              <a:off x="3626" y="2130"/>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9" name="Line 134">
              <a:extLst>
                <a:ext uri="{FF2B5EF4-FFF2-40B4-BE49-F238E27FC236}">
                  <a16:creationId xmlns:a16="http://schemas.microsoft.com/office/drawing/2014/main" id="{ABFC1B2E-DDB2-4065-9BB5-FFC0E0E9441C}"/>
                </a:ext>
              </a:extLst>
            </p:cNvPr>
            <p:cNvSpPr>
              <a:spLocks noChangeShapeType="1"/>
            </p:cNvSpPr>
            <p:nvPr/>
          </p:nvSpPr>
          <p:spPr bwMode="auto">
            <a:xfrm>
              <a:off x="3214" y="2142"/>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sp>
        <p:nvSpPr>
          <p:cNvPr id="40973" name="Text Box 135">
            <a:extLst>
              <a:ext uri="{FF2B5EF4-FFF2-40B4-BE49-F238E27FC236}">
                <a16:creationId xmlns:a16="http://schemas.microsoft.com/office/drawing/2014/main" id="{E5D7FABE-B321-49D4-8864-ACC018601BB8}"/>
              </a:ext>
            </a:extLst>
          </p:cNvPr>
          <p:cNvSpPr txBox="1">
            <a:spLocks noChangeArrowheads="1"/>
          </p:cNvSpPr>
          <p:nvPr/>
        </p:nvSpPr>
        <p:spPr bwMode="auto">
          <a:xfrm>
            <a:off x="5927725" y="801688"/>
            <a:ext cx="27590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74" name="Rectangle 136">
            <a:extLst>
              <a:ext uri="{FF2B5EF4-FFF2-40B4-BE49-F238E27FC236}">
                <a16:creationId xmlns:a16="http://schemas.microsoft.com/office/drawing/2014/main" id="{ADEBF084-E715-47B9-AC21-66B0E02820D5}"/>
              </a:ext>
            </a:extLst>
          </p:cNvPr>
          <p:cNvSpPr>
            <a:spLocks noChangeArrowheads="1"/>
          </p:cNvSpPr>
          <p:nvPr/>
        </p:nvSpPr>
        <p:spPr bwMode="auto">
          <a:xfrm>
            <a:off x="736864" y="332618"/>
            <a:ext cx="6984736"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altLang="nl-NL" sz="2400" b="1" dirty="0" err="1" smtClean="0">
                <a:solidFill>
                  <a:prstClr val="black"/>
                </a:solidFill>
                <a:latin typeface="Calibri"/>
              </a:rPr>
              <a:t>Tympanie</a:t>
            </a:r>
            <a:r>
              <a:rPr lang="en-GB" altLang="nl-NL" sz="2400" b="1" dirty="0" smtClean="0">
                <a:solidFill>
                  <a:prstClr val="black"/>
                </a:solidFill>
                <a:latin typeface="Calibri"/>
              </a:rPr>
              <a:t>/</a:t>
            </a:r>
            <a:r>
              <a:rPr lang="en-GB" altLang="nl-NL" sz="2400" b="1" dirty="0" err="1" smtClean="0">
                <a:solidFill>
                  <a:prstClr val="black"/>
                </a:solidFill>
                <a:latin typeface="Calibri"/>
              </a:rPr>
              <a:t>trommelzucht</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bij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runderen</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endPar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en bij schapen)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Komt</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weinig</a:t>
            </a:r>
            <a:r>
              <a:rPr kumimoji="0" lang="en-GB" altLang="nl-NL" sz="24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voor</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&lt; 0,8% per jaar</a:t>
            </a:r>
          </a:p>
        </p:txBody>
      </p:sp>
      <p:sp>
        <p:nvSpPr>
          <p:cNvPr id="2" name="Titel 1"/>
          <p:cNvSpPr>
            <a:spLocks noGrp="1"/>
          </p:cNvSpPr>
          <p:nvPr>
            <p:ph type="title"/>
          </p:nvPr>
        </p:nvSpPr>
        <p:spPr/>
        <p:txBody>
          <a:bodyPr/>
          <a:lstStyle/>
          <a:p>
            <a:endParaRPr lang="nl-NL" dirty="0">
              <a:latin typeface="+mn-lt"/>
            </a:endParaRPr>
          </a:p>
        </p:txBody>
      </p:sp>
    </p:spTree>
    <p:extLst>
      <p:ext uri="{BB962C8B-B14F-4D97-AF65-F5344CB8AC3E}">
        <p14:creationId xmlns:p14="http://schemas.microsoft.com/office/powerpoint/2010/main" val="378515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9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9271"/>
                                        </p:tgtEl>
                                        <p:attrNameLst>
                                          <p:attrName>style.visibility</p:attrName>
                                        </p:attrNameLst>
                                      </p:cBhvr>
                                      <p:to>
                                        <p:strVal val="visible"/>
                                      </p:to>
                                    </p:set>
                                    <p:animEffect transition="in" filter="fade">
                                      <p:cBhvr>
                                        <p:cTn id="9" dur="2000"/>
                                        <p:tgtEl>
                                          <p:spTgt spid="4927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49193"/>
                                        </p:tgtEl>
                                        <p:attrNameLst>
                                          <p:attrName>style.visibility</p:attrName>
                                        </p:attrNameLst>
                                      </p:cBhvr>
                                      <p:to>
                                        <p:strVal val="visible"/>
                                      </p:to>
                                    </p:set>
                                    <p:animEffect transition="in" filter="fade">
                                      <p:cBhvr>
                                        <p:cTn id="14" dur="2000"/>
                                        <p:tgtEl>
                                          <p:spTgt spid="49193"/>
                                        </p:tgtEl>
                                      </p:cBhvr>
                                    </p:animEffect>
                                  </p:childTnLst>
                                </p:cTn>
                              </p:par>
                              <p:par>
                                <p:cTn id="15" presetID="10" presetClass="exit" presetSubtype="0" fill="hold" nodeType="withEffect">
                                  <p:stCondLst>
                                    <p:cond delay="0"/>
                                  </p:stCondLst>
                                  <p:childTnLst>
                                    <p:animEffect transition="out" filter="fade">
                                      <p:cBhvr>
                                        <p:cTn id="16" dur="2000"/>
                                        <p:tgtEl>
                                          <p:spTgt spid="49271"/>
                                        </p:tgtEl>
                                      </p:cBhvr>
                                    </p:animEffect>
                                    <p:set>
                                      <p:cBhvr>
                                        <p:cTn id="17" dur="1" fill="hold">
                                          <p:stCondLst>
                                            <p:cond delay="1999"/>
                                          </p:stCondLst>
                                        </p:cTn>
                                        <p:tgtEl>
                                          <p:spTgt spid="49271"/>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9253"/>
                                        </p:tgtEl>
                                        <p:attrNameLst>
                                          <p:attrName>style.visibility</p:attrName>
                                        </p:attrNameLst>
                                      </p:cBhvr>
                                      <p:to>
                                        <p:strVal val="visible"/>
                                      </p:to>
                                    </p:set>
                                    <p:animEffect transition="in" filter="fade">
                                      <p:cBhvr>
                                        <p:cTn id="20" dur="2000"/>
                                        <p:tgtEl>
                                          <p:spTgt spid="49253"/>
                                        </p:tgtEl>
                                      </p:cBhvr>
                                    </p:animEffect>
                                  </p:childTnLst>
                                </p:cTn>
                              </p:par>
                              <p:par>
                                <p:cTn id="21" presetID="10" presetClass="entr" presetSubtype="0" fill="hold" nodeType="withEffect">
                                  <p:stCondLst>
                                    <p:cond delay="0"/>
                                  </p:stCondLst>
                                  <p:childTnLst>
                                    <p:set>
                                      <p:cBhvr>
                                        <p:cTn id="22" dur="1" fill="hold">
                                          <p:stCondLst>
                                            <p:cond delay="0"/>
                                          </p:stCondLst>
                                        </p:cTn>
                                        <p:tgtEl>
                                          <p:spTgt spid="49270"/>
                                        </p:tgtEl>
                                        <p:attrNameLst>
                                          <p:attrName>style.visibility</p:attrName>
                                        </p:attrNameLst>
                                      </p:cBhvr>
                                      <p:to>
                                        <p:strVal val="visible"/>
                                      </p:to>
                                    </p:set>
                                    <p:animEffect transition="in" filter="fade">
                                      <p:cBhvr>
                                        <p:cTn id="23" dur="2000"/>
                                        <p:tgtEl>
                                          <p:spTgt spid="4927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9268"/>
                                        </p:tgtEl>
                                        <p:attrNameLst>
                                          <p:attrName>style.visibility</p:attrName>
                                        </p:attrNameLst>
                                      </p:cBhvr>
                                      <p:to>
                                        <p:strVal val="visible"/>
                                      </p:to>
                                    </p:set>
                                    <p:animEffect transition="in" filter="fade">
                                      <p:cBhvr>
                                        <p:cTn id="26" dur="2000"/>
                                        <p:tgtEl>
                                          <p:spTgt spid="4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1" grpId="0"/>
      <p:bldP spid="49268"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1C67B7C9-0BE4-4866-86B7-BEF3E8EE183E}"/>
              </a:ext>
            </a:extLst>
          </p:cNvPr>
          <p:cNvSpPr txBox="1">
            <a:spLocks noChangeArrowheads="1"/>
          </p:cNvSpPr>
          <p:nvPr/>
        </p:nvSpPr>
        <p:spPr bwMode="auto">
          <a:xfrm>
            <a:off x="720435" y="379607"/>
            <a:ext cx="6567055"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Antinutritionele</a:t>
            </a:r>
            <a:r>
              <a:rPr kumimoji="0" lang="en-GB" altLang="nl-NL" sz="24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factoren</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en andere secundaire metabolieten</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3011" name="Text Box 3">
            <a:extLst>
              <a:ext uri="{FF2B5EF4-FFF2-40B4-BE49-F238E27FC236}">
                <a16:creationId xmlns:a16="http://schemas.microsoft.com/office/drawing/2014/main" id="{5C1CA795-581F-42BD-BED3-A3324E43FFA3}"/>
              </a:ext>
            </a:extLst>
          </p:cNvPr>
          <p:cNvSpPr txBox="1">
            <a:spLocks noChangeArrowheads="1"/>
          </p:cNvSpPr>
          <p:nvPr/>
        </p:nvSpPr>
        <p:spPr bwMode="auto">
          <a:xfrm>
            <a:off x="381000" y="1244600"/>
            <a:ext cx="8382000" cy="378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Cyanogene</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glucosiden in sommige cultivars van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en</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(verstikking bij grazende dieren). Niveaus over het algemeen laag.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71450" marR="0" lvl="0" indent="-171450" algn="l" defTabSz="914400" rtl="0" eaLnBrk="0" fontAlgn="base" latinLnBrk="0" hangingPunct="0">
              <a:lnSpc>
                <a:spcPct val="100000"/>
              </a:lnSpc>
              <a:spcBef>
                <a:spcPct val="0"/>
              </a:spcBef>
              <a:spcAft>
                <a:spcPct val="0"/>
              </a:spcAft>
              <a:buClrTx/>
              <a:buSzTx/>
              <a:buFontTx/>
              <a:buChar char="•"/>
              <a:tabLst/>
              <a:defRPr/>
            </a:pPr>
            <a:endParaRPr kumimoji="0" lang="en-GB" altLang="nl-NL"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Significante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vruchtbaarheidsproblemen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bij</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grazende</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schapen door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fyto-oestrogenen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lang="en-GB" altLang="nl-NL" sz="2400" dirty="0" err="1" smtClean="0">
                <a:solidFill>
                  <a:prstClr val="black"/>
                </a:solidFill>
                <a:latin typeface="Calibri"/>
              </a:rPr>
              <a:t>Rundv</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ee</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is minder gevoelig. </a:t>
            </a:r>
            <a:endPar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Steeds vaker zijn er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cultivars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met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een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lage inhoud beschikbaar. </a:t>
            </a:r>
          </a:p>
        </p:txBody>
      </p:sp>
      <p:pic>
        <p:nvPicPr>
          <p:cNvPr id="43012" name="Picture 4">
            <a:extLst>
              <a:ext uri="{FF2B5EF4-FFF2-40B4-BE49-F238E27FC236}">
                <a16:creationId xmlns:a16="http://schemas.microsoft.com/office/drawing/2014/main" id="{C302880E-3D0D-4D7A-86C1-7511401D48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964" y="1676688"/>
            <a:ext cx="14478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a:extLst>
              <a:ext uri="{FF2B5EF4-FFF2-40B4-BE49-F238E27FC236}">
                <a16:creationId xmlns:a16="http://schemas.microsoft.com/office/drawing/2014/main" id="{3B6B0DC9-919B-4835-B285-8635CB472B7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51762" y="5064248"/>
            <a:ext cx="10112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a:extLst>
              <a:ext uri="{FF2B5EF4-FFF2-40B4-BE49-F238E27FC236}">
                <a16:creationId xmlns:a16="http://schemas.microsoft.com/office/drawing/2014/main" id="{06BFB0CA-43C6-4A23-BAB5-5EEF454D01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5650" y="1687007"/>
            <a:ext cx="9509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416503176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id="{A5D3F742-9C78-446B-B6A7-0797FF666C5A}"/>
              </a:ext>
            </a:extLst>
          </p:cNvPr>
          <p:cNvSpPr txBox="1">
            <a:spLocks noChangeArrowheads="1"/>
          </p:cNvSpPr>
          <p:nvPr/>
        </p:nvSpPr>
        <p:spPr bwMode="auto">
          <a:xfrm>
            <a:off x="0" y="314037"/>
            <a:ext cx="7490691"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Antinutritionele</a:t>
            </a:r>
            <a:r>
              <a:rPr kumimoji="0" lang="en-GB" altLang="nl-NL" sz="24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factoren</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en andere secundaire metabolieten</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5059" name="Text Box 3">
            <a:extLst>
              <a:ext uri="{FF2B5EF4-FFF2-40B4-BE49-F238E27FC236}">
                <a16:creationId xmlns:a16="http://schemas.microsoft.com/office/drawing/2014/main" id="{884A4A80-4C33-4C5C-AA11-A90F7F01A865}"/>
              </a:ext>
            </a:extLst>
          </p:cNvPr>
          <p:cNvSpPr txBox="1">
            <a:spLocks noChangeArrowheads="1"/>
          </p:cNvSpPr>
          <p:nvPr/>
        </p:nvSpPr>
        <p:spPr bwMode="auto">
          <a:xfrm>
            <a:off x="381000" y="1028700"/>
            <a:ext cx="8382000" cy="5262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Zowel</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flavonoïden als vetzuren kunnen de chemische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sensorische</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eigenschappen van schapen-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Cabiddu</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et al.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 2001) en koemelk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Bertilsson</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et al.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 2002) beïnvloeden.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Sommige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vlinderbloemigen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kunnen de concentratie van meervoudig onverzadigde vetzuren in de melk verhogen en het aroma van melk en kaas op een aangename manier beïnvloeden.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MAAR oxidatieproducten van meervoudig onverzadigde zuren, zoals </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n-aldehyden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en peroxiden,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kunnen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leiden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tot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een slechte smaak in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zuivelproducten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Rochon</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et al.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 2004).</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61869807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2E3421DD-0AB0-40A1-9BAE-C5711EE15286}"/>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Stikstoffixatie</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7107" name="Text Box 3">
            <a:extLst>
              <a:ext uri="{FF2B5EF4-FFF2-40B4-BE49-F238E27FC236}">
                <a16:creationId xmlns:a16="http://schemas.microsoft.com/office/drawing/2014/main" id="{69668EDD-1AF3-4A53-BC1A-0F1EC83260E6}"/>
              </a:ext>
            </a:extLst>
          </p:cNvPr>
          <p:cNvSpPr txBox="1">
            <a:spLocks noChangeArrowheads="1"/>
          </p:cNvSpPr>
          <p:nvPr/>
        </p:nvSpPr>
        <p:spPr bwMode="auto">
          <a:xfrm>
            <a:off x="381000" y="908916"/>
            <a:ext cx="8495145" cy="5693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Overdracht van N van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vlinderbloemigen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naar gras kan op drie manieren plaatsvinden:</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exudatie</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van organische N-verbindingen met een laag molecuulgewicht</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afbraak</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van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verouderde</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delen</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van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vlinderbloemigen</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lang="en-GB" altLang="nl-NL" sz="2000" dirty="0" err="1" smtClean="0">
                <a:solidFill>
                  <a:prstClr val="black"/>
                </a:solidFill>
                <a:latin typeface="Calibri"/>
              </a:rPr>
              <a:t>wortelknolletjes</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wortels, bladeren en stengels)</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uitwerpselen</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van grazende dieren, met name urine</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De tweede en de derde route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zijn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lang="en-GB" altLang="nl-NL" sz="2400" dirty="0" smtClean="0">
                <a:solidFill>
                  <a:prstClr val="black"/>
                </a:solidFill>
                <a:latin typeface="Calibri"/>
              </a:rPr>
              <a:t>het</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belangrijkst</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in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grasland</a:t>
            </a:r>
            <a:endPar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De ondergrondse overdracht bedraagt 25-50% van het totaal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Ledgard</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1991).</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Deel</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van N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dat</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wordt</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vastgelegd</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en</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naar</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grassen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wordt overgeheveld, is zeer variabel: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13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tot 34%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Heichel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en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Henjum</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1991)</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3670130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15D0A392-FD6D-4F95-A1C5-58E6D9D5BF3B}"/>
              </a:ext>
            </a:extLst>
          </p:cNvPr>
          <p:cNvSpPr txBox="1">
            <a:spLocks noChangeArrowheads="1"/>
          </p:cNvSpPr>
          <p:nvPr/>
        </p:nvSpPr>
        <p:spPr bwMode="auto">
          <a:xfrm>
            <a:off x="381000" y="230832"/>
            <a:ext cx="8382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Stikstoffixatie</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9155" name="Text Box 3">
            <a:extLst>
              <a:ext uri="{FF2B5EF4-FFF2-40B4-BE49-F238E27FC236}">
                <a16:creationId xmlns:a16="http://schemas.microsoft.com/office/drawing/2014/main" id="{34EDD29F-AE36-4860-8883-4D52A0A9561C}"/>
              </a:ext>
            </a:extLst>
          </p:cNvPr>
          <p:cNvSpPr txBox="1">
            <a:spLocks noChangeArrowheads="1"/>
          </p:cNvSpPr>
          <p:nvPr/>
        </p:nvSpPr>
        <p:spPr bwMode="auto">
          <a:xfrm>
            <a:off x="381000" y="1028700"/>
            <a:ext cx="8382000" cy="390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Verschillende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beoordelingsmethoden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Verschil</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in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stikstofopbrengst</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(NYD)</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lang="en-GB" altLang="nl-NL" sz="2000" dirty="0">
                <a:solidFill>
                  <a:prstClr val="black"/>
                </a:solidFill>
                <a:latin typeface="Calibri"/>
              </a:rPr>
              <a:t> </a:t>
            </a:r>
            <a:r>
              <a:rPr lang="en-GB" altLang="nl-NL" sz="2000" dirty="0" smtClean="0">
                <a:solidFill>
                  <a:prstClr val="black"/>
                </a:solidFill>
                <a:latin typeface="Calibri"/>
              </a:rPr>
              <a:t>V</a:t>
            </a:r>
            <a:r>
              <a:rPr kumimoji="0" lang="en-GB" altLang="nl-NL" sz="20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ervanging</a:t>
            </a:r>
            <a:r>
              <a:rPr kumimoji="0" lang="en-GB" altLang="nl-NL" sz="20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van </a:t>
            </a:r>
            <a:r>
              <a:rPr kumimoji="0" lang="en-GB" altLang="nl-NL" sz="20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stikstofkunstmest</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(NFRV)</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Acetyleen reductie</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Op N</a:t>
            </a:r>
            <a:r>
              <a:rPr kumimoji="0" lang="en-GB" altLang="nl-NL" sz="2000" b="0" i="0" u="none" strike="noStrike" kern="1200" cap="none" spc="0" normalizeH="0" baseline="30000" noProof="0" dirty="0" smtClean="0">
                <a:ln>
                  <a:noFill/>
                </a:ln>
                <a:solidFill>
                  <a:prstClr val="black"/>
                </a:solidFill>
                <a:effectLst/>
                <a:uLnTx/>
                <a:uFillTx/>
                <a:latin typeface="Calibri"/>
                <a:ea typeface="MS PGothic" panose="020B0600070205080204" pitchFamily="34" charset="-128"/>
                <a:cs typeface="+mn-cs"/>
              </a:rPr>
              <a:t>15</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isotopen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gebaseerde</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methoden</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Al deze methoden hebben nadelen en geen van deze methoden is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volledig</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betrouwbaar</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Sommige van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de op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isotopen</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gebaseerde</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technieken kunnen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nauwkeuriger</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zijn</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1427462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ubrik 1"/>
          <p:cNvSpPr>
            <a:spLocks noGrp="1"/>
          </p:cNvSpPr>
          <p:nvPr>
            <p:ph type="title"/>
          </p:nvPr>
        </p:nvSpPr>
        <p:spPr>
          <a:xfrm>
            <a:off x="628650" y="365126"/>
            <a:ext cx="6154287" cy="849525"/>
          </a:xfrm>
        </p:spPr>
        <p:txBody>
          <a:bodyPr/>
          <a:lstStyle/>
          <a:p>
            <a:pPr algn="l"/>
            <a:r>
              <a:rPr lang="en-US" altLang="sv-SE" sz="2400" dirty="0">
                <a:solidFill>
                  <a:schemeClr val="tx1"/>
                </a:solidFill>
                <a:latin typeface="+mn-lt"/>
                <a:cs typeface="Times New Roman" panose="02020603050405020304" pitchFamily="18" charset="0"/>
              </a:rPr>
              <a:t>Silosystemen </a:t>
            </a:r>
            <a:r>
              <a:rPr lang="en-US" altLang="sv-SE" sz="2400" dirty="0" smtClean="0">
                <a:solidFill>
                  <a:schemeClr val="tx1"/>
                </a:solidFill>
                <a:latin typeface="+mn-lt"/>
                <a:cs typeface="Times New Roman" panose="02020603050405020304" pitchFamily="18" charset="0"/>
              </a:rPr>
              <a:t>in Zweden</a:t>
            </a:r>
            <a:r>
              <a:rPr lang="en-US" altLang="sv-SE" sz="2400" dirty="0" smtClean="0">
                <a:solidFill>
                  <a:schemeClr val="tx1"/>
                </a:solidFill>
                <a:latin typeface="+mn-lt"/>
              </a:rPr>
              <a:t/>
            </a:r>
            <a:br>
              <a:rPr lang="en-US" altLang="sv-SE" sz="2400" dirty="0" smtClean="0">
                <a:solidFill>
                  <a:schemeClr val="tx1"/>
                </a:solidFill>
                <a:latin typeface="+mn-lt"/>
              </a:rPr>
            </a:br>
            <a:r>
              <a:rPr lang="en-US" altLang="sv-SE" sz="1800" b="0" dirty="0">
                <a:solidFill>
                  <a:schemeClr val="tx1"/>
                </a:solidFill>
                <a:latin typeface="+mn-lt"/>
                <a:cs typeface="Times New Roman" panose="02020603050405020304" pitchFamily="18" charset="0"/>
              </a:rPr>
              <a:t>Uitgedrukt in % van de totale hoeveelheid kuilvoer</a:t>
            </a:r>
            <a:endParaRPr lang="en-US" altLang="sv-SE" sz="2200" b="0" dirty="0">
              <a:solidFill>
                <a:schemeClr val="tx1"/>
              </a:solidFill>
              <a:latin typeface="+mn-lt"/>
              <a:cs typeface="Times New Roman" panose="02020603050405020304" pitchFamily="18" charset="0"/>
            </a:endParaRPr>
          </a:p>
        </p:txBody>
      </p:sp>
      <p:graphicFrame>
        <p:nvGraphicFramePr>
          <p:cNvPr id="53250" name="Platshållare för innehåll 4"/>
          <p:cNvGraphicFramePr>
            <a:graphicFrameLocks noGrp="1"/>
          </p:cNvGraphicFramePr>
          <p:nvPr>
            <p:ph idx="1"/>
            <p:extLst/>
          </p:nvPr>
        </p:nvGraphicFramePr>
        <p:xfrm>
          <a:off x="647398" y="1981200"/>
          <a:ext cx="5829300" cy="4114800"/>
        </p:xfrm>
        <a:graphic>
          <a:graphicData uri="http://schemas.openxmlformats.org/presentationml/2006/ole">
            <mc:AlternateContent xmlns:mc="http://schemas.openxmlformats.org/markup-compatibility/2006">
              <mc:Choice xmlns:v="urn:schemas-microsoft-com:vml" Requires="v">
                <p:oleObj spid="_x0000_s1074" name="Diagram" r:id="rId4" imgW="7772400" imgH="4114800" progId="Excel.Chart.8">
                  <p:embed/>
                </p:oleObj>
              </mc:Choice>
              <mc:Fallback>
                <p:oleObj name="Diagram" r:id="rId4" imgW="7772400" imgH="4114800" progId="Excel.Chart.8">
                  <p:embed/>
                  <p:pic>
                    <p:nvPicPr>
                      <p:cNvPr id="53250" name="Platshållare för innehåll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398" y="1981200"/>
                        <a:ext cx="5829300" cy="4114800"/>
                      </a:xfrm>
                      <a:prstGeom prst="rect">
                        <a:avLst/>
                      </a:prstGeom>
                      <a:ln w="28575">
                        <a:solidFill>
                          <a:schemeClr val="accent3"/>
                        </a:solidFill>
                      </a:ln>
                    </p:spPr>
                  </p:pic>
                </p:oleObj>
              </mc:Fallback>
            </mc:AlternateContent>
          </a:graphicData>
        </a:graphic>
      </p:graphicFrame>
      <p:sp>
        <p:nvSpPr>
          <p:cNvPr id="4" name="textruta 3"/>
          <p:cNvSpPr txBox="1"/>
          <p:nvPr/>
        </p:nvSpPr>
        <p:spPr>
          <a:xfrm>
            <a:off x="2845475" y="2133600"/>
            <a:ext cx="1239716" cy="615553"/>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Bunkersilo</a:t>
            </a:r>
          </a:p>
        </p:txBody>
      </p:sp>
      <p:sp>
        <p:nvSpPr>
          <p:cNvPr id="3" name="textruta 2"/>
          <p:cNvSpPr txBox="1"/>
          <p:nvPr/>
        </p:nvSpPr>
        <p:spPr>
          <a:xfrm>
            <a:off x="6373504" y="6328337"/>
            <a:ext cx="248390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(Pettersson </a:t>
            </a:r>
            <a:r>
              <a:rPr kumimoji="0" lang="sv-SE" sz="1800" b="0" i="1" u="none" strike="noStrike" kern="1200" cap="none" spc="0" normalizeH="0" baseline="0" noProof="0" dirty="0" smtClean="0">
                <a:ln>
                  <a:noFill/>
                </a:ln>
                <a:solidFill>
                  <a:prstClr val="black"/>
                </a:solidFill>
                <a:effectLst/>
                <a:uLnTx/>
                <a:uFillTx/>
                <a:latin typeface="Calibri"/>
                <a:ea typeface="+mn-ea"/>
                <a:cs typeface="+mn-cs"/>
              </a:rPr>
              <a:t>et al.</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2009)</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67277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5809B178-C1FA-4614-9A33-B9653A5BA8C3}"/>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Stikstoffixatie</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51203" name="Text Box 3">
            <a:extLst>
              <a:ext uri="{FF2B5EF4-FFF2-40B4-BE49-F238E27FC236}">
                <a16:creationId xmlns:a16="http://schemas.microsoft.com/office/drawing/2014/main" id="{3F212424-8A84-45D9-83C1-E56ED5CB1A4B}"/>
              </a:ext>
            </a:extLst>
          </p:cNvPr>
          <p:cNvSpPr txBox="1">
            <a:spLocks noChangeArrowheads="1"/>
          </p:cNvSpPr>
          <p:nvPr/>
        </p:nvSpPr>
        <p:spPr bwMode="auto">
          <a:xfrm>
            <a:off x="381000" y="685800"/>
            <a:ext cx="8763000" cy="4093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Typische waarden (kg </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N/ha/</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jaar</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Witte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klaver: </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100-300</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Rode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klaver: </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200-400</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altLang="nl-NL" sz="2000" dirty="0" err="1" smtClean="0">
                <a:solidFill>
                  <a:prstClr val="black"/>
                </a:solidFill>
                <a:latin typeface="Calibri"/>
              </a:rPr>
              <a:t>Rolklaver</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maximaal: </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140</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altLang="nl-NL" sz="2000" dirty="0" err="1" smtClean="0">
                <a:solidFill>
                  <a:prstClr val="black"/>
                </a:solidFill>
                <a:latin typeface="Calibri"/>
              </a:rPr>
              <a:t>Esparcette</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kan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zeer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laag</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zijn</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r>
              <a:rPr lang="en-GB" altLang="nl-NL" sz="2000" dirty="0" smtClean="0">
                <a:solidFill>
                  <a:prstClr val="black"/>
                </a:solidFill>
                <a:latin typeface="Calibri"/>
              </a:rPr>
              <a:t>De </a:t>
            </a:r>
            <a:r>
              <a:rPr lang="en-GB" altLang="nl-NL" sz="2000" dirty="0" err="1" smtClean="0">
                <a:solidFill>
                  <a:prstClr val="black"/>
                </a:solidFill>
                <a:latin typeface="Calibri"/>
              </a:rPr>
              <a:t>hoeveelheid</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staat in verhouding tot het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aandeel</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vlinderbloemigen</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in de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graszode: </a:t>
            </a:r>
          </a:p>
        </p:txBody>
      </p:sp>
      <p:graphicFrame>
        <p:nvGraphicFramePr>
          <p:cNvPr id="137244" name="Group 28">
            <a:extLst>
              <a:ext uri="{FF2B5EF4-FFF2-40B4-BE49-F238E27FC236}">
                <a16:creationId xmlns:a16="http://schemas.microsoft.com/office/drawing/2014/main" id="{17C8515F-095A-4A5D-8AAA-6DE7FC6182FA}"/>
              </a:ext>
            </a:extLst>
          </p:cNvPr>
          <p:cNvGraphicFramePr>
            <a:graphicFrameLocks noGrp="1"/>
          </p:cNvGraphicFramePr>
          <p:nvPr>
            <p:extLst>
              <p:ext uri="{D42A27DB-BD31-4B8C-83A1-F6EECF244321}">
                <p14:modId xmlns:p14="http://schemas.microsoft.com/office/powerpoint/2010/main" val="208500006"/>
              </p:ext>
            </p:extLst>
          </p:nvPr>
        </p:nvGraphicFramePr>
        <p:xfrm>
          <a:off x="0" y="4824413"/>
          <a:ext cx="9144000" cy="1798638"/>
        </p:xfrm>
        <a:graphic>
          <a:graphicData uri="http://schemas.openxmlformats.org/drawingml/2006/table">
            <a:tbl>
              <a:tblPr>
                <a:tableStyleId>{69C7853C-536D-4A76-A0AE-DD22124D55A5}</a:tableStyleId>
              </a:tblPr>
              <a:tblGrid>
                <a:gridCol w="2911475">
                  <a:extLst>
                    <a:ext uri="{9D8B030D-6E8A-4147-A177-3AD203B41FA5}">
                      <a16:colId xmlns:a16="http://schemas.microsoft.com/office/drawing/2014/main" val="20000"/>
                    </a:ext>
                  </a:extLst>
                </a:gridCol>
                <a:gridCol w="6232525">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4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smtClean="0">
                          <a:ln>
                            <a:noFill/>
                          </a:ln>
                          <a:effectLst/>
                        </a:rPr>
                        <a:t>N </a:t>
                      </a:r>
                      <a:r>
                        <a:rPr kumimoji="0" lang="en-GB" sz="2400" u="none" strike="noStrike" cap="none" normalizeH="0" baseline="0" dirty="0" err="1" smtClean="0">
                          <a:ln>
                            <a:noFill/>
                          </a:ln>
                          <a:effectLst/>
                        </a:rPr>
                        <a:t>fixatie</a:t>
                      </a:r>
                      <a:r>
                        <a:rPr kumimoji="0" lang="en-GB" sz="2400" u="none" strike="noStrike" cap="none" normalizeH="0" baseline="0" dirty="0" smtClean="0">
                          <a:ln>
                            <a:noFill/>
                          </a:ln>
                          <a:effectLst/>
                        </a:rPr>
                        <a:t> </a:t>
                      </a:r>
                      <a:r>
                        <a:rPr kumimoji="0" lang="en-GB" sz="2400" u="none" strike="noStrike" cap="none" normalizeH="0" baseline="0" dirty="0">
                          <a:ln>
                            <a:noFill/>
                          </a:ln>
                          <a:effectLst/>
                        </a:rPr>
                        <a:t>(</a:t>
                      </a:r>
                      <a:r>
                        <a:rPr kumimoji="0" lang="en-GB" sz="2400" u="none" strike="noStrike" cap="none" normalizeH="0" baseline="0" dirty="0" smtClean="0">
                          <a:ln>
                            <a:noFill/>
                          </a:ln>
                          <a:effectLst/>
                        </a:rPr>
                        <a:t>kg </a:t>
                      </a:r>
                      <a:r>
                        <a:rPr kumimoji="0" lang="en-GB" sz="2400" u="none" strike="noStrike" cap="none" normalizeH="0" baseline="0" dirty="0">
                          <a:ln>
                            <a:noFill/>
                          </a:ln>
                          <a:effectLst/>
                        </a:rPr>
                        <a:t>per ton </a:t>
                      </a:r>
                      <a:r>
                        <a:rPr kumimoji="0" lang="en-GB" sz="2400" u="none" strike="noStrike" cap="none" normalizeH="0" baseline="0" dirty="0" smtClean="0">
                          <a:ln>
                            <a:noFill/>
                          </a:ln>
                          <a:effectLst/>
                        </a:rPr>
                        <a:t>DS)</a:t>
                      </a: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0"/>
                  </a:ext>
                </a:extLst>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a:ln>
                            <a:noFill/>
                          </a:ln>
                          <a:effectLst/>
                        </a:rPr>
                        <a:t>Witte klaver </a:t>
                      </a:r>
                      <a:endParaRPr kumimoji="0" lang="fr-FR" sz="24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30-46 </a:t>
                      </a: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1"/>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a:ln>
                            <a:noFill/>
                          </a:ln>
                          <a:effectLst/>
                        </a:rPr>
                        <a:t>Rode klaver </a:t>
                      </a:r>
                      <a:endParaRPr kumimoji="0" lang="fr-FR" sz="24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24-36</a:t>
                      </a: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2"/>
                  </a:ext>
                </a:extLst>
              </a:tr>
            </a:tbl>
          </a:graphicData>
        </a:graphic>
      </p:graphicFrame>
      <p:pic>
        <p:nvPicPr>
          <p:cNvPr id="51218" name="Picture 29">
            <a:extLst>
              <a:ext uri="{FF2B5EF4-FFF2-40B4-BE49-F238E27FC236}">
                <a16:creationId xmlns:a16="http://schemas.microsoft.com/office/drawing/2014/main" id="{517A8045-A48B-4376-8C74-754C9B2858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1550" y="608260"/>
            <a:ext cx="9906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Picture 30">
            <a:extLst>
              <a:ext uri="{FF2B5EF4-FFF2-40B4-BE49-F238E27FC236}">
                <a16:creationId xmlns:a16="http://schemas.microsoft.com/office/drawing/2014/main" id="{7A991B6E-27BC-42C3-8A6A-82C691C5F9E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51550" y="1352798"/>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0" name="Picture 32">
            <a:extLst>
              <a:ext uri="{FF2B5EF4-FFF2-40B4-BE49-F238E27FC236}">
                <a16:creationId xmlns:a16="http://schemas.microsoft.com/office/drawing/2014/main" id="{655B9E38-A413-4204-9694-0541E69E3A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51550" y="225688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1" name="Picture 33">
            <a:extLst>
              <a:ext uri="{FF2B5EF4-FFF2-40B4-BE49-F238E27FC236}">
                <a16:creationId xmlns:a16="http://schemas.microsoft.com/office/drawing/2014/main" id="{4D6B24F6-DD7A-4DAB-933F-70FE7C26596F}"/>
              </a:ext>
            </a:extLst>
          </p:cNvPr>
          <p:cNvPicPr>
            <a:picLocks noChangeAspect="1" noChangeArrowheads="1"/>
          </p:cNvPicPr>
          <p:nvPr/>
        </p:nvPicPr>
        <p:blipFill>
          <a:blip r:embed="rId6" cstate="screen">
            <a:lum contrast="36000"/>
            <a:extLst>
              <a:ext uri="{28A0092B-C50C-407E-A947-70E740481C1C}">
                <a14:useLocalDpi xmlns:a14="http://schemas.microsoft.com/office/drawing/2010/main"/>
              </a:ext>
            </a:extLst>
          </a:blip>
          <a:srcRect/>
          <a:stretch>
            <a:fillRect/>
          </a:stretch>
        </p:blipFill>
        <p:spPr bwMode="auto">
          <a:xfrm>
            <a:off x="6051550" y="3007246"/>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179363658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a:extLst>
              <a:ext uri="{FF2B5EF4-FFF2-40B4-BE49-F238E27FC236}">
                <a16:creationId xmlns:a16="http://schemas.microsoft.com/office/drawing/2014/main" id="{62475161-DB8B-406E-B986-25C72DBF0AE1}"/>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Stikstoffixatie</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53251" name="Text Box 3">
            <a:extLst>
              <a:ext uri="{FF2B5EF4-FFF2-40B4-BE49-F238E27FC236}">
                <a16:creationId xmlns:a16="http://schemas.microsoft.com/office/drawing/2014/main" id="{6EC4FB5B-2C76-4E70-840F-1BC3D1FFE430}"/>
              </a:ext>
            </a:extLst>
          </p:cNvPr>
          <p:cNvSpPr txBox="1">
            <a:spLocks noChangeArrowheads="1"/>
          </p:cNvSpPr>
          <p:nvPr/>
        </p:nvSpPr>
        <p:spPr bwMode="auto">
          <a:xfrm>
            <a:off x="381000" y="475520"/>
            <a:ext cx="8382000" cy="587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overdracht</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in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een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rotatie</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met </a:t>
            </a:r>
            <a:r>
              <a:rPr lang="en-GB" altLang="nl-NL" sz="2400" dirty="0" smtClean="0">
                <a:solidFill>
                  <a:prstClr val="black"/>
                </a:solidFill>
                <a:latin typeface="Calibri"/>
              </a:rPr>
              <a:t>rode</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klaver</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16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smtClean="0">
              <a:ln>
                <a:noFill/>
              </a:ln>
              <a:solidFill>
                <a:srgbClr val="9BBB59"/>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en-GB" altLang="nl-NL" sz="2400" dirty="0" smtClean="0">
                <a:solidFill>
                  <a:srgbClr val="9BBB59"/>
                </a:solidFill>
                <a:latin typeface="Calibri"/>
              </a:rPr>
              <a:t>Gras</a:t>
            </a:r>
            <a:endParaRPr kumimoji="0" lang="en-GB" altLang="nl-NL" sz="2400" b="0" i="0" u="none" strike="noStrike" kern="1200" cap="none" spc="0" normalizeH="0" baseline="0" noProof="0" dirty="0">
              <a:ln>
                <a:noFill/>
              </a:ln>
              <a:solidFill>
                <a:srgbClr val="9BBB59"/>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Ongeveer 6O kg N ha</a:t>
            </a:r>
            <a:r>
              <a:rPr kumimoji="0" lang="en-GB" altLang="nl-NL" sz="2400" b="0"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voor de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volgende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teelt</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srgbClr val="9BBB59"/>
                </a:solidFill>
                <a:effectLst/>
                <a:uLnTx/>
                <a:uFillTx/>
                <a:latin typeface="Calibri"/>
                <a:ea typeface="MS PGothic" panose="020B0600070205080204" pitchFamily="34" charset="-128"/>
                <a:cs typeface="+mn-cs"/>
              </a:rPr>
              <a:t>Braakgelegde grond</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80-160 kg N ha</a:t>
            </a:r>
            <a:r>
              <a:rPr kumimoji="0" lang="en-GB" altLang="nl-NL" sz="2400" b="0"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voor de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volgende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teelt</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na</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lang="en-GB" altLang="nl-NL" sz="2400" dirty="0" err="1" smtClean="0">
                <a:solidFill>
                  <a:prstClr val="black"/>
                </a:solidFill>
                <a:latin typeface="Calibri"/>
              </a:rPr>
              <a:t>vlinderbloemigen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grasmengsels</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160-260 kg N ha</a:t>
            </a:r>
            <a:r>
              <a:rPr kumimoji="0" lang="en-GB" altLang="nl-NL" sz="2400" b="0"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na</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zodes</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met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zuivere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vlinderbloemigen</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grpSp>
        <p:nvGrpSpPr>
          <p:cNvPr id="53252" name="Group 24">
            <a:extLst>
              <a:ext uri="{FF2B5EF4-FFF2-40B4-BE49-F238E27FC236}">
                <a16:creationId xmlns:a16="http://schemas.microsoft.com/office/drawing/2014/main" id="{21BE4B0E-05BD-4E29-AA8C-33D38E3F69F6}"/>
              </a:ext>
            </a:extLst>
          </p:cNvPr>
          <p:cNvGrpSpPr>
            <a:grpSpLocks/>
          </p:cNvGrpSpPr>
          <p:nvPr/>
        </p:nvGrpSpPr>
        <p:grpSpPr bwMode="auto">
          <a:xfrm>
            <a:off x="1439862" y="903287"/>
            <a:ext cx="6264275" cy="2678113"/>
            <a:chOff x="806" y="576"/>
            <a:chExt cx="3946" cy="1687"/>
          </a:xfrm>
        </p:grpSpPr>
        <p:sp>
          <p:nvSpPr>
            <p:cNvPr id="53253" name="Rectangle 18">
              <a:extLst>
                <a:ext uri="{FF2B5EF4-FFF2-40B4-BE49-F238E27FC236}">
                  <a16:creationId xmlns:a16="http://schemas.microsoft.com/office/drawing/2014/main" id="{CD94F059-307E-4C91-BCED-BCD76A8B5445}"/>
                </a:ext>
              </a:extLst>
            </p:cNvPr>
            <p:cNvSpPr>
              <a:spLocks noChangeArrowheads="1"/>
            </p:cNvSpPr>
            <p:nvPr/>
          </p:nvSpPr>
          <p:spPr bwMode="auto">
            <a:xfrm>
              <a:off x="1920" y="912"/>
              <a:ext cx="912" cy="1344"/>
            </a:xfrm>
            <a:prstGeom prst="rect">
              <a:avLst/>
            </a:prstGeom>
            <a:solidFill>
              <a:srgbClr val="009A73"/>
            </a:solidFill>
            <a:ln w="28575">
              <a:solidFill>
                <a:srgbClr val="FFFF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altLang="nl-NL" sz="2400" dirty="0" smtClean="0">
                  <a:solidFill>
                    <a:prstClr val="black"/>
                  </a:solidFill>
                  <a:latin typeface="Calibri"/>
                </a:rPr>
                <a:t>gras</a:t>
              </a:r>
              <a:endParaRPr kumimoji="0" lang="fr-FR"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53254" name="Rectangle 19">
              <a:extLst>
                <a:ext uri="{FF2B5EF4-FFF2-40B4-BE49-F238E27FC236}">
                  <a16:creationId xmlns:a16="http://schemas.microsoft.com/office/drawing/2014/main" id="{B23C2DD8-2983-4D8A-91FD-53EB23E9EF47}"/>
                </a:ext>
              </a:extLst>
            </p:cNvPr>
            <p:cNvSpPr>
              <a:spLocks noChangeArrowheads="1"/>
            </p:cNvSpPr>
            <p:nvPr/>
          </p:nvSpPr>
          <p:spPr bwMode="auto">
            <a:xfrm>
              <a:off x="2832" y="919"/>
              <a:ext cx="1920" cy="1344"/>
            </a:xfrm>
            <a:prstGeom prst="rect">
              <a:avLst/>
            </a:prstGeom>
            <a:solidFill>
              <a:srgbClr val="CABE0E"/>
            </a:solidFill>
            <a:ln w="28575">
              <a:solidFill>
                <a:srgbClr val="FFFF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gewassen</a:t>
              </a:r>
              <a:endParaRPr kumimoji="0" lang="fr-FR"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39284" name="AutoShape 20">
              <a:extLst>
                <a:ext uri="{FF2B5EF4-FFF2-40B4-BE49-F238E27FC236}">
                  <a16:creationId xmlns:a16="http://schemas.microsoft.com/office/drawing/2014/main" id="{C760B7F3-0F73-4F36-A96A-39608D32743F}"/>
                </a:ext>
              </a:extLst>
            </p:cNvPr>
            <p:cNvSpPr>
              <a:spLocks noChangeArrowheads="1"/>
            </p:cNvSpPr>
            <p:nvPr/>
          </p:nvSpPr>
          <p:spPr bwMode="auto">
            <a:xfrm rot="10800000" flipH="1" flipV="1">
              <a:off x="2352" y="672"/>
              <a:ext cx="960" cy="480"/>
            </a:xfrm>
            <a:custGeom>
              <a:avLst/>
              <a:gdLst>
                <a:gd name="T0" fmla="*/ 480 w 21600"/>
                <a:gd name="T1" fmla="*/ 0 h 21600"/>
                <a:gd name="T2" fmla="*/ 120 w 21600"/>
                <a:gd name="T3" fmla="*/ 240 h 21600"/>
                <a:gd name="T4" fmla="*/ 480 w 21600"/>
                <a:gd name="T5" fmla="*/ 120 h 21600"/>
                <a:gd name="T6" fmla="*/ 1080 w 21600"/>
                <a:gd name="T7" fmla="*/ 240 h 21600"/>
                <a:gd name="T8" fmla="*/ 840 w 21600"/>
                <a:gd name="T9" fmla="*/ 360 h 21600"/>
                <a:gd name="T10" fmla="*/ 600 w 21600"/>
                <a:gd name="T11" fmla="*/ 240 h 21600"/>
                <a:gd name="T12" fmla="*/ 0 60000 65536"/>
                <a:gd name="T13" fmla="*/ 0 60000 65536"/>
                <a:gd name="T14" fmla="*/ 0 60000 65536"/>
                <a:gd name="T15" fmla="*/ 0 60000 65536"/>
                <a:gd name="T16" fmla="*/ 0 60000 65536"/>
                <a:gd name="T17" fmla="*/ 0 60000 65536"/>
                <a:gd name="T18" fmla="*/ 3173 w 21600"/>
                <a:gd name="T19" fmla="*/ 3150 h 21600"/>
                <a:gd name="T20" fmla="*/ 18428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3256" name="Text Box 21">
              <a:extLst>
                <a:ext uri="{FF2B5EF4-FFF2-40B4-BE49-F238E27FC236}">
                  <a16:creationId xmlns:a16="http://schemas.microsoft.com/office/drawing/2014/main" id="{683A8AC5-D87B-4173-83E0-69CA4D3BB5B3}"/>
                </a:ext>
              </a:extLst>
            </p:cNvPr>
            <p:cNvSpPr txBox="1">
              <a:spLocks noChangeArrowheads="1"/>
            </p:cNvSpPr>
            <p:nvPr/>
          </p:nvSpPr>
          <p:spPr bwMode="auto">
            <a:xfrm>
              <a:off x="3312" y="576"/>
              <a:ext cx="821" cy="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Stikstof</a:t>
              </a:r>
            </a:p>
          </p:txBody>
        </p:sp>
        <p:pic>
          <p:nvPicPr>
            <p:cNvPr id="53257" name="Picture 23">
              <a:extLst>
                <a:ext uri="{FF2B5EF4-FFF2-40B4-BE49-F238E27FC236}">
                  <a16:creationId xmlns:a16="http://schemas.microsoft.com/office/drawing/2014/main" id="{0821D441-1842-4209-A57F-DA268636F0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 y="912"/>
              <a:ext cx="1114" cy="1344"/>
            </a:xfrm>
            <a:prstGeom prst="rect">
              <a:avLst/>
            </a:prstGeom>
            <a:noFill/>
            <a:ln w="222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279172850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AB4CA10A-9A3E-4BFA-A130-E6AA3E4DCC05}"/>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Gebruik van witte klaver</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graphicFrame>
        <p:nvGraphicFramePr>
          <p:cNvPr id="143437" name="Group 77">
            <a:extLst>
              <a:ext uri="{FF2B5EF4-FFF2-40B4-BE49-F238E27FC236}">
                <a16:creationId xmlns:a16="http://schemas.microsoft.com/office/drawing/2014/main" id="{C77B5146-191A-427D-A284-061BE0778054}"/>
              </a:ext>
            </a:extLst>
          </p:cNvPr>
          <p:cNvGraphicFramePr>
            <a:graphicFrameLocks noGrp="1"/>
          </p:cNvGraphicFramePr>
          <p:nvPr>
            <p:extLst>
              <p:ext uri="{D42A27DB-BD31-4B8C-83A1-F6EECF244321}">
                <p14:modId xmlns:p14="http://schemas.microsoft.com/office/powerpoint/2010/main" val="1604280043"/>
              </p:ext>
            </p:extLst>
          </p:nvPr>
        </p:nvGraphicFramePr>
        <p:xfrm>
          <a:off x="83127" y="761999"/>
          <a:ext cx="9059286" cy="5858838"/>
        </p:xfrm>
        <a:graphic>
          <a:graphicData uri="http://schemas.openxmlformats.org/drawingml/2006/table">
            <a:tbl>
              <a:tblPr>
                <a:tableStyleId>{8799B23B-EC83-4686-B30A-512413B5E67A}</a:tableStyleId>
              </a:tblPr>
              <a:tblGrid>
                <a:gridCol w="2490164">
                  <a:extLst>
                    <a:ext uri="{9D8B030D-6E8A-4147-A177-3AD203B41FA5}">
                      <a16:colId xmlns:a16="http://schemas.microsoft.com/office/drawing/2014/main" val="20000"/>
                    </a:ext>
                  </a:extLst>
                </a:gridCol>
                <a:gridCol w="2642750">
                  <a:extLst>
                    <a:ext uri="{9D8B030D-6E8A-4147-A177-3AD203B41FA5}">
                      <a16:colId xmlns:a16="http://schemas.microsoft.com/office/drawing/2014/main" val="20001"/>
                    </a:ext>
                  </a:extLst>
                </a:gridCol>
                <a:gridCol w="3926372">
                  <a:extLst>
                    <a:ext uri="{9D8B030D-6E8A-4147-A177-3AD203B41FA5}">
                      <a16:colId xmlns:a16="http://schemas.microsoft.com/office/drawing/2014/main" val="20002"/>
                    </a:ext>
                  </a:extLst>
                </a:gridCol>
              </a:tblGrid>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Factoren </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0"/>
                  </a:ext>
                </a:extLst>
              </a:tr>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N meststoffen</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0 N</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Hoog N </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1"/>
                  </a:ext>
                </a:extLst>
              </a:tr>
              <a:tr h="474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Periode van N toepassing</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Nazomer</a:t>
                      </a:r>
                      <a:r>
                        <a:rPr kumimoji="0" lang="en-GB" sz="1600" u="none" strike="noStrike" cap="none" normalizeH="0" baseline="0" dirty="0" smtClean="0">
                          <a:ln>
                            <a:noFill/>
                          </a:ln>
                          <a:effectLst/>
                        </a:rPr>
                        <a:t> </a:t>
                      </a:r>
                      <a:r>
                        <a:rPr kumimoji="0" lang="en-GB" sz="1600" u="none" strike="noStrike" cap="none" normalizeH="0" baseline="0" dirty="0" err="1">
                          <a:ln>
                            <a:noFill/>
                          </a:ln>
                          <a:effectLst/>
                        </a:rPr>
                        <a:t>en</a:t>
                      </a:r>
                      <a:r>
                        <a:rPr kumimoji="0" lang="en-GB" sz="1600" u="none" strike="noStrike" cap="none" normalizeH="0" baseline="0" dirty="0">
                          <a:ln>
                            <a:noFill/>
                          </a:ln>
                          <a:effectLst/>
                        </a:rPr>
                        <a:t> </a:t>
                      </a:r>
                      <a:r>
                        <a:rPr kumimoji="0" lang="en-GB" sz="1600" u="none" strike="noStrike" cap="none" normalizeH="0" baseline="0" dirty="0" err="1">
                          <a:ln>
                            <a:noFill/>
                          </a:ln>
                          <a:effectLst/>
                        </a:rPr>
                        <a:t>herfst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Voorjaar en vroege zomer</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2"/>
                  </a:ext>
                </a:extLst>
              </a:tr>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Type N-meststof</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smtClean="0">
                          <a:ln>
                            <a:noFill/>
                          </a:ln>
                          <a:solidFill>
                            <a:schemeClr val="tx1"/>
                          </a:solidFill>
                          <a:effectLst/>
                          <a:latin typeface="+mn-lt"/>
                          <a:ea typeface="+mn-ea"/>
                          <a:cs typeface="+mn-cs"/>
                        </a:rPr>
                        <a:t>Dierlijk</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Mineraal</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3"/>
                  </a:ext>
                </a:extLst>
              </a:tr>
              <a:tr h="11858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Soort dier</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Rundvee</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Schapen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smtClean="0">
                          <a:ln>
                            <a:noFill/>
                          </a:ln>
                          <a:effectLst/>
                        </a:rPr>
                        <a:t>Minder </a:t>
                      </a:r>
                      <a:r>
                        <a:rPr kumimoji="0" lang="en-GB" sz="1600" u="none" strike="noStrike" cap="none" normalizeH="0" baseline="0" dirty="0">
                          <a:ln>
                            <a:noFill/>
                          </a:ln>
                          <a:effectLst/>
                        </a:rPr>
                        <a:t>vertakking, dunne korte internodiën van </a:t>
                      </a:r>
                      <a:r>
                        <a:rPr kumimoji="0" lang="en-GB" sz="1600" u="none" strike="noStrike" cap="none" normalizeH="0" baseline="0" dirty="0" err="1">
                          <a:ln>
                            <a:noFill/>
                          </a:ln>
                          <a:effectLst/>
                        </a:rPr>
                        <a:t>stolonen</a:t>
                      </a:r>
                      <a:r>
                        <a:rPr kumimoji="0" lang="en-GB" sz="1600" u="none" strike="noStrike" cap="none" normalizeH="0" baseline="0" dirty="0">
                          <a:ln>
                            <a:noFill/>
                          </a:ln>
                          <a:effectLst/>
                        </a:rPr>
                        <a:t>, </a:t>
                      </a:r>
                      <a:r>
                        <a:rPr kumimoji="0" lang="en-GB" sz="1600" u="none" strike="noStrike" cap="none" normalizeH="0" baseline="0" dirty="0" err="1">
                          <a:ln>
                            <a:noFill/>
                          </a:ln>
                          <a:effectLst/>
                        </a:rPr>
                        <a:t>kleine</a:t>
                      </a:r>
                      <a:r>
                        <a:rPr kumimoji="0" lang="en-GB" sz="1600" u="none" strike="noStrike" cap="none" normalizeH="0" baseline="0" dirty="0">
                          <a:ln>
                            <a:noFill/>
                          </a:ln>
                          <a:effectLst/>
                        </a:rPr>
                        <a:t> </a:t>
                      </a:r>
                      <a:r>
                        <a:rPr kumimoji="0" lang="en-GB" sz="1600" u="none" strike="noStrike" cap="none" normalizeH="0" baseline="0" dirty="0" err="1" smtClean="0">
                          <a:ln>
                            <a:noFill/>
                          </a:ln>
                          <a:effectLst/>
                        </a:rPr>
                        <a:t>bladeren</a:t>
                      </a:r>
                      <a:r>
                        <a:rPr kumimoji="0" lang="en-GB" sz="1600" u="none" strike="noStrike" cap="none" normalizeH="0" baseline="0" dirty="0" smtClean="0">
                          <a:ln>
                            <a:noFill/>
                          </a:ln>
                          <a:effectLst/>
                        </a:rPr>
                        <a:t>, </a:t>
                      </a:r>
                      <a:r>
                        <a:rPr kumimoji="0" lang="en-GB" sz="1600" u="none" strike="noStrike" cap="none" normalizeH="0" baseline="0" dirty="0">
                          <a:ln>
                            <a:noFill/>
                          </a:ln>
                          <a:effectLst/>
                        </a:rPr>
                        <a:t>gereduceerd WSC-gehalte van </a:t>
                      </a:r>
                      <a:r>
                        <a:rPr kumimoji="0" lang="en-GB" sz="1600" u="none" strike="noStrike" cap="none" normalizeH="0" baseline="0" dirty="0" err="1">
                          <a:ln>
                            <a:noFill/>
                          </a:ln>
                          <a:effectLst/>
                        </a:rPr>
                        <a:t>stolonen</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4"/>
                  </a:ext>
                </a:extLst>
              </a:tr>
              <a:tr h="5748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Periode van beweiding van schapen</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Herfst en vroege lente</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Rest van het jaar</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5"/>
                  </a:ext>
                </a:extLst>
              </a:tr>
              <a:tr h="3559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Maairegime</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Frequent (begrazing)</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Niet</a:t>
                      </a:r>
                      <a:r>
                        <a:rPr kumimoji="0" lang="en-GB" sz="1600" u="none" strike="noStrike" cap="none" normalizeH="0" baseline="0" dirty="0" smtClean="0">
                          <a:ln>
                            <a:noFill/>
                          </a:ln>
                          <a:effectLst/>
                        </a:rPr>
                        <a:t> frequent (</a:t>
                      </a:r>
                      <a:r>
                        <a:rPr kumimoji="0" lang="en-GB" sz="1600" u="none" strike="noStrike" cap="none" normalizeH="0" baseline="0" dirty="0" err="1" smtClean="0">
                          <a:ln>
                            <a:noFill/>
                          </a:ln>
                          <a:effectLst/>
                        </a:rPr>
                        <a:t>maaien</a:t>
                      </a:r>
                      <a:r>
                        <a:rPr kumimoji="0" lang="en-GB" sz="1600" u="none" strike="noStrike" cap="none" normalizeH="0" baseline="0" dirty="0">
                          <a:ln>
                            <a:noFill/>
                          </a:ln>
                          <a:effectLst/>
                        </a:rPr>
                        <a: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6"/>
                  </a:ext>
                </a:extLst>
              </a:tr>
              <a:tr h="11087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smtClean="0">
                          <a:ln>
                            <a:noFill/>
                          </a:ln>
                          <a:solidFill>
                            <a:schemeClr val="tx1"/>
                          </a:solidFill>
                          <a:effectLst/>
                          <a:latin typeface="+mn-lt"/>
                          <a:ea typeface="+mn-ea"/>
                          <a:cs typeface="+mn-cs"/>
                        </a:rPr>
                        <a:t>Maaitijdstip</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a:ln>
                            <a:noFill/>
                          </a:ln>
                          <a:effectLst/>
                        </a:rPr>
                        <a:t>Vroeg</a:t>
                      </a:r>
                      <a:r>
                        <a:rPr kumimoji="0" lang="en-GB" sz="1600" u="none" strike="noStrike" cap="none" normalizeH="0" baseline="0" dirty="0">
                          <a:ln>
                            <a:noFill/>
                          </a:ln>
                          <a:effectLst/>
                        </a:rPr>
                        <a:t> (</a:t>
                      </a:r>
                      <a:r>
                        <a:rPr kumimoji="0" lang="en-GB" sz="1600" u="none" strike="noStrike" cap="none" normalizeH="0" baseline="0" dirty="0" err="1">
                          <a:ln>
                            <a:noFill/>
                          </a:ln>
                          <a:effectLst/>
                        </a:rPr>
                        <a:t>kuilvoer</a:t>
                      </a:r>
                      <a:r>
                        <a:rPr kumimoji="0" lang="en-GB" sz="1600" u="none" strike="noStrike" cap="none" normalizeH="0" baseline="0" dirty="0">
                          <a:ln>
                            <a:noFill/>
                          </a:ln>
                          <a:effectLst/>
                        </a:rPr>
                        <a: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a:ln>
                            <a:noFill/>
                          </a:ln>
                          <a:effectLst/>
                        </a:rPr>
                        <a:t>Laat</a:t>
                      </a:r>
                      <a:r>
                        <a:rPr kumimoji="0" lang="en-GB" sz="1600" u="none" strike="noStrike" cap="none" normalizeH="0" baseline="0" dirty="0">
                          <a:ln>
                            <a:noFill/>
                          </a:ln>
                          <a:effectLst/>
                        </a:rPr>
                        <a:t> (</a:t>
                      </a:r>
                      <a:r>
                        <a:rPr kumimoji="0" lang="en-GB" sz="1600" u="none" strike="noStrike" cap="none" normalizeH="0" baseline="0" dirty="0" err="1">
                          <a:ln>
                            <a:noFill/>
                          </a:ln>
                          <a:effectLst/>
                        </a:rPr>
                        <a:t>hooi</a:t>
                      </a:r>
                      <a:r>
                        <a:rPr kumimoji="0" lang="en-GB" sz="1600" u="none" strike="noStrike" cap="none" normalizeH="0" baseline="0" dirty="0">
                          <a:ln>
                            <a:noFill/>
                          </a:ln>
                          <a:effectLst/>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smtClean="0">
                          <a:ln>
                            <a:noFill/>
                          </a:ln>
                          <a:effectLst/>
                        </a:rPr>
                        <a:t>Far red/red light ratio </a:t>
                      </a:r>
                      <a:r>
                        <a:rPr kumimoji="0" lang="en-GB" sz="1600" u="none" strike="noStrike" cap="none" normalizeH="0" baseline="0" dirty="0" err="1" smtClean="0">
                          <a:ln>
                            <a:noFill/>
                          </a:ln>
                          <a:effectLst/>
                        </a:rPr>
                        <a:t>hoog</a:t>
                      </a:r>
                      <a:r>
                        <a:rPr kumimoji="0" lang="en-GB" sz="1600" u="none" strike="noStrike" cap="none" normalizeH="0" baseline="0" dirty="0">
                          <a:ln>
                            <a:noFill/>
                          </a:ln>
                          <a:effectLst/>
                        </a:rPr>
                        <a:t>: </a:t>
                      </a:r>
                      <a:r>
                        <a:rPr kumimoji="0" lang="en-GB" sz="1600" u="none" strike="noStrike" cap="none" normalizeH="0" baseline="0" dirty="0" err="1">
                          <a:ln>
                            <a:noFill/>
                          </a:ln>
                          <a:effectLst/>
                        </a:rPr>
                        <a:t>vertakking</a:t>
                      </a:r>
                      <a:r>
                        <a:rPr kumimoji="0" lang="en-GB" sz="1600" u="none" strike="noStrike" cap="none" normalizeH="0" baseline="0" dirty="0">
                          <a:ln>
                            <a:noFill/>
                          </a:ln>
                          <a:effectLst/>
                        </a:rPr>
                        <a:t> van de </a:t>
                      </a:r>
                      <a:r>
                        <a:rPr kumimoji="0" lang="en-GB" sz="1600" u="none" strike="noStrike" cap="none" normalizeH="0" baseline="0" dirty="0" err="1">
                          <a:ln>
                            <a:noFill/>
                          </a:ln>
                          <a:effectLst/>
                        </a:rPr>
                        <a:t>stolonen</a:t>
                      </a:r>
                      <a:r>
                        <a:rPr kumimoji="0" lang="en-GB" sz="1600" u="none" strike="noStrike" cap="none" normalizeH="0" baseline="0" dirty="0">
                          <a:ln>
                            <a:noFill/>
                          </a:ln>
                          <a:effectLst/>
                        </a:rPr>
                        <a:t> </a:t>
                      </a:r>
                      <a:r>
                        <a:rPr kumimoji="0" lang="en-GB" sz="1600" u="none" strike="noStrike" cap="none" normalizeH="0" baseline="0" dirty="0" err="1">
                          <a:ln>
                            <a:noFill/>
                          </a:ln>
                          <a:effectLst/>
                        </a:rPr>
                        <a:t>en</a:t>
                      </a:r>
                      <a:r>
                        <a:rPr kumimoji="0" lang="en-GB" sz="1600" u="none" strike="noStrike" cap="none" normalizeH="0" baseline="0" dirty="0">
                          <a:ln>
                            <a:noFill/>
                          </a:ln>
                          <a:effectLst/>
                        </a:rPr>
                        <a:t> </a:t>
                      </a:r>
                      <a:r>
                        <a:rPr kumimoji="0" lang="en-GB" sz="1600" u="none" strike="noStrike" cap="none" normalizeH="0" baseline="0" dirty="0" err="1" smtClean="0">
                          <a:ln>
                            <a:noFill/>
                          </a:ln>
                          <a:effectLst/>
                        </a:rPr>
                        <a:t>groeipunten</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verminderd</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7"/>
                  </a:ext>
                </a:extLst>
              </a:tr>
              <a:tr h="621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Combinatie</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weiden</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en</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maaien</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Maaisnede</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tussen</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weidesnedes</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herstel</a:t>
                      </a:r>
                      <a:r>
                        <a:rPr kumimoji="0" lang="en-GB" sz="1600" u="none" strike="noStrike" cap="none" normalizeH="0" baseline="0" dirty="0" smtClean="0">
                          <a:ln>
                            <a:noFill/>
                          </a:ln>
                          <a:effectLst/>
                        </a:rPr>
                        <a:t> </a:t>
                      </a:r>
                      <a:r>
                        <a:rPr kumimoji="0" lang="en-GB" sz="1600" u="none" strike="noStrike" cap="none" normalizeH="0" baseline="0" dirty="0">
                          <a:ln>
                            <a:noFill/>
                          </a:ln>
                          <a:effectLst/>
                        </a:rPr>
                        <a:t>van </a:t>
                      </a:r>
                      <a:r>
                        <a:rPr kumimoji="0" lang="en-GB" sz="1600" u="none" strike="noStrike" cap="none" normalizeH="0" baseline="0" dirty="0" err="1">
                          <a:ln>
                            <a:noFill/>
                          </a:ln>
                          <a:effectLst/>
                        </a:rPr>
                        <a:t>stolonen</a:t>
                      </a:r>
                      <a:r>
                        <a:rPr kumimoji="0" lang="en-GB" sz="1600" u="none" strike="noStrike" cap="none" normalizeH="0" baseline="0" dirty="0">
                          <a:ln>
                            <a:noFill/>
                          </a:ln>
                          <a:effectLst/>
                        </a:rPr>
                        <a: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Vertrapping</a:t>
                      </a:r>
                      <a:r>
                        <a:rPr kumimoji="0" lang="en-GB" sz="1600" u="none" strike="noStrike" cap="none" normalizeH="0" baseline="0" dirty="0" smtClean="0">
                          <a:ln>
                            <a:noFill/>
                          </a:ln>
                          <a:effectLst/>
                        </a:rPr>
                        <a:t> </a:t>
                      </a:r>
                      <a:r>
                        <a:rPr kumimoji="0" lang="en-GB" sz="1600" u="none" strike="noStrike" cap="none" normalizeH="0" baseline="0" dirty="0">
                          <a:ln>
                            <a:noFill/>
                          </a:ln>
                          <a:effectLst/>
                        </a:rPr>
                        <a:t>(</a:t>
                      </a:r>
                      <a:r>
                        <a:rPr kumimoji="0" lang="en-GB" sz="1600" u="none" strike="noStrike" cap="none" normalizeH="0" baseline="0" dirty="0" err="1">
                          <a:ln>
                            <a:noFill/>
                          </a:ln>
                          <a:effectLst/>
                        </a:rPr>
                        <a:t>schade</a:t>
                      </a:r>
                      <a:r>
                        <a:rPr kumimoji="0" lang="en-GB" sz="1600" u="none" strike="noStrike" cap="none" normalizeH="0" baseline="0" dirty="0">
                          <a:ln>
                            <a:noFill/>
                          </a:ln>
                          <a:effectLst/>
                        </a:rPr>
                        <a:t> </a:t>
                      </a:r>
                      <a:r>
                        <a:rPr kumimoji="0" lang="en-GB" sz="1600" u="none" strike="noStrike" cap="none" normalizeH="0" baseline="0" dirty="0" err="1" smtClean="0">
                          <a:ln>
                            <a:noFill/>
                          </a:ln>
                          <a:effectLst/>
                        </a:rPr>
                        <a:t>stolonen</a:t>
                      </a:r>
                      <a:r>
                        <a:rPr kumimoji="0" lang="en-GB" sz="1600" u="none" strike="noStrike" cap="none" normalizeH="0" baseline="0" dirty="0" smtClean="0">
                          <a:ln>
                            <a:noFill/>
                          </a:ln>
                          <a:effectLst/>
                        </a:rPr>
                        <a: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8"/>
                  </a:ext>
                </a:extLst>
              </a:tr>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Beweidingssysteem</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Omweiden</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Standweiden</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9"/>
                  </a:ext>
                </a:extLst>
              </a:tr>
            </a:tbl>
          </a:graphicData>
        </a:graphic>
      </p:graphicFrame>
      <p:pic>
        <p:nvPicPr>
          <p:cNvPr id="55345" name="Picture 67" descr="smiley-grin">
            <a:extLst>
              <a:ext uri="{FF2B5EF4-FFF2-40B4-BE49-F238E27FC236}">
                <a16:creationId xmlns:a16="http://schemas.microsoft.com/office/drawing/2014/main" id="{96521DFD-77E9-4BCA-8745-66C0707095FC}"/>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657600" y="762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6" name="Picture 70" descr="smiley-sad">
            <a:extLst>
              <a:ext uri="{FF2B5EF4-FFF2-40B4-BE49-F238E27FC236}">
                <a16:creationId xmlns:a16="http://schemas.microsoft.com/office/drawing/2014/main" id="{38C6CC2C-117A-4D7A-B730-881231612E8F}"/>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010400" y="762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7" name="Picture 71" descr="smiley-angry">
            <a:extLst>
              <a:ext uri="{FF2B5EF4-FFF2-40B4-BE49-F238E27FC236}">
                <a16:creationId xmlns:a16="http://schemas.microsoft.com/office/drawing/2014/main" id="{CD33AF40-1492-433B-9101-50244C54026F}"/>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7696200" y="442191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8" name="Picture 76">
            <a:extLst>
              <a:ext uri="{FF2B5EF4-FFF2-40B4-BE49-F238E27FC236}">
                <a16:creationId xmlns:a16="http://schemas.microsoft.com/office/drawing/2014/main" id="{656B3245-9A9C-4D6C-AC86-2CE49B8DD49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99309" y="0"/>
            <a:ext cx="965200" cy="72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endParaRPr>
          </a:p>
        </p:txBody>
      </p:sp>
    </p:spTree>
    <p:extLst>
      <p:ext uri="{BB962C8B-B14F-4D97-AF65-F5344CB8AC3E}">
        <p14:creationId xmlns:p14="http://schemas.microsoft.com/office/powerpoint/2010/main" val="220906124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7346" name="Rectangle 4">
            <a:extLst>
              <a:ext uri="{FF2B5EF4-FFF2-40B4-BE49-F238E27FC236}">
                <a16:creationId xmlns:a16="http://schemas.microsoft.com/office/drawing/2014/main" id="{DA772FE2-754C-42C0-81D7-65D93E91C3B6}"/>
              </a:ext>
            </a:extLst>
          </p:cNvPr>
          <p:cNvSpPr>
            <a:spLocks noChangeArrowheads="1"/>
          </p:cNvSpPr>
          <p:nvPr/>
        </p:nvSpPr>
        <p:spPr bwMode="auto">
          <a:xfrm>
            <a:off x="2519363" y="1295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7347" name="Line 9">
            <a:extLst>
              <a:ext uri="{FF2B5EF4-FFF2-40B4-BE49-F238E27FC236}">
                <a16:creationId xmlns:a16="http://schemas.microsoft.com/office/drawing/2014/main" id="{2085F06A-FDDF-4AF7-9F3D-D937902530E5}"/>
              </a:ext>
            </a:extLst>
          </p:cNvPr>
          <p:cNvSpPr>
            <a:spLocks noChangeShapeType="1"/>
          </p:cNvSpPr>
          <p:nvPr/>
        </p:nvSpPr>
        <p:spPr bwMode="auto">
          <a:xfrm>
            <a:off x="2362200" y="1828800"/>
            <a:ext cx="0" cy="33528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48" name="Line 10">
            <a:extLst>
              <a:ext uri="{FF2B5EF4-FFF2-40B4-BE49-F238E27FC236}">
                <a16:creationId xmlns:a16="http://schemas.microsoft.com/office/drawing/2014/main" id="{602703C6-7995-41C6-9CA2-90D65BE9C725}"/>
              </a:ext>
            </a:extLst>
          </p:cNvPr>
          <p:cNvSpPr>
            <a:spLocks noChangeShapeType="1"/>
          </p:cNvSpPr>
          <p:nvPr/>
        </p:nvSpPr>
        <p:spPr bwMode="auto">
          <a:xfrm>
            <a:off x="2362200" y="5181600"/>
            <a:ext cx="44958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49" name="Line 13">
            <a:extLst>
              <a:ext uri="{FF2B5EF4-FFF2-40B4-BE49-F238E27FC236}">
                <a16:creationId xmlns:a16="http://schemas.microsoft.com/office/drawing/2014/main" id="{6F872BA7-4671-47CD-9F0E-00710EDDED5C}"/>
              </a:ext>
            </a:extLst>
          </p:cNvPr>
          <p:cNvSpPr>
            <a:spLocks noChangeShapeType="1"/>
          </p:cNvSpPr>
          <p:nvPr/>
        </p:nvSpPr>
        <p:spPr bwMode="auto">
          <a:xfrm>
            <a:off x="2286000" y="18288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0" name="Line 14">
            <a:extLst>
              <a:ext uri="{FF2B5EF4-FFF2-40B4-BE49-F238E27FC236}">
                <a16:creationId xmlns:a16="http://schemas.microsoft.com/office/drawing/2014/main" id="{4F0DAF6C-B3A7-4A63-9F0D-77391804CFED}"/>
              </a:ext>
            </a:extLst>
          </p:cNvPr>
          <p:cNvSpPr>
            <a:spLocks noChangeShapeType="1"/>
          </p:cNvSpPr>
          <p:nvPr/>
        </p:nvSpPr>
        <p:spPr bwMode="auto">
          <a:xfrm>
            <a:off x="2286000" y="25146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1" name="Line 15">
            <a:extLst>
              <a:ext uri="{FF2B5EF4-FFF2-40B4-BE49-F238E27FC236}">
                <a16:creationId xmlns:a16="http://schemas.microsoft.com/office/drawing/2014/main" id="{DEF1E93E-5A6D-4093-A8B4-D0AB9205EF09}"/>
              </a:ext>
            </a:extLst>
          </p:cNvPr>
          <p:cNvSpPr>
            <a:spLocks noChangeShapeType="1"/>
          </p:cNvSpPr>
          <p:nvPr/>
        </p:nvSpPr>
        <p:spPr bwMode="auto">
          <a:xfrm>
            <a:off x="2286000" y="32004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2" name="Line 16">
            <a:extLst>
              <a:ext uri="{FF2B5EF4-FFF2-40B4-BE49-F238E27FC236}">
                <a16:creationId xmlns:a16="http://schemas.microsoft.com/office/drawing/2014/main" id="{AA669C8C-1F6C-4A30-A600-82C09CC28BD6}"/>
              </a:ext>
            </a:extLst>
          </p:cNvPr>
          <p:cNvSpPr>
            <a:spLocks noChangeShapeType="1"/>
          </p:cNvSpPr>
          <p:nvPr/>
        </p:nvSpPr>
        <p:spPr bwMode="auto">
          <a:xfrm>
            <a:off x="2286000" y="38862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3" name="Line 17">
            <a:extLst>
              <a:ext uri="{FF2B5EF4-FFF2-40B4-BE49-F238E27FC236}">
                <a16:creationId xmlns:a16="http://schemas.microsoft.com/office/drawing/2014/main" id="{85B013C1-AF6E-4766-A1EC-4A3B6B64E8F5}"/>
              </a:ext>
            </a:extLst>
          </p:cNvPr>
          <p:cNvSpPr>
            <a:spLocks noChangeShapeType="1"/>
          </p:cNvSpPr>
          <p:nvPr/>
        </p:nvSpPr>
        <p:spPr bwMode="auto">
          <a:xfrm>
            <a:off x="2286000" y="45720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4" name="Line 21">
            <a:extLst>
              <a:ext uri="{FF2B5EF4-FFF2-40B4-BE49-F238E27FC236}">
                <a16:creationId xmlns:a16="http://schemas.microsoft.com/office/drawing/2014/main" id="{9C6945F6-50FB-4D33-84DC-6368E379F049}"/>
              </a:ext>
            </a:extLst>
          </p:cNvPr>
          <p:cNvSpPr>
            <a:spLocks noChangeShapeType="1"/>
          </p:cNvSpPr>
          <p:nvPr/>
        </p:nvSpPr>
        <p:spPr bwMode="auto">
          <a:xfrm>
            <a:off x="3505200" y="5181600"/>
            <a:ext cx="0" cy="762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5" name="Line 22">
            <a:extLst>
              <a:ext uri="{FF2B5EF4-FFF2-40B4-BE49-F238E27FC236}">
                <a16:creationId xmlns:a16="http://schemas.microsoft.com/office/drawing/2014/main" id="{EDC23DB1-4DE4-428D-8A8A-483CC616EE95}"/>
              </a:ext>
            </a:extLst>
          </p:cNvPr>
          <p:cNvSpPr>
            <a:spLocks noChangeShapeType="1"/>
          </p:cNvSpPr>
          <p:nvPr/>
        </p:nvSpPr>
        <p:spPr bwMode="auto">
          <a:xfrm>
            <a:off x="4572000" y="5181600"/>
            <a:ext cx="0" cy="762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6" name="Line 23">
            <a:extLst>
              <a:ext uri="{FF2B5EF4-FFF2-40B4-BE49-F238E27FC236}">
                <a16:creationId xmlns:a16="http://schemas.microsoft.com/office/drawing/2014/main" id="{351E60E8-1605-4B01-BF00-124E58B5858D}"/>
              </a:ext>
            </a:extLst>
          </p:cNvPr>
          <p:cNvSpPr>
            <a:spLocks noChangeShapeType="1"/>
          </p:cNvSpPr>
          <p:nvPr/>
        </p:nvSpPr>
        <p:spPr bwMode="auto">
          <a:xfrm>
            <a:off x="5715000" y="5181600"/>
            <a:ext cx="0" cy="762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7" name="Text Box 24">
            <a:extLst>
              <a:ext uri="{FF2B5EF4-FFF2-40B4-BE49-F238E27FC236}">
                <a16:creationId xmlns:a16="http://schemas.microsoft.com/office/drawing/2014/main" id="{74F2ED8A-6605-4311-BF0C-CB41A002D859}"/>
              </a:ext>
            </a:extLst>
          </p:cNvPr>
          <p:cNvSpPr txBox="1">
            <a:spLocks noChangeArrowheads="1"/>
          </p:cNvSpPr>
          <p:nvPr/>
        </p:nvSpPr>
        <p:spPr bwMode="auto">
          <a:xfrm>
            <a:off x="1828800" y="990600"/>
            <a:ext cx="3676135"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0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Klaveraandeel in de zomer (%)</a:t>
            </a:r>
          </a:p>
        </p:txBody>
      </p:sp>
      <p:sp>
        <p:nvSpPr>
          <p:cNvPr id="57358" name="Text Box 25">
            <a:extLst>
              <a:ext uri="{FF2B5EF4-FFF2-40B4-BE49-F238E27FC236}">
                <a16:creationId xmlns:a16="http://schemas.microsoft.com/office/drawing/2014/main" id="{058AC8BF-592E-48F1-9716-BCE0F031B902}"/>
              </a:ext>
            </a:extLst>
          </p:cNvPr>
          <p:cNvSpPr txBox="1">
            <a:spLocks noChangeArrowheads="1"/>
          </p:cNvSpPr>
          <p:nvPr/>
        </p:nvSpPr>
        <p:spPr bwMode="auto">
          <a:xfrm>
            <a:off x="2286000" y="6030913"/>
            <a:ext cx="4251548"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0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Jaarlijkse stikstofbemesting (kg N/ha)</a:t>
            </a:r>
          </a:p>
        </p:txBody>
      </p:sp>
      <p:sp>
        <p:nvSpPr>
          <p:cNvPr id="57359" name="Text Box 26">
            <a:extLst>
              <a:ext uri="{FF2B5EF4-FFF2-40B4-BE49-F238E27FC236}">
                <a16:creationId xmlns:a16="http://schemas.microsoft.com/office/drawing/2014/main" id="{598397C4-C8EB-481C-B9B2-15C009DB0222}"/>
              </a:ext>
            </a:extLst>
          </p:cNvPr>
          <p:cNvSpPr txBox="1">
            <a:spLocks noChangeArrowheads="1"/>
          </p:cNvSpPr>
          <p:nvPr/>
        </p:nvSpPr>
        <p:spPr bwMode="auto">
          <a:xfrm>
            <a:off x="2438400" y="5181600"/>
            <a:ext cx="48768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6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 0-25	     26-75      76-150 15    1-250</a:t>
            </a:r>
          </a:p>
        </p:txBody>
      </p:sp>
      <p:sp>
        <p:nvSpPr>
          <p:cNvPr id="57360" name="Text Box 27">
            <a:extLst>
              <a:ext uri="{FF2B5EF4-FFF2-40B4-BE49-F238E27FC236}">
                <a16:creationId xmlns:a16="http://schemas.microsoft.com/office/drawing/2014/main" id="{B217E4DB-1366-408C-943E-8F8E8E729698}"/>
              </a:ext>
            </a:extLst>
          </p:cNvPr>
          <p:cNvSpPr txBox="1">
            <a:spLocks noChangeArrowheads="1"/>
          </p:cNvSpPr>
          <p:nvPr/>
        </p:nvSpPr>
        <p:spPr bwMode="auto">
          <a:xfrm>
            <a:off x="1900238" y="1600200"/>
            <a:ext cx="354584" cy="329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45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40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35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30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25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20</a:t>
            </a:r>
          </a:p>
        </p:txBody>
      </p:sp>
      <p:sp>
        <p:nvSpPr>
          <p:cNvPr id="57361" name="Line 29">
            <a:extLst>
              <a:ext uri="{FF2B5EF4-FFF2-40B4-BE49-F238E27FC236}">
                <a16:creationId xmlns:a16="http://schemas.microsoft.com/office/drawing/2014/main" id="{1A7F91AB-E656-4F95-A767-286420E806A0}"/>
              </a:ext>
            </a:extLst>
          </p:cNvPr>
          <p:cNvSpPr>
            <a:spLocks noChangeShapeType="1"/>
          </p:cNvSpPr>
          <p:nvPr/>
        </p:nvSpPr>
        <p:spPr bwMode="auto">
          <a:xfrm>
            <a:off x="2895600" y="2514600"/>
            <a:ext cx="1143000" cy="381000"/>
          </a:xfrm>
          <a:prstGeom prst="line">
            <a:avLst/>
          </a:prstGeom>
          <a:noFill/>
          <a:ln w="38100">
            <a:solidFill>
              <a:srgbClr val="FF022B"/>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62" name="Line 30">
            <a:extLst>
              <a:ext uri="{FF2B5EF4-FFF2-40B4-BE49-F238E27FC236}">
                <a16:creationId xmlns:a16="http://schemas.microsoft.com/office/drawing/2014/main" id="{28D29E94-658B-44F4-B90C-E21DC23BD6C8}"/>
              </a:ext>
            </a:extLst>
          </p:cNvPr>
          <p:cNvSpPr>
            <a:spLocks noChangeShapeType="1"/>
          </p:cNvSpPr>
          <p:nvPr/>
        </p:nvSpPr>
        <p:spPr bwMode="auto">
          <a:xfrm>
            <a:off x="4038600" y="2895600"/>
            <a:ext cx="1143000" cy="1066800"/>
          </a:xfrm>
          <a:prstGeom prst="line">
            <a:avLst/>
          </a:prstGeom>
          <a:noFill/>
          <a:ln w="38100">
            <a:solidFill>
              <a:srgbClr val="FF022B"/>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63" name="Line 31">
            <a:extLst>
              <a:ext uri="{FF2B5EF4-FFF2-40B4-BE49-F238E27FC236}">
                <a16:creationId xmlns:a16="http://schemas.microsoft.com/office/drawing/2014/main" id="{6D304BE8-D4FC-45A0-8DC8-867AD78D2EB6}"/>
              </a:ext>
            </a:extLst>
          </p:cNvPr>
          <p:cNvSpPr>
            <a:spLocks noChangeShapeType="1"/>
          </p:cNvSpPr>
          <p:nvPr/>
        </p:nvSpPr>
        <p:spPr bwMode="auto">
          <a:xfrm>
            <a:off x="5181600" y="3962400"/>
            <a:ext cx="1143000" cy="838200"/>
          </a:xfrm>
          <a:prstGeom prst="line">
            <a:avLst/>
          </a:prstGeom>
          <a:noFill/>
          <a:ln w="38100">
            <a:solidFill>
              <a:srgbClr val="FF022B"/>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pic>
        <p:nvPicPr>
          <p:cNvPr id="57364" name="Picture 38" descr="image 1">
            <a:extLst>
              <a:ext uri="{FF2B5EF4-FFF2-40B4-BE49-F238E27FC236}">
                <a16:creationId xmlns:a16="http://schemas.microsoft.com/office/drawing/2014/main" id="{6374A8F2-FD43-4689-B443-A5591516C0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752600"/>
            <a:ext cx="10890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62049770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a:extLst>
              <a:ext uri="{FF2B5EF4-FFF2-40B4-BE49-F238E27FC236}">
                <a16:creationId xmlns:a16="http://schemas.microsoft.com/office/drawing/2014/main" id="{FF62DD4C-A682-44C7-8D3D-5AA2EA857B22}"/>
              </a:ext>
            </a:extLst>
          </p:cNvPr>
          <p:cNvSpPr txBox="1">
            <a:spLocks noChangeArrowheads="1"/>
          </p:cNvSpPr>
          <p:nvPr/>
        </p:nvSpPr>
        <p:spPr bwMode="auto">
          <a:xfrm>
            <a:off x="-73890" y="2308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Gebruik van rode klaver</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59395" name="Text Box 3">
            <a:extLst>
              <a:ext uri="{FF2B5EF4-FFF2-40B4-BE49-F238E27FC236}">
                <a16:creationId xmlns:a16="http://schemas.microsoft.com/office/drawing/2014/main" id="{B2590AD9-C2AD-4C65-9ADE-4BFF78C18622}"/>
              </a:ext>
            </a:extLst>
          </p:cNvPr>
          <p:cNvSpPr txBox="1">
            <a:spLocks noChangeArrowheads="1"/>
          </p:cNvSpPr>
          <p:nvPr/>
        </p:nvSpPr>
        <p:spPr bwMode="auto">
          <a:xfrm>
            <a:off x="307110" y="1403639"/>
            <a:ext cx="8382000" cy="464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Geschikt</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voor</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minder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frequente</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oogst</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maaien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ipv</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beweiden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dus</a:t>
            </a:r>
            <a:r>
              <a:rPr lang="en-GB" altLang="nl-NL" sz="2400" dirty="0">
                <a:solidFill>
                  <a:prstClr val="black"/>
                </a:solidFill>
                <a:latin typeface="Calibri"/>
              </a:rPr>
              <a:t> </a:t>
            </a:r>
            <a:r>
              <a:rPr lang="en-GB" altLang="nl-NL" sz="2400" dirty="0" err="1" smtClean="0">
                <a:solidFill>
                  <a:prstClr val="black"/>
                </a:solidFill>
                <a:latin typeface="Calibri"/>
              </a:rPr>
              <a:t>voor</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conservering</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Bladverliezen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nemen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toe</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bij</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drogen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verliezen</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hoger</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voor hooi dan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voor</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kuilgras</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Verlies aan droge stof bij de oogst: 14% tot 45</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Bladverlies kan worden geminimaliseerd door:</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vermindering</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van het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aantal keren dat het hooi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wordt</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bewerkt</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bewerking</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van hooi bij hoge luchtvochtigheid</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het gebruik van hooikneuzers</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gebruik</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te</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maken</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van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klaver</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grasmengsels</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pic>
        <p:nvPicPr>
          <p:cNvPr id="59396" name="Picture 4">
            <a:extLst>
              <a:ext uri="{FF2B5EF4-FFF2-40B4-BE49-F238E27FC236}">
                <a16:creationId xmlns:a16="http://schemas.microsoft.com/office/drawing/2014/main" id="{B4D28709-BFF9-4DC2-9EF4-0D51796297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a:extLst>
              <a:ext uri="{FF2B5EF4-FFF2-40B4-BE49-F238E27FC236}">
                <a16:creationId xmlns:a16="http://schemas.microsoft.com/office/drawing/2014/main" id="{133C4BF5-33B7-4907-98EE-B37F28FB1F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261447676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a:extLst>
              <a:ext uri="{FF2B5EF4-FFF2-40B4-BE49-F238E27FC236}">
                <a16:creationId xmlns:a16="http://schemas.microsoft.com/office/drawing/2014/main" id="{C704CA5B-1BA6-498D-9018-3D440D77928B}"/>
              </a:ext>
            </a:extLst>
          </p:cNvPr>
          <p:cNvSpPr txBox="1">
            <a:spLocks noChangeArrowheads="1"/>
          </p:cNvSpPr>
          <p:nvPr/>
        </p:nvSpPr>
        <p:spPr bwMode="auto">
          <a:xfrm>
            <a:off x="0" y="2308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Gebruik</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van rode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klaver</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1443" name="Text Box 3">
            <a:extLst>
              <a:ext uri="{FF2B5EF4-FFF2-40B4-BE49-F238E27FC236}">
                <a16:creationId xmlns:a16="http://schemas.microsoft.com/office/drawing/2014/main" id="{2F58A53F-2DEB-47B0-B538-E47FE95511C7}"/>
              </a:ext>
            </a:extLst>
          </p:cNvPr>
          <p:cNvSpPr txBox="1">
            <a:spLocks noChangeArrowheads="1"/>
          </p:cNvSpPr>
          <p:nvPr/>
        </p:nvSpPr>
        <p:spPr bwMode="auto">
          <a:xfrm>
            <a:off x="381000" y="1177925"/>
            <a:ext cx="8382000" cy="360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Ondanks </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lang="en-GB" altLang="nl-NL" sz="2000" dirty="0" smtClean="0">
                <a:solidFill>
                  <a:prstClr val="black"/>
                </a:solidFill>
                <a:latin typeface="Calibri"/>
              </a:rPr>
              <a:t>l</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aag</a:t>
            </a:r>
            <a:r>
              <a:rPr kumimoji="0" lang="en-GB" altLang="nl-NL" sz="20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WSC</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hoog</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lang="en-GB" altLang="nl-NL" sz="2000" dirty="0" smtClean="0">
                <a:solidFill>
                  <a:prstClr val="black"/>
                </a:solidFill>
                <a:latin typeface="Calibri"/>
              </a:rPr>
              <a:t>RE</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gehalte</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hoge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buffercapaciteit</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Kan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met succes ingekuild worden als het </a:t>
            </a:r>
            <a:r>
              <a:rPr lang="en-GB" altLang="nl-NL" sz="2400" dirty="0" err="1" smtClean="0">
                <a:solidFill>
                  <a:prstClr val="black"/>
                </a:solidFill>
                <a:latin typeface="Calibri"/>
              </a:rPr>
              <a:t>gedroogd</a:t>
            </a:r>
            <a:r>
              <a:rPr lang="en-GB" altLang="nl-NL" sz="2400" dirty="0" smtClean="0">
                <a:solidFill>
                  <a:prstClr val="black"/>
                </a:solidFill>
                <a:latin typeface="Calibri"/>
              </a:rPr>
              <a:t> is</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Het gebruik van een additief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kan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helpen</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Mengen van rode klaver met grassen</a:t>
            </a:r>
          </a:p>
        </p:txBody>
      </p:sp>
      <p:pic>
        <p:nvPicPr>
          <p:cNvPr id="61444" name="Picture 6">
            <a:extLst>
              <a:ext uri="{FF2B5EF4-FFF2-40B4-BE49-F238E27FC236}">
                <a16:creationId xmlns:a16="http://schemas.microsoft.com/office/drawing/2014/main" id="{8AF37FDC-4402-4EFC-B7AF-0DCE66D974F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7">
            <a:extLst>
              <a:ext uri="{FF2B5EF4-FFF2-40B4-BE49-F238E27FC236}">
                <a16:creationId xmlns:a16="http://schemas.microsoft.com/office/drawing/2014/main" id="{D7321C90-2363-4610-A130-60E28326DA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101344973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a:extLst>
              <a:ext uri="{FF2B5EF4-FFF2-40B4-BE49-F238E27FC236}">
                <a16:creationId xmlns:a16="http://schemas.microsoft.com/office/drawing/2014/main" id="{90F86101-4758-4E1F-911C-E33655E742B3}"/>
              </a:ext>
            </a:extLst>
          </p:cNvPr>
          <p:cNvSpPr txBox="1">
            <a:spLocks noChangeArrowheads="1"/>
          </p:cNvSpPr>
          <p:nvPr/>
        </p:nvSpPr>
        <p:spPr bwMode="auto">
          <a:xfrm>
            <a:off x="618836" y="341745"/>
            <a:ext cx="6640946"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Milieuvraagstukken in </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op</a:t>
            </a:r>
            <a:r>
              <a:rPr kumimoji="0" lang="en-GB" altLang="nl-NL" sz="24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vlinderbloemigen</a:t>
            </a:r>
            <a:r>
              <a:rPr kumimoji="0" lang="en-GB" altLang="nl-NL" sz="24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gebaseerde</a:t>
            </a:r>
            <a:r>
              <a:rPr kumimoji="0" lang="en-GB" altLang="nl-NL" sz="24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systemen</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3491" name="Text Box 3">
            <a:extLst>
              <a:ext uri="{FF2B5EF4-FFF2-40B4-BE49-F238E27FC236}">
                <a16:creationId xmlns:a16="http://schemas.microsoft.com/office/drawing/2014/main" id="{46B6BC21-D568-441B-8302-47007D5A2EFA}"/>
              </a:ext>
            </a:extLst>
          </p:cNvPr>
          <p:cNvSpPr txBox="1">
            <a:spLocks noChangeArrowheads="1"/>
          </p:cNvSpPr>
          <p:nvPr/>
        </p:nvSpPr>
        <p:spPr bwMode="auto">
          <a:xfrm>
            <a:off x="381000" y="1675246"/>
            <a:ext cx="8382000" cy="360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Systemen op basis van leguminosen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hebben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lang="en-GB" altLang="nl-NL" sz="2400" dirty="0" err="1" smtClean="0">
                <a:solidFill>
                  <a:prstClr val="black"/>
                </a:solidFill>
                <a:latin typeface="Calibri"/>
              </a:rPr>
              <a:t>duidelijke</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voordelen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in N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efficiëntie</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in vergelijking met </a:t>
            </a:r>
            <a:r>
              <a:rPr lang="en-GB" altLang="nl-NL" sz="2400" dirty="0" err="1" smtClean="0">
                <a:solidFill>
                  <a:prstClr val="black"/>
                </a:solidFill>
                <a:latin typeface="Calibri"/>
              </a:rPr>
              <a:t>systemen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op basis van </a:t>
            </a:r>
            <a:r>
              <a:rPr lang="en-GB" altLang="nl-NL" sz="2400" dirty="0" err="1" smtClean="0">
                <a:solidFill>
                  <a:prstClr val="black"/>
                </a:solidFill>
                <a:latin typeface="Calibri"/>
              </a:rPr>
              <a:t>minerale</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N-meststoffen:</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een overmaat aan N-aanbod wordt vermeden</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 ammoniumvorm is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overvloediger</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aanwezig</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in de beschikbare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bodem</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N-</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voorraad</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Onder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bedrijfsomstandigheden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lang="en-GB" altLang="nl-NL" sz="2400" dirty="0" smtClean="0">
                <a:solidFill>
                  <a:prstClr val="black"/>
                </a:solidFill>
                <a:latin typeface="Calibri"/>
              </a:rPr>
              <a:t>is de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nitraatuitspoeling</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minder</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maar de veebezetting is meestal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ook</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lager</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422618332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3">
            <a:extLst>
              <a:ext uri="{FF2B5EF4-FFF2-40B4-BE49-F238E27FC236}">
                <a16:creationId xmlns:a16="http://schemas.microsoft.com/office/drawing/2014/main" id="{6C9F4242-9812-4064-BEDF-BF64432DAB61}"/>
              </a:ext>
            </a:extLst>
          </p:cNvPr>
          <p:cNvSpPr txBox="1">
            <a:spLocks noChangeArrowheads="1"/>
          </p:cNvSpPr>
          <p:nvPr/>
        </p:nvSpPr>
        <p:spPr bwMode="auto">
          <a:xfrm>
            <a:off x="316345" y="1361209"/>
            <a:ext cx="8382000" cy="452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defTabSz="914400" rtl="0" eaLnBrk="0" fontAlgn="base" latinLnBrk="0" hangingPunct="0">
              <a:lnSpc>
                <a:spcPct val="100000"/>
              </a:lnSpc>
              <a:spcBef>
                <a:spcPct val="0"/>
              </a:spcBef>
              <a:spcAft>
                <a:spcPct val="0"/>
              </a:spcAft>
              <a:buClrTx/>
              <a:buSzTx/>
              <a:buFontTx/>
              <a:buChar char="•"/>
              <a:tabLst/>
              <a:defRPr/>
            </a:pPr>
            <a:r>
              <a:rPr lang="en-GB" altLang="nl-NL" sz="2400" dirty="0" smtClean="0">
                <a:solidFill>
                  <a:prstClr val="black"/>
                </a:solidFill>
                <a:latin typeface="Calibri"/>
              </a:rPr>
              <a:t>Bi</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j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een vergelijkbare dierlijke productie per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hectare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komt</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dezelfde</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hoeveelheid</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nitraat</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vrij</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MAAR</a:t>
            </a: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De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uitspoeling</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in een klaver/grassysteem ten opzichte van een 200N grassysteem varieerde van 50% tot minder dan 30%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Ledgard</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et al.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 1999).</a:t>
            </a:r>
          </a:p>
          <a:p>
            <a:pPr marL="342900" marR="0" lvl="0" indent="-342900"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Nitraatuitspoeling na het ploegen van de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klaver</a:t>
            </a:r>
            <a:r>
              <a:rPr lang="en-GB" altLang="nl-NL" sz="2400" dirty="0" err="1" smtClean="0">
                <a:solidFill>
                  <a:prstClr val="black"/>
                </a:solidFill>
                <a:latin typeface="Calibri"/>
              </a:rPr>
              <a:t>graslanden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voorjaarsploegen in plaats van herfstploegen</a:t>
            </a:r>
          </a:p>
        </p:txBody>
      </p:sp>
      <p:sp>
        <p:nvSpPr>
          <p:cNvPr id="2" name="Titel 1"/>
          <p:cNvSpPr>
            <a:spLocks noGrp="1"/>
          </p:cNvSpPr>
          <p:nvPr>
            <p:ph type="title"/>
          </p:nvPr>
        </p:nvSpPr>
        <p:spPr/>
        <p:txBody>
          <a:bodyPr/>
          <a:lstStyle/>
          <a:p>
            <a:endParaRPr lang="nl-NL">
              <a:solidFill>
                <a:schemeClr val="tx1"/>
              </a:solidFill>
              <a:latin typeface="+mn-lt"/>
            </a:endParaRPr>
          </a:p>
        </p:txBody>
      </p:sp>
      <p:sp>
        <p:nvSpPr>
          <p:cNvPr id="5" name="Text Box 2">
            <a:extLst>
              <a:ext uri="{FF2B5EF4-FFF2-40B4-BE49-F238E27FC236}">
                <a16:creationId xmlns:a16="http://schemas.microsoft.com/office/drawing/2014/main" id="{90F86101-4758-4E1F-911C-E33655E742B3}"/>
              </a:ext>
            </a:extLst>
          </p:cNvPr>
          <p:cNvSpPr txBox="1">
            <a:spLocks noChangeArrowheads="1"/>
          </p:cNvSpPr>
          <p:nvPr/>
        </p:nvSpPr>
        <p:spPr bwMode="auto">
          <a:xfrm>
            <a:off x="618836" y="341745"/>
            <a:ext cx="6640946"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Milieuvraagstukken in </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op</a:t>
            </a:r>
            <a:r>
              <a:rPr kumimoji="0" lang="en-GB" altLang="nl-NL" sz="24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vlinderbloemigen</a:t>
            </a:r>
            <a:r>
              <a:rPr kumimoji="0" lang="en-GB" altLang="nl-NL" sz="24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gebaseerde</a:t>
            </a:r>
            <a:r>
              <a:rPr kumimoji="0" lang="en-GB" altLang="nl-NL" sz="24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systemen</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5324948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3">
            <a:extLst>
              <a:ext uri="{FF2B5EF4-FFF2-40B4-BE49-F238E27FC236}">
                <a16:creationId xmlns:a16="http://schemas.microsoft.com/office/drawing/2014/main" id="{30DBFE4E-BE84-42A2-9CB0-DA6787FB18A9}"/>
              </a:ext>
            </a:extLst>
          </p:cNvPr>
          <p:cNvSpPr txBox="1">
            <a:spLocks noChangeArrowheads="1"/>
          </p:cNvSpPr>
          <p:nvPr/>
        </p:nvSpPr>
        <p:spPr bwMode="auto">
          <a:xfrm>
            <a:off x="381000" y="2765425"/>
            <a:ext cx="8382000" cy="1938992"/>
          </a:xfrm>
          <a:prstGeom prst="rect">
            <a:avLst/>
          </a:prstGeom>
          <a:noFill/>
          <a:ln w="25400">
            <a:solidFill>
              <a:srgbClr val="FEFF12"/>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Pimentel et al. (2005) vergeleken een conventioneel cash-grain systeem met een typisch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veesysteem</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tijdelijk</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grasklaverland</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 </a:t>
            </a:r>
            <a:r>
              <a:rPr kumimoji="0" lang="en-GB" altLang="nl-NL" sz="24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akkerbouwgewassen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Fossiele energie-input: ongeveer 30% lager in het tweede systeem</a:t>
            </a:r>
          </a:p>
        </p:txBody>
      </p:sp>
      <p:sp>
        <p:nvSpPr>
          <p:cNvPr id="67588" name="Rectangle 4">
            <a:extLst>
              <a:ext uri="{FF2B5EF4-FFF2-40B4-BE49-F238E27FC236}">
                <a16:creationId xmlns:a16="http://schemas.microsoft.com/office/drawing/2014/main" id="{E5980E1A-3E3B-4589-AEAE-3EB62A341DA8}"/>
              </a:ext>
            </a:extLst>
          </p:cNvPr>
          <p:cNvSpPr>
            <a:spLocks noChangeArrowheads="1"/>
          </p:cNvSpPr>
          <p:nvPr/>
        </p:nvSpPr>
        <p:spPr bwMode="auto">
          <a:xfrm>
            <a:off x="260927" y="1287607"/>
            <a:ext cx="83058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Vermindering van fossiele energie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(synthese van </a:t>
            </a:r>
            <a:r>
              <a:rPr kumimoji="0" lang="en-GB" altLang="nl-NL" sz="2400" b="1"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minerale</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N-meststoffen)</a:t>
            </a:r>
          </a:p>
        </p:txBody>
      </p:sp>
      <p:sp>
        <p:nvSpPr>
          <p:cNvPr id="2" name="Titel 1"/>
          <p:cNvSpPr>
            <a:spLocks noGrp="1"/>
          </p:cNvSpPr>
          <p:nvPr>
            <p:ph type="title"/>
          </p:nvPr>
        </p:nvSpPr>
        <p:spPr/>
        <p:txBody>
          <a:bodyPr/>
          <a:lstStyle/>
          <a:p>
            <a:endParaRPr lang="nl-NL">
              <a:solidFill>
                <a:schemeClr val="tx1"/>
              </a:solidFill>
              <a:latin typeface="+mn-lt"/>
            </a:endParaRPr>
          </a:p>
        </p:txBody>
      </p:sp>
      <p:sp>
        <p:nvSpPr>
          <p:cNvPr id="6" name="Text Box 2">
            <a:extLst>
              <a:ext uri="{FF2B5EF4-FFF2-40B4-BE49-F238E27FC236}">
                <a16:creationId xmlns:a16="http://schemas.microsoft.com/office/drawing/2014/main" id="{90F86101-4758-4E1F-911C-E33655E742B3}"/>
              </a:ext>
            </a:extLst>
          </p:cNvPr>
          <p:cNvSpPr txBox="1">
            <a:spLocks noChangeArrowheads="1"/>
          </p:cNvSpPr>
          <p:nvPr/>
        </p:nvSpPr>
        <p:spPr bwMode="auto">
          <a:xfrm>
            <a:off x="618836" y="341745"/>
            <a:ext cx="6640946"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Milieuvraagstukken in </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op</a:t>
            </a:r>
            <a:r>
              <a:rPr kumimoji="0" lang="en-GB" altLang="nl-NL" sz="24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vlinderbloemigen</a:t>
            </a:r>
            <a:r>
              <a:rPr kumimoji="0" lang="en-GB" altLang="nl-NL" sz="24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gebaseerde</a:t>
            </a:r>
            <a:r>
              <a:rPr kumimoji="0" lang="en-GB" altLang="nl-NL" sz="24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systemen</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05439042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a:extLst>
              <a:ext uri="{FF2B5EF4-FFF2-40B4-BE49-F238E27FC236}">
                <a16:creationId xmlns:a16="http://schemas.microsoft.com/office/drawing/2014/main" id="{8D283916-B9A0-43F4-A388-200CD15DBF63}"/>
              </a:ext>
            </a:extLst>
          </p:cNvPr>
          <p:cNvSpPr txBox="1">
            <a:spLocks noChangeArrowheads="1"/>
          </p:cNvSpPr>
          <p:nvPr/>
        </p:nvSpPr>
        <p:spPr bwMode="auto">
          <a:xfrm>
            <a:off x="412172" y="1295400"/>
            <a:ext cx="7054273" cy="5262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Goede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bron van stuifmeel en nectar voor sommige insectensoorten</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Bloemen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zijn aantrekkelijk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voor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het landschap</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Veel op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vlinderbloemige</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gebaseerde</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zodes</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zijn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te dicht voor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vogels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om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te</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gebruiken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voor</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het </a:t>
            </a:r>
            <a:r>
              <a:rPr kumimoji="0" lang="en-GB" altLang="nl-NL" sz="24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broeden</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of </a:t>
            </a:r>
            <a:r>
              <a:rPr kumimoji="0" lang="en-GB" altLang="nl-NL" sz="24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als</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schuilplaats</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of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fourageerplek</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Luzerne is een opvallende uitzondering: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doorlaatbaar</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voor</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vogels</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levert</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insecten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lang="en-GB" altLang="nl-NL" sz="2400" dirty="0" err="1" smtClean="0">
                <a:solidFill>
                  <a:prstClr val="black"/>
                </a:solidFill>
                <a:latin typeface="Calibri"/>
              </a:rPr>
              <a:t>geleedpotigen</a:t>
            </a:r>
            <a:r>
              <a:rPr lang="en-GB" altLang="nl-NL" sz="2400" dirty="0" smtClean="0">
                <a:solidFill>
                  <a:prstClr val="black"/>
                </a:solidFill>
                <a:latin typeface="Calibri"/>
              </a:rPr>
              <a:t>)</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en voedzame bladeren, een beschutting tegen roofdieren en een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goede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plaats</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voor</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nesten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indien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laat</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gemaaid</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pic>
        <p:nvPicPr>
          <p:cNvPr id="69636" name="Picture 4" descr="image 4">
            <a:extLst>
              <a:ext uri="{FF2B5EF4-FFF2-40B4-BE49-F238E27FC236}">
                <a16:creationId xmlns:a16="http://schemas.microsoft.com/office/drawing/2014/main" id="{50536DBA-329E-4E0D-833C-270F10F0DA87}"/>
              </a:ext>
            </a:extLst>
          </p:cNvPr>
          <p:cNvPicPr>
            <a:picLocks noChangeAspect="1" noChangeArrowheads="1"/>
          </p:cNvPicPr>
          <p:nvPr/>
        </p:nvPicPr>
        <p:blipFill>
          <a:blip r:embed="rId3" cstate="screen">
            <a:lum bright="-2000" contrast="20000"/>
            <a:extLst>
              <a:ext uri="{28A0092B-C50C-407E-A947-70E740481C1C}">
                <a14:useLocalDpi xmlns:a14="http://schemas.microsoft.com/office/drawing/2010/main"/>
              </a:ext>
            </a:extLst>
          </a:blip>
          <a:srcRect/>
          <a:stretch>
            <a:fillRect/>
          </a:stretch>
        </p:blipFill>
        <p:spPr bwMode="auto">
          <a:xfrm>
            <a:off x="7559964" y="1119909"/>
            <a:ext cx="1403350" cy="230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sp>
        <p:nvSpPr>
          <p:cNvPr id="2" name="Titel 1"/>
          <p:cNvSpPr>
            <a:spLocks noGrp="1"/>
          </p:cNvSpPr>
          <p:nvPr>
            <p:ph type="title"/>
          </p:nvPr>
        </p:nvSpPr>
        <p:spPr/>
        <p:txBody>
          <a:bodyPr/>
          <a:lstStyle/>
          <a:p>
            <a:endParaRPr lang="nl-NL">
              <a:solidFill>
                <a:schemeClr val="tx1"/>
              </a:solidFill>
              <a:latin typeface="+mn-lt"/>
            </a:endParaRPr>
          </a:p>
        </p:txBody>
      </p:sp>
      <p:sp>
        <p:nvSpPr>
          <p:cNvPr id="6" name="Text Box 2">
            <a:extLst>
              <a:ext uri="{FF2B5EF4-FFF2-40B4-BE49-F238E27FC236}">
                <a16:creationId xmlns:a16="http://schemas.microsoft.com/office/drawing/2014/main" id="{90F86101-4758-4E1F-911C-E33655E742B3}"/>
              </a:ext>
            </a:extLst>
          </p:cNvPr>
          <p:cNvSpPr txBox="1">
            <a:spLocks noChangeArrowheads="1"/>
          </p:cNvSpPr>
          <p:nvPr/>
        </p:nvSpPr>
        <p:spPr bwMode="auto">
          <a:xfrm>
            <a:off x="618836" y="341745"/>
            <a:ext cx="6640946"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Milieuvraagstukken in </a:t>
            </a:r>
            <a:r>
              <a:rPr kumimoji="0" lang="en-GB" altLang="nl-NL" sz="24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op</a:t>
            </a:r>
            <a:r>
              <a:rPr kumimoji="0" lang="en-GB" altLang="nl-NL" sz="24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vlinderbloemigen</a:t>
            </a:r>
            <a:r>
              <a:rPr kumimoji="0" lang="en-GB" altLang="nl-NL" sz="24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gebaseerde</a:t>
            </a:r>
            <a:r>
              <a:rPr kumimoji="0" lang="en-GB" altLang="nl-NL" sz="2400" b="1"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systemen</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8030888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27424" y="491835"/>
            <a:ext cx="6439227" cy="424487"/>
          </a:xfrm>
        </p:spPr>
        <p:txBody>
          <a:bodyPr/>
          <a:lstStyle/>
          <a:p>
            <a:r>
              <a:rPr lang="en-US" sz="2400" dirty="0" smtClean="0">
                <a:solidFill>
                  <a:schemeClr val="tx1"/>
                </a:solidFill>
                <a:latin typeface="+mn-lt"/>
              </a:rPr>
              <a:t>Silosystemen</a:t>
            </a:r>
            <a:endParaRPr lang="es-ES" sz="2400" dirty="0">
              <a:solidFill>
                <a:schemeClr val="tx1"/>
              </a:solidFill>
              <a:latin typeface="+mn-lt"/>
            </a:endParaRPr>
          </a:p>
        </p:txBody>
      </p:sp>
      <p:sp>
        <p:nvSpPr>
          <p:cNvPr id="3" name="Rectangle 7"/>
          <p:cNvSpPr>
            <a:spLocks noChangeArrowheads="1"/>
          </p:cNvSpPr>
          <p:nvPr/>
        </p:nvSpPr>
        <p:spPr bwMode="auto">
          <a:xfrm>
            <a:off x="339377" y="5403631"/>
            <a:ext cx="4956486" cy="124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95250" marR="0" lvl="1" indent="173038" algn="l" defTabSz="457200" rtl="0" eaLnBrk="1" fontAlgn="auto" latinLnBrk="0" hangingPunct="1">
              <a:lnSpc>
                <a:spcPct val="100000"/>
              </a:lnSpc>
              <a:spcBef>
                <a:spcPct val="20000"/>
              </a:spcBef>
              <a:spcAft>
                <a:spcPts val="0"/>
              </a:spcAft>
              <a:buClrTx/>
              <a:buSzPct val="130000"/>
              <a:buFont typeface="Arial" panose="020B0604020202020204" pitchFamily="34" charset="0"/>
              <a:buChar char="•"/>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Jaren ‘80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houten torensilo's</a:t>
            </a:r>
          </a:p>
          <a:p>
            <a:pPr marL="95250" marR="0" lvl="1" indent="173038" algn="l" defTabSz="457200" rtl="0" eaLnBrk="1" fontAlgn="auto" latinLnBrk="0" hangingPunct="1">
              <a:lnSpc>
                <a:spcPct val="100000"/>
              </a:lnSpc>
              <a:spcBef>
                <a:spcPct val="20000"/>
              </a:spcBef>
              <a:spcAft>
                <a:spcPts val="0"/>
              </a:spcAft>
              <a:buClrTx/>
              <a:buSzPct val="130000"/>
              <a:buFont typeface="Arial" panose="020B0604020202020204" pitchFamily="34" charset="0"/>
              <a:buChar char="•"/>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Jaren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'90 - </a:t>
            </a:r>
            <a:r>
              <a:rPr kumimoji="0" lang="en-US" altLang="sv-SE" sz="2200" b="0" i="0" u="none" strike="noStrike" kern="1200" cap="none" spc="0" normalizeH="0" baseline="0" noProof="0" dirty="0" err="1">
                <a:ln>
                  <a:noFill/>
                </a:ln>
                <a:solidFill>
                  <a:prstClr val="black"/>
                </a:solidFill>
                <a:effectLst/>
                <a:uLnTx/>
                <a:uFillTx/>
                <a:latin typeface="Calibri"/>
                <a:ea typeface="+mn-ea"/>
                <a:cs typeface="+mn-cs"/>
              </a:rPr>
              <a:t>stalen</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torensilo's</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95250" marR="0" lvl="1" indent="173038" algn="l" defTabSz="457200" rtl="0" eaLnBrk="1" fontAlgn="auto" latinLnBrk="0" hangingPunct="1">
              <a:lnSpc>
                <a:spcPct val="100000"/>
              </a:lnSpc>
              <a:spcBef>
                <a:spcPct val="20000"/>
              </a:spcBef>
              <a:spcAft>
                <a:spcPts val="0"/>
              </a:spcAft>
              <a:buClrTx/>
              <a:buSzPct val="130000"/>
              <a:buFont typeface="Arial" panose="020B0604020202020204" pitchFamily="34" charset="0"/>
              <a:buChar char="•"/>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Jaren</a:t>
            </a:r>
            <a:r>
              <a:rPr kumimoji="0" lang="en-US" altLang="sv-SE" sz="22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00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bunkersilo's en ronde balen</a:t>
            </a:r>
          </a:p>
        </p:txBody>
      </p:sp>
      <p:pic>
        <p:nvPicPr>
          <p:cNvPr id="4" name="Bildobjekt 6" descr="PICT0196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4308" y="1135117"/>
            <a:ext cx="55070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10" descr="PICT038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5683" y="3949263"/>
            <a:ext cx="3878317" cy="29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p:cNvSpPr txBox="1"/>
          <p:nvPr/>
        </p:nvSpPr>
        <p:spPr>
          <a:xfrm>
            <a:off x="7794367" y="6533212"/>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ruta 7"/>
          <p:cNvSpPr txBox="1"/>
          <p:nvPr/>
        </p:nvSpPr>
        <p:spPr>
          <a:xfrm>
            <a:off x="793492" y="4926345"/>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3162006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339F903C-EE59-49A1-BA62-767E5C6F0E45}"/>
              </a:ext>
            </a:extLst>
          </p:cNvPr>
          <p:cNvSpPr txBox="1">
            <a:spLocks noChangeArrowheads="1"/>
          </p:cNvSpPr>
          <p:nvPr/>
        </p:nvSpPr>
        <p:spPr bwMode="auto">
          <a:xfrm>
            <a:off x="-193964" y="30480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Conclusies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en</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vooruitzichten</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71683" name="Text Box 3">
            <a:extLst>
              <a:ext uri="{FF2B5EF4-FFF2-40B4-BE49-F238E27FC236}">
                <a16:creationId xmlns:a16="http://schemas.microsoft.com/office/drawing/2014/main" id="{9C2C0CF6-2450-4B36-BFB1-375FE7FCADB1}"/>
              </a:ext>
            </a:extLst>
          </p:cNvPr>
          <p:cNvSpPr txBox="1">
            <a:spLocks noChangeArrowheads="1"/>
          </p:cNvSpPr>
          <p:nvPr/>
        </p:nvSpPr>
        <p:spPr bwMode="auto">
          <a:xfrm>
            <a:off x="381000" y="1028700"/>
            <a:ext cx="8382000" cy="415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Twee belangrijke eigenschappen voor de toekomstige landbouw die de productiekosten verlagen en het inkomen van </a:t>
            </a:r>
            <a:r>
              <a:rPr kumimoji="0" lang="en-GB" altLang="fr-FR"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landbouwers verhogen: </a:t>
            </a:r>
          </a:p>
          <a:p>
            <a:pPr marL="1257300" marR="0" lvl="2"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capaciteit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voor N-fixatie </a:t>
            </a:r>
          </a:p>
          <a:p>
            <a:pPr marL="1257300" marR="0" lvl="2"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hoge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voedingswaarde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opnamepotentieel</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In </a:t>
            </a:r>
            <a:r>
              <a:rPr lang="en-GB" altLang="nl-NL" sz="2400" dirty="0" err="1" smtClean="0">
                <a:solidFill>
                  <a:prstClr val="black"/>
                </a:solidFill>
                <a:latin typeface="Calibri"/>
              </a:rPr>
              <a:t>extensiev</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e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systemen: verminder de N-bemesting met behoud van een aanvaardbaar niveau van de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grasopbrengst</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Een van de pijlers van biologische systemen </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294468850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a:extLst>
              <a:ext uri="{FF2B5EF4-FFF2-40B4-BE49-F238E27FC236}">
                <a16:creationId xmlns:a16="http://schemas.microsoft.com/office/drawing/2014/main" id="{B6F4B5E8-4724-488A-BA06-68782040C125}"/>
              </a:ext>
            </a:extLst>
          </p:cNvPr>
          <p:cNvSpPr txBox="1">
            <a:spLocks noChangeArrowheads="1"/>
          </p:cNvSpPr>
          <p:nvPr/>
        </p:nvSpPr>
        <p:spPr bwMode="auto">
          <a:xfrm>
            <a:off x="381000" y="1066800"/>
            <a:ext cx="8382000" cy="415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Belangrijkste tekortkoming: </a:t>
            </a:r>
            <a:r>
              <a:rPr lang="en-GB" altLang="nl-NL" sz="2400" dirty="0" err="1" smtClean="0">
                <a:solidFill>
                  <a:prstClr val="black"/>
                </a:solidFill>
                <a:latin typeface="Calibri"/>
              </a:rPr>
              <a:t>gebrek</a:t>
            </a:r>
            <a:r>
              <a:rPr lang="en-GB" altLang="nl-NL" sz="2400" dirty="0" smtClean="0">
                <a:solidFill>
                  <a:prstClr val="black"/>
                </a:solidFill>
                <a:latin typeface="Calibri"/>
              </a:rPr>
              <a:t> </a:t>
            </a:r>
            <a:r>
              <a:rPr lang="en-GB" altLang="nl-NL" sz="2400" dirty="0" err="1" smtClean="0">
                <a:solidFill>
                  <a:prstClr val="black"/>
                </a:solidFill>
                <a:latin typeface="Calibri"/>
              </a:rPr>
              <a:t>aan</a:t>
            </a:r>
            <a:r>
              <a:rPr kumimoji="0" lang="en-GB" altLang="nl-NL" sz="24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persistentie</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Beweiding</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het optreden van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trommelzucht</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tympanie</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moet worden geminimaliseerd door de introductie van de genen van CT-synthese in het genoom van klavers,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MAAR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acceptatie van de consument!</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Conservering: ontwikkeling van technieken die bladverliezen tot een minimum kunnen beperken en de buffercapaciteit, het ammoniakgehalte en de ontwikkeling van ongewenste micro-organismen onder controle kunnen houden.</a:t>
            </a:r>
          </a:p>
        </p:txBody>
      </p:sp>
      <p:sp>
        <p:nvSpPr>
          <p:cNvPr id="2" name="Titel 1"/>
          <p:cNvSpPr>
            <a:spLocks noGrp="1"/>
          </p:cNvSpPr>
          <p:nvPr>
            <p:ph type="title"/>
          </p:nvPr>
        </p:nvSpPr>
        <p:spPr/>
        <p:txBody>
          <a:bodyPr/>
          <a:lstStyle/>
          <a:p>
            <a:endParaRPr lang="nl-NL">
              <a:solidFill>
                <a:schemeClr val="tx1"/>
              </a:solidFill>
              <a:latin typeface="+mn-lt"/>
            </a:endParaRPr>
          </a:p>
        </p:txBody>
      </p:sp>
      <p:sp>
        <p:nvSpPr>
          <p:cNvPr id="5" name="Text Box 2">
            <a:extLst>
              <a:ext uri="{FF2B5EF4-FFF2-40B4-BE49-F238E27FC236}">
                <a16:creationId xmlns:a16="http://schemas.microsoft.com/office/drawing/2014/main" id="{339F903C-EE59-49A1-BA62-767E5C6F0E45}"/>
              </a:ext>
            </a:extLst>
          </p:cNvPr>
          <p:cNvSpPr txBox="1">
            <a:spLocks noChangeArrowheads="1"/>
          </p:cNvSpPr>
          <p:nvPr/>
        </p:nvSpPr>
        <p:spPr bwMode="auto">
          <a:xfrm>
            <a:off x="-193964" y="30480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Conclusies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en</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vooruitzichten</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3466301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a:extLst>
              <a:ext uri="{FF2B5EF4-FFF2-40B4-BE49-F238E27FC236}">
                <a16:creationId xmlns:a16="http://schemas.microsoft.com/office/drawing/2014/main" id="{ECAD716A-A629-4172-8BF1-BF210F502242}"/>
              </a:ext>
            </a:extLst>
          </p:cNvPr>
          <p:cNvSpPr txBox="1">
            <a:spLocks noChangeArrowheads="1"/>
          </p:cNvSpPr>
          <p:nvPr/>
        </p:nvSpPr>
        <p:spPr bwMode="auto">
          <a:xfrm>
            <a:off x="381000" y="1028700"/>
            <a:ext cx="8382000" cy="415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Belangrijkste positieve effect van </a:t>
            </a:r>
            <a:r>
              <a:rPr lang="en-GB" altLang="nl-NL" sz="2400" dirty="0" err="1" smtClean="0">
                <a:solidFill>
                  <a:prstClr val="black"/>
                </a:solidFill>
                <a:latin typeface="Calibri"/>
              </a:rPr>
              <a:t>vlinderbloemigen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op het milieu: vermindering van het gebruik van fossiele energie en de uitstoot van</a:t>
            </a:r>
            <a:r>
              <a:rPr kumimoji="0" lang="en-GB" altLang="nl-NL" sz="2400" b="0" i="0" u="none" strike="noStrike" kern="1200" cap="none" spc="0" normalizeH="0" baseline="-2500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noProof="0" dirty="0">
                <a:ln>
                  <a:noFill/>
                </a:ln>
                <a:solidFill>
                  <a:prstClr val="black"/>
                </a:solidFill>
                <a:effectLst/>
                <a:uLnTx/>
                <a:uFillTx/>
                <a:latin typeface="Calibri"/>
                <a:ea typeface="MS PGothic" panose="020B0600070205080204" pitchFamily="34" charset="-128"/>
                <a:cs typeface="+mn-cs"/>
              </a:rPr>
              <a:t>CO</a:t>
            </a:r>
            <a:r>
              <a:rPr kumimoji="0" lang="en-GB" altLang="nl-NL" sz="2400" b="0" i="0" u="none" strike="noStrike" kern="1200" cap="none" spc="0" normalizeH="0" baseline="-25000" noProof="0" dirty="0">
                <a:ln>
                  <a:noFill/>
                </a:ln>
                <a:solidFill>
                  <a:prstClr val="black"/>
                </a:solidFill>
                <a:effectLst/>
                <a:uLnTx/>
                <a:uFillTx/>
                <a:latin typeface="Calibri"/>
                <a:ea typeface="MS PGothic" panose="020B0600070205080204" pitchFamily="34" charset="-128"/>
                <a:cs typeface="+mn-cs"/>
              </a:rPr>
              <a:t>2</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in de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atmosfeer</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Beheersing van N-</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emissies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uit</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op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vlinderbloemigen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gebaseerde</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systemen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Toekomstig onderzoek: De fixatie en gebruiksefficiëntie van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andere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lang="en-GB" altLang="nl-NL" sz="2400" dirty="0" err="1" smtClean="0">
                <a:solidFill>
                  <a:prstClr val="black"/>
                </a:solidFill>
                <a:latin typeface="Calibri"/>
              </a:rPr>
              <a:t>vlinderbloemigen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dan witte klaver en de impact van systemen op het milieu in vergelijking met andere systemen moeten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worden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lang="en-GB" altLang="nl-NL" sz="2400" dirty="0" err="1" smtClean="0">
                <a:solidFill>
                  <a:prstClr val="black"/>
                </a:solidFill>
                <a:latin typeface="Calibri"/>
              </a:rPr>
              <a:t>gemeten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met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betrouwbare</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indicatoren</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2" name="Titel 1"/>
          <p:cNvSpPr>
            <a:spLocks noGrp="1"/>
          </p:cNvSpPr>
          <p:nvPr>
            <p:ph type="title"/>
          </p:nvPr>
        </p:nvSpPr>
        <p:spPr/>
        <p:txBody>
          <a:bodyPr/>
          <a:lstStyle/>
          <a:p>
            <a:endParaRPr lang="nl-NL">
              <a:solidFill>
                <a:schemeClr val="tx1"/>
              </a:solidFill>
              <a:latin typeface="+mn-lt"/>
            </a:endParaRPr>
          </a:p>
        </p:txBody>
      </p:sp>
      <p:sp>
        <p:nvSpPr>
          <p:cNvPr id="5" name="Text Box 2">
            <a:extLst>
              <a:ext uri="{FF2B5EF4-FFF2-40B4-BE49-F238E27FC236}">
                <a16:creationId xmlns:a16="http://schemas.microsoft.com/office/drawing/2014/main" id="{339F903C-EE59-49A1-BA62-767E5C6F0E45}"/>
              </a:ext>
            </a:extLst>
          </p:cNvPr>
          <p:cNvSpPr txBox="1">
            <a:spLocks noChangeArrowheads="1"/>
          </p:cNvSpPr>
          <p:nvPr/>
        </p:nvSpPr>
        <p:spPr bwMode="auto">
          <a:xfrm>
            <a:off x="-193964" y="30480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Conclusies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en</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vooruitzichten</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260159863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3">
            <a:extLst>
              <a:ext uri="{FF2B5EF4-FFF2-40B4-BE49-F238E27FC236}">
                <a16:creationId xmlns:a16="http://schemas.microsoft.com/office/drawing/2014/main" id="{79DAD16C-206B-4F7B-9B11-8E34D434DA2B}"/>
              </a:ext>
            </a:extLst>
          </p:cNvPr>
          <p:cNvSpPr txBox="1">
            <a:spLocks noChangeArrowheads="1"/>
          </p:cNvSpPr>
          <p:nvPr/>
        </p:nvSpPr>
        <p:spPr bwMode="auto">
          <a:xfrm>
            <a:off x="260927" y="1288472"/>
            <a:ext cx="8382000" cy="5139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Voor veehouders die kiezen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voor</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vlinderbloemigen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gras</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afwegingen tussen de prestaties per dier en de prestaties per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hectare</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71450" marR="0" lvl="0" indent="-171450" defTabSz="914400" rtl="0" eaLnBrk="0" fontAlgn="base" latinLnBrk="0" hangingPunct="0">
              <a:lnSpc>
                <a:spcPct val="100000"/>
              </a:lnSpc>
              <a:spcBef>
                <a:spcPct val="0"/>
              </a:spcBef>
              <a:spcAft>
                <a:spcPct val="0"/>
              </a:spcAft>
              <a:buClrTx/>
              <a:buSzTx/>
              <a:buFontTx/>
              <a:buChar char="•"/>
              <a:tabLst/>
              <a:defRPr/>
            </a:pPr>
            <a:endParaRPr kumimoji="0" lang="en-GB" altLang="nl-NL"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Fundamentele wijziging van systemen op basis van voedergewassen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Rochon</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et al.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 2004):</a:t>
            </a:r>
          </a:p>
          <a:p>
            <a:pPr marL="1085850" marR="0" lvl="1" indent="-342900"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grotere</a:t>
            </a:r>
            <a:r>
              <a:rPr lang="en-GB" altLang="nl-NL" sz="2000" dirty="0">
                <a:solidFill>
                  <a:prstClr val="black"/>
                </a:solidFill>
                <a:latin typeface="Calibri"/>
              </a:rPr>
              <a:t> </a:t>
            </a:r>
            <a:r>
              <a:rPr lang="en-GB" altLang="nl-NL" sz="2000" dirty="0" err="1" smtClean="0">
                <a:solidFill>
                  <a:prstClr val="black"/>
                </a:solidFill>
                <a:latin typeface="Calibri"/>
              </a:rPr>
              <a:t>extensivering</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85850" marR="0" lvl="1" indent="-342900"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verlenging van het beweidingsseizoen</a:t>
            </a:r>
          </a:p>
          <a:p>
            <a:pPr marL="1085850" marR="0" lvl="1" indent="-342900"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vermindering van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conservering</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85850" marR="0" lvl="1" indent="-342900"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vermindering van het gebruik van krachtvoer per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liter</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melk</a:t>
            </a:r>
          </a:p>
          <a:p>
            <a:pPr marL="1085850" marR="0" lvl="1" indent="-342900"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invoering van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nieuwe</a:t>
            </a:r>
            <a:r>
              <a:rPr lang="en-GB" altLang="nl-NL" sz="2000" dirty="0">
                <a:solidFill>
                  <a:prstClr val="black"/>
                </a:solidFill>
                <a:latin typeface="Calibri"/>
              </a:rPr>
              <a:t> </a:t>
            </a:r>
            <a:r>
              <a:rPr lang="en-GB" altLang="nl-NL" sz="2000" dirty="0" err="1" smtClean="0">
                <a:solidFill>
                  <a:prstClr val="black"/>
                </a:solidFill>
                <a:latin typeface="Calibri"/>
              </a:rPr>
              <a:t>managementmaatregelen</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71450" marR="0" lvl="0" indent="-171450" defTabSz="914400" rtl="0" eaLnBrk="0" fontAlgn="base" latinLnBrk="0" hangingPunct="0">
              <a:lnSpc>
                <a:spcPct val="100000"/>
              </a:lnSpc>
              <a:spcBef>
                <a:spcPct val="0"/>
              </a:spcBef>
              <a:spcAft>
                <a:spcPct val="0"/>
              </a:spcAft>
              <a:buClrTx/>
              <a:buSzTx/>
              <a:buFontTx/>
              <a:buChar char="•"/>
              <a:tabLst/>
              <a:defRPr/>
            </a:pPr>
            <a:endParaRPr kumimoji="0" lang="en-GB" altLang="nl-NL"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71450" marR="0" lvl="0" indent="-171450" defTabSz="914400" rtl="0" eaLnBrk="0" fontAlgn="base" latinLnBrk="0" hangingPunct="0">
              <a:lnSpc>
                <a:spcPct val="100000"/>
              </a:lnSpc>
              <a:spcBef>
                <a:spcPct val="0"/>
              </a:spcBef>
              <a:spcAft>
                <a:spcPct val="0"/>
              </a:spcAft>
              <a:buClrTx/>
              <a:buSzTx/>
              <a:buFontTx/>
              <a:buChar char="•"/>
              <a:tabLst/>
              <a:defRPr/>
            </a:pPr>
            <a:endParaRPr kumimoji="0" lang="en-GB" altLang="nl-NL"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In de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melkveehouderij</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zou het streven naar een steeds hogere productie per koe niet verenigbaar zijn met deze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nieuwe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doelstellingen</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2" name="Titel 1"/>
          <p:cNvSpPr>
            <a:spLocks noGrp="1"/>
          </p:cNvSpPr>
          <p:nvPr>
            <p:ph type="title"/>
          </p:nvPr>
        </p:nvSpPr>
        <p:spPr/>
        <p:txBody>
          <a:bodyPr/>
          <a:lstStyle/>
          <a:p>
            <a:endParaRPr lang="nl-NL">
              <a:solidFill>
                <a:schemeClr val="tx1"/>
              </a:solidFill>
              <a:latin typeface="+mn-lt"/>
            </a:endParaRPr>
          </a:p>
        </p:txBody>
      </p:sp>
      <p:sp>
        <p:nvSpPr>
          <p:cNvPr id="5" name="Text Box 2">
            <a:extLst>
              <a:ext uri="{FF2B5EF4-FFF2-40B4-BE49-F238E27FC236}">
                <a16:creationId xmlns:a16="http://schemas.microsoft.com/office/drawing/2014/main" id="{339F903C-EE59-49A1-BA62-767E5C6F0E45}"/>
              </a:ext>
            </a:extLst>
          </p:cNvPr>
          <p:cNvSpPr txBox="1">
            <a:spLocks noChangeArrowheads="1"/>
          </p:cNvSpPr>
          <p:nvPr/>
        </p:nvSpPr>
        <p:spPr bwMode="auto">
          <a:xfrm>
            <a:off x="-193964" y="30480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Conclusies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en</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vooruitzichten</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387333848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ext Box 3">
            <a:extLst>
              <a:ext uri="{FF2B5EF4-FFF2-40B4-BE49-F238E27FC236}">
                <a16:creationId xmlns:a16="http://schemas.microsoft.com/office/drawing/2014/main" id="{44D42A5D-6B7A-4D9C-8BC0-FBCC97FA74C3}"/>
              </a:ext>
            </a:extLst>
          </p:cNvPr>
          <p:cNvSpPr txBox="1">
            <a:spLocks noChangeArrowheads="1"/>
          </p:cNvSpPr>
          <p:nvPr/>
        </p:nvSpPr>
        <p:spPr bwMode="auto">
          <a:xfrm>
            <a:off x="381000" y="974436"/>
            <a:ext cx="8382000" cy="4955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Voldoende inkomsten door verlaging van de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productiekosten</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als</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gevol</a:t>
            </a:r>
            <a:r>
              <a:rPr lang="en-GB" altLang="nl-NL" sz="2400" dirty="0" smtClean="0">
                <a:solidFill>
                  <a:prstClr val="black"/>
                </a:solidFill>
                <a:latin typeface="Calibri"/>
              </a:rPr>
              <a:t>g van het </a:t>
            </a:r>
            <a:r>
              <a:rPr lang="en-GB" altLang="nl-NL" sz="2400" dirty="0" err="1" smtClean="0">
                <a:solidFill>
                  <a:prstClr val="black"/>
                </a:solidFill>
                <a:latin typeface="Calibri"/>
              </a:rPr>
              <a:t>verminderen</a:t>
            </a:r>
            <a:r>
              <a:rPr lang="en-GB" altLang="nl-NL" sz="2400" dirty="0" smtClean="0">
                <a:solidFill>
                  <a:prstClr val="black"/>
                </a:solidFill>
                <a:latin typeface="Calibri"/>
              </a:rPr>
              <a:t> van:</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85850" marR="0" lvl="1" indent="-342900"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arbeidskrachten, voornamelijk door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verlenging</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van het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weideseizoen</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85850" marR="0" lvl="1" indent="-342900"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gebruik van </a:t>
            </a:r>
            <a:r>
              <a:rPr lang="en-GB" altLang="nl-NL" sz="2000" dirty="0" err="1" smtClean="0">
                <a:solidFill>
                  <a:prstClr val="black"/>
                </a:solidFill>
                <a:latin typeface="Calibri"/>
              </a:rPr>
              <a:t>minerale</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N-meststoffen op grasland en in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vruchtwisseling</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85850" marR="0" lvl="1" indent="-342900"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 huisvestingsperiode en het aandeel van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geconserveerd</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voer</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in het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totale</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rantsoen</a:t>
            </a:r>
            <a:endPar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endParaRPr>
          </a:p>
          <a:p>
            <a:pPr marL="1085850" marR="0" lvl="1" indent="-342900"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lang="en-GB" altLang="nl-NL" sz="2000" dirty="0" err="1" smtClean="0">
                <a:solidFill>
                  <a:prstClr val="black"/>
                </a:solidFill>
                <a:latin typeface="Calibri"/>
              </a:rPr>
              <a:t>krachtvoer</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per kg </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output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dankzij een betere </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opname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van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vlinderbloemigen</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in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vergelijking met grassen </a:t>
            </a:r>
          </a:p>
          <a:p>
            <a:pPr marL="342900" marR="0" lvl="0" indent="-342900"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en door </a:t>
            </a:r>
            <a:r>
              <a:rPr kumimoji="0" lang="en-GB" altLang="nl-NL" sz="24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verbetering</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van:</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85850" marR="0" lvl="1" indent="-342900"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conservering</a:t>
            </a:r>
            <a:r>
              <a:rPr kumimoji="0" lang="en-GB" altLang="nl-NL" sz="20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rPr>
              <a:t> van </a:t>
            </a:r>
            <a:r>
              <a:rPr kumimoji="0" lang="en-GB" altLang="nl-NL" sz="2000" b="0" i="0" u="none" strike="noStrike" kern="1200" cap="none" spc="0" normalizeH="0" noProof="0" dirty="0" err="1" smtClean="0">
                <a:ln>
                  <a:noFill/>
                </a:ln>
                <a:solidFill>
                  <a:prstClr val="black"/>
                </a:solidFill>
                <a:effectLst/>
                <a:uLnTx/>
                <a:uFillTx/>
                <a:latin typeface="Calibri"/>
                <a:ea typeface="MS PGothic" panose="020B0600070205080204" pitchFamily="34" charset="-128"/>
                <a:cs typeface="+mn-cs"/>
              </a:rPr>
              <a:t>vlinderbloemigen</a:t>
            </a:r>
            <a:endParaRPr kumimoji="0" lang="en-GB" altLang="nl-NL" sz="2000" b="0" i="0" u="none" strike="noStrike" kern="1200" cap="none" spc="0" normalizeH="0" noProof="0" dirty="0" smtClean="0">
              <a:ln>
                <a:noFill/>
              </a:ln>
              <a:solidFill>
                <a:prstClr val="black"/>
              </a:solidFill>
              <a:effectLst/>
              <a:uLnTx/>
              <a:uFillTx/>
              <a:latin typeface="Calibri"/>
              <a:ea typeface="MS PGothic" panose="020B0600070205080204" pitchFamily="34" charset="-128"/>
              <a:cs typeface="+mn-cs"/>
            </a:endParaRPr>
          </a:p>
          <a:p>
            <a:pPr marL="1085850" marR="0" lvl="1" indent="-342900"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persistentie (ziekteresistentie, concurrentievermogen)</a:t>
            </a:r>
          </a:p>
          <a:p>
            <a:pPr marL="1085850" marR="0" lvl="1" indent="-342900"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kwaliteit</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van het </a:t>
            </a: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ruwvoer</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voor een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verhoogde</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lang="en-GB" altLang="nl-NL" sz="2000" dirty="0" smtClean="0">
                <a:solidFill>
                  <a:prstClr val="black"/>
                </a:solidFill>
                <a:latin typeface="Calibri"/>
              </a:rPr>
              <a:t>op</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name</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2" name="Titel 1"/>
          <p:cNvSpPr>
            <a:spLocks noGrp="1"/>
          </p:cNvSpPr>
          <p:nvPr>
            <p:ph type="title"/>
          </p:nvPr>
        </p:nvSpPr>
        <p:spPr/>
        <p:txBody>
          <a:bodyPr/>
          <a:lstStyle/>
          <a:p>
            <a:endParaRPr lang="nl-NL">
              <a:solidFill>
                <a:schemeClr val="tx1"/>
              </a:solidFill>
              <a:latin typeface="+mn-lt"/>
            </a:endParaRPr>
          </a:p>
        </p:txBody>
      </p:sp>
      <p:sp>
        <p:nvSpPr>
          <p:cNvPr id="5" name="Text Box 2">
            <a:extLst>
              <a:ext uri="{FF2B5EF4-FFF2-40B4-BE49-F238E27FC236}">
                <a16:creationId xmlns:a16="http://schemas.microsoft.com/office/drawing/2014/main" id="{339F903C-EE59-49A1-BA62-767E5C6F0E45}"/>
              </a:ext>
            </a:extLst>
          </p:cNvPr>
          <p:cNvSpPr txBox="1">
            <a:spLocks noChangeArrowheads="1"/>
          </p:cNvSpPr>
          <p:nvPr/>
        </p:nvSpPr>
        <p:spPr bwMode="auto">
          <a:xfrm>
            <a:off x="-193964" y="30480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Conclusies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en</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vooruitzichten</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16097321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Duitsland</a:t>
            </a:r>
            <a:endParaRPr lang="nl-NL" dirty="0"/>
          </a:p>
        </p:txBody>
      </p:sp>
    </p:spTree>
    <p:extLst>
      <p:ext uri="{BB962C8B-B14F-4D97-AF65-F5344CB8AC3E}">
        <p14:creationId xmlns:p14="http://schemas.microsoft.com/office/powerpoint/2010/main" val="22970253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4213" y="671513"/>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4427984" y="1726406"/>
            <a:ext cx="4240212" cy="2519363"/>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rgbClr val="003C68"/>
                </a:solidFill>
                <a:latin typeface="Arial" charset="0"/>
              </a:defRPr>
            </a:lvl1pPr>
            <a:lvl2pPr>
              <a:defRPr sz="2400">
                <a:solidFill>
                  <a:srgbClr val="003C68"/>
                </a:solidFill>
                <a:latin typeface="Arial" charset="0"/>
              </a:defRPr>
            </a:lvl2pPr>
            <a:lvl3pPr>
              <a:defRPr sz="2400">
                <a:solidFill>
                  <a:srgbClr val="003C68"/>
                </a:solidFill>
                <a:latin typeface="Arial" charset="0"/>
              </a:defRPr>
            </a:lvl3pPr>
            <a:lvl4pPr>
              <a:defRPr sz="2400">
                <a:solidFill>
                  <a:srgbClr val="003C68"/>
                </a:solidFill>
                <a:latin typeface="Arial" charset="0"/>
              </a:defRPr>
            </a:lvl4pPr>
            <a:lvl5pPr>
              <a:defRPr sz="2400">
                <a:solidFill>
                  <a:srgbClr val="003C68"/>
                </a:solidFill>
                <a:latin typeface="Arial" charset="0"/>
              </a:defRPr>
            </a:lvl5pPr>
            <a:lvl6pPr marL="457200" fontAlgn="base">
              <a:spcBef>
                <a:spcPct val="0"/>
              </a:spcBef>
              <a:spcAft>
                <a:spcPct val="0"/>
              </a:spcAft>
              <a:defRPr sz="2400">
                <a:solidFill>
                  <a:srgbClr val="003C68"/>
                </a:solidFill>
                <a:latin typeface="Arial" charset="0"/>
              </a:defRPr>
            </a:lvl6pPr>
            <a:lvl7pPr marL="914400" fontAlgn="base">
              <a:spcBef>
                <a:spcPct val="0"/>
              </a:spcBef>
              <a:spcAft>
                <a:spcPct val="0"/>
              </a:spcAft>
              <a:defRPr sz="2400">
                <a:solidFill>
                  <a:srgbClr val="003C68"/>
                </a:solidFill>
                <a:latin typeface="Arial" charset="0"/>
              </a:defRPr>
            </a:lvl7pPr>
            <a:lvl8pPr marL="1371600" fontAlgn="base">
              <a:spcBef>
                <a:spcPct val="0"/>
              </a:spcBef>
              <a:spcAft>
                <a:spcPct val="0"/>
              </a:spcAft>
              <a:defRPr sz="2400">
                <a:solidFill>
                  <a:srgbClr val="003C68"/>
                </a:solidFill>
                <a:latin typeface="Arial" charset="0"/>
              </a:defRPr>
            </a:lvl8pPr>
            <a:lvl9pPr marL="1828800" fontAlgn="base">
              <a:spcBef>
                <a:spcPct val="0"/>
              </a:spcBef>
              <a:spcAft>
                <a:spcPct val="0"/>
              </a:spcAft>
              <a:defRPr sz="2400">
                <a:solidFill>
                  <a:srgbClr val="003C68"/>
                </a:solidFill>
                <a:latin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altLang="de-DE" sz="2800" b="1" i="0" u="none" strike="noStrike" kern="1200" cap="none" spc="0" normalizeH="0" baseline="0" noProof="0" dirty="0" smtClean="0">
                <a:ln>
                  <a:noFill/>
                </a:ln>
                <a:solidFill>
                  <a:srgbClr val="009900"/>
                </a:solidFill>
                <a:effectLst>
                  <a:outerShdw blurRad="38100" dist="38100" dir="2700000" algn="tl">
                    <a:srgbClr val="000000"/>
                  </a:outerShdw>
                </a:effectLst>
                <a:uLnTx/>
                <a:uFillTx/>
                <a:latin typeface="Tahoma" pitchFamily="34" charset="0"/>
                <a:ea typeface="+mn-ea"/>
                <a:cs typeface="+mn-cs"/>
              </a:rPr>
              <a:t>Inno4Grass </a:t>
            </a: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altLang="de-DE" sz="2800" b="1" i="0" u="none" strike="noStrike" kern="1200" cap="none" spc="0" normalizeH="0" baseline="0" noProof="0" dirty="0">
              <a:ln>
                <a:noFill/>
              </a:ln>
              <a:solidFill>
                <a:srgbClr val="009900"/>
              </a:solidFill>
              <a:effectLst>
                <a:outerShdw blurRad="38100" dist="38100" dir="2700000" algn="tl">
                  <a:srgbClr val="000000"/>
                </a:outerShdw>
              </a:effectLst>
              <a:uLnTx/>
              <a:uFillTx/>
              <a:latin typeface="Tahoma" pitchFamily="34" charset="0"/>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altLang="de-DE" sz="2800" b="1" i="0" u="none" strike="noStrike" kern="1200" cap="none" spc="0" normalizeH="0" baseline="0" noProof="0" dirty="0" smtClean="0">
                <a:ln>
                  <a:noFill/>
                </a:ln>
                <a:solidFill>
                  <a:srgbClr val="009900"/>
                </a:solidFill>
                <a:effectLst>
                  <a:outerShdw blurRad="38100" dist="38100" dir="2700000" algn="tl">
                    <a:srgbClr val="000000"/>
                  </a:outerShdw>
                </a:effectLst>
                <a:uLnTx/>
                <a:uFillTx/>
                <a:latin typeface="Tahoma" pitchFamily="34" charset="0"/>
                <a:ea typeface="+mn-ea"/>
                <a:cs typeface="+mn-cs"/>
              </a:rPr>
              <a:t> Graslandsyllabus Duitsland</a:t>
            </a:r>
          </a:p>
        </p:txBody>
      </p:sp>
      <p:sp>
        <p:nvSpPr>
          <p:cNvPr id="6" name="Rectangle 7"/>
          <p:cNvSpPr>
            <a:spLocks noChangeArrowheads="1"/>
          </p:cNvSpPr>
          <p:nvPr/>
        </p:nvSpPr>
        <p:spPr bwMode="auto">
          <a:xfrm>
            <a:off x="5219700" y="4652963"/>
            <a:ext cx="35290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857250" indent="-228600" eaLnBrk="0" hangingPunct="0">
              <a:spcBef>
                <a:spcPct val="20000"/>
              </a:spcBef>
              <a:buChar char="•"/>
              <a:defRPr sz="1600">
                <a:solidFill>
                  <a:srgbClr val="003C68"/>
                </a:solidFill>
                <a:latin typeface="Arial" pitchFamily="34" charset="0"/>
              </a:defRPr>
            </a:lvl3pPr>
            <a:lvl4pPr marL="1200150" indent="-228600" eaLnBrk="0" hangingPunct="0">
              <a:spcBef>
                <a:spcPct val="20000"/>
              </a:spcBef>
              <a:buChar char="–"/>
              <a:defRPr sz="1400">
                <a:solidFill>
                  <a:srgbClr val="003C68"/>
                </a:solidFill>
                <a:latin typeface="Arial" pitchFamily="34" charset="0"/>
              </a:defRPr>
            </a:lvl4pPr>
            <a:lvl5pPr marL="1543050" indent="76200" eaLnBrk="0" hangingPunct="0">
              <a:spcBef>
                <a:spcPct val="20000"/>
              </a:spcBef>
              <a:buChar char="»"/>
              <a:defRPr sz="1400">
                <a:solidFill>
                  <a:srgbClr val="003C68"/>
                </a:solidFill>
                <a:latin typeface="Arial" pitchFamily="34" charset="0"/>
              </a:defRPr>
            </a:lvl5pPr>
            <a:lvl6pPr marL="2000250" indent="76200" eaLnBrk="0" fontAlgn="base" hangingPunct="0">
              <a:spcBef>
                <a:spcPct val="20000"/>
              </a:spcBef>
              <a:spcAft>
                <a:spcPct val="0"/>
              </a:spcAft>
              <a:buChar char="»"/>
              <a:defRPr sz="1400">
                <a:solidFill>
                  <a:srgbClr val="003C68"/>
                </a:solidFill>
                <a:latin typeface="Arial" pitchFamily="34" charset="0"/>
              </a:defRPr>
            </a:lvl6pPr>
            <a:lvl7pPr marL="2457450" indent="76200" eaLnBrk="0" fontAlgn="base" hangingPunct="0">
              <a:spcBef>
                <a:spcPct val="20000"/>
              </a:spcBef>
              <a:spcAft>
                <a:spcPct val="0"/>
              </a:spcAft>
              <a:buChar char="»"/>
              <a:defRPr sz="1400">
                <a:solidFill>
                  <a:srgbClr val="003C68"/>
                </a:solidFill>
                <a:latin typeface="Arial" pitchFamily="34" charset="0"/>
              </a:defRPr>
            </a:lvl7pPr>
            <a:lvl8pPr marL="2914650" indent="76200" eaLnBrk="0" fontAlgn="base" hangingPunct="0">
              <a:spcBef>
                <a:spcPct val="20000"/>
              </a:spcBef>
              <a:spcAft>
                <a:spcPct val="0"/>
              </a:spcAft>
              <a:buChar char="»"/>
              <a:defRPr sz="1400">
                <a:solidFill>
                  <a:srgbClr val="003C68"/>
                </a:solidFill>
                <a:latin typeface="Arial" pitchFamily="34" charset="0"/>
              </a:defRPr>
            </a:lvl8pPr>
            <a:lvl9pPr marL="3371850" indent="76200" eaLnBrk="0" fontAlgn="base" hangingPunct="0">
              <a:spcBef>
                <a:spcPct val="20000"/>
              </a:spcBef>
              <a:spcAft>
                <a:spcPct val="0"/>
              </a:spcAft>
              <a:buChar char="»"/>
              <a:defRPr sz="1400">
                <a:solidFill>
                  <a:srgbClr val="003C68"/>
                </a:solidFill>
                <a:latin typeface="Arial"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de-DE" altLang="de-DE" sz="2200" b="1"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60550" y="4416425"/>
            <a:ext cx="1201738" cy="160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8338" y="4416425"/>
            <a:ext cx="1201737"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2625" y="2566988"/>
            <a:ext cx="3571875" cy="184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63875" y="4402138"/>
            <a:ext cx="121602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3343275" y="2216150"/>
            <a:ext cx="868363" cy="338138"/>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cultuur</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2" name="Textfeld 11"/>
          <p:cNvSpPr txBox="1"/>
          <p:nvPr/>
        </p:nvSpPr>
        <p:spPr>
          <a:xfrm>
            <a:off x="1944688" y="4076700"/>
            <a:ext cx="1119217"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de-DE" sz="1600" b="1" dirty="0" err="1" smtClean="0">
                <a:solidFill>
                  <a:srgbClr val="FFFF00"/>
                </a:solidFill>
                <a:latin typeface="Arial"/>
              </a:rPr>
              <a:t>productie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feld 12"/>
          <p:cNvSpPr txBox="1"/>
          <p:nvPr/>
        </p:nvSpPr>
        <p:spPr>
          <a:xfrm>
            <a:off x="3246438" y="5732463"/>
            <a:ext cx="893762"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klimaat</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4" name="Textfeld 13"/>
          <p:cNvSpPr txBox="1"/>
          <p:nvPr/>
        </p:nvSpPr>
        <p:spPr>
          <a:xfrm>
            <a:off x="1944688" y="5732463"/>
            <a:ext cx="1156086"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smtClean="0">
                <a:ln>
                  <a:noFill/>
                </a:ln>
                <a:solidFill>
                  <a:srgbClr val="FFFF00"/>
                </a:solidFill>
                <a:effectLst/>
                <a:uLnTx/>
                <a:uFillTx/>
                <a:latin typeface="Arial"/>
                <a:ea typeface="+mn-ea"/>
                <a:cs typeface="+mn-cs"/>
              </a:rPr>
              <a:t>diversiteit</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5" name="Textfeld 14"/>
          <p:cNvSpPr txBox="1"/>
          <p:nvPr/>
        </p:nvSpPr>
        <p:spPr>
          <a:xfrm>
            <a:off x="1116013" y="5732463"/>
            <a:ext cx="720725"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water</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397183118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765" y="1090188"/>
            <a:ext cx="4576118" cy="47437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 Box 3"/>
          <p:cNvSpPr txBox="1">
            <a:spLocks noChangeArrowheads="1"/>
          </p:cNvSpPr>
          <p:nvPr/>
        </p:nvSpPr>
        <p:spPr bwMode="auto">
          <a:xfrm>
            <a:off x="-63525" y="309748"/>
            <a:ext cx="616567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de-DE" altLang="de-DE" sz="2400" b="1" dirty="0" err="1" smtClean="0">
                <a:solidFill>
                  <a:srgbClr val="000000"/>
                </a:solidFill>
                <a:cs typeface="Arial" pitchFamily="34" charset="0"/>
              </a:rPr>
              <a:t>Blijvend</a:t>
            </a:r>
            <a:r>
              <a:rPr kumimoji="0" lang="de-DE" altLang="de-DE" sz="2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grasland</a:t>
            </a:r>
            <a:r>
              <a:rPr kumimoji="0" lang="de-DE" altLang="de-DE"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 Europa</a:t>
            </a: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45911" y="915084"/>
            <a:ext cx="1664849" cy="278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uppieren 9"/>
          <p:cNvGrpSpPr/>
          <p:nvPr/>
        </p:nvGrpSpPr>
        <p:grpSpPr>
          <a:xfrm>
            <a:off x="6052917" y="3793557"/>
            <a:ext cx="3091083" cy="2973995"/>
            <a:chOff x="5148263" y="1916113"/>
            <a:chExt cx="3313112" cy="3124427"/>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1500" y="1916113"/>
              <a:ext cx="2809875"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5898930" y="4702402"/>
              <a:ext cx="1997075" cy="338138"/>
            </a:xfrm>
            <a:prstGeom prst="rect">
              <a:avLst/>
            </a:prstGeom>
            <a:solidFill>
              <a:srgbClr val="FFFFFF"/>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0" cap="none" spc="0" normalizeH="0" baseline="0" noProof="0" dirty="0" err="1">
                  <a:ln>
                    <a:noFill/>
                  </a:ln>
                  <a:solidFill>
                    <a:srgbClr val="000000"/>
                  </a:solidFill>
                  <a:effectLst/>
                  <a:uLnTx/>
                  <a:uFillTx/>
                  <a:latin typeface="Arial"/>
                  <a:ea typeface="+mn-ea"/>
                  <a:cs typeface="+mn-cs"/>
                </a:rPr>
                <a:t>jaarlijkse neerslag</a:t>
              </a:r>
              <a:r>
                <a:rPr kumimoji="0" lang="de-DE" sz="1600" b="0" i="0" u="none" strike="noStrike" kern="0" cap="none" spc="0" normalizeH="0" baseline="0" noProof="0" dirty="0">
                  <a:ln>
                    <a:noFill/>
                  </a:ln>
                  <a:solidFill>
                    <a:srgbClr val="000000"/>
                  </a:solidFill>
                  <a:effectLst/>
                  <a:uLnTx/>
                  <a:uFillTx/>
                  <a:latin typeface="Arial"/>
                  <a:ea typeface="+mn-ea"/>
                  <a:cs typeface="+mn-cs"/>
                </a:rPr>
                <a:t> (mm)</a:t>
              </a:r>
            </a:p>
          </p:txBody>
        </p:sp>
        <p:sp>
          <p:nvSpPr>
            <p:cNvPr id="7" name="Textfeld 6"/>
            <p:cNvSpPr txBox="1"/>
            <p:nvPr/>
          </p:nvSpPr>
          <p:spPr>
            <a:xfrm>
              <a:off x="5803900" y="1946275"/>
              <a:ext cx="2287195" cy="6143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a:ea typeface="+mn-ea"/>
                  <a:cs typeface="+mn-cs"/>
                </a:rPr>
                <a:t>Grasland </a:t>
              </a:r>
              <a:r>
                <a:rPr kumimoji="0" lang="de-DE" sz="1600" b="0" i="0" u="none" strike="noStrike" kern="1200" cap="none" spc="0" normalizeH="0" baseline="0" noProof="0" dirty="0" err="1">
                  <a:ln>
                    <a:noFill/>
                  </a:ln>
                  <a:solidFill>
                    <a:srgbClr val="000000"/>
                  </a:solidFill>
                  <a:effectLst/>
                  <a:uLnTx/>
                  <a:uFillTx/>
                  <a:latin typeface="Arial"/>
                  <a:ea typeface="+mn-ea"/>
                  <a:cs typeface="+mn-cs"/>
                </a:rPr>
                <a:t>oppervlakte</a:t>
              </a:r>
              <a:r>
                <a:rPr kumimoji="0" lang="de-DE" sz="1600" b="0" i="0" u="none" strike="noStrike" kern="1200" cap="none" spc="0" normalizeH="0" baseline="0" noProof="0" dirty="0">
                  <a:ln>
                    <a:noFill/>
                  </a:ln>
                  <a:solidFill>
                    <a:srgbClr val="000000"/>
                  </a:solidFill>
                  <a:effectLst/>
                  <a:uLnTx/>
                  <a:uFillTx/>
                  <a:latin typeface="Arial"/>
                  <a:ea typeface="+mn-ea"/>
                  <a:cs typeface="+mn-cs"/>
                </a:rPr>
                <a:t/>
              </a:r>
              <a:br>
                <a:rPr kumimoji="0" lang="de-DE" sz="1600" b="0" i="0" u="none" strike="noStrike" kern="1200" cap="none" spc="0" normalizeH="0" baseline="0" noProof="0" dirty="0">
                  <a:ln>
                    <a:noFill/>
                  </a:ln>
                  <a:solidFill>
                    <a:srgbClr val="000000"/>
                  </a:solidFill>
                  <a:effectLst/>
                  <a:uLnTx/>
                  <a:uFillTx/>
                  <a:latin typeface="Arial"/>
                  <a:ea typeface="+mn-ea"/>
                  <a:cs typeface="+mn-cs"/>
                </a:rPr>
              </a:br>
              <a:r>
                <a:rPr kumimoji="0" lang="de-DE" sz="1600" b="0" i="0" u="none" strike="noStrike" kern="1200" cap="none" spc="0" normalizeH="0" baseline="0" noProof="0" dirty="0">
                  <a:ln>
                    <a:noFill/>
                  </a:ln>
                  <a:solidFill>
                    <a:srgbClr val="000000"/>
                  </a:solidFill>
                  <a:effectLst/>
                  <a:uLnTx/>
                  <a:uFillTx/>
                  <a:latin typeface="Arial"/>
                  <a:ea typeface="+mn-ea"/>
                  <a:cs typeface="+mn-cs"/>
                </a:rPr>
                <a:t>% </a:t>
              </a:r>
              <a:r>
                <a:rPr lang="de-DE" sz="1600" dirty="0" smtClean="0">
                  <a:solidFill>
                    <a:srgbClr val="000000"/>
                  </a:solidFill>
                  <a:latin typeface="Arial"/>
                </a:rPr>
                <a:t>UAA</a:t>
              </a: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feld 7"/>
            <p:cNvSpPr txBox="1"/>
            <p:nvPr/>
          </p:nvSpPr>
          <p:spPr>
            <a:xfrm>
              <a:off x="5148263" y="1916113"/>
              <a:ext cx="585787" cy="2647950"/>
            </a:xfrm>
            <a:prstGeom prst="rect">
              <a:avLst/>
            </a:prstGeom>
            <a:solidFill>
              <a:srgbClr val="FFFFFF"/>
            </a:solidFill>
          </p:spPr>
          <p:txBody>
            <a:bodyPr wrap="none">
              <a:spAutoFit/>
            </a:bodyPr>
            <a:lstStyle/>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ea typeface="+mn-ea"/>
                  <a:cs typeface="+mn-cs"/>
                </a:rPr>
                <a:t>1.00</a:t>
              </a:r>
            </a:p>
            <a:p>
              <a:pPr marL="0" marR="0" lvl="0" indent="0" algn="l" defTabSz="914400" rtl="0" eaLnBrk="1" fontAlgn="base" latinLnBrk="0" hangingPunct="1">
                <a:lnSpc>
                  <a:spcPct val="100000"/>
                </a:lnSpc>
                <a:spcBef>
                  <a:spcPts val="300"/>
                </a:spcBef>
                <a:spcAft>
                  <a:spcPts val="300"/>
                </a:spcAft>
                <a:buClrTx/>
                <a:buSzTx/>
                <a:buFontTx/>
                <a:buNone/>
                <a:tabLst/>
                <a:defRPr/>
              </a:pPr>
              <a:endParaRPr kumimoji="0" lang="de-DE" sz="14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ea typeface="+mn-ea"/>
                  <a:cs typeface="+mn-cs"/>
                </a:rPr>
                <a:t>0.75</a:t>
              </a:r>
            </a:p>
            <a:p>
              <a:pPr marL="0" marR="0" lvl="0" indent="0" algn="l" defTabSz="914400" rtl="0" eaLnBrk="1" fontAlgn="base" latinLnBrk="0" hangingPunct="1">
                <a:lnSpc>
                  <a:spcPct val="100000"/>
                </a:lnSpc>
                <a:spcBef>
                  <a:spcPts val="300"/>
                </a:spcBef>
                <a:spcAft>
                  <a:spcPts val="300"/>
                </a:spcAft>
                <a:buClrTx/>
                <a:buSzTx/>
                <a:buFontTx/>
                <a:buNone/>
                <a:tabLst/>
                <a:defRPr/>
              </a:pPr>
              <a:endParaRPr kumimoji="0" lang="de-DE" sz="14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ea typeface="+mn-ea"/>
                  <a:cs typeface="+mn-cs"/>
                </a:rPr>
                <a:t>0.50</a:t>
              </a:r>
            </a:p>
            <a:p>
              <a:pPr marL="0" marR="0" lvl="0" indent="0" algn="l" defTabSz="914400" rtl="0" eaLnBrk="1" fontAlgn="base" latinLnBrk="0" hangingPunct="1">
                <a:lnSpc>
                  <a:spcPct val="100000"/>
                </a:lnSpc>
                <a:spcBef>
                  <a:spcPts val="300"/>
                </a:spcBef>
                <a:spcAft>
                  <a:spcPts val="300"/>
                </a:spcAft>
                <a:buClrTx/>
                <a:buSzTx/>
                <a:buFontTx/>
                <a:buNone/>
                <a:tabLst/>
                <a:defRPr/>
              </a:pPr>
              <a:endParaRPr kumimoji="0" lang="de-DE" sz="14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ea typeface="+mn-ea"/>
                  <a:cs typeface="+mn-cs"/>
                </a:rPr>
                <a:t>0.25</a:t>
              </a:r>
            </a:p>
            <a:p>
              <a:pPr marL="0" marR="0" lvl="0" indent="0" algn="r" defTabSz="914400" rtl="0" eaLnBrk="1" fontAlgn="base" latinLnBrk="0" hangingPunct="1">
                <a:lnSpc>
                  <a:spcPct val="100000"/>
                </a:lnSpc>
                <a:spcBef>
                  <a:spcPts val="300"/>
                </a:spcBef>
                <a:spcAft>
                  <a:spcPts val="300"/>
                </a:spcAft>
                <a:buClrTx/>
                <a:buSzTx/>
                <a:buFontTx/>
                <a:buNone/>
                <a:tabLst/>
                <a:defRPr/>
              </a:pPr>
              <a:endParaRPr kumimoji="0" lang="de-DE" sz="1400" b="0" i="0" u="none" strike="noStrike" kern="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ea typeface="+mn-ea"/>
                  <a:cs typeface="+mn-cs"/>
                </a:rPr>
                <a:t>0</a:t>
              </a:r>
            </a:p>
          </p:txBody>
        </p:sp>
      </p:grpSp>
      <p:sp>
        <p:nvSpPr>
          <p:cNvPr id="9" name="Text Box 6"/>
          <p:cNvSpPr txBox="1">
            <a:spLocks noChangeArrowheads="1"/>
          </p:cNvSpPr>
          <p:nvPr/>
        </p:nvSpPr>
        <p:spPr bwMode="auto">
          <a:xfrm>
            <a:off x="26949" y="6398220"/>
            <a:ext cx="60836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(Smit et al. 2008,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AgricSyst</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98, </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208-219,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Eurostat</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2014)</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67525504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8576" y="1043709"/>
            <a:ext cx="7128563" cy="5266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0" y="200055"/>
            <a:ext cx="7703560" cy="400110"/>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Arial"/>
                <a:ea typeface="+mn-ea"/>
                <a:cs typeface="+mn-cs"/>
              </a:rPr>
              <a:t>Graslanden en</a:t>
            </a:r>
            <a:r>
              <a:rPr kumimoji="0" lang="de-DE" sz="2000" b="1" i="0" u="none" strike="noStrike" kern="1200" cap="none" spc="0" normalizeH="0" baseline="0" noProof="0" dirty="0" smtClean="0">
                <a:ln>
                  <a:noFill/>
                </a:ln>
                <a:solidFill>
                  <a:prstClr val="black"/>
                </a:solidFill>
                <a:effectLst/>
                <a:uLnTx/>
                <a:uFillTx/>
                <a:latin typeface="Arial"/>
                <a:ea typeface="+mn-ea"/>
                <a:cs typeface="+mn-cs"/>
              </a:rPr>
              <a:t> </a:t>
            </a:r>
            <a:r>
              <a:rPr kumimoji="0" lang="de-DE" sz="2000" b="1" i="0" u="none" strike="noStrike" kern="1200" cap="none" spc="0" normalizeH="0" baseline="0" noProof="0" dirty="0" err="1" smtClean="0">
                <a:ln>
                  <a:noFill/>
                </a:ln>
                <a:solidFill>
                  <a:prstClr val="black"/>
                </a:solidFill>
                <a:effectLst/>
                <a:uLnTx/>
                <a:uFillTx/>
                <a:latin typeface="Arial"/>
                <a:ea typeface="+mn-ea"/>
                <a:cs typeface="+mn-cs"/>
              </a:rPr>
              <a:t>management</a:t>
            </a:r>
            <a:r>
              <a:rPr kumimoji="0" lang="de-DE" sz="2000" b="1" i="0" u="none" strike="noStrike" kern="1200" cap="none" spc="0" normalizeH="0" baseline="0" noProof="0" dirty="0" smtClean="0">
                <a:ln>
                  <a:noFill/>
                </a:ln>
                <a:solidFill>
                  <a:prstClr val="black"/>
                </a:solidFill>
                <a:effectLst/>
                <a:uLnTx/>
                <a:uFillTx/>
                <a:latin typeface="Arial"/>
                <a:ea typeface="+mn-ea"/>
                <a:cs typeface="+mn-cs"/>
              </a:rPr>
              <a:t> </a:t>
            </a:r>
            <a:r>
              <a:rPr kumimoji="0" lang="de-DE" sz="2000" b="1" i="0" u="none" strike="noStrike" kern="1200" cap="none" spc="0" normalizeH="0" baseline="0" noProof="0" dirty="0" err="1">
                <a:ln>
                  <a:noFill/>
                </a:ln>
                <a:solidFill>
                  <a:prstClr val="black"/>
                </a:solidFill>
                <a:effectLst/>
                <a:uLnTx/>
                <a:uFillTx/>
                <a:latin typeface="Arial"/>
                <a:ea typeface="+mn-ea"/>
                <a:cs typeface="+mn-cs"/>
              </a:rPr>
              <a:t>zijn</a:t>
            </a:r>
            <a:r>
              <a:rPr kumimoji="0" lang="de-DE" sz="2000" b="1" i="0" u="none" strike="noStrike" kern="1200" cap="none" spc="0" normalizeH="0" baseline="0" noProof="0" dirty="0">
                <a:ln>
                  <a:noFill/>
                </a:ln>
                <a:solidFill>
                  <a:prstClr val="black"/>
                </a:solidFill>
                <a:effectLst/>
                <a:uLnTx/>
                <a:uFillTx/>
                <a:latin typeface="Arial"/>
                <a:ea typeface="+mn-ea"/>
                <a:cs typeface="+mn-cs"/>
              </a:rPr>
              <a:t> </a:t>
            </a:r>
            <a:r>
              <a:rPr kumimoji="0" lang="de-DE" sz="2000" b="1" i="0" u="none" strike="noStrike" kern="1200" cap="none" spc="0" normalizeH="0" baseline="0" noProof="0" dirty="0" err="1">
                <a:ln>
                  <a:noFill/>
                </a:ln>
                <a:solidFill>
                  <a:prstClr val="black"/>
                </a:solidFill>
                <a:effectLst/>
                <a:uLnTx/>
                <a:uFillTx/>
                <a:latin typeface="Arial"/>
                <a:ea typeface="+mn-ea"/>
                <a:cs typeface="+mn-cs"/>
              </a:rPr>
              <a:t>zeer</a:t>
            </a:r>
            <a:r>
              <a:rPr kumimoji="0" lang="de-DE" sz="2000" b="1" i="0" u="none" strike="noStrike" kern="1200" cap="none" spc="0" normalizeH="0" baseline="0" noProof="0" dirty="0">
                <a:ln>
                  <a:noFill/>
                </a:ln>
                <a:solidFill>
                  <a:prstClr val="black"/>
                </a:solidFill>
                <a:effectLst/>
                <a:uLnTx/>
                <a:uFillTx/>
                <a:latin typeface="Arial"/>
                <a:ea typeface="+mn-ea"/>
                <a:cs typeface="+mn-cs"/>
              </a:rPr>
              <a:t> </a:t>
            </a:r>
            <a:r>
              <a:rPr kumimoji="0" lang="de-DE" sz="2000" b="1" i="0" u="none" strike="noStrike" kern="1200" cap="none" spc="0" normalizeH="0" baseline="0" noProof="0" dirty="0" smtClean="0">
                <a:ln>
                  <a:noFill/>
                </a:ln>
                <a:solidFill>
                  <a:prstClr val="black"/>
                </a:solidFill>
                <a:effectLst/>
                <a:uLnTx/>
                <a:uFillTx/>
                <a:latin typeface="Arial"/>
                <a:ea typeface="+mn-ea"/>
                <a:cs typeface="+mn-cs"/>
              </a:rPr>
              <a:t>variabel</a:t>
            </a:r>
            <a:endParaRPr kumimoji="0" lang="de-DE" sz="2000" b="1"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5238" y="932773"/>
            <a:ext cx="3471901" cy="2653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(Bron: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3887019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369888" y="551536"/>
            <a:ext cx="74882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Ecosysteemdiensten</a:t>
            </a:r>
            <a:r>
              <a:rPr kumimoji="0" lang="en-US" altLang="de-DE" sz="2400" b="1" i="0" u="sng"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en-US" altLang="de-DE" sz="2400" b="1" i="0" u="sng"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grasland</a:t>
            </a:r>
            <a:r>
              <a:rPr kumimoji="0" lang="en-US" altLang="de-DE" sz="2400" b="1" i="0" u="sng"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'The big five':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Biodiversiteit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Klimaat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Water</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Cultuur</a:t>
            </a:r>
            <a:endParaRPr kumimoji="0" lang="de-DE"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093" y="1635197"/>
            <a:ext cx="15875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4038" y="3498850"/>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3563" y="1655763"/>
            <a:ext cx="3167928" cy="163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1550" y="3873500"/>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6988175" y="5605463"/>
            <a:ext cx="869950"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cultuur</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9" name="Textfeld 8"/>
          <p:cNvSpPr txBox="1"/>
          <p:nvPr/>
        </p:nvSpPr>
        <p:spPr>
          <a:xfrm>
            <a:off x="4811713" y="2838450"/>
            <a:ext cx="1119217"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de-DE" sz="1600" b="1" dirty="0" err="1" smtClean="0">
                <a:solidFill>
                  <a:srgbClr val="FFFF00"/>
                </a:solidFill>
                <a:latin typeface="Arial"/>
              </a:rPr>
              <a:t>productie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0" name="Textfeld 9"/>
          <p:cNvSpPr txBox="1"/>
          <p:nvPr/>
        </p:nvSpPr>
        <p:spPr>
          <a:xfrm>
            <a:off x="1724025" y="5681663"/>
            <a:ext cx="893763"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klimaat</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1" name="Textfeld 10"/>
          <p:cNvSpPr txBox="1"/>
          <p:nvPr/>
        </p:nvSpPr>
        <p:spPr>
          <a:xfrm>
            <a:off x="6827838" y="3408363"/>
            <a:ext cx="1156086"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smtClean="0">
                <a:ln>
                  <a:noFill/>
                </a:ln>
                <a:solidFill>
                  <a:srgbClr val="FFFF00"/>
                </a:solidFill>
                <a:effectLst/>
                <a:uLnTx/>
                <a:uFillTx/>
                <a:latin typeface="Arial"/>
                <a:ea typeface="+mn-ea"/>
                <a:cs typeface="+mn-cs"/>
              </a:rPr>
              <a:t>diversiteit</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2" name="Textfeld 11"/>
          <p:cNvSpPr txBox="1"/>
          <p:nvPr/>
        </p:nvSpPr>
        <p:spPr>
          <a:xfrm>
            <a:off x="4183856" y="5705186"/>
            <a:ext cx="720725"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water</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(Bron: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213301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332246"/>
            <a:ext cx="6734019" cy="755575"/>
          </a:xfrm>
        </p:spPr>
        <p:txBody>
          <a:bodyPr/>
          <a:lstStyle/>
          <a:p>
            <a:r>
              <a:rPr lang="en-US" sz="2400" dirty="0">
                <a:solidFill>
                  <a:schemeClr val="tx1"/>
                </a:solidFill>
                <a:latin typeface="+mn-lt"/>
              </a:rPr>
              <a:t>In </a:t>
            </a:r>
            <a:r>
              <a:rPr lang="en-US" sz="2400" dirty="0" err="1" smtClean="0">
                <a:solidFill>
                  <a:schemeClr val="tx1"/>
                </a:solidFill>
                <a:latin typeface="+mn-lt"/>
              </a:rPr>
              <a:t>Zweden</a:t>
            </a:r>
            <a:r>
              <a:rPr lang="en-US" sz="2400" dirty="0" smtClean="0">
                <a:solidFill>
                  <a:schemeClr val="tx1"/>
                </a:solidFill>
                <a:latin typeface="+mn-lt"/>
              </a:rPr>
              <a:t> </a:t>
            </a:r>
            <a:r>
              <a:rPr lang="en-US" sz="2400" dirty="0" err="1" smtClean="0">
                <a:solidFill>
                  <a:schemeClr val="tx1"/>
                </a:solidFill>
                <a:latin typeface="+mn-lt"/>
              </a:rPr>
              <a:t>zijn</a:t>
            </a:r>
            <a:r>
              <a:rPr lang="en-US" sz="2400" dirty="0" smtClean="0">
                <a:solidFill>
                  <a:schemeClr val="tx1"/>
                </a:solidFill>
                <a:latin typeface="+mn-lt"/>
              </a:rPr>
              <a:t> </a:t>
            </a:r>
            <a:r>
              <a:rPr lang="en-US" sz="2400" dirty="0" err="1" smtClean="0">
                <a:solidFill>
                  <a:schemeClr val="tx1"/>
                </a:solidFill>
                <a:latin typeface="+mn-lt"/>
              </a:rPr>
              <a:t>balen</a:t>
            </a:r>
            <a:r>
              <a:rPr lang="en-US" sz="2400" dirty="0" smtClean="0">
                <a:solidFill>
                  <a:schemeClr val="tx1"/>
                </a:solidFill>
                <a:latin typeface="+mn-lt"/>
              </a:rPr>
              <a:t> het </a:t>
            </a:r>
            <a:r>
              <a:rPr lang="en-US" sz="2400" dirty="0" err="1" smtClean="0">
                <a:solidFill>
                  <a:schemeClr val="tx1"/>
                </a:solidFill>
                <a:latin typeface="+mn-lt"/>
              </a:rPr>
              <a:t>meest</a:t>
            </a:r>
            <a:r>
              <a:rPr lang="en-US" sz="2400" dirty="0" smtClean="0">
                <a:solidFill>
                  <a:schemeClr val="tx1"/>
                </a:solidFill>
                <a:latin typeface="+mn-lt"/>
              </a:rPr>
              <a:t> </a:t>
            </a:r>
            <a:r>
              <a:rPr lang="en-US" sz="2400" dirty="0" err="1" smtClean="0">
                <a:solidFill>
                  <a:schemeClr val="tx1"/>
                </a:solidFill>
                <a:latin typeface="+mn-lt"/>
              </a:rPr>
              <a:t>gebruikte</a:t>
            </a:r>
            <a:r>
              <a:rPr lang="en-US" sz="2400" dirty="0" smtClean="0">
                <a:solidFill>
                  <a:schemeClr val="tx1"/>
                </a:solidFill>
                <a:latin typeface="+mn-lt"/>
              </a:rPr>
              <a:t> </a:t>
            </a:r>
            <a:r>
              <a:rPr lang="en-US" sz="2400" dirty="0" err="1" smtClean="0">
                <a:solidFill>
                  <a:schemeClr val="tx1"/>
                </a:solidFill>
                <a:latin typeface="+mn-lt"/>
              </a:rPr>
              <a:t>systeem</a:t>
            </a:r>
            <a:r>
              <a:rPr lang="en-US" sz="2400" dirty="0" smtClean="0">
                <a:solidFill>
                  <a:schemeClr val="tx1"/>
                </a:solidFill>
                <a:latin typeface="+mn-lt"/>
              </a:rPr>
              <a:t> </a:t>
            </a:r>
            <a:r>
              <a:rPr lang="en-US" sz="2400" dirty="0">
                <a:solidFill>
                  <a:schemeClr val="tx1"/>
                </a:solidFill>
                <a:latin typeface="+mn-lt"/>
              </a:rPr>
              <a:t>voor kuilvoer </a:t>
            </a:r>
            <a:r>
              <a:rPr lang="en-US" sz="2400" dirty="0" err="1">
                <a:solidFill>
                  <a:schemeClr val="tx1"/>
                </a:solidFill>
                <a:latin typeface="+mn-lt"/>
              </a:rPr>
              <a:t>uit</a:t>
            </a:r>
            <a:r>
              <a:rPr lang="en-US" sz="2400" dirty="0">
                <a:solidFill>
                  <a:schemeClr val="tx1"/>
                </a:solidFill>
                <a:latin typeface="+mn-lt"/>
              </a:rPr>
              <a:t> </a:t>
            </a:r>
            <a:r>
              <a:rPr lang="en-US" sz="2400" dirty="0" err="1" smtClean="0">
                <a:solidFill>
                  <a:schemeClr val="tx1"/>
                </a:solidFill>
                <a:latin typeface="+mn-lt"/>
              </a:rPr>
              <a:t>grasland</a:t>
            </a:r>
            <a:r>
              <a:rPr lang="en-US" sz="2400" dirty="0" smtClean="0">
                <a:solidFill>
                  <a:schemeClr val="tx1"/>
                </a:solidFill>
                <a:latin typeface="+mn-lt"/>
              </a:rPr>
              <a:t/>
            </a:r>
            <a:br>
              <a:rPr lang="en-US" sz="2400" dirty="0" smtClean="0">
                <a:solidFill>
                  <a:schemeClr val="tx1"/>
                </a:solidFill>
                <a:latin typeface="+mn-lt"/>
              </a:rPr>
            </a:br>
            <a:endParaRPr lang="en-US" sz="2400" dirty="0">
              <a:solidFill>
                <a:schemeClr val="tx1"/>
              </a:solidFill>
              <a:latin typeface="+mn-lt"/>
            </a:endParaRPr>
          </a:p>
        </p:txBody>
      </p:sp>
      <p:pic>
        <p:nvPicPr>
          <p:cNvPr id="5" name="Picture 2" descr="PICT032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85546" y="3581619"/>
            <a:ext cx="3758454" cy="281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47365" y="2074907"/>
            <a:ext cx="3038466" cy="203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ell 6"/>
          <p:cNvGraphicFramePr>
            <a:graphicFrameLocks noGrp="1"/>
          </p:cNvGraphicFramePr>
          <p:nvPr>
            <p:extLst>
              <p:ext uri="{D42A27DB-BD31-4B8C-83A1-F6EECF244321}">
                <p14:modId xmlns:p14="http://schemas.microsoft.com/office/powerpoint/2010/main" val="315292115"/>
              </p:ext>
            </p:extLst>
          </p:nvPr>
        </p:nvGraphicFramePr>
        <p:xfrm>
          <a:off x="270158" y="2276826"/>
          <a:ext cx="3790074" cy="3962400"/>
        </p:xfrm>
        <a:graphic>
          <a:graphicData uri="http://schemas.openxmlformats.org/drawingml/2006/table">
            <a:tbl>
              <a:tblPr firstRow="1" bandRow="1">
                <a:tableStyleId>{F5AB1C69-6EDB-4FF4-983F-18BD219EF322}</a:tableStyleId>
              </a:tblPr>
              <a:tblGrid>
                <a:gridCol w="2339647">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tblGrid>
              <a:tr h="370840">
                <a:tc>
                  <a:txBody>
                    <a:bodyPr/>
                    <a:lstStyle/>
                    <a:p>
                      <a:r>
                        <a:rPr lang="sv-SE" sz="2000" dirty="0" smtClean="0"/>
                        <a:t>Vee in Zweden</a:t>
                      </a:r>
                      <a:endParaRPr lang="sv-SE" sz="2000" dirty="0"/>
                    </a:p>
                  </a:txBody>
                  <a:tcPr/>
                </a:tc>
                <a:tc>
                  <a:txBody>
                    <a:bodyPr/>
                    <a:lstStyle/>
                    <a:p>
                      <a:pPr algn="r"/>
                      <a:r>
                        <a:rPr lang="sv-SE" sz="2000" dirty="0" err="1" smtClean="0"/>
                        <a:t>Aantal</a:t>
                      </a:r>
                      <a:endParaRPr lang="sv-SE" sz="2000" dirty="0"/>
                    </a:p>
                  </a:txBody>
                  <a:tcPr/>
                </a:tc>
                <a:extLst>
                  <a:ext uri="{0D108BD9-81ED-4DB2-BD59-A6C34878D82A}">
                    <a16:rowId xmlns:a16="http://schemas.microsoft.com/office/drawing/2014/main" val="10000"/>
                  </a:ext>
                </a:extLst>
              </a:tr>
              <a:tr h="370840">
                <a:tc>
                  <a:txBody>
                    <a:bodyPr/>
                    <a:lstStyle/>
                    <a:p>
                      <a:r>
                        <a:rPr lang="sv-SE" sz="2000" dirty="0" err="1" smtClean="0"/>
                        <a:t>Melkvee</a:t>
                      </a:r>
                      <a:endParaRPr lang="sv-SE" sz="2000" dirty="0"/>
                    </a:p>
                  </a:txBody>
                  <a:tcPr/>
                </a:tc>
                <a:tc>
                  <a:txBody>
                    <a:bodyPr/>
                    <a:lstStyle/>
                    <a:p>
                      <a:pPr algn="r"/>
                      <a:r>
                        <a:rPr lang="sv-SE" sz="2000" dirty="0" smtClean="0"/>
                        <a:t>322 000</a:t>
                      </a:r>
                      <a:endParaRPr lang="sv-SE" sz="2000" dirty="0"/>
                    </a:p>
                  </a:txBody>
                  <a:tcPr/>
                </a:tc>
                <a:extLst>
                  <a:ext uri="{0D108BD9-81ED-4DB2-BD59-A6C34878D82A}">
                    <a16:rowId xmlns:a16="http://schemas.microsoft.com/office/drawing/2014/main" val="10001"/>
                  </a:ext>
                </a:extLst>
              </a:tr>
              <a:tr h="370840">
                <a:tc>
                  <a:txBody>
                    <a:bodyPr/>
                    <a:lstStyle/>
                    <a:p>
                      <a:r>
                        <a:rPr lang="sv-SE" sz="2000" dirty="0" smtClean="0"/>
                        <a:t>Rundvleesvee</a:t>
                      </a:r>
                      <a:endParaRPr lang="sv-SE" sz="2000" dirty="0"/>
                    </a:p>
                  </a:txBody>
                  <a:tcPr/>
                </a:tc>
                <a:tc>
                  <a:txBody>
                    <a:bodyPr/>
                    <a:lstStyle/>
                    <a:p>
                      <a:pPr algn="r"/>
                      <a:r>
                        <a:rPr lang="sv-SE" sz="2000" dirty="0" smtClean="0"/>
                        <a:t>207 000</a:t>
                      </a:r>
                      <a:endParaRPr lang="sv-SE" sz="2000" dirty="0"/>
                    </a:p>
                  </a:txBody>
                  <a:tcPr/>
                </a:tc>
                <a:extLst>
                  <a:ext uri="{0D108BD9-81ED-4DB2-BD59-A6C34878D82A}">
                    <a16:rowId xmlns:a16="http://schemas.microsoft.com/office/drawing/2014/main" val="10002"/>
                  </a:ext>
                </a:extLst>
              </a:tr>
              <a:tr h="370840">
                <a:tc>
                  <a:txBody>
                    <a:bodyPr/>
                    <a:lstStyle/>
                    <a:p>
                      <a:r>
                        <a:rPr lang="sv-SE" sz="2000" dirty="0" smtClean="0"/>
                        <a:t>Jongvee</a:t>
                      </a:r>
                      <a:endParaRPr lang="sv-SE" sz="2000" dirty="0"/>
                    </a:p>
                  </a:txBody>
                  <a:tcPr/>
                </a:tc>
                <a:tc>
                  <a:txBody>
                    <a:bodyPr/>
                    <a:lstStyle/>
                    <a:p>
                      <a:pPr algn="r"/>
                      <a:r>
                        <a:rPr lang="sv-SE" sz="2000" dirty="0" smtClean="0"/>
                        <a:t>499 000</a:t>
                      </a:r>
                      <a:endParaRPr lang="sv-SE" sz="2000" dirty="0"/>
                    </a:p>
                  </a:txBody>
                  <a:tcPr/>
                </a:tc>
                <a:extLst>
                  <a:ext uri="{0D108BD9-81ED-4DB2-BD59-A6C34878D82A}">
                    <a16:rowId xmlns:a16="http://schemas.microsoft.com/office/drawing/2014/main" val="10003"/>
                  </a:ext>
                </a:extLst>
              </a:tr>
              <a:tr h="370840">
                <a:tc>
                  <a:txBody>
                    <a:bodyPr/>
                    <a:lstStyle/>
                    <a:p>
                      <a:r>
                        <a:rPr lang="sv-SE" sz="2000" dirty="0" err="1" smtClean="0"/>
                        <a:t>Kalveren</a:t>
                      </a:r>
                      <a:endParaRPr lang="sv-SE" sz="2000" dirty="0"/>
                    </a:p>
                  </a:txBody>
                  <a:tcPr/>
                </a:tc>
                <a:tc>
                  <a:txBody>
                    <a:bodyPr/>
                    <a:lstStyle/>
                    <a:p>
                      <a:pPr algn="r"/>
                      <a:r>
                        <a:rPr lang="sv-SE" sz="2000" dirty="0" smtClean="0"/>
                        <a:t>472 000</a:t>
                      </a:r>
                      <a:endParaRPr lang="sv-SE" sz="2000" dirty="0"/>
                    </a:p>
                  </a:txBody>
                  <a:tcPr/>
                </a:tc>
                <a:extLst>
                  <a:ext uri="{0D108BD9-81ED-4DB2-BD59-A6C34878D82A}">
                    <a16:rowId xmlns:a16="http://schemas.microsoft.com/office/drawing/2014/main" val="10004"/>
                  </a:ext>
                </a:extLst>
              </a:tr>
              <a:tr h="370840">
                <a:tc>
                  <a:txBody>
                    <a:bodyPr/>
                    <a:lstStyle/>
                    <a:p>
                      <a:r>
                        <a:rPr lang="sv-SE" sz="2000" dirty="0" smtClean="0"/>
                        <a:t>Totaal koeien</a:t>
                      </a:r>
                      <a:endParaRPr lang="sv-SE" sz="2000" i="1" dirty="0">
                        <a:solidFill>
                          <a:srgbClr val="FF0000"/>
                        </a:solidFill>
                      </a:endParaRPr>
                    </a:p>
                  </a:txBody>
                  <a:tcPr/>
                </a:tc>
                <a:tc>
                  <a:txBody>
                    <a:bodyPr/>
                    <a:lstStyle/>
                    <a:p>
                      <a:pPr algn="r"/>
                      <a:r>
                        <a:rPr lang="sv-SE" sz="2000" dirty="0" smtClean="0"/>
                        <a:t>1 500 000</a:t>
                      </a:r>
                      <a:endParaRPr lang="sv-SE" sz="2000" i="1" dirty="0">
                        <a:solidFill>
                          <a:srgbClr val="FF0000"/>
                        </a:solidFill>
                      </a:endParaRPr>
                    </a:p>
                  </a:txBody>
                  <a:tcPr/>
                </a:tc>
                <a:extLst>
                  <a:ext uri="{0D108BD9-81ED-4DB2-BD59-A6C34878D82A}">
                    <a16:rowId xmlns:a16="http://schemas.microsoft.com/office/drawing/2014/main" val="10005"/>
                  </a:ext>
                </a:extLst>
              </a:tr>
              <a:tr h="370840">
                <a:tc>
                  <a:txBody>
                    <a:bodyPr/>
                    <a:lstStyle/>
                    <a:p>
                      <a:r>
                        <a:rPr lang="sv-SE" sz="2000" dirty="0" smtClean="0"/>
                        <a:t>Ooien, rammen</a:t>
                      </a:r>
                      <a:endParaRPr lang="sv-SE" sz="2000" dirty="0"/>
                    </a:p>
                  </a:txBody>
                  <a:tcPr/>
                </a:tc>
                <a:tc>
                  <a:txBody>
                    <a:bodyPr/>
                    <a:lstStyle/>
                    <a:p>
                      <a:pPr algn="r"/>
                      <a:r>
                        <a:rPr lang="sv-SE" sz="2000" dirty="0" smtClean="0"/>
                        <a:t>301 000</a:t>
                      </a:r>
                    </a:p>
                  </a:txBody>
                  <a:tcPr/>
                </a:tc>
                <a:extLst>
                  <a:ext uri="{0D108BD9-81ED-4DB2-BD59-A6C34878D82A}">
                    <a16:rowId xmlns:a16="http://schemas.microsoft.com/office/drawing/2014/main" val="10006"/>
                  </a:ext>
                </a:extLst>
              </a:tr>
              <a:tr h="370840">
                <a:tc>
                  <a:txBody>
                    <a:bodyPr/>
                    <a:lstStyle/>
                    <a:p>
                      <a:r>
                        <a:rPr lang="sv-SE" sz="2000" dirty="0" smtClean="0"/>
                        <a:t>Lammeren</a:t>
                      </a:r>
                      <a:endParaRPr lang="sv-SE" sz="2000" dirty="0"/>
                    </a:p>
                  </a:txBody>
                  <a:tcPr/>
                </a:tc>
                <a:tc>
                  <a:txBody>
                    <a:bodyPr/>
                    <a:lstStyle/>
                    <a:p>
                      <a:pPr algn="r"/>
                      <a:r>
                        <a:rPr lang="sv-SE" sz="2000" dirty="0" smtClean="0"/>
                        <a:t>305</a:t>
                      </a:r>
                      <a:r>
                        <a:rPr lang="sv-SE" sz="2000" baseline="0" dirty="0" smtClean="0"/>
                        <a:t> 000</a:t>
                      </a:r>
                      <a:endParaRPr lang="sv-SE" sz="2000" dirty="0" smtClean="0"/>
                    </a:p>
                  </a:txBody>
                  <a:tcPr/>
                </a:tc>
                <a:extLst>
                  <a:ext uri="{0D108BD9-81ED-4DB2-BD59-A6C34878D82A}">
                    <a16:rowId xmlns:a16="http://schemas.microsoft.com/office/drawing/2014/main" val="10007"/>
                  </a:ext>
                </a:extLst>
              </a:tr>
              <a:tr h="370840">
                <a:tc>
                  <a:txBody>
                    <a:bodyPr/>
                    <a:lstStyle/>
                    <a:p>
                      <a:r>
                        <a:rPr lang="sv-SE" sz="2000" dirty="0" smtClean="0"/>
                        <a:t>Totaal schapen</a:t>
                      </a:r>
                      <a:endParaRPr lang="sv-SE" sz="2000" i="1" dirty="0">
                        <a:solidFill>
                          <a:srgbClr val="FF0000"/>
                        </a:solidFill>
                      </a:endParaRPr>
                    </a:p>
                  </a:txBody>
                  <a:tcPr/>
                </a:tc>
                <a:tc>
                  <a:txBody>
                    <a:bodyPr/>
                    <a:lstStyle/>
                    <a:p>
                      <a:pPr algn="r"/>
                      <a:r>
                        <a:rPr lang="sv-SE" sz="2000" dirty="0" smtClean="0"/>
                        <a:t>606 000</a:t>
                      </a:r>
                      <a:endParaRPr lang="sv-SE" sz="2000" i="1" dirty="0" smtClean="0">
                        <a:solidFill>
                          <a:srgbClr val="FF0000"/>
                        </a:solidFill>
                      </a:endParaRPr>
                    </a:p>
                  </a:txBody>
                  <a:tcPr/>
                </a:tc>
                <a:extLst>
                  <a:ext uri="{0D108BD9-81ED-4DB2-BD59-A6C34878D82A}">
                    <a16:rowId xmlns:a16="http://schemas.microsoft.com/office/drawing/2014/main" val="10008"/>
                  </a:ext>
                </a:extLst>
              </a:tr>
              <a:tr h="370840">
                <a:tc>
                  <a:txBody>
                    <a:bodyPr/>
                    <a:lstStyle/>
                    <a:p>
                      <a:r>
                        <a:rPr lang="sv-SE" sz="2000" dirty="0" smtClean="0"/>
                        <a:t>Totaal paarden</a:t>
                      </a:r>
                      <a:endParaRPr lang="sv-SE" sz="2000" i="1" dirty="0">
                        <a:solidFill>
                          <a:srgbClr val="FF0000"/>
                        </a:solidFill>
                      </a:endParaRPr>
                    </a:p>
                  </a:txBody>
                  <a:tcPr/>
                </a:tc>
                <a:tc>
                  <a:txBody>
                    <a:bodyPr/>
                    <a:lstStyle/>
                    <a:p>
                      <a:pPr algn="r"/>
                      <a:r>
                        <a:rPr lang="sv-SE" sz="2000" dirty="0" smtClean="0"/>
                        <a:t>355 000</a:t>
                      </a:r>
                      <a:endParaRPr lang="sv-SE" sz="2000" i="1" dirty="0" smtClean="0">
                        <a:solidFill>
                          <a:srgbClr val="FF0000"/>
                        </a:solidFill>
                      </a:endParaRPr>
                    </a:p>
                  </a:txBody>
                  <a:tcPr/>
                </a:tc>
                <a:extLst>
                  <a:ext uri="{0D108BD9-81ED-4DB2-BD59-A6C34878D82A}">
                    <a16:rowId xmlns:a16="http://schemas.microsoft.com/office/drawing/2014/main" val="10009"/>
                  </a:ext>
                </a:extLst>
              </a:tr>
            </a:tbl>
          </a:graphicData>
        </a:graphic>
      </p:graphicFrame>
      <p:sp>
        <p:nvSpPr>
          <p:cNvPr id="8" name="textruta 7"/>
          <p:cNvSpPr txBox="1"/>
          <p:nvPr/>
        </p:nvSpPr>
        <p:spPr>
          <a:xfrm>
            <a:off x="588108" y="1168032"/>
            <a:ext cx="8471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spcBef>
                <a:spcPct val="50000"/>
              </a:spcBef>
              <a:defRPr sz="2000" b="1">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US" altLang="sv-SE" b="0" dirty="0" err="1" smtClean="0">
                <a:solidFill>
                  <a:prstClr val="black"/>
                </a:solidFill>
                <a:latin typeface="Calibri"/>
              </a:rPr>
              <a:t>Balen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worden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gebruikt op </a:t>
            </a:r>
            <a:r>
              <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kleine en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middelgrote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melkveehouderijen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Ook</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als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aanvulling</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op </a:t>
            </a:r>
            <a:r>
              <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grote melkveehouderijen, voor vleesrunderen en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ook </a:t>
            </a:r>
            <a:r>
              <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voor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paarden in Zweden.</a:t>
            </a:r>
            <a:endParaRPr kumimoji="0" 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1" name="textruta 10"/>
          <p:cNvSpPr txBox="1"/>
          <p:nvPr/>
        </p:nvSpPr>
        <p:spPr>
          <a:xfrm>
            <a:off x="3560951" y="6455384"/>
            <a:ext cx="5505866" cy="369332"/>
          </a:xfrm>
          <a:prstGeom prst="rect">
            <a:avLst/>
          </a:prstGeom>
          <a:solidFill>
            <a:schemeClr val="accent3"/>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Let op: </a:t>
            </a: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Er zijn meer</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paarden </a:t>
            </a: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dan melkkoeien</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in Zweden!</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ruta 2"/>
          <p:cNvSpPr txBox="1"/>
          <p:nvPr/>
        </p:nvSpPr>
        <p:spPr>
          <a:xfrm>
            <a:off x="270158" y="6239226"/>
            <a:ext cx="329079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(Zweedse Landbouwraad, 2018)</a:t>
            </a: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ruta 9"/>
          <p:cNvSpPr txBox="1"/>
          <p:nvPr/>
        </p:nvSpPr>
        <p:spPr>
          <a:xfrm>
            <a:off x="5759475" y="3824294"/>
            <a:ext cx="17948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white"/>
                </a:solidFill>
                <a:effectLst/>
                <a:uLnTx/>
                <a:uFillTx/>
                <a:latin typeface="Calibri"/>
                <a:ea typeface="+mn-ea"/>
                <a:cs typeface="+mn-cs"/>
              </a:rPr>
              <a:t>Foto: Rolf Spörndly</a:t>
            </a:r>
            <a:endParaRPr kumimoji="0" lang="sv-SE"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ruta 11"/>
          <p:cNvSpPr txBox="1"/>
          <p:nvPr/>
        </p:nvSpPr>
        <p:spPr>
          <a:xfrm>
            <a:off x="5762471" y="4135150"/>
            <a:ext cx="17948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white"/>
                </a:solidFill>
                <a:effectLst/>
                <a:uLnTx/>
                <a:uFillTx/>
                <a:latin typeface="Calibri"/>
                <a:ea typeface="+mn-ea"/>
                <a:cs typeface="+mn-cs"/>
              </a:rPr>
              <a:t>Foto: Eva Spörndly</a:t>
            </a:r>
            <a:endParaRPr kumimoji="0" lang="sv-S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5121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369888" y="551536"/>
            <a:ext cx="74882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Ecosysteemdiensten</a:t>
            </a:r>
            <a:r>
              <a:rPr kumimoji="0" lang="en-US" altLang="de-DE" sz="2400" b="1" i="0" u="sng"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en-US" altLang="de-DE" sz="2400" b="1" i="0" u="sng"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grasland</a:t>
            </a:r>
            <a:r>
              <a:rPr kumimoji="0" lang="en-US" altLang="de-DE" sz="2400" b="1" i="0" u="sng"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 </a:t>
            </a: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'The big five':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Biodiversiteit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Klimaat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lang="en-US" altLang="de-DE" sz="2400" dirty="0" err="1" smtClean="0">
                <a:solidFill>
                  <a:srgbClr val="000000"/>
                </a:solidFill>
                <a:cs typeface="Times New Roman" pitchFamily="18" charset="0"/>
              </a:rPr>
              <a:t>Cultuur</a:t>
            </a:r>
            <a:endParaRPr kumimoji="0" lang="en-US" altLang="de-DE" sz="240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lang="en-US" altLang="de-DE" sz="2400" dirty="0" smtClean="0">
                <a:solidFill>
                  <a:srgbClr val="000000"/>
                </a:solidFill>
                <a:cs typeface="Times New Roman" pitchFamily="18" charset="0"/>
              </a:rPr>
              <a:t>Water</a:t>
            </a:r>
            <a:endParaRPr kumimoji="0" lang="de-DE" altLang="de-DE" sz="240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093" y="1635197"/>
            <a:ext cx="15875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4038" y="3498850"/>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3563" y="1655763"/>
            <a:ext cx="3167928" cy="163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1550" y="3873500"/>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6988175" y="5605463"/>
            <a:ext cx="869950"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cultuur</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9" name="Textfeld 8"/>
          <p:cNvSpPr txBox="1"/>
          <p:nvPr/>
        </p:nvSpPr>
        <p:spPr>
          <a:xfrm>
            <a:off x="4811713" y="2838450"/>
            <a:ext cx="1119217"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smtClean="0">
                <a:ln>
                  <a:noFill/>
                </a:ln>
                <a:solidFill>
                  <a:srgbClr val="FFFF00"/>
                </a:solidFill>
                <a:effectLst/>
                <a:uLnTx/>
                <a:uFillTx/>
                <a:latin typeface="Arial"/>
                <a:ea typeface="+mn-ea"/>
                <a:cs typeface="+mn-cs"/>
              </a:rPr>
              <a:t>productie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0" name="Textfeld 9"/>
          <p:cNvSpPr txBox="1"/>
          <p:nvPr/>
        </p:nvSpPr>
        <p:spPr>
          <a:xfrm>
            <a:off x="1724025" y="5681663"/>
            <a:ext cx="893763"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klimaat</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1" name="Textfeld 10"/>
          <p:cNvSpPr txBox="1"/>
          <p:nvPr/>
        </p:nvSpPr>
        <p:spPr>
          <a:xfrm>
            <a:off x="6827838" y="3408363"/>
            <a:ext cx="1156086"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smtClean="0">
                <a:ln>
                  <a:noFill/>
                </a:ln>
                <a:solidFill>
                  <a:srgbClr val="FFFF00"/>
                </a:solidFill>
                <a:effectLst/>
                <a:uLnTx/>
                <a:uFillTx/>
                <a:latin typeface="Arial"/>
                <a:ea typeface="+mn-ea"/>
                <a:cs typeface="+mn-cs"/>
              </a:rPr>
              <a:t>diversiteit</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2" name="Textfeld 11"/>
          <p:cNvSpPr txBox="1"/>
          <p:nvPr/>
        </p:nvSpPr>
        <p:spPr>
          <a:xfrm>
            <a:off x="4183856" y="5705186"/>
            <a:ext cx="720725"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water</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(Bron: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245241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55" r="-22"/>
          <a:stretch/>
        </p:blipFill>
        <p:spPr bwMode="auto">
          <a:xfrm>
            <a:off x="801578" y="989149"/>
            <a:ext cx="6412022" cy="5573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 Box 6"/>
          <p:cNvSpPr txBox="1">
            <a:spLocks noChangeArrowheads="1"/>
          </p:cNvSpPr>
          <p:nvPr/>
        </p:nvSpPr>
        <p:spPr bwMode="auto">
          <a:xfrm>
            <a:off x="327294" y="221796"/>
            <a:ext cx="68863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Geschatte</a:t>
            </a:r>
            <a:r>
              <a:rPr kumimoji="0" lang="de-DE" alt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productiviteit</a:t>
            </a:r>
            <a:r>
              <a:rPr kumimoji="0" lang="de-DE" alt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van </a:t>
            </a:r>
            <a:r>
              <a:rPr kumimoji="0" lang="de-DE" alt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grasland</a:t>
            </a:r>
            <a:r>
              <a:rPr kumimoji="0" lang="de-DE" alt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decitonnen</a:t>
            </a:r>
            <a:r>
              <a:rPr kumimoji="0" lang="de-DE" alt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per ha)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de-DE" altLang="de-DE"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Smit et al. 2008, </a:t>
            </a:r>
            <a:r>
              <a:rPr kumimoji="0" lang="de-DE" altLang="de-DE" sz="1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AgricSyst</a:t>
            </a:r>
            <a:r>
              <a:rPr kumimoji="0" lang="de-DE" altLang="de-DE"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98, </a:t>
            </a:r>
            <a:r>
              <a:rPr kumimoji="0" lang="de-DE" altLang="de-DE"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208-219, </a:t>
            </a:r>
            <a:r>
              <a:rPr kumimoji="0" lang="de-DE" altLang="de-DE" sz="1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Eurostat</a:t>
            </a:r>
            <a:r>
              <a:rPr kumimoji="0" lang="de-DE" altLang="de-DE"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2014).</a:t>
            </a:r>
            <a:endParaRPr kumimoji="0" lang="de-DE" altLang="de-DE"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1102944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1280057"/>
            <a:ext cx="8910459" cy="481181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 Box 3"/>
          <p:cNvSpPr txBox="1">
            <a:spLocks noChangeArrowheads="1"/>
          </p:cNvSpPr>
          <p:nvPr/>
        </p:nvSpPr>
        <p:spPr bwMode="auto">
          <a:xfrm>
            <a:off x="107504" y="227798"/>
            <a:ext cx="7416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Melkvee- en vleesveedichtheid</a:t>
            </a:r>
            <a:r>
              <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in 2004 </a:t>
            </a: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voor</a:t>
            </a:r>
            <a:r>
              <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EU-27 </a:t>
            </a: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landen</a:t>
            </a:r>
            <a:r>
              <a:rPr kumimoji="0" lang="de-DE" altLang="de-DE"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14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Lesschen</a:t>
            </a:r>
            <a:r>
              <a:rPr kumimoji="0" lang="de-DE" altLang="de-DE"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et al., 2011)</a:t>
            </a:r>
            <a:endParaRPr kumimoji="0" lang="de-DE" alt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1402686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4904" y="1298575"/>
            <a:ext cx="4876800" cy="5305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5163" y="1483303"/>
            <a:ext cx="17843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3"/>
          <p:cNvSpPr txBox="1">
            <a:spLocks noChangeArrowheads="1"/>
          </p:cNvSpPr>
          <p:nvPr/>
        </p:nvSpPr>
        <p:spPr bwMode="auto">
          <a:xfrm>
            <a:off x="112713" y="283730"/>
            <a:ext cx="74168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Melkproductie</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 Europa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per regio</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2012 </a:t>
            </a:r>
            <a:endPar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a:t>
            </a:r>
            <a:r>
              <a:rPr kumimoji="0" lang="de-DE" altLang="de-DE" sz="1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eurostat</a:t>
            </a:r>
            <a:r>
              <a:rPr kumimoji="0" lang="de-DE" alt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2014)</a:t>
            </a:r>
          </a:p>
        </p:txBody>
      </p:sp>
    </p:spTree>
    <p:extLst>
      <p:ext uri="{BB962C8B-B14F-4D97-AF65-F5344CB8AC3E}">
        <p14:creationId xmlns:p14="http://schemas.microsoft.com/office/powerpoint/2010/main" val="31843661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4437" y="1505528"/>
            <a:ext cx="7009253" cy="4859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hteck 7"/>
          <p:cNvSpPr/>
          <p:nvPr/>
        </p:nvSpPr>
        <p:spPr>
          <a:xfrm>
            <a:off x="260206" y="102319"/>
            <a:ext cx="7416800" cy="95410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Ontwikkeling van blijvend grasland </a:t>
            </a:r>
            <a:r>
              <a:rPr kumimoji="0" lang="en-US" sz="2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en</a:t>
            </a: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aantal</a:t>
            </a: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koeien</a:t>
            </a: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in de EU9 </a:t>
            </a:r>
            <a:r>
              <a:rPr kumimoji="0" lang="en-US" sz="2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landen</a:t>
            </a:r>
            <a:endPar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(Eurostat 2010, </a:t>
            </a:r>
            <a:r>
              <a:rPr kumimoji="0" lang="en-US"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Peyraud</a:t>
            </a: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&amp; Peeters, 2016)</a:t>
            </a:r>
            <a:endPar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253419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710" y="1481553"/>
            <a:ext cx="8420762" cy="468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120073" y="233224"/>
            <a:ext cx="7001164"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22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Ontwikkeling van </a:t>
            </a:r>
            <a:r>
              <a:rPr kumimoji="0" lang="de-DE" altLang="de-DE" sz="22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het</a:t>
            </a:r>
            <a:r>
              <a:rPr kumimoji="0" lang="de-DE" altLang="de-DE" sz="22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areal</a:t>
            </a:r>
            <a:r>
              <a:rPr kumimoji="0" lang="de-DE" altLang="de-DE" sz="22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voor</a:t>
            </a:r>
            <a:r>
              <a:rPr kumimoji="0" lang="de-DE" altLang="de-DE" sz="22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ruwvoerproductie</a:t>
            </a:r>
            <a:r>
              <a:rPr kumimoji="0" lang="de-DE" altLang="de-DE" sz="22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in Duitsland</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(DAFA 2015: DAFA-</a:t>
            </a:r>
            <a:r>
              <a:rPr kumimoji="0" lang="de-DE" altLang="de-DE" sz="1400" b="0"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onderzoeksstrategie</a:t>
            </a:r>
            <a:r>
              <a:rPr kumimoji="0" lang="de-DE" altLang="de-DE"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a:t>
            </a:r>
            <a:endParaRPr kumimoji="0" lang="de-DE" alt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5023436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90171" y="578094"/>
            <a:ext cx="696961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2000" b="1" dirty="0" err="1" smtClean="0">
                <a:solidFill>
                  <a:prstClr val="black"/>
                </a:solidFill>
                <a:latin typeface="Arial" panose="020B0604020202020204" pitchFamily="34" charset="0"/>
                <a:cs typeface="Arial" panose="020B0604020202020204" pitchFamily="34" charset="0"/>
              </a:rPr>
              <a:t>Rantsoen</a:t>
            </a:r>
            <a:r>
              <a:rPr kumimoji="0" lang="de-DE"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voor</a:t>
            </a:r>
            <a:r>
              <a:rPr kumimoji="0" lang="de-DE"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de-DE" sz="2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melkproductie</a:t>
            </a:r>
            <a:r>
              <a:rPr kumimoji="0" lang="de-DE"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energie</a:t>
            </a:r>
            <a:r>
              <a:rPr kumimoji="0" lang="de-DE"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NEL) in </a:t>
            </a:r>
            <a:r>
              <a:rPr kumimoji="0" lang="de-DE" sz="2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Duitsland</a:t>
            </a:r>
            <a:r>
              <a:rPr kumimoji="0" lang="de-DE"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lang="de-DE" sz="2000" b="1" dirty="0" err="1" smtClean="0">
                <a:solidFill>
                  <a:prstClr val="black"/>
                </a:solidFill>
                <a:latin typeface="Arial" panose="020B0604020202020204" pitchFamily="34" charset="0"/>
                <a:cs typeface="Arial" panose="020B0604020202020204" pitchFamily="34" charset="0"/>
              </a:rPr>
              <a:t>bij</a:t>
            </a:r>
            <a:r>
              <a:rPr lang="de-DE" sz="2000" b="1" dirty="0" smtClean="0">
                <a:solidFill>
                  <a:prstClr val="black"/>
                </a:solidFill>
                <a:latin typeface="Arial" panose="020B0604020202020204" pitchFamily="34" charset="0"/>
                <a:cs typeface="Arial" panose="020B0604020202020204" pitchFamily="34" charset="0"/>
              </a:rPr>
              <a:t> </a:t>
            </a:r>
            <a:r>
              <a:rPr lang="de-DE" sz="2000" b="1" dirty="0" err="1" smtClean="0">
                <a:solidFill>
                  <a:prstClr val="black"/>
                </a:solidFill>
                <a:latin typeface="Arial" panose="020B0604020202020204" pitchFamily="34" charset="0"/>
                <a:cs typeface="Arial" panose="020B0604020202020204" pitchFamily="34" charset="0"/>
              </a:rPr>
              <a:t>verschillende</a:t>
            </a:r>
            <a:r>
              <a:rPr lang="de-DE" sz="2000" b="1" dirty="0" smtClean="0">
                <a:solidFill>
                  <a:prstClr val="black"/>
                </a:solidFill>
                <a:latin typeface="Arial" panose="020B0604020202020204" pitchFamily="34" charset="0"/>
                <a:cs typeface="Arial" panose="020B0604020202020204" pitchFamily="34" charset="0"/>
              </a:rPr>
              <a:t> </a:t>
            </a:r>
            <a:r>
              <a:rPr lang="de-DE" sz="2000" b="1" dirty="0" err="1" smtClean="0">
                <a:solidFill>
                  <a:prstClr val="black"/>
                </a:solidFill>
                <a:latin typeface="Arial" panose="020B0604020202020204" pitchFamily="34" charset="0"/>
                <a:cs typeface="Arial" panose="020B0604020202020204" pitchFamily="34" charset="0"/>
              </a:rPr>
              <a:t>schattingsmethodes</a:t>
            </a:r>
            <a:endParaRPr kumimoji="0" lang="de-D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3471384312"/>
              </p:ext>
            </p:extLst>
          </p:nvPr>
        </p:nvGraphicFramePr>
        <p:xfrm>
          <a:off x="1560004" y="2067380"/>
          <a:ext cx="6096000" cy="1981200"/>
        </p:xfrm>
        <a:graphic>
          <a:graphicData uri="http://schemas.openxmlformats.org/drawingml/2006/table">
            <a:tbl>
              <a:tblPr firstRow="1" bandRow="1">
                <a:tableStyleId>{F2DE63D5-997A-4646-A377-4702673A728D}</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83082">
                <a:tc>
                  <a:txBody>
                    <a:bodyPr/>
                    <a:lstStyle/>
                    <a:p>
                      <a:endParaRPr lang="de-DE" sz="2000" dirty="0">
                        <a:latin typeface="Arial" panose="020B0604020202020204" pitchFamily="34" charset="0"/>
                        <a:cs typeface="Arial" panose="020B0604020202020204" pitchFamily="34" charset="0"/>
                      </a:endParaRPr>
                    </a:p>
                  </a:txBody>
                  <a:tcPr/>
                </a:tc>
                <a:tc gridSpan="2">
                  <a:txBody>
                    <a:bodyPr/>
                    <a:lstStyle/>
                    <a:p>
                      <a:pPr algn="ctr"/>
                      <a:r>
                        <a:rPr lang="de-DE" sz="2000" dirty="0" err="1" smtClean="0"/>
                        <a:t>schatting</a:t>
                      </a:r>
                      <a:endParaRPr lang="de-DE" sz="2000" b="1" dirty="0">
                        <a:solidFill>
                          <a:schemeClr val="tx1"/>
                        </a:solidFill>
                        <a:latin typeface="Arial" panose="020B0604020202020204" pitchFamily="34" charset="0"/>
                        <a:cs typeface="Arial" panose="020B0604020202020204" pitchFamily="34" charset="0"/>
                      </a:endParaRPr>
                    </a:p>
                  </a:txBody>
                  <a:tcPr/>
                </a:tc>
                <a:tc hMerge="1">
                  <a:txBody>
                    <a:bodyPr/>
                    <a:lstStyle/>
                    <a:p>
                      <a:endParaRPr lang="de-DE" b="1" dirty="0">
                        <a:solidFill>
                          <a:schemeClr val="tx1"/>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0000"/>
                  </a:ext>
                </a:extLst>
              </a:tr>
              <a:tr h="383082">
                <a:tc>
                  <a:txBody>
                    <a:bodyPr/>
                    <a:lstStyle/>
                    <a:p>
                      <a:r>
                        <a:rPr lang="en-US" sz="2000" noProof="0" dirty="0" err="1" smtClean="0"/>
                        <a:t>voersoort</a:t>
                      </a:r>
                      <a:endParaRPr lang="en-US" sz="2000" b="1" noProof="0" dirty="0" smtClean="0">
                        <a:solidFill>
                          <a:schemeClr val="tx1"/>
                        </a:solidFill>
                        <a:latin typeface="Arial" panose="020B0604020202020204" pitchFamily="34" charset="0"/>
                        <a:cs typeface="Arial" panose="020B0604020202020204" pitchFamily="34" charset="0"/>
                      </a:endParaRPr>
                    </a:p>
                  </a:txBody>
                  <a:tcPr/>
                </a:tc>
                <a:tc>
                  <a:txBody>
                    <a:bodyPr/>
                    <a:lstStyle/>
                    <a:p>
                      <a:pPr algn="ctr"/>
                      <a:r>
                        <a:rPr lang="en-US" sz="2000" b="0" noProof="0" dirty="0" err="1" smtClean="0">
                          <a:solidFill>
                            <a:schemeClr val="tx1"/>
                          </a:solidFill>
                          <a:latin typeface="+mn-lt"/>
                          <a:cs typeface="+mn-cs"/>
                        </a:rPr>
                        <a:t>potentieel</a:t>
                      </a:r>
                      <a:endParaRPr lang="en-US" sz="2000" b="1" noProof="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b="0" dirty="0" err="1" smtClean="0">
                          <a:solidFill>
                            <a:schemeClr val="tx1"/>
                          </a:solidFill>
                          <a:latin typeface="+mn-lt"/>
                          <a:cs typeface="+mn-cs"/>
                        </a:rPr>
                        <a:t>residue</a:t>
                      </a:r>
                      <a:endParaRPr lang="de-DE" sz="2000" b="1"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83082">
                <a:tc>
                  <a:txBody>
                    <a:bodyPr/>
                    <a:lstStyle/>
                    <a:p>
                      <a:r>
                        <a:rPr lang="en-US" sz="2000" noProof="0" dirty="0" smtClean="0"/>
                        <a:t>gras</a:t>
                      </a:r>
                      <a:endParaRPr lang="en-US" sz="2000" b="0" noProof="0" dirty="0">
                        <a:latin typeface="Arial" panose="020B0604020202020204" pitchFamily="34" charset="0"/>
                        <a:cs typeface="Arial" panose="020B0604020202020204" pitchFamily="34" charset="0"/>
                      </a:endParaRPr>
                    </a:p>
                  </a:txBody>
                  <a:tcPr/>
                </a:tc>
                <a:tc>
                  <a:txBody>
                    <a:bodyPr/>
                    <a:lstStyle/>
                    <a:p>
                      <a:pPr algn="ctr"/>
                      <a:r>
                        <a:rPr lang="de-DE" sz="2000" dirty="0" smtClean="0"/>
                        <a:t>43 %</a:t>
                      </a:r>
                      <a:endParaRPr lang="de-DE" sz="200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smtClean="0"/>
                        <a:t>30 %</a:t>
                      </a:r>
                      <a:endParaRPr lang="de-DE" sz="20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83082">
                <a:tc>
                  <a:txBody>
                    <a:bodyPr/>
                    <a:lstStyle/>
                    <a:p>
                      <a:r>
                        <a:rPr lang="en-US" sz="2000" noProof="0" dirty="0" smtClean="0"/>
                        <a:t>maïs</a:t>
                      </a:r>
                      <a:endParaRPr lang="en-US" sz="2000" b="0" noProof="0" dirty="0">
                        <a:latin typeface="Arial" panose="020B0604020202020204" pitchFamily="34" charset="0"/>
                        <a:cs typeface="Arial" panose="020B0604020202020204" pitchFamily="34" charset="0"/>
                      </a:endParaRPr>
                    </a:p>
                  </a:txBody>
                  <a:tcPr/>
                </a:tc>
                <a:tc>
                  <a:txBody>
                    <a:bodyPr/>
                    <a:lstStyle/>
                    <a:p>
                      <a:pPr algn="ctr"/>
                      <a:r>
                        <a:rPr lang="de-DE" sz="2000" dirty="0" smtClean="0"/>
                        <a:t>28 %</a:t>
                      </a:r>
                      <a:endParaRPr lang="de-DE" sz="200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smtClean="0"/>
                        <a:t>34 %</a:t>
                      </a:r>
                      <a:endParaRPr lang="de-DE" sz="20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83082">
                <a:tc>
                  <a:txBody>
                    <a:bodyPr/>
                    <a:lstStyle/>
                    <a:p>
                      <a:r>
                        <a:rPr lang="en-US" sz="2000" b="0" noProof="0" dirty="0" err="1" smtClean="0">
                          <a:latin typeface="+mn-lt"/>
                          <a:cs typeface="+mn-cs"/>
                        </a:rPr>
                        <a:t>krachtvoer</a:t>
                      </a:r>
                      <a:endParaRPr lang="en-US" sz="2000" b="0" noProof="0" dirty="0">
                        <a:latin typeface="Arial" panose="020B0604020202020204" pitchFamily="34" charset="0"/>
                        <a:cs typeface="Arial" panose="020B0604020202020204" pitchFamily="34" charset="0"/>
                      </a:endParaRPr>
                    </a:p>
                  </a:txBody>
                  <a:tcPr/>
                </a:tc>
                <a:tc>
                  <a:txBody>
                    <a:bodyPr/>
                    <a:lstStyle/>
                    <a:p>
                      <a:pPr algn="ctr"/>
                      <a:r>
                        <a:rPr lang="de-DE" sz="2000" dirty="0" smtClean="0"/>
                        <a:t>29</a:t>
                      </a:r>
                      <a:r>
                        <a:rPr lang="de-DE" sz="2000" baseline="0" dirty="0" smtClean="0"/>
                        <a:t> %</a:t>
                      </a:r>
                      <a:endParaRPr lang="de-DE" sz="200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smtClean="0"/>
                        <a:t>36 %</a:t>
                      </a:r>
                      <a:endParaRPr lang="de-DE" sz="20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
        <p:nvSpPr>
          <p:cNvPr id="4" name="Textfeld 3"/>
          <p:cNvSpPr txBox="1"/>
          <p:nvPr/>
        </p:nvSpPr>
        <p:spPr>
          <a:xfrm>
            <a:off x="3785969" y="4211796"/>
            <a:ext cx="406845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Ortgies</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2017, </a:t>
            </a:r>
            <a:r>
              <a:rPr lang="de-DE" dirty="0" err="1" smtClean="0">
                <a:solidFill>
                  <a:prstClr val="black"/>
                </a:solidFill>
                <a:latin typeface="Arial" panose="020B0604020202020204" pitchFamily="34" charset="0"/>
                <a:cs typeface="Arial" panose="020B0604020202020204" pitchFamily="34" charset="0"/>
              </a:rPr>
              <a:t>niet</a:t>
            </a:r>
            <a:r>
              <a:rPr lang="de-DE" dirty="0" smtClean="0">
                <a:solidFill>
                  <a:prstClr val="black"/>
                </a:solidFill>
                <a:latin typeface="Arial" panose="020B0604020202020204" pitchFamily="34" charset="0"/>
                <a:cs typeface="Arial" panose="020B0604020202020204" pitchFamily="34" charset="0"/>
              </a:rPr>
              <a:t> </a:t>
            </a:r>
            <a:r>
              <a:rPr lang="de-DE" dirty="0" err="1" smtClean="0">
                <a:solidFill>
                  <a:prstClr val="black"/>
                </a:solidFill>
                <a:latin typeface="Arial" panose="020B0604020202020204" pitchFamily="34" charset="0"/>
                <a:cs typeface="Arial" panose="020B0604020202020204" pitchFamily="34" charset="0"/>
              </a:rPr>
              <a:t>gepubliceerd</a:t>
            </a:r>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feld 4"/>
          <p:cNvSpPr txBox="1"/>
          <p:nvPr/>
        </p:nvSpPr>
        <p:spPr>
          <a:xfrm>
            <a:off x="755576" y="4797152"/>
            <a:ext cx="40684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Schattingsmethode</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6" name="Textfeld 5"/>
          <p:cNvSpPr txBox="1"/>
          <p:nvPr/>
        </p:nvSpPr>
        <p:spPr>
          <a:xfrm>
            <a:off x="539553" y="5166484"/>
            <a:ext cx="8136903" cy="92333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potentieel</a:t>
            </a:r>
            <a:r>
              <a:rPr kumimoji="0" lang="de-DE" sz="1800" b="0" i="0" u="none" strike="noStrike" kern="1200" cap="none" spc="0" normalizeH="0" baseline="0" noProof="0" dirty="0"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graslandprestaties</a:t>
            </a:r>
            <a:r>
              <a:rPr kumimoji="0" lang="de-DE" sz="1800" b="0" i="0" u="none" strike="noStrike" kern="1200" cap="none" spc="0" normalizeH="0" baseline="0" noProof="0" dirty="0"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berekend</a:t>
            </a:r>
            <a:r>
              <a:rPr kumimoji="0" lang="de-DE" sz="1800" b="0" i="0" u="none" strike="noStrike" kern="1200" cap="none" spc="0" normalizeH="0" baseline="0" noProof="0" dirty="0"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op</a:t>
            </a:r>
            <a:r>
              <a:rPr kumimoji="0" lang="de-DE" sz="1800" b="0" i="0" u="none" strike="noStrike" kern="1200" cap="none" spc="0" normalizeH="0" baseline="0" noProof="0" dirty="0"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basis</a:t>
            </a:r>
            <a:r>
              <a:rPr kumimoji="0" lang="de-DE" sz="1800" b="0" i="0" u="none" strike="noStrike" kern="1200" cap="none" spc="0" normalizeH="0" baseline="0" noProof="0" dirty="0"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 van </a:t>
            </a:r>
            <a:r>
              <a:rPr kumimoji="0" lang="de-DE" sz="1800" b="0" i="0" u="none" strike="noStrike" kern="1200" cap="none" spc="0" normalizeH="0" baseline="0" noProof="0" dirty="0" err="1"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officiële</a:t>
            </a:r>
            <a:r>
              <a:rPr kumimoji="0" lang="de-DE" sz="1800" b="0" i="0" u="none" strike="noStrike" kern="1200" cap="none" spc="0" normalizeH="0" baseline="0" noProof="0" dirty="0"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opbrengstgegevens</a:t>
            </a:r>
            <a:endParaRPr kumimoji="0" lang="de-DE" sz="1800" b="0" i="0" u="none" strike="noStrike" kern="1200" cap="none" spc="0" normalizeH="0" baseline="0" noProof="0" dirty="0" smtClean="0">
              <a:ln>
                <a:noFill/>
              </a:ln>
              <a:solidFill>
                <a:srgbClr val="9BBB59">
                  <a:lumMod val="50000"/>
                </a:srgbClr>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residue</a:t>
            </a:r>
            <a:r>
              <a:rPr kumimoji="0" lang="de-DE" sz="18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graslandprestaties</a:t>
            </a:r>
            <a:r>
              <a:rPr kumimoji="0" lang="de-DE" sz="18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op</a:t>
            </a:r>
            <a:r>
              <a:rPr kumimoji="0" lang="de-DE" sz="18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basis</a:t>
            </a:r>
            <a:r>
              <a:rPr kumimoji="0" lang="de-DE" sz="18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van </a:t>
            </a:r>
            <a:r>
              <a:rPr kumimoji="0" lang="de-DE" sz="1800" b="0"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restberekening</a:t>
            </a:r>
            <a:endParaRPr kumimoji="0" lang="de-DE" sz="18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994780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1188794" y="2194458"/>
            <a:ext cx="90120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EUR/ha</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feld 7"/>
          <p:cNvSpPr txBox="1"/>
          <p:nvPr/>
        </p:nvSpPr>
        <p:spPr>
          <a:xfrm>
            <a:off x="6022065" y="2633810"/>
            <a:ext cx="109517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rgbClr val="F79646">
                    <a:lumMod val="50000"/>
                  </a:srgbClr>
                </a:solidFill>
                <a:effectLst/>
                <a:uLnTx/>
                <a:uFillTx/>
                <a:latin typeface="Arial" panose="020B0604020202020204" pitchFamily="34" charset="0"/>
                <a:ea typeface="+mn-ea"/>
                <a:cs typeface="Arial" panose="020B0604020202020204" pitchFamily="34" charset="0"/>
              </a:rPr>
              <a:t>Ackerland</a:t>
            </a:r>
            <a:endParaRPr kumimoji="0" lang="de-DE" sz="1600" b="0" i="0" u="none" strike="noStrike" kern="1200" cap="none" spc="0" normalizeH="0" baseline="0" noProof="0" dirty="0">
              <a:ln>
                <a:noFill/>
              </a:ln>
              <a:solidFill>
                <a:srgbClr val="F79646">
                  <a:lumMod val="50000"/>
                </a:srgbClr>
              </a:solidFill>
              <a:effectLst/>
              <a:uLnTx/>
              <a:uFillTx/>
              <a:latin typeface="Arial" panose="020B0604020202020204" pitchFamily="34" charset="0"/>
              <a:ea typeface="+mn-ea"/>
              <a:cs typeface="Arial" panose="020B0604020202020204" pitchFamily="34" charset="0"/>
            </a:endParaRPr>
          </a:p>
        </p:txBody>
      </p:sp>
      <p:sp>
        <p:nvSpPr>
          <p:cNvPr id="9" name="Textfeld 8"/>
          <p:cNvSpPr txBox="1"/>
          <p:nvPr/>
        </p:nvSpPr>
        <p:spPr>
          <a:xfrm>
            <a:off x="6084168" y="3616661"/>
            <a:ext cx="102784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rgbClr val="006600"/>
                </a:solidFill>
                <a:effectLst/>
                <a:uLnTx/>
                <a:uFillTx/>
                <a:latin typeface="Arial" panose="020B0604020202020204" pitchFamily="34" charset="0"/>
                <a:ea typeface="+mn-ea"/>
                <a:cs typeface="Arial" panose="020B0604020202020204" pitchFamily="34" charset="0"/>
              </a:rPr>
              <a:t>Grünland</a:t>
            </a:r>
            <a:endParaRPr kumimoji="0" lang="de-DE" sz="16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graphicFrame>
        <p:nvGraphicFramePr>
          <p:cNvPr id="10" name="Diagramm 9"/>
          <p:cNvGraphicFramePr>
            <a:graphicFrameLocks/>
          </p:cNvGraphicFramePr>
          <p:nvPr>
            <p:extLst/>
          </p:nvPr>
        </p:nvGraphicFramePr>
        <p:xfrm>
          <a:off x="1989617" y="1935216"/>
          <a:ext cx="4572000" cy="38481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3"/>
          <p:cNvSpPr>
            <a:spLocks noChangeArrowheads="1"/>
          </p:cNvSpPr>
          <p:nvPr/>
        </p:nvSpPr>
        <p:spPr bwMode="auto">
          <a:xfrm>
            <a:off x="628072" y="220874"/>
            <a:ext cx="648916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de-DE" sz="2000" b="1" i="0" u="none" strike="noStrike" kern="1200" cap="none" spc="0" normalizeH="0" baseline="0" noProof="0" dirty="0" smtClean="0">
                <a:ln>
                  <a:noFill/>
                </a:ln>
                <a:solidFill>
                  <a:prstClr val="black"/>
                </a:solidFill>
                <a:effectLst/>
                <a:uLnTx/>
                <a:uFillTx/>
                <a:latin typeface="Arial" charset="0"/>
                <a:ea typeface="+mn-ea"/>
                <a:cs typeface="+mn-cs"/>
              </a:rPr>
              <a:t>Ontwikkeling van </a:t>
            </a:r>
            <a:r>
              <a:rPr kumimoji="0" lang="en-US" altLang="de-DE" sz="2000" b="1" i="0" u="none" strike="noStrike" kern="1200" cap="none" spc="0" normalizeH="0" noProof="0" dirty="0" err="1" smtClean="0">
                <a:ln>
                  <a:noFill/>
                </a:ln>
                <a:solidFill>
                  <a:prstClr val="black"/>
                </a:solidFill>
                <a:effectLst/>
                <a:uLnTx/>
                <a:uFillTx/>
                <a:latin typeface="Arial" charset="0"/>
                <a:ea typeface="+mn-ea"/>
                <a:cs typeface="+mn-cs"/>
              </a:rPr>
              <a:t>pacht</a:t>
            </a:r>
            <a:r>
              <a:rPr kumimoji="0" lang="en-US" altLang="de-DE" sz="2000" b="1" i="0" u="none" strike="noStrike" kern="1200" cap="none" spc="0" normalizeH="0" baseline="0" noProof="0" dirty="0" err="1" smtClean="0">
                <a:ln>
                  <a:noFill/>
                </a:ln>
                <a:solidFill>
                  <a:prstClr val="black"/>
                </a:solidFill>
                <a:effectLst/>
                <a:uLnTx/>
                <a:uFillTx/>
                <a:latin typeface="Arial" charset="0"/>
                <a:ea typeface="+mn-ea"/>
                <a:cs typeface="+mn-cs"/>
              </a:rPr>
              <a:t>prijzen</a:t>
            </a:r>
            <a:r>
              <a:rPr kumimoji="0" lang="en-US" altLang="de-DE" sz="2000" b="1" i="0" u="none" strike="noStrike" kern="1200" cap="none" spc="0" normalizeH="0" baseline="0" noProof="0" dirty="0" smtClean="0">
                <a:ln>
                  <a:noFill/>
                </a:ln>
                <a:solidFill>
                  <a:prstClr val="black"/>
                </a:solidFill>
                <a:effectLst/>
                <a:uLnTx/>
                <a:uFillTx/>
                <a:latin typeface="Arial" charset="0"/>
                <a:ea typeface="+mn-ea"/>
                <a:cs typeface="+mn-cs"/>
              </a:rPr>
              <a:t> voor akkerbouw- en grasland in Duitsland </a:t>
            </a:r>
            <a:r>
              <a:rPr kumimoji="0" lang="en-US" altLang="de-DE" sz="1600" b="0" i="0" u="none" strike="noStrike" kern="1200" cap="none" spc="0" normalizeH="0" baseline="0" noProof="0" dirty="0" smtClean="0">
                <a:ln>
                  <a:noFill/>
                </a:ln>
                <a:solidFill>
                  <a:prstClr val="black"/>
                </a:solidFill>
                <a:effectLst/>
                <a:uLnTx/>
                <a:uFillTx/>
                <a:latin typeface="Arial" charset="0"/>
                <a:ea typeface="+mn-ea"/>
                <a:cs typeface="+mn-cs"/>
              </a:rPr>
              <a:t>(</a:t>
            </a:r>
            <a:r>
              <a:rPr kumimoji="0" lang="en-US" altLang="de-DE" sz="1600" b="0" i="0" u="none" strike="noStrike" kern="1200" cap="none" spc="0" normalizeH="0" baseline="0" noProof="0" dirty="0" err="1" smtClean="0">
                <a:ln>
                  <a:noFill/>
                </a:ln>
                <a:solidFill>
                  <a:prstClr val="black"/>
                </a:solidFill>
                <a:effectLst/>
                <a:uLnTx/>
                <a:uFillTx/>
                <a:latin typeface="Arial" charset="0"/>
                <a:ea typeface="+mn-ea"/>
                <a:cs typeface="+mn-cs"/>
              </a:rPr>
              <a:t>destatis</a:t>
            </a:r>
            <a:r>
              <a:rPr kumimoji="0" lang="en-US" altLang="de-DE" sz="1600" b="0" i="0" u="none" strike="noStrike" kern="1200" cap="none" spc="0" normalizeH="0" baseline="0" noProof="0" dirty="0" smtClean="0">
                <a:ln>
                  <a:noFill/>
                </a:ln>
                <a:solidFill>
                  <a:prstClr val="black"/>
                </a:solidFill>
                <a:effectLst/>
                <a:uLnTx/>
                <a:uFillTx/>
                <a:latin typeface="Arial" charset="0"/>
                <a:ea typeface="+mn-ea"/>
                <a:cs typeface="+mn-cs"/>
              </a:rPr>
              <a:t> 2016)</a:t>
            </a:r>
            <a:endParaRPr kumimoji="0" lang="en-US" altLang="de-DE" sz="16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8232168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p:cNvGraphicFramePr>
          <p:nvPr>
            <p:extLst/>
          </p:nvPr>
        </p:nvGraphicFramePr>
        <p:xfrm>
          <a:off x="468312" y="1774886"/>
          <a:ext cx="3887663" cy="343145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3"/>
          <p:cNvSpPr>
            <a:spLocks noChangeArrowheads="1"/>
          </p:cNvSpPr>
          <p:nvPr/>
        </p:nvSpPr>
        <p:spPr bwMode="auto">
          <a:xfrm>
            <a:off x="378690" y="72136"/>
            <a:ext cx="708324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de-DE" sz="2000" b="1" i="0" u="none" strike="noStrike" kern="1200" cap="none" spc="0" normalizeH="0" baseline="0" noProof="0" dirty="0" err="1" smtClean="0">
                <a:ln>
                  <a:noFill/>
                </a:ln>
                <a:solidFill>
                  <a:prstClr val="black"/>
                </a:solidFill>
                <a:effectLst/>
                <a:uLnTx/>
                <a:uFillTx/>
                <a:latin typeface="Arial" charset="0"/>
                <a:ea typeface="+mn-ea"/>
                <a:cs typeface="+mn-cs"/>
              </a:rPr>
              <a:t>Prijs</a:t>
            </a:r>
            <a:r>
              <a:rPr kumimoji="0" lang="en-US" altLang="de-DE" sz="2000" b="1" i="0" u="none" strike="noStrike" kern="1200" cap="none" spc="0" normalizeH="0" baseline="0" noProof="0" dirty="0" smtClean="0">
                <a:ln>
                  <a:noFill/>
                </a:ln>
                <a:solidFill>
                  <a:prstClr val="black"/>
                </a:solidFill>
                <a:effectLst/>
                <a:uLnTx/>
                <a:uFillTx/>
                <a:latin typeface="Arial" charset="0"/>
                <a:ea typeface="+mn-ea"/>
                <a:cs typeface="+mn-cs"/>
              </a:rPr>
              <a:t> van </a:t>
            </a:r>
            <a:r>
              <a:rPr kumimoji="0" lang="en-US" altLang="de-DE" sz="2000" b="1" i="0" u="none" strike="noStrike" kern="1200" cap="none" spc="0" normalizeH="0" baseline="0" noProof="0" dirty="0" err="1" smtClean="0">
                <a:ln>
                  <a:noFill/>
                </a:ln>
                <a:solidFill>
                  <a:prstClr val="black"/>
                </a:solidFill>
                <a:effectLst/>
                <a:uLnTx/>
                <a:uFillTx/>
                <a:latin typeface="Arial" charset="0"/>
                <a:ea typeface="+mn-ea"/>
                <a:cs typeface="+mn-cs"/>
              </a:rPr>
              <a:t>rauwe</a:t>
            </a:r>
            <a:r>
              <a:rPr kumimoji="0" lang="en-US" altLang="de-DE" sz="2000" b="1" i="0" u="none" strike="noStrike" kern="1200" cap="none" spc="0" normalizeH="0" baseline="0" noProof="0" dirty="0" smtClean="0">
                <a:ln>
                  <a:noFill/>
                </a:ln>
                <a:solidFill>
                  <a:prstClr val="black"/>
                </a:solidFill>
                <a:effectLst/>
                <a:uLnTx/>
                <a:uFillTx/>
                <a:latin typeface="Arial" charset="0"/>
                <a:ea typeface="+mn-ea"/>
                <a:cs typeface="+mn-cs"/>
              </a:rPr>
              <a:t> melk en tarwe in Duitsland en verhouding </a:t>
            </a:r>
            <a:r>
              <a:rPr kumimoji="0" lang="en-US" altLang="de-DE" sz="2000" b="1" i="0" u="none" strike="noStrike" kern="1200" cap="none" spc="0" normalizeH="0" baseline="0" noProof="0" dirty="0" err="1" smtClean="0">
                <a:ln>
                  <a:noFill/>
                </a:ln>
                <a:solidFill>
                  <a:prstClr val="black"/>
                </a:solidFill>
                <a:effectLst/>
                <a:uLnTx/>
                <a:uFillTx/>
                <a:latin typeface="Arial" charset="0"/>
                <a:ea typeface="+mn-ea"/>
                <a:cs typeface="+mn-cs"/>
              </a:rPr>
              <a:t>tussen</a:t>
            </a:r>
            <a:r>
              <a:rPr kumimoji="0" lang="en-US" altLang="de-DE" sz="20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2000" b="1" i="0" u="none" strike="noStrike" kern="1200" cap="none" spc="0" normalizeH="0" baseline="0" noProof="0" dirty="0" err="1" smtClean="0">
                <a:ln>
                  <a:noFill/>
                </a:ln>
                <a:solidFill>
                  <a:prstClr val="black"/>
                </a:solidFill>
                <a:effectLst/>
                <a:uLnTx/>
                <a:uFillTx/>
                <a:latin typeface="Arial" charset="0"/>
                <a:ea typeface="+mn-ea"/>
                <a:cs typeface="+mn-cs"/>
              </a:rPr>
              <a:t>melkopbrengst</a:t>
            </a:r>
            <a:r>
              <a:rPr kumimoji="0" lang="en-US" altLang="de-DE" sz="2000" b="1" i="0" u="none" strike="noStrike" kern="1200" cap="none" spc="0" normalizeH="0" baseline="0" noProof="0" dirty="0" smtClean="0">
                <a:ln>
                  <a:noFill/>
                </a:ln>
                <a:solidFill>
                  <a:prstClr val="black"/>
                </a:solidFill>
                <a:effectLst/>
                <a:uLnTx/>
                <a:uFillTx/>
                <a:latin typeface="Arial" charset="0"/>
                <a:ea typeface="+mn-ea"/>
                <a:cs typeface="+mn-cs"/>
              </a:rPr>
              <a:t> en tarweprijs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800" b="0" i="0" u="none" strike="noStrike" kern="1200" cap="none" spc="0" normalizeH="0" baseline="0" noProof="0" dirty="0" err="1" smtClean="0">
                <a:ln>
                  <a:noFill/>
                </a:ln>
                <a:solidFill>
                  <a:prstClr val="black"/>
                </a:solidFill>
                <a:effectLst/>
                <a:uLnTx/>
                <a:uFillTx/>
                <a:latin typeface="Arial" charset="0"/>
                <a:ea typeface="+mn-ea"/>
                <a:cs typeface="+mn-cs"/>
              </a:rPr>
              <a:t>eurostat</a:t>
            </a:r>
            <a:r>
              <a:rPr kumimoji="0" lang="en-US" altLang="de-DE" sz="1800" b="0" i="0" u="none" strike="noStrike" kern="1200" cap="none" spc="0" normalizeH="0" baseline="0" noProof="0" dirty="0" smtClean="0">
                <a:ln>
                  <a:noFill/>
                </a:ln>
                <a:solidFill>
                  <a:prstClr val="black"/>
                </a:solidFill>
                <a:effectLst/>
                <a:uLnTx/>
                <a:uFillTx/>
                <a:latin typeface="Arial" charset="0"/>
                <a:ea typeface="+mn-ea"/>
                <a:cs typeface="+mn-cs"/>
              </a:rPr>
              <a:t> 2016)</a:t>
            </a:r>
            <a:endParaRPr kumimoji="0" lang="en-US" altLang="de-DE"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feld 1"/>
          <p:cNvSpPr txBox="1">
            <a:spLocks noChangeArrowheads="1"/>
          </p:cNvSpPr>
          <p:nvPr/>
        </p:nvSpPr>
        <p:spPr bwMode="auto">
          <a:xfrm>
            <a:off x="769124" y="1590736"/>
            <a:ext cx="136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dirty="0" err="1" smtClean="0">
                <a:ln>
                  <a:noFill/>
                </a:ln>
                <a:solidFill>
                  <a:prstClr val="black"/>
                </a:solidFill>
                <a:effectLst/>
                <a:uLnTx/>
                <a:uFillTx/>
                <a:latin typeface="Arial" charset="0"/>
                <a:ea typeface="+mn-ea"/>
                <a:cs typeface="Arial" charset="0"/>
              </a:rPr>
              <a:t>euro/100kg</a:t>
            </a:r>
            <a:endParaRPr kumimoji="0" lang="de-DE" altLang="de-DE"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5" name="Textfeld 1"/>
          <p:cNvSpPr txBox="1">
            <a:spLocks noChangeArrowheads="1"/>
          </p:cNvSpPr>
          <p:nvPr/>
        </p:nvSpPr>
        <p:spPr bwMode="auto">
          <a:xfrm>
            <a:off x="2758331" y="3982206"/>
            <a:ext cx="8691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000" b="0" i="0" u="none" strike="noStrike" kern="1200" cap="none" spc="0" normalizeH="0" baseline="0" noProof="0" dirty="0" err="1" smtClean="0">
                <a:ln>
                  <a:noFill/>
                </a:ln>
                <a:solidFill>
                  <a:srgbClr val="F79646">
                    <a:lumMod val="75000"/>
                  </a:srgbClr>
                </a:solidFill>
                <a:effectLst/>
                <a:uLnTx/>
                <a:uFillTx/>
                <a:latin typeface="Arial" charset="0"/>
                <a:ea typeface="+mn-ea"/>
                <a:cs typeface="Arial" charset="0"/>
              </a:rPr>
              <a:t>tarwe</a:t>
            </a:r>
            <a:endParaRPr kumimoji="0" lang="de-DE" altLang="de-DE" sz="2000" b="0" i="0" u="none" strike="noStrike" kern="1200" cap="none" spc="0" normalizeH="0" baseline="0" noProof="0" dirty="0">
              <a:ln>
                <a:noFill/>
              </a:ln>
              <a:solidFill>
                <a:srgbClr val="F79646">
                  <a:lumMod val="75000"/>
                </a:srgbClr>
              </a:solidFill>
              <a:effectLst/>
              <a:uLnTx/>
              <a:uFillTx/>
              <a:latin typeface="Arial" charset="0"/>
              <a:ea typeface="+mn-ea"/>
              <a:cs typeface="Arial" charset="0"/>
            </a:endParaRPr>
          </a:p>
        </p:txBody>
      </p:sp>
      <p:sp>
        <p:nvSpPr>
          <p:cNvPr id="6" name="Textfeld 1"/>
          <p:cNvSpPr txBox="1">
            <a:spLocks noChangeArrowheads="1"/>
          </p:cNvSpPr>
          <p:nvPr/>
        </p:nvSpPr>
        <p:spPr bwMode="auto">
          <a:xfrm>
            <a:off x="3275856" y="2254014"/>
            <a:ext cx="14959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000" b="0" i="0" u="none" strike="noStrike" kern="1200" cap="none" spc="0" normalizeH="0" baseline="0" noProof="0" dirty="0" err="1" smtClean="0">
                <a:ln>
                  <a:noFill/>
                </a:ln>
                <a:solidFill>
                  <a:srgbClr val="0000CC"/>
                </a:solidFill>
                <a:effectLst/>
                <a:uLnTx/>
                <a:uFillTx/>
                <a:latin typeface="Arial" pitchFamily="34" charset="0"/>
                <a:ea typeface="+mn-ea"/>
                <a:cs typeface="Arial" pitchFamily="34" charset="0"/>
              </a:rPr>
              <a:t>rauwe</a:t>
            </a:r>
            <a:r>
              <a:rPr kumimoji="0" lang="de-DE" altLang="de-DE" sz="2000" b="0" i="0" u="none" strike="noStrike" kern="1200" cap="none" spc="0" normalizeH="0" baseline="0" noProof="0" dirty="0" smtClean="0">
                <a:ln>
                  <a:noFill/>
                </a:ln>
                <a:solidFill>
                  <a:srgbClr val="0000CC"/>
                </a:solidFill>
                <a:effectLst/>
                <a:uLnTx/>
                <a:uFillTx/>
                <a:latin typeface="Arial" pitchFamily="34" charset="0"/>
                <a:ea typeface="+mn-ea"/>
                <a:cs typeface="Arial" pitchFamily="34" charset="0"/>
              </a:rPr>
              <a:t> melk</a:t>
            </a:r>
          </a:p>
        </p:txBody>
      </p:sp>
      <p:sp>
        <p:nvSpPr>
          <p:cNvPr id="7" name="Textfeld 1"/>
          <p:cNvSpPr txBox="1">
            <a:spLocks noChangeArrowheads="1"/>
          </p:cNvSpPr>
          <p:nvPr/>
        </p:nvSpPr>
        <p:spPr bwMode="auto">
          <a:xfrm>
            <a:off x="5013604" y="1511307"/>
            <a:ext cx="2531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charset="0"/>
                <a:ea typeface="+mn-ea"/>
                <a:cs typeface="Arial" charset="0"/>
              </a:rPr>
              <a:t>melk/tarwe (Euro/Euro</a:t>
            </a:r>
            <a:r>
              <a:rPr kumimoji="0" lang="de-DE" altLang="de-DE" sz="1800" b="0" i="0" u="none" strike="noStrike" kern="1200" cap="none" spc="0" normalizeH="0" baseline="0" noProof="0" dirty="0">
                <a:ln>
                  <a:noFill/>
                </a:ln>
                <a:solidFill>
                  <a:prstClr val="black"/>
                </a:solidFill>
                <a:effectLst/>
                <a:uLnTx/>
                <a:uFillTx/>
                <a:latin typeface="Arial" charset="0"/>
                <a:ea typeface="+mn-ea"/>
                <a:cs typeface="Arial" charset="0"/>
              </a:rPr>
              <a:t>)</a:t>
            </a:r>
          </a:p>
        </p:txBody>
      </p:sp>
      <p:graphicFrame>
        <p:nvGraphicFramePr>
          <p:cNvPr id="8" name="Diagramm 7"/>
          <p:cNvGraphicFramePr>
            <a:graphicFrameLocks/>
          </p:cNvGraphicFramePr>
          <p:nvPr>
            <p:extLst/>
          </p:nvPr>
        </p:nvGraphicFramePr>
        <p:xfrm>
          <a:off x="4645025" y="1836829"/>
          <a:ext cx="3561308" cy="34024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345358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7222" y="989686"/>
            <a:ext cx="4811430" cy="5629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p:cNvSpPr>
            <a:spLocks noChangeArrowheads="1"/>
          </p:cNvSpPr>
          <p:nvPr/>
        </p:nvSpPr>
        <p:spPr bwMode="auto">
          <a:xfrm>
            <a:off x="123126" y="343355"/>
            <a:ext cx="75892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mn-cs"/>
              </a:rPr>
              <a:t>Melkproductie</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t> per ha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mn-cs"/>
              </a:rPr>
              <a:t>landbouwgrond</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t> in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mn-cs"/>
              </a:rPr>
              <a:t>Duitsland</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t/>
            </a:r>
            <a:b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br>
            <a:r>
              <a:rPr kumimoji="0" lang="de-DE" altLang="de-DE" sz="1600" b="0" i="0" u="none" strike="noStrike" kern="1200" cap="none" spc="0" normalizeH="0" baseline="0" noProof="0" dirty="0" smtClean="0">
                <a:ln>
                  <a:noFill/>
                </a:ln>
                <a:solidFill>
                  <a:prstClr val="black"/>
                </a:solidFill>
                <a:effectLst/>
                <a:uLnTx/>
                <a:uFillTx/>
                <a:latin typeface="Arial" charset="0"/>
                <a:ea typeface="+mn-ea"/>
                <a:cs typeface="+mn-cs"/>
              </a:rPr>
              <a:t> (Lassen et al. 2008)</a:t>
            </a:r>
            <a:endParaRPr kumimoji="0" lang="de-DE" altLang="de-DE" sz="16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772706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548496"/>
            <a:ext cx="6887375" cy="838831"/>
          </a:xfrm>
        </p:spPr>
        <p:txBody>
          <a:bodyPr/>
          <a:lstStyle/>
          <a:p>
            <a:r>
              <a:rPr lang="en-US" sz="2400" dirty="0">
                <a:solidFill>
                  <a:schemeClr val="tx1"/>
                </a:solidFill>
                <a:latin typeface="+mn-lt"/>
              </a:rPr>
              <a:t>Recent onderzoek </a:t>
            </a:r>
            <a:r>
              <a:rPr lang="en-US" sz="2400" dirty="0" smtClean="0">
                <a:solidFill>
                  <a:schemeClr val="tx1"/>
                </a:solidFill>
                <a:latin typeface="+mn-lt"/>
              </a:rPr>
              <a:t>naar het </a:t>
            </a:r>
            <a:r>
              <a:rPr lang="en-GB" sz="2400" dirty="0">
                <a:solidFill>
                  <a:schemeClr val="tx1"/>
                </a:solidFill>
                <a:latin typeface="+mn-lt"/>
              </a:rPr>
              <a:t>verlies van </a:t>
            </a:r>
            <a:r>
              <a:rPr lang="en-GB" sz="2400" dirty="0" smtClean="0">
                <a:solidFill>
                  <a:schemeClr val="tx1"/>
                </a:solidFill>
                <a:latin typeface="+mn-lt"/>
              </a:rPr>
              <a:t>droge </a:t>
            </a:r>
            <a:r>
              <a:rPr lang="en-GB" sz="2400" dirty="0">
                <a:solidFill>
                  <a:schemeClr val="tx1"/>
                </a:solidFill>
                <a:latin typeface="+mn-lt"/>
              </a:rPr>
              <a:t>stof uit </a:t>
            </a:r>
            <a:r>
              <a:rPr lang="en-GB" sz="2400" dirty="0" err="1">
                <a:solidFill>
                  <a:schemeClr val="tx1"/>
                </a:solidFill>
                <a:latin typeface="+mn-lt"/>
              </a:rPr>
              <a:t>verschillende</a:t>
            </a:r>
            <a:r>
              <a:rPr lang="en-GB" sz="2400" dirty="0">
                <a:solidFill>
                  <a:schemeClr val="tx1"/>
                </a:solidFill>
                <a:latin typeface="+mn-lt"/>
              </a:rPr>
              <a:t> </a:t>
            </a:r>
            <a:r>
              <a:rPr lang="en-GB" sz="2400" dirty="0" err="1" smtClean="0">
                <a:solidFill>
                  <a:schemeClr val="tx1"/>
                </a:solidFill>
                <a:latin typeface="+mn-lt"/>
              </a:rPr>
              <a:t>opslagsystemen</a:t>
            </a:r>
            <a:endParaRPr lang="en-US" sz="2400" dirty="0">
              <a:solidFill>
                <a:schemeClr val="tx1"/>
              </a:solidFill>
              <a:latin typeface="+mn-lt"/>
            </a:endParaRPr>
          </a:p>
        </p:txBody>
      </p:sp>
      <p:sp>
        <p:nvSpPr>
          <p:cNvPr id="3" name="Rectangle 7"/>
          <p:cNvSpPr>
            <a:spLocks noChangeArrowheads="1"/>
          </p:cNvSpPr>
          <p:nvPr/>
        </p:nvSpPr>
        <p:spPr bwMode="auto">
          <a:xfrm>
            <a:off x="611188" y="1537455"/>
            <a:ext cx="7858551" cy="360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2200" b="1" i="1" u="none" strike="noStrike" kern="1200" cap="none" spc="0" normalizeH="0" baseline="0" noProof="0" dirty="0" err="1" smtClean="0">
                <a:ln>
                  <a:noFill/>
                </a:ln>
                <a:solidFill>
                  <a:prstClr val="black"/>
                </a:solidFill>
                <a:effectLst/>
                <a:uLnTx/>
                <a:uFillTx/>
                <a:latin typeface="Calibri"/>
                <a:ea typeface="+mn-ea"/>
                <a:cs typeface="+mn-cs"/>
              </a:rPr>
              <a:t>Materiaal</a:t>
            </a:r>
            <a:r>
              <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1" i="1" u="none" strike="noStrike" kern="1200" cap="none" spc="0" normalizeH="0" baseline="0" noProof="0" dirty="0" err="1" smtClean="0">
                <a:ln>
                  <a:noFill/>
                </a:ln>
                <a:solidFill>
                  <a:prstClr val="black"/>
                </a:solidFill>
                <a:effectLst/>
                <a:uLnTx/>
                <a:uFillTx/>
                <a:latin typeface="Calibri"/>
                <a:ea typeface="+mn-ea"/>
                <a:cs typeface="+mn-cs"/>
              </a:rPr>
              <a:t>en</a:t>
            </a:r>
            <a:r>
              <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1" i="1" u="none" strike="noStrike" kern="1200" cap="none" spc="0" normalizeH="0" baseline="0" noProof="0" dirty="0" err="1" smtClean="0">
                <a:ln>
                  <a:noFill/>
                </a:ln>
                <a:solidFill>
                  <a:prstClr val="black"/>
                </a:solidFill>
                <a:effectLst/>
                <a:uLnTx/>
                <a:uFillTx/>
                <a:latin typeface="Calibri"/>
                <a:ea typeface="+mn-ea"/>
                <a:cs typeface="+mn-cs"/>
              </a:rPr>
              <a:t>methode</a:t>
            </a:r>
            <a:endPar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12 bunkersilo's, 6 buissilo's, 3 torensilo's en 60 ronde balen</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Gelegen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op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12 verschillende boerderijen</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Silo balansen (all in - all out) </a:t>
            </a:r>
            <a:r>
              <a:rPr lang="en-US" altLang="sv-SE" sz="2000" dirty="0" err="1" smtClean="0">
                <a:solidFill>
                  <a:prstClr val="black"/>
                </a:solidFill>
                <a:latin typeface="Calibri"/>
              </a:rPr>
              <a:t>gemeten</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Grote silo's: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alle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inkomende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ladingen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werden gewogen en bemonsterd,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alle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uitgaande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ladingen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werden </a:t>
            </a:r>
            <a:r>
              <a:rPr kumimoji="0" lang="en-US" altLang="sv-SE" sz="2000" b="0" i="0" u="none" strike="noStrike" kern="1200" cap="none" spc="0" normalizeH="0" baseline="0" noProof="0" dirty="0" err="1">
                <a:ln>
                  <a:noFill/>
                </a:ln>
                <a:solidFill>
                  <a:prstClr val="black"/>
                </a:solidFill>
                <a:effectLst/>
                <a:uLnTx/>
                <a:uFillTx/>
                <a:latin typeface="Calibri"/>
                <a:ea typeface="+mn-ea"/>
                <a:cs typeface="+mn-cs"/>
              </a:rPr>
              <a:t>gewogen</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drie keer per week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bemonsterd</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Ronde balen: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Alle balen werden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voor en na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opslag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gewogen en elke tweede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baal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werd</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bemonsterd</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ruta 6"/>
          <p:cNvSpPr txBox="1"/>
          <p:nvPr/>
        </p:nvSpPr>
        <p:spPr>
          <a:xfrm>
            <a:off x="6937523" y="6369633"/>
            <a:ext cx="146227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(Spörndly, 2018)</a:t>
            </a:r>
            <a:endParaRPr kumimoji="0" lang="sv-SE" sz="1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238424465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83724" y="271659"/>
            <a:ext cx="67728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de-DE" altLang="de-DE" b="1" dirty="0" err="1" smtClean="0">
                <a:solidFill>
                  <a:prstClr val="black"/>
                </a:solidFill>
              </a:rPr>
              <a:t>Blijvend</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mn-cs"/>
              </a:rPr>
              <a:t>grasland</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t> in Duitsland,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mn-cs"/>
              </a:rPr>
              <a:t>gegevens</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t> van 2016 </a:t>
            </a:r>
            <a:r>
              <a:rPr kumimoji="0" lang="de-DE" altLang="de-DE" sz="1600" b="0" i="0" u="none" strike="noStrike" kern="1200" cap="none" spc="0" normalizeH="0" baseline="0" noProof="0" dirty="0" smtClean="0">
                <a:ln>
                  <a:noFill/>
                </a:ln>
                <a:solidFill>
                  <a:prstClr val="black"/>
                </a:solidFill>
                <a:effectLst/>
                <a:uLnTx/>
                <a:uFillTx/>
                <a:latin typeface="Arial" charset="0"/>
                <a:ea typeface="+mn-ea"/>
                <a:cs typeface="+mn-cs"/>
              </a:rPr>
              <a:t>(DMK, 2018)</a:t>
            </a:r>
            <a:endParaRPr kumimoji="0" lang="de-DE" altLang="de-DE" sz="1600" b="0" i="0" u="none" strike="noStrike" kern="1200" cap="none" spc="0" normalizeH="0" baseline="0" noProof="0" dirty="0">
              <a:ln>
                <a:noFill/>
              </a:ln>
              <a:solidFill>
                <a:prstClr val="black"/>
              </a:solidFill>
              <a:effectLst/>
              <a:uLnTx/>
              <a:uFillTx/>
              <a:latin typeface="Arial" charset="0"/>
              <a:ea typeface="+mn-ea"/>
              <a:cs typeface="+mn-cs"/>
            </a:endParaRPr>
          </a:p>
        </p:txBody>
      </p:sp>
      <p:grpSp>
        <p:nvGrpSpPr>
          <p:cNvPr id="4" name="Gruppieren 3"/>
          <p:cNvGrpSpPr/>
          <p:nvPr/>
        </p:nvGrpSpPr>
        <p:grpSpPr>
          <a:xfrm>
            <a:off x="359165" y="1435135"/>
            <a:ext cx="4187009" cy="5125342"/>
            <a:chOff x="251520" y="332656"/>
            <a:chExt cx="4692535" cy="6048672"/>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520" y="332656"/>
              <a:ext cx="4692535" cy="5924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2123728" y="6093296"/>
              <a:ext cx="20882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5013" y="2111436"/>
            <a:ext cx="42481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330430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3"/>
          <p:cNvSpPr txBox="1">
            <a:spLocks noChangeArrowheads="1"/>
          </p:cNvSpPr>
          <p:nvPr/>
        </p:nvSpPr>
        <p:spPr bwMode="auto">
          <a:xfrm>
            <a:off x="249381" y="443345"/>
            <a:ext cx="877454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Productietrends in grasland in Duitsland</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342900" marR="0" lvl="0" indent="-342900" algn="l" defTabSz="457200" rtl="0" eaLnBrk="1" fontAlgn="base" latinLnBrk="0" hangingPunct="1">
              <a:lnSpc>
                <a:spcPct val="100000"/>
              </a:lnSpc>
              <a:spcBef>
                <a:spcPct val="40000"/>
              </a:spcBef>
              <a:spcAft>
                <a:spcPct val="40000"/>
              </a:spcAft>
              <a:buClrTx/>
              <a:buSzTx/>
              <a:buFontTx/>
              <a:buChar char="•"/>
              <a:tabLst/>
              <a:defRPr/>
            </a:pP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 Zuivel minder afhankelijk</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van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grasland</a:t>
            </a:r>
            <a:r>
              <a:rPr kumimoji="0" lang="de-DE"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ook al zijn graslanden vaak zeer productief</a:t>
            </a:r>
            <a:r>
              <a:rPr kumimoji="0" lang="de-DE"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a:t>
            </a:r>
          </a:p>
          <a:p>
            <a:pPr marL="342900" marR="0" lvl="0" indent="-342900" algn="l" defTabSz="457200" rtl="0" eaLnBrk="1" fontAlgn="base" latinLnBrk="0" hangingPunct="1">
              <a:lnSpc>
                <a:spcPct val="100000"/>
              </a:lnSpc>
              <a:spcBef>
                <a:spcPct val="40000"/>
              </a:spcBef>
              <a:spcAft>
                <a:spcPct val="40000"/>
              </a:spcAft>
              <a:buClrTx/>
              <a:buSzTx/>
              <a:buFontTx/>
              <a:buChar char="•"/>
              <a:tabLst/>
              <a:defRPr/>
            </a:pP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342900" marR="0" lvl="0" indent="-342900" algn="l" defTabSz="457200" rtl="0" eaLnBrk="1" fontAlgn="base" latinLnBrk="0" hangingPunct="1">
              <a:lnSpc>
                <a:spcPct val="100000"/>
              </a:lnSpc>
              <a:spcBef>
                <a:spcPct val="40000"/>
              </a:spcBef>
              <a:spcAft>
                <a:spcPct val="40000"/>
              </a:spcAft>
              <a:buClrTx/>
              <a:buSzTx/>
              <a:buFontTx/>
              <a:buChar char="•"/>
              <a:tabLst/>
              <a:defRPr/>
            </a:pPr>
            <a:r>
              <a:rPr kumimoji="0" lang="de-DE"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Marginale </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graslanden </a:t>
            </a:r>
            <a:r>
              <a:rPr kumimoji="0" lang="de-DE"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worden </a:t>
            </a:r>
            <a:r>
              <a:rPr kumimoji="0" lang="de-DE" altLang="de-DE" sz="2400" b="0" i="0" u="none"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steeds</a:t>
            </a:r>
            <a:r>
              <a:rPr kumimoji="0" lang="de-DE"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minder </a:t>
            </a:r>
            <a:r>
              <a:rPr kumimoji="0" lang="de-DE" altLang="de-DE" sz="2400" b="0" i="0" u="none"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gebruikt</a:t>
            </a:r>
            <a:r>
              <a:rPr kumimoji="0" lang="de-DE"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voor</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landbouwdoeleinden</a:t>
            </a: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spTree>
    <p:extLst>
      <p:ext uri="{BB962C8B-B14F-4D97-AF65-F5344CB8AC3E}">
        <p14:creationId xmlns:p14="http://schemas.microsoft.com/office/powerpoint/2010/main" val="399698980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369888" y="551536"/>
            <a:ext cx="74882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Ecosysteemdiensten</a:t>
            </a:r>
            <a:r>
              <a:rPr kumimoji="0" lang="en-US" altLang="de-DE" sz="2400" b="1" i="0" u="sng"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grassland - </a:t>
            </a: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'The big five':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i="0"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Biodiversiteit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Klimaat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lang="en-US" altLang="de-DE" sz="2400" dirty="0" err="1" smtClean="0">
                <a:solidFill>
                  <a:srgbClr val="000000"/>
                </a:solidFill>
                <a:cs typeface="Times New Roman" pitchFamily="18" charset="0"/>
              </a:rPr>
              <a:t>Cultuur</a:t>
            </a:r>
            <a:endPar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lang="en-US" altLang="de-DE" sz="2400" dirty="0" smtClean="0">
                <a:solidFill>
                  <a:srgbClr val="000000"/>
                </a:solidFill>
                <a:cs typeface="Times New Roman" pitchFamily="18" charset="0"/>
              </a:rPr>
              <a:t>Water</a:t>
            </a: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093" y="1635197"/>
            <a:ext cx="15875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4038" y="3498850"/>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3563" y="1655763"/>
            <a:ext cx="3167928" cy="163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1550" y="3873500"/>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6988175" y="5605463"/>
            <a:ext cx="869950"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cultuur</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9" name="Textfeld 8"/>
          <p:cNvSpPr txBox="1"/>
          <p:nvPr/>
        </p:nvSpPr>
        <p:spPr>
          <a:xfrm>
            <a:off x="4811713" y="2838450"/>
            <a:ext cx="1119217"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smtClean="0">
                <a:ln>
                  <a:noFill/>
                </a:ln>
                <a:solidFill>
                  <a:srgbClr val="FFFF00"/>
                </a:solidFill>
                <a:effectLst/>
                <a:uLnTx/>
                <a:uFillTx/>
                <a:latin typeface="Arial"/>
                <a:ea typeface="+mn-ea"/>
                <a:cs typeface="+mn-cs"/>
              </a:rPr>
              <a:t>productie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0" name="Textfeld 9"/>
          <p:cNvSpPr txBox="1"/>
          <p:nvPr/>
        </p:nvSpPr>
        <p:spPr>
          <a:xfrm>
            <a:off x="1724025" y="5681663"/>
            <a:ext cx="893763"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klimaat</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1" name="Textfeld 10"/>
          <p:cNvSpPr txBox="1"/>
          <p:nvPr/>
        </p:nvSpPr>
        <p:spPr>
          <a:xfrm>
            <a:off x="6827838" y="3408363"/>
            <a:ext cx="1156086"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smtClean="0">
                <a:ln>
                  <a:noFill/>
                </a:ln>
                <a:solidFill>
                  <a:srgbClr val="FFFF00"/>
                </a:solidFill>
                <a:effectLst/>
                <a:uLnTx/>
                <a:uFillTx/>
                <a:latin typeface="Arial"/>
                <a:ea typeface="+mn-ea"/>
                <a:cs typeface="+mn-cs"/>
              </a:rPr>
              <a:t>diversiteit</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2" name="Textfeld 11"/>
          <p:cNvSpPr txBox="1"/>
          <p:nvPr/>
        </p:nvSpPr>
        <p:spPr>
          <a:xfrm>
            <a:off x="4183856" y="5705186"/>
            <a:ext cx="720725"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water</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(Bron: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703217665"/>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577609" y="5562025"/>
            <a:ext cx="29543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altLang="de-DE"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 </a:t>
            </a:r>
            <a:r>
              <a:rPr kumimoji="0" lang="de-DE" altLang="de-DE" sz="16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productieve</a:t>
            </a:r>
            <a:r>
              <a:rPr kumimoji="0" lang="de-DE" altLang="de-DE"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en niet-</a:t>
            </a:r>
            <a:r>
              <a:rPr kumimoji="0" lang="de-DE" altLang="de-DE" sz="16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productieve</a:t>
            </a:r>
            <a:r>
              <a:rPr kumimoji="0" lang="de-DE" altLang="de-DE"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16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landbouwgrond</a:t>
            </a:r>
            <a:r>
              <a:rPr kumimoji="0" lang="de-DE" altLang="de-DE"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sp>
        <p:nvSpPr>
          <p:cNvPr id="3" name="Text Box 6"/>
          <p:cNvSpPr txBox="1">
            <a:spLocks noChangeArrowheads="1"/>
          </p:cNvSpPr>
          <p:nvPr/>
        </p:nvSpPr>
        <p:spPr bwMode="auto">
          <a:xfrm>
            <a:off x="293831" y="413764"/>
            <a:ext cx="7704138" cy="343478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30000"/>
              </a:spcBef>
              <a:spcAft>
                <a:spcPct val="30000"/>
              </a:spcAft>
              <a:buClr>
                <a:srgbClr val="000000"/>
              </a:buClr>
              <a:buSzTx/>
              <a:buFont typeface="Times New Roman" pitchFamily="18" charset="0"/>
              <a:buNone/>
              <a:tabLst/>
              <a:defRPr/>
            </a:pPr>
            <a:r>
              <a:rPr kumimoji="0" lang="de-DE" altLang="de-DE" sz="24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Landbouwgrond</a:t>
            </a:r>
            <a:r>
              <a:rPr kumimoji="0" lang="de-DE" altLang="de-DE" sz="2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met een hoge </a:t>
            </a:r>
            <a:r>
              <a:rPr kumimoji="0" lang="de-DE" altLang="de-DE" sz="24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natuurwaarde</a:t>
            </a:r>
            <a:r>
              <a:rPr kumimoji="0" lang="de-DE" altLang="de-DE" sz="2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in Duitsland</a:t>
            </a:r>
          </a:p>
          <a:p>
            <a:pPr marL="0" marR="0" lvl="0" indent="0" algn="l" defTabSz="457200" rtl="0" eaLnBrk="1" fontAlgn="base" latinLnBrk="0" hangingPunct="1">
              <a:lnSpc>
                <a:spcPct val="100000"/>
              </a:lnSpc>
              <a:spcBef>
                <a:spcPct val="30000"/>
              </a:spcBef>
              <a:spcAft>
                <a:spcPct val="30000"/>
              </a:spcAft>
              <a:buClr>
                <a:srgbClr val="000000"/>
              </a:buClr>
              <a:buSzTx/>
              <a:buFontTx/>
              <a:buNone/>
              <a:tabLst/>
              <a:defRPr/>
            </a:pPr>
            <a:endPar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342900" marR="0" lvl="0" indent="-342900" algn="l" defTabSz="457200" rtl="0" eaLnBrk="1" fontAlgn="base" latinLnBrk="0" hangingPunct="1">
              <a:lnSpc>
                <a:spcPct val="100000"/>
              </a:lnSpc>
              <a:spcBef>
                <a:spcPct val="30000"/>
              </a:spcBef>
              <a:spcAft>
                <a:spcPct val="30000"/>
              </a:spcAft>
              <a:buClr>
                <a:srgbClr val="000000"/>
              </a:buClr>
              <a:buSzTx/>
              <a:buFontTx/>
              <a:buChar char="•"/>
              <a:tabLst/>
              <a:defRPr/>
            </a:pPr>
            <a:r>
              <a:rPr kumimoji="0" lang="de-DE" altLang="de-DE"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Grasland</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levert</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een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belangrijke</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bijdrage</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aan</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de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biodiversiteit</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lang="de-DE" altLang="de-DE" dirty="0" err="1" smtClean="0">
                <a:solidFill>
                  <a:srgbClr val="000000"/>
                </a:solidFill>
                <a:cs typeface="Arial" pitchFamily="34" charset="0"/>
              </a:rPr>
              <a:t>op</a:t>
            </a:r>
            <a:r>
              <a:rPr lang="de-DE" altLang="de-DE" dirty="0" smtClean="0">
                <a:solidFill>
                  <a:srgbClr val="000000"/>
                </a:solidFill>
                <a:cs typeface="Arial" pitchFamily="34" charset="0"/>
              </a:rPr>
              <a:t> </a:t>
            </a:r>
            <a:r>
              <a:rPr lang="de-DE" altLang="de-DE" dirty="0" err="1" smtClean="0">
                <a:solidFill>
                  <a:srgbClr val="000000"/>
                </a:solidFill>
                <a:cs typeface="Arial" pitchFamily="34" charset="0"/>
              </a:rPr>
              <a:t>het</a:t>
            </a:r>
            <a:r>
              <a:rPr lang="de-DE" altLang="de-DE" dirty="0" smtClean="0">
                <a:solidFill>
                  <a:srgbClr val="000000"/>
                </a:solidFill>
                <a:cs typeface="Arial" pitchFamily="34" charset="0"/>
              </a:rPr>
              <a:t> </a:t>
            </a:r>
            <a:r>
              <a:rPr lang="de-DE" altLang="de-DE" dirty="0" err="1" smtClean="0">
                <a:solidFill>
                  <a:srgbClr val="000000"/>
                </a:solidFill>
                <a:cs typeface="Arial" pitchFamily="34" charset="0"/>
              </a:rPr>
              <a:t>platteland</a:t>
            </a:r>
            <a:endPar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342900" marR="0" lvl="0" indent="-342900" algn="l" defTabSz="457200" rtl="0" eaLnBrk="1" fontAlgn="base" latinLnBrk="0" hangingPunct="1">
              <a:lnSpc>
                <a:spcPct val="100000"/>
              </a:lnSpc>
              <a:spcBef>
                <a:spcPct val="30000"/>
              </a:spcBef>
              <a:spcAft>
                <a:spcPct val="30000"/>
              </a:spcAft>
              <a:buClr>
                <a:srgbClr val="000000"/>
              </a:buClr>
              <a:buSzTx/>
              <a:buFontTx/>
              <a:buChar char="•"/>
              <a:tabLst/>
              <a:defRPr/>
            </a:pP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Bijvoorbeeld Duitse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studie</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over 'high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nature value</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HNV</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)-farmland*)'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Matzdorf</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et al. 2010, Fuchs 2011</a:t>
            </a:r>
            <a:r>
              <a:rPr kumimoji="0" lang="de-DE" altLang="de-DE"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a:t>
            </a:r>
            <a:endPar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457200" rtl="0" eaLnBrk="1" fontAlgn="base" latinLnBrk="0" hangingPunct="1">
              <a:lnSpc>
                <a:spcPct val="100000"/>
              </a:lnSpc>
              <a:spcBef>
                <a:spcPct val="30000"/>
              </a:spcBef>
              <a:spcAft>
                <a:spcPct val="30000"/>
              </a:spcAft>
              <a:buClr>
                <a:srgbClr val="000000"/>
              </a:buClr>
              <a:buSzTx/>
              <a:buFont typeface="Times New Roman" pitchFamily="18" charset="0"/>
              <a:buNone/>
              <a:tabLst/>
              <a:defRPr/>
            </a:pPr>
            <a:endPar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Text Box 7"/>
          <p:cNvSpPr txBox="1">
            <a:spLocks noChangeArrowheads="1"/>
          </p:cNvSpPr>
          <p:nvPr/>
        </p:nvSpPr>
        <p:spPr bwMode="auto">
          <a:xfrm>
            <a:off x="802987" y="4022725"/>
            <a:ext cx="739523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20000"/>
              </a:spcBef>
              <a:spcAft>
                <a:spcPct val="20000"/>
              </a:spcAft>
              <a:buClrTx/>
              <a:buSzTx/>
              <a:buFontTx/>
              <a:buNone/>
              <a:tabLst/>
              <a:defRPr/>
            </a:pPr>
            <a:r>
              <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‚HNV-</a:t>
            </a: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landbouwgrond</a:t>
            </a:r>
            <a:r>
              <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13 % van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het</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totale </a:t>
            </a: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landbouwareaal</a:t>
            </a:r>
            <a:r>
              <a:rPr lang="de-DE" altLang="de-DE" b="1" dirty="0" smtClean="0">
                <a:solidFill>
                  <a:srgbClr val="000000"/>
                </a:solidFill>
                <a:cs typeface="Arial" pitchFamily="34" charset="0"/>
              </a:rPr>
              <a:t>,</a:t>
            </a:r>
            <a:endParaRPr lang="de-DE" altLang="de-DE" b="1" dirty="0">
              <a:solidFill>
                <a:srgbClr val="000000"/>
              </a:solidFill>
              <a:cs typeface="Arial" pitchFamily="34" charset="0"/>
            </a:endParaRPr>
          </a:p>
          <a:p>
            <a:pPr marL="0" marR="0" lvl="0" indent="0" algn="l" defTabSz="457200" rtl="0" eaLnBrk="1" fontAlgn="base" latinLnBrk="0" hangingPunct="1">
              <a:lnSpc>
                <a:spcPct val="100000"/>
              </a:lnSpc>
              <a:spcBef>
                <a:spcPct val="20000"/>
              </a:spcBef>
              <a:spcAft>
                <a:spcPct val="20000"/>
              </a:spcAft>
              <a:buClrTx/>
              <a:buSzTx/>
              <a:buFontTx/>
              <a:buNone/>
              <a:tabLst/>
              <a:defRPr/>
            </a:pP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hieruit</a:t>
            </a:r>
            <a:r>
              <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p>
          <a:p>
            <a:pPr lvl="0" eaLnBrk="1" fontAlgn="base" hangingPunct="1">
              <a:spcAft>
                <a:spcPct val="20000"/>
              </a:spcAft>
              <a:buNone/>
              <a:defRPr/>
            </a:pPr>
            <a:r>
              <a:rPr lang="de-DE" altLang="de-DE" b="1" dirty="0" smtClean="0">
                <a:solidFill>
                  <a:srgbClr val="009900"/>
                </a:solidFill>
                <a:cs typeface="Arial" pitchFamily="34" charset="0"/>
              </a:rPr>
              <a:t>‚HNV-grasland</a:t>
            </a:r>
            <a:r>
              <a:rPr kumimoji="0" lang="de-DE" altLang="de-DE" sz="2000" b="1" i="0" u="none" strike="noStrike" kern="1200" cap="none" spc="0" normalizeH="0" baseline="0" noProof="0" dirty="0">
                <a:ln>
                  <a:noFill/>
                </a:ln>
                <a:solidFill>
                  <a:srgbClr val="0099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smtClean="0">
                <a:ln>
                  <a:noFill/>
                </a:ln>
                <a:solidFill>
                  <a:srgbClr val="009900"/>
                </a:solidFill>
                <a:effectLst/>
                <a:uLnTx/>
                <a:uFillTx/>
                <a:latin typeface="Arial" pitchFamily="34" charset="0"/>
                <a:ea typeface="+mn-ea"/>
                <a:cs typeface="Arial" pitchFamily="34" charset="0"/>
              </a:rPr>
              <a:t>     5,5 </a:t>
            </a:r>
            <a:r>
              <a:rPr kumimoji="0" lang="de-DE" altLang="de-DE" sz="2000" b="1" i="0" u="none" strike="noStrike" kern="1200" cap="none" spc="0" normalizeH="0" baseline="0" noProof="0" dirty="0">
                <a:ln>
                  <a:noFill/>
                </a:ln>
                <a:solidFill>
                  <a:srgbClr val="009900"/>
                </a:solidFill>
                <a:effectLst/>
                <a:uLnTx/>
                <a:uFillTx/>
                <a:latin typeface="Arial" pitchFamily="34" charset="0"/>
                <a:ea typeface="+mn-ea"/>
                <a:cs typeface="Arial" pitchFamily="34" charset="0"/>
              </a:rPr>
              <a:t>% (→ 14 % van </a:t>
            </a:r>
            <a:r>
              <a:rPr kumimoji="0" lang="de-DE" altLang="de-DE" sz="2000" b="1" i="0" u="none" strike="noStrike" kern="1200" cap="none" spc="0" normalizeH="0" baseline="0" noProof="0" dirty="0" err="1">
                <a:ln>
                  <a:noFill/>
                </a:ln>
                <a:solidFill>
                  <a:srgbClr val="009900"/>
                </a:solidFill>
                <a:effectLst/>
                <a:uLnTx/>
                <a:uFillTx/>
                <a:latin typeface="Arial" pitchFamily="34" charset="0"/>
                <a:ea typeface="+mn-ea"/>
                <a:cs typeface="Arial" pitchFamily="34" charset="0"/>
              </a:rPr>
              <a:t>het</a:t>
            </a:r>
            <a:r>
              <a:rPr kumimoji="0" lang="de-DE" altLang="de-DE" sz="2000" b="1" i="0" u="none" strike="noStrike" kern="1200" cap="none" spc="0" normalizeH="0" baseline="0" noProof="0" dirty="0">
                <a:ln>
                  <a:noFill/>
                </a:ln>
                <a:solidFill>
                  <a:srgbClr val="009900"/>
                </a:solidFill>
                <a:effectLst/>
                <a:uLnTx/>
                <a:uFillTx/>
                <a:latin typeface="Arial" pitchFamily="34" charset="0"/>
                <a:ea typeface="+mn-ea"/>
                <a:cs typeface="Arial" pitchFamily="34" charset="0"/>
              </a:rPr>
              <a:t> totale </a:t>
            </a:r>
            <a:r>
              <a:rPr kumimoji="0" lang="de-DE" altLang="de-DE" sz="2000" b="1" i="0" u="none" strike="noStrike" kern="1200" cap="none" spc="0" normalizeH="0" baseline="0" noProof="0" dirty="0" err="1">
                <a:ln>
                  <a:noFill/>
                </a:ln>
                <a:solidFill>
                  <a:srgbClr val="009900"/>
                </a:solidFill>
                <a:effectLst/>
                <a:uLnTx/>
                <a:uFillTx/>
                <a:latin typeface="Arial" pitchFamily="34" charset="0"/>
                <a:ea typeface="+mn-ea"/>
                <a:cs typeface="Arial" pitchFamily="34" charset="0"/>
              </a:rPr>
              <a:t>grasland</a:t>
            </a:r>
            <a:r>
              <a:rPr kumimoji="0" lang="de-DE" altLang="de-DE" sz="2000" b="1" i="0" u="none" strike="noStrike" kern="1200" cap="none" spc="0" normalizeH="0" baseline="0" noProof="0" dirty="0">
                <a:ln>
                  <a:noFill/>
                </a:ln>
                <a:solidFill>
                  <a:srgbClr val="009900"/>
                </a:solidFill>
                <a:effectLst/>
                <a:uLnTx/>
                <a:uFillTx/>
                <a:latin typeface="Arial" pitchFamily="34" charset="0"/>
                <a:ea typeface="+mn-ea"/>
                <a:cs typeface="Arial" pitchFamily="34" charset="0"/>
              </a:rPr>
              <a:t>)</a:t>
            </a:r>
          </a:p>
          <a:p>
            <a:pPr marL="0" marR="0" lvl="0" indent="0" algn="l" defTabSz="457200" rtl="0" eaLnBrk="1" fontAlgn="base" latinLnBrk="0" hangingPunct="1">
              <a:lnSpc>
                <a:spcPct val="100000"/>
              </a:lnSpc>
              <a:spcBef>
                <a:spcPct val="20000"/>
              </a:spcBef>
              <a:spcAft>
                <a:spcPct val="20000"/>
              </a:spcAft>
              <a:buClrTx/>
              <a:buSzTx/>
              <a:buFontTx/>
              <a:buNone/>
              <a:tabLst/>
              <a:defRPr/>
            </a:pPr>
            <a:r>
              <a:rPr kumimoji="0" lang="de-DE" altLang="de-DE" sz="2000" b="1" i="0" u="none" strike="noStrike" kern="1200" cap="none" spc="0" normalizeH="0" baseline="0" noProof="0" dirty="0" smtClean="0">
                <a:ln>
                  <a:noFill/>
                </a:ln>
                <a:solidFill>
                  <a:srgbClr val="CC0000"/>
                </a:solidFill>
                <a:effectLst/>
                <a:uLnTx/>
                <a:uFillTx/>
                <a:latin typeface="Arial" pitchFamily="34" charset="0"/>
                <a:ea typeface="+mn-ea"/>
                <a:cs typeface="Arial" pitchFamily="34" charset="0"/>
              </a:rPr>
              <a:t>‚HNV-</a:t>
            </a:r>
            <a:r>
              <a:rPr kumimoji="0" lang="de-DE" altLang="de-DE" sz="2000" b="1" i="0" u="none" strike="noStrike" kern="1200" cap="none" spc="0" normalizeH="0" baseline="0" noProof="0" dirty="0" err="1" smtClean="0">
                <a:ln>
                  <a:noFill/>
                </a:ln>
                <a:solidFill>
                  <a:srgbClr val="CC0000"/>
                </a:solidFill>
                <a:effectLst/>
                <a:uLnTx/>
                <a:uFillTx/>
                <a:latin typeface="Arial" pitchFamily="34" charset="0"/>
                <a:ea typeface="+mn-ea"/>
                <a:cs typeface="Arial" pitchFamily="34" charset="0"/>
              </a:rPr>
              <a:t>akkerbouw</a:t>
            </a:r>
            <a:r>
              <a:rPr kumimoji="0" lang="de-DE" altLang="de-DE" sz="2000" b="1" i="0" u="none" strike="noStrike" kern="1200" cap="none" spc="0" normalizeH="0" baseline="0" noProof="0" dirty="0" smtClean="0">
                <a:ln>
                  <a:noFill/>
                </a:ln>
                <a:solidFill>
                  <a:srgbClr val="CC0000"/>
                </a:solidFill>
                <a:effectLst/>
                <a:uLnTx/>
                <a:uFillTx/>
                <a:latin typeface="Arial" pitchFamily="34" charset="0"/>
                <a:ea typeface="+mn-ea"/>
                <a:cs typeface="Arial" pitchFamily="34" charset="0"/>
              </a:rPr>
              <a:t>':  1,5 </a:t>
            </a:r>
            <a:r>
              <a:rPr kumimoji="0" lang="de-DE" altLang="de-DE" sz="2000" b="1" i="0" u="none" strike="noStrike" kern="1200" cap="none" spc="0" normalizeH="0" baseline="0" noProof="0" dirty="0">
                <a:ln>
                  <a:noFill/>
                </a:ln>
                <a:solidFill>
                  <a:srgbClr val="CC0000"/>
                </a:solidFill>
                <a:effectLst/>
                <a:uLnTx/>
                <a:uFillTx/>
                <a:latin typeface="Arial" pitchFamily="34" charset="0"/>
                <a:ea typeface="+mn-ea"/>
                <a:cs typeface="Arial" pitchFamily="34" charset="0"/>
              </a:rPr>
              <a:t>%</a:t>
            </a:r>
          </a:p>
          <a:p>
            <a:pPr marL="0" marR="0" lvl="0" indent="0" algn="l" defTabSz="457200" rtl="0" eaLnBrk="1" fontAlgn="base" latinLnBrk="0" hangingPunct="1">
              <a:lnSpc>
                <a:spcPct val="100000"/>
              </a:lnSpc>
              <a:spcBef>
                <a:spcPct val="20000"/>
              </a:spcBef>
              <a:spcAft>
                <a:spcPct val="20000"/>
              </a:spcAft>
              <a:buClrTx/>
              <a:buSzTx/>
              <a:buFontTx/>
              <a:buNone/>
              <a:tabLst/>
              <a:defRPr/>
            </a:pPr>
            <a:r>
              <a:rPr kumimoji="0" lang="de-DE" altLang="de-DE" sz="2000" b="1" i="0" u="none" strike="noStrike" kern="1200" cap="none" spc="0" normalizeH="0" baseline="0" noProof="0" dirty="0" smtClean="0">
                <a:ln>
                  <a:noFill/>
                </a:ln>
                <a:solidFill>
                  <a:srgbClr val="000099"/>
                </a:solidFill>
                <a:effectLst/>
                <a:uLnTx/>
                <a:uFillTx/>
                <a:latin typeface="Arial" pitchFamily="34" charset="0"/>
                <a:ea typeface="+mn-ea"/>
                <a:cs typeface="Arial" pitchFamily="34" charset="0"/>
              </a:rPr>
              <a:t>‚HNV-elementen':   4,6 </a:t>
            </a:r>
            <a:r>
              <a:rPr kumimoji="0" lang="de-DE" altLang="de-DE" sz="2000" b="1" i="0" u="none" strike="noStrike" kern="1200" cap="none" spc="0" normalizeH="0" baseline="0" noProof="0" dirty="0">
                <a:ln>
                  <a:noFill/>
                </a:ln>
                <a:solidFill>
                  <a:srgbClr val="000099"/>
                </a:solidFill>
                <a:effectLst/>
                <a:uLnTx/>
                <a:uFillTx/>
                <a:latin typeface="Arial" pitchFamily="34" charset="0"/>
                <a:ea typeface="+mn-ea"/>
                <a:cs typeface="Arial" pitchFamily="34" charset="0"/>
              </a:rPr>
              <a:t>%</a:t>
            </a:r>
          </a:p>
        </p:txBody>
      </p:sp>
    </p:spTree>
    <p:extLst>
      <p:ext uri="{BB962C8B-B14F-4D97-AF65-F5344CB8AC3E}">
        <p14:creationId xmlns:p14="http://schemas.microsoft.com/office/powerpoint/2010/main" val="280478961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1813" y="1595009"/>
            <a:ext cx="7862888" cy="4889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250826" y="373078"/>
            <a:ext cx="715673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Areaal</a:t>
            </a:r>
            <a:r>
              <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grasland</a:t>
            </a:r>
            <a:r>
              <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aangewezen</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natuurgebieden</a:t>
            </a:r>
            <a:r>
              <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en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ecologisch</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kwetsbare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gebieden</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 Duitsland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(Osterburg et al. 2009</a:t>
            </a:r>
            <a:r>
              <a:rPr kumimoji="0" lang="de-DE" altLang="de-DE"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a:t>
            </a:r>
            <a:endParaRPr kumimoji="0" lang="de-DE" altLang="de-DE"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10981867"/>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3"/>
          <p:cNvSpPr txBox="1">
            <a:spLocks noChangeArrowheads="1"/>
          </p:cNvSpPr>
          <p:nvPr/>
        </p:nvSpPr>
        <p:spPr bwMode="auto">
          <a:xfrm>
            <a:off x="539552" y="332656"/>
            <a:ext cx="75608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de-DE" sz="2400" b="1" i="0" u="none" strike="noStrike" kern="1200" cap="none" spc="0" normalizeH="0" baseline="0" noProof="0" dirty="0" smtClean="0">
                <a:ln>
                  <a:noFill/>
                </a:ln>
                <a:solidFill>
                  <a:prstClr val="black"/>
                </a:solidFill>
                <a:effectLst/>
                <a:uLnTx/>
                <a:uFillTx/>
                <a:latin typeface="Arial" pitchFamily="34" charset="0"/>
                <a:ea typeface="+mn-ea"/>
                <a:cs typeface="Times New Roman" pitchFamily="18" charset="0"/>
              </a:rPr>
              <a:t>Status van FFH-habitats in graslanden</a:t>
            </a:r>
            <a:endPar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endParaRPr>
          </a:p>
        </p:txBody>
      </p:sp>
      <p:sp>
        <p:nvSpPr>
          <p:cNvPr id="6" name="Text Box 3"/>
          <p:cNvSpPr txBox="1">
            <a:spLocks noChangeArrowheads="1"/>
          </p:cNvSpPr>
          <p:nvPr/>
        </p:nvSpPr>
        <p:spPr bwMode="auto">
          <a:xfrm>
            <a:off x="6084888" y="6360278"/>
            <a:ext cx="28082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(BFN, 2014)</a:t>
            </a:r>
            <a:endParaRPr kumimoji="0" lang="de-DE" alt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7" name="Gruppieren 6"/>
          <p:cNvGrpSpPr/>
          <p:nvPr/>
        </p:nvGrpSpPr>
        <p:grpSpPr>
          <a:xfrm>
            <a:off x="467544" y="1057929"/>
            <a:ext cx="8161007" cy="5312366"/>
            <a:chOff x="467544" y="1057929"/>
            <a:chExt cx="8161007" cy="5312366"/>
          </a:xfrm>
        </p:grpSpPr>
        <p:grpSp>
          <p:nvGrpSpPr>
            <p:cNvPr id="3" name="Gruppieren 2"/>
            <p:cNvGrpSpPr/>
            <p:nvPr/>
          </p:nvGrpSpPr>
          <p:grpSpPr>
            <a:xfrm>
              <a:off x="467544" y="1057929"/>
              <a:ext cx="8161007" cy="5312366"/>
              <a:chOff x="467544" y="1057929"/>
              <a:chExt cx="8161007" cy="5312366"/>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544" y="1057929"/>
                <a:ext cx="8161007" cy="5302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539552" y="5723964"/>
                <a:ext cx="7920880"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trends: = stabiel, +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wordt</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beter, -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wordt</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slechter, ?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onbekend</a:t>
                </a: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4" name="Rechteck 3"/>
            <p:cNvSpPr/>
            <p:nvPr/>
          </p:nvSpPr>
          <p:spPr>
            <a:xfrm>
              <a:off x="539552" y="1057929"/>
              <a:ext cx="7848872" cy="282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48801763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7074" y="2098531"/>
            <a:ext cx="6502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4774" y="5914881"/>
            <a:ext cx="5262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5814724" y="5894243"/>
            <a:ext cx="2046287" cy="30480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prstClr val="black"/>
                </a:solidFill>
                <a:effectLst/>
                <a:uLnTx/>
                <a:uFillTx/>
                <a:latin typeface="Calibri"/>
                <a:ea typeface="+mn-ea"/>
                <a:cs typeface="+mn-cs"/>
              </a:rPr>
              <a:t>Zaaihoogte klasse</a:t>
            </a:r>
            <a:r>
              <a:rPr kumimoji="0" lang="de-DE" sz="1400" b="0" i="0" u="none" strike="noStrike" kern="1200" cap="none" spc="0" normalizeH="0" baseline="0" noProof="0" dirty="0">
                <a:ln>
                  <a:noFill/>
                </a:ln>
                <a:solidFill>
                  <a:prstClr val="black"/>
                </a:solidFill>
                <a:effectLst/>
                <a:uLnTx/>
                <a:uFillTx/>
                <a:latin typeface="Calibri"/>
                <a:ea typeface="+mn-ea"/>
                <a:cs typeface="+mn-cs"/>
              </a:rPr>
              <a:t> (cm)</a:t>
            </a:r>
          </a:p>
        </p:txBody>
      </p:sp>
      <p:sp>
        <p:nvSpPr>
          <p:cNvPr id="5" name="Text Box 5"/>
          <p:cNvSpPr txBox="1">
            <a:spLocks noChangeArrowheads="1"/>
          </p:cNvSpPr>
          <p:nvPr/>
        </p:nvSpPr>
        <p:spPr bwMode="auto">
          <a:xfrm rot="16200000">
            <a:off x="-745620" y="3740800"/>
            <a:ext cx="2686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plantensoorten</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aantal</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/m²</a:t>
            </a:r>
          </a:p>
        </p:txBody>
      </p:sp>
      <p:sp>
        <p:nvSpPr>
          <p:cNvPr id="6" name="Text Box 6"/>
          <p:cNvSpPr txBox="1">
            <a:spLocks noChangeArrowheads="1"/>
          </p:cNvSpPr>
          <p:nvPr/>
        </p:nvSpPr>
        <p:spPr bwMode="auto">
          <a:xfrm>
            <a:off x="2214274" y="5986318"/>
            <a:ext cx="561564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0 - 6               6 - 12               &gt; 12 </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grashoogte</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(cm)</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 Box 3"/>
          <p:cNvSpPr txBox="1">
            <a:spLocks noChangeArrowheads="1"/>
          </p:cNvSpPr>
          <p:nvPr/>
        </p:nvSpPr>
        <p:spPr bwMode="auto">
          <a:xfrm>
            <a:off x="243897" y="556491"/>
            <a:ext cx="7339158"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2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Aantal</a:t>
            </a:r>
            <a:r>
              <a:rPr kumimoji="0" lang="de-DE" altLang="de-DE" sz="2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plantensoorten</a:t>
            </a:r>
            <a:r>
              <a:rPr kumimoji="0" lang="de-DE" altLang="de-DE" sz="2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lang="de-DE" altLang="de-DE" sz="2200" b="1" dirty="0" err="1" smtClean="0">
                <a:solidFill>
                  <a:prstClr val="black"/>
                </a:solidFill>
                <a:cs typeface="Arial" pitchFamily="34" charset="0"/>
              </a:rPr>
              <a:t>op</a:t>
            </a:r>
            <a:r>
              <a:rPr lang="de-DE" altLang="de-DE" sz="2200" b="1" dirty="0" smtClean="0">
                <a:solidFill>
                  <a:prstClr val="black"/>
                </a:solidFill>
                <a:cs typeface="Arial" pitchFamily="34" charset="0"/>
              </a:rPr>
              <a:t> </a:t>
            </a:r>
            <a:r>
              <a:rPr lang="de-DE" altLang="de-DE" sz="2200" b="1" dirty="0" err="1" smtClean="0">
                <a:solidFill>
                  <a:prstClr val="black"/>
                </a:solidFill>
                <a:cs typeface="Arial" pitchFamily="34" charset="0"/>
              </a:rPr>
              <a:t>plekken</a:t>
            </a:r>
            <a:r>
              <a:rPr lang="de-DE" altLang="de-DE" sz="2200" b="1" dirty="0" smtClean="0">
                <a:solidFill>
                  <a:prstClr val="black"/>
                </a:solidFill>
                <a:cs typeface="Arial" pitchFamily="34" charset="0"/>
              </a:rPr>
              <a:t> </a:t>
            </a:r>
            <a:r>
              <a:rPr lang="de-DE" altLang="de-DE" sz="2200" b="1" dirty="0" err="1" smtClean="0">
                <a:solidFill>
                  <a:prstClr val="black"/>
                </a:solidFill>
                <a:cs typeface="Arial" pitchFamily="34" charset="0"/>
              </a:rPr>
              <a:t>met</a:t>
            </a:r>
            <a:r>
              <a:rPr lang="de-DE" altLang="de-DE" sz="2200" b="1" dirty="0" smtClean="0">
                <a:solidFill>
                  <a:prstClr val="black"/>
                </a:solidFill>
                <a:cs typeface="Arial" pitchFamily="34" charset="0"/>
              </a:rPr>
              <a:t> </a:t>
            </a:r>
            <a:r>
              <a:rPr lang="de-DE" altLang="de-DE" sz="2200" b="1" dirty="0" err="1" smtClean="0">
                <a:solidFill>
                  <a:prstClr val="black"/>
                </a:solidFill>
                <a:cs typeface="Arial" pitchFamily="34" charset="0"/>
              </a:rPr>
              <a:t>verschillende</a:t>
            </a:r>
            <a:r>
              <a:rPr lang="de-DE" altLang="de-DE" sz="2200" b="1" dirty="0" smtClean="0">
                <a:solidFill>
                  <a:prstClr val="black"/>
                </a:solidFill>
                <a:cs typeface="Arial" pitchFamily="34" charset="0"/>
              </a:rPr>
              <a:t> </a:t>
            </a:r>
            <a:r>
              <a:rPr lang="de-DE" altLang="de-DE" sz="2200" b="1" dirty="0" err="1" smtClean="0">
                <a:solidFill>
                  <a:prstClr val="black"/>
                </a:solidFill>
                <a:cs typeface="Arial" pitchFamily="34" charset="0"/>
              </a:rPr>
              <a:t>grashoogte</a:t>
            </a:r>
            <a:r>
              <a:rPr lang="de-DE" altLang="de-DE" sz="2200" b="1" dirty="0" smtClean="0">
                <a:solidFill>
                  <a:prstClr val="black"/>
                </a:solidFill>
                <a:cs typeface="Arial" pitchFamily="34" charset="0"/>
              </a:rPr>
              <a:t> in </a:t>
            </a:r>
            <a:r>
              <a:rPr lang="de-DE" altLang="de-DE" sz="2200" b="1" dirty="0" err="1" smtClean="0">
                <a:solidFill>
                  <a:prstClr val="black"/>
                </a:solidFill>
                <a:cs typeface="Arial" pitchFamily="34" charset="0"/>
              </a:rPr>
              <a:t>een</a:t>
            </a:r>
            <a:r>
              <a:rPr lang="de-DE" altLang="de-DE" sz="2200" b="1" dirty="0" smtClean="0">
                <a:solidFill>
                  <a:prstClr val="black"/>
                </a:solidFill>
                <a:cs typeface="Arial" pitchFamily="34" charset="0"/>
              </a:rPr>
              <a:t> </a:t>
            </a:r>
            <a:r>
              <a:rPr kumimoji="0" lang="de-DE" altLang="de-DE" sz="22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langlopend</a:t>
            </a:r>
            <a:r>
              <a:rPr kumimoji="0" lang="de-DE" altLang="de-DE" sz="2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beweidingsexperiment</a:t>
            </a:r>
            <a:endParaRPr kumimoji="0" lang="de-DE" altLang="de-DE"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Text Box 8"/>
          <p:cNvSpPr txBox="1">
            <a:spLocks noChangeArrowheads="1"/>
          </p:cNvSpPr>
          <p:nvPr/>
        </p:nvSpPr>
        <p:spPr bwMode="auto">
          <a:xfrm>
            <a:off x="6837867" y="4027055"/>
            <a:ext cx="22320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de-DE" alt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Wrage</a:t>
            </a:r>
            <a:r>
              <a:rPr kumimoji="0" lang="de-DE" alt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et al. 2012, </a:t>
            </a:r>
            <a:r>
              <a:rPr kumimoji="0" lang="de-DE" alt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AEE</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155, </a:t>
            </a:r>
            <a:r>
              <a:rPr kumimoji="0" lang="de-DE" alt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111-116</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p:txBody>
      </p:sp>
    </p:spTree>
    <p:extLst>
      <p:ext uri="{BB962C8B-B14F-4D97-AF65-F5344CB8AC3E}">
        <p14:creationId xmlns:p14="http://schemas.microsoft.com/office/powerpoint/2010/main" val="52675569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2149" y="1289050"/>
            <a:ext cx="6769100" cy="4516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6084888" y="6126163"/>
            <a:ext cx="28082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de-DE" alt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Jerrentrup</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et al. 2014, </a:t>
            </a:r>
            <a:r>
              <a:rPr kumimoji="0" lang="de-DE" alt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JApplEcol</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51, </a:t>
            </a:r>
            <a:r>
              <a:rPr kumimoji="0" lang="de-DE" alt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968-977) </a:t>
            </a:r>
            <a:endPar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 name="Text Box 4"/>
          <p:cNvSpPr txBox="1">
            <a:spLocks noChangeArrowheads="1"/>
          </p:cNvSpPr>
          <p:nvPr/>
        </p:nvSpPr>
        <p:spPr bwMode="auto">
          <a:xfrm>
            <a:off x="0" y="290944"/>
            <a:ext cx="734124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de-DE" sz="2200" b="1" dirty="0" err="1" smtClean="0">
                <a:solidFill>
                  <a:prstClr val="black"/>
                </a:solidFill>
                <a:latin typeface="Arial" pitchFamily="34" charset="0"/>
                <a:cs typeface="Arial" pitchFamily="34" charset="0"/>
              </a:rPr>
              <a:t>Soortenr</a:t>
            </a:r>
            <a:r>
              <a:rPr kumimoji="0" lang="en-US" altLang="de-DE" sz="22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ijkdom</a:t>
            </a:r>
            <a:r>
              <a:rPr kumimoji="0" lang="en-US" altLang="de-DE" sz="2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altLang="de-DE" sz="22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vlinders</a:t>
            </a:r>
            <a:r>
              <a:rPr kumimoji="0" lang="en-US" altLang="de-DE" sz="2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a:t>
            </a:r>
            <a:r>
              <a:rPr kumimoji="0" lang="en-US" altLang="de-DE" sz="22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relatie</a:t>
            </a:r>
            <a:r>
              <a:rPr kumimoji="0" lang="en-US" altLang="de-DE" sz="2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tot </a:t>
            </a:r>
            <a:r>
              <a:rPr lang="en-US" altLang="de-DE" sz="2200" b="1" dirty="0" err="1" smtClean="0">
                <a:solidFill>
                  <a:prstClr val="black"/>
                </a:solidFill>
                <a:latin typeface="Arial" pitchFamily="34" charset="0"/>
                <a:cs typeface="Arial" pitchFamily="34" charset="0"/>
              </a:rPr>
              <a:t>beweidingsdruk</a:t>
            </a:r>
            <a:r>
              <a:rPr kumimoji="0" lang="en-US" altLang="de-DE" sz="2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in </a:t>
            </a:r>
            <a:r>
              <a:rPr kumimoji="0" lang="en-US"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een</a:t>
            </a:r>
            <a:r>
              <a:rPr kumimoji="0" lang="en-US"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altLang="de-DE" sz="22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langlopend</a:t>
            </a:r>
            <a:r>
              <a:rPr kumimoji="0" lang="en-US" altLang="de-DE" sz="2200" b="1" i="0" u="none" strike="noStrike" kern="1200" cap="none" spc="0" normalizeH="0" noProof="0" dirty="0" smtClean="0">
                <a:ln>
                  <a:noFill/>
                </a:ln>
                <a:solidFill>
                  <a:prstClr val="black"/>
                </a:solidFill>
                <a:effectLst/>
                <a:uLnTx/>
                <a:uFillTx/>
                <a:latin typeface="Arial" pitchFamily="34" charset="0"/>
                <a:ea typeface="+mn-ea"/>
                <a:cs typeface="Arial" pitchFamily="34" charset="0"/>
              </a:rPr>
              <a:t> </a:t>
            </a:r>
            <a:r>
              <a:rPr kumimoji="0" lang="en-US" altLang="de-DE" sz="2200" b="1" i="0" u="none" strike="noStrike" kern="1200" cap="none" spc="0" normalizeH="0" noProof="0" dirty="0" err="1" smtClean="0">
                <a:ln>
                  <a:noFill/>
                </a:ln>
                <a:solidFill>
                  <a:prstClr val="black"/>
                </a:solidFill>
                <a:effectLst/>
                <a:uLnTx/>
                <a:uFillTx/>
                <a:latin typeface="Arial" pitchFamily="34" charset="0"/>
                <a:ea typeface="+mn-ea"/>
                <a:cs typeface="Arial" pitchFamily="34" charset="0"/>
              </a:rPr>
              <a:t>beweidingse</a:t>
            </a:r>
            <a:r>
              <a:rPr kumimoji="0" lang="en-US" altLang="de-DE" sz="22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xperiment</a:t>
            </a:r>
            <a:endPar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85409826"/>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261" y="2139039"/>
            <a:ext cx="4119704" cy="402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9499" y="2139039"/>
            <a:ext cx="3783445" cy="454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5"/>
          <p:cNvSpPr>
            <a:spLocks noChangeArrowheads="1"/>
          </p:cNvSpPr>
          <p:nvPr/>
        </p:nvSpPr>
        <p:spPr bwMode="auto">
          <a:xfrm>
            <a:off x="238333" y="527115"/>
            <a:ext cx="811134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Bedrijf</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(linker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figuur</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en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perceelsniveau</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(rechter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figuur</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diversiteit</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aan</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plantensoorten</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op</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grasland</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van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melkveehouderijen</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in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Nedersaksen</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afhankelijk</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van de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benutting</a:t>
            </a:r>
            <a:endPar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1600" b="0" i="0" u="none" strike="noStrike" kern="1200" cap="none" spc="0" normalizeH="0" baseline="0" noProof="0" dirty="0" smtClean="0">
                <a:ln>
                  <a:noFill/>
                </a:ln>
                <a:solidFill>
                  <a:prstClr val="black"/>
                </a:solidFill>
                <a:effectLst/>
                <a:uLnTx/>
                <a:uFillTx/>
                <a:latin typeface="Arial" charset="0"/>
                <a:ea typeface="+mn-ea"/>
                <a:cs typeface="Arial" charset="0"/>
              </a:rPr>
              <a:t>(</a:t>
            </a:r>
            <a:r>
              <a:rPr kumimoji="0" lang="de-DE" altLang="de-DE" sz="1600" b="0" i="0" u="none" strike="noStrike" kern="1200" cap="none" spc="0" normalizeH="0" baseline="0" noProof="0" dirty="0" err="1">
                <a:ln>
                  <a:noFill/>
                </a:ln>
                <a:solidFill>
                  <a:prstClr val="black"/>
                </a:solidFill>
                <a:effectLst/>
                <a:uLnTx/>
                <a:uFillTx/>
                <a:latin typeface="Arial" charset="0"/>
                <a:ea typeface="+mn-ea"/>
                <a:cs typeface="Arial" charset="0"/>
              </a:rPr>
              <a:t>Breitsameter</a:t>
            </a:r>
            <a:r>
              <a:rPr kumimoji="0" lang="de-DE" altLang="de-DE" sz="1600" b="0" i="0" u="none" strike="noStrike" kern="1200" cap="none" spc="0" normalizeH="0" baseline="0" noProof="0" dirty="0">
                <a:ln>
                  <a:noFill/>
                </a:ln>
                <a:solidFill>
                  <a:prstClr val="black"/>
                </a:solidFill>
                <a:effectLst/>
                <a:uLnTx/>
                <a:uFillTx/>
                <a:latin typeface="Arial" charset="0"/>
                <a:ea typeface="+mn-ea"/>
                <a:cs typeface="Arial" charset="0"/>
              </a:rPr>
              <a:t> &amp; Isselstein 2015</a:t>
            </a:r>
            <a:r>
              <a:rPr kumimoji="0" lang="de-DE" altLang="de-DE" sz="1600" b="0" i="0" u="none" strike="noStrike" kern="1200" cap="none" spc="0" normalizeH="0" baseline="0" noProof="0" dirty="0" smtClean="0">
                <a:ln>
                  <a:noFill/>
                </a:ln>
                <a:solidFill>
                  <a:prstClr val="black"/>
                </a:solidFill>
                <a:effectLst/>
                <a:uLnTx/>
                <a:uFillTx/>
                <a:latin typeface="Arial" charset="0"/>
                <a:ea typeface="+mn-ea"/>
                <a:cs typeface="Arial" charset="0"/>
              </a:rPr>
              <a:t>, GraslSciEur </a:t>
            </a:r>
            <a:r>
              <a:rPr kumimoji="0" lang="de-DE" altLang="de-DE" sz="1600" b="0" i="0" u="none" strike="noStrike" kern="1200" cap="none" spc="0" normalizeH="0" baseline="0" noProof="0" dirty="0" err="1" smtClean="0">
                <a:ln>
                  <a:noFill/>
                </a:ln>
                <a:solidFill>
                  <a:prstClr val="black"/>
                </a:solidFill>
                <a:effectLst/>
                <a:uLnTx/>
                <a:uFillTx/>
                <a:latin typeface="Arial" charset="0"/>
                <a:ea typeface="+mn-ea"/>
                <a:cs typeface="Arial" charset="0"/>
              </a:rPr>
              <a:t>20</a:t>
            </a:r>
            <a:r>
              <a:rPr kumimoji="0" lang="de-DE" altLang="de-DE" sz="16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de-DE" altLang="de-DE" sz="1600" b="0" i="0" u="none" strike="noStrike" kern="1200" cap="none" spc="0" normalizeH="0" baseline="0" noProof="0" dirty="0" smtClean="0">
                <a:ln>
                  <a:noFill/>
                </a:ln>
                <a:solidFill>
                  <a:prstClr val="black"/>
                </a:solidFill>
                <a:effectLst/>
                <a:uLnTx/>
                <a:uFillTx/>
                <a:latin typeface="Arial" charset="0"/>
                <a:ea typeface="+mn-ea"/>
                <a:cs typeface="Arial" charset="0"/>
              </a:rPr>
              <a:t>172-174)</a:t>
            </a:r>
            <a:endParaRPr kumimoji="0" lang="de-DE" altLang="de-DE"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379345298"/>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369888" y="551536"/>
            <a:ext cx="74882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Ecosysteemdiensten</a:t>
            </a:r>
            <a:r>
              <a:rPr kumimoji="0" lang="en-US" altLang="de-DE" sz="2400" b="1" i="0" u="sng"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en-US" altLang="de-DE" sz="2400" b="1" i="0" u="sng"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grasland</a:t>
            </a:r>
            <a:r>
              <a:rPr kumimoji="0" lang="en-US" altLang="de-DE" sz="2400" b="1" i="0" u="sng"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'The big five':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i="0"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Biodiversiteit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Klimaat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lang="en-US" altLang="de-DE" sz="2400" dirty="0" err="1" smtClean="0">
                <a:solidFill>
                  <a:srgbClr val="000000"/>
                </a:solidFill>
                <a:cs typeface="Times New Roman" pitchFamily="18" charset="0"/>
              </a:rPr>
              <a:t>Cultuur</a:t>
            </a:r>
            <a:endPar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lang="en-US" altLang="de-DE" sz="2400" dirty="0" smtClean="0">
                <a:solidFill>
                  <a:srgbClr val="000000"/>
                </a:solidFill>
                <a:cs typeface="Times New Roman" pitchFamily="18" charset="0"/>
              </a:rPr>
              <a:t>Water</a:t>
            </a: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pic>
        <p:nvPicPr>
          <p:cNvPr id="7"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550" y="3873500"/>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1724025" y="5681663"/>
            <a:ext cx="893763"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klimaat</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(Bron: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 name="Textfeld 3"/>
          <p:cNvSpPr txBox="1">
            <a:spLocks noChangeArrowheads="1"/>
          </p:cNvSpPr>
          <p:nvPr/>
        </p:nvSpPr>
        <p:spPr bwMode="auto">
          <a:xfrm>
            <a:off x="3923158" y="2448502"/>
            <a:ext cx="51133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2400" b="0" i="0" u="none" strike="noStrike" kern="1200" cap="none" spc="0" normalizeH="0" baseline="0" noProof="0" dirty="0" smtClean="0">
                <a:ln>
                  <a:noFill/>
                </a:ln>
                <a:solidFill>
                  <a:prstClr val="black"/>
                </a:solidFill>
                <a:effectLst/>
                <a:uLnTx/>
                <a:uFillTx/>
                <a:latin typeface="Arial" pitchFamily="34" charset="0"/>
                <a:ea typeface="+mn-ea"/>
                <a:cs typeface="Times New Roman" pitchFamily="18" charset="0"/>
              </a:rPr>
              <a:t>N</a:t>
            </a:r>
            <a:r>
              <a:rPr kumimoji="0" lang="en-US" altLang="de-DE" sz="2400" b="0" i="0" u="none" strike="noStrike" kern="1200" cap="none" spc="0" normalizeH="0" baseline="-25000" noProof="0" dirty="0" smtClean="0">
                <a:ln>
                  <a:noFill/>
                </a:ln>
                <a:solidFill>
                  <a:prstClr val="black"/>
                </a:solidFill>
                <a:effectLst/>
                <a:uLnTx/>
                <a:uFillTx/>
                <a:latin typeface="Arial" pitchFamily="34" charset="0"/>
                <a:ea typeface="+mn-ea"/>
                <a:cs typeface="Times New Roman" pitchFamily="18" charset="0"/>
              </a:rPr>
              <a:t>2</a:t>
            </a:r>
            <a:r>
              <a:rPr lang="en-US" altLang="de-DE" sz="2400" dirty="0">
                <a:solidFill>
                  <a:prstClr val="black"/>
                </a:solidFill>
                <a:cs typeface="Times New Roman" pitchFamily="18" charset="0"/>
              </a:rPr>
              <a:t>O</a:t>
            </a:r>
            <a:r>
              <a:rPr kumimoji="0" lang="en-US" altLang="de-DE" sz="2400" b="0" i="0" u="none" strike="noStrike" kern="1200" cap="none" spc="0" normalizeH="0" baseline="0" noProof="0" dirty="0" smtClean="0">
                <a:ln>
                  <a:noFill/>
                </a:ln>
                <a:solidFill>
                  <a:prstClr val="black"/>
                </a:solidFill>
                <a:effectLst/>
                <a:uLnTx/>
                <a:uFillTx/>
                <a:latin typeface="Arial" pitchFamily="34" charset="0"/>
                <a:ea typeface="+mn-ea"/>
                <a:cs typeface="Times New Roman" pitchFamily="18" charset="0"/>
              </a:rPr>
              <a:t>- </a:t>
            </a:r>
            <a:r>
              <a:rPr kumimoji="0" lang="en-US" altLang="de-DE" sz="24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en CH</a:t>
            </a:r>
            <a:r>
              <a:rPr kumimoji="0" lang="en-US" altLang="de-DE" sz="2400" b="0" i="0" u="none" strike="noStrike" kern="1200" cap="none" spc="0" normalizeH="0" baseline="-25000" noProof="0" dirty="0">
                <a:ln>
                  <a:noFill/>
                </a:ln>
                <a:solidFill>
                  <a:prstClr val="black"/>
                </a:solidFill>
                <a:effectLst/>
                <a:uLnTx/>
                <a:uFillTx/>
                <a:latin typeface="Arial" pitchFamily="34" charset="0"/>
                <a:ea typeface="+mn-ea"/>
                <a:cs typeface="Times New Roman" pitchFamily="18" charset="0"/>
              </a:rPr>
              <a:t>4</a:t>
            </a:r>
            <a:r>
              <a:rPr kumimoji="0" lang="en-US" altLang="de-DE" sz="24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-emissies</a:t>
            </a:r>
          </a:p>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24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Koolstofvastlegging</a:t>
            </a:r>
            <a:endParaRPr kumimoji="0" lang="de-DE" altLang="de-DE" sz="24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endParaRPr>
          </a:p>
        </p:txBody>
      </p:sp>
    </p:spTree>
    <p:extLst>
      <p:ext uri="{BB962C8B-B14F-4D97-AF65-F5344CB8AC3E}">
        <p14:creationId xmlns:p14="http://schemas.microsoft.com/office/powerpoint/2010/main" val="1521145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8312" y="2276874"/>
            <a:ext cx="6306113" cy="1470025"/>
          </a:xfrm>
        </p:spPr>
        <p:txBody>
          <a:bodyPr/>
          <a:lstStyle/>
          <a:p>
            <a:r>
              <a:rPr lang="de-DE" sz="4400" dirty="0" smtClean="0"/>
              <a:t>Inno4Grass - Onderwijsmateriaal over praktisch </a:t>
            </a:r>
            <a:r>
              <a:rPr lang="de-DE" sz="4400" dirty="0" err="1" smtClean="0"/>
              <a:t>graslandbeheer</a:t>
            </a:r>
            <a:r>
              <a:rPr lang="de-DE" sz="4400" dirty="0" smtClean="0"/>
              <a:t> in 8 </a:t>
            </a:r>
            <a:r>
              <a:rPr lang="de-DE" sz="4400" dirty="0" err="1" smtClean="0"/>
              <a:t>Europese</a:t>
            </a:r>
            <a:r>
              <a:rPr lang="de-DE" sz="4400" dirty="0" smtClean="0"/>
              <a:t> landen</a:t>
            </a:r>
            <a:endParaRPr lang="de-DE" sz="4400" dirty="0"/>
          </a:p>
        </p:txBody>
      </p:sp>
    </p:spTree>
    <p:extLst>
      <p:ext uri="{BB962C8B-B14F-4D97-AF65-F5344CB8AC3E}">
        <p14:creationId xmlns:p14="http://schemas.microsoft.com/office/powerpoint/2010/main" val="20285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316480"/>
            <a:ext cx="6887375" cy="1086639"/>
          </a:xfrm>
        </p:spPr>
        <p:txBody>
          <a:bodyPr/>
          <a:lstStyle/>
          <a:p>
            <a:r>
              <a:rPr lang="en-US" sz="2400" dirty="0">
                <a:solidFill>
                  <a:schemeClr val="tx1"/>
                </a:solidFill>
                <a:latin typeface="+mn-lt"/>
              </a:rPr>
              <a:t>Recent onderzoek </a:t>
            </a:r>
            <a:r>
              <a:rPr lang="en-US" sz="2400" dirty="0" smtClean="0">
                <a:solidFill>
                  <a:schemeClr val="tx1"/>
                </a:solidFill>
                <a:latin typeface="+mn-lt"/>
              </a:rPr>
              <a:t>wijst op lagere </a:t>
            </a:r>
            <a:r>
              <a:rPr lang="en-US" sz="2400" dirty="0" err="1">
                <a:solidFill>
                  <a:schemeClr val="tx1"/>
                </a:solidFill>
                <a:latin typeface="+mn-lt"/>
              </a:rPr>
              <a:t>verliezen</a:t>
            </a:r>
            <a:r>
              <a:rPr lang="en-US" sz="2400" dirty="0">
                <a:solidFill>
                  <a:schemeClr val="tx1"/>
                </a:solidFill>
                <a:latin typeface="+mn-lt"/>
              </a:rPr>
              <a:t> </a:t>
            </a:r>
            <a:r>
              <a:rPr lang="en-US" sz="2400" dirty="0" err="1" smtClean="0">
                <a:solidFill>
                  <a:schemeClr val="tx1"/>
                </a:solidFill>
                <a:latin typeface="+mn-lt"/>
              </a:rPr>
              <a:t>bij</a:t>
            </a:r>
            <a:r>
              <a:rPr lang="en-US" sz="2400" dirty="0" smtClean="0">
                <a:solidFill>
                  <a:schemeClr val="tx1"/>
                </a:solidFill>
                <a:latin typeface="+mn-lt"/>
              </a:rPr>
              <a:t> </a:t>
            </a:r>
            <a:r>
              <a:rPr lang="en-US" sz="2400" dirty="0" err="1" smtClean="0">
                <a:solidFill>
                  <a:schemeClr val="tx1"/>
                </a:solidFill>
                <a:latin typeface="+mn-lt"/>
              </a:rPr>
              <a:t>balen</a:t>
            </a:r>
            <a:r>
              <a:rPr lang="en-US" sz="2400" dirty="0" smtClean="0">
                <a:solidFill>
                  <a:schemeClr val="tx1"/>
                </a:solidFill>
                <a:latin typeface="+mn-lt"/>
              </a:rPr>
              <a:t> </a:t>
            </a:r>
            <a:r>
              <a:rPr lang="en-US" sz="2400" dirty="0" err="1" smtClean="0">
                <a:solidFill>
                  <a:schemeClr val="tx1"/>
                </a:solidFill>
                <a:latin typeface="+mn-lt"/>
              </a:rPr>
              <a:t>dan</a:t>
            </a:r>
            <a:r>
              <a:rPr lang="en-US" sz="2400" dirty="0" smtClean="0">
                <a:solidFill>
                  <a:schemeClr val="tx1"/>
                </a:solidFill>
                <a:latin typeface="+mn-lt"/>
              </a:rPr>
              <a:t> </a:t>
            </a:r>
            <a:r>
              <a:rPr lang="en-US" sz="2400" dirty="0" err="1" smtClean="0">
                <a:solidFill>
                  <a:schemeClr val="tx1"/>
                </a:solidFill>
                <a:latin typeface="+mn-lt"/>
              </a:rPr>
              <a:t>bij</a:t>
            </a:r>
            <a:r>
              <a:rPr lang="en-US" sz="2400" dirty="0" smtClean="0">
                <a:solidFill>
                  <a:schemeClr val="tx1"/>
                </a:solidFill>
                <a:latin typeface="+mn-lt"/>
              </a:rPr>
              <a:t> </a:t>
            </a:r>
            <a:r>
              <a:rPr lang="en-US" sz="2400" dirty="0" err="1" smtClean="0">
                <a:solidFill>
                  <a:schemeClr val="tx1"/>
                </a:solidFill>
                <a:latin typeface="+mn-lt"/>
              </a:rPr>
              <a:t>grote</a:t>
            </a:r>
            <a:r>
              <a:rPr lang="en-US" sz="2400" dirty="0" smtClean="0">
                <a:solidFill>
                  <a:schemeClr val="tx1"/>
                </a:solidFill>
                <a:latin typeface="+mn-lt"/>
              </a:rPr>
              <a:t> silo's </a:t>
            </a:r>
            <a:r>
              <a:rPr lang="en-US" sz="2400" dirty="0" err="1" smtClean="0">
                <a:solidFill>
                  <a:schemeClr val="tx1"/>
                </a:solidFill>
                <a:latin typeface="+mn-lt"/>
              </a:rPr>
              <a:t>en</a:t>
            </a:r>
            <a:r>
              <a:rPr lang="en-US" sz="2400" dirty="0" smtClean="0">
                <a:solidFill>
                  <a:schemeClr val="tx1"/>
                </a:solidFill>
                <a:latin typeface="+mn-lt"/>
              </a:rPr>
              <a:t> </a:t>
            </a:r>
            <a:r>
              <a:rPr lang="en-US" sz="2400" dirty="0" err="1" smtClean="0">
                <a:solidFill>
                  <a:schemeClr val="tx1"/>
                </a:solidFill>
                <a:latin typeface="+mn-lt"/>
              </a:rPr>
              <a:t>geeft</a:t>
            </a:r>
            <a:r>
              <a:rPr lang="en-US" sz="2400" dirty="0" smtClean="0">
                <a:solidFill>
                  <a:schemeClr val="tx1"/>
                </a:solidFill>
                <a:latin typeface="+mn-lt"/>
              </a:rPr>
              <a:t> </a:t>
            </a:r>
            <a:r>
              <a:rPr lang="en-US" sz="2400" dirty="0">
                <a:solidFill>
                  <a:schemeClr val="tx1"/>
                </a:solidFill>
                <a:latin typeface="+mn-lt"/>
              </a:rPr>
              <a:t>verrassende </a:t>
            </a:r>
            <a:r>
              <a:rPr lang="en-US" sz="2400" dirty="0" smtClean="0">
                <a:solidFill>
                  <a:schemeClr val="tx1"/>
                </a:solidFill>
                <a:latin typeface="+mn-lt"/>
              </a:rPr>
              <a:t>resultaten </a:t>
            </a:r>
            <a:r>
              <a:rPr lang="en-US" sz="2400" dirty="0">
                <a:solidFill>
                  <a:schemeClr val="tx1"/>
                </a:solidFill>
                <a:latin typeface="+mn-lt"/>
              </a:rPr>
              <a:t>over de </a:t>
            </a:r>
            <a:r>
              <a:rPr lang="en-US" sz="2400" dirty="0" err="1" smtClean="0">
                <a:solidFill>
                  <a:schemeClr val="tx1"/>
                </a:solidFill>
                <a:latin typeface="+mn-lt"/>
              </a:rPr>
              <a:t>vulsnelheid</a:t>
            </a:r>
            <a:r>
              <a:rPr lang="en-US" sz="2400" dirty="0" smtClean="0">
                <a:solidFill>
                  <a:schemeClr val="tx1"/>
                </a:solidFill>
                <a:latin typeface="+mn-lt"/>
              </a:rPr>
              <a:t> </a:t>
            </a:r>
            <a:r>
              <a:rPr lang="en-US" sz="2400" dirty="0">
                <a:solidFill>
                  <a:schemeClr val="tx1"/>
                </a:solidFill>
                <a:latin typeface="+mn-lt"/>
              </a:rPr>
              <a:t>van </a:t>
            </a:r>
            <a:r>
              <a:rPr lang="en-US" sz="2400" dirty="0" err="1" smtClean="0">
                <a:solidFill>
                  <a:schemeClr val="tx1"/>
                </a:solidFill>
                <a:latin typeface="+mn-lt"/>
              </a:rPr>
              <a:t>bunkersilo's</a:t>
            </a:r>
            <a:endParaRPr lang="en-US" sz="2400" dirty="0">
              <a:solidFill>
                <a:schemeClr val="tx1"/>
              </a:solidFill>
              <a:latin typeface="+mn-lt"/>
            </a:endParaRPr>
          </a:p>
        </p:txBody>
      </p:sp>
      <p:pic>
        <p:nvPicPr>
          <p:cNvPr id="5" name="Bildobjekt 4"/>
          <p:cNvPicPr>
            <a:picLocks noChangeAspect="1"/>
          </p:cNvPicPr>
          <p:nvPr/>
        </p:nvPicPr>
        <p:blipFill>
          <a:blip r:embed="rId2"/>
          <a:stretch>
            <a:fillRect/>
          </a:stretch>
        </p:blipFill>
        <p:spPr>
          <a:xfrm>
            <a:off x="655105" y="1492215"/>
            <a:ext cx="7223514" cy="3197753"/>
          </a:xfrm>
          <a:prstGeom prst="rect">
            <a:avLst/>
          </a:prstGeom>
        </p:spPr>
      </p:pic>
      <p:graphicFrame>
        <p:nvGraphicFramePr>
          <p:cNvPr id="8" name="Tabell 7"/>
          <p:cNvGraphicFramePr>
            <a:graphicFrameLocks noGrp="1"/>
          </p:cNvGraphicFramePr>
          <p:nvPr>
            <p:extLst>
              <p:ext uri="{D42A27DB-BD31-4B8C-83A1-F6EECF244321}">
                <p14:modId xmlns:p14="http://schemas.microsoft.com/office/powerpoint/2010/main" val="2666260284"/>
              </p:ext>
            </p:extLst>
          </p:nvPr>
        </p:nvGraphicFramePr>
        <p:xfrm>
          <a:off x="4839648" y="4619330"/>
          <a:ext cx="4236120" cy="2194560"/>
        </p:xfrm>
        <a:graphic>
          <a:graphicData uri="http://schemas.openxmlformats.org/drawingml/2006/table">
            <a:tbl>
              <a:tblPr firstRow="1" bandRow="1">
                <a:tableStyleId>{F5AB1C69-6EDB-4FF4-983F-18BD219EF322}</a:tableStyleId>
              </a:tblPr>
              <a:tblGrid>
                <a:gridCol w="1400556">
                  <a:extLst>
                    <a:ext uri="{9D8B030D-6E8A-4147-A177-3AD203B41FA5}">
                      <a16:colId xmlns:a16="http://schemas.microsoft.com/office/drawing/2014/main" val="20000"/>
                    </a:ext>
                  </a:extLst>
                </a:gridCol>
                <a:gridCol w="1490065">
                  <a:extLst>
                    <a:ext uri="{9D8B030D-6E8A-4147-A177-3AD203B41FA5}">
                      <a16:colId xmlns:a16="http://schemas.microsoft.com/office/drawing/2014/main" val="20001"/>
                    </a:ext>
                  </a:extLst>
                </a:gridCol>
                <a:gridCol w="1345499">
                  <a:extLst>
                    <a:ext uri="{9D8B030D-6E8A-4147-A177-3AD203B41FA5}">
                      <a16:colId xmlns:a16="http://schemas.microsoft.com/office/drawing/2014/main" val="20002"/>
                    </a:ext>
                  </a:extLst>
                </a:gridCol>
              </a:tblGrid>
              <a:tr h="362323">
                <a:tc>
                  <a:txBody>
                    <a:bodyPr/>
                    <a:lstStyle/>
                    <a:p>
                      <a:pPr algn="r"/>
                      <a:endParaRPr lang="sv-SE" dirty="0"/>
                    </a:p>
                  </a:txBody>
                  <a:tcPr/>
                </a:tc>
                <a:tc>
                  <a:txBody>
                    <a:bodyPr/>
                    <a:lstStyle/>
                    <a:p>
                      <a:pPr algn="r"/>
                      <a:r>
                        <a:rPr lang="sv-SE" dirty="0" smtClean="0"/>
                        <a:t>DS verlies, %</a:t>
                      </a:r>
                      <a:endParaRPr lang="sv-SE" dirty="0"/>
                    </a:p>
                  </a:txBody>
                  <a:tcPr/>
                </a:tc>
                <a:tc>
                  <a:txBody>
                    <a:bodyPr/>
                    <a:lstStyle/>
                    <a:p>
                      <a:endParaRPr lang="sv-SE" dirty="0"/>
                    </a:p>
                  </a:txBody>
                  <a:tcPr/>
                </a:tc>
                <a:extLst>
                  <a:ext uri="{0D108BD9-81ED-4DB2-BD59-A6C34878D82A}">
                    <a16:rowId xmlns:a16="http://schemas.microsoft.com/office/drawing/2014/main" val="10000"/>
                  </a:ext>
                </a:extLst>
              </a:tr>
              <a:tr h="292127">
                <a:tc>
                  <a:txBody>
                    <a:bodyPr/>
                    <a:lstStyle/>
                    <a:p>
                      <a:endParaRPr lang="sv-SE" dirty="0"/>
                    </a:p>
                  </a:txBody>
                  <a:tcPr/>
                </a:tc>
                <a:tc>
                  <a:txBody>
                    <a:bodyPr/>
                    <a:lstStyle/>
                    <a:p>
                      <a:pPr algn="l"/>
                      <a:r>
                        <a:rPr lang="sv-SE" dirty="0" smtClean="0"/>
                        <a:t>Totaal</a:t>
                      </a:r>
                      <a:endParaRPr lang="sv-SE" dirty="0"/>
                    </a:p>
                  </a:txBody>
                  <a:tcPr/>
                </a:tc>
                <a:tc>
                  <a:txBody>
                    <a:bodyPr/>
                    <a:lstStyle/>
                    <a:p>
                      <a:pPr algn="l"/>
                      <a:r>
                        <a:rPr lang="sv-SE" dirty="0" smtClean="0"/>
                        <a:t>Weggegooid</a:t>
                      </a:r>
                      <a:endParaRPr lang="sv-SE" dirty="0"/>
                    </a:p>
                  </a:txBody>
                  <a:tcPr/>
                </a:tc>
                <a:extLst>
                  <a:ext uri="{0D108BD9-81ED-4DB2-BD59-A6C34878D82A}">
                    <a16:rowId xmlns:a16="http://schemas.microsoft.com/office/drawing/2014/main" val="10001"/>
                  </a:ext>
                </a:extLst>
              </a:tr>
              <a:tr h="331086">
                <a:tc>
                  <a:txBody>
                    <a:bodyPr/>
                    <a:lstStyle/>
                    <a:p>
                      <a:r>
                        <a:rPr lang="sv-SE" dirty="0" smtClean="0"/>
                        <a:t>Bunker</a:t>
                      </a:r>
                      <a:endParaRPr lang="sv-SE" dirty="0"/>
                    </a:p>
                  </a:txBody>
                  <a:tcPr/>
                </a:tc>
                <a:tc>
                  <a:txBody>
                    <a:bodyPr/>
                    <a:lstStyle/>
                    <a:p>
                      <a:pPr algn="l"/>
                      <a:r>
                        <a:rPr lang="sv-SE" dirty="0" smtClean="0"/>
                        <a:t>14,1</a:t>
                      </a:r>
                      <a:r>
                        <a:rPr lang="sv-SE" baseline="30000" dirty="0" smtClean="0"/>
                        <a:t>a</a:t>
                      </a:r>
                      <a:r>
                        <a:rPr lang="sv-SE" baseline="0" dirty="0" smtClean="0"/>
                        <a:t> (8,7)</a:t>
                      </a:r>
                      <a:endParaRPr lang="sv-SE" dirty="0"/>
                    </a:p>
                  </a:txBody>
                  <a:tcPr/>
                </a:tc>
                <a:tc>
                  <a:txBody>
                    <a:bodyPr/>
                    <a:lstStyle/>
                    <a:p>
                      <a:pPr algn="l"/>
                      <a:r>
                        <a:rPr lang="sv-SE" dirty="0" smtClean="0"/>
                        <a:t>3,4 (4,4)</a:t>
                      </a:r>
                      <a:endParaRPr lang="sv-SE" dirty="0"/>
                    </a:p>
                  </a:txBody>
                  <a:tcPr/>
                </a:tc>
                <a:extLst>
                  <a:ext uri="{0D108BD9-81ED-4DB2-BD59-A6C34878D82A}">
                    <a16:rowId xmlns:a16="http://schemas.microsoft.com/office/drawing/2014/main" val="10002"/>
                  </a:ext>
                </a:extLst>
              </a:tr>
              <a:tr h="331086">
                <a:tc>
                  <a:txBody>
                    <a:bodyPr/>
                    <a:lstStyle/>
                    <a:p>
                      <a:r>
                        <a:rPr lang="sv-SE" dirty="0" err="1" smtClean="0"/>
                        <a:t>Buis</a:t>
                      </a:r>
                      <a:endParaRPr lang="sv-SE" dirty="0"/>
                    </a:p>
                  </a:txBody>
                  <a:tcPr/>
                </a:tc>
                <a:tc>
                  <a:txBody>
                    <a:bodyPr/>
                    <a:lstStyle/>
                    <a:p>
                      <a:pPr algn="l"/>
                      <a:r>
                        <a:rPr lang="sv-SE" dirty="0" smtClean="0"/>
                        <a:t>11,5</a:t>
                      </a:r>
                      <a:r>
                        <a:rPr lang="sv-SE" baseline="30000" dirty="0" smtClean="0"/>
                        <a:t>b</a:t>
                      </a:r>
                      <a:r>
                        <a:rPr lang="sv-SE" dirty="0" smtClean="0"/>
                        <a:t> (9,4)</a:t>
                      </a:r>
                      <a:endParaRPr lang="sv-SE" dirty="0"/>
                    </a:p>
                  </a:txBody>
                  <a:tcPr/>
                </a:tc>
                <a:tc>
                  <a:txBody>
                    <a:bodyPr/>
                    <a:lstStyle/>
                    <a:p>
                      <a:pPr algn="l"/>
                      <a:r>
                        <a:rPr lang="sv-SE" dirty="0" smtClean="0"/>
                        <a:t>1,9 (3,8)</a:t>
                      </a:r>
                      <a:endParaRPr lang="sv-SE" dirty="0"/>
                    </a:p>
                  </a:txBody>
                  <a:tcPr/>
                </a:tc>
                <a:extLst>
                  <a:ext uri="{0D108BD9-81ED-4DB2-BD59-A6C34878D82A}">
                    <a16:rowId xmlns:a16="http://schemas.microsoft.com/office/drawing/2014/main" val="10003"/>
                  </a:ext>
                </a:extLst>
              </a:tr>
              <a:tr h="331086">
                <a:tc>
                  <a:txBody>
                    <a:bodyPr/>
                    <a:lstStyle/>
                    <a:p>
                      <a:r>
                        <a:rPr lang="sv-SE" dirty="0" smtClean="0"/>
                        <a:t>Toren</a:t>
                      </a:r>
                      <a:endParaRPr lang="sv-SE" dirty="0"/>
                    </a:p>
                  </a:txBody>
                  <a:tcPr/>
                </a:tc>
                <a:tc>
                  <a:txBody>
                    <a:bodyPr/>
                    <a:lstStyle/>
                    <a:p>
                      <a:pPr algn="l"/>
                      <a:r>
                        <a:rPr lang="sv-SE" dirty="0" smtClean="0"/>
                        <a:t>23,4</a:t>
                      </a:r>
                      <a:r>
                        <a:rPr lang="sv-SE" baseline="30000" dirty="0" smtClean="0"/>
                        <a:t>ab</a:t>
                      </a:r>
                      <a:r>
                        <a:rPr lang="sv-SE" dirty="0" smtClean="0"/>
                        <a:t> (2,2)</a:t>
                      </a:r>
                      <a:endParaRPr lang="sv-SE" dirty="0"/>
                    </a:p>
                  </a:txBody>
                  <a:tcPr/>
                </a:tc>
                <a:tc>
                  <a:txBody>
                    <a:bodyPr/>
                    <a:lstStyle/>
                    <a:p>
                      <a:pPr algn="l"/>
                      <a:r>
                        <a:rPr lang="sv-SE" dirty="0" smtClean="0"/>
                        <a:t>0,1 (0,1)</a:t>
                      </a:r>
                      <a:endParaRPr lang="sv-SE" dirty="0"/>
                    </a:p>
                  </a:txBody>
                  <a:tcPr/>
                </a:tc>
                <a:extLst>
                  <a:ext uri="{0D108BD9-81ED-4DB2-BD59-A6C34878D82A}">
                    <a16:rowId xmlns:a16="http://schemas.microsoft.com/office/drawing/2014/main" val="10004"/>
                  </a:ext>
                </a:extLst>
              </a:tr>
              <a:tr h="331086">
                <a:tc>
                  <a:txBody>
                    <a:bodyPr/>
                    <a:lstStyle/>
                    <a:p>
                      <a:r>
                        <a:rPr lang="sv-SE" dirty="0" smtClean="0"/>
                        <a:t>Ronde balen</a:t>
                      </a:r>
                      <a:endParaRPr lang="sv-SE" dirty="0"/>
                    </a:p>
                  </a:txBody>
                  <a:tcPr/>
                </a:tc>
                <a:tc>
                  <a:txBody>
                    <a:bodyPr/>
                    <a:lstStyle/>
                    <a:p>
                      <a:pPr algn="l"/>
                      <a:r>
                        <a:rPr lang="sv-SE" dirty="0" smtClean="0"/>
                        <a:t>1,1</a:t>
                      </a:r>
                      <a:r>
                        <a:rPr lang="sv-SE" baseline="30000" dirty="0" smtClean="0"/>
                        <a:t>c</a:t>
                      </a:r>
                      <a:r>
                        <a:rPr lang="sv-SE" dirty="0" smtClean="0"/>
                        <a:t> (0,4)</a:t>
                      </a:r>
                      <a:endParaRPr lang="sv-SE" dirty="0"/>
                    </a:p>
                  </a:txBody>
                  <a:tcPr/>
                </a:tc>
                <a:tc>
                  <a:txBody>
                    <a:bodyPr/>
                    <a:lstStyle/>
                    <a:p>
                      <a:pPr algn="l"/>
                      <a:r>
                        <a:rPr lang="sv-SE" dirty="0" smtClean="0"/>
                        <a:t>0,0 (0,0)</a:t>
                      </a:r>
                      <a:endParaRPr lang="sv-SE" dirty="0"/>
                    </a:p>
                  </a:txBody>
                  <a:tcPr/>
                </a:tc>
                <a:extLst>
                  <a:ext uri="{0D108BD9-81ED-4DB2-BD59-A6C34878D82A}">
                    <a16:rowId xmlns:a16="http://schemas.microsoft.com/office/drawing/2014/main" val="10005"/>
                  </a:ext>
                </a:extLst>
              </a:tr>
            </a:tbl>
          </a:graphicData>
        </a:graphic>
      </p:graphicFrame>
      <p:sp>
        <p:nvSpPr>
          <p:cNvPr id="9" name="textruta 8"/>
          <p:cNvSpPr txBox="1"/>
          <p:nvPr/>
        </p:nvSpPr>
        <p:spPr>
          <a:xfrm>
            <a:off x="727683" y="6506113"/>
            <a:ext cx="146227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(Spörndly, 2018)</a:t>
            </a:r>
            <a:endParaRPr kumimoji="0" lang="sv-SE" sz="1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89229593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06400" y="593870"/>
            <a:ext cx="6936510" cy="1495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Relatieve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veranderingen</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 in de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organische koolstof</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 de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bodem</a:t>
            </a:r>
            <a:r>
              <a:rPr kumimoji="0" lang="de-DE" alt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na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veranderingen in</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landgebruik </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de-DE" alt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Poeplau</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et al. 2011, GCB 17, 2415-2427).</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750" y="3127808"/>
            <a:ext cx="2638425" cy="225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3575" y="3127808"/>
            <a:ext cx="2590800"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38838" y="3108758"/>
            <a:ext cx="2559050" cy="220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p:cNvSpPr txBox="1">
            <a:spLocks noChangeArrowheads="1"/>
          </p:cNvSpPr>
          <p:nvPr/>
        </p:nvSpPr>
        <p:spPr bwMode="auto">
          <a:xfrm>
            <a:off x="539750" y="2711854"/>
            <a:ext cx="77716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000" b="1" i="0" u="none" strike="noStrike" kern="1200" cap="none" spc="0" normalizeH="0" baseline="0" noProof="0" dirty="0" err="1" smtClean="0">
                <a:ln>
                  <a:noFill/>
                </a:ln>
                <a:solidFill>
                  <a:prstClr val="black"/>
                </a:solidFill>
                <a:effectLst/>
                <a:uLnTx/>
                <a:uFillTx/>
                <a:latin typeface="Arial" pitchFamily="34" charset="0"/>
                <a:ea typeface="+mn-ea"/>
                <a:cs typeface="+mn-cs"/>
              </a:rPr>
              <a:t>akkerbouw</a:t>
            </a:r>
            <a:r>
              <a:rPr lang="de-DE" altLang="de-DE" b="1" dirty="0" smtClean="0">
                <a:solidFill>
                  <a:prstClr val="black"/>
                </a:solidFill>
              </a:rPr>
              <a:t> </a:t>
            </a:r>
            <a:r>
              <a:rPr lang="de-DE" altLang="de-DE" b="1" dirty="0" err="1" smtClean="0">
                <a:solidFill>
                  <a:prstClr val="black"/>
                </a:solidFill>
              </a:rPr>
              <a:t>naar</a:t>
            </a:r>
            <a:r>
              <a:rPr lang="de-DE" altLang="de-DE" b="1" dirty="0" smtClean="0">
                <a:solidFill>
                  <a:prstClr val="black"/>
                </a:solidFill>
              </a:rPr>
              <a:t> </a:t>
            </a:r>
            <a:r>
              <a:rPr kumimoji="0" lang="de-DE" altLang="de-DE" sz="2000" b="1" i="0" u="none" strike="noStrike" kern="1200" cap="none" spc="0" normalizeH="0" baseline="0" noProof="0" dirty="0" smtClean="0">
                <a:ln>
                  <a:noFill/>
                </a:ln>
                <a:solidFill>
                  <a:prstClr val="black"/>
                </a:solidFill>
                <a:effectLst/>
                <a:uLnTx/>
                <a:uFillTx/>
                <a:latin typeface="Arial" pitchFamily="34" charset="0"/>
                <a:ea typeface="+mn-ea"/>
                <a:cs typeface="+mn-cs"/>
              </a:rPr>
              <a:t>gras    </a:t>
            </a:r>
            <a:r>
              <a:rPr kumimoji="0" lang="de-DE" altLang="de-DE" sz="2000" b="1" i="0" u="none" strike="noStrike" kern="1200" cap="none" spc="0" normalizeH="0" baseline="0" noProof="0" dirty="0" err="1" smtClean="0">
                <a:ln>
                  <a:noFill/>
                </a:ln>
                <a:solidFill>
                  <a:prstClr val="black"/>
                </a:solidFill>
                <a:effectLst/>
                <a:uLnTx/>
                <a:uFillTx/>
                <a:latin typeface="Arial" pitchFamily="34" charset="0"/>
                <a:ea typeface="+mn-ea"/>
                <a:cs typeface="+mn-cs"/>
              </a:rPr>
              <a:t>gras</a:t>
            </a:r>
            <a:r>
              <a:rPr kumimoji="0" lang="de-DE" altLang="de-DE" sz="2000" b="1" i="0" u="none" strike="noStrike" kern="1200" cap="none" spc="0" normalizeH="0" baseline="0" noProof="0" dirty="0" smtClean="0">
                <a:ln>
                  <a:noFill/>
                </a:ln>
                <a:solidFill>
                  <a:prstClr val="black"/>
                </a:solidFill>
                <a:effectLst/>
                <a:uLnTx/>
                <a:uFillTx/>
                <a:latin typeface="Arial" pitchFamily="34" charset="0"/>
                <a:ea typeface="+mn-ea"/>
                <a:cs typeface="+mn-cs"/>
              </a:rPr>
              <a:t> </a:t>
            </a:r>
            <a:r>
              <a:rPr kumimoji="0" lang="de-DE" altLang="de-DE" sz="2000" b="1" i="0" u="none" strike="noStrike" kern="1200" cap="none" spc="0" normalizeH="0" baseline="0" noProof="0" dirty="0" err="1" smtClean="0">
                <a:ln>
                  <a:noFill/>
                </a:ln>
                <a:solidFill>
                  <a:prstClr val="black"/>
                </a:solidFill>
                <a:effectLst/>
                <a:uLnTx/>
                <a:uFillTx/>
                <a:latin typeface="Arial" pitchFamily="34" charset="0"/>
                <a:ea typeface="+mn-ea"/>
                <a:cs typeface="+mn-cs"/>
              </a:rPr>
              <a:t>naar</a:t>
            </a:r>
            <a:r>
              <a:rPr kumimoji="0" lang="de-DE" altLang="de-DE" sz="2000" b="1" i="0" u="none" strike="noStrike" kern="1200" cap="none" spc="0" normalizeH="0" baseline="0" noProof="0" dirty="0" smtClean="0">
                <a:ln>
                  <a:noFill/>
                </a:ln>
                <a:solidFill>
                  <a:prstClr val="black"/>
                </a:solidFill>
                <a:effectLst/>
                <a:uLnTx/>
                <a:uFillTx/>
                <a:latin typeface="Arial" pitchFamily="34" charset="0"/>
                <a:ea typeface="+mn-ea"/>
                <a:cs typeface="+mn-cs"/>
              </a:rPr>
              <a:t> </a:t>
            </a:r>
            <a:r>
              <a:rPr kumimoji="0" lang="de-DE" altLang="de-DE" sz="2000" b="1" i="0" u="none" strike="noStrike" kern="1200" cap="none" spc="0" normalizeH="0" baseline="0" noProof="0" dirty="0" err="1" smtClean="0">
                <a:ln>
                  <a:noFill/>
                </a:ln>
                <a:solidFill>
                  <a:prstClr val="black"/>
                </a:solidFill>
                <a:effectLst/>
                <a:uLnTx/>
                <a:uFillTx/>
                <a:latin typeface="Arial" pitchFamily="34" charset="0"/>
                <a:ea typeface="+mn-ea"/>
                <a:cs typeface="+mn-cs"/>
              </a:rPr>
              <a:t>akkerbouw</a:t>
            </a:r>
            <a:r>
              <a:rPr kumimoji="0" lang="de-DE" altLang="de-DE" sz="2000" b="1" i="0" u="none" strike="noStrike" kern="1200" cap="none" spc="0" normalizeH="0" baseline="0" noProof="0" dirty="0" smtClean="0">
                <a:ln>
                  <a:noFill/>
                </a:ln>
                <a:solidFill>
                  <a:prstClr val="black"/>
                </a:solidFill>
                <a:effectLst/>
                <a:uLnTx/>
                <a:uFillTx/>
                <a:latin typeface="Arial" pitchFamily="34" charset="0"/>
                <a:ea typeface="+mn-ea"/>
                <a:cs typeface="+mn-cs"/>
              </a:rPr>
              <a:t>       gras </a:t>
            </a:r>
            <a:r>
              <a:rPr kumimoji="0" lang="de-DE" altLang="de-DE" sz="2000" b="1" i="0" u="none" strike="noStrike" kern="1200" cap="none" spc="0" normalizeH="0" baseline="0" noProof="0" dirty="0" err="1" smtClean="0">
                <a:ln>
                  <a:noFill/>
                </a:ln>
                <a:solidFill>
                  <a:prstClr val="black"/>
                </a:solidFill>
                <a:effectLst/>
                <a:uLnTx/>
                <a:uFillTx/>
                <a:latin typeface="Arial" pitchFamily="34" charset="0"/>
                <a:ea typeface="+mn-ea"/>
                <a:cs typeface="+mn-cs"/>
              </a:rPr>
              <a:t>naar</a:t>
            </a:r>
            <a:r>
              <a:rPr kumimoji="0" lang="de-DE" altLang="de-DE" sz="2000" b="1" i="0" u="none" strike="noStrike" kern="1200" cap="none" spc="0" normalizeH="0" baseline="0" noProof="0" dirty="0" smtClean="0">
                <a:ln>
                  <a:noFill/>
                </a:ln>
                <a:solidFill>
                  <a:prstClr val="black"/>
                </a:solidFill>
                <a:effectLst/>
                <a:uLnTx/>
                <a:uFillTx/>
                <a:latin typeface="Arial" pitchFamily="34" charset="0"/>
                <a:ea typeface="+mn-ea"/>
                <a:cs typeface="+mn-cs"/>
              </a:rPr>
              <a:t> </a:t>
            </a:r>
            <a:r>
              <a:rPr kumimoji="0" lang="de-DE" altLang="de-DE" sz="2000" b="1" i="0" u="none" strike="noStrike" kern="1200" cap="none" spc="0" normalizeH="0" baseline="0" noProof="0" dirty="0" err="1" smtClean="0">
                <a:ln>
                  <a:noFill/>
                </a:ln>
                <a:solidFill>
                  <a:prstClr val="black"/>
                </a:solidFill>
                <a:effectLst/>
                <a:uLnTx/>
                <a:uFillTx/>
                <a:latin typeface="Arial" pitchFamily="34" charset="0"/>
                <a:ea typeface="+mn-ea"/>
                <a:cs typeface="+mn-cs"/>
              </a:rPr>
              <a:t>bos</a:t>
            </a:r>
            <a:endParaRPr kumimoji="0" lang="de-DE" altLang="de-DE"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7" name="Rectangle 7"/>
          <p:cNvSpPr>
            <a:spLocks noChangeArrowheads="1"/>
          </p:cNvSpPr>
          <p:nvPr/>
        </p:nvSpPr>
        <p:spPr bwMode="auto">
          <a:xfrm>
            <a:off x="971550" y="3199246"/>
            <a:ext cx="287338"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8" name="Rectangle 8"/>
          <p:cNvSpPr>
            <a:spLocks noChangeArrowheads="1"/>
          </p:cNvSpPr>
          <p:nvPr/>
        </p:nvSpPr>
        <p:spPr bwMode="auto">
          <a:xfrm>
            <a:off x="8172450" y="3199246"/>
            <a:ext cx="287338"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9" name="Rectangle 9"/>
          <p:cNvSpPr>
            <a:spLocks noChangeArrowheads="1"/>
          </p:cNvSpPr>
          <p:nvPr/>
        </p:nvSpPr>
        <p:spPr bwMode="auto">
          <a:xfrm>
            <a:off x="5364163" y="3199246"/>
            <a:ext cx="287337"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10" name="Text Box 10"/>
          <p:cNvSpPr txBox="1">
            <a:spLocks noChangeArrowheads="1"/>
          </p:cNvSpPr>
          <p:nvPr/>
        </p:nvSpPr>
        <p:spPr bwMode="auto">
          <a:xfrm>
            <a:off x="2710152" y="5494771"/>
            <a:ext cx="303212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mn-cs"/>
              </a:rPr>
              <a:t>jaren</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mn-cs"/>
              </a:rPr>
              <a:t> na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mn-cs"/>
              </a:rPr>
              <a:t>verandering</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mn-cs"/>
              </a:rPr>
              <a:t> van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mn-cs"/>
              </a:rPr>
              <a:t>landgebruik</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1" name="Freeform 11"/>
          <p:cNvSpPr>
            <a:spLocks/>
          </p:cNvSpPr>
          <p:nvPr/>
        </p:nvSpPr>
        <p:spPr bwMode="auto">
          <a:xfrm>
            <a:off x="971550" y="3775508"/>
            <a:ext cx="2087563" cy="1008063"/>
          </a:xfrm>
          <a:custGeom>
            <a:avLst/>
            <a:gdLst>
              <a:gd name="T0" fmla="*/ 0 w 1315"/>
              <a:gd name="T1" fmla="*/ 2147483647 h 635"/>
              <a:gd name="T2" fmla="*/ 2147483647 w 1315"/>
              <a:gd name="T3" fmla="*/ 2147483647 h 635"/>
              <a:gd name="T4" fmla="*/ 2147483647 w 1315"/>
              <a:gd name="T5" fmla="*/ 2147483647 h 635"/>
              <a:gd name="T6" fmla="*/ 2147483647 w 1315"/>
              <a:gd name="T7" fmla="*/ 2147483647 h 635"/>
              <a:gd name="T8" fmla="*/ 2147483647 w 1315"/>
              <a:gd name="T9" fmla="*/ 0 h 6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5" h="635">
                <a:moveTo>
                  <a:pt x="0" y="635"/>
                </a:moveTo>
                <a:cubicBezTo>
                  <a:pt x="49" y="574"/>
                  <a:pt x="98" y="514"/>
                  <a:pt x="181" y="454"/>
                </a:cubicBezTo>
                <a:cubicBezTo>
                  <a:pt x="264" y="394"/>
                  <a:pt x="378" y="332"/>
                  <a:pt x="499" y="272"/>
                </a:cubicBezTo>
                <a:cubicBezTo>
                  <a:pt x="620" y="212"/>
                  <a:pt x="771" y="136"/>
                  <a:pt x="907" y="91"/>
                </a:cubicBezTo>
                <a:cubicBezTo>
                  <a:pt x="1043" y="46"/>
                  <a:pt x="1179" y="23"/>
                  <a:pt x="1315" y="0"/>
                </a:cubicBezTo>
              </a:path>
            </a:pathLst>
          </a:custGeom>
          <a:noFill/>
          <a:ln w="31750">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a:spLocks/>
          </p:cNvSpPr>
          <p:nvPr/>
        </p:nvSpPr>
        <p:spPr bwMode="auto">
          <a:xfrm>
            <a:off x="3635375" y="3559608"/>
            <a:ext cx="2112963" cy="658813"/>
          </a:xfrm>
          <a:custGeom>
            <a:avLst/>
            <a:gdLst>
              <a:gd name="T0" fmla="*/ 2147483647 w 1331"/>
              <a:gd name="T1" fmla="*/ 0 h 415"/>
              <a:gd name="T2" fmla="*/ 2147483647 w 1331"/>
              <a:gd name="T3" fmla="*/ 2147483647 h 415"/>
              <a:gd name="T4" fmla="*/ 2147483647 w 1331"/>
              <a:gd name="T5" fmla="*/ 2147483647 h 415"/>
              <a:gd name="T6" fmla="*/ 2147483647 w 1331"/>
              <a:gd name="T7" fmla="*/ 2147483647 h 415"/>
              <a:gd name="T8" fmla="*/ 2147483647 w 1331"/>
              <a:gd name="T9" fmla="*/ 2147483647 h 415"/>
              <a:gd name="T10" fmla="*/ 2147483647 w 1331"/>
              <a:gd name="T11" fmla="*/ 2147483647 h 415"/>
              <a:gd name="T12" fmla="*/ 2147483647 w 1331"/>
              <a:gd name="T13" fmla="*/ 2147483647 h 415"/>
              <a:gd name="T14" fmla="*/ 2147483647 w 1331"/>
              <a:gd name="T15" fmla="*/ 2147483647 h 4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1" h="415">
                <a:moveTo>
                  <a:pt x="15" y="0"/>
                </a:moveTo>
                <a:cubicBezTo>
                  <a:pt x="15" y="23"/>
                  <a:pt x="15" y="46"/>
                  <a:pt x="15" y="91"/>
                </a:cubicBezTo>
                <a:cubicBezTo>
                  <a:pt x="15" y="136"/>
                  <a:pt x="7" y="227"/>
                  <a:pt x="15" y="272"/>
                </a:cubicBezTo>
                <a:cubicBezTo>
                  <a:pt x="23" y="317"/>
                  <a:pt x="46" y="340"/>
                  <a:pt x="61" y="363"/>
                </a:cubicBezTo>
                <a:cubicBezTo>
                  <a:pt x="76" y="386"/>
                  <a:pt x="91" y="401"/>
                  <a:pt x="106" y="408"/>
                </a:cubicBezTo>
                <a:cubicBezTo>
                  <a:pt x="121" y="415"/>
                  <a:pt x="136" y="408"/>
                  <a:pt x="151" y="408"/>
                </a:cubicBezTo>
                <a:cubicBezTo>
                  <a:pt x="166" y="408"/>
                  <a:pt x="0" y="408"/>
                  <a:pt x="197" y="408"/>
                </a:cubicBezTo>
                <a:cubicBezTo>
                  <a:pt x="394" y="408"/>
                  <a:pt x="862" y="408"/>
                  <a:pt x="1331" y="408"/>
                </a:cubicBezTo>
              </a:path>
            </a:pathLst>
          </a:custGeom>
          <a:noFill/>
          <a:ln w="31750">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a:spLocks/>
          </p:cNvSpPr>
          <p:nvPr/>
        </p:nvSpPr>
        <p:spPr bwMode="auto">
          <a:xfrm>
            <a:off x="6372225" y="4135871"/>
            <a:ext cx="1871663" cy="420687"/>
          </a:xfrm>
          <a:custGeom>
            <a:avLst/>
            <a:gdLst>
              <a:gd name="T0" fmla="*/ 0 w 1179"/>
              <a:gd name="T1" fmla="*/ 2147483647 h 265"/>
              <a:gd name="T2" fmla="*/ 2147483647 w 1179"/>
              <a:gd name="T3" fmla="*/ 2147483647 h 265"/>
              <a:gd name="T4" fmla="*/ 2147483647 w 1179"/>
              <a:gd name="T5" fmla="*/ 2147483647 h 265"/>
              <a:gd name="T6" fmla="*/ 2147483647 w 1179"/>
              <a:gd name="T7" fmla="*/ 0 h 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79" h="265">
                <a:moveTo>
                  <a:pt x="0" y="181"/>
                </a:moveTo>
                <a:cubicBezTo>
                  <a:pt x="60" y="200"/>
                  <a:pt x="121" y="219"/>
                  <a:pt x="227" y="227"/>
                </a:cubicBezTo>
                <a:cubicBezTo>
                  <a:pt x="333" y="235"/>
                  <a:pt x="476" y="265"/>
                  <a:pt x="635" y="227"/>
                </a:cubicBezTo>
                <a:cubicBezTo>
                  <a:pt x="794" y="189"/>
                  <a:pt x="986" y="94"/>
                  <a:pt x="1179" y="0"/>
                </a:cubicBezTo>
              </a:path>
            </a:pathLst>
          </a:custGeom>
          <a:noFill/>
          <a:ln w="31750">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8251264"/>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3"/>
          <p:cNvSpPr txBox="1">
            <a:spLocks noChangeArrowheads="1"/>
          </p:cNvSpPr>
          <p:nvPr/>
        </p:nvSpPr>
        <p:spPr bwMode="auto">
          <a:xfrm>
            <a:off x="179512" y="144860"/>
            <a:ext cx="51133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24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Koolstofvastlegging</a:t>
            </a:r>
            <a:endPar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endParaRPr>
          </a:p>
        </p:txBody>
      </p:sp>
      <p:sp>
        <p:nvSpPr>
          <p:cNvPr id="4" name="Textfeld 3"/>
          <p:cNvSpPr txBox="1"/>
          <p:nvPr/>
        </p:nvSpPr>
        <p:spPr>
          <a:xfrm>
            <a:off x="179512" y="5229200"/>
            <a:ext cx="8823524"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Simulatiestudie naar het gemiddelde jaarlijkse netto-effect (t C ha</a:t>
            </a:r>
            <a:r>
              <a:rPr kumimoji="0" lang="en-US" sz="1800" b="1"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van </a:t>
            </a:r>
            <a:r>
              <a:rPr kumimoji="0" lang="en-US"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omzetting</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van </a:t>
            </a:r>
            <a:r>
              <a:rPr kumimoji="0" lang="en-US"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bouwland</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a:t>
            </a:r>
            <a:r>
              <a:rPr kumimoji="0" lang="en-US"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grasland</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op het koolstofgehalte van </a:t>
            </a:r>
            <a:r>
              <a:rPr kumimoji="0" lang="en-US"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organische</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stof in de </a:t>
            </a:r>
            <a:r>
              <a:rPr kumimoji="0" lang="en-US"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bodem</a:t>
            </a:r>
            <a:endPar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Vleeshouwers</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en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Verhagen</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2002)</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6" name="Gruppieren 5"/>
          <p:cNvGrpSpPr/>
          <p:nvPr/>
        </p:nvGrpSpPr>
        <p:grpSpPr>
          <a:xfrm>
            <a:off x="2051720" y="956785"/>
            <a:ext cx="4772025" cy="4385409"/>
            <a:chOff x="2051720" y="836712"/>
            <a:chExt cx="4772025" cy="4385409"/>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70796" y="836712"/>
              <a:ext cx="4333875" cy="3324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1720" y="4005064"/>
              <a:ext cx="4772025" cy="847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4103761" y="4852789"/>
              <a:ext cx="93647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 C ha</a:t>
              </a: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a:t>
              </a:r>
              <a:endParaRPr kumimoji="0" lang="en-US" sz="1800" b="0" i="0" u="none" strike="noStrike" kern="1200" cap="none" spc="0" normalizeH="0" baseline="30000" noProof="0" dirty="0">
                <a:ln>
                  <a:noFill/>
                </a:ln>
                <a:solidFill>
                  <a:prstClr val="black"/>
                </a:solidFill>
                <a:effectLst/>
                <a:uLnTx/>
                <a:uFillTx/>
                <a:latin typeface="Calibri"/>
                <a:ea typeface="+mn-ea"/>
              </a:endParaRPr>
            </a:p>
          </p:txBody>
        </p:sp>
      </p:grpSp>
    </p:spTree>
    <p:extLst>
      <p:ext uri="{BB962C8B-B14F-4D97-AF65-F5344CB8AC3E}">
        <p14:creationId xmlns:p14="http://schemas.microsoft.com/office/powerpoint/2010/main" val="325370312"/>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0257" y="1050969"/>
            <a:ext cx="6120401" cy="4708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6"/>
          <p:cNvSpPr txBox="1">
            <a:spLocks noChangeArrowheads="1"/>
          </p:cNvSpPr>
          <p:nvPr/>
        </p:nvSpPr>
        <p:spPr bwMode="auto">
          <a:xfrm>
            <a:off x="2843809" y="624162"/>
            <a:ext cx="46805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de-DE" alt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Reinsch e.a. 2018, </a:t>
            </a:r>
            <a:r>
              <a:rPr kumimoji="0" lang="de-DE" alt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BodembewerkingRes.</a:t>
            </a:r>
            <a:r>
              <a:rPr kumimoji="0" lang="de-DE" alt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175, 119-129</a:t>
            </a:r>
            <a:r>
              <a:rPr kumimoji="0" lang="de-DE" altLang="de-DE"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de-DE" altLang="de-DE"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 name="Textfeld 1"/>
          <p:cNvSpPr txBox="1"/>
          <p:nvPr/>
        </p:nvSpPr>
        <p:spPr>
          <a:xfrm>
            <a:off x="5518226" y="5892761"/>
            <a:ext cx="3604864"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PG: blijvend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grasland</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lang="de-DE" sz="1400" dirty="0" smtClean="0">
                <a:solidFill>
                  <a:prstClr val="black"/>
                </a:solidFill>
                <a:latin typeface="Arial" pitchFamily="34" charset="0"/>
                <a:cs typeface="Arial" pitchFamily="34" charset="0"/>
              </a:rPr>
              <a:t>(</a:t>
            </a:r>
            <a:r>
              <a:rPr lang="de-DE" sz="1400" dirty="0" err="1" smtClean="0">
                <a:solidFill>
                  <a:prstClr val="black"/>
                </a:solidFill>
                <a:latin typeface="Arial" pitchFamily="34" charset="0"/>
                <a:cs typeface="Arial" pitchFamily="34" charset="0"/>
              </a:rPr>
              <a:t>geen</a:t>
            </a:r>
            <a:r>
              <a:rPr lang="de-DE" sz="1400" dirty="0" smtClean="0">
                <a:solidFill>
                  <a:prstClr val="black"/>
                </a:solidFill>
                <a:latin typeface="Arial" pitchFamily="34" charset="0"/>
                <a:cs typeface="Arial" pitchFamily="34" charset="0"/>
              </a:rPr>
              <a:t> </a:t>
            </a:r>
            <a:r>
              <a:rPr lang="de-DE" sz="1400" dirty="0" err="1" smtClean="0">
                <a:solidFill>
                  <a:prstClr val="black"/>
                </a:solidFill>
                <a:latin typeface="Arial" pitchFamily="34" charset="0"/>
                <a:cs typeface="Arial" pitchFamily="34" charset="0"/>
              </a:rPr>
              <a:t>vernieuwing</a:t>
            </a:r>
            <a:r>
              <a:rPr lang="de-DE" sz="1400" dirty="0" smtClean="0">
                <a:solidFill>
                  <a:prstClr val="black"/>
                </a:solidFill>
                <a:latin typeface="Arial" pitchFamily="34" charset="0"/>
                <a:cs typeface="Arial" pitchFamily="34" charset="0"/>
              </a:rPr>
              <a:t>)</a:t>
            </a:r>
            <a:endPar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SR: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grasland</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vernieuwd</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het</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voorjaar</a:t>
            </a:r>
            <a:endPar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AR: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grasland</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vernieuwd</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de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herfst</a:t>
            </a:r>
            <a:endPar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CM: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omzetting</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van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grasland</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snijmaïs</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Textfeld 5"/>
          <p:cNvSpPr txBox="1"/>
          <p:nvPr/>
        </p:nvSpPr>
        <p:spPr>
          <a:xfrm>
            <a:off x="16024" y="5906849"/>
            <a:ext cx="4923409" cy="83099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twee proefjaren</a:t>
            </a: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weergegeven zijn de resultaten voor het eerste jaar </a:t>
            </a:r>
            <a:r>
              <a:rPr kumimoji="0" lang="en-US"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na</a:t>
            </a:r>
            <a:r>
              <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vernieuwing</a:t>
            </a:r>
            <a:r>
              <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omzetting</a:t>
            </a:r>
            <a:r>
              <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van grasland</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Rechteck 4"/>
          <p:cNvSpPr/>
          <p:nvPr/>
        </p:nvSpPr>
        <p:spPr>
          <a:xfrm>
            <a:off x="-3911" y="-117418"/>
            <a:ext cx="9131821" cy="796821"/>
          </a:xfrm>
          <a:prstGeom prst="rect">
            <a:avLst/>
          </a:prstGeom>
        </p:spPr>
        <p:txBody>
          <a:bodyPr wrap="square">
            <a:spAutoFit/>
          </a:body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20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Graslandvernieuwing</a:t>
            </a:r>
            <a:r>
              <a:rPr kumimoji="0" lang="en-US" altLang="de-DE" sz="20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altLang="de-DE" sz="20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omzetting</a:t>
            </a:r>
            <a:r>
              <a:rPr kumimoji="0" lang="en-US" altLang="de-DE" sz="20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en </a:t>
            </a:r>
            <a:r>
              <a:rPr kumimoji="0" lang="en-US"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opbrengstgerelateerde</a:t>
            </a:r>
            <a:r>
              <a:rPr kumimoji="0" lang="en-US"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altLang="de-DE" sz="20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emissies</a:t>
            </a:r>
            <a:endParaRPr kumimoji="0" lang="en-US" altLang="de-DE" sz="20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1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altLang="de-DE" sz="1200" b="1" i="0" u="none" strike="noStrike" kern="1200" cap="none" spc="0" normalizeH="0" noProof="0" dirty="0" smtClean="0">
                <a:ln>
                  <a:noFill/>
                </a:ln>
                <a:solidFill>
                  <a:prstClr val="black"/>
                </a:solidFill>
                <a:effectLst/>
                <a:uLnTx/>
                <a:uFillTx/>
                <a:latin typeface="Arial" pitchFamily="34" charset="0"/>
                <a:ea typeface="+mn-ea"/>
                <a:cs typeface="Arial" pitchFamily="34" charset="0"/>
              </a:rPr>
              <a:t>CO</a:t>
            </a:r>
            <a:r>
              <a:rPr kumimoji="0" lang="en-US" altLang="de-DE" sz="1200" b="1" i="0" u="none" strike="noStrike" kern="1200" cap="none" spc="0" normalizeH="0" baseline="-25000" noProof="0" dirty="0" smtClean="0">
                <a:ln>
                  <a:noFill/>
                </a:ln>
                <a:solidFill>
                  <a:prstClr val="black"/>
                </a:solidFill>
                <a:effectLst/>
                <a:uLnTx/>
                <a:uFillTx/>
                <a:latin typeface="Arial" pitchFamily="34" charset="0"/>
                <a:ea typeface="+mn-ea"/>
                <a:cs typeface="Arial" pitchFamily="34" charset="0"/>
              </a:rPr>
              <a:t>2äq </a:t>
            </a:r>
            <a:r>
              <a:rPr kumimoji="0" lang="en-US" altLang="de-DE" sz="1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ha</a:t>
            </a:r>
            <a:r>
              <a:rPr kumimoji="0" lang="en-US" altLang="de-DE" sz="1200" b="1"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en-US" altLang="de-DE" sz="1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altLang="de-DE" sz="12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jaarlijkse</a:t>
            </a:r>
            <a:r>
              <a:rPr kumimoji="0" lang="en-US" altLang="de-DE" sz="1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altLang="de-DE" sz="12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energieopbrengst</a:t>
            </a:r>
            <a:r>
              <a:rPr kumimoji="0" lang="en-US" altLang="de-DE" sz="1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altLang="de-DE"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5066019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369888" y="551536"/>
            <a:ext cx="74882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Ecosysteemdiensten</a:t>
            </a:r>
            <a:r>
              <a:rPr kumimoji="0" lang="en-US" altLang="de-DE" sz="2400" b="1" i="0" u="sng"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en-US" altLang="de-DE" sz="2400" b="1" i="0" u="sng"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grasland</a:t>
            </a:r>
            <a:r>
              <a:rPr kumimoji="0" lang="en-US" altLang="de-DE" sz="2400" b="1" i="0" u="sng"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'The big five':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i="0"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Biodiversiteit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Klimaat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sng"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Cultuur</a:t>
            </a:r>
            <a:endParaRPr kumimoji="0" lang="en-US" altLang="de-DE" sz="2400" b="1" i="0" u="sng"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lang="en-US" altLang="de-DE" sz="2400" dirty="0" smtClean="0">
                <a:solidFill>
                  <a:srgbClr val="000000"/>
                </a:solidFill>
                <a:cs typeface="Times New Roman" pitchFamily="18" charset="0"/>
              </a:rPr>
              <a:t>Water</a:t>
            </a: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a:off x="6988175" y="5605463"/>
            <a:ext cx="869950"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cultuur</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(Bron: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 name="Textfeld 3"/>
          <p:cNvSpPr txBox="1">
            <a:spLocks noChangeArrowheads="1"/>
          </p:cNvSpPr>
          <p:nvPr/>
        </p:nvSpPr>
        <p:spPr bwMode="auto">
          <a:xfrm>
            <a:off x="2954337" y="3236317"/>
            <a:ext cx="540067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Esthetische waarde van graslanden</a:t>
            </a:r>
          </a:p>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Recreatie</a:t>
            </a:r>
          </a:p>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Natuuronderwijs</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endParaRPr>
          </a:p>
        </p:txBody>
      </p:sp>
    </p:spTree>
    <p:extLst>
      <p:ext uri="{BB962C8B-B14F-4D97-AF65-F5344CB8AC3E}">
        <p14:creationId xmlns:p14="http://schemas.microsoft.com/office/powerpoint/2010/main" val="1332397451"/>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6bef2e15-21d4-4fc6-b616-01a05933241d@u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520" y="548680"/>
            <a:ext cx="3024336" cy="22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46ee46a8-0ea0-4f2d-8f00-595fc4c39f25@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912" y="4215154"/>
            <a:ext cx="3134880" cy="233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4fbb4d97-01c2-4682-8bc7-bc335ca17e22@u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4472" y="527726"/>
            <a:ext cx="3024336" cy="22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07904" y="3732684"/>
            <a:ext cx="1935315" cy="258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07903" y="620688"/>
            <a:ext cx="1935315" cy="258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40152" y="4228431"/>
            <a:ext cx="3078674" cy="2309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232745" y="2991455"/>
            <a:ext cx="2698175" cy="923330"/>
          </a:xfrm>
          <a:prstGeom prst="rect">
            <a:avLst/>
          </a:prstGeom>
        </p:spPr>
        <p:txBody>
          <a:bodyPr wrap="none">
            <a:spAutoFit/>
          </a:body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Esthetische waarde van </a:t>
            </a:r>
            <a:endParaRPr kumimoji="0" lang="en-US"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graslanden</a:t>
            </a:r>
            <a:endPar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Rechteck 8"/>
          <p:cNvSpPr/>
          <p:nvPr/>
        </p:nvSpPr>
        <p:spPr>
          <a:xfrm>
            <a:off x="6800036" y="3212976"/>
            <a:ext cx="1300356" cy="456535"/>
          </a:xfrm>
          <a:prstGeom prst="rect">
            <a:avLst/>
          </a:prstGeom>
        </p:spPr>
        <p:txBody>
          <a:bodyPr wrap="none">
            <a:spAutoFit/>
          </a:body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Recreatie</a:t>
            </a:r>
            <a:endPar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Rechteck 2"/>
          <p:cNvSpPr/>
          <p:nvPr/>
        </p:nvSpPr>
        <p:spPr>
          <a:xfrm>
            <a:off x="3727723" y="3224853"/>
            <a:ext cx="1941557" cy="456535"/>
          </a:xfrm>
          <a:prstGeom prst="rect">
            <a:avLst/>
          </a:prstGeom>
        </p:spPr>
        <p:txBody>
          <a:bodyPr wrap="none">
            <a:spAutoFit/>
          </a:body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Natuuronderwijs</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497443081"/>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04957" y="620280"/>
            <a:ext cx="786923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auto" latinLnBrk="0" hangingPunct="1">
              <a:lnSpc>
                <a:spcPct val="100000"/>
              </a:lnSpc>
              <a:spcBef>
                <a:spcPct val="20000"/>
              </a:spcBef>
              <a:spcAft>
                <a:spcPct val="20000"/>
              </a:spcAft>
              <a:buClrTx/>
              <a:buSzTx/>
              <a:buFontTx/>
              <a:buNone/>
              <a:tabLst/>
              <a:defRPr/>
            </a:pPr>
            <a:r>
              <a:rPr lang="de-DE" altLang="de-DE" sz="2400" b="1" dirty="0">
                <a:solidFill>
                  <a:prstClr val="black"/>
                </a:solidFill>
                <a:cs typeface="Arial" pitchFamily="34" charset="0"/>
              </a:rPr>
              <a:t>A</a:t>
            </a:r>
            <a:r>
              <a:rPr kumimoji="0" lang="de-DE" alt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fwegingen</a:t>
            </a:r>
            <a:r>
              <a:rPr kumimoji="0" lang="de-DE" alt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tussen</a:t>
            </a:r>
            <a:r>
              <a:rPr kumimoji="0" lang="de-DE" alt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verschillende</a:t>
            </a:r>
            <a:r>
              <a:rPr kumimoji="0" lang="de-DE" alt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functies</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457200" marR="0" lvl="0" indent="-457200" algn="l" defTabSz="457200" rtl="0" eaLnBrk="1" fontAlgn="auto" latinLnBrk="0" hangingPunct="1">
              <a:lnSpc>
                <a:spcPct val="100000"/>
              </a:lnSpc>
              <a:spcBef>
                <a:spcPct val="20000"/>
              </a:spcBef>
              <a:spcAft>
                <a:spcPct val="20000"/>
              </a:spcAft>
              <a:buClrTx/>
              <a:buSzTx/>
              <a:buFontTx/>
              <a:buNone/>
              <a:tabLst/>
              <a:defRPr/>
            </a:pPr>
            <a:endParaRPr kumimoji="0" lang="de-DE" alt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457200" marR="0" lvl="0" indent="-457200" algn="l" defTabSz="457200" rtl="0" eaLnBrk="1" fontAlgn="auto" latinLnBrk="0" hangingPunct="1">
              <a:lnSpc>
                <a:spcPct val="100000"/>
              </a:lnSpc>
              <a:spcBef>
                <a:spcPct val="20000"/>
              </a:spcBef>
              <a:spcAft>
                <a:spcPct val="20000"/>
              </a:spcAft>
              <a:buClrTx/>
              <a:buSzTx/>
              <a:buFontTx/>
              <a:buNone/>
              <a:tabLst/>
              <a:defRPr/>
            </a:pPr>
            <a:endPar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0" indent="-457200" algn="l" defTabSz="457200" rtl="0" eaLnBrk="1" fontAlgn="auto" latinLnBrk="0" hangingPunct="1">
              <a:lnSpc>
                <a:spcPct val="100000"/>
              </a:lnSpc>
              <a:spcBef>
                <a:spcPct val="20000"/>
              </a:spcBef>
              <a:spcAft>
                <a:spcPct val="20000"/>
              </a:spcAft>
              <a:buClrTx/>
              <a:buSzTx/>
              <a:buFontTx/>
              <a:buAutoNum type="arabicPeriod"/>
              <a:tabLst/>
              <a:defRPr/>
            </a:pPr>
            <a:r>
              <a:rPr lang="de-DE" altLang="de-DE" noProof="0" dirty="0">
                <a:solidFill>
                  <a:prstClr val="black"/>
                </a:solidFill>
                <a:cs typeface="Arial" pitchFamily="34" charset="0"/>
              </a:rPr>
              <a:t>K</a:t>
            </a:r>
            <a:r>
              <a:rPr kumimoji="0" lang="de-DE" altLang="de-DE" sz="20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ennen </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van de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causale</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relatie</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tussen</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verschillende diensten</a:t>
            </a:r>
          </a:p>
          <a:p>
            <a:pPr marL="457200" marR="0" lvl="0" indent="-457200" algn="l" defTabSz="457200" rtl="0" eaLnBrk="1" fontAlgn="auto" latinLnBrk="0" hangingPunct="1">
              <a:lnSpc>
                <a:spcPct val="100000"/>
              </a:lnSpc>
              <a:spcBef>
                <a:spcPct val="20000"/>
              </a:spcBef>
              <a:spcAft>
                <a:spcPct val="20000"/>
              </a:spcAft>
              <a:buClrTx/>
              <a:buSzTx/>
              <a:buFontTx/>
              <a:buAutoNum type="arabicPeriod"/>
              <a:tabLst/>
              <a:defRPr/>
            </a:pPr>
            <a:r>
              <a:rPr kumimoji="0" lang="de-DE" altLang="de-DE" sz="20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In </a:t>
            </a:r>
            <a:r>
              <a:rPr kumimoji="0" lang="de-DE" altLang="de-DE" sz="20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kaart</a:t>
            </a:r>
            <a:r>
              <a:rPr kumimoji="0" lang="de-DE" altLang="de-DE" sz="20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brengen</a:t>
            </a:r>
            <a:r>
              <a:rPr kumimoji="0" lang="de-DE" altLang="de-DE" sz="20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van </a:t>
            </a:r>
            <a:r>
              <a:rPr kumimoji="0" lang="de-DE" altLang="de-DE" sz="20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het</a:t>
            </a:r>
            <a:r>
              <a:rPr kumimoji="0" lang="de-DE" altLang="de-DE" sz="20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effect</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van </a:t>
            </a:r>
            <a:r>
              <a:rPr kumimoji="0" lang="de-DE" altLang="de-DE" sz="20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managementmaatregelen</a:t>
            </a:r>
            <a:r>
              <a:rPr kumimoji="0" lang="de-DE" altLang="de-DE" sz="20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op de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levering</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van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meerdere</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diensten</a:t>
            </a:r>
            <a:endPar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2825512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4560" y="1705378"/>
            <a:ext cx="3657600" cy="366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1"/>
          <p:cNvSpPr txBox="1">
            <a:spLocks noChangeArrowheads="1"/>
          </p:cNvSpPr>
          <p:nvPr/>
        </p:nvSpPr>
        <p:spPr bwMode="auto">
          <a:xfrm>
            <a:off x="3584872" y="1437884"/>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smtClean="0">
                <a:ln>
                  <a:noFill/>
                </a:ln>
                <a:solidFill>
                  <a:srgbClr val="000000"/>
                </a:solidFill>
                <a:effectLst/>
                <a:uLnTx/>
                <a:uFillTx/>
                <a:latin typeface="Arial" pitchFamily="34" charset="0"/>
                <a:ea typeface="+mn-ea"/>
                <a:cs typeface="+mn-cs"/>
              </a:rPr>
              <a:t>Service 1</a:t>
            </a:r>
          </a:p>
        </p:txBody>
      </p:sp>
      <p:sp>
        <p:nvSpPr>
          <p:cNvPr id="4" name="Textfeld 5"/>
          <p:cNvSpPr txBox="1">
            <a:spLocks noChangeArrowheads="1"/>
          </p:cNvSpPr>
          <p:nvPr/>
        </p:nvSpPr>
        <p:spPr bwMode="auto">
          <a:xfrm>
            <a:off x="5594647" y="2857903"/>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smtClean="0">
                <a:ln>
                  <a:noFill/>
                </a:ln>
                <a:solidFill>
                  <a:srgbClr val="000000"/>
                </a:solidFill>
                <a:effectLst/>
                <a:uLnTx/>
                <a:uFillTx/>
                <a:latin typeface="Arial" pitchFamily="34" charset="0"/>
                <a:ea typeface="+mn-ea"/>
                <a:cs typeface="+mn-cs"/>
              </a:rPr>
              <a:t>Service 2</a:t>
            </a:r>
          </a:p>
        </p:txBody>
      </p:sp>
      <p:sp>
        <p:nvSpPr>
          <p:cNvPr id="5" name="Textfeld 6"/>
          <p:cNvSpPr txBox="1">
            <a:spLocks noChangeArrowheads="1"/>
          </p:cNvSpPr>
          <p:nvPr/>
        </p:nvSpPr>
        <p:spPr bwMode="auto">
          <a:xfrm>
            <a:off x="4629447" y="4850215"/>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smtClean="0">
                <a:ln>
                  <a:noFill/>
                </a:ln>
                <a:solidFill>
                  <a:srgbClr val="000000"/>
                </a:solidFill>
                <a:effectLst/>
                <a:uLnTx/>
                <a:uFillTx/>
                <a:latin typeface="Arial" pitchFamily="34" charset="0"/>
                <a:ea typeface="+mn-ea"/>
                <a:cs typeface="+mn-cs"/>
              </a:rPr>
              <a:t>Service 3</a:t>
            </a:r>
          </a:p>
        </p:txBody>
      </p:sp>
      <p:sp>
        <p:nvSpPr>
          <p:cNvPr id="6" name="Textfeld 7"/>
          <p:cNvSpPr txBox="1">
            <a:spLocks noChangeArrowheads="1"/>
          </p:cNvSpPr>
          <p:nvPr/>
        </p:nvSpPr>
        <p:spPr bwMode="auto">
          <a:xfrm>
            <a:off x="2354560" y="4874028"/>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smtClean="0">
                <a:ln>
                  <a:noFill/>
                </a:ln>
                <a:solidFill>
                  <a:srgbClr val="000000"/>
                </a:solidFill>
                <a:effectLst/>
                <a:uLnTx/>
                <a:uFillTx/>
                <a:latin typeface="Arial" pitchFamily="34" charset="0"/>
                <a:ea typeface="+mn-ea"/>
                <a:cs typeface="+mn-cs"/>
              </a:rPr>
              <a:t>Service 4</a:t>
            </a:r>
          </a:p>
        </p:txBody>
      </p:sp>
      <p:sp>
        <p:nvSpPr>
          <p:cNvPr id="7" name="Textfeld 8"/>
          <p:cNvSpPr txBox="1">
            <a:spLocks noChangeArrowheads="1"/>
          </p:cNvSpPr>
          <p:nvPr/>
        </p:nvSpPr>
        <p:spPr bwMode="auto">
          <a:xfrm>
            <a:off x="1490960" y="2711853"/>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smtClean="0">
                <a:ln>
                  <a:noFill/>
                </a:ln>
                <a:solidFill>
                  <a:srgbClr val="000000"/>
                </a:solidFill>
                <a:effectLst/>
                <a:uLnTx/>
                <a:uFillTx/>
                <a:latin typeface="Arial" pitchFamily="34" charset="0"/>
                <a:ea typeface="+mn-ea"/>
                <a:cs typeface="+mn-cs"/>
              </a:rPr>
              <a:t>Service 5</a:t>
            </a:r>
          </a:p>
        </p:txBody>
      </p:sp>
      <p:sp>
        <p:nvSpPr>
          <p:cNvPr id="8" name="Textfeld 3"/>
          <p:cNvSpPr txBox="1">
            <a:spLocks noChangeArrowheads="1"/>
          </p:cNvSpPr>
          <p:nvPr/>
        </p:nvSpPr>
        <p:spPr bwMode="auto">
          <a:xfrm>
            <a:off x="843260" y="5521728"/>
            <a:ext cx="6913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de-DE" sz="16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Ecosysteemdiensten variëren van 0 (geen dienst/ontbrekende dienst) tot 100% (</a:t>
            </a:r>
            <a:r>
              <a:rPr kumimoji="0" lang="en-US" altLang="de-DE" sz="1600" b="0" i="0" u="none"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maximaal</a:t>
            </a:r>
            <a:r>
              <a:rPr kumimoji="0" lang="en-US" altLang="de-DE" sz="16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en-US" altLang="de-DE" sz="16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onder de specifieke </a:t>
            </a:r>
            <a:r>
              <a:rPr kumimoji="0" lang="en-US" altLang="de-DE" sz="16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omstandigheden</a:t>
            </a:r>
            <a:r>
              <a:rPr kumimoji="0" lang="en-US" altLang="de-DE" sz="16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a:t>
            </a:r>
            <a:endParaRPr kumimoji="0" lang="de-DE" altLang="de-DE" sz="16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sp>
        <p:nvSpPr>
          <p:cNvPr id="9" name="Textfeld 8"/>
          <p:cNvSpPr txBox="1"/>
          <p:nvPr/>
        </p:nvSpPr>
        <p:spPr>
          <a:xfrm>
            <a:off x="3584872" y="1849840"/>
            <a:ext cx="638175" cy="1793875"/>
          </a:xfrm>
          <a:prstGeom prst="rect">
            <a:avLst/>
          </a:prstGeom>
          <a:noFill/>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a:ea typeface="+mn-ea"/>
                <a:cs typeface="+mn-cs"/>
              </a:rPr>
              <a:t>100%</a:t>
            </a: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a:ea typeface="+mn-ea"/>
                <a:cs typeface="+mn-cs"/>
              </a:rPr>
              <a:t>0%</a:t>
            </a:r>
          </a:p>
        </p:txBody>
      </p:sp>
      <p:sp>
        <p:nvSpPr>
          <p:cNvPr id="10" name="Text Box 6"/>
          <p:cNvSpPr txBox="1">
            <a:spLocks noChangeArrowheads="1"/>
          </p:cNvSpPr>
          <p:nvPr/>
        </p:nvSpPr>
        <p:spPr bwMode="auto">
          <a:xfrm>
            <a:off x="6012160" y="6237312"/>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(Bron: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Rechthoek 10"/>
          <p:cNvSpPr/>
          <p:nvPr/>
        </p:nvSpPr>
        <p:spPr>
          <a:xfrm>
            <a:off x="212724" y="335290"/>
            <a:ext cx="6908511" cy="830997"/>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de-DE" sz="2400" b="1" dirty="0" err="1" smtClean="0">
                <a:solidFill>
                  <a:srgbClr val="000000"/>
                </a:solidFill>
                <a:latin typeface="Calibri"/>
                <a:cs typeface="Times New Roman" pitchFamily="18" charset="0"/>
              </a:rPr>
              <a:t>Inzicht</a:t>
            </a:r>
            <a:r>
              <a:rPr lang="en-US" altLang="de-DE" sz="2400" b="1" dirty="0" smtClean="0">
                <a:solidFill>
                  <a:srgbClr val="000000"/>
                </a:solidFill>
                <a:latin typeface="Calibri"/>
                <a:cs typeface="Times New Roman" pitchFamily="18" charset="0"/>
              </a:rPr>
              <a:t> in </a:t>
            </a:r>
            <a:r>
              <a:rPr lang="en-US" altLang="de-DE" sz="2400" b="1" dirty="0" err="1" smtClean="0">
                <a:solidFill>
                  <a:srgbClr val="000000"/>
                </a:solidFill>
                <a:latin typeface="Calibri"/>
                <a:cs typeface="Times New Roman" pitchFamily="18" charset="0"/>
              </a:rPr>
              <a:t>ecosysteemdiensten</a:t>
            </a:r>
            <a:r>
              <a:rPr lang="en-US" altLang="de-DE" sz="2400" b="1" dirty="0" smtClean="0">
                <a:solidFill>
                  <a:srgbClr val="000000"/>
                </a:solidFill>
                <a:latin typeface="Calibri"/>
                <a:cs typeface="Times New Roman" pitchFamily="18" charset="0"/>
              </a:rPr>
              <a:t> </a:t>
            </a:r>
            <a:r>
              <a:rPr lang="en-US" altLang="de-DE" sz="2400" b="1" dirty="0" err="1" smtClean="0">
                <a:solidFill>
                  <a:srgbClr val="000000"/>
                </a:solidFill>
                <a:latin typeface="Calibri"/>
                <a:cs typeface="Times New Roman" pitchFamily="18" charset="0"/>
              </a:rPr>
              <a:t>geleverd</a:t>
            </a:r>
            <a:r>
              <a:rPr lang="en-US" altLang="de-DE" sz="2400" b="1" dirty="0" smtClean="0">
                <a:solidFill>
                  <a:srgbClr val="000000"/>
                </a:solidFill>
                <a:latin typeface="Calibri"/>
                <a:cs typeface="Times New Roman" pitchFamily="18" charset="0"/>
              </a:rPr>
              <a:t> door </a:t>
            </a:r>
            <a:r>
              <a:rPr kumimoji="0" lang="en-US" altLang="de-DE" sz="2400" b="1" i="0" u="none" strike="noStrike" kern="1200" cap="none" spc="0" normalizeH="0" baseline="0" noProof="0" dirty="0" err="1" smtClean="0">
                <a:ln>
                  <a:noFill/>
                </a:ln>
                <a:solidFill>
                  <a:srgbClr val="000000"/>
                </a:solidFill>
                <a:effectLst/>
                <a:uLnTx/>
                <a:uFillTx/>
                <a:latin typeface="Calibri"/>
                <a:ea typeface="+mn-ea"/>
                <a:cs typeface="Times New Roman" pitchFamily="18" charset="0"/>
              </a:rPr>
              <a:t>grasland</a:t>
            </a:r>
            <a:r>
              <a:rPr kumimoji="0" lang="en-US" altLang="de-DE" sz="2400" b="1" i="0" u="none" strike="noStrike" kern="1200" cap="none" spc="0" normalizeH="0" baseline="0" noProof="0" dirty="0" smtClean="0">
                <a:ln>
                  <a:noFill/>
                </a:ln>
                <a:solidFill>
                  <a:srgbClr val="000000"/>
                </a:solidFill>
                <a:effectLst/>
                <a:uLnTx/>
                <a:uFillTx/>
                <a:latin typeface="Calibri"/>
                <a:ea typeface="+mn-ea"/>
                <a:cs typeface="Times New Roman" pitchFamily="18" charset="0"/>
              </a:rPr>
              <a:t> </a:t>
            </a:r>
            <a:r>
              <a:rPr kumimoji="0" lang="en-US" altLang="de-DE" sz="2400" b="0" i="0" u="none" strike="noStrike" kern="1200" cap="none" spc="0" normalizeH="0" baseline="0" noProof="0" dirty="0" smtClean="0">
                <a:ln>
                  <a:noFill/>
                </a:ln>
                <a:solidFill>
                  <a:srgbClr val="000000"/>
                </a:solidFill>
                <a:effectLst/>
                <a:uLnTx/>
                <a:uFillTx/>
                <a:latin typeface="Calibri"/>
                <a:ea typeface="+mn-ea"/>
                <a:cs typeface="Times New Roman" pitchFamily="18" charset="0"/>
              </a:rPr>
              <a:t>(schematisch)</a:t>
            </a:r>
            <a:endParaRPr kumimoji="0" lang="en-US" altLang="de-DE" sz="2400" b="0" i="0" u="none" strike="noStrike" kern="1200" cap="none" spc="0" normalizeH="0" baseline="0" noProof="0" dirty="0">
              <a:ln>
                <a:noFill/>
              </a:ln>
              <a:solidFill>
                <a:srgbClr val="000000"/>
              </a:solidFill>
              <a:effectLst/>
              <a:uLnTx/>
              <a:uFillTx/>
              <a:latin typeface="Calibri"/>
              <a:ea typeface="+mn-ea"/>
              <a:cs typeface="Times New Roman" pitchFamily="18" charset="0"/>
            </a:endParaRPr>
          </a:p>
        </p:txBody>
      </p:sp>
    </p:spTree>
    <p:extLst>
      <p:ext uri="{BB962C8B-B14F-4D97-AF65-F5344CB8AC3E}">
        <p14:creationId xmlns:p14="http://schemas.microsoft.com/office/powerpoint/2010/main" val="356829909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1513" y="3406462"/>
            <a:ext cx="2743200"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392238" y="3225487"/>
            <a:ext cx="1119217"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de-DE" sz="1600" b="1" dirty="0" err="1" smtClean="0">
                <a:solidFill>
                  <a:srgbClr val="000000"/>
                </a:solidFill>
                <a:latin typeface="Arial"/>
              </a:rPr>
              <a:t>productie</a:t>
            </a:r>
            <a:endParaRPr kumimoji="0" lang="de-DE"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feld 3"/>
          <p:cNvSpPr txBox="1"/>
          <p:nvPr/>
        </p:nvSpPr>
        <p:spPr>
          <a:xfrm>
            <a:off x="2832100" y="4087500"/>
            <a:ext cx="722313"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000000"/>
                </a:solidFill>
                <a:effectLst/>
                <a:uLnTx/>
                <a:uFillTx/>
                <a:latin typeface="Arial"/>
                <a:ea typeface="+mn-ea"/>
                <a:cs typeface="+mn-cs"/>
              </a:rPr>
              <a:t>water</a:t>
            </a:r>
            <a:endParaRPr kumimoji="0" lang="de-DE"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5" name="Textfeld 4"/>
          <p:cNvSpPr txBox="1"/>
          <p:nvPr/>
        </p:nvSpPr>
        <p:spPr>
          <a:xfrm>
            <a:off x="2328863" y="5795650"/>
            <a:ext cx="893762"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000000"/>
                </a:solidFill>
                <a:effectLst/>
                <a:uLnTx/>
                <a:uFillTx/>
                <a:latin typeface="Arial"/>
                <a:ea typeface="+mn-ea"/>
                <a:cs typeface="+mn-cs"/>
              </a:rPr>
              <a:t>klimaat</a:t>
            </a:r>
            <a:endParaRPr kumimoji="0" lang="de-DE"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feld 5"/>
          <p:cNvSpPr txBox="1"/>
          <p:nvPr/>
        </p:nvSpPr>
        <p:spPr>
          <a:xfrm>
            <a:off x="384175" y="5795650"/>
            <a:ext cx="1338263"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000000"/>
                </a:solidFill>
                <a:effectLst/>
                <a:uLnTx/>
                <a:uFillTx/>
                <a:latin typeface="Arial"/>
                <a:ea typeface="+mn-ea"/>
                <a:cs typeface="+mn-cs"/>
              </a:rPr>
              <a:t>biodiversiteit</a:t>
            </a:r>
            <a:endParaRPr kumimoji="0" lang="de-DE"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feld 6"/>
          <p:cNvSpPr txBox="1"/>
          <p:nvPr/>
        </p:nvSpPr>
        <p:spPr>
          <a:xfrm>
            <a:off x="179388" y="4070037"/>
            <a:ext cx="868362"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000000"/>
                </a:solidFill>
                <a:effectLst/>
                <a:uLnTx/>
                <a:uFillTx/>
                <a:latin typeface="Arial"/>
                <a:ea typeface="+mn-ea"/>
                <a:cs typeface="+mn-cs"/>
              </a:rPr>
              <a:t>cultuur</a:t>
            </a:r>
            <a:endParaRPr kumimoji="0" lang="de-DE"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feld 3"/>
          <p:cNvSpPr txBox="1">
            <a:spLocks noChangeArrowheads="1"/>
          </p:cNvSpPr>
          <p:nvPr/>
        </p:nvSpPr>
        <p:spPr bwMode="auto">
          <a:xfrm>
            <a:off x="179388" y="787373"/>
            <a:ext cx="83518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Ecosysteemdiensten geleverd door grasland </a:t>
            </a: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(schematisch)</a:t>
            </a: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de-DE" sz="18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de-DE" sz="1600" b="0" i="0" u="none"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Ecosysteemdiensten</a:t>
            </a:r>
            <a:r>
              <a:rPr kumimoji="0" lang="en-US" altLang="de-DE" sz="16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en-US" altLang="de-DE" sz="16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variëren van 0 (geen dienst/ontbrekende dienst) tot 100% (</a:t>
            </a:r>
            <a:r>
              <a:rPr kumimoji="0" lang="en-US" altLang="de-DE" sz="1600" b="0" i="0" u="none"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maximaal</a:t>
            </a:r>
            <a:r>
              <a:rPr kumimoji="0" lang="en-US" altLang="de-DE" sz="16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en-US" altLang="de-DE" sz="1600" b="0" i="0" u="none"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onde</a:t>
            </a:r>
            <a:r>
              <a:rPr lang="en-US" altLang="de-DE" sz="1600" dirty="0" smtClean="0">
                <a:solidFill>
                  <a:srgbClr val="000000"/>
                </a:solidFill>
                <a:cs typeface="Times New Roman" pitchFamily="18" charset="0"/>
              </a:rPr>
              <a:t>r de </a:t>
            </a:r>
            <a:r>
              <a:rPr lang="en-US" altLang="de-DE" sz="1600" dirty="0" err="1" smtClean="0">
                <a:solidFill>
                  <a:srgbClr val="000000"/>
                </a:solidFill>
                <a:cs typeface="Times New Roman" pitchFamily="18" charset="0"/>
              </a:rPr>
              <a:t>specifieke</a:t>
            </a:r>
            <a:r>
              <a:rPr lang="en-US" altLang="de-DE" sz="1600" dirty="0" smtClean="0">
                <a:solidFill>
                  <a:srgbClr val="000000"/>
                </a:solidFill>
                <a:cs typeface="Times New Roman" pitchFamily="18" charset="0"/>
              </a:rPr>
              <a:t> </a:t>
            </a:r>
            <a:r>
              <a:rPr lang="en-US" altLang="de-DE" sz="1600" dirty="0" err="1" smtClean="0">
                <a:solidFill>
                  <a:srgbClr val="000000"/>
                </a:solidFill>
                <a:cs typeface="Times New Roman" pitchFamily="18" charset="0"/>
              </a:rPr>
              <a:t>omstandigheden</a:t>
            </a:r>
            <a:r>
              <a:rPr lang="en-US" altLang="de-DE" sz="1600" dirty="0" smtClean="0">
                <a:solidFill>
                  <a:srgbClr val="000000"/>
                </a:solidFill>
                <a:cs typeface="Times New Roman" pitchFamily="18" charset="0"/>
              </a:rPr>
              <a:t>)</a:t>
            </a:r>
            <a:endParaRPr kumimoji="0" lang="de-DE" altLang="de-DE" sz="16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sp>
        <p:nvSpPr>
          <p:cNvPr id="9" name="Textfeld 8"/>
          <p:cNvSpPr txBox="1"/>
          <p:nvPr/>
        </p:nvSpPr>
        <p:spPr>
          <a:xfrm>
            <a:off x="1463675" y="3546162"/>
            <a:ext cx="576263" cy="1385888"/>
          </a:xfrm>
          <a:prstGeom prst="rect">
            <a:avLst/>
          </a:prstGeom>
          <a:noFill/>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100%</a:t>
            </a: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0%</a:t>
            </a: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00" y="3406462"/>
            <a:ext cx="2743200"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3487" y="3408050"/>
            <a:ext cx="2743200" cy="274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
          <p:cNvSpPr txBox="1">
            <a:spLocks noChangeArrowheads="1"/>
          </p:cNvSpPr>
          <p:nvPr/>
        </p:nvSpPr>
        <p:spPr bwMode="auto">
          <a:xfrm>
            <a:off x="892175" y="2708312"/>
            <a:ext cx="80003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de-DE" sz="2000" b="1" i="0" u="none"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pré-industrieel</a:t>
            </a:r>
            <a:r>
              <a:rPr kumimoji="0" lang="en-US" altLang="de-DE" sz="2000" b="1"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en-US" altLang="de-DE" sz="2000" b="1" i="0" u="none"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huidig</a:t>
            </a:r>
            <a:r>
              <a:rPr kumimoji="0" lang="en-US" altLang="de-DE" sz="2000" b="1"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en-US" altLang="de-DE" sz="2000" b="1" i="0" u="none"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intensief</a:t>
            </a:r>
            <a:r>
              <a:rPr kumimoji="0" lang="en-US" altLang="de-DE" sz="2000" b="1"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en-US" altLang="de-DE" sz="2000" b="1" i="0" u="none"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verlaten</a:t>
            </a:r>
            <a:r>
              <a:rPr kumimoji="0" lang="en-US" altLang="de-DE" sz="2000" b="1"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en-US" altLang="de-DE" sz="2000" b="1" i="0" u="none"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grasland</a:t>
            </a:r>
            <a:endPar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sp>
        <p:nvSpPr>
          <p:cNvPr id="14" name="Text Box 6"/>
          <p:cNvSpPr txBox="1">
            <a:spLocks noChangeArrowheads="1"/>
          </p:cNvSpPr>
          <p:nvPr/>
        </p:nvSpPr>
        <p:spPr bwMode="auto">
          <a:xfrm>
            <a:off x="2631505" y="6340678"/>
            <a:ext cx="62609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alt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de-DE" alt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&amp; Kayser 2014: Grassl</a:t>
            </a:r>
            <a:r>
              <a:rPr kumimoji="0" lang="de-DE" alt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.Sci.Eur. 19</a:t>
            </a:r>
            <a:r>
              <a:rPr kumimoji="0" lang="de-DE" alt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199-214)</a:t>
            </a:r>
            <a:endPar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600570775"/>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6012160" y="6237312"/>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(Bron: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3" name="Picture 1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25975" y="2433241"/>
            <a:ext cx="3041650"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2988" y="2433241"/>
            <a:ext cx="3005137"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251222" y="436044"/>
            <a:ext cx="7082451"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de-DE" altLang="de-DE" sz="2200" b="1" dirty="0" err="1" smtClean="0">
                <a:solidFill>
                  <a:srgbClr val="000000"/>
                </a:solidFill>
                <a:cs typeface="Arial" pitchFamily="34" charset="0"/>
              </a:rPr>
              <a:t>Effect</a:t>
            </a:r>
            <a:r>
              <a:rPr lang="de-DE" altLang="de-DE" sz="2200" b="1" dirty="0" smtClean="0">
                <a:solidFill>
                  <a:srgbClr val="000000"/>
                </a:solidFill>
                <a:cs typeface="Arial" pitchFamily="34" charset="0"/>
              </a:rPr>
              <a:t> van i</a:t>
            </a:r>
            <a:r>
              <a:rPr kumimoji="0" lang="de-DE" altLang="de-DE" sz="22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ntensiteit</a:t>
            </a:r>
            <a:r>
              <a:rPr kumimoji="0" lang="de-DE" altLang="de-DE" sz="22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van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het</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graslandbeheer</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op</a:t>
            </a:r>
            <a:r>
              <a:rPr kumimoji="0" lang="de-DE" altLang="de-DE" sz="22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ecosysteemdiensten</a:t>
            </a:r>
            <a:r>
              <a:rPr kumimoji="0" lang="de-DE" altLang="de-DE" sz="2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(schematisch)</a:t>
            </a:r>
            <a:endParaRPr kumimoji="0" lang="de-DE" altLang="de-DE" sz="1800" b="0" i="1"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6" name="Textfeld 5"/>
          <p:cNvSpPr txBox="1"/>
          <p:nvPr/>
        </p:nvSpPr>
        <p:spPr>
          <a:xfrm>
            <a:off x="971550" y="5228828"/>
            <a:ext cx="6913563" cy="830997"/>
          </a:xfrm>
          <a:prstGeom prst="rect">
            <a:avLst/>
          </a:prstGeom>
          <a:noFill/>
        </p:spPr>
        <p:txBody>
          <a:bodyPr>
            <a:spAutoFit/>
          </a:bodyPr>
          <a:lstStyle/>
          <a:p>
            <a:pPr marL="0" marR="0" lvl="0" indent="0" algn="l" defTabSz="457200" rtl="0" eaLnBrk="1" fontAlgn="base" latinLnBrk="0" hangingPunct="1">
              <a:lnSpc>
                <a:spcPct val="150000"/>
              </a:lnSpc>
              <a:spcBef>
                <a:spcPct val="0"/>
              </a:spcBef>
              <a:spcAft>
                <a:spcPct val="0"/>
              </a:spcAft>
              <a:buClrTx/>
              <a:buSzTx/>
              <a:buFontTx/>
              <a:buNone/>
              <a:tabLst/>
              <a:defRPr/>
            </a:pPr>
            <a:r>
              <a:rPr lang="de-DE" sz="1600" noProof="0" dirty="0" err="1" smtClean="0">
                <a:solidFill>
                  <a:srgbClr val="000000"/>
                </a:solidFill>
                <a:latin typeface="Arial"/>
              </a:rPr>
              <a:t>G</a:t>
            </a:r>
            <a:r>
              <a:rPr kumimoji="0" lang="de-DE" sz="1600" b="0" i="0" u="none" strike="noStrike" kern="1200" cap="none" spc="0" normalizeH="0" baseline="0" noProof="0" dirty="0" err="1" smtClean="0">
                <a:ln>
                  <a:noFill/>
                </a:ln>
                <a:solidFill>
                  <a:srgbClr val="000000"/>
                </a:solidFill>
                <a:effectLst/>
                <a:uLnTx/>
                <a:uFillTx/>
                <a:latin typeface="Arial"/>
                <a:ea typeface="+mn-ea"/>
                <a:cs typeface="+mn-cs"/>
              </a:rPr>
              <a:t>een</a:t>
            </a:r>
            <a:r>
              <a:rPr kumimoji="0" lang="de-DE" sz="1600" b="0" i="0" u="none" strike="noStrike" kern="1200" cap="none" spc="0" normalizeH="0" baseline="0" noProof="0" dirty="0" smtClean="0">
                <a:ln>
                  <a:noFill/>
                </a:ln>
                <a:solidFill>
                  <a:srgbClr val="000000"/>
                </a:solidFill>
                <a:effectLst/>
                <a:uLnTx/>
                <a:uFillTx/>
                <a:latin typeface="Arial"/>
                <a:ea typeface="+mn-ea"/>
                <a:cs typeface="+mn-cs"/>
              </a:rPr>
              <a:t>    </a:t>
            </a:r>
            <a:r>
              <a:rPr kumimoji="0" lang="de-DE" sz="1600" b="0" i="0" u="none" strike="noStrike" kern="1200" cap="none" spc="0" normalizeH="0" baseline="0" noProof="0" dirty="0" err="1" smtClean="0">
                <a:ln>
                  <a:noFill/>
                </a:ln>
                <a:solidFill>
                  <a:srgbClr val="000000"/>
                </a:solidFill>
                <a:effectLst/>
                <a:uLnTx/>
                <a:uFillTx/>
                <a:latin typeface="Arial"/>
                <a:ea typeface="+mn-ea"/>
                <a:cs typeface="+mn-cs"/>
              </a:rPr>
              <a:t>Laag</a:t>
            </a:r>
            <a:r>
              <a:rPr kumimoji="0" lang="de-DE" sz="1600" b="0" i="0" u="none" strike="noStrike" kern="1200" cap="none" spc="0" normalizeH="0" baseline="0" noProof="0" dirty="0" smtClean="0">
                <a:ln>
                  <a:noFill/>
                </a:ln>
                <a:solidFill>
                  <a:srgbClr val="000000"/>
                </a:solidFill>
                <a:effectLst/>
                <a:uLnTx/>
                <a:uFillTx/>
                <a:latin typeface="Arial"/>
                <a:ea typeface="+mn-ea"/>
                <a:cs typeface="+mn-cs"/>
              </a:rPr>
              <a:t>   </a:t>
            </a:r>
            <a:r>
              <a:rPr lang="de-DE" sz="1600" dirty="0" smtClean="0">
                <a:solidFill>
                  <a:srgbClr val="000000"/>
                </a:solidFill>
                <a:latin typeface="Arial"/>
              </a:rPr>
              <a:t>G</a:t>
            </a:r>
            <a:r>
              <a:rPr kumimoji="0" lang="de-DE" sz="1600" b="0" i="0" u="none" strike="noStrike" kern="1200" cap="none" spc="0" normalizeH="0" baseline="0" noProof="0" dirty="0" err="1" smtClean="0">
                <a:ln>
                  <a:noFill/>
                </a:ln>
                <a:solidFill>
                  <a:srgbClr val="000000"/>
                </a:solidFill>
                <a:effectLst/>
                <a:uLnTx/>
                <a:uFillTx/>
                <a:latin typeface="Arial"/>
                <a:ea typeface="+mn-ea"/>
                <a:cs typeface="+mn-cs"/>
              </a:rPr>
              <a:t>emiddeld</a:t>
            </a:r>
            <a:r>
              <a:rPr kumimoji="0" lang="de-DE" sz="1600" b="0" i="0" u="none" strike="noStrike" kern="1200" cap="none" spc="0" normalizeH="0" baseline="0" noProof="0" dirty="0" smtClean="0">
                <a:ln>
                  <a:noFill/>
                </a:ln>
                <a:solidFill>
                  <a:srgbClr val="000000"/>
                </a:solidFill>
                <a:effectLst/>
                <a:uLnTx/>
                <a:uFillTx/>
                <a:latin typeface="Arial"/>
                <a:ea typeface="+mn-ea"/>
                <a:cs typeface="+mn-cs"/>
              </a:rPr>
              <a:t>   </a:t>
            </a:r>
            <a:r>
              <a:rPr kumimoji="0" lang="de-DE" sz="1600" b="0" i="0" u="none" strike="noStrike" kern="1200" cap="none" spc="0" normalizeH="0" baseline="0" noProof="0" dirty="0" err="1" smtClean="0">
                <a:ln>
                  <a:noFill/>
                </a:ln>
                <a:solidFill>
                  <a:srgbClr val="000000"/>
                </a:solidFill>
                <a:effectLst/>
                <a:uLnTx/>
                <a:uFillTx/>
                <a:latin typeface="Arial"/>
                <a:ea typeface="+mn-ea"/>
                <a:cs typeface="+mn-cs"/>
              </a:rPr>
              <a:t>Hoog</a:t>
            </a:r>
            <a:r>
              <a:rPr kumimoji="0" lang="de-DE" sz="1600" b="0" i="0" u="none" strike="noStrike" kern="1200" cap="none" spc="0" normalizeH="0" baseline="0" noProof="0" dirty="0" smtClean="0">
                <a:ln>
                  <a:noFill/>
                </a:ln>
                <a:solidFill>
                  <a:srgbClr val="000000"/>
                </a:solidFill>
                <a:effectLst/>
                <a:uLnTx/>
                <a:uFillTx/>
                <a:latin typeface="Arial"/>
                <a:ea typeface="+mn-ea"/>
                <a:cs typeface="+mn-cs"/>
              </a:rPr>
              <a:t>           </a:t>
            </a:r>
            <a:r>
              <a:rPr lang="de-DE" sz="1600" dirty="0">
                <a:solidFill>
                  <a:srgbClr val="000000"/>
                </a:solidFill>
                <a:latin typeface="Arial"/>
              </a:rPr>
              <a:t>G</a:t>
            </a:r>
            <a:r>
              <a:rPr kumimoji="0" lang="de-DE" sz="1600" b="0" i="0" u="none" strike="noStrike" kern="1200" cap="none" spc="0" normalizeH="0" baseline="0" noProof="0" dirty="0" err="1" smtClean="0">
                <a:ln>
                  <a:noFill/>
                </a:ln>
                <a:solidFill>
                  <a:srgbClr val="000000"/>
                </a:solidFill>
                <a:effectLst/>
                <a:uLnTx/>
                <a:uFillTx/>
                <a:latin typeface="Arial"/>
                <a:ea typeface="+mn-ea"/>
                <a:cs typeface="+mn-cs"/>
              </a:rPr>
              <a:t>een</a:t>
            </a:r>
            <a:r>
              <a:rPr kumimoji="0" lang="de-DE" sz="1600" b="0" i="0" u="none" strike="noStrike" kern="1200" cap="none" spc="0" normalizeH="0" baseline="0" noProof="0" dirty="0" smtClean="0">
                <a:ln>
                  <a:noFill/>
                </a:ln>
                <a:solidFill>
                  <a:srgbClr val="000000"/>
                </a:solidFill>
                <a:effectLst/>
                <a:uLnTx/>
                <a:uFillTx/>
                <a:latin typeface="Arial"/>
                <a:ea typeface="+mn-ea"/>
                <a:cs typeface="+mn-cs"/>
              </a:rPr>
              <a:t>    </a:t>
            </a:r>
            <a:r>
              <a:rPr lang="de-DE" sz="1600" dirty="0" err="1" smtClean="0">
                <a:solidFill>
                  <a:srgbClr val="000000"/>
                </a:solidFill>
                <a:latin typeface="Arial"/>
              </a:rPr>
              <a:t>Laa</a:t>
            </a:r>
            <a:r>
              <a:rPr kumimoji="0" lang="de-DE" sz="1600" b="0" i="0" u="none" strike="noStrike" kern="1200" cap="none" spc="0" normalizeH="0" baseline="0" noProof="0" dirty="0" smtClean="0">
                <a:ln>
                  <a:noFill/>
                </a:ln>
                <a:solidFill>
                  <a:srgbClr val="000000"/>
                </a:solidFill>
                <a:effectLst/>
                <a:uLnTx/>
                <a:uFillTx/>
                <a:latin typeface="Arial"/>
                <a:ea typeface="+mn-ea"/>
                <a:cs typeface="+mn-cs"/>
              </a:rPr>
              <a:t>g   </a:t>
            </a:r>
            <a:r>
              <a:rPr lang="de-DE" sz="1600" dirty="0" smtClean="0">
                <a:solidFill>
                  <a:srgbClr val="000000"/>
                </a:solidFill>
                <a:latin typeface="Arial"/>
              </a:rPr>
              <a:t>G</a:t>
            </a:r>
            <a:r>
              <a:rPr kumimoji="0" lang="de-DE" sz="1600" b="0" i="0" u="none" strike="noStrike" kern="1200" cap="none" spc="0" normalizeH="0" baseline="0" noProof="0" dirty="0" err="1" smtClean="0">
                <a:ln>
                  <a:noFill/>
                </a:ln>
                <a:solidFill>
                  <a:srgbClr val="000000"/>
                </a:solidFill>
                <a:effectLst/>
                <a:uLnTx/>
                <a:uFillTx/>
                <a:latin typeface="Arial"/>
                <a:ea typeface="+mn-ea"/>
                <a:cs typeface="+mn-cs"/>
              </a:rPr>
              <a:t>emiddeld</a:t>
            </a:r>
            <a:r>
              <a:rPr kumimoji="0" lang="de-DE" sz="1600" b="0" i="0" u="none" strike="noStrike" kern="1200" cap="none" spc="0" normalizeH="0" baseline="0" noProof="0" dirty="0" smtClean="0">
                <a:ln>
                  <a:noFill/>
                </a:ln>
                <a:solidFill>
                  <a:srgbClr val="000000"/>
                </a:solidFill>
                <a:effectLst/>
                <a:uLnTx/>
                <a:uFillTx/>
                <a:latin typeface="Arial"/>
                <a:ea typeface="+mn-ea"/>
                <a:cs typeface="+mn-cs"/>
              </a:rPr>
              <a:t>   </a:t>
            </a:r>
            <a:r>
              <a:rPr lang="de-DE" sz="1600" dirty="0" err="1" smtClean="0">
                <a:solidFill>
                  <a:srgbClr val="000000"/>
                </a:solidFill>
                <a:latin typeface="Arial"/>
              </a:rPr>
              <a:t>Hoog</a:t>
            </a: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base" latinLnBrk="0" hangingPunct="1">
              <a:lnSpc>
                <a:spcPct val="150000"/>
              </a:lnSpc>
              <a:spcBef>
                <a:spcPct val="0"/>
              </a:spcBef>
              <a:spcAft>
                <a:spcPct val="0"/>
              </a:spcAft>
              <a:buClrTx/>
              <a:buSzTx/>
              <a:buFontTx/>
              <a:buNone/>
              <a:tabLst/>
              <a:defRPr/>
            </a:pPr>
            <a:r>
              <a:rPr kumimoji="0" lang="de-DE" sz="1600" b="0" i="0" u="none" strike="noStrike" kern="1200" cap="none" spc="0" normalizeH="0" baseline="0" noProof="0" dirty="0" err="1" smtClean="0">
                <a:ln>
                  <a:noFill/>
                </a:ln>
                <a:solidFill>
                  <a:srgbClr val="000000"/>
                </a:solidFill>
                <a:effectLst/>
                <a:uLnTx/>
                <a:uFillTx/>
                <a:latin typeface="Arial"/>
                <a:ea typeface="+mn-ea"/>
                <a:cs typeface="+mn-cs"/>
              </a:rPr>
              <a:t>Aantal</a:t>
            </a:r>
            <a:r>
              <a:rPr kumimoji="0" lang="de-DE" sz="1600" b="0" i="0" u="none" strike="noStrike" kern="1200" cap="none" spc="0" normalizeH="0" baseline="0" noProof="0" dirty="0" smtClean="0">
                <a:ln>
                  <a:noFill/>
                </a:ln>
                <a:solidFill>
                  <a:srgbClr val="000000"/>
                </a:solidFill>
                <a:effectLst/>
                <a:uLnTx/>
                <a:uFillTx/>
                <a:latin typeface="Arial"/>
                <a:ea typeface="+mn-ea"/>
                <a:cs typeface="+mn-cs"/>
              </a:rPr>
              <a:t> </a:t>
            </a:r>
            <a:r>
              <a:rPr kumimoji="0" lang="de-DE" sz="1600" b="0" i="0" u="none" strike="noStrike" kern="1200" cap="none" spc="0" normalizeH="0" baseline="0" noProof="0" dirty="0" err="1" smtClean="0">
                <a:ln>
                  <a:noFill/>
                </a:ln>
                <a:solidFill>
                  <a:srgbClr val="000000"/>
                </a:solidFill>
                <a:effectLst/>
                <a:uLnTx/>
                <a:uFillTx/>
                <a:latin typeface="Arial"/>
                <a:ea typeface="+mn-ea"/>
                <a:cs typeface="+mn-cs"/>
              </a:rPr>
              <a:t>snedes</a:t>
            </a:r>
            <a:r>
              <a:rPr lang="de-DE" sz="1600" dirty="0">
                <a:solidFill>
                  <a:srgbClr val="000000"/>
                </a:solidFill>
                <a:latin typeface="Arial"/>
              </a:rPr>
              <a:t> </a:t>
            </a:r>
            <a:r>
              <a:rPr lang="de-DE" sz="1600" dirty="0" smtClean="0">
                <a:solidFill>
                  <a:srgbClr val="000000"/>
                </a:solidFill>
                <a:latin typeface="Arial"/>
              </a:rPr>
              <a:t>(weiden, </a:t>
            </a:r>
            <a:r>
              <a:rPr lang="de-DE" sz="1600" dirty="0" err="1" smtClean="0">
                <a:solidFill>
                  <a:srgbClr val="000000"/>
                </a:solidFill>
                <a:latin typeface="Arial"/>
              </a:rPr>
              <a:t>maaien</a:t>
            </a:r>
            <a:r>
              <a:rPr lang="de-DE" sz="1600" dirty="0" smtClean="0">
                <a:solidFill>
                  <a:srgbClr val="000000"/>
                </a:solidFill>
                <a:latin typeface="Arial"/>
              </a:rPr>
              <a:t>)</a:t>
            </a: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feld 8"/>
          <p:cNvSpPr txBox="1">
            <a:spLocks noChangeArrowheads="1"/>
          </p:cNvSpPr>
          <p:nvPr/>
        </p:nvSpPr>
        <p:spPr bwMode="auto">
          <a:xfrm>
            <a:off x="395288" y="1772816"/>
            <a:ext cx="76330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altLang="de-DE" sz="1800" b="1" i="0" u="none" strike="noStrike" kern="0" cap="none" spc="0" normalizeH="0" baseline="0" noProof="0" dirty="0" smtClean="0">
                <a:ln>
                  <a:noFill/>
                </a:ln>
                <a:solidFill>
                  <a:srgbClr val="000000"/>
                </a:solidFill>
                <a:effectLst/>
                <a:uLnTx/>
                <a:uFillTx/>
                <a:latin typeface="Arial" pitchFamily="34" charset="0"/>
                <a:ea typeface="+mn-ea"/>
                <a:cs typeface="+mn-cs"/>
              </a:rPr>
              <a:t>Levering </a:t>
            </a:r>
            <a:r>
              <a:rPr kumimoji="0" lang="de-DE" altLang="de-DE" sz="1800" b="1" i="0" u="none" strike="noStrike" kern="0" cap="none" spc="0" normalizeH="0" baseline="0" noProof="0" dirty="0" err="1" smtClean="0">
                <a:ln>
                  <a:noFill/>
                </a:ln>
                <a:solidFill>
                  <a:srgbClr val="000000"/>
                </a:solidFill>
                <a:effectLst/>
                <a:uLnTx/>
                <a:uFillTx/>
                <a:latin typeface="Arial" pitchFamily="34" charset="0"/>
                <a:ea typeface="+mn-ea"/>
                <a:cs typeface="+mn-cs"/>
              </a:rPr>
              <a:t>van ecosysteemdiensten</a:t>
            </a:r>
            <a:endParaRPr kumimoji="0" lang="de-DE" altLang="de-DE" sz="1800" b="1"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sp>
        <p:nvSpPr>
          <p:cNvPr id="8" name="Textfeld 7"/>
          <p:cNvSpPr txBox="1"/>
          <p:nvPr/>
        </p:nvSpPr>
        <p:spPr>
          <a:xfrm>
            <a:off x="543357" y="2644378"/>
            <a:ext cx="572656" cy="2800767"/>
          </a:xfrm>
          <a:prstGeom prst="rect">
            <a:avLst/>
          </a:prstGeom>
          <a:noFill/>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err="1" smtClean="0">
                <a:ln>
                  <a:noFill/>
                </a:ln>
                <a:solidFill>
                  <a:srgbClr val="000000"/>
                </a:solidFill>
                <a:effectLst/>
                <a:uLnTx/>
                <a:uFillTx/>
                <a:latin typeface="Arial"/>
                <a:ea typeface="+mn-ea"/>
                <a:cs typeface="+mn-cs"/>
              </a:rPr>
              <a:t>max</a:t>
            </a: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a:ea typeface="+mn-ea"/>
                <a:cs typeface="+mn-cs"/>
              </a:rPr>
              <a:t>min</a:t>
            </a:r>
          </a:p>
        </p:txBody>
      </p:sp>
      <p:cxnSp>
        <p:nvCxnSpPr>
          <p:cNvPr id="9" name="Gerade Verbindung mit Pfeil 8"/>
          <p:cNvCxnSpPr/>
          <p:nvPr/>
        </p:nvCxnSpPr>
        <p:spPr>
          <a:xfrm flipV="1">
            <a:off x="866775" y="3068241"/>
            <a:ext cx="33338" cy="1960562"/>
          </a:xfrm>
          <a:prstGeom prst="straightConnector1">
            <a:avLst/>
          </a:prstGeom>
          <a:noFill/>
          <a:ln w="19050" cap="flat" cmpd="sng" algn="ctr">
            <a:solidFill>
              <a:srgbClr val="000000"/>
            </a:solidFill>
            <a:prstDash val="solid"/>
            <a:tailEnd type="arrow"/>
          </a:ln>
          <a:effectLst/>
        </p:spPr>
      </p:cxnSp>
      <p:sp>
        <p:nvSpPr>
          <p:cNvPr id="10" name="Textfeld 9"/>
          <p:cNvSpPr txBox="1"/>
          <p:nvPr/>
        </p:nvSpPr>
        <p:spPr>
          <a:xfrm>
            <a:off x="2441575" y="3588941"/>
            <a:ext cx="2130425" cy="338137"/>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de-DE" sz="1600" b="1" dirty="0" err="1" smtClean="0">
                <a:solidFill>
                  <a:srgbClr val="006600"/>
                </a:solidFill>
                <a:latin typeface="Arial"/>
              </a:rPr>
              <a:t>ruwvoer</a:t>
            </a:r>
            <a:r>
              <a:rPr kumimoji="0" lang="de-DE" sz="1600" b="1" i="0" u="none" strike="noStrike" kern="1200" cap="none" spc="0" normalizeH="0" baseline="0" noProof="0" dirty="0" err="1" smtClean="0">
                <a:ln>
                  <a:noFill/>
                </a:ln>
                <a:solidFill>
                  <a:srgbClr val="006600"/>
                </a:solidFill>
                <a:effectLst/>
                <a:uLnTx/>
                <a:uFillTx/>
                <a:latin typeface="Arial"/>
                <a:ea typeface="+mn-ea"/>
                <a:cs typeface="+mn-cs"/>
              </a:rPr>
              <a:t>opbrengst</a:t>
            </a:r>
            <a:endParaRPr kumimoji="0" lang="de-DE" sz="1600" b="1" i="0" u="none" strike="noStrike" kern="1200" cap="none" spc="0" normalizeH="0" baseline="0" noProof="0" dirty="0">
              <a:ln>
                <a:noFill/>
              </a:ln>
              <a:solidFill>
                <a:srgbClr val="006600"/>
              </a:solidFill>
              <a:effectLst/>
              <a:uLnTx/>
              <a:uFillTx/>
              <a:latin typeface="Arial"/>
              <a:ea typeface="+mn-ea"/>
              <a:cs typeface="+mn-cs"/>
            </a:endParaRPr>
          </a:p>
        </p:txBody>
      </p:sp>
      <p:sp>
        <p:nvSpPr>
          <p:cNvPr id="11" name="Textfeld 10"/>
          <p:cNvSpPr txBox="1"/>
          <p:nvPr/>
        </p:nvSpPr>
        <p:spPr>
          <a:xfrm>
            <a:off x="6920634" y="2653168"/>
            <a:ext cx="1649701" cy="338138"/>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003C68"/>
                </a:solidFill>
                <a:effectLst/>
                <a:uLnTx/>
                <a:uFillTx/>
                <a:latin typeface="Arial"/>
                <a:ea typeface="+mn-ea"/>
                <a:cs typeface="+mn-cs"/>
              </a:rPr>
              <a:t>waterkwaliteit</a:t>
            </a:r>
            <a:endParaRPr kumimoji="0" lang="de-DE" sz="1600" b="1" i="0" u="none" strike="noStrike" kern="0" cap="none" spc="0" normalizeH="0" baseline="0" noProof="0" dirty="0">
              <a:ln>
                <a:noFill/>
              </a:ln>
              <a:solidFill>
                <a:srgbClr val="003C68"/>
              </a:solidFill>
              <a:effectLst/>
              <a:uLnTx/>
              <a:uFillTx/>
              <a:latin typeface="Arial"/>
              <a:ea typeface="+mn-ea"/>
              <a:cs typeface="+mn-cs"/>
            </a:endParaRPr>
          </a:p>
        </p:txBody>
      </p:sp>
      <p:sp>
        <p:nvSpPr>
          <p:cNvPr id="12" name="Textfeld 11"/>
          <p:cNvSpPr txBox="1"/>
          <p:nvPr/>
        </p:nvSpPr>
        <p:spPr>
          <a:xfrm>
            <a:off x="7001237" y="3672128"/>
            <a:ext cx="1504950" cy="338138"/>
          </a:xfrm>
          <a:prstGeom prst="rect">
            <a:avLst/>
          </a:prstGeom>
          <a:solidFill>
            <a:srgbClr val="FFFFFF"/>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FF0000"/>
                </a:solidFill>
                <a:effectLst/>
                <a:uLnTx/>
                <a:uFillTx/>
                <a:latin typeface="Arial"/>
                <a:ea typeface="+mn-ea"/>
                <a:cs typeface="+mn-cs"/>
              </a:rPr>
              <a:t>biodiversiteit</a:t>
            </a:r>
            <a:endParaRPr kumimoji="0" lang="de-DE" sz="1600" b="1" i="0" u="none" strike="noStrike" kern="0" cap="none" spc="0" normalizeH="0" baseline="0" noProof="0" dirty="0">
              <a:ln>
                <a:noFill/>
              </a:ln>
              <a:solidFill>
                <a:srgbClr val="FF0000"/>
              </a:solidFill>
              <a:effectLst/>
              <a:uLnTx/>
              <a:uFillTx/>
              <a:latin typeface="Arial"/>
              <a:ea typeface="+mn-ea"/>
              <a:cs typeface="+mn-cs"/>
            </a:endParaRPr>
          </a:p>
        </p:txBody>
      </p:sp>
      <p:sp>
        <p:nvSpPr>
          <p:cNvPr id="13" name="Textfeld 12"/>
          <p:cNvSpPr txBox="1"/>
          <p:nvPr/>
        </p:nvSpPr>
        <p:spPr>
          <a:xfrm>
            <a:off x="6783965" y="4814393"/>
            <a:ext cx="1543050" cy="338138"/>
          </a:xfrm>
          <a:prstGeom prst="rect">
            <a:avLst/>
          </a:prstGeom>
          <a:solidFill>
            <a:srgbClr val="FFFFFF"/>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663300"/>
                </a:solidFill>
                <a:effectLst/>
                <a:uLnTx/>
                <a:uFillTx/>
                <a:latin typeface="Arial"/>
                <a:ea typeface="+mn-ea"/>
                <a:cs typeface="+mn-cs"/>
              </a:rPr>
              <a:t>erosiegevaar</a:t>
            </a:r>
            <a:endParaRPr kumimoji="0" lang="de-DE" sz="1600" b="1" i="0" u="none" strike="noStrike" kern="0" cap="none" spc="0" normalizeH="0" baseline="0" noProof="0" dirty="0">
              <a:ln>
                <a:noFill/>
              </a:ln>
              <a:solidFill>
                <a:srgbClr val="663300"/>
              </a:solidFill>
              <a:effectLst/>
              <a:uLnTx/>
              <a:uFillTx/>
              <a:latin typeface="Arial"/>
              <a:ea typeface="+mn-ea"/>
              <a:cs typeface="+mn-cs"/>
            </a:endParaRPr>
          </a:p>
        </p:txBody>
      </p:sp>
      <p:sp>
        <p:nvSpPr>
          <p:cNvPr id="14" name="Textfeld 13"/>
          <p:cNvSpPr txBox="1"/>
          <p:nvPr/>
        </p:nvSpPr>
        <p:spPr>
          <a:xfrm>
            <a:off x="3059113" y="2420541"/>
            <a:ext cx="1845396" cy="338137"/>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smtClean="0">
                <a:ln>
                  <a:noFill/>
                </a:ln>
                <a:solidFill>
                  <a:srgbClr val="CC6600"/>
                </a:solidFill>
                <a:effectLst/>
                <a:uLnTx/>
                <a:uFillTx/>
                <a:latin typeface="Arial"/>
                <a:ea typeface="+mn-ea"/>
                <a:cs typeface="+mn-cs"/>
              </a:rPr>
              <a:t>voederwaarde</a:t>
            </a:r>
            <a:endParaRPr kumimoji="0" lang="de-DE" sz="1600" b="1" i="0" u="none" strike="noStrike" kern="0" cap="none" spc="0" normalizeH="0" baseline="0" noProof="0" dirty="0">
              <a:ln>
                <a:noFill/>
              </a:ln>
              <a:solidFill>
                <a:srgbClr val="CC6600"/>
              </a:solidFill>
              <a:effectLst/>
              <a:uLnTx/>
              <a:uFillTx/>
              <a:latin typeface="Arial"/>
              <a:ea typeface="+mn-ea"/>
              <a:cs typeface="+mn-cs"/>
            </a:endParaRPr>
          </a:p>
        </p:txBody>
      </p:sp>
      <p:sp>
        <p:nvSpPr>
          <p:cNvPr id="15" name="Textfeld 8"/>
          <p:cNvSpPr txBox="1">
            <a:spLocks noChangeArrowheads="1"/>
          </p:cNvSpPr>
          <p:nvPr/>
        </p:nvSpPr>
        <p:spPr bwMode="auto">
          <a:xfrm rot="16200000">
            <a:off x="-476381" y="3695236"/>
            <a:ext cx="20022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altLang="de-DE" sz="1600" b="0" i="0" u="none" strike="noStrike" kern="0" cap="none" spc="0" normalizeH="0" baseline="0" noProof="0" dirty="0" err="1" smtClean="0">
                <a:ln>
                  <a:noFill/>
                </a:ln>
                <a:solidFill>
                  <a:srgbClr val="000000"/>
                </a:solidFill>
                <a:effectLst/>
                <a:uLnTx/>
                <a:uFillTx/>
                <a:latin typeface="Arial" pitchFamily="34" charset="0"/>
                <a:ea typeface="+mn-ea"/>
                <a:cs typeface="+mn-cs"/>
              </a:rPr>
              <a:t>ecosysteemdienst</a:t>
            </a:r>
            <a:endParaRPr kumimoji="0" lang="de-DE" altLang="de-DE" sz="1600" b="0"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3698814"/>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6012160" y="6237312"/>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(Bron: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feld 8"/>
          <p:cNvSpPr txBox="1">
            <a:spLocks noChangeArrowheads="1"/>
          </p:cNvSpPr>
          <p:nvPr/>
        </p:nvSpPr>
        <p:spPr bwMode="auto">
          <a:xfrm>
            <a:off x="968152" y="1888727"/>
            <a:ext cx="76330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altLang="de-DE" sz="1800" b="1" i="0" u="none" strike="noStrike" kern="0" cap="none" spc="0" normalizeH="0" baseline="0" noProof="0" dirty="0" smtClean="0">
                <a:ln>
                  <a:noFill/>
                </a:ln>
                <a:solidFill>
                  <a:srgbClr val="000000"/>
                </a:solidFill>
                <a:effectLst/>
                <a:uLnTx/>
                <a:uFillTx/>
                <a:latin typeface="Arial" pitchFamily="34" charset="0"/>
                <a:ea typeface="+mn-ea"/>
                <a:cs typeface="+mn-cs"/>
              </a:rPr>
              <a:t>Levering </a:t>
            </a:r>
            <a:r>
              <a:rPr kumimoji="0" lang="de-DE" altLang="de-DE" sz="1800" b="1" i="0" u="none" strike="noStrike" kern="0" cap="none" spc="0" normalizeH="0" baseline="0" noProof="0" dirty="0" err="1" smtClean="0">
                <a:ln>
                  <a:noFill/>
                </a:ln>
                <a:solidFill>
                  <a:srgbClr val="000000"/>
                </a:solidFill>
                <a:effectLst/>
                <a:uLnTx/>
                <a:uFillTx/>
                <a:latin typeface="Arial" pitchFamily="34" charset="0"/>
                <a:ea typeface="+mn-ea"/>
                <a:cs typeface="+mn-cs"/>
              </a:rPr>
              <a:t>van ecosysteemdiensten</a:t>
            </a:r>
            <a:endParaRPr kumimoji="0" lang="de-DE" altLang="de-DE" sz="1800" b="1"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sp>
        <p:nvSpPr>
          <p:cNvPr id="8" name="Textfeld 7"/>
          <p:cNvSpPr txBox="1"/>
          <p:nvPr/>
        </p:nvSpPr>
        <p:spPr>
          <a:xfrm>
            <a:off x="1116221" y="2760289"/>
            <a:ext cx="572656" cy="2800767"/>
          </a:xfrm>
          <a:prstGeom prst="rect">
            <a:avLst/>
          </a:prstGeom>
          <a:noFill/>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err="1" smtClean="0">
                <a:ln>
                  <a:noFill/>
                </a:ln>
                <a:solidFill>
                  <a:srgbClr val="000000"/>
                </a:solidFill>
                <a:effectLst/>
                <a:uLnTx/>
                <a:uFillTx/>
                <a:latin typeface="Arial"/>
                <a:ea typeface="+mn-ea"/>
                <a:cs typeface="+mn-cs"/>
              </a:rPr>
              <a:t>max</a:t>
            </a: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a:ea typeface="+mn-ea"/>
                <a:cs typeface="+mn-cs"/>
              </a:rPr>
              <a:t>min</a:t>
            </a:r>
          </a:p>
        </p:txBody>
      </p:sp>
      <p:cxnSp>
        <p:nvCxnSpPr>
          <p:cNvPr id="9" name="Gerade Verbindung mit Pfeil 8"/>
          <p:cNvCxnSpPr/>
          <p:nvPr/>
        </p:nvCxnSpPr>
        <p:spPr>
          <a:xfrm flipV="1">
            <a:off x="1439639" y="3184152"/>
            <a:ext cx="33338" cy="1960562"/>
          </a:xfrm>
          <a:prstGeom prst="straightConnector1">
            <a:avLst/>
          </a:prstGeom>
          <a:noFill/>
          <a:ln w="19050" cap="flat" cmpd="sng" algn="ctr">
            <a:solidFill>
              <a:srgbClr val="000000"/>
            </a:solidFill>
            <a:prstDash val="solid"/>
            <a:tailEnd type="arrow"/>
          </a:ln>
          <a:effectLst/>
        </p:spPr>
      </p:cxnSp>
      <p:sp>
        <p:nvSpPr>
          <p:cNvPr id="15" name="Textfeld 8"/>
          <p:cNvSpPr txBox="1">
            <a:spLocks noChangeArrowheads="1"/>
          </p:cNvSpPr>
          <p:nvPr/>
        </p:nvSpPr>
        <p:spPr bwMode="auto">
          <a:xfrm rot="16200000">
            <a:off x="96483" y="3811147"/>
            <a:ext cx="20022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altLang="de-DE" sz="1600" b="0" i="0" u="none" strike="noStrike" kern="0" cap="none" spc="0" normalizeH="0" baseline="0" noProof="0" dirty="0" err="1" smtClean="0">
                <a:ln>
                  <a:noFill/>
                </a:ln>
                <a:solidFill>
                  <a:srgbClr val="000000"/>
                </a:solidFill>
                <a:effectLst/>
                <a:uLnTx/>
                <a:uFillTx/>
                <a:latin typeface="Arial" pitchFamily="34" charset="0"/>
                <a:ea typeface="+mn-ea"/>
                <a:cs typeface="+mn-cs"/>
              </a:rPr>
              <a:t>ecosysteemdienst</a:t>
            </a:r>
            <a:endParaRPr kumimoji="0" lang="de-DE" altLang="de-DE" sz="1600" b="0"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pic>
        <p:nvPicPr>
          <p:cNvPr id="16" name="Picture 2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72856" y="2621458"/>
            <a:ext cx="3005588" cy="301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8480" y="2621458"/>
            <a:ext cx="3005588" cy="301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feld 17"/>
          <p:cNvSpPr txBox="1"/>
          <p:nvPr/>
        </p:nvSpPr>
        <p:spPr>
          <a:xfrm>
            <a:off x="1616074" y="5560639"/>
            <a:ext cx="6913563" cy="830997"/>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600" dirty="0" smtClean="0">
                <a:solidFill>
                  <a:prstClr val="black"/>
                </a:solidFill>
                <a:latin typeface="Arial" panose="020B0604020202020204" pitchFamily="34" charset="0"/>
                <a:cs typeface="Arial" panose="020B0604020202020204" pitchFamily="34" charset="0"/>
              </a:rPr>
              <a:t>G</a:t>
            </a:r>
            <a:r>
              <a:rPr kumimoji="0" lang="de-DE" sz="16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een</a:t>
            </a: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Matig</a:t>
            </a:r>
            <a:r>
              <a:rPr kumimoji="0" lang="de-DE" sz="16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Hoog</a:t>
            </a:r>
            <a:r>
              <a:rPr kumimoji="0" lang="de-DE" sz="16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Overmatig</a:t>
            </a:r>
            <a:r>
              <a:rPr kumimoji="0" lang="de-DE" sz="16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Geen</a:t>
            </a:r>
            <a:r>
              <a:rPr kumimoji="0" lang="de-DE" sz="16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Matig</a:t>
            </a:r>
            <a:r>
              <a:rPr kumimoji="0" lang="de-DE" sz="16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Hoog</a:t>
            </a:r>
            <a:r>
              <a:rPr kumimoji="0" lang="de-DE" sz="16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Overmatig</a:t>
            </a:r>
            <a:endParaRPr kumimoji="0" lang="de-DE" sz="16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lang="de-DE" sz="1600" dirty="0" smtClean="0">
                <a:solidFill>
                  <a:prstClr val="black"/>
                </a:solidFill>
                <a:latin typeface="Arial" panose="020B0604020202020204" pitchFamily="34" charset="0"/>
                <a:cs typeface="Arial" panose="020B0604020202020204" pitchFamily="34" charset="0"/>
              </a:rPr>
              <a:t>N</a:t>
            </a:r>
            <a:r>
              <a:rPr kumimoji="0" lang="de-DE" sz="16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utriënteninput</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feld 9"/>
          <p:cNvSpPr txBox="1"/>
          <p:nvPr/>
        </p:nvSpPr>
        <p:spPr>
          <a:xfrm>
            <a:off x="2636049" y="3703842"/>
            <a:ext cx="2130425" cy="338137"/>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de-DE" sz="1600" b="1" dirty="0" err="1" smtClean="0">
                <a:solidFill>
                  <a:srgbClr val="006600"/>
                </a:solidFill>
                <a:latin typeface="Arial"/>
              </a:rPr>
              <a:t>ruwvoer</a:t>
            </a:r>
            <a:r>
              <a:rPr kumimoji="0" lang="de-DE" sz="1600" b="1" i="0" u="none" strike="noStrike" kern="1200" cap="none" spc="0" normalizeH="0" baseline="0" noProof="0" dirty="0" err="1" smtClean="0">
                <a:ln>
                  <a:noFill/>
                </a:ln>
                <a:solidFill>
                  <a:srgbClr val="006600"/>
                </a:solidFill>
                <a:effectLst/>
                <a:uLnTx/>
                <a:uFillTx/>
                <a:latin typeface="Arial"/>
                <a:ea typeface="+mn-ea"/>
                <a:cs typeface="+mn-cs"/>
              </a:rPr>
              <a:t>opbrengst</a:t>
            </a:r>
            <a:endParaRPr kumimoji="0" lang="de-DE" sz="1600" b="1" i="0" u="none" strike="noStrike" kern="1200" cap="none" spc="0" normalizeH="0" baseline="0" noProof="0" dirty="0">
              <a:ln>
                <a:noFill/>
              </a:ln>
              <a:solidFill>
                <a:srgbClr val="006600"/>
              </a:solidFill>
              <a:effectLst/>
              <a:uLnTx/>
              <a:uFillTx/>
              <a:latin typeface="Arial"/>
              <a:ea typeface="+mn-ea"/>
              <a:cs typeface="+mn-cs"/>
            </a:endParaRPr>
          </a:p>
        </p:txBody>
      </p:sp>
      <p:sp>
        <p:nvSpPr>
          <p:cNvPr id="14" name="Textfeld 13"/>
          <p:cNvSpPr txBox="1"/>
          <p:nvPr/>
        </p:nvSpPr>
        <p:spPr>
          <a:xfrm>
            <a:off x="1832496" y="2981498"/>
            <a:ext cx="1566862" cy="338554"/>
          </a:xfrm>
          <a:prstGeom prst="rect">
            <a:avLst/>
          </a:prstGeom>
          <a:solidFill>
            <a:srgbClr val="FFFFFF"/>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smtClean="0">
                <a:ln>
                  <a:noFill/>
                </a:ln>
                <a:solidFill>
                  <a:srgbClr val="CC6600"/>
                </a:solidFill>
                <a:effectLst/>
                <a:uLnTx/>
                <a:uFillTx/>
                <a:latin typeface="Arial"/>
                <a:ea typeface="+mn-ea"/>
                <a:cs typeface="+mn-cs"/>
              </a:rPr>
              <a:t>voederwaarde</a:t>
            </a:r>
            <a:endParaRPr kumimoji="0" lang="de-DE" sz="1600" b="1" i="0" u="none" strike="noStrike" kern="0" cap="none" spc="0" normalizeH="0" baseline="0" noProof="0" dirty="0">
              <a:ln>
                <a:noFill/>
              </a:ln>
              <a:solidFill>
                <a:srgbClr val="CC6600"/>
              </a:solidFill>
              <a:effectLst/>
              <a:uLnTx/>
              <a:uFillTx/>
              <a:latin typeface="Arial"/>
              <a:ea typeface="+mn-ea"/>
              <a:cs typeface="+mn-cs"/>
            </a:endParaRPr>
          </a:p>
        </p:txBody>
      </p:sp>
      <p:sp>
        <p:nvSpPr>
          <p:cNvPr id="12" name="Textfeld 11"/>
          <p:cNvSpPr txBox="1"/>
          <p:nvPr/>
        </p:nvSpPr>
        <p:spPr>
          <a:xfrm>
            <a:off x="5150333" y="4614220"/>
            <a:ext cx="1592211" cy="338554"/>
          </a:xfrm>
          <a:prstGeom prst="rect">
            <a:avLst/>
          </a:prstGeom>
          <a:solidFill>
            <a:srgbClr val="FFFFFF"/>
          </a:solid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FF0000"/>
                </a:solidFill>
                <a:effectLst/>
                <a:uLnTx/>
                <a:uFillTx/>
                <a:latin typeface="Arial"/>
                <a:ea typeface="+mn-ea"/>
                <a:cs typeface="+mn-cs"/>
              </a:rPr>
              <a:t>biodiversiteit</a:t>
            </a:r>
            <a:endParaRPr kumimoji="0" lang="de-DE" sz="1600" b="1" i="0" u="none" strike="noStrike" kern="0" cap="none" spc="0" normalizeH="0" baseline="0" noProof="0" dirty="0">
              <a:ln>
                <a:noFill/>
              </a:ln>
              <a:solidFill>
                <a:srgbClr val="FF0000"/>
              </a:solidFill>
              <a:effectLst/>
              <a:uLnTx/>
              <a:uFillTx/>
              <a:latin typeface="Arial"/>
              <a:ea typeface="+mn-ea"/>
              <a:cs typeface="+mn-cs"/>
            </a:endParaRPr>
          </a:p>
        </p:txBody>
      </p:sp>
      <p:sp>
        <p:nvSpPr>
          <p:cNvPr id="11" name="Textfeld 10"/>
          <p:cNvSpPr txBox="1"/>
          <p:nvPr/>
        </p:nvSpPr>
        <p:spPr>
          <a:xfrm>
            <a:off x="6084984" y="3354788"/>
            <a:ext cx="1689416" cy="338138"/>
          </a:xfrm>
          <a:prstGeom prst="rect">
            <a:avLst/>
          </a:prstGeom>
          <a:solidFill>
            <a:srgbClr val="FFFFFF"/>
          </a:solid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003C68"/>
                </a:solidFill>
                <a:effectLst/>
                <a:uLnTx/>
                <a:uFillTx/>
                <a:latin typeface="Arial"/>
                <a:ea typeface="+mn-ea"/>
                <a:cs typeface="+mn-cs"/>
              </a:rPr>
              <a:t>waterkwaliteit</a:t>
            </a:r>
            <a:endParaRPr kumimoji="0" lang="de-DE" sz="1600" b="1" i="0" u="none" strike="noStrike" kern="0" cap="none" spc="0" normalizeH="0" baseline="0" noProof="0" dirty="0">
              <a:ln>
                <a:noFill/>
              </a:ln>
              <a:solidFill>
                <a:srgbClr val="003C68"/>
              </a:solidFill>
              <a:effectLst/>
              <a:uLnTx/>
              <a:uFillTx/>
              <a:latin typeface="Arial"/>
              <a:ea typeface="+mn-ea"/>
              <a:cs typeface="+mn-cs"/>
            </a:endParaRPr>
          </a:p>
        </p:txBody>
      </p:sp>
      <p:sp>
        <p:nvSpPr>
          <p:cNvPr id="19" name="Text Box 3"/>
          <p:cNvSpPr txBox="1">
            <a:spLocks noChangeArrowheads="1"/>
          </p:cNvSpPr>
          <p:nvPr/>
        </p:nvSpPr>
        <p:spPr bwMode="auto">
          <a:xfrm>
            <a:off x="251222" y="436044"/>
            <a:ext cx="7082451"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de-DE" altLang="de-DE" sz="2200" b="1" dirty="0" err="1" smtClean="0">
                <a:solidFill>
                  <a:srgbClr val="000000"/>
                </a:solidFill>
                <a:cs typeface="Arial" pitchFamily="34" charset="0"/>
              </a:rPr>
              <a:t>Effect</a:t>
            </a:r>
            <a:r>
              <a:rPr lang="de-DE" altLang="de-DE" sz="2200" b="1" dirty="0" smtClean="0">
                <a:solidFill>
                  <a:srgbClr val="000000"/>
                </a:solidFill>
                <a:cs typeface="Arial" pitchFamily="34" charset="0"/>
              </a:rPr>
              <a:t> van i</a:t>
            </a:r>
            <a:r>
              <a:rPr kumimoji="0" lang="de-DE" altLang="de-DE" sz="22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ntensiteit</a:t>
            </a:r>
            <a:r>
              <a:rPr kumimoji="0" lang="de-DE" altLang="de-DE" sz="22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van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het</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graslandbeheer</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op</a:t>
            </a:r>
            <a:r>
              <a:rPr kumimoji="0" lang="de-DE" altLang="de-DE" sz="22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ecosysteemdiensten</a:t>
            </a:r>
            <a:r>
              <a:rPr kumimoji="0" lang="de-DE" altLang="de-DE" sz="2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(schematisch)</a:t>
            </a:r>
            <a:endParaRPr kumimoji="0" lang="de-DE" altLang="de-DE" sz="1800" b="0" i="1"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75575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568737"/>
            <a:ext cx="6887375" cy="471796"/>
          </a:xfrm>
        </p:spPr>
        <p:txBody>
          <a:bodyPr/>
          <a:lstStyle/>
          <a:p>
            <a:r>
              <a:rPr lang="en-GB" sz="2400" dirty="0">
                <a:solidFill>
                  <a:schemeClr val="tx1"/>
                </a:solidFill>
                <a:latin typeface="+mn-lt"/>
              </a:rPr>
              <a:t>Verliezen aan droge stof uit verschillende </a:t>
            </a:r>
            <a:r>
              <a:rPr lang="en-GB" sz="2400" dirty="0" smtClean="0">
                <a:solidFill>
                  <a:schemeClr val="tx1"/>
                </a:solidFill>
                <a:latin typeface="+mn-lt"/>
              </a:rPr>
              <a:t>silosystemen</a:t>
            </a:r>
            <a:endParaRPr lang="en-US" sz="2400" dirty="0">
              <a:solidFill>
                <a:schemeClr val="tx1"/>
              </a:solidFill>
              <a:latin typeface="+mn-lt"/>
            </a:endParaRPr>
          </a:p>
        </p:txBody>
      </p:sp>
      <p:sp>
        <p:nvSpPr>
          <p:cNvPr id="3" name="Rectangle 7"/>
          <p:cNvSpPr>
            <a:spLocks noChangeArrowheads="1"/>
          </p:cNvSpPr>
          <p:nvPr/>
        </p:nvSpPr>
        <p:spPr bwMode="auto">
          <a:xfrm>
            <a:off x="611187" y="1562395"/>
            <a:ext cx="8018463" cy="354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rPr>
              <a:t>Conclusies</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Aanzienlijk </a:t>
            </a:r>
            <a:r>
              <a:rPr kumimoji="0" lang="en-US" altLang="sv-SE" sz="2000" b="0" i="0" u="none" strike="noStrike" kern="1200" cap="none" spc="0" normalizeH="0" baseline="0" noProof="0" dirty="0" err="1">
                <a:ln>
                  <a:noFill/>
                </a:ln>
                <a:solidFill>
                  <a:prstClr val="black"/>
                </a:solidFill>
                <a:effectLst/>
                <a:uLnTx/>
                <a:uFillTx/>
                <a:latin typeface="Calibri"/>
                <a:ea typeface="+mn-ea"/>
                <a:cs typeface="+mn-cs"/>
              </a:rPr>
              <a:t>lagere</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DS-</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verliezen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bij</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ronde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balen</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dan</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bij</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grote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silo's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bunker, buis,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toren).</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lang="en-US" altLang="sv-SE" sz="2000" dirty="0" err="1" smtClean="0">
                <a:solidFill>
                  <a:prstClr val="black"/>
                </a:solidFill>
                <a:latin typeface="Calibri"/>
              </a:rPr>
              <a:t>Verlies</a:t>
            </a:r>
            <a:r>
              <a:rPr lang="en-US" altLang="sv-SE" sz="2000" dirty="0" smtClean="0">
                <a:solidFill>
                  <a:prstClr val="black"/>
                </a:solidFill>
                <a:latin typeface="Calibri"/>
              </a:rPr>
              <a:t> door </a:t>
            </a:r>
            <a:r>
              <a:rPr lang="en-US" altLang="sv-SE" sz="2000" dirty="0" err="1" smtClean="0">
                <a:solidFill>
                  <a:prstClr val="black"/>
                </a:solidFill>
                <a:latin typeface="Calibri"/>
              </a:rPr>
              <a:t>weggegooid</a:t>
            </a:r>
            <a:r>
              <a:rPr lang="en-US" altLang="sv-SE" sz="2000" dirty="0" smtClean="0">
                <a:solidFill>
                  <a:prstClr val="black"/>
                </a:solidFill>
                <a:latin typeface="Calibri"/>
              </a:rPr>
              <a:t> </a:t>
            </a:r>
            <a:r>
              <a:rPr lang="en-US" altLang="sv-SE" sz="2000" dirty="0" err="1" smtClean="0">
                <a:solidFill>
                  <a:prstClr val="black"/>
                </a:solidFill>
                <a:latin typeface="Calibri"/>
              </a:rPr>
              <a:t>kuilvoer</a:t>
            </a:r>
            <a:r>
              <a:rPr lang="en-US" altLang="sv-SE" sz="2000" dirty="0" smtClean="0">
                <a:solidFill>
                  <a:prstClr val="black"/>
                </a:solidFill>
                <a:latin typeface="Calibri"/>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laag</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(1-4%</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maar </a:t>
            </a:r>
            <a:r>
              <a:rPr kumimoji="0" lang="en-US" altLang="sv-SE" sz="2000" b="0" i="0" u="none" strike="noStrike" kern="1200" cap="none" spc="0" normalizeH="0" baseline="0" noProof="0" dirty="0" err="1">
                <a:ln>
                  <a:noFill/>
                </a:ln>
                <a:solidFill>
                  <a:prstClr val="black"/>
                </a:solidFill>
                <a:effectLst/>
                <a:uLnTx/>
                <a:uFillTx/>
                <a:latin typeface="Calibri"/>
                <a:ea typeface="+mn-ea"/>
                <a:cs typeface="+mn-cs"/>
              </a:rPr>
              <a:t>onzichtbare</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DS-</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verliezen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hoog (10-20%) in grote silo's.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Grote variatie in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DS-</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verliezen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tussen bedrijven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voor elk groot silosysteem.</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Langzame vulling en zorgvuldige verdichting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zijn de sleutel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tot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lage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verliezen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bij</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bunkersilo's</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a:t>
            </a:r>
          </a:p>
        </p:txBody>
      </p:sp>
      <p:sp>
        <p:nvSpPr>
          <p:cNvPr id="5" name="textruta 4"/>
          <p:cNvSpPr txBox="1"/>
          <p:nvPr/>
        </p:nvSpPr>
        <p:spPr>
          <a:xfrm>
            <a:off x="7060355" y="6424225"/>
            <a:ext cx="146227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(Spörndly, 2018)</a:t>
            </a:r>
            <a:endParaRPr kumimoji="0" lang="sv-SE" sz="1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404456112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0595" y="2328863"/>
            <a:ext cx="2298700"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945" y="2389188"/>
            <a:ext cx="1828800" cy="278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9083" y="2376488"/>
            <a:ext cx="1927225" cy="279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92033" y="2401888"/>
            <a:ext cx="1931987" cy="277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reihandform 18"/>
          <p:cNvSpPr/>
          <p:nvPr/>
        </p:nvSpPr>
        <p:spPr>
          <a:xfrm>
            <a:off x="1104008" y="2506663"/>
            <a:ext cx="1343025" cy="2238375"/>
          </a:xfrm>
          <a:custGeom>
            <a:avLst/>
            <a:gdLst>
              <a:gd name="connsiteX0" fmla="*/ 0 w 1343025"/>
              <a:gd name="connsiteY0" fmla="*/ 0 h 2238375"/>
              <a:gd name="connsiteX1" fmla="*/ 800100 w 1343025"/>
              <a:gd name="connsiteY1" fmla="*/ 552450 h 2238375"/>
              <a:gd name="connsiteX2" fmla="*/ 1076325 w 1343025"/>
              <a:gd name="connsiteY2" fmla="*/ 1047750 h 2238375"/>
              <a:gd name="connsiteX3" fmla="*/ 1343025 w 1343025"/>
              <a:gd name="connsiteY3" fmla="*/ 2238375 h 2238375"/>
            </a:gdLst>
            <a:ahLst/>
            <a:cxnLst>
              <a:cxn ang="0">
                <a:pos x="connsiteX0" y="connsiteY0"/>
              </a:cxn>
              <a:cxn ang="0">
                <a:pos x="connsiteX1" y="connsiteY1"/>
              </a:cxn>
              <a:cxn ang="0">
                <a:pos x="connsiteX2" y="connsiteY2"/>
              </a:cxn>
              <a:cxn ang="0">
                <a:pos x="connsiteX3" y="connsiteY3"/>
              </a:cxn>
            </a:cxnLst>
            <a:rect l="l" t="t" r="r" b="b"/>
            <a:pathLst>
              <a:path w="1343025" h="2238375">
                <a:moveTo>
                  <a:pt x="0" y="0"/>
                </a:moveTo>
                <a:cubicBezTo>
                  <a:pt x="310356" y="188912"/>
                  <a:pt x="620713" y="377825"/>
                  <a:pt x="800100" y="552450"/>
                </a:cubicBezTo>
                <a:cubicBezTo>
                  <a:pt x="979487" y="727075"/>
                  <a:pt x="985838" y="766763"/>
                  <a:pt x="1076325" y="1047750"/>
                </a:cubicBezTo>
                <a:cubicBezTo>
                  <a:pt x="1166812" y="1328737"/>
                  <a:pt x="1254918" y="1783556"/>
                  <a:pt x="1343025" y="2238375"/>
                </a:cubicBezTo>
              </a:path>
            </a:pathLst>
          </a:custGeom>
          <a:noFill/>
          <a:ln w="25400" cap="flat" cmpd="sng" algn="ctr">
            <a:solidFill>
              <a:srgbClr val="006600"/>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ea typeface="+mn-ea"/>
              <a:cs typeface="+mn-cs"/>
            </a:endParaRPr>
          </a:p>
        </p:txBody>
      </p:sp>
      <p:cxnSp>
        <p:nvCxnSpPr>
          <p:cNvPr id="20" name="Gerade Verbindung 19"/>
          <p:cNvCxnSpPr/>
          <p:nvPr/>
        </p:nvCxnSpPr>
        <p:spPr>
          <a:xfrm>
            <a:off x="3062983" y="3087688"/>
            <a:ext cx="1439862" cy="287337"/>
          </a:xfrm>
          <a:prstGeom prst="line">
            <a:avLst/>
          </a:prstGeom>
          <a:noFill/>
          <a:ln w="28575" cap="flat" cmpd="sng" algn="ctr">
            <a:solidFill>
              <a:srgbClr val="006600"/>
            </a:solidFill>
            <a:prstDash val="sysDash"/>
          </a:ln>
          <a:effectLst/>
        </p:spPr>
      </p:cxnSp>
      <p:cxnSp>
        <p:nvCxnSpPr>
          <p:cNvPr id="21" name="Gerade Verbindung 20"/>
          <p:cNvCxnSpPr/>
          <p:nvPr/>
        </p:nvCxnSpPr>
        <p:spPr>
          <a:xfrm flipH="1">
            <a:off x="5079108" y="2506663"/>
            <a:ext cx="1368425" cy="1517650"/>
          </a:xfrm>
          <a:prstGeom prst="line">
            <a:avLst/>
          </a:prstGeom>
          <a:noFill/>
          <a:ln w="28575" cap="flat" cmpd="sng" algn="ctr">
            <a:solidFill>
              <a:srgbClr val="006600"/>
            </a:solidFill>
            <a:prstDash val="sysDash"/>
          </a:ln>
          <a:effectLst/>
        </p:spPr>
      </p:cxnSp>
      <p:sp>
        <p:nvSpPr>
          <p:cNvPr id="22" name="Freihandform 21"/>
          <p:cNvSpPr/>
          <p:nvPr/>
        </p:nvSpPr>
        <p:spPr>
          <a:xfrm>
            <a:off x="7180958" y="2684463"/>
            <a:ext cx="1057275" cy="746125"/>
          </a:xfrm>
          <a:custGeom>
            <a:avLst/>
            <a:gdLst>
              <a:gd name="connsiteX0" fmla="*/ 0 w 1057275"/>
              <a:gd name="connsiteY0" fmla="*/ 451770 h 747045"/>
              <a:gd name="connsiteX1" fmla="*/ 171450 w 1057275"/>
              <a:gd name="connsiteY1" fmla="*/ 118395 h 747045"/>
              <a:gd name="connsiteX2" fmla="*/ 514350 w 1057275"/>
              <a:gd name="connsiteY2" fmla="*/ 4095 h 747045"/>
              <a:gd name="connsiteX3" fmla="*/ 847725 w 1057275"/>
              <a:gd name="connsiteY3" fmla="*/ 242220 h 747045"/>
              <a:gd name="connsiteX4" fmla="*/ 1057275 w 1057275"/>
              <a:gd name="connsiteY4" fmla="*/ 747045 h 747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5" h="747045">
                <a:moveTo>
                  <a:pt x="0" y="451770"/>
                </a:moveTo>
                <a:cubicBezTo>
                  <a:pt x="42862" y="322389"/>
                  <a:pt x="85725" y="193008"/>
                  <a:pt x="171450" y="118395"/>
                </a:cubicBezTo>
                <a:cubicBezTo>
                  <a:pt x="257175" y="43782"/>
                  <a:pt x="401638" y="-16542"/>
                  <a:pt x="514350" y="4095"/>
                </a:cubicBezTo>
                <a:cubicBezTo>
                  <a:pt x="627062" y="24732"/>
                  <a:pt x="757237" y="118395"/>
                  <a:pt x="847725" y="242220"/>
                </a:cubicBezTo>
                <a:cubicBezTo>
                  <a:pt x="938213" y="366045"/>
                  <a:pt x="997744" y="556545"/>
                  <a:pt x="1057275" y="747045"/>
                </a:cubicBezTo>
              </a:path>
            </a:pathLst>
          </a:custGeom>
          <a:noFill/>
          <a:ln w="28575" cap="flat" cmpd="sng" algn="ctr">
            <a:solidFill>
              <a:srgbClr val="006600"/>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ea typeface="+mn-ea"/>
              <a:cs typeface="+mn-cs"/>
            </a:endParaRPr>
          </a:p>
        </p:txBody>
      </p:sp>
      <p:sp>
        <p:nvSpPr>
          <p:cNvPr id="23" name="Textfeld 22"/>
          <p:cNvSpPr txBox="1"/>
          <p:nvPr/>
        </p:nvSpPr>
        <p:spPr>
          <a:xfrm rot="16200000">
            <a:off x="-292198" y="3367881"/>
            <a:ext cx="1474788"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a:ea typeface="+mn-ea"/>
                <a:cs typeface="+mn-cs"/>
              </a:rPr>
              <a:t>Dienst 2 (%)</a:t>
            </a:r>
          </a:p>
        </p:txBody>
      </p:sp>
      <p:sp>
        <p:nvSpPr>
          <p:cNvPr id="24" name="Textfeld 23"/>
          <p:cNvSpPr txBox="1"/>
          <p:nvPr/>
        </p:nvSpPr>
        <p:spPr>
          <a:xfrm>
            <a:off x="1140520" y="5103813"/>
            <a:ext cx="1417638"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a:ea typeface="+mn-ea"/>
                <a:cs typeface="+mn-cs"/>
              </a:rPr>
              <a:t>Dienst 1 (%)</a:t>
            </a:r>
          </a:p>
        </p:txBody>
      </p:sp>
      <p:cxnSp>
        <p:nvCxnSpPr>
          <p:cNvPr id="25" name="Gerade Verbindung mit Pfeil 24"/>
          <p:cNvCxnSpPr/>
          <p:nvPr/>
        </p:nvCxnSpPr>
        <p:spPr>
          <a:xfrm flipV="1">
            <a:off x="1694558" y="3265488"/>
            <a:ext cx="287337" cy="165100"/>
          </a:xfrm>
          <a:prstGeom prst="straightConnector1">
            <a:avLst/>
          </a:prstGeom>
          <a:noFill/>
          <a:ln w="28575" cap="flat" cmpd="sng" algn="ctr">
            <a:solidFill>
              <a:srgbClr val="000000"/>
            </a:solidFill>
            <a:prstDash val="solid"/>
            <a:tailEnd type="arrow"/>
          </a:ln>
          <a:effectLst/>
        </p:spPr>
      </p:cxnSp>
      <p:cxnSp>
        <p:nvCxnSpPr>
          <p:cNvPr id="26" name="Gerade Verbindung mit Pfeil 25"/>
          <p:cNvCxnSpPr/>
          <p:nvPr/>
        </p:nvCxnSpPr>
        <p:spPr>
          <a:xfrm flipV="1">
            <a:off x="7311133" y="2943225"/>
            <a:ext cx="0" cy="390525"/>
          </a:xfrm>
          <a:prstGeom prst="straightConnector1">
            <a:avLst/>
          </a:prstGeom>
          <a:noFill/>
          <a:ln w="28575" cap="flat" cmpd="sng" algn="ctr">
            <a:solidFill>
              <a:srgbClr val="000000"/>
            </a:solidFill>
            <a:prstDash val="solid"/>
            <a:tailEnd type="arrow"/>
          </a:ln>
          <a:effectLst/>
        </p:spPr>
      </p:cxnSp>
      <p:cxnSp>
        <p:nvCxnSpPr>
          <p:cNvPr id="27" name="Gerade Verbindung mit Pfeil 26"/>
          <p:cNvCxnSpPr/>
          <p:nvPr/>
        </p:nvCxnSpPr>
        <p:spPr>
          <a:xfrm flipV="1">
            <a:off x="7949308" y="3165475"/>
            <a:ext cx="144462" cy="223838"/>
          </a:xfrm>
          <a:prstGeom prst="straightConnector1">
            <a:avLst/>
          </a:prstGeom>
          <a:noFill/>
          <a:ln w="28575" cap="flat" cmpd="sng" algn="ctr">
            <a:solidFill>
              <a:srgbClr val="000000"/>
            </a:solidFill>
            <a:prstDash val="solid"/>
            <a:tailEnd type="arrow"/>
          </a:ln>
          <a:effectLst/>
        </p:spPr>
      </p:cxnSp>
      <p:cxnSp>
        <p:nvCxnSpPr>
          <p:cNvPr id="28" name="Gerade Verbindung mit Pfeil 27"/>
          <p:cNvCxnSpPr/>
          <p:nvPr/>
        </p:nvCxnSpPr>
        <p:spPr>
          <a:xfrm flipV="1">
            <a:off x="5223570" y="4024313"/>
            <a:ext cx="0" cy="415925"/>
          </a:xfrm>
          <a:prstGeom prst="straightConnector1">
            <a:avLst/>
          </a:prstGeom>
          <a:noFill/>
          <a:ln w="28575" cap="flat" cmpd="sng" algn="ctr">
            <a:solidFill>
              <a:srgbClr val="000000"/>
            </a:solidFill>
            <a:prstDash val="solid"/>
            <a:tailEnd type="arrow"/>
          </a:ln>
          <a:effectLst/>
        </p:spPr>
      </p:cxnSp>
      <p:cxnSp>
        <p:nvCxnSpPr>
          <p:cNvPr id="29" name="Gerade Verbindung mit Pfeil 28"/>
          <p:cNvCxnSpPr/>
          <p:nvPr/>
        </p:nvCxnSpPr>
        <p:spPr>
          <a:xfrm flipV="1">
            <a:off x="3207445" y="3165475"/>
            <a:ext cx="0" cy="192088"/>
          </a:xfrm>
          <a:prstGeom prst="straightConnector1">
            <a:avLst/>
          </a:prstGeom>
          <a:noFill/>
          <a:ln w="28575" cap="flat" cmpd="sng" algn="ctr">
            <a:solidFill>
              <a:srgbClr val="000000"/>
            </a:solidFill>
            <a:prstDash val="solid"/>
            <a:tailEnd type="arrow"/>
          </a:ln>
          <a:effectLst/>
        </p:spPr>
      </p:cxnSp>
      <p:cxnSp>
        <p:nvCxnSpPr>
          <p:cNvPr id="30" name="Gerade Verbindung mit Pfeil 29"/>
          <p:cNvCxnSpPr/>
          <p:nvPr/>
        </p:nvCxnSpPr>
        <p:spPr>
          <a:xfrm>
            <a:off x="1818383" y="3551238"/>
            <a:ext cx="315912" cy="74612"/>
          </a:xfrm>
          <a:prstGeom prst="straightConnector1">
            <a:avLst/>
          </a:prstGeom>
          <a:noFill/>
          <a:ln w="28575" cap="flat" cmpd="sng" algn="ctr">
            <a:solidFill>
              <a:srgbClr val="000000"/>
            </a:solidFill>
            <a:prstDash val="solid"/>
            <a:tailEnd type="arrow"/>
          </a:ln>
          <a:effectLst/>
        </p:spPr>
      </p:cxnSp>
      <p:cxnSp>
        <p:nvCxnSpPr>
          <p:cNvPr id="31" name="Gerade Verbindung mit Pfeil 30"/>
          <p:cNvCxnSpPr/>
          <p:nvPr/>
        </p:nvCxnSpPr>
        <p:spPr>
          <a:xfrm flipV="1">
            <a:off x="1631058" y="3016250"/>
            <a:ext cx="63500" cy="298450"/>
          </a:xfrm>
          <a:prstGeom prst="straightConnector1">
            <a:avLst/>
          </a:prstGeom>
          <a:noFill/>
          <a:ln w="28575" cap="flat" cmpd="sng" algn="ctr">
            <a:solidFill>
              <a:srgbClr val="000000"/>
            </a:solidFill>
            <a:prstDash val="solid"/>
            <a:tailEnd type="arrow"/>
          </a:ln>
          <a:effectLst/>
        </p:spPr>
      </p:cxnSp>
      <p:sp>
        <p:nvSpPr>
          <p:cNvPr id="32" name="Textfeld 19"/>
          <p:cNvSpPr txBox="1">
            <a:spLocks noChangeArrowheads="1"/>
          </p:cNvSpPr>
          <p:nvPr/>
        </p:nvSpPr>
        <p:spPr bwMode="auto">
          <a:xfrm>
            <a:off x="969625" y="1782763"/>
            <a:ext cx="14943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DE" altLang="de-DE" b="1" kern="0" dirty="0" err="1">
                <a:solidFill>
                  <a:srgbClr val="000000"/>
                </a:solidFill>
              </a:rPr>
              <a:t>w</a:t>
            </a:r>
            <a:r>
              <a:rPr kumimoji="0" lang="de-DE" altLang="de-DE" sz="2000" b="1" i="0" u="none" strike="noStrike" kern="0" cap="none" spc="0" normalizeH="0" baseline="0" noProof="0" dirty="0" err="1" smtClean="0">
                <a:ln>
                  <a:noFill/>
                </a:ln>
                <a:solidFill>
                  <a:srgbClr val="000000"/>
                </a:solidFill>
                <a:effectLst/>
                <a:uLnTx/>
                <a:uFillTx/>
                <a:latin typeface="Arial" pitchFamily="34" charset="0"/>
                <a:ea typeface="+mn-ea"/>
                <a:cs typeface="+mn-cs"/>
              </a:rPr>
              <a:t>ederzijds</a:t>
            </a:r>
            <a:endParaRPr kumimoji="0" lang="de-DE" altLang="de-DE" sz="20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de-DE" altLang="de-DE" b="1" kern="0" dirty="0" err="1" smtClean="0">
                <a:solidFill>
                  <a:srgbClr val="000000"/>
                </a:solidFill>
              </a:rPr>
              <a:t>exclusief</a:t>
            </a:r>
            <a:endParaRPr kumimoji="0" lang="de-DE" altLang="de-DE" sz="2000" b="1"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sp>
        <p:nvSpPr>
          <p:cNvPr id="33" name="Textfeld 20"/>
          <p:cNvSpPr txBox="1">
            <a:spLocks noChangeArrowheads="1"/>
          </p:cNvSpPr>
          <p:nvPr/>
        </p:nvSpPr>
        <p:spPr bwMode="auto">
          <a:xfrm>
            <a:off x="3070715" y="1782763"/>
            <a:ext cx="13227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DE" altLang="de-DE" b="1" kern="0" dirty="0" err="1" smtClean="0">
                <a:solidFill>
                  <a:srgbClr val="000000"/>
                </a:solidFill>
              </a:rPr>
              <a:t>geen</a:t>
            </a:r>
            <a:r>
              <a:rPr kumimoji="0" lang="de-DE" altLang="de-DE" sz="2000" b="1" i="0" u="none" strike="noStrike" kern="0" cap="none" spc="0" normalizeH="0" baseline="0" noProof="0" dirty="0" smtClean="0">
                <a:ln>
                  <a:noFill/>
                </a:ln>
                <a:solidFill>
                  <a:srgbClr val="000000"/>
                </a:solidFill>
                <a:effectLst/>
                <a:uLnTx/>
                <a:uFillTx/>
                <a:latin typeface="Arial" pitchFamily="34" charset="0"/>
                <a:ea typeface="+mn-ea"/>
                <a:cs typeface="+mn-cs"/>
              </a:rPr>
              <a:t> </a:t>
            </a:r>
            <a:br>
              <a:rPr kumimoji="0" lang="de-DE" altLang="de-DE" sz="2000" b="1" i="0" u="none" strike="noStrike" kern="0" cap="none" spc="0" normalizeH="0" baseline="0" noProof="0" dirty="0" smtClean="0">
                <a:ln>
                  <a:noFill/>
                </a:ln>
                <a:solidFill>
                  <a:srgbClr val="000000"/>
                </a:solidFill>
                <a:effectLst/>
                <a:uLnTx/>
                <a:uFillTx/>
                <a:latin typeface="Arial" pitchFamily="34" charset="0"/>
                <a:ea typeface="+mn-ea"/>
                <a:cs typeface="+mn-cs"/>
              </a:rPr>
            </a:br>
            <a:r>
              <a:rPr kumimoji="0" lang="de-DE" altLang="de-DE" sz="2000" b="1" i="0" u="none" strike="noStrike" kern="0" cap="none" spc="0" normalizeH="0" baseline="0" noProof="0" dirty="0" err="1" smtClean="0">
                <a:ln>
                  <a:noFill/>
                </a:ln>
                <a:solidFill>
                  <a:srgbClr val="000000"/>
                </a:solidFill>
                <a:effectLst/>
                <a:uLnTx/>
                <a:uFillTx/>
                <a:latin typeface="Arial" pitchFamily="34" charset="0"/>
                <a:ea typeface="+mn-ea"/>
                <a:cs typeface="+mn-cs"/>
              </a:rPr>
              <a:t>interactie</a:t>
            </a:r>
            <a:endParaRPr kumimoji="0" lang="de-DE" altLang="de-DE" sz="2000" b="1"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sp>
        <p:nvSpPr>
          <p:cNvPr id="34" name="Textfeld 21"/>
          <p:cNvSpPr txBox="1">
            <a:spLocks noChangeArrowheads="1"/>
          </p:cNvSpPr>
          <p:nvPr/>
        </p:nvSpPr>
        <p:spPr bwMode="auto">
          <a:xfrm>
            <a:off x="4756350" y="1792288"/>
            <a:ext cx="20393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DE" altLang="de-DE" b="1" kern="0" dirty="0" smtClean="0">
                <a:solidFill>
                  <a:srgbClr val="000000"/>
                </a:solidFill>
              </a:rPr>
              <a:t>w</a:t>
            </a:r>
            <a:r>
              <a:rPr kumimoji="0" lang="de-DE" altLang="de-DE" sz="2000" b="1" i="0" u="none" strike="noStrike" kern="0" cap="none" spc="0" normalizeH="0" baseline="0" noProof="0" dirty="0" err="1" smtClean="0">
                <a:ln>
                  <a:noFill/>
                </a:ln>
                <a:solidFill>
                  <a:srgbClr val="000000"/>
                </a:solidFill>
                <a:effectLst/>
                <a:uLnTx/>
                <a:uFillTx/>
                <a:latin typeface="Arial" pitchFamily="34" charset="0"/>
                <a:ea typeface="+mn-ea"/>
                <a:cs typeface="+mn-cs"/>
              </a:rPr>
              <a:t>ederzijds</a:t>
            </a:r>
            <a:endParaRPr kumimoji="0" lang="de-DE" altLang="de-DE" sz="20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1" i="0" u="none" strike="noStrike" kern="0" cap="none" spc="0" normalizeH="0" baseline="0" noProof="0" dirty="0" err="1" smtClean="0">
                <a:ln>
                  <a:noFill/>
                </a:ln>
                <a:solidFill>
                  <a:srgbClr val="000000"/>
                </a:solidFill>
                <a:effectLst/>
                <a:uLnTx/>
                <a:uFillTx/>
                <a:latin typeface="Arial" pitchFamily="34" charset="0"/>
                <a:ea typeface="+mn-ea"/>
                <a:cs typeface="+mn-cs"/>
              </a:rPr>
              <a:t>ondersteunend</a:t>
            </a:r>
            <a:endParaRPr kumimoji="0" lang="de-DE" altLang="de-DE" sz="2000" b="1"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sp>
        <p:nvSpPr>
          <p:cNvPr id="35" name="Textfeld 23"/>
          <p:cNvSpPr txBox="1">
            <a:spLocks noChangeArrowheads="1"/>
          </p:cNvSpPr>
          <p:nvPr/>
        </p:nvSpPr>
        <p:spPr bwMode="auto">
          <a:xfrm>
            <a:off x="7066658" y="1792288"/>
            <a:ext cx="139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1" i="0" u="none" strike="noStrike" kern="0" cap="none" spc="0" normalizeH="0" baseline="0" noProof="0" smtClean="0">
                <a:ln>
                  <a:noFill/>
                </a:ln>
                <a:solidFill>
                  <a:srgbClr val="000000"/>
                </a:solidFill>
                <a:effectLst/>
                <a:uLnTx/>
                <a:uFillTx/>
                <a:latin typeface="Arial" pitchFamily="34" charset="0"/>
                <a:ea typeface="+mn-ea"/>
                <a:cs typeface="+mn-cs"/>
              </a:rPr>
              <a:t>niet-lineair</a:t>
            </a:r>
          </a:p>
        </p:txBody>
      </p:sp>
      <p:sp>
        <p:nvSpPr>
          <p:cNvPr id="36" name="Rechteck 24"/>
          <p:cNvSpPr>
            <a:spLocks noChangeArrowheads="1"/>
          </p:cNvSpPr>
          <p:nvPr/>
        </p:nvSpPr>
        <p:spPr bwMode="auto">
          <a:xfrm>
            <a:off x="311243" y="279479"/>
            <a:ext cx="686971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2200" b="1" i="0" u="none" strike="noStrike" kern="0" cap="none" spc="0" normalizeH="0" baseline="0" noProof="0" dirty="0" smtClean="0">
                <a:ln>
                  <a:noFill/>
                </a:ln>
                <a:solidFill>
                  <a:srgbClr val="000000"/>
                </a:solidFill>
                <a:effectLst/>
                <a:uLnTx/>
                <a:uFillTx/>
                <a:latin typeface="Arial" pitchFamily="34" charset="0"/>
                <a:ea typeface="+mn-ea"/>
                <a:cs typeface="+mn-cs"/>
              </a:rPr>
              <a:t>Schematische weergave van de verschillende types van functionele relaties tussen twee ecosysteemdiensten</a:t>
            </a:r>
            <a:endParaRPr kumimoji="0" lang="en-US" altLang="de-DE" sz="2200" b="0"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sp>
        <p:nvSpPr>
          <p:cNvPr id="37" name="Rechteck 36"/>
          <p:cNvSpPr/>
          <p:nvPr/>
        </p:nvSpPr>
        <p:spPr>
          <a:xfrm>
            <a:off x="2703513" y="5437188"/>
            <a:ext cx="6045200" cy="584775"/>
          </a:xfrm>
          <a:prstGeom prst="rect">
            <a:avLst/>
          </a:prstGeom>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de-DE" sz="1600" dirty="0" err="1" smtClean="0">
                <a:solidFill>
                  <a:srgbClr val="000000"/>
                </a:solidFill>
                <a:latin typeface="Arial"/>
                <a:cs typeface="Times New Roman" pitchFamily="18" charset="0"/>
              </a:rPr>
              <a:t>Vaste</a:t>
            </a:r>
            <a:r>
              <a:rPr kumimoji="0" lang="en-US" altLang="de-DE" sz="1600" b="0" i="0" u="none" strike="noStrike" kern="1200" cap="none" spc="0" normalizeH="0" baseline="0" noProof="0" dirty="0" smtClean="0">
                <a:ln>
                  <a:noFill/>
                </a:ln>
                <a:solidFill>
                  <a:srgbClr val="000000"/>
                </a:solidFill>
                <a:effectLst/>
                <a:uLnTx/>
                <a:uFillTx/>
                <a:latin typeface="Arial"/>
                <a:ea typeface="+mn-ea"/>
                <a:cs typeface="Times New Roman" pitchFamily="18" charset="0"/>
              </a:rPr>
              <a:t> </a:t>
            </a:r>
            <a:r>
              <a:rPr kumimoji="0" lang="en-US" altLang="de-DE" sz="1600" b="0" i="0" u="none" strike="noStrike" kern="1200" cap="none" spc="0" normalizeH="0" baseline="0" noProof="0" dirty="0">
                <a:ln>
                  <a:noFill/>
                </a:ln>
                <a:solidFill>
                  <a:srgbClr val="000000"/>
                </a:solidFill>
                <a:effectLst/>
                <a:uLnTx/>
                <a:uFillTx/>
                <a:latin typeface="Arial"/>
                <a:ea typeface="+mn-ea"/>
                <a:cs typeface="Times New Roman" pitchFamily="18" charset="0"/>
              </a:rPr>
              <a:t>lijn: </a:t>
            </a:r>
            <a:r>
              <a:rPr kumimoji="0" lang="en-US" altLang="de-DE" sz="1600" b="0" i="0" u="none" strike="noStrike" kern="1200" cap="none" spc="0" normalizeH="0" baseline="0" noProof="0" dirty="0" err="1">
                <a:ln>
                  <a:noFill/>
                </a:ln>
                <a:solidFill>
                  <a:srgbClr val="000000"/>
                </a:solidFill>
                <a:effectLst/>
                <a:uLnTx/>
                <a:uFillTx/>
                <a:latin typeface="Arial"/>
                <a:ea typeface="+mn-ea"/>
                <a:cs typeface="Times New Roman" pitchFamily="18" charset="0"/>
              </a:rPr>
              <a:t>huidige</a:t>
            </a:r>
            <a:r>
              <a:rPr kumimoji="0" lang="en-US" altLang="de-DE" sz="1600" b="0" i="0" u="none" strike="noStrike" kern="1200" cap="none" spc="0" normalizeH="0" baseline="0" noProof="0" dirty="0">
                <a:ln>
                  <a:noFill/>
                </a:ln>
                <a:solidFill>
                  <a:srgbClr val="000000"/>
                </a:solidFill>
                <a:effectLst/>
                <a:uLnTx/>
                <a:uFillTx/>
                <a:latin typeface="Arial"/>
                <a:ea typeface="+mn-ea"/>
                <a:cs typeface="Times New Roman" pitchFamily="18" charset="0"/>
              </a:rPr>
              <a:t> </a:t>
            </a:r>
            <a:r>
              <a:rPr lang="en-US" altLang="de-DE" sz="1600" noProof="0" dirty="0" err="1" smtClean="0">
                <a:solidFill>
                  <a:srgbClr val="000000"/>
                </a:solidFill>
                <a:latin typeface="Arial"/>
                <a:cs typeface="Times New Roman" pitchFamily="18" charset="0"/>
              </a:rPr>
              <a:t>situatie</a:t>
            </a:r>
            <a:r>
              <a:rPr kumimoji="0" lang="en-US" altLang="de-DE" sz="1600" b="0" i="0" u="none" strike="noStrike" kern="1200" cap="none" spc="0" normalizeH="0" baseline="0" noProof="0" dirty="0" smtClean="0">
                <a:ln>
                  <a:noFill/>
                </a:ln>
                <a:solidFill>
                  <a:srgbClr val="000000"/>
                </a:solidFill>
                <a:effectLst/>
                <a:uLnTx/>
                <a:uFillTx/>
                <a:latin typeface="Arial"/>
                <a:ea typeface="+mn-ea"/>
                <a:cs typeface="Times New Roman" pitchFamily="18" charset="0"/>
              </a:rPr>
              <a:t>, </a:t>
            </a:r>
            <a:r>
              <a:rPr kumimoji="0" lang="en-US" altLang="de-DE" sz="1600" b="0" i="0" u="none" strike="noStrike" kern="1200" cap="none" spc="0" normalizeH="0" baseline="0" noProof="0" dirty="0" err="1" smtClean="0">
                <a:ln>
                  <a:noFill/>
                </a:ln>
                <a:solidFill>
                  <a:srgbClr val="000000"/>
                </a:solidFill>
                <a:effectLst/>
                <a:uLnTx/>
                <a:uFillTx/>
                <a:latin typeface="Arial"/>
                <a:ea typeface="+mn-ea"/>
                <a:cs typeface="Times New Roman" pitchFamily="18" charset="0"/>
              </a:rPr>
              <a:t>stippellijn</a:t>
            </a:r>
            <a:r>
              <a:rPr kumimoji="0" lang="en-US" altLang="de-DE" sz="1600" b="0" i="0" u="none" strike="noStrike" kern="1200" cap="none" spc="0" normalizeH="0" baseline="0" noProof="0" dirty="0">
                <a:ln>
                  <a:noFill/>
                </a:ln>
                <a:solidFill>
                  <a:srgbClr val="000000"/>
                </a:solidFill>
                <a:effectLst/>
                <a:uLnTx/>
                <a:uFillTx/>
                <a:latin typeface="Arial"/>
                <a:ea typeface="+mn-ea"/>
                <a:cs typeface="Times New Roman" pitchFamily="18" charset="0"/>
              </a:rPr>
              <a:t>: </a:t>
            </a:r>
            <a:r>
              <a:rPr kumimoji="0" lang="en-US" altLang="de-DE" sz="1600" b="0" i="0" u="none" strike="noStrike" kern="1200" cap="none" spc="0" normalizeH="0" baseline="0" noProof="0" dirty="0" err="1" smtClean="0">
                <a:ln>
                  <a:noFill/>
                </a:ln>
                <a:solidFill>
                  <a:srgbClr val="000000"/>
                </a:solidFill>
                <a:effectLst/>
                <a:uLnTx/>
                <a:uFillTx/>
                <a:latin typeface="Arial"/>
                <a:ea typeface="+mn-ea"/>
                <a:cs typeface="Times New Roman" pitchFamily="18" charset="0"/>
              </a:rPr>
              <a:t>nieuwe</a:t>
            </a:r>
            <a:r>
              <a:rPr kumimoji="0" lang="en-US" altLang="de-DE" sz="1600" b="0" i="0" u="none" strike="noStrike" kern="1200" cap="none" spc="0" normalizeH="0" noProof="0" dirty="0" smtClean="0">
                <a:ln>
                  <a:noFill/>
                </a:ln>
                <a:solidFill>
                  <a:srgbClr val="000000"/>
                </a:solidFill>
                <a:effectLst/>
                <a:uLnTx/>
                <a:uFillTx/>
                <a:latin typeface="Arial"/>
                <a:ea typeface="+mn-ea"/>
                <a:cs typeface="Times New Roman" pitchFamily="18" charset="0"/>
              </a:rPr>
              <a:t> </a:t>
            </a:r>
            <a:r>
              <a:rPr kumimoji="0" lang="en-US" altLang="de-DE" sz="1600" b="0" i="0" u="none" strike="noStrike" kern="1200" cap="none" spc="0" normalizeH="0" noProof="0" dirty="0" err="1" smtClean="0">
                <a:ln>
                  <a:noFill/>
                </a:ln>
                <a:solidFill>
                  <a:srgbClr val="000000"/>
                </a:solidFill>
                <a:effectLst/>
                <a:uLnTx/>
                <a:uFillTx/>
                <a:latin typeface="Arial"/>
                <a:ea typeface="+mn-ea"/>
                <a:cs typeface="Times New Roman" pitchFamily="18" charset="0"/>
              </a:rPr>
              <a:t>situatie</a:t>
            </a:r>
            <a:r>
              <a:rPr kumimoji="0" lang="en-US" altLang="de-DE" sz="1600" b="0" i="0" u="none" strike="noStrike" kern="1200" cap="none" spc="0" normalizeH="0" baseline="0" noProof="0" dirty="0" smtClean="0">
                <a:ln>
                  <a:noFill/>
                </a:ln>
                <a:solidFill>
                  <a:srgbClr val="000000"/>
                </a:solidFill>
                <a:effectLst/>
                <a:uLnTx/>
                <a:uFillTx/>
                <a:latin typeface="Arial"/>
                <a:ea typeface="+mn-ea"/>
                <a:cs typeface="Times New Roman" pitchFamily="18" charset="0"/>
              </a:rPr>
              <a:t>, </a:t>
            </a:r>
            <a:r>
              <a:rPr kumimoji="0" lang="en-US" altLang="de-DE" sz="1600" b="0" i="0" u="none" strike="noStrike" kern="1200" cap="none" spc="0" normalizeH="0" baseline="0" noProof="0" dirty="0">
                <a:ln>
                  <a:noFill/>
                </a:ln>
                <a:solidFill>
                  <a:srgbClr val="000000"/>
                </a:solidFill>
                <a:effectLst/>
                <a:uLnTx/>
                <a:uFillTx/>
                <a:latin typeface="Arial"/>
                <a:ea typeface="+mn-ea"/>
                <a:cs typeface="Times New Roman" pitchFamily="18" charset="0"/>
              </a:rPr>
              <a:t>bijv. door verbeterd beheer, met een verhoogde totale service</a:t>
            </a: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Text Box 6"/>
          <p:cNvSpPr txBox="1">
            <a:spLocks noChangeArrowheads="1"/>
          </p:cNvSpPr>
          <p:nvPr/>
        </p:nvSpPr>
        <p:spPr bwMode="auto">
          <a:xfrm>
            <a:off x="2991545" y="6237312"/>
            <a:ext cx="62609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&amp; Kayser 2014: Grassl</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.Sci.Eur. 19</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199-214)</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4510573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40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Ecosysteemdiensten</a:t>
            </a:r>
            <a:r>
              <a:rPr kumimoji="0" lang="en-US" altLang="de-DE" sz="2400" b="1" i="0" u="sng" strike="noStrike" kern="1200" cap="none" spc="0" normalizeH="0" noProof="0" dirty="0" smtClean="0">
                <a:ln>
                  <a:noFill/>
                </a:ln>
                <a:solidFill>
                  <a:srgbClr val="000000"/>
                </a:solidFill>
                <a:effectLst/>
                <a:uLnTx/>
                <a:uFillTx/>
                <a:latin typeface="Arial" pitchFamily="34" charset="0"/>
                <a:ea typeface="+mn-ea"/>
                <a:cs typeface="Times New Roman" pitchFamily="18" charset="0"/>
              </a:rPr>
              <a:t> </a:t>
            </a:r>
            <a:r>
              <a:rPr kumimoji="0" lang="en-US" altLang="de-DE" sz="2400" b="1" i="0" u="sng" strike="noStrike" kern="1200" cap="none" spc="0" normalizeH="0" noProof="0" dirty="0" err="1" smtClean="0">
                <a:ln>
                  <a:noFill/>
                </a:ln>
                <a:solidFill>
                  <a:srgbClr val="000000"/>
                </a:solidFill>
                <a:effectLst/>
                <a:uLnTx/>
                <a:uFillTx/>
                <a:latin typeface="Arial" pitchFamily="34" charset="0"/>
                <a:ea typeface="+mn-ea"/>
                <a:cs typeface="Times New Roman" pitchFamily="18" charset="0"/>
              </a:rPr>
              <a:t>g</a:t>
            </a:r>
            <a:r>
              <a:rPr kumimoji="0" lang="en-US" altLang="de-DE" sz="2400" b="1" i="0" u="sng"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rasland</a:t>
            </a:r>
            <a:r>
              <a:rPr kumimoji="0" lang="en-US" altLang="de-DE" sz="2400" b="1" i="0" u="sng"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 </a:t>
            </a: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'The big five':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Biodiversiteit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Klimaat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Cultuur</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sng"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Water</a:t>
            </a:r>
            <a:endPar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endPar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71855" y="3489431"/>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1"/>
          <p:cNvSpPr txBox="1"/>
          <p:nvPr/>
        </p:nvSpPr>
        <p:spPr>
          <a:xfrm>
            <a:off x="7833086" y="5587455"/>
            <a:ext cx="720725"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water</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356922" y="6210355"/>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(Bron: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 name="Textfeld 3"/>
          <p:cNvSpPr txBox="1">
            <a:spLocks noChangeArrowheads="1"/>
          </p:cNvSpPr>
          <p:nvPr/>
        </p:nvSpPr>
        <p:spPr bwMode="auto">
          <a:xfrm>
            <a:off x="611188" y="3818326"/>
            <a:ext cx="602016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342900" marR="0" lvl="0" indent="-342900" algn="l" defTabSz="457200" rtl="0" eaLnBrk="1" fontAlgn="auto" latinLnBrk="0" hangingPunct="1">
              <a:lnSpc>
                <a:spcPct val="150000"/>
              </a:lnSpc>
              <a:spcBef>
                <a:spcPct val="0"/>
              </a:spcBef>
              <a:spcAft>
                <a:spcPts val="0"/>
              </a:spcAft>
              <a:buClrTx/>
              <a:buSzTx/>
              <a:buFontTx/>
              <a:buChar char="•"/>
              <a:tabLst/>
              <a:defRPr/>
            </a:pPr>
            <a:r>
              <a:rPr lang="en-US" altLang="de-DE" dirty="0" err="1">
                <a:solidFill>
                  <a:prstClr val="black"/>
                </a:solidFill>
                <a:cs typeface="Times New Roman" pitchFamily="18" charset="0"/>
              </a:rPr>
              <a:t>a</a:t>
            </a:r>
            <a:r>
              <a:rPr kumimoji="0" lang="en-US" altLang="de-DE" sz="2000" b="0" i="0" u="none" strike="noStrike" kern="1200" cap="none" spc="0" normalizeH="0" baseline="0" noProof="0" dirty="0" err="1" smtClean="0">
                <a:ln>
                  <a:noFill/>
                </a:ln>
                <a:solidFill>
                  <a:prstClr val="black"/>
                </a:solidFill>
                <a:effectLst/>
                <a:uLnTx/>
                <a:uFillTx/>
                <a:latin typeface="Arial" pitchFamily="34" charset="0"/>
                <a:ea typeface="+mn-ea"/>
                <a:cs typeface="Times New Roman" pitchFamily="18" charset="0"/>
              </a:rPr>
              <a:t>anvulling</a:t>
            </a:r>
            <a:r>
              <a:rPr kumimoji="0" lang="en-US" altLang="de-DE" sz="2000" b="0" i="0" u="none" strike="noStrike" kern="1200" cap="none" spc="0" normalizeH="0" baseline="0" noProof="0" dirty="0" smtClean="0">
                <a:ln>
                  <a:noFill/>
                </a:ln>
                <a:solidFill>
                  <a:prstClr val="black"/>
                </a:solidFill>
                <a:effectLst/>
                <a:uLnTx/>
                <a:uFillTx/>
                <a:latin typeface="Arial" pitchFamily="34" charset="0"/>
                <a:ea typeface="+mn-ea"/>
                <a:cs typeface="Times New Roman" pitchFamily="18" charset="0"/>
              </a:rPr>
              <a:t> </a:t>
            </a:r>
            <a:r>
              <a:rPr kumimoji="0" lang="en-US" altLang="de-DE" sz="2000" b="0" i="0" u="none" strike="noStrike" kern="1200" cap="none" spc="0" normalizeH="0" baseline="0" noProof="0" dirty="0" err="1" smtClean="0">
                <a:ln>
                  <a:noFill/>
                </a:ln>
                <a:solidFill>
                  <a:prstClr val="black"/>
                </a:solidFill>
                <a:effectLst/>
                <a:uLnTx/>
                <a:uFillTx/>
                <a:latin typeface="Arial" pitchFamily="34" charset="0"/>
                <a:ea typeface="+mn-ea"/>
                <a:cs typeface="Times New Roman" pitchFamily="18" charset="0"/>
              </a:rPr>
              <a:t>grondwater</a:t>
            </a:r>
            <a:endParaRPr kumimoji="0" lang="en-US" altLang="de-DE" sz="20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endParaRPr>
          </a:p>
          <a:p>
            <a:pPr marL="342900" marR="0" lvl="0" indent="-342900" algn="l" defTabSz="457200" rtl="0" eaLnBrk="1" fontAlgn="auto" latinLnBrk="0" hangingPunct="1">
              <a:lnSpc>
                <a:spcPct val="150000"/>
              </a:lnSpc>
              <a:spcBef>
                <a:spcPct val="0"/>
              </a:spcBef>
              <a:spcAft>
                <a:spcPts val="0"/>
              </a:spcAft>
              <a:buClrTx/>
              <a:buSzTx/>
              <a:buFontTx/>
              <a:buChar char="•"/>
              <a:tabLst/>
              <a:defRPr/>
            </a:pPr>
            <a:r>
              <a:rPr lang="en-US" altLang="de-DE" dirty="0" smtClean="0">
                <a:solidFill>
                  <a:prstClr val="black"/>
                </a:solidFill>
                <a:cs typeface="Times New Roman" pitchFamily="18" charset="0"/>
              </a:rPr>
              <a:t>run-off / </a:t>
            </a:r>
            <a:r>
              <a:rPr lang="en-US" altLang="de-DE" dirty="0" err="1" smtClean="0">
                <a:solidFill>
                  <a:prstClr val="black"/>
                </a:solidFill>
                <a:cs typeface="Times New Roman" pitchFamily="18" charset="0"/>
              </a:rPr>
              <a:t>overstroming</a:t>
            </a:r>
            <a:r>
              <a:rPr lang="en-US" altLang="de-DE" dirty="0" smtClean="0">
                <a:solidFill>
                  <a:prstClr val="black"/>
                </a:solidFill>
                <a:cs typeface="Times New Roman" pitchFamily="18" charset="0"/>
              </a:rPr>
              <a:t> </a:t>
            </a:r>
            <a:r>
              <a:rPr lang="en-US" altLang="de-DE" dirty="0" err="1" smtClean="0">
                <a:solidFill>
                  <a:prstClr val="black"/>
                </a:solidFill>
                <a:cs typeface="Times New Roman" pitchFamily="18" charset="0"/>
              </a:rPr>
              <a:t>oppervlaktewater</a:t>
            </a:r>
            <a:r>
              <a:rPr lang="en-US" altLang="de-DE" dirty="0" smtClean="0">
                <a:solidFill>
                  <a:prstClr val="black"/>
                </a:solidFill>
                <a:cs typeface="Times New Roman" pitchFamily="18" charset="0"/>
              </a:rPr>
              <a:t> </a:t>
            </a:r>
            <a:r>
              <a:rPr lang="en-US" altLang="de-DE" dirty="0" err="1" smtClean="0">
                <a:solidFill>
                  <a:prstClr val="black"/>
                </a:solidFill>
                <a:cs typeface="Times New Roman" pitchFamily="18" charset="0"/>
              </a:rPr>
              <a:t>en</a:t>
            </a:r>
            <a:r>
              <a:rPr lang="en-US" altLang="de-DE" dirty="0" smtClean="0">
                <a:solidFill>
                  <a:prstClr val="black"/>
                </a:solidFill>
                <a:cs typeface="Times New Roman" pitchFamily="18" charset="0"/>
              </a:rPr>
              <a:t> </a:t>
            </a:r>
            <a:r>
              <a:rPr kumimoji="0" lang="en-US" altLang="de-DE" sz="2000" b="0" i="0" u="none" strike="noStrike" kern="1200" cap="none" spc="0" normalizeH="0" baseline="0" noProof="0" dirty="0" err="1" smtClean="0">
                <a:ln>
                  <a:noFill/>
                </a:ln>
                <a:solidFill>
                  <a:prstClr val="black"/>
                </a:solidFill>
                <a:effectLst/>
                <a:uLnTx/>
                <a:uFillTx/>
                <a:latin typeface="Arial" pitchFamily="34" charset="0"/>
                <a:ea typeface="+mn-ea"/>
                <a:cs typeface="Times New Roman" pitchFamily="18" charset="0"/>
              </a:rPr>
              <a:t>risico</a:t>
            </a:r>
            <a:r>
              <a:rPr kumimoji="0" lang="en-US" altLang="de-DE" sz="2000" b="0" i="0" u="none" strike="noStrike" kern="1200" cap="none" spc="0" normalizeH="0" baseline="0" noProof="0" dirty="0" smtClean="0">
                <a:ln>
                  <a:noFill/>
                </a:ln>
                <a:solidFill>
                  <a:prstClr val="black"/>
                </a:solidFill>
                <a:effectLst/>
                <a:uLnTx/>
                <a:uFillTx/>
                <a:latin typeface="Arial" pitchFamily="34" charset="0"/>
                <a:ea typeface="+mn-ea"/>
                <a:cs typeface="Times New Roman" pitchFamily="18" charset="0"/>
              </a:rPr>
              <a:t> op </a:t>
            </a:r>
            <a:r>
              <a:rPr kumimoji="0" lang="en-US" altLang="de-DE" sz="2000" b="0" i="0" u="none" strike="noStrike" kern="1200" cap="none" spc="0" normalizeH="0" baseline="0" noProof="0" dirty="0" err="1" smtClean="0">
                <a:ln>
                  <a:noFill/>
                </a:ln>
                <a:solidFill>
                  <a:prstClr val="black"/>
                </a:solidFill>
                <a:effectLst/>
                <a:uLnTx/>
                <a:uFillTx/>
                <a:latin typeface="Arial" pitchFamily="34" charset="0"/>
                <a:ea typeface="+mn-ea"/>
                <a:cs typeface="Times New Roman" pitchFamily="18" charset="0"/>
              </a:rPr>
              <a:t>erosie</a:t>
            </a:r>
            <a:endParaRPr lang="en-US" altLang="de-DE" dirty="0">
              <a:solidFill>
                <a:prstClr val="black"/>
              </a:solidFill>
              <a:cs typeface="Times New Roman" pitchFamily="18" charset="0"/>
            </a:endParaRPr>
          </a:p>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2000" b="0" i="0" u="none" strike="noStrike" kern="1200" cap="none" spc="0" normalizeH="0" baseline="0" noProof="0" dirty="0" err="1" smtClean="0">
                <a:ln>
                  <a:noFill/>
                </a:ln>
                <a:solidFill>
                  <a:prstClr val="black"/>
                </a:solidFill>
                <a:effectLst/>
                <a:uLnTx/>
                <a:uFillTx/>
                <a:latin typeface="Arial" pitchFamily="34" charset="0"/>
                <a:ea typeface="+mn-ea"/>
                <a:cs typeface="Times New Roman" pitchFamily="18" charset="0"/>
              </a:rPr>
              <a:t>kwaliteit</a:t>
            </a:r>
            <a:r>
              <a:rPr kumimoji="0" lang="en-US" altLang="de-DE" sz="2000" b="0" i="0" u="none" strike="noStrike" kern="1200" cap="none" spc="0" normalizeH="0" baseline="0" noProof="0" dirty="0" smtClean="0">
                <a:ln>
                  <a:noFill/>
                </a:ln>
                <a:solidFill>
                  <a:prstClr val="black"/>
                </a:solidFill>
                <a:effectLst/>
                <a:uLnTx/>
                <a:uFillTx/>
                <a:latin typeface="Arial" pitchFamily="34" charset="0"/>
                <a:ea typeface="+mn-ea"/>
                <a:cs typeface="Times New Roman" pitchFamily="18" charset="0"/>
              </a:rPr>
              <a:t> van </a:t>
            </a:r>
            <a:r>
              <a:rPr kumimoji="0" lang="en-US" altLang="de-DE" sz="20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oppervlakte- en grondwater</a:t>
            </a:r>
            <a:endPar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endParaRPr>
          </a:p>
        </p:txBody>
      </p:sp>
    </p:spTree>
    <p:extLst>
      <p:ext uri="{BB962C8B-B14F-4D97-AF65-F5344CB8AC3E}">
        <p14:creationId xmlns:p14="http://schemas.microsoft.com/office/powerpoint/2010/main" val="428364548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77736" y="1759239"/>
            <a:ext cx="4995863"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6"/>
          <p:cNvSpPr txBox="1">
            <a:spLocks noChangeArrowheads="1"/>
          </p:cNvSpPr>
          <p:nvPr/>
        </p:nvSpPr>
        <p:spPr bwMode="auto">
          <a:xfrm>
            <a:off x="325004" y="589108"/>
            <a:ext cx="752590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Nitraatconcentratie</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 (</a:t>
            </a:r>
            <a:r>
              <a:rPr kumimoji="0" lang="de-DE" alt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uitspoeling</a:t>
            </a:r>
            <a:r>
              <a:rPr kumimoji="0" lang="de-DE" alt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bodemwater</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onder</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verschillende</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landgebruiksystemen</a:t>
            </a:r>
            <a:r>
              <a:rPr kumimoji="0" lang="de-DE" alt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(UBA 2010)</a:t>
            </a:r>
          </a:p>
        </p:txBody>
      </p:sp>
    </p:spTree>
    <p:extLst>
      <p:ext uri="{BB962C8B-B14F-4D97-AF65-F5344CB8AC3E}">
        <p14:creationId xmlns:p14="http://schemas.microsoft.com/office/powerpoint/2010/main" val="3134119200"/>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88640"/>
            <a:ext cx="741682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Milieuvraagstukken - grondwaterkwaliteit</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5" name="Gruppieren 4"/>
          <p:cNvGrpSpPr/>
          <p:nvPr/>
        </p:nvGrpSpPr>
        <p:grpSpPr>
          <a:xfrm>
            <a:off x="0" y="1021804"/>
            <a:ext cx="4667250" cy="5379269"/>
            <a:chOff x="0" y="1021804"/>
            <a:chExt cx="4667250" cy="5379269"/>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1804"/>
              <a:ext cx="46672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2537520" y="6093296"/>
              <a:ext cx="1180131" cy="307777"/>
            </a:xfrm>
            <a:prstGeom prst="rect">
              <a:avLst/>
            </a:prstGeom>
          </p:spPr>
          <p:txBody>
            <a:bodyPr wrap="non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(SRU, 2015)</a:t>
              </a:r>
            </a:p>
          </p:txBody>
        </p:sp>
      </p:grpSp>
      <p:sp>
        <p:nvSpPr>
          <p:cNvPr id="2" name="Textfeld 1"/>
          <p:cNvSpPr txBox="1"/>
          <p:nvPr/>
        </p:nvSpPr>
        <p:spPr>
          <a:xfrm>
            <a:off x="4283968" y="1165820"/>
            <a:ext cx="4860032" cy="43088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Nitraatconcentraties in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grondwater</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die de drempel van de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Kaderrichtlijn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lang="en-US" dirty="0">
                <a:solidFill>
                  <a:prstClr val="black"/>
                </a:solidFill>
                <a:latin typeface="Arial" pitchFamily="34" charset="0"/>
                <a:cs typeface="Arial" pitchFamily="34" charset="0"/>
              </a:rPr>
              <a:t>W</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ater</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overschrijden</a:t>
            </a:r>
          </a:p>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Regio's met veeteelt kampen met problemen! </a:t>
            </a:r>
          </a:p>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Grasland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doorgaans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geen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piekuitstoot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van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nitraat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het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grondwater</a:t>
            </a: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Niet noodzakelijkerwijs grasland - maar grasland maakt wel deel uit van de boerderijen </a:t>
            </a:r>
          </a:p>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Bijgevolg: op landbouwareaal een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hogere</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benutting</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van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uitgescheiden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nutriënten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vereist,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d.w.z</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a:t>
            </a:r>
            <a:r>
              <a:rPr kumimoji="0" lang="en-US" sz="1800" b="1" i="0" u="none" strike="noStrike" kern="1200" cap="none" spc="0" normalizeH="0" baseline="0" noProof="0" dirty="0" err="1" smtClean="0">
                <a:ln>
                  <a:noFill/>
                </a:ln>
                <a:solidFill>
                  <a:srgbClr val="FF0000"/>
                </a:solidFill>
                <a:effectLst/>
                <a:uLnTx/>
                <a:uFillTx/>
                <a:latin typeface="Arial" pitchFamily="34" charset="0"/>
                <a:ea typeface="+mn-ea"/>
                <a:cs typeface="Arial" pitchFamily="34" charset="0"/>
              </a:rPr>
              <a:t>stikstof</a:t>
            </a:r>
            <a:r>
              <a:rPr kumimoji="0" lang="en-US"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75524328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836712"/>
            <a:ext cx="5976664" cy="4479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144016" y="332656"/>
            <a:ext cx="734453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Bruto</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balans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verschillende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lang="de-DE" sz="2400" b="1" dirty="0" err="1" smtClean="0">
                <a:solidFill>
                  <a:prstClr val="black"/>
                </a:solidFill>
                <a:latin typeface="Arial" pitchFamily="34" charset="0"/>
                <a:cs typeface="Arial" pitchFamily="34" charset="0"/>
              </a:rPr>
              <a:t>Eu</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ropese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landen</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Rechteck 5"/>
          <p:cNvSpPr/>
          <p:nvPr/>
        </p:nvSpPr>
        <p:spPr>
          <a:xfrm>
            <a:off x="6261797" y="4873087"/>
            <a:ext cx="2952328" cy="338554"/>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(Van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Grinsven</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et al. 2012)</a:t>
            </a:r>
            <a:endPar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sp>
        <p:nvSpPr>
          <p:cNvPr id="7" name="Textfeld 6"/>
          <p:cNvSpPr txBox="1"/>
          <p:nvPr/>
        </p:nvSpPr>
        <p:spPr>
          <a:xfrm>
            <a:off x="144016" y="5445224"/>
            <a:ext cx="914400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Jaarlijkse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bodembalans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overschot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en N-input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uit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mest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en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meststoffen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2008</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70% van N-</a:t>
            </a:r>
            <a:r>
              <a:rPr kumimoji="0" lang="de-DE"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overschot</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beïnvloedt</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het</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milieu</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voornamelijk</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via </a:t>
            </a:r>
            <a:r>
              <a:rPr lang="de-DE" sz="1600" b="1" dirty="0" smtClean="0">
                <a:solidFill>
                  <a:prstClr val="black"/>
                </a:solidFill>
                <a:latin typeface="Arial" pitchFamily="34" charset="0"/>
                <a:cs typeface="Arial" pitchFamily="34" charset="0"/>
              </a:rPr>
              <a:t>NH</a:t>
            </a:r>
            <a:r>
              <a:rPr kumimoji="0" lang="de-DE" sz="1600" b="1" i="0" u="none" strike="noStrike" kern="1200" cap="none" spc="0" normalizeH="0" baseline="-25000" noProof="0" dirty="0" smtClean="0">
                <a:ln>
                  <a:noFill/>
                </a:ln>
                <a:solidFill>
                  <a:prstClr val="black"/>
                </a:solidFill>
                <a:effectLst/>
                <a:uLnTx/>
                <a:uFillTx/>
                <a:latin typeface="Arial" pitchFamily="34" charset="0"/>
                <a:ea typeface="+mn-ea"/>
                <a:cs typeface="Arial" pitchFamily="34" charset="0"/>
              </a:rPr>
              <a:t>3</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NO</a:t>
            </a:r>
            <a:r>
              <a:rPr kumimoji="0" lang="de-DE" sz="1600" b="1" i="0" u="none" strike="noStrike" kern="1200" cap="none" spc="0" normalizeH="0" baseline="-25000" noProof="0" dirty="0" smtClean="0">
                <a:ln>
                  <a:noFill/>
                </a:ln>
                <a:solidFill>
                  <a:prstClr val="black"/>
                </a:solidFill>
                <a:effectLst/>
                <a:uLnTx/>
                <a:uFillTx/>
                <a:latin typeface="Arial" pitchFamily="34" charset="0"/>
                <a:ea typeface="+mn-ea"/>
                <a:cs typeface="Arial" pitchFamily="34" charset="0"/>
              </a:rPr>
              <a:t>3</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a:t>
            </a:r>
            <a:r>
              <a:rPr kumimoji="0" lang="de-DE" sz="1600" b="1" i="0" u="none" strike="noStrike" kern="1200" cap="none" spc="0" normalizeH="0" baseline="-25000" noProof="0" dirty="0" smtClean="0">
                <a:ln>
                  <a:noFill/>
                </a:ln>
                <a:solidFill>
                  <a:prstClr val="black"/>
                </a:solidFill>
                <a:effectLst/>
                <a:uLnTx/>
                <a:uFillTx/>
                <a:latin typeface="Arial" pitchFamily="34" charset="0"/>
                <a:ea typeface="+mn-ea"/>
                <a:cs typeface="Arial" pitchFamily="34" charset="0"/>
              </a:rPr>
              <a:t>2</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 (</a:t>
            </a:r>
            <a:r>
              <a:rPr kumimoji="0" lang="de-DE"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uba</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2016).</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 name="Rechteck 3"/>
          <p:cNvSpPr/>
          <p:nvPr/>
        </p:nvSpPr>
        <p:spPr>
          <a:xfrm>
            <a:off x="1043608" y="2924944"/>
            <a:ext cx="3672408"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61308428"/>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7927" y="2154102"/>
            <a:ext cx="8026400" cy="36933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Arial" pitchFamily="34" charset="0"/>
                <a:ea typeface="+mn-ea"/>
                <a:cs typeface="Arial" pitchFamily="34" charset="0"/>
              </a:rPr>
              <a:t>De bemestingswet </a:t>
            </a:r>
            <a:r>
              <a:rPr kumimoji="0" lang="en-US" sz="1800" b="0" i="0" u="sng"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(2017) formuleert nu in </a:t>
            </a:r>
            <a:r>
              <a:rPr kumimoji="0" lang="en-US" sz="1800" b="1" i="0" u="sng" strike="noStrike" kern="1200" cap="none" spc="0" normalizeH="0" baseline="0" noProof="0" dirty="0" smtClean="0">
                <a:ln>
                  <a:noFill/>
                </a:ln>
                <a:solidFill>
                  <a:prstClr val="black"/>
                </a:solidFill>
                <a:effectLst/>
                <a:uLnTx/>
                <a:uFillTx/>
                <a:latin typeface="Arial" pitchFamily="34" charset="0"/>
                <a:ea typeface="+mn-ea"/>
                <a:cs typeface="Arial" pitchFamily="34" charset="0"/>
              </a:rPr>
              <a:t>§1 Doel van de wet</a:t>
            </a:r>
            <a:endParaRPr kumimoji="0" lang="en-US" sz="1800" b="0" i="0" u="sng"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Het doel van de huidige wet is.........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om de voeding van gewassen te redden....</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om </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risico's voor het ecosysteem </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door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bemesting</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te</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voorkomen</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en</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uit</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te</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sluiten</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het garanderen van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een</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duurzame</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benutting</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van </a:t>
            </a:r>
            <a:r>
              <a:rPr kumimoji="0" lang="en-US" sz="180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nutriënten</a:t>
            </a:r>
            <a:r>
              <a:rPr kumimoji="0" lang="en-US" sz="1800" i="1" u="none" strike="noStrike" kern="1200" cap="none" spc="0" normalizeH="0" noProof="0" dirty="0" smtClean="0">
                <a:ln>
                  <a:noFill/>
                </a:ln>
                <a:solidFill>
                  <a:prstClr val="black"/>
                </a:solidFill>
                <a:effectLst/>
                <a:uLnTx/>
                <a:uFillTx/>
                <a:latin typeface="Arial" pitchFamily="34" charset="0"/>
                <a:ea typeface="+mn-ea"/>
                <a:cs typeface="Arial" pitchFamily="34" charset="0"/>
              </a:rPr>
              <a:t> </a:t>
            </a:r>
            <a:r>
              <a:rPr kumimoji="0" lang="en-US" sz="1800" b="0" i="1" u="none" strike="noStrike" kern="1200" cap="none" spc="0" normalizeH="0" noProof="0" dirty="0" err="1" smtClean="0">
                <a:ln>
                  <a:noFill/>
                </a:ln>
                <a:solidFill>
                  <a:prstClr val="black"/>
                </a:solidFill>
                <a:effectLst/>
                <a:uLnTx/>
                <a:uFillTx/>
                <a:latin typeface="Arial" pitchFamily="34" charset="0"/>
                <a:ea typeface="+mn-ea"/>
                <a:cs typeface="Arial" pitchFamily="34" charset="0"/>
              </a:rPr>
              <a:t>voor</a:t>
            </a:r>
            <a:r>
              <a:rPr kumimoji="0" lang="en-US" sz="1800" b="0" i="1" u="none" strike="noStrike" kern="1200" cap="none" spc="0" normalizeH="0" noProof="0" dirty="0" smtClean="0">
                <a:ln>
                  <a:noFill/>
                </a:ln>
                <a:solidFill>
                  <a:prstClr val="black"/>
                </a:solidFill>
                <a:effectLst/>
                <a:uLnTx/>
                <a:uFillTx/>
                <a:latin typeface="Arial" pitchFamily="34" charset="0"/>
                <a:ea typeface="+mn-ea"/>
                <a:cs typeface="Arial" pitchFamily="34" charset="0"/>
              </a:rPr>
              <a:t> </a:t>
            </a:r>
            <a:r>
              <a:rPr kumimoji="0" lang="en-US" sz="1800" b="0" i="1" u="none" strike="noStrike" kern="1200" cap="none" spc="0" normalizeH="0" noProof="0" dirty="0" err="1" smtClean="0">
                <a:ln>
                  <a:noFill/>
                </a:ln>
                <a:solidFill>
                  <a:prstClr val="black"/>
                </a:solidFill>
                <a:effectLst/>
                <a:uLnTx/>
                <a:uFillTx/>
                <a:latin typeface="Arial" pitchFamily="34" charset="0"/>
                <a:ea typeface="+mn-ea"/>
                <a:cs typeface="Arial" pitchFamily="34" charset="0"/>
              </a:rPr>
              <a:t>planten</a:t>
            </a:r>
            <a:r>
              <a:rPr kumimoji="0" lang="en-US" sz="1800" b="0" i="1" u="none" strike="noStrike" kern="1200" cap="none" spc="0" normalizeH="0" noProof="0" dirty="0" smtClean="0">
                <a:ln>
                  <a:noFill/>
                </a:ln>
                <a:solidFill>
                  <a:prstClr val="black"/>
                </a:solidFill>
                <a:effectLst/>
                <a:uLnTx/>
                <a:uFillTx/>
                <a:latin typeface="Arial" pitchFamily="34" charset="0"/>
                <a:ea typeface="+mn-ea"/>
                <a:cs typeface="Arial" pitchFamily="34" charset="0"/>
              </a:rPr>
              <a:t> </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in de landbouwproductie, en in het bijzonder het zoveel mogelijk </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voorkomen van </a:t>
            </a:r>
            <a:r>
              <a:rPr kumimoji="0" lang="en-US" sz="18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nutriëntenverliezen</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naar</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het ecosysteem</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de-DE"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de-DE"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nieuw paradigma in de </a:t>
            </a: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bemesting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18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harmoniseert het</a:t>
            </a: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niveau van gewassen en ecosystemen </a:t>
            </a:r>
          </a:p>
        </p:txBody>
      </p:sp>
      <p:sp>
        <p:nvSpPr>
          <p:cNvPr id="3" name="Rechthoek 2"/>
          <p:cNvSpPr/>
          <p:nvPr/>
        </p:nvSpPr>
        <p:spPr>
          <a:xfrm>
            <a:off x="244763" y="362727"/>
            <a:ext cx="7135091"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Duitse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meststoffenwet </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en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meststoffenverordening </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gewijzigd in 2017 om te voldoen aan de eisen van de </a:t>
            </a:r>
            <a:r>
              <a:rPr kumimoji="0" lang="en-US" sz="2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Nitraatrichtlijn</a:t>
            </a:r>
            <a:r>
              <a:rPr kumimoji="0" lang="en-US"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(1991</a:t>
            </a:r>
            <a:r>
              <a:rPr kumimoji="0" lang="en-US"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23456152"/>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61817" y="2697887"/>
            <a:ext cx="8238837" cy="286232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Arial" pitchFamily="34" charset="0"/>
                <a:ea typeface="+mn-ea"/>
                <a:cs typeface="Arial" pitchFamily="34" charset="0"/>
              </a:rPr>
              <a:t>De meststoffenverordening </a:t>
            </a:r>
            <a:r>
              <a:rPr kumimoji="0" lang="en-US" sz="1800" b="0" i="0" u="sng"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(2017) formuleert nu in </a:t>
            </a:r>
            <a:r>
              <a:rPr kumimoji="0" lang="en-US" sz="1800" b="1" i="0" u="sng" strike="noStrike" kern="1200" cap="none" spc="0" normalizeH="0" baseline="0" noProof="0" dirty="0" smtClean="0">
                <a:ln>
                  <a:noFill/>
                </a:ln>
                <a:solidFill>
                  <a:prstClr val="black"/>
                </a:solidFill>
                <a:effectLst/>
                <a:uLnTx/>
                <a:uFillTx/>
                <a:latin typeface="Arial" pitchFamily="34" charset="0"/>
                <a:ea typeface="+mn-ea"/>
                <a:cs typeface="Arial" pitchFamily="34" charset="0"/>
              </a:rPr>
              <a:t>§ 1 </a:t>
            </a:r>
            <a:r>
              <a:rPr kumimoji="0" lang="en-US" sz="1800" b="1" i="0" u="sng"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Toepassingsgebied</a:t>
            </a:r>
            <a:endParaRPr kumimoji="0" lang="en-US" sz="1800" b="1" i="0" u="sng"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"De verordening reguleert</a:t>
            </a:r>
            <a:endPar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Goede</a:t>
            </a:r>
            <a:r>
              <a:rPr kumimoji="0" lang="en-US" sz="1800" b="0" i="1" u="none" strike="noStrike" kern="1200" cap="none" spc="0" normalizeH="0" noProof="0" dirty="0" smtClean="0">
                <a:ln>
                  <a:noFill/>
                </a:ln>
                <a:solidFill>
                  <a:prstClr val="black"/>
                </a:solidFill>
                <a:effectLst/>
                <a:uLnTx/>
                <a:uFillTx/>
                <a:latin typeface="Arial" pitchFamily="34" charset="0"/>
                <a:ea typeface="+mn-ea"/>
                <a:cs typeface="Arial" pitchFamily="34" charset="0"/>
              </a:rPr>
              <a:t> </a:t>
            </a:r>
            <a:r>
              <a:rPr kumimoji="0" lang="en-US" sz="1800" b="0" i="1" u="none" strike="noStrike" kern="1200" cap="none" spc="0" normalizeH="0" noProof="0" dirty="0" err="1" smtClean="0">
                <a:ln>
                  <a:noFill/>
                </a:ln>
                <a:solidFill>
                  <a:prstClr val="black"/>
                </a:solidFill>
                <a:effectLst/>
                <a:uLnTx/>
                <a:uFillTx/>
                <a:latin typeface="Arial" pitchFamily="34" charset="0"/>
                <a:ea typeface="+mn-ea"/>
                <a:cs typeface="Arial" pitchFamily="34" charset="0"/>
              </a:rPr>
              <a:t>L</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andbouwpraktijk</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met betrekking tot </a:t>
            </a:r>
            <a:r>
              <a:rPr kumimoji="0" lang="en-US" sz="18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bemesting</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de </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vermindering van </a:t>
            </a:r>
            <a:r>
              <a:rPr kumimoji="0" lang="en-US" sz="18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verliezen</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lang="en-US" i="1" dirty="0" err="1" smtClean="0">
                <a:solidFill>
                  <a:prstClr val="black"/>
                </a:solidFill>
                <a:latin typeface="Arial" pitchFamily="34" charset="0"/>
                <a:cs typeface="Arial" pitchFamily="34" charset="0"/>
              </a:rPr>
              <a:t>naa</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 het ecosysteem....."</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a:buChar char="à"/>
              <a:tabLst/>
              <a:defRPr/>
            </a:pP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Goede landbouwpraktijk </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van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bemesting</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p>
          <a:p>
            <a:pPr marL="285750" marR="0" lvl="0" indent="-285750" algn="l" defTabSz="457200" rtl="0" eaLnBrk="1" fontAlgn="auto" latinLnBrk="0" hangingPunct="1">
              <a:lnSpc>
                <a:spcPct val="100000"/>
              </a:lnSpc>
              <a:spcBef>
                <a:spcPts val="0"/>
              </a:spcBef>
              <a:spcAft>
                <a:spcPts val="0"/>
              </a:spcAft>
              <a:buClrTx/>
              <a:buSzTx/>
              <a:buFont typeface="Wingdings"/>
              <a:buChar char="à"/>
              <a:tabLst/>
              <a:defRPr/>
            </a:pP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maximale</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nutriëntenbenutting</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en lage verliezen</a:t>
            </a:r>
          </a:p>
          <a:p>
            <a:pPr marL="285750" marR="0" lvl="0" indent="-285750" algn="l" defTabSz="457200" rtl="0" eaLnBrk="1" fontAlgn="auto" latinLnBrk="0" hangingPunct="1">
              <a:lnSpc>
                <a:spcPct val="100000"/>
              </a:lnSpc>
              <a:spcBef>
                <a:spcPts val="0"/>
              </a:spcBef>
              <a:spcAft>
                <a:spcPts val="0"/>
              </a:spcAft>
              <a:buClrTx/>
              <a:buSzTx/>
              <a:buFont typeface="Wingdings"/>
              <a:buChar char="à"/>
              <a:tabLst/>
              <a:defRPr/>
            </a:pP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bemesting</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alleen toegestaan bij een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hoge</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gewasbehoefte</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anders zijn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er</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verliezen</a:t>
            </a:r>
            <a:endPar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a:p>
            <a:pPr marL="285750" marR="0" lvl="0" indent="-285750" algn="l" defTabSz="457200" rtl="0" eaLnBrk="1" fontAlgn="auto" latinLnBrk="0" hangingPunct="1">
              <a:lnSpc>
                <a:spcPct val="100000"/>
              </a:lnSpc>
              <a:spcBef>
                <a:spcPts val="0"/>
              </a:spcBef>
              <a:spcAft>
                <a:spcPts val="0"/>
              </a:spcAft>
              <a:buClrTx/>
              <a:buSzTx/>
              <a:buFont typeface="Wingdings"/>
              <a:buChar char="à"/>
              <a:tabLst/>
              <a:defRPr/>
            </a:pP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bemesting</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op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tijdstippen</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met hoge verliezen is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verboden</a:t>
            </a:r>
            <a:endPar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Rechthoek 4"/>
          <p:cNvSpPr/>
          <p:nvPr/>
        </p:nvSpPr>
        <p:spPr>
          <a:xfrm>
            <a:off x="244763" y="362727"/>
            <a:ext cx="7135091" cy="249299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Duitse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meststoffenwet </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en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meststoffenverordening </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gewijzigd in 2017 om te voldoen aan de eisen van de </a:t>
            </a:r>
            <a:r>
              <a:rPr kumimoji="0" lang="en-US" sz="2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Nitraatrichtlijn</a:t>
            </a:r>
            <a:r>
              <a:rPr kumimoji="0" lang="en-US"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(1991</a:t>
            </a:r>
            <a:r>
              <a:rPr kumimoji="0" lang="en-US"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Arial" pitchFamily="34" charset="0"/>
              <a:cs typeface="Arial" pitchFamily="34" charset="0"/>
            </a:endParaRPr>
          </a:p>
          <a:p>
            <a:pPr lvl="0">
              <a:defRPr/>
            </a:pPr>
            <a:r>
              <a:rPr lang="en-US" dirty="0" err="1">
                <a:solidFill>
                  <a:srgbClr val="0000FF"/>
                </a:solidFill>
                <a:latin typeface="Arial" pitchFamily="34" charset="0"/>
                <a:cs typeface="Arial" pitchFamily="34" charset="0"/>
              </a:rPr>
              <a:t>nieuw</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paradigma</a:t>
            </a:r>
            <a:r>
              <a:rPr lang="en-US" dirty="0">
                <a:solidFill>
                  <a:srgbClr val="0000FF"/>
                </a:solidFill>
                <a:latin typeface="Arial" pitchFamily="34" charset="0"/>
                <a:cs typeface="Arial" pitchFamily="34" charset="0"/>
              </a:rPr>
              <a:t> in de </a:t>
            </a:r>
            <a:r>
              <a:rPr lang="en-US" dirty="0" err="1">
                <a:solidFill>
                  <a:srgbClr val="0000FF"/>
                </a:solidFill>
                <a:latin typeface="Arial" pitchFamily="34" charset="0"/>
                <a:cs typeface="Arial" pitchFamily="34" charset="0"/>
              </a:rPr>
              <a:t>bemesting</a:t>
            </a:r>
            <a:r>
              <a:rPr lang="en-US" dirty="0">
                <a:solidFill>
                  <a:srgbClr val="0000FF"/>
                </a:solidFill>
                <a:latin typeface="Arial" pitchFamily="34" charset="0"/>
                <a:cs typeface="Arial" pitchFamily="34" charset="0"/>
              </a:rPr>
              <a:t>: </a:t>
            </a:r>
            <a:r>
              <a:rPr lang="en-US" b="1" dirty="0" err="1">
                <a:solidFill>
                  <a:srgbClr val="0000FF"/>
                </a:solidFill>
                <a:latin typeface="Arial" pitchFamily="34" charset="0"/>
                <a:cs typeface="Arial" pitchFamily="34" charset="0"/>
              </a:rPr>
              <a:t>harmoniseert</a:t>
            </a:r>
            <a:r>
              <a:rPr lang="en-US" b="1" dirty="0">
                <a:solidFill>
                  <a:srgbClr val="0000FF"/>
                </a:solidFill>
                <a:latin typeface="Arial" pitchFamily="34" charset="0"/>
                <a:cs typeface="Arial" pitchFamily="34" charset="0"/>
              </a:rPr>
              <a:t> het </a:t>
            </a:r>
            <a:r>
              <a:rPr lang="en-US" b="1" dirty="0" err="1">
                <a:solidFill>
                  <a:srgbClr val="0000FF"/>
                </a:solidFill>
                <a:latin typeface="Arial" pitchFamily="34" charset="0"/>
                <a:cs typeface="Arial" pitchFamily="34" charset="0"/>
              </a:rPr>
              <a:t>niveau</a:t>
            </a:r>
            <a:r>
              <a:rPr lang="en-US" b="1" dirty="0">
                <a:solidFill>
                  <a:srgbClr val="0000FF"/>
                </a:solidFill>
                <a:latin typeface="Arial" pitchFamily="34" charset="0"/>
                <a:cs typeface="Arial" pitchFamily="34" charset="0"/>
              </a:rPr>
              <a:t> van </a:t>
            </a:r>
            <a:r>
              <a:rPr lang="en-US" b="1" dirty="0" err="1">
                <a:solidFill>
                  <a:srgbClr val="0000FF"/>
                </a:solidFill>
                <a:latin typeface="Arial" pitchFamily="34" charset="0"/>
                <a:cs typeface="Arial" pitchFamily="34" charset="0"/>
              </a:rPr>
              <a:t>gewassen</a:t>
            </a:r>
            <a:r>
              <a:rPr lang="en-US" b="1" dirty="0">
                <a:solidFill>
                  <a:srgbClr val="0000FF"/>
                </a:solidFill>
                <a:latin typeface="Arial" pitchFamily="34" charset="0"/>
                <a:cs typeface="Arial" pitchFamily="34" charset="0"/>
              </a:rPr>
              <a:t> </a:t>
            </a:r>
            <a:r>
              <a:rPr lang="en-US" b="1" dirty="0" err="1">
                <a:solidFill>
                  <a:srgbClr val="0000FF"/>
                </a:solidFill>
                <a:latin typeface="Arial" pitchFamily="34" charset="0"/>
                <a:cs typeface="Arial" pitchFamily="34" charset="0"/>
              </a:rPr>
              <a:t>en</a:t>
            </a:r>
            <a:r>
              <a:rPr lang="en-US" b="1" dirty="0">
                <a:solidFill>
                  <a:srgbClr val="0000FF"/>
                </a:solidFill>
                <a:latin typeface="Arial" pitchFamily="34" charset="0"/>
                <a:cs typeface="Arial" pitchFamily="34" charset="0"/>
              </a:rPr>
              <a:t> </a:t>
            </a:r>
            <a:r>
              <a:rPr lang="en-US" b="1" dirty="0" err="1">
                <a:solidFill>
                  <a:srgbClr val="0000FF"/>
                </a:solidFill>
                <a:latin typeface="Arial" pitchFamily="34" charset="0"/>
                <a:cs typeface="Arial" pitchFamily="34" charset="0"/>
              </a:rPr>
              <a:t>ecosystemen</a:t>
            </a:r>
            <a:r>
              <a:rPr lang="en-US" b="1" dirty="0">
                <a:solidFill>
                  <a:srgbClr val="0000FF"/>
                </a:solidFill>
                <a:latin typeface="Arial" pitchFamily="34" charset="0"/>
                <a:cs typeface="Arial"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369587333"/>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8091" y="353942"/>
            <a:ext cx="83534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de-DE" altLang="de-DE" sz="2400" b="1" dirty="0" err="1" smtClean="0">
                <a:solidFill>
                  <a:prstClr val="black"/>
                </a:solidFill>
              </a:rPr>
              <a:t>Meststoffenv</a:t>
            </a:r>
            <a:r>
              <a:rPr kumimoji="0" lang="de-DE" altLang="de-DE" sz="2400" b="1" i="0" u="none" strike="noStrike" kern="1200" cap="none" spc="0" normalizeH="0" baseline="0" noProof="0" dirty="0" err="1" smtClean="0">
                <a:ln>
                  <a:noFill/>
                </a:ln>
                <a:solidFill>
                  <a:prstClr val="black"/>
                </a:solidFill>
                <a:effectLst/>
                <a:uLnTx/>
                <a:uFillTx/>
                <a:latin typeface="Arial" charset="0"/>
                <a:ea typeface="+mn-ea"/>
                <a:cs typeface="+mn-cs"/>
              </a:rPr>
              <a:t>erordening</a:t>
            </a:r>
            <a:r>
              <a:rPr kumimoji="0" lang="de-DE" altLang="de-DE" sz="2400" b="1" i="0" u="none" strike="noStrike" kern="1200" cap="none" spc="0" normalizeH="0" baseline="0" noProof="0" dirty="0" smtClean="0">
                <a:ln>
                  <a:noFill/>
                </a:ln>
                <a:solidFill>
                  <a:prstClr val="black"/>
                </a:solidFill>
                <a:effectLst/>
                <a:uLnTx/>
                <a:uFillTx/>
                <a:latin typeface="Arial" charset="0"/>
                <a:ea typeface="+mn-ea"/>
                <a:cs typeface="+mn-cs"/>
              </a:rPr>
              <a:t> (2017) - </a:t>
            </a:r>
            <a:r>
              <a:rPr kumimoji="0" lang="de-DE" altLang="de-DE" sz="2400" b="1" i="0" u="none" strike="noStrike" kern="1200" cap="none" spc="0" normalizeH="0" baseline="0" noProof="0" dirty="0" err="1" smtClean="0">
                <a:ln>
                  <a:noFill/>
                </a:ln>
                <a:solidFill>
                  <a:prstClr val="black"/>
                </a:solidFill>
                <a:effectLst/>
                <a:uLnTx/>
                <a:uFillTx/>
                <a:latin typeface="Arial" charset="0"/>
                <a:ea typeface="+mn-ea"/>
                <a:cs typeface="+mn-cs"/>
              </a:rPr>
              <a:t>algemene</a:t>
            </a:r>
            <a:r>
              <a:rPr kumimoji="0" lang="de-DE" altLang="de-DE" sz="24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altLang="de-DE" sz="2400" b="1" i="0" u="none" strike="noStrike" kern="1200" cap="none" spc="0" normalizeH="0" baseline="0" noProof="0" dirty="0" err="1" smtClean="0">
                <a:ln>
                  <a:noFill/>
                </a:ln>
                <a:solidFill>
                  <a:prstClr val="black"/>
                </a:solidFill>
                <a:effectLst/>
                <a:uLnTx/>
                <a:uFillTx/>
                <a:latin typeface="Arial" charset="0"/>
                <a:ea typeface="+mn-ea"/>
                <a:cs typeface="+mn-cs"/>
              </a:rPr>
              <a:t>punten</a:t>
            </a:r>
            <a:endParaRPr kumimoji="0" lang="de-DE" altLang="de-DE"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Rectangle 3"/>
          <p:cNvSpPr>
            <a:spLocks noChangeArrowheads="1"/>
          </p:cNvSpPr>
          <p:nvPr/>
        </p:nvSpPr>
        <p:spPr bwMode="auto">
          <a:xfrm>
            <a:off x="241914" y="1012381"/>
            <a:ext cx="8791250"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Bepaling van de </a:t>
            </a:r>
            <a:r>
              <a:rPr lang="en-US" altLang="de-DE" sz="1400" dirty="0" err="1" smtClean="0">
                <a:solidFill>
                  <a:prstClr val="black"/>
                </a:solidFill>
              </a:rPr>
              <a:t>behoefte</a:t>
            </a:r>
            <a:r>
              <a:rPr lang="en-US" altLang="de-DE" sz="1400" dirty="0" smtClean="0">
                <a:solidFill>
                  <a:prstClr val="black"/>
                </a:solidFill>
              </a:rPr>
              <a:t> </a:t>
            </a:r>
            <a:r>
              <a:rPr lang="en-US" altLang="de-DE" sz="1400" dirty="0" err="1" smtClean="0">
                <a:solidFill>
                  <a:prstClr val="black"/>
                </a:solidFill>
              </a:rPr>
              <a:t>aan</a:t>
            </a:r>
            <a:r>
              <a:rPr lang="en-US" altLang="de-DE" sz="1400" dirty="0" smtClean="0">
                <a:solidFill>
                  <a:prstClr val="black"/>
                </a:solidFill>
              </a:rPr>
              <a:t> N </a:t>
            </a:r>
            <a:r>
              <a:rPr lang="en-US" altLang="de-DE" sz="1400" dirty="0" err="1" smtClean="0">
                <a:solidFill>
                  <a:prstClr val="black"/>
                </a:solidFill>
              </a:rPr>
              <a:t>en</a:t>
            </a:r>
            <a:r>
              <a:rPr lang="en-US" altLang="de-DE" sz="1400" dirty="0" smtClean="0">
                <a:solidFill>
                  <a:prstClr val="black"/>
                </a:solidFill>
              </a:rPr>
              <a:t> P v</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ereist</a:t>
            </a:r>
            <a:endPar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endParaRP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Bodemanalyse niet noodzakelijkerwijs vereist (alleen geadviseerd), maar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tenminste</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officiële</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waarden voor elk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jaar</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noodzakelijk</a:t>
            </a:r>
            <a:endPar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endParaRP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lang="en-US" altLang="de-DE" sz="1400" dirty="0" err="1" smtClean="0">
                <a:solidFill>
                  <a:prstClr val="black"/>
                </a:solidFill>
              </a:rPr>
              <a:t>Gehalte</a:t>
            </a:r>
            <a:r>
              <a:rPr lang="en-US" altLang="de-DE" sz="1400" dirty="0" smtClean="0">
                <a:solidFill>
                  <a:prstClr val="black"/>
                </a:solidFill>
              </a:rPr>
              <a:t> </a:t>
            </a:r>
            <a:r>
              <a:rPr lang="en-US" altLang="de-DE" sz="1400" dirty="0" err="1" smtClean="0">
                <a:solidFill>
                  <a:prstClr val="black"/>
                </a:solidFill>
              </a:rPr>
              <a:t>aan</a:t>
            </a:r>
            <a:r>
              <a:rPr lang="en-US" altLang="de-DE" sz="1400" dirty="0" smtClean="0">
                <a:solidFill>
                  <a:prstClr val="black"/>
                </a:solidFill>
              </a:rPr>
              <a:t> </a:t>
            </a:r>
            <a:r>
              <a:rPr lang="en-US" altLang="de-DE" sz="1400" dirty="0" err="1" smtClean="0">
                <a:solidFill>
                  <a:prstClr val="black"/>
                </a:solidFill>
              </a:rPr>
              <a:t>nutriënten</a:t>
            </a:r>
            <a:r>
              <a:rPr lang="en-US" altLang="de-DE" sz="1400" dirty="0" smtClean="0">
                <a:solidFill>
                  <a:prstClr val="black"/>
                </a:solidFill>
              </a:rPr>
              <a:t> van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eigen</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organische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meststoffen</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niet noodzakelijkerwijs vereist (standaardwaarden ok)</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Organische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bemesting</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170 kg N ha</a:t>
            </a:r>
            <a:r>
              <a:rPr kumimoji="0" lang="en-US" altLang="de-DE" sz="1400" b="0" i="0" u="none" strike="noStrike" kern="1200" cap="none" spc="0" normalizeH="0" baseline="30000" noProof="0" dirty="0" smtClean="0">
                <a:ln>
                  <a:noFill/>
                </a:ln>
                <a:solidFill>
                  <a:prstClr val="black"/>
                </a:solidFill>
                <a:effectLst/>
                <a:uLnTx/>
                <a:uFillTx/>
                <a:latin typeface="Arial" charset="0"/>
                <a:ea typeface="+mn-ea"/>
                <a:cs typeface="+mn-cs"/>
              </a:rPr>
              <a:t>-1</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max</a:t>
            </a:r>
            <a:r>
              <a:rPr kumimoji="0" lang="en-US" altLang="de-DE" sz="1400" b="0" i="0" u="none" strike="noStrike" kern="1200" cap="none" spc="0" normalizeH="0" noProof="0" dirty="0" smtClean="0">
                <a:ln>
                  <a:noFill/>
                </a:ln>
                <a:solidFill>
                  <a:prstClr val="black"/>
                </a:solidFill>
                <a:effectLst/>
                <a:uLnTx/>
                <a:uFillTx/>
                <a:latin typeface="Arial" charset="0"/>
                <a:ea typeface="+mn-ea"/>
                <a:cs typeface="+mn-cs"/>
              </a:rPr>
              <a:t> (op </a:t>
            </a:r>
            <a:r>
              <a:rPr kumimoji="0" lang="en-US" altLang="de-DE" sz="1400" b="0" i="0" u="none" strike="noStrike" kern="1200" cap="none" spc="0" normalizeH="0" noProof="0" dirty="0" err="1" smtClean="0">
                <a:ln>
                  <a:noFill/>
                </a:ln>
                <a:solidFill>
                  <a:prstClr val="black"/>
                </a:solidFill>
                <a:effectLst/>
                <a:uLnTx/>
                <a:uFillTx/>
                <a:latin typeface="Arial" charset="0"/>
                <a:ea typeface="+mn-ea"/>
                <a:cs typeface="+mn-cs"/>
              </a:rPr>
              <a:t>bedrijfsniveau</a:t>
            </a:r>
            <a:r>
              <a:rPr kumimoji="0" lang="en-US" altLang="de-DE" sz="1400" b="0" i="0" u="none" strike="noStrike" kern="1200" cap="none" spc="0" normalizeH="0" noProof="0" dirty="0" smtClean="0">
                <a:ln>
                  <a:noFill/>
                </a:ln>
                <a:solidFill>
                  <a:prstClr val="black"/>
                </a:solidFill>
                <a:effectLst/>
                <a:uLnTx/>
                <a:uFillTx/>
                <a:latin typeface="Arial" charset="0"/>
                <a:ea typeface="+mn-ea"/>
                <a:cs typeface="+mn-cs"/>
              </a:rPr>
              <a:t>, individual </a:t>
            </a:r>
            <a:r>
              <a:rPr kumimoji="0" lang="en-US" altLang="de-DE" sz="1400" b="0" i="0" u="none" strike="noStrike" kern="1200" cap="none" spc="0" normalizeH="0" noProof="0" dirty="0" err="1" smtClean="0">
                <a:ln>
                  <a:noFill/>
                </a:ln>
                <a:solidFill>
                  <a:prstClr val="black"/>
                </a:solidFill>
                <a:effectLst/>
                <a:uLnTx/>
                <a:uFillTx/>
                <a:latin typeface="Arial" charset="0"/>
                <a:ea typeface="+mn-ea"/>
                <a:cs typeface="+mn-cs"/>
              </a:rPr>
              <a:t>percelen</a:t>
            </a:r>
            <a:r>
              <a:rPr kumimoji="0" lang="en-US" altLang="de-DE" sz="1400" b="0" i="0" u="none" strike="noStrike" kern="1200" cap="none" spc="0" normalizeH="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noProof="0" dirty="0" err="1" smtClean="0">
                <a:ln>
                  <a:noFill/>
                </a:ln>
                <a:solidFill>
                  <a:prstClr val="black"/>
                </a:solidFill>
                <a:effectLst/>
                <a:uLnTx/>
                <a:uFillTx/>
                <a:latin typeface="Arial" charset="0"/>
                <a:ea typeface="+mn-ea"/>
                <a:cs typeface="+mn-cs"/>
              </a:rPr>
              <a:t>mogen</a:t>
            </a:r>
            <a:r>
              <a:rPr kumimoji="0" lang="en-US" altLang="de-DE" sz="1400" b="0" i="0" u="none" strike="noStrike" kern="1200" cap="none" spc="0" normalizeH="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noProof="0" dirty="0" err="1" smtClean="0">
                <a:ln>
                  <a:noFill/>
                </a:ln>
                <a:solidFill>
                  <a:prstClr val="black"/>
                </a:solidFill>
                <a:effectLst/>
                <a:uLnTx/>
                <a:uFillTx/>
                <a:latin typeface="Arial" charset="0"/>
                <a:ea typeface="+mn-ea"/>
                <a:cs typeface="+mn-cs"/>
              </a:rPr>
              <a:t>meer</a:t>
            </a:r>
            <a:r>
              <a:rPr kumimoji="0" lang="en-US" altLang="de-DE" sz="1400" b="0" i="0" u="none" strike="noStrike" kern="1200" cap="none" spc="0" normalizeH="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noProof="0" dirty="0" err="1" smtClean="0">
                <a:ln>
                  <a:noFill/>
                </a:ln>
                <a:solidFill>
                  <a:prstClr val="black"/>
                </a:solidFill>
                <a:effectLst/>
                <a:uLnTx/>
                <a:uFillTx/>
                <a:latin typeface="Arial" charset="0"/>
                <a:ea typeface="+mn-ea"/>
                <a:cs typeface="+mn-cs"/>
              </a:rPr>
              <a:t>ontvangen</a:t>
            </a:r>
            <a:r>
              <a:rPr kumimoji="0" lang="en-US" altLang="de-DE" sz="1400" b="0" i="0" u="none" strike="noStrike" kern="1200" cap="none" spc="0" normalizeH="0" noProof="0" dirty="0" smtClean="0">
                <a:ln>
                  <a:noFill/>
                </a:ln>
                <a:solidFill>
                  <a:prstClr val="black"/>
                </a:solidFill>
                <a:effectLst/>
                <a:uLnTx/>
                <a:uFillTx/>
                <a:latin typeface="Arial" charset="0"/>
                <a:ea typeface="+mn-ea"/>
                <a:cs typeface="+mn-cs"/>
              </a:rPr>
              <a:t>)</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Algemeen verbod op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bemesting</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van vloeibare organische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meststoffen</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van 1 </a:t>
            </a:r>
            <a:r>
              <a:rPr lang="en-US" altLang="de-DE" sz="1400" noProof="0" dirty="0">
                <a:solidFill>
                  <a:prstClr val="black"/>
                </a:solidFill>
              </a:rPr>
              <a:t>n</a:t>
            </a:r>
            <a:r>
              <a:rPr lang="en-US" altLang="de-DE" sz="1400" dirty="0" err="1" smtClean="0">
                <a:solidFill>
                  <a:prstClr val="black"/>
                </a:solidFill>
              </a:rPr>
              <a:t>ovember</a:t>
            </a:r>
            <a:r>
              <a:rPr lang="en-US" altLang="de-DE" sz="1400" dirty="0" smtClean="0">
                <a:solidFill>
                  <a:prstClr val="black"/>
                </a:solidFill>
              </a:rPr>
              <a:t> tot 31 </a:t>
            </a:r>
            <a:r>
              <a:rPr lang="en-US" altLang="de-DE" sz="1400" dirty="0" err="1" smtClean="0">
                <a:solidFill>
                  <a:prstClr val="black"/>
                </a:solidFill>
              </a:rPr>
              <a:t>januari</a:t>
            </a:r>
            <a:endPar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endParaRP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lang="en-US" altLang="de-DE" sz="1400" dirty="0" err="1" smtClean="0">
                <a:solidFill>
                  <a:prstClr val="black"/>
                </a:solidFill>
              </a:rPr>
              <a:t>Vaste</a:t>
            </a:r>
            <a:r>
              <a:rPr lang="en-US" altLang="de-DE" sz="1400" dirty="0" smtClean="0">
                <a:solidFill>
                  <a:prstClr val="black"/>
                </a:solidFill>
              </a:rPr>
              <a: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mest</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15</a:t>
            </a:r>
            <a:r>
              <a:rPr kumimoji="0" lang="en-US" altLang="de-DE" sz="1400" b="0" i="0" u="none" strike="noStrike" kern="1200" cap="none" spc="0" normalizeH="0" noProof="0" dirty="0" smtClean="0">
                <a:ln>
                  <a:noFill/>
                </a:ln>
                <a:solidFill>
                  <a:prstClr val="black"/>
                </a:solidFill>
                <a:effectLst/>
                <a:uLnTx/>
                <a:uFillTx/>
                <a:latin typeface="Arial" charset="0"/>
                <a:ea typeface="+mn-ea"/>
                <a:cs typeface="+mn-cs"/>
              </a:rPr>
              <a:t> </a:t>
            </a:r>
            <a:r>
              <a:rPr lang="en-US" altLang="de-DE" sz="1400" dirty="0" err="1" smtClean="0">
                <a:solidFill>
                  <a:prstClr val="black"/>
                </a:solidFill>
              </a:rPr>
              <a:t>december</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 15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januari</a:t>
            </a:r>
            <a:endPar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endParaRP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Opslagcapaciteit voor organische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meststoffen</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van 6 maanden</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lang="en-US" altLang="de-DE" sz="1400" dirty="0" err="1" smtClean="0">
                <a:solidFill>
                  <a:prstClr val="black"/>
                </a:solidFill>
              </a:rPr>
              <a:t>Bij</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grasland</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toepassingstechnieken</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met lage emissie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bijv</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sleepvoet</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injectie)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vanaf</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2025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vereist</a:t>
            </a:r>
            <a:endPar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endParaRP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Aangepaste afstanden tot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oppervlaktewater</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nieuwe</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regelgeving</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voor</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bevroren,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natte</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en</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met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sneeuw</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bedekte</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bodems</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en</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voor</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bemesting</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na de graanoogst in de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herfst</a:t>
            </a:r>
            <a:endPar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endParaRP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de-DE" altLang="de-DE" sz="1400" b="0" i="0" u="none" strike="noStrike" kern="1200" cap="none" spc="0" normalizeH="0" baseline="0" noProof="0" dirty="0" smtClean="0">
                <a:ln>
                  <a:noFill/>
                </a:ln>
                <a:solidFill>
                  <a:prstClr val="black"/>
                </a:solidFill>
                <a:effectLst/>
                <a:uLnTx/>
                <a:uFillTx/>
                <a:latin typeface="Arial" charset="0"/>
                <a:ea typeface="+mn-ea"/>
                <a:cs typeface="+mn-cs"/>
              </a:rPr>
              <a:t> N </a:t>
            </a:r>
            <a:r>
              <a:rPr kumimoji="0" lang="de-DE" altLang="de-DE" sz="1400" b="0" i="0" u="none" strike="noStrike" kern="1200" cap="none" spc="0" normalizeH="0" baseline="0" noProof="0" dirty="0" err="1" smtClean="0">
                <a:ln>
                  <a:noFill/>
                </a:ln>
                <a:solidFill>
                  <a:prstClr val="black"/>
                </a:solidFill>
                <a:effectLst/>
                <a:uLnTx/>
                <a:uFillTx/>
                <a:latin typeface="Arial" charset="0"/>
                <a:ea typeface="+mn-ea"/>
                <a:cs typeface="+mn-cs"/>
              </a:rPr>
              <a:t>balans tot</a:t>
            </a:r>
            <a:r>
              <a:rPr kumimoji="0" lang="de-DE" altLang="de-DE" sz="1400" b="0" i="0" u="none" strike="noStrike" kern="1200" cap="none" spc="0" normalizeH="0" baseline="0" noProof="0" dirty="0" smtClean="0">
                <a:ln>
                  <a:noFill/>
                </a:ln>
                <a:solidFill>
                  <a:prstClr val="black"/>
                </a:solidFill>
                <a:effectLst/>
                <a:uLnTx/>
                <a:uFillTx/>
                <a:latin typeface="Arial" charset="0"/>
                <a:ea typeface="+mn-ea"/>
                <a:cs typeface="+mn-cs"/>
              </a:rPr>
              <a:t> 2020: 60 kg N ha</a:t>
            </a:r>
            <a:r>
              <a:rPr kumimoji="0" lang="de-DE" altLang="de-DE" sz="1400" b="0" i="0" u="none" strike="noStrike" kern="1200" cap="none" spc="0" normalizeH="0" baseline="30000" noProof="0" dirty="0" smtClean="0">
                <a:ln>
                  <a:noFill/>
                </a:ln>
                <a:solidFill>
                  <a:prstClr val="black"/>
                </a:solidFill>
                <a:effectLst/>
                <a:uLnTx/>
                <a:uFillTx/>
                <a:latin typeface="Arial" charset="0"/>
                <a:ea typeface="+mn-ea"/>
                <a:cs typeface="+mn-cs"/>
              </a:rPr>
              <a:t>-1</a:t>
            </a:r>
            <a:r>
              <a:rPr kumimoji="0" lang="de-DE" altLang="de-DE" sz="1400" b="0" i="0" u="none" strike="noStrike" kern="1200" cap="none" spc="0" normalizeH="0" baseline="0" noProof="0" dirty="0" smtClean="0">
                <a:ln>
                  <a:noFill/>
                </a:ln>
                <a:solidFill>
                  <a:prstClr val="black"/>
                </a:solidFill>
                <a:effectLst/>
                <a:uLnTx/>
                <a:uFillTx/>
                <a:latin typeface="Arial" charset="0"/>
                <a:ea typeface="+mn-ea"/>
                <a:cs typeface="+mn-cs"/>
              </a:rPr>
              <a:t> en </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vervolgens</a:t>
            </a:r>
            <a:r>
              <a:rPr kumimoji="0" lang="de-DE" altLang="de-DE" sz="1400" b="0" i="0" u="none" strike="noStrike" kern="1200" cap="none" spc="0" normalizeH="0" baseline="0" noProof="0" dirty="0" smtClean="0">
                <a:ln>
                  <a:noFill/>
                </a:ln>
                <a:solidFill>
                  <a:prstClr val="black"/>
                </a:solidFill>
                <a:effectLst/>
                <a:uLnTx/>
                <a:uFillTx/>
                <a:latin typeface="Arial" charset="0"/>
                <a:ea typeface="+mn-ea"/>
                <a:cs typeface="+mn-cs"/>
              </a:rPr>
              <a:t> 50 kg N ha</a:t>
            </a:r>
            <a:r>
              <a:rPr kumimoji="0" lang="de-DE" altLang="de-DE" sz="1400" b="0" i="0" u="none" strike="noStrike" kern="1200" cap="none" spc="0" normalizeH="0" baseline="30000" noProof="0" dirty="0" smtClean="0">
                <a:ln>
                  <a:noFill/>
                </a:ln>
                <a:solidFill>
                  <a:prstClr val="black"/>
                </a:solidFill>
                <a:effectLst/>
                <a:uLnTx/>
                <a:uFillTx/>
                <a:latin typeface="Arial" charset="0"/>
                <a:ea typeface="+mn-ea"/>
                <a:cs typeface="+mn-cs"/>
              </a:rPr>
              <a:t>-1</a:t>
            </a:r>
            <a:r>
              <a:rPr kumimoji="0" lang="de-DE" altLang="de-DE" sz="1400" b="0" i="0" u="none" strike="noStrike" kern="1200" cap="none" spc="0" normalizeH="0" baseline="0" noProof="0" dirty="0" smtClean="0">
                <a:ln>
                  <a:noFill/>
                </a:ln>
                <a:solidFill>
                  <a:prstClr val="black"/>
                </a:solidFill>
                <a:effectLst/>
                <a:uLnTx/>
                <a:uFillTx/>
                <a:latin typeface="Arial" charset="0"/>
                <a:ea typeface="+mn-ea"/>
                <a:cs typeface="+mn-cs"/>
              </a:rPr>
              <a:t> (P: </a:t>
            </a:r>
            <a:r>
              <a:rPr kumimoji="0" lang="de-DE" altLang="de-DE" sz="1400" b="0" i="0" u="none" strike="noStrike" kern="1200" cap="none" spc="0" normalizeH="0" baseline="0" noProof="0" dirty="0" err="1" smtClean="0">
                <a:ln>
                  <a:noFill/>
                </a:ln>
                <a:solidFill>
                  <a:prstClr val="black"/>
                </a:solidFill>
                <a:effectLst/>
                <a:uLnTx/>
                <a:uFillTx/>
                <a:latin typeface="Arial" charset="0"/>
                <a:ea typeface="+mn-ea"/>
                <a:cs typeface="+mn-cs"/>
              </a:rPr>
              <a:t>respectievelijk</a:t>
            </a:r>
            <a:r>
              <a:rPr kumimoji="0" lang="de-DE" altLang="de-DE" sz="1400" b="0" i="0" u="none" strike="noStrike" kern="1200" cap="none" spc="0" normalizeH="0" baseline="0" noProof="0" dirty="0" smtClean="0">
                <a:ln>
                  <a:noFill/>
                </a:ln>
                <a:solidFill>
                  <a:prstClr val="black"/>
                </a:solidFill>
                <a:effectLst/>
                <a:uLnTx/>
                <a:uFillTx/>
                <a:latin typeface="Arial" charset="0"/>
                <a:ea typeface="+mn-ea"/>
                <a:cs typeface="+mn-cs"/>
              </a:rPr>
              <a:t> 20 </a:t>
            </a:r>
            <a:r>
              <a:rPr kumimoji="0" lang="de-DE" altLang="de-DE" sz="1400" b="0" i="0" u="none" strike="noStrike" kern="1200" cap="none" spc="0" normalizeH="0" baseline="0" noProof="0" dirty="0" err="1" smtClean="0">
                <a:ln>
                  <a:noFill/>
                </a:ln>
                <a:solidFill>
                  <a:prstClr val="black"/>
                </a:solidFill>
                <a:effectLst/>
                <a:uLnTx/>
                <a:uFillTx/>
                <a:latin typeface="Arial" charset="0"/>
                <a:ea typeface="+mn-ea"/>
                <a:cs typeface="+mn-cs"/>
              </a:rPr>
              <a:t>en</a:t>
            </a:r>
            <a:r>
              <a:rPr kumimoji="0" lang="de-DE" altLang="de-DE" sz="1400" b="0" i="0" u="none" strike="noStrike" kern="1200" cap="none" spc="0" normalizeH="0" baseline="0" noProof="0" dirty="0" smtClean="0">
                <a:ln>
                  <a:noFill/>
                </a:ln>
                <a:solidFill>
                  <a:prstClr val="black"/>
                </a:solidFill>
                <a:effectLst/>
                <a:uLnTx/>
                <a:uFillTx/>
                <a:latin typeface="Arial" charset="0"/>
                <a:ea typeface="+mn-ea"/>
                <a:cs typeface="+mn-cs"/>
              </a:rPr>
              <a:t> 10 kg P ha</a:t>
            </a:r>
            <a:r>
              <a:rPr kumimoji="0" lang="de-DE" altLang="de-DE" sz="1400" b="0" i="0" u="none" strike="noStrike" kern="1200" cap="none" spc="0" normalizeH="0" baseline="30000" noProof="0" dirty="0" smtClean="0">
                <a:ln>
                  <a:noFill/>
                </a:ln>
                <a:solidFill>
                  <a:prstClr val="black"/>
                </a:solidFill>
                <a:effectLst/>
                <a:uLnTx/>
                <a:uFillTx/>
                <a:latin typeface="Arial" charset="0"/>
                <a:ea typeface="+mn-ea"/>
                <a:cs typeface="+mn-cs"/>
              </a:rPr>
              <a:t>-1</a:t>
            </a:r>
            <a:r>
              <a:rPr kumimoji="0" lang="de-DE" altLang="de-DE" sz="1400" b="0"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endParaRP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1" i="0" u="none" strike="noStrike" kern="1200" cap="none" spc="0" normalizeH="0" baseline="0" noProof="0" dirty="0" err="1" smtClean="0">
                <a:ln>
                  <a:noFill/>
                </a:ln>
                <a:solidFill>
                  <a:prstClr val="black"/>
                </a:solidFill>
                <a:effectLst/>
                <a:uLnTx/>
                <a:uFillTx/>
                <a:latin typeface="Arial" charset="0"/>
                <a:ea typeface="+mn-ea"/>
                <a:cs typeface="+mn-cs"/>
              </a:rPr>
              <a:t>Nieuwe</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lang="en-US" altLang="de-DE" sz="1400" dirty="0" err="1" smtClean="0">
                <a:solidFill>
                  <a:prstClr val="black"/>
                </a:solidFill>
              </a:rPr>
              <a:t>waardes</a:t>
            </a:r>
            <a:r>
              <a:rPr lang="en-US" altLang="de-DE" sz="1400" dirty="0" smtClean="0">
                <a:solidFill>
                  <a:prstClr val="black"/>
                </a:solidFill>
              </a:rPr>
              <a:t> </a:t>
            </a:r>
            <a:r>
              <a:rPr lang="en-US" altLang="de-DE" sz="1400" dirty="0" err="1" smtClean="0">
                <a:solidFill>
                  <a:prstClr val="black"/>
                </a:solidFill>
              </a:rPr>
              <a:t>voor</a:t>
            </a:r>
            <a:r>
              <a:rPr lang="en-US" altLang="de-DE" sz="1400" dirty="0" smtClean="0">
                <a:solidFill>
                  <a:prstClr val="black"/>
                </a:solidFill>
              </a:rPr>
              <a:t> </a:t>
            </a:r>
            <a:r>
              <a:rPr lang="en-US" altLang="de-DE" sz="1400" b="1" dirty="0" smtClean="0">
                <a:solidFill>
                  <a:prstClr val="black"/>
                </a:solidFill>
              </a:rPr>
              <a:t>N-</a:t>
            </a:r>
            <a:r>
              <a:rPr lang="en-US" altLang="de-DE" sz="1400" b="1" dirty="0" err="1" smtClean="0">
                <a:solidFill>
                  <a:prstClr val="black"/>
                </a:solidFill>
              </a:rPr>
              <a:t>behoefte</a:t>
            </a:r>
            <a:r>
              <a:rPr lang="en-US" altLang="de-DE" sz="1400" dirty="0" smtClean="0">
                <a:solidFill>
                  <a:prstClr val="black"/>
                </a:solidFill>
              </a:rPr>
              <a:t> van</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gewassen als functie van </a:t>
            </a:r>
            <a:r>
              <a:rPr lang="en-US" altLang="de-DE" sz="1400" dirty="0" err="1" smtClean="0">
                <a:solidFill>
                  <a:prstClr val="black"/>
                </a:solidFill>
              </a:rPr>
              <a:t>gewas</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opbrengst</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(hoe </a:t>
            </a:r>
            <a:r>
              <a:rPr lang="en-US" altLang="de-DE" sz="1400" dirty="0" err="1" smtClean="0">
                <a:solidFill>
                  <a:prstClr val="black"/>
                </a:solidFill>
              </a:rPr>
              <a:t>te</a:t>
            </a:r>
            <a:r>
              <a:rPr lang="en-US" altLang="de-DE" sz="1400" dirty="0" smtClean="0">
                <a:solidFill>
                  <a:prstClr val="black"/>
                </a:solidFill>
              </a:rPr>
              <a:t>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meten</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in grasland?)</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200" b="1" i="0" u="none" strike="noStrike" kern="1200" cap="none" spc="0" normalizeH="0" baseline="0" noProof="0" dirty="0" smtClean="0">
                <a:ln>
                  <a:noFill/>
                </a:ln>
                <a:solidFill>
                  <a:prstClr val="black"/>
                </a:solidFill>
                <a:effectLst/>
                <a:uLnTx/>
                <a:uFillTx/>
                <a:latin typeface="Arial" charset="0"/>
                <a:ea typeface="+mn-ea"/>
                <a:cs typeface="+mn-cs"/>
              </a:rPr>
              <a:t>Grasland</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N</a:t>
            </a:r>
            <a:r>
              <a:rPr lang="en-US" altLang="de-DE" sz="1200" noProof="0" dirty="0" smtClean="0">
                <a:solidFill>
                  <a:prstClr val="black"/>
                </a:solidFill>
              </a:rPr>
              <a:t>-</a:t>
            </a:r>
            <a:r>
              <a:rPr lang="en-US" altLang="de-DE" sz="1200" noProof="0" dirty="0" err="1" smtClean="0">
                <a:solidFill>
                  <a:prstClr val="black"/>
                </a:solidFill>
              </a:rPr>
              <a:t>behoefte</a:t>
            </a:r>
            <a:r>
              <a:rPr lang="en-US" altLang="de-DE" sz="1200" noProof="0" dirty="0" smtClean="0">
                <a:solidFill>
                  <a:prstClr val="black"/>
                </a:solidFill>
              </a:rPr>
              <a:t> van </a:t>
            </a:r>
            <a:r>
              <a:rPr lang="en-US" altLang="de-DE" sz="1200" noProof="0" dirty="0" err="1" smtClean="0">
                <a:solidFill>
                  <a:prstClr val="black"/>
                </a:solidFill>
              </a:rPr>
              <a:t>bijv</a:t>
            </a:r>
            <a:r>
              <a:rPr lang="en-US" altLang="de-DE" sz="1200" noProof="0" dirty="0" smtClean="0">
                <a:solidFill>
                  <a:prstClr val="black"/>
                </a:solidFill>
              </a:rPr>
              <a:t>.</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245 kg N ha</a:t>
            </a:r>
            <a:r>
              <a:rPr kumimoji="0" lang="en-US" altLang="de-DE" sz="1200" b="0" i="0" u="none" strike="noStrike" kern="1200" cap="none" spc="0" normalizeH="0" baseline="30000" noProof="0" dirty="0" smtClean="0">
                <a:ln>
                  <a:noFill/>
                </a:ln>
                <a:solidFill>
                  <a:prstClr val="black"/>
                </a:solidFill>
                <a:effectLst/>
                <a:uLnTx/>
                <a:uFillTx/>
                <a:latin typeface="Arial" charset="0"/>
                <a:ea typeface="+mn-ea"/>
                <a:cs typeface="+mn-cs"/>
              </a:rPr>
              <a:t>-1</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200" b="0" i="0" u="none" strike="noStrike" kern="1200" cap="none" spc="0" normalizeH="0" baseline="0" noProof="0" dirty="0" err="1" smtClean="0">
                <a:ln>
                  <a:noFill/>
                </a:ln>
                <a:solidFill>
                  <a:prstClr val="black"/>
                </a:solidFill>
                <a:effectLst/>
                <a:uLnTx/>
                <a:uFillTx/>
                <a:latin typeface="Arial" charset="0"/>
                <a:ea typeface="+mn-ea"/>
                <a:cs typeface="+mn-cs"/>
              </a:rPr>
              <a:t>voor</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200" b="0" i="0" u="none" strike="noStrike" kern="1200" cap="none" spc="0" normalizeH="0" baseline="0" noProof="0" dirty="0" err="1" smtClean="0">
                <a:ln>
                  <a:noFill/>
                </a:ln>
                <a:solidFill>
                  <a:prstClr val="black"/>
                </a:solidFill>
                <a:effectLst/>
                <a:uLnTx/>
                <a:uFillTx/>
                <a:latin typeface="Arial" charset="0"/>
                <a:ea typeface="+mn-ea"/>
                <a:cs typeface="+mn-cs"/>
              </a:rPr>
              <a:t>grasland</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200" b="0" i="0" u="none" strike="noStrike" kern="1200" cap="none" spc="0" normalizeH="0" baseline="0" noProof="0" dirty="0" err="1" smtClean="0">
                <a:ln>
                  <a:noFill/>
                </a:ln>
                <a:solidFill>
                  <a:prstClr val="black"/>
                </a:solidFill>
                <a:effectLst/>
                <a:uLnTx/>
                <a:uFillTx/>
                <a:latin typeface="Arial" charset="0"/>
                <a:ea typeface="+mn-ea"/>
                <a:cs typeface="+mn-cs"/>
              </a:rPr>
              <a:t>bij</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4 </a:t>
            </a:r>
            <a:r>
              <a:rPr kumimoji="0" lang="en-US" altLang="de-DE" sz="1200" b="0" i="0" u="none" strike="noStrike" kern="1200" cap="none" spc="0" normalizeH="0" baseline="0" noProof="0" dirty="0" err="1" smtClean="0">
                <a:ln>
                  <a:noFill/>
                </a:ln>
                <a:solidFill>
                  <a:prstClr val="black"/>
                </a:solidFill>
                <a:effectLst/>
                <a:uLnTx/>
                <a:uFillTx/>
                <a:latin typeface="Arial" charset="0"/>
                <a:ea typeface="+mn-ea"/>
                <a:cs typeface="+mn-cs"/>
              </a:rPr>
              <a:t>snedes</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200" b="0" i="0" u="none" strike="noStrike" kern="1200" cap="none" spc="0" normalizeH="0" baseline="0" noProof="0" dirty="0" err="1" smtClean="0">
                <a:ln>
                  <a:noFill/>
                </a:ln>
                <a:solidFill>
                  <a:prstClr val="black"/>
                </a:solidFill>
                <a:effectLst/>
                <a:uLnTx/>
                <a:uFillTx/>
                <a:latin typeface="Arial" charset="0"/>
                <a:ea typeface="+mn-ea"/>
                <a:cs typeface="+mn-cs"/>
              </a:rPr>
              <a:t>aftrek</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200" b="0" i="0" u="none" strike="noStrike" kern="1200" cap="none" spc="0" normalizeH="0" baseline="0" noProof="0" dirty="0" err="1" smtClean="0">
                <a:ln>
                  <a:noFill/>
                </a:ln>
                <a:solidFill>
                  <a:prstClr val="black"/>
                </a:solidFill>
                <a:effectLst/>
                <a:uLnTx/>
                <a:uFillTx/>
                <a:latin typeface="Arial" charset="0"/>
                <a:ea typeface="+mn-ea"/>
                <a:cs typeface="+mn-cs"/>
              </a:rPr>
              <a:t>uit</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sym typeface="Wingdings" pitchFamily="2" charset="2"/>
              </a:rPr>
              <a:t> </a:t>
            </a:r>
            <a:endPar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endParaRPr>
          </a:p>
          <a:p>
            <a:pPr marL="10287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N-levering </a:t>
            </a:r>
            <a:r>
              <a:rPr kumimoji="0" lang="en-US" altLang="de-DE" sz="1200" b="0" i="0" u="none" strike="noStrike" kern="1200" cap="none" spc="0" normalizeH="0" baseline="0" noProof="0" dirty="0" err="1" smtClean="0">
                <a:ln>
                  <a:noFill/>
                </a:ln>
                <a:solidFill>
                  <a:prstClr val="black"/>
                </a:solidFill>
                <a:effectLst/>
                <a:uLnTx/>
                <a:uFillTx/>
                <a:latin typeface="Arial" charset="0"/>
                <a:ea typeface="+mn-ea"/>
                <a:cs typeface="+mn-cs"/>
              </a:rPr>
              <a:t>uit</a:t>
            </a:r>
            <a:r>
              <a:rPr kumimoji="0" lang="en-US" altLang="de-DE" sz="1200" b="0" i="0" u="none" strike="noStrike" kern="1200" cap="none" spc="0" normalizeH="0" noProof="0" dirty="0" smtClean="0">
                <a:ln>
                  <a:noFill/>
                </a:ln>
                <a:solidFill>
                  <a:prstClr val="black"/>
                </a:solidFill>
                <a:effectLst/>
                <a:uLnTx/>
                <a:uFillTx/>
                <a:latin typeface="Arial" charset="0"/>
                <a:ea typeface="+mn-ea"/>
                <a:cs typeface="+mn-cs"/>
              </a:rPr>
              <a:t> </a:t>
            </a:r>
            <a:r>
              <a:rPr kumimoji="0" lang="en-US" altLang="de-DE" sz="1200" b="0" i="0" u="none" strike="noStrike" kern="1200" cap="none" spc="0" normalizeH="0" noProof="0" dirty="0" err="1" smtClean="0">
                <a:ln>
                  <a:noFill/>
                </a:ln>
                <a:solidFill>
                  <a:prstClr val="black"/>
                </a:solidFill>
                <a:effectLst/>
                <a:uLnTx/>
                <a:uFillTx/>
                <a:latin typeface="Arial" charset="0"/>
                <a:ea typeface="+mn-ea"/>
                <a:cs typeface="+mn-cs"/>
              </a:rPr>
              <a:t>organische</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200" b="0" i="0" u="none" strike="noStrike" kern="1200" cap="none" spc="0" normalizeH="0" baseline="0" noProof="0" dirty="0" err="1" smtClean="0">
                <a:ln>
                  <a:noFill/>
                </a:ln>
                <a:solidFill>
                  <a:prstClr val="black"/>
                </a:solidFill>
                <a:effectLst/>
                <a:uLnTx/>
                <a:uFillTx/>
                <a:latin typeface="Arial" charset="0"/>
                <a:ea typeface="+mn-ea"/>
                <a:cs typeface="+mn-cs"/>
              </a:rPr>
              <a:t>bemesting</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a:t>
            </a:r>
            <a:r>
              <a:rPr lang="en-US" altLang="de-DE" sz="1200" dirty="0" err="1">
                <a:solidFill>
                  <a:prstClr val="black"/>
                </a:solidFill>
              </a:rPr>
              <a:t>i</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n het voorgaande jaar (10% van de totaal </a:t>
            </a:r>
            <a:r>
              <a:rPr kumimoji="0" lang="en-US" altLang="de-DE" sz="1200" b="0" i="0" u="none" strike="noStrike" kern="1200" cap="none" spc="0" normalizeH="0" baseline="0" noProof="0" dirty="0" err="1" smtClean="0">
                <a:ln>
                  <a:noFill/>
                </a:ln>
                <a:solidFill>
                  <a:prstClr val="black"/>
                </a:solidFill>
                <a:effectLst/>
                <a:uLnTx/>
                <a:uFillTx/>
                <a:latin typeface="Arial" charset="0"/>
                <a:ea typeface="+mn-ea"/>
                <a:cs typeface="+mn-cs"/>
              </a:rPr>
              <a:t>toegepaste</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200" b="0" i="0" u="none" strike="noStrike" kern="1200" cap="none" spc="0" normalizeH="0" baseline="0" noProof="0" dirty="0" err="1" smtClean="0">
                <a:ln>
                  <a:noFill/>
                </a:ln>
                <a:solidFill>
                  <a:prstClr val="black"/>
                </a:solidFill>
                <a:effectLst/>
                <a:uLnTx/>
                <a:uFillTx/>
                <a:latin typeface="Arial" charset="0"/>
                <a:ea typeface="+mn-ea"/>
                <a:cs typeface="+mn-cs"/>
              </a:rPr>
              <a:t>organische</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N)</a:t>
            </a:r>
          </a:p>
          <a:p>
            <a:pPr marL="10287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N-levering uit de bodem als functie van het humusgehalte (</a:t>
            </a:r>
            <a:r>
              <a:rPr kumimoji="0" lang="en-US" altLang="de-DE" sz="1200" b="0" i="0" u="none" strike="noStrike" kern="1200" cap="none" spc="0" normalizeH="0" baseline="0" noProof="0" dirty="0" err="1" smtClean="0">
                <a:ln>
                  <a:noFill/>
                </a:ln>
                <a:solidFill>
                  <a:prstClr val="black"/>
                </a:solidFill>
                <a:effectLst/>
                <a:uLnTx/>
                <a:uFillTx/>
                <a:latin typeface="Arial" charset="0"/>
                <a:ea typeface="+mn-ea"/>
                <a:cs typeface="+mn-cs"/>
              </a:rPr>
              <a:t>bijv</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&lt;8% humus = 10 kg N ha</a:t>
            </a:r>
            <a:r>
              <a:rPr kumimoji="0" lang="en-US" altLang="de-DE" sz="1200" b="0" i="0" u="none" strike="noStrike" kern="1200" cap="none" spc="0" normalizeH="0" baseline="30000" noProof="0" dirty="0" smtClean="0">
                <a:ln>
                  <a:noFill/>
                </a:ln>
                <a:solidFill>
                  <a:prstClr val="black"/>
                </a:solidFill>
                <a:effectLst/>
                <a:uLnTx/>
                <a:uFillTx/>
                <a:latin typeface="Arial" charset="0"/>
                <a:ea typeface="+mn-ea"/>
                <a:cs typeface="+mn-cs"/>
              </a:rPr>
              <a:t>-1</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a:t>
            </a:r>
          </a:p>
          <a:p>
            <a:pPr marL="10287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N-levering door </a:t>
            </a:r>
            <a:r>
              <a:rPr kumimoji="0" lang="en-US" altLang="de-DE" sz="1200" b="0" i="0" u="none" strike="noStrike" kern="1200" cap="none" spc="0" normalizeH="0" baseline="0" noProof="0" dirty="0" err="1" smtClean="0">
                <a:ln>
                  <a:noFill/>
                </a:ln>
                <a:solidFill>
                  <a:prstClr val="black"/>
                </a:solidFill>
                <a:effectLst/>
                <a:uLnTx/>
                <a:uFillTx/>
                <a:latin typeface="Arial" charset="0"/>
                <a:ea typeface="+mn-ea"/>
                <a:cs typeface="+mn-cs"/>
              </a:rPr>
              <a:t>vlinderbloemigen</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200" b="0" i="0" u="none" strike="noStrike" kern="1200" cap="none" spc="0" normalizeH="0" baseline="0" noProof="0" dirty="0" err="1" smtClean="0">
                <a:ln>
                  <a:noFill/>
                </a:ln>
                <a:solidFill>
                  <a:prstClr val="black"/>
                </a:solidFill>
                <a:effectLst/>
                <a:uLnTx/>
                <a:uFillTx/>
                <a:latin typeface="Arial" charset="0"/>
                <a:ea typeface="+mn-ea"/>
                <a:cs typeface="+mn-cs"/>
              </a:rPr>
              <a:t>bijv</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10% </a:t>
            </a:r>
            <a:r>
              <a:rPr lang="en-US" altLang="de-DE" sz="1200" dirty="0" err="1" smtClean="0">
                <a:solidFill>
                  <a:prstClr val="black"/>
                </a:solidFill>
              </a:rPr>
              <a:t>vlinderbloemigen</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 20 kg N ha</a:t>
            </a:r>
            <a:r>
              <a:rPr kumimoji="0" lang="en-US" altLang="de-DE" sz="1200" b="0" i="0" u="none" strike="noStrike" kern="1200" cap="none" spc="0" normalizeH="0" baseline="30000" noProof="0" dirty="0" smtClean="0">
                <a:ln>
                  <a:noFill/>
                </a:ln>
                <a:solidFill>
                  <a:prstClr val="black"/>
                </a:solidFill>
                <a:effectLst/>
                <a:uLnTx/>
                <a:uFillTx/>
                <a:latin typeface="Arial" charset="0"/>
                <a:ea typeface="+mn-ea"/>
                <a:cs typeface="+mn-cs"/>
              </a:rPr>
              <a:t>-1</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jaar</a:t>
            </a:r>
            <a:r>
              <a:rPr kumimoji="0" lang="en-US" altLang="de-DE" sz="1200" b="0" i="0" u="none" strike="noStrike" kern="1200" cap="none" spc="0" normalizeH="0" baseline="30000" noProof="0" dirty="0" smtClean="0">
                <a:ln>
                  <a:noFill/>
                </a:ln>
                <a:solidFill>
                  <a:prstClr val="black"/>
                </a:solidFill>
                <a:effectLst/>
                <a:uLnTx/>
                <a:uFillTx/>
                <a:latin typeface="Arial" charset="0"/>
                <a:ea typeface="+mn-ea"/>
                <a:cs typeface="+mn-cs"/>
              </a:rPr>
              <a:t>-1</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a:t>
            </a:r>
          </a:p>
        </p:txBody>
      </p:sp>
    </p:spTree>
    <p:extLst>
      <p:ext uri="{BB962C8B-B14F-4D97-AF65-F5344CB8AC3E}">
        <p14:creationId xmlns:p14="http://schemas.microsoft.com/office/powerpoint/2010/main" val="761711631"/>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07504" y="1412776"/>
            <a:ext cx="8712968" cy="2769989"/>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endParaRPr kumimoji="0" lang="en-US"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a:p>
            <a:pPr marL="742950" marR="0" lvl="1"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24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hogere</a:t>
            </a:r>
            <a:r>
              <a:rPr kumimoji="0" lang="de-DE"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N-</a:t>
            </a:r>
            <a:r>
              <a:rPr kumimoji="0" lang="de-DE" sz="24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benutting</a:t>
            </a:r>
            <a:r>
              <a:rPr kumimoji="0" lang="de-DE"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vereist </a:t>
            </a:r>
            <a:endPar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endParaRPr>
          </a:p>
          <a:p>
            <a:pPr marL="742950" marR="0" lvl="1"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geen drijfmest </a:t>
            </a:r>
            <a:r>
              <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aanbrengen na de laatste snede in het </a:t>
            </a:r>
            <a:r>
              <a:rPr kumimoji="0" lang="en-US"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jaar</a:t>
            </a:r>
          </a:p>
          <a:p>
            <a:pPr marL="742950" marR="0" lvl="1"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(alleen toepassingstechnieken en aangepaste </a:t>
            </a:r>
            <a:r>
              <a:rPr kumimoji="0" lang="en-US" sz="24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tijdstippen</a:t>
            </a:r>
            <a:r>
              <a:rPr kumimoji="0" lang="en-US"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om de </a:t>
            </a:r>
            <a:r>
              <a:rPr kumimoji="0" lang="en-US" sz="24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benutting</a:t>
            </a:r>
            <a:r>
              <a:rPr kumimoji="0" lang="en-US"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van </a:t>
            </a:r>
            <a:r>
              <a:rPr kumimoji="0" lang="en-US" sz="24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nutriënten</a:t>
            </a:r>
            <a:r>
              <a:rPr kumimoji="0" lang="en-US"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te verhogen) </a:t>
            </a:r>
            <a:endPar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 name="Rechthoek 1"/>
          <p:cNvSpPr/>
          <p:nvPr/>
        </p:nvSpPr>
        <p:spPr>
          <a:xfrm>
            <a:off x="346362" y="454999"/>
            <a:ext cx="6719455" cy="461665"/>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Gevolgen voor de bemesting van grasland</a:t>
            </a:r>
            <a:endPar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endParaRPr>
          </a:p>
        </p:txBody>
      </p:sp>
    </p:spTree>
    <p:extLst>
      <p:ext uri="{BB962C8B-B14F-4D97-AF65-F5344CB8AC3E}">
        <p14:creationId xmlns:p14="http://schemas.microsoft.com/office/powerpoint/2010/main" val="37071211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35497" y="1821586"/>
            <a:ext cx="9179497" cy="4752216"/>
            <a:chOff x="8384" y="1395638"/>
            <a:chExt cx="9179497" cy="4752216"/>
          </a:xfrm>
        </p:grpSpPr>
        <p:graphicFrame>
          <p:nvGraphicFramePr>
            <p:cNvPr id="11" name="Diagramm 10"/>
            <p:cNvGraphicFramePr>
              <a:graphicFrameLocks/>
            </p:cNvGraphicFramePr>
            <p:nvPr>
              <p:extLst>
                <p:ext uri="{D42A27DB-BD31-4B8C-83A1-F6EECF244321}">
                  <p14:modId xmlns:p14="http://schemas.microsoft.com/office/powerpoint/2010/main" val="4116997155"/>
                </p:ext>
              </p:extLst>
            </p:nvPr>
          </p:nvGraphicFramePr>
          <p:xfrm>
            <a:off x="8384" y="1395638"/>
            <a:ext cx="9144000" cy="460149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feld 2"/>
            <p:cNvSpPr txBox="1"/>
            <p:nvPr/>
          </p:nvSpPr>
          <p:spPr>
            <a:xfrm>
              <a:off x="1303513" y="4901359"/>
              <a:ext cx="7884368"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10 m³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drijfmest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a:t>
              </a:r>
              <a:r>
                <a:rPr kumimoji="0" lang="de-DE" sz="1800" b="0" i="0" u="none" strike="noStrike" kern="1200" cap="none" spc="0" normalizeH="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m³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drijfmest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najaar</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0 m³                        0 m³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5" name="Textfeld 14"/>
            <p:cNvSpPr txBox="1"/>
            <p:nvPr/>
          </p:nvSpPr>
          <p:spPr>
            <a:xfrm>
              <a:off x="1303513" y="5224524"/>
              <a:ext cx="7704855" cy="92333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herfst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voorjaar</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alleen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voorjaar</a:t>
              </a:r>
              <a:r>
                <a:rPr lang="de-DE" dirty="0" smtClean="0">
                  <a:solidFill>
                    <a:prstClr val="black"/>
                  </a:solidFill>
                  <a:latin typeface="Arial" pitchFamily="34" charset="0"/>
                  <a:cs typeface="Arial" pitchFamily="34" charset="0"/>
                </a:rPr>
                <a:t>                                                     .</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8" name="Titel 3"/>
          <p:cNvSpPr txBox="1">
            <a:spLocks/>
          </p:cNvSpPr>
          <p:nvPr/>
        </p:nvSpPr>
        <p:spPr>
          <a:xfrm>
            <a:off x="8384" y="440013"/>
            <a:ext cx="7916416" cy="6270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rPr>
              <a:t>Stikstofopbrengst </a:t>
            </a:r>
            <a:r>
              <a:rPr kumimoji="0" lang="en-US" sz="2400" b="1" i="0" u="sng" strike="noStrike" kern="1200" cap="none" spc="0" normalizeH="0" baseline="0" noProof="0" dirty="0" smtClean="0">
                <a:ln>
                  <a:noFill/>
                </a:ln>
                <a:solidFill>
                  <a:prstClr val="black"/>
                </a:solidFill>
                <a:effectLst/>
                <a:uLnTx/>
                <a:uFillTx/>
                <a:latin typeface="Arial" pitchFamily="34" charset="0"/>
                <a:ea typeface="+mj-ea"/>
                <a:cs typeface="Arial" pitchFamily="34" charset="0"/>
              </a:rPr>
              <a:t>van grasland</a:t>
            </a:r>
            <a:r>
              <a:rPr kumimoji="0" lang="en-US"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rPr>
              <a:t> in Noord-Duitsland op </a:t>
            </a:r>
            <a:r>
              <a:rPr kumimoji="0" lang="en-US"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rPr>
              <a:t>zandgrond</a:t>
            </a:r>
            <a:r>
              <a:rPr kumimoji="0" lang="en-US"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rPr>
              <a:t>, met of zonder extra </a:t>
            </a:r>
            <a:r>
              <a:rPr kumimoji="0" lang="en-US"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rPr>
              <a:t>drijfmest</a:t>
            </a:r>
            <a:r>
              <a:rPr kumimoji="0" lang="en-US"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rPr>
              <a:t> in de herfst (gemiddelde 2004-2006)</a:t>
            </a:r>
            <a:endParaRPr kumimoji="0" lang="en-US" sz="2400" b="1" i="0" u="none" strike="noStrike" kern="1200" cap="none" spc="0" normalizeH="0" baseline="0" noProof="0" dirty="0">
              <a:ln>
                <a:noFill/>
              </a:ln>
              <a:solidFill>
                <a:prstClr val="black"/>
              </a:solidFill>
              <a:effectLst/>
              <a:uLnTx/>
              <a:uFillTx/>
              <a:latin typeface="Arial" pitchFamily="34" charset="0"/>
              <a:ea typeface="+mj-ea"/>
              <a:cs typeface="Arial" pitchFamily="34" charset="0"/>
            </a:endParaRPr>
          </a:p>
        </p:txBody>
      </p:sp>
      <p:sp>
        <p:nvSpPr>
          <p:cNvPr id="6" name="Line 9"/>
          <p:cNvSpPr>
            <a:spLocks noChangeShapeType="1"/>
          </p:cNvSpPr>
          <p:nvPr/>
        </p:nvSpPr>
        <p:spPr bwMode="auto">
          <a:xfrm>
            <a:off x="8384" y="1549184"/>
            <a:ext cx="9144000" cy="4763"/>
          </a:xfrm>
          <a:prstGeom prst="line">
            <a:avLst/>
          </a:prstGeom>
          <a:noFill/>
          <a:ln w="57150">
            <a:solidFill>
              <a:srgbClr val="0067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feld 8"/>
          <p:cNvSpPr txBox="1"/>
          <p:nvPr/>
        </p:nvSpPr>
        <p:spPr>
          <a:xfrm>
            <a:off x="5850718" y="6543840"/>
            <a:ext cx="237888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prstClr val="black"/>
                </a:solidFill>
                <a:effectLst/>
                <a:uLnTx/>
                <a:uFillTx/>
                <a:latin typeface="Calibri"/>
                <a:ea typeface="+mn-ea"/>
                <a:cs typeface="+mn-cs"/>
              </a:rPr>
              <a:t>(Lausen &amp; Biernat, 2017)</a:t>
            </a:r>
            <a:endParaRPr kumimoji="0" lang="de-DE"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feld 3"/>
          <p:cNvSpPr txBox="1"/>
          <p:nvPr/>
        </p:nvSpPr>
        <p:spPr>
          <a:xfrm>
            <a:off x="1259632" y="3501008"/>
            <a:ext cx="4168147"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Δ</a:t>
            </a: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verwacht</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20 - 40 kg N/ha (50%)</a:t>
            </a:r>
            <a:endPar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feld 12"/>
          <p:cNvSpPr txBox="1"/>
          <p:nvPr/>
        </p:nvSpPr>
        <p:spPr>
          <a:xfrm>
            <a:off x="1835696" y="1795558"/>
            <a:ext cx="36724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Calibri"/>
                <a:ea typeface="+mn-ea"/>
                <a:cs typeface="+mn-cs"/>
              </a:rPr>
              <a:t>0,7 </a:t>
            </a:r>
            <a:r>
              <a:rPr kumimoji="0" lang="de-DE" sz="1800" b="1" i="0" u="none" strike="noStrike" kern="1200" cap="none" spc="0" normalizeH="0" baseline="0" noProof="0" dirty="0" err="1" smtClean="0">
                <a:ln>
                  <a:noFill/>
                </a:ln>
                <a:solidFill>
                  <a:prstClr val="black"/>
                </a:solidFill>
                <a:effectLst/>
                <a:uLnTx/>
                <a:uFillTx/>
                <a:latin typeface="Calibri"/>
                <a:ea typeface="+mn-ea"/>
                <a:cs typeface="+mn-cs"/>
              </a:rPr>
              <a:t>of</a:t>
            </a:r>
            <a:r>
              <a:rPr kumimoji="0" lang="de-DE" sz="1800" b="1" i="0" u="none" strike="noStrike" kern="1200" cap="none" spc="0" normalizeH="0" baseline="0" noProof="0" dirty="0" smtClean="0">
                <a:ln>
                  <a:noFill/>
                </a:ln>
                <a:solidFill>
                  <a:prstClr val="black"/>
                </a:solidFill>
                <a:effectLst/>
                <a:uLnTx/>
                <a:uFillTx/>
                <a:latin typeface="Calibri"/>
                <a:ea typeface="+mn-ea"/>
                <a:cs typeface="+mn-cs"/>
              </a:rPr>
              <a:t> 0,6 kg N/kg N </a:t>
            </a:r>
            <a:r>
              <a:rPr kumimoji="0" lang="de-DE" sz="1800" b="1" i="0" u="none" strike="noStrike" kern="1200" cap="none" spc="0" normalizeH="0" baseline="0" noProof="0" dirty="0" err="1" smtClean="0">
                <a:ln>
                  <a:noFill/>
                </a:ln>
                <a:solidFill>
                  <a:prstClr val="black"/>
                </a:solidFill>
                <a:effectLst/>
                <a:uLnTx/>
                <a:uFillTx/>
                <a:latin typeface="Calibri"/>
                <a:ea typeface="+mn-ea"/>
                <a:cs typeface="+mn-cs"/>
              </a:rPr>
              <a:t>input</a:t>
            </a:r>
            <a:endParaRPr kumimoji="0" lang="de-DE" sz="1800" b="1"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14" name="Textfeld 13"/>
          <p:cNvSpPr txBox="1"/>
          <p:nvPr/>
        </p:nvSpPr>
        <p:spPr>
          <a:xfrm>
            <a:off x="6228611" y="1994098"/>
            <a:ext cx="23013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Calibri"/>
                <a:ea typeface="+mn-ea"/>
                <a:cs typeface="+mn-cs"/>
              </a:rPr>
              <a:t>0,8 kg N/kg N </a:t>
            </a:r>
            <a:r>
              <a:rPr kumimoji="0" lang="de-DE" sz="1800" b="1" i="0" u="none" strike="noStrike" kern="1200" cap="none" spc="0" normalizeH="0" baseline="0" noProof="0" dirty="0" err="1" smtClean="0">
                <a:ln>
                  <a:noFill/>
                </a:ln>
                <a:solidFill>
                  <a:prstClr val="black"/>
                </a:solidFill>
                <a:effectLst/>
                <a:uLnTx/>
                <a:uFillTx/>
                <a:latin typeface="Calibri"/>
                <a:ea typeface="+mn-ea"/>
                <a:cs typeface="+mn-cs"/>
              </a:rPr>
              <a:t>input</a:t>
            </a:r>
            <a:endParaRPr kumimoji="0" lang="de-DE" sz="1800" b="1"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70516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458375"/>
            <a:ext cx="6729720" cy="865922"/>
          </a:xfrm>
        </p:spPr>
        <p:txBody>
          <a:bodyPr/>
          <a:lstStyle/>
          <a:p>
            <a:r>
              <a:rPr lang="en-US" sz="2400" dirty="0" err="1">
                <a:solidFill>
                  <a:schemeClr val="tx1"/>
                </a:solidFill>
                <a:latin typeface="+mn-lt"/>
              </a:rPr>
              <a:t>Oppervlakte</a:t>
            </a:r>
            <a:r>
              <a:rPr lang="en-US" sz="2400" dirty="0">
                <a:solidFill>
                  <a:schemeClr val="tx1"/>
                </a:solidFill>
                <a:latin typeface="+mn-lt"/>
              </a:rPr>
              <a:t> </a:t>
            </a:r>
            <a:r>
              <a:rPr lang="en-US" sz="2400" dirty="0" smtClean="0">
                <a:solidFill>
                  <a:schemeClr val="tx1"/>
                </a:solidFill>
                <a:latin typeface="+mn-lt"/>
              </a:rPr>
              <a:t>semi-</a:t>
            </a:r>
            <a:r>
              <a:rPr lang="en-US" sz="2400" dirty="0" err="1" smtClean="0">
                <a:solidFill>
                  <a:schemeClr val="tx1"/>
                </a:solidFill>
                <a:latin typeface="+mn-lt"/>
              </a:rPr>
              <a:t>natuurlijk</a:t>
            </a:r>
            <a:r>
              <a:rPr lang="en-US" sz="2400" dirty="0" smtClean="0">
                <a:solidFill>
                  <a:schemeClr val="tx1"/>
                </a:solidFill>
                <a:latin typeface="+mn-lt"/>
              </a:rPr>
              <a:t> </a:t>
            </a:r>
            <a:r>
              <a:rPr lang="en-US" sz="2400" dirty="0">
                <a:solidFill>
                  <a:schemeClr val="tx1"/>
                </a:solidFill>
                <a:latin typeface="+mn-lt"/>
              </a:rPr>
              <a:t>grasland en tijdelijk begraasd grasland in Zweden, </a:t>
            </a:r>
            <a:r>
              <a:rPr lang="en-US" sz="2400" dirty="0" smtClean="0">
                <a:solidFill>
                  <a:schemeClr val="tx1"/>
                </a:solidFill>
                <a:latin typeface="+mn-lt"/>
              </a:rPr>
              <a:t>2017 (</a:t>
            </a:r>
            <a:r>
              <a:rPr lang="en-US" sz="2400" dirty="0">
                <a:solidFill>
                  <a:schemeClr val="tx1"/>
                </a:solidFill>
                <a:latin typeface="+mn-lt"/>
              </a:rPr>
              <a:t>ha)</a:t>
            </a:r>
          </a:p>
        </p:txBody>
      </p:sp>
      <p:pic>
        <p:nvPicPr>
          <p:cNvPr id="2050" name="Diagram 1"/>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6268" y="1337220"/>
            <a:ext cx="6952703" cy="48208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p:cNvSpPr/>
          <p:nvPr/>
        </p:nvSpPr>
        <p:spPr>
          <a:xfrm>
            <a:off x="5780239" y="6274677"/>
            <a:ext cx="322757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(Zweedse Landbouwraad, 2017)</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233684"/>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44763" y="5666896"/>
            <a:ext cx="8539019" cy="646331"/>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18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Drijfmest</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en-US" sz="18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toedienen</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en-US" sz="18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na</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de </a:t>
            </a:r>
            <a:r>
              <a:rPr kumimoji="0" lang="en-US" sz="18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laatste</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en-US" sz="18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snede</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in het </a:t>
            </a:r>
            <a:r>
              <a:rPr kumimoji="0" lang="en-US" sz="18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najaar</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en-US" sz="18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heeft</a:t>
            </a:r>
            <a:r>
              <a:rPr kumimoji="0" lang="en-US" sz="1800" b="1" i="1" u="none" strike="noStrike" kern="1200" cap="none" spc="0" normalizeH="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en-US" sz="18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negatieve</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gevolgen voor het milieu en €  </a:t>
            </a:r>
          </a:p>
        </p:txBody>
      </p:sp>
      <p:sp>
        <p:nvSpPr>
          <p:cNvPr id="3" name="Rechteck 2"/>
          <p:cNvSpPr/>
          <p:nvPr/>
        </p:nvSpPr>
        <p:spPr>
          <a:xfrm>
            <a:off x="-3786" y="1804854"/>
            <a:ext cx="8879931" cy="3631763"/>
          </a:xfrm>
          <a:prstGeom prst="rect">
            <a:avLst/>
          </a:prstGeom>
          <a:solidFill>
            <a:schemeClr val="bg1"/>
          </a:solidFill>
          <a:ln>
            <a:solidFill>
              <a:schemeClr val="tx1"/>
            </a:solidFill>
          </a:ln>
        </p:spPr>
        <p:txBody>
          <a:bodyPr wrap="square">
            <a:spAutoFit/>
          </a:bodyPr>
          <a:lstStyle/>
          <a:p>
            <a:pPr marL="0" marR="0" lvl="0" indent="0" algn="just" defTabSz="457200" rtl="0" eaLnBrk="1" fontAlgn="auto" latinLnBrk="0" hangingPunct="1">
              <a:lnSpc>
                <a:spcPct val="100000"/>
              </a:lnSpc>
              <a:spcBef>
                <a:spcPts val="1200"/>
              </a:spcBef>
              <a:spcAft>
                <a:spcPts val="0"/>
              </a:spcAft>
              <a:buClrTx/>
              <a:buSzTx/>
              <a:buFontTx/>
              <a:buNone/>
              <a:tabLst/>
              <a:defRPr/>
            </a:pPr>
            <a:r>
              <a:rPr kumimoji="0" lang="en-US" sz="1800" b="1" i="0" u="sng"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Vergelijking</a:t>
            </a:r>
            <a:r>
              <a:rPr kumimoji="0" lang="en-US" sz="1800" b="1" i="0" u="sng"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van </a:t>
            </a:r>
            <a:r>
              <a:rPr kumimoji="0" lang="en-US" sz="1800" b="1" i="0" u="sng"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behandelingen</a:t>
            </a:r>
            <a:r>
              <a:rPr kumimoji="0" lang="en-US" sz="1800" b="1" i="0" u="sng"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p>
          <a:p>
            <a:pPr marL="285750" marR="0" lvl="0" indent="-28575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Herfst drijfmestbehandelingen kregen extra drijfmest, d.w.z</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40 of 80 kg N ha</a:t>
            </a:r>
            <a:r>
              <a:rPr kumimoji="0" lang="en-US"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extra</a:t>
            </a:r>
            <a:endParaRPr kumimoji="0" lang="en-US"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endParaRPr>
          </a:p>
          <a:p>
            <a:pPr marL="285750" marR="0" lvl="0" indent="-28575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Behandelingen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met drijfmest in de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herfst</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hadden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een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hogere opbrengst van </a:t>
            </a:r>
            <a:r>
              <a:rPr kumimoji="0" lang="en-US" sz="1800" b="1" i="0" u="none" strike="noStrike" kern="1200" cap="none" spc="0" normalizeH="0" baseline="0" noProof="0" dirty="0" smtClean="0">
                <a:ln>
                  <a:noFill/>
                </a:ln>
                <a:solidFill>
                  <a:srgbClr val="1730ED"/>
                </a:solidFill>
                <a:effectLst/>
                <a:uLnTx/>
                <a:uFillTx/>
                <a:latin typeface="Arial" pitchFamily="34" charset="0"/>
                <a:ea typeface="+mn-ea"/>
                <a:cs typeface="Arial" pitchFamily="34" charset="0"/>
              </a:rPr>
              <a:t>~10 of 20 kg N ha</a:t>
            </a:r>
            <a:r>
              <a:rPr kumimoji="0" lang="en-US" sz="1800" b="1" i="0" u="none" strike="noStrike" kern="1200" cap="none" spc="0" normalizeH="0" baseline="30000" noProof="0" dirty="0" smtClean="0">
                <a:ln>
                  <a:noFill/>
                </a:ln>
                <a:solidFill>
                  <a:srgbClr val="1730ED"/>
                </a:solidFill>
                <a:effectLst/>
                <a:uLnTx/>
                <a:uFillTx/>
                <a:latin typeface="Arial" pitchFamily="34" charset="0"/>
                <a:ea typeface="+mn-ea"/>
                <a:cs typeface="Arial" pitchFamily="34" charset="0"/>
              </a:rPr>
              <a:t>-1</a:t>
            </a:r>
          </a:p>
          <a:p>
            <a:pPr marL="285750" marR="0" lvl="0" indent="-28575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Bij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een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efficiënte</a:t>
            </a:r>
            <a:r>
              <a:rPr kumimoji="0" lang="en-US" sz="1800" b="0" i="0" u="none" strike="noStrike" kern="1200" cap="none" spc="0" normalizeH="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noProof="0" dirty="0" err="1" smtClean="0">
                <a:ln>
                  <a:noFill/>
                </a:ln>
                <a:solidFill>
                  <a:prstClr val="black"/>
                </a:solidFill>
                <a:effectLst/>
                <a:uLnTx/>
                <a:uFillTx/>
                <a:latin typeface="Arial" pitchFamily="34" charset="0"/>
                <a:ea typeface="+mn-ea"/>
                <a:cs typeface="Arial" pitchFamily="34" charset="0"/>
              </a:rPr>
              <a:t>benutting</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van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minstens</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50% van de N in de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drijfmest</a:t>
            </a:r>
            <a:r>
              <a:rPr lang="en-US" dirty="0">
                <a:solidFill>
                  <a:prstClr val="black"/>
                </a:solidFill>
                <a:latin typeface="Arial" pitchFamily="34" charset="0"/>
                <a:cs typeface="Arial" pitchFamily="34" charset="0"/>
              </a:rPr>
              <a:t> </a:t>
            </a:r>
            <a:r>
              <a:rPr lang="en-US" dirty="0" smtClean="0">
                <a:solidFill>
                  <a:prstClr val="black"/>
                </a:solidFill>
                <a:latin typeface="Arial" pitchFamily="34" charset="0"/>
                <a:cs typeface="Arial" pitchFamily="34" charset="0"/>
              </a:rPr>
              <a:t>had</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het verschil tussen herfst-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voorjaarsbehandelingen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20 of 40 kg N ha</a:t>
            </a:r>
            <a:r>
              <a:rPr kumimoji="0" lang="en-US" sz="1800" b="1" i="0" u="none" strike="noStrike" kern="1200" cap="none" spc="0" normalizeH="0" baseline="30000" noProof="0" dirty="0" smtClean="0">
                <a:ln>
                  <a:noFill/>
                </a:ln>
                <a:solidFill>
                  <a:srgbClr val="0000FF"/>
                </a:solidFill>
                <a:effectLst/>
                <a:uLnTx/>
                <a:uFillTx/>
                <a:latin typeface="Arial" pitchFamily="34" charset="0"/>
                <a:ea typeface="+mn-ea"/>
                <a:cs typeface="Arial" pitchFamily="34" charset="0"/>
              </a:rPr>
              <a:t>-1</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moeten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bedragen</a:t>
            </a: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285750" marR="0" lvl="0" indent="-28575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Bijgevolg</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slechts</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smtClean="0">
                <a:ln>
                  <a:noFill/>
                </a:ln>
                <a:solidFill>
                  <a:srgbClr val="1730ED"/>
                </a:solidFill>
                <a:effectLst/>
                <a:uLnTx/>
                <a:uFillTx/>
                <a:latin typeface="Arial" pitchFamily="34" charset="0"/>
                <a:ea typeface="+mn-ea"/>
                <a:cs typeface="Arial" pitchFamily="34" charset="0"/>
              </a:rPr>
              <a:t>25%</a:t>
            </a:r>
            <a:r>
              <a:rPr kumimoji="0" lang="en-US" sz="1800" b="1" i="0" u="none" strike="noStrike" kern="1200" cap="none" spc="0" normalizeH="0" noProof="0" dirty="0" smtClean="0">
                <a:ln>
                  <a:noFill/>
                </a:ln>
                <a:solidFill>
                  <a:srgbClr val="1730ED"/>
                </a:solidFill>
                <a:effectLst/>
                <a:uLnTx/>
                <a:uFillTx/>
                <a:latin typeface="Arial" pitchFamily="34" charset="0"/>
                <a:ea typeface="+mn-ea"/>
                <a:cs typeface="Arial" pitchFamily="34" charset="0"/>
              </a:rPr>
              <a:t> </a:t>
            </a:r>
            <a:r>
              <a:rPr kumimoji="0" lang="en-US" sz="1800" b="1" i="0" u="none" strike="noStrike" kern="1200" cap="none" spc="0" normalizeH="0" noProof="0" dirty="0" err="1" smtClean="0">
                <a:ln>
                  <a:noFill/>
                </a:ln>
                <a:solidFill>
                  <a:srgbClr val="1730ED"/>
                </a:solidFill>
                <a:effectLst/>
                <a:uLnTx/>
                <a:uFillTx/>
                <a:latin typeface="Arial" pitchFamily="34" charset="0"/>
                <a:ea typeface="+mn-ea"/>
                <a:cs typeface="Arial" pitchFamily="34" charset="0"/>
              </a:rPr>
              <a:t>benutting</a:t>
            </a:r>
            <a:r>
              <a:rPr kumimoji="0" lang="en-US" sz="1800" b="1" i="0" u="none" strike="noStrike" kern="1200" cap="none" spc="0" normalizeH="0" baseline="0" noProof="0" dirty="0" smtClean="0">
                <a:ln>
                  <a:noFill/>
                </a:ln>
                <a:solidFill>
                  <a:srgbClr val="1730ED"/>
                </a:solidFill>
                <a:effectLst/>
                <a:uLnTx/>
                <a:uFillTx/>
                <a:latin typeface="Arial" pitchFamily="34" charset="0"/>
                <a:ea typeface="+mn-ea"/>
                <a:cs typeface="Arial" pitchFamily="34" charset="0"/>
              </a:rPr>
              <a:t>, </a:t>
            </a:r>
            <a:r>
              <a:rPr kumimoji="0" lang="en-US" sz="1800" b="1" i="0" u="none" strike="noStrike" kern="1200" cap="none" spc="0" normalizeH="0" baseline="0" noProof="0" dirty="0" err="1" smtClean="0">
                <a:ln>
                  <a:noFill/>
                </a:ln>
                <a:solidFill>
                  <a:srgbClr val="1730ED"/>
                </a:solidFill>
                <a:effectLst/>
                <a:uLnTx/>
                <a:uFillTx/>
                <a:latin typeface="Arial" pitchFamily="34" charset="0"/>
                <a:ea typeface="+mn-ea"/>
                <a:cs typeface="Arial" pitchFamily="34" charset="0"/>
              </a:rPr>
              <a:t>d.w.z</a:t>
            </a:r>
            <a:r>
              <a:rPr kumimoji="0" lang="en-US" sz="1800" b="1" i="0" u="none" strike="noStrike" kern="1200" cap="none" spc="0" normalizeH="0" baseline="0" noProof="0" dirty="0" smtClean="0">
                <a:ln>
                  <a:noFill/>
                </a:ln>
                <a:solidFill>
                  <a:srgbClr val="1730ED"/>
                </a:solidFill>
                <a:effectLst/>
                <a:uLnTx/>
                <a:uFillTx/>
                <a:latin typeface="Arial" pitchFamily="34" charset="0"/>
                <a:ea typeface="+mn-ea"/>
                <a:cs typeface="Arial" pitchFamily="34" charset="0"/>
              </a:rPr>
              <a:t>. 1 kg N m</a:t>
            </a:r>
            <a:r>
              <a:rPr kumimoji="0" lang="en-US" sz="1800" b="1" i="0" u="none" strike="noStrike" kern="1200" cap="none" spc="0" normalizeH="0" baseline="30000" noProof="0" dirty="0" smtClean="0">
                <a:ln>
                  <a:noFill/>
                </a:ln>
                <a:solidFill>
                  <a:srgbClr val="1730ED"/>
                </a:solidFill>
                <a:effectLst/>
                <a:uLnTx/>
                <a:uFillTx/>
                <a:latin typeface="Arial" pitchFamily="34" charset="0"/>
                <a:ea typeface="+mn-ea"/>
                <a:cs typeface="Arial" pitchFamily="34" charset="0"/>
              </a:rPr>
              <a:t>-3</a:t>
            </a:r>
            <a:r>
              <a:rPr kumimoji="0" lang="en-US" sz="1800" b="1" i="0" u="none" strike="noStrike" kern="1200" cap="none" spc="0" normalizeH="0" baseline="0" noProof="0" dirty="0" smtClean="0">
                <a:ln>
                  <a:noFill/>
                </a:ln>
                <a:solidFill>
                  <a:srgbClr val="1730ED"/>
                </a:solidFill>
                <a:effectLst/>
                <a:uLnTx/>
                <a:uFillTx/>
                <a:latin typeface="Arial" pitchFamily="34" charset="0"/>
                <a:ea typeface="+mn-ea"/>
                <a:cs typeface="Arial" pitchFamily="34" charset="0"/>
              </a:rPr>
              <a:t> </a:t>
            </a:r>
          </a:p>
          <a:p>
            <a:pPr marL="285750" marR="0" lvl="0" indent="-28575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Benutting</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marginaal</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tot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laag</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800" b="0" i="0" u="none" strike="noStrike" kern="1200" cap="none" spc="0" normalizeH="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noProof="0" dirty="0" err="1" smtClean="0">
                <a:ln>
                  <a:noFill/>
                </a:ln>
                <a:solidFill>
                  <a:prstClr val="black"/>
                </a:solidFill>
                <a:effectLst/>
                <a:uLnTx/>
                <a:uFillTx/>
                <a:latin typeface="Arial" pitchFamily="34" charset="0"/>
                <a:ea typeface="+mn-ea"/>
                <a:cs typeface="Arial" pitchFamily="34" charset="0"/>
              </a:rPr>
              <a:t>kortom</a:t>
            </a:r>
            <a:r>
              <a:rPr kumimoji="0" lang="en-US" sz="1800" b="0" i="0" u="none" strike="noStrike" kern="1200" cap="none" spc="0" normalizeH="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noProof="0" dirty="0" err="1" smtClean="0">
                <a:ln>
                  <a:noFill/>
                </a:ln>
                <a:solidFill>
                  <a:prstClr val="black"/>
                </a:solidFill>
                <a:effectLst/>
                <a:uLnTx/>
                <a:uFillTx/>
                <a:latin typeface="Arial" pitchFamily="34" charset="0"/>
                <a:ea typeface="+mn-ea"/>
                <a:cs typeface="Arial" pitchFamily="34" charset="0"/>
              </a:rPr>
              <a:t>dure</a:t>
            </a:r>
            <a:r>
              <a:rPr kumimoji="0" lang="en-US" sz="1800" b="0" i="0" u="none" strike="noStrike" kern="1200" cap="none" spc="0" normalizeH="0" noProof="0" dirty="0" smtClean="0">
                <a:ln>
                  <a:noFill/>
                </a:ln>
                <a:solidFill>
                  <a:prstClr val="black"/>
                </a:solidFill>
                <a:effectLst/>
                <a:uLnTx/>
                <a:uFillTx/>
                <a:latin typeface="Arial" pitchFamily="34" charset="0"/>
                <a:ea typeface="+mn-ea"/>
                <a:cs typeface="Arial" pitchFamily="34" charset="0"/>
              </a:rPr>
              <a:t> extra </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anose="05000000000000000000" pitchFamily="2" charset="2"/>
              </a:rPr>
              <a:t>N-</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anose="05000000000000000000" pitchFamily="2" charset="2"/>
              </a:rPr>
              <a:t>opbrengst</a:t>
            </a: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anose="05000000000000000000" pitchFamily="2" charset="2"/>
            </a:endParaRPr>
          </a:p>
        </p:txBody>
      </p:sp>
      <p:sp>
        <p:nvSpPr>
          <p:cNvPr id="5" name="Titel 3"/>
          <p:cNvSpPr txBox="1">
            <a:spLocks/>
          </p:cNvSpPr>
          <p:nvPr/>
        </p:nvSpPr>
        <p:spPr>
          <a:xfrm>
            <a:off x="8384" y="440013"/>
            <a:ext cx="7916416" cy="6270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rPr>
              <a:t>Stikstofopbrengst </a:t>
            </a:r>
            <a:r>
              <a:rPr kumimoji="0" lang="en-US" sz="2400" b="1" i="0" u="sng" strike="noStrike" kern="1200" cap="none" spc="0" normalizeH="0" baseline="0" noProof="0" dirty="0" smtClean="0">
                <a:ln>
                  <a:noFill/>
                </a:ln>
                <a:solidFill>
                  <a:prstClr val="black"/>
                </a:solidFill>
                <a:effectLst/>
                <a:uLnTx/>
                <a:uFillTx/>
                <a:latin typeface="Arial" pitchFamily="34" charset="0"/>
                <a:ea typeface="+mj-ea"/>
                <a:cs typeface="Arial" pitchFamily="34" charset="0"/>
              </a:rPr>
              <a:t>van grasland</a:t>
            </a:r>
            <a:r>
              <a:rPr kumimoji="0" lang="en-US"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rPr>
              <a:t> in Noord-Duitsland op </a:t>
            </a:r>
            <a:r>
              <a:rPr kumimoji="0" lang="en-US"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rPr>
              <a:t>zandgrond</a:t>
            </a:r>
            <a:r>
              <a:rPr kumimoji="0" lang="en-US"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rPr>
              <a:t>, met of zonder extra </a:t>
            </a:r>
            <a:r>
              <a:rPr kumimoji="0" lang="en-US"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rPr>
              <a:t>drijfmest</a:t>
            </a:r>
            <a:r>
              <a:rPr kumimoji="0" lang="en-US"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rPr>
              <a:t> in de herfst (gemiddelde 2004-2006)</a:t>
            </a:r>
            <a:endParaRPr kumimoji="0" lang="en-US" sz="2400" b="1" i="0" u="none" strike="noStrike" kern="1200" cap="none" spc="0" normalizeH="0" baseline="0" noProof="0" dirty="0">
              <a:ln>
                <a:noFill/>
              </a:ln>
              <a:solidFill>
                <a:prstClr val="black"/>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3090723736"/>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156003"/>
            <a:ext cx="7675418" cy="1200329"/>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Het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gebruik</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van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drijfmest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vóór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de </a:t>
            </a:r>
            <a:r>
              <a:rPr lang="de-DE" sz="2400" b="1" noProof="0" dirty="0" err="1" smtClean="0">
                <a:solidFill>
                  <a:prstClr val="black"/>
                </a:solidFill>
                <a:latin typeface="Arial" pitchFamily="34" charset="0"/>
                <a:cs typeface="Arial" pitchFamily="34" charset="0"/>
                <a:sym typeface="Wingdings" pitchFamily="2" charset="2"/>
              </a:rPr>
              <a:t>periode</a:t>
            </a:r>
            <a:r>
              <a:rPr lang="de-DE" sz="2400" b="1" noProof="0" dirty="0" smtClean="0">
                <a:solidFill>
                  <a:prstClr val="black"/>
                </a:solidFill>
                <a:latin typeface="Arial" pitchFamily="34" charset="0"/>
                <a:cs typeface="Arial" pitchFamily="34" charset="0"/>
                <a:sym typeface="Wingdings" pitchFamily="2" charset="2"/>
              </a:rPr>
              <a:t> van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uitspoeling</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leidt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tot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hogere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verliezen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en minder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beschikbare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sym typeface="Wingdings" pitchFamily="2" charset="2"/>
              </a:rPr>
              <a:t>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voor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de plant</a:t>
            </a:r>
            <a:endParaRPr kumimoji="0" lang="en-US"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grpSp>
        <p:nvGrpSpPr>
          <p:cNvPr id="3" name="Gruppieren 2"/>
          <p:cNvGrpSpPr/>
          <p:nvPr/>
        </p:nvGrpSpPr>
        <p:grpSpPr>
          <a:xfrm>
            <a:off x="1353433" y="1618342"/>
            <a:ext cx="8562565" cy="4900953"/>
            <a:chOff x="1510452" y="1359723"/>
            <a:chExt cx="8562565" cy="4900953"/>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10452" y="1359723"/>
              <a:ext cx="4968552" cy="4900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6892833" y="5952899"/>
              <a:ext cx="318018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prstClr val="black"/>
                  </a:solidFill>
                  <a:effectLst/>
                  <a:uLnTx/>
                  <a:uFillTx/>
                  <a:latin typeface="Calibri"/>
                  <a:ea typeface="+mn-ea"/>
                  <a:cs typeface="+mn-cs"/>
                </a:rPr>
                <a:t>(</a:t>
              </a:r>
              <a:r>
                <a:rPr kumimoji="0" lang="de-DE" sz="1400" b="1" i="0" u="none" strike="noStrike" kern="1200" cap="none" spc="0" normalizeH="0" baseline="0" noProof="0" dirty="0" err="1" smtClean="0">
                  <a:ln>
                    <a:noFill/>
                  </a:ln>
                  <a:solidFill>
                    <a:prstClr val="black"/>
                  </a:solidFill>
                  <a:effectLst/>
                  <a:uLnTx/>
                  <a:uFillTx/>
                  <a:latin typeface="Calibri"/>
                  <a:ea typeface="+mn-ea"/>
                  <a:cs typeface="+mn-cs"/>
                </a:rPr>
                <a:t>Kolenbrander</a:t>
              </a:r>
              <a:r>
                <a:rPr kumimoji="0" lang="de-DE" sz="1400" b="1" i="0" u="none" strike="noStrike" kern="1200" cap="none" spc="0" normalizeH="0" baseline="0" noProof="0" dirty="0" smtClean="0">
                  <a:ln>
                    <a:noFill/>
                  </a:ln>
                  <a:solidFill>
                    <a:prstClr val="black"/>
                  </a:solidFill>
                  <a:effectLst/>
                  <a:uLnTx/>
                  <a:uFillTx/>
                  <a:latin typeface="Calibri"/>
                  <a:ea typeface="+mn-ea"/>
                  <a:cs typeface="+mn-cs"/>
                </a:rPr>
                <a:t> et al., 1981)</a:t>
              </a:r>
              <a:endParaRPr kumimoji="0" lang="de-DE" sz="14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476229420"/>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084672" y="1460265"/>
            <a:ext cx="8484199" cy="4374180"/>
            <a:chOff x="1361952" y="1736627"/>
            <a:chExt cx="9209322" cy="4805725"/>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61952" y="1736627"/>
              <a:ext cx="5976664" cy="4805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7506000" y="6204211"/>
              <a:ext cx="3065274" cy="3381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prstClr val="black"/>
                  </a:solidFill>
                  <a:effectLst/>
                  <a:uLnTx/>
                  <a:uFillTx/>
                  <a:latin typeface="Calibri"/>
                  <a:ea typeface="+mn-ea"/>
                  <a:cs typeface="+mn-cs"/>
                </a:rPr>
                <a:t>(Smith et al., 2002)</a:t>
              </a:r>
              <a:endParaRPr kumimoji="0" lang="de-DE" sz="1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Rechteck 6"/>
          <p:cNvSpPr/>
          <p:nvPr/>
        </p:nvSpPr>
        <p:spPr>
          <a:xfrm>
            <a:off x="511784" y="6174962"/>
            <a:ext cx="9144000" cy="369332"/>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compensatie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door</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minerale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meststoffen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beperkt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door</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de 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behoeftewaarde</a:t>
            </a: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sp>
        <p:nvSpPr>
          <p:cNvPr id="8" name="Rechteck 1"/>
          <p:cNvSpPr/>
          <p:nvPr/>
        </p:nvSpPr>
        <p:spPr>
          <a:xfrm>
            <a:off x="0" y="156003"/>
            <a:ext cx="7675418" cy="1200329"/>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Het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gebruik</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van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drijfmest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vóór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de </a:t>
            </a:r>
            <a:r>
              <a:rPr lang="de-DE" sz="2400" b="1" noProof="0" dirty="0" err="1" smtClean="0">
                <a:solidFill>
                  <a:prstClr val="black"/>
                </a:solidFill>
                <a:latin typeface="Arial" pitchFamily="34" charset="0"/>
                <a:cs typeface="Arial" pitchFamily="34" charset="0"/>
                <a:sym typeface="Wingdings" pitchFamily="2" charset="2"/>
              </a:rPr>
              <a:t>periode</a:t>
            </a:r>
            <a:r>
              <a:rPr lang="de-DE" sz="2400" b="1" noProof="0" dirty="0" smtClean="0">
                <a:solidFill>
                  <a:prstClr val="black"/>
                </a:solidFill>
                <a:latin typeface="Arial" pitchFamily="34" charset="0"/>
                <a:cs typeface="Arial" pitchFamily="34" charset="0"/>
                <a:sym typeface="Wingdings" pitchFamily="2" charset="2"/>
              </a:rPr>
              <a:t> van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uitspoeling</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leidt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tot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hogere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verliezen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en minder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beschikbare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sym typeface="Wingdings" pitchFamily="2" charset="2"/>
              </a:rPr>
              <a:t>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voor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de plant</a:t>
            </a:r>
            <a:endParaRPr kumimoji="0" lang="en-US"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spTree>
    <p:extLst>
      <p:ext uri="{BB962C8B-B14F-4D97-AF65-F5344CB8AC3E}">
        <p14:creationId xmlns:p14="http://schemas.microsoft.com/office/powerpoint/2010/main" val="749822394"/>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646546" y="1819563"/>
            <a:ext cx="7860146" cy="4147127"/>
            <a:chOff x="1033463" y="1690688"/>
            <a:chExt cx="7077075" cy="3528392"/>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3463" y="1690688"/>
              <a:ext cx="707707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6750770" y="4911303"/>
              <a:ext cx="135976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prstClr val="black"/>
                  </a:solidFill>
                  <a:effectLst/>
                  <a:uLnTx/>
                  <a:uFillTx/>
                  <a:latin typeface="Calibri"/>
                  <a:ea typeface="+mn-ea"/>
                  <a:cs typeface="+mn-cs"/>
                </a:rPr>
                <a:t>(ADAS, 2013)</a:t>
              </a:r>
              <a:endParaRPr kumimoji="0" lang="de-DE" sz="1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Rechteck 1"/>
          <p:cNvSpPr/>
          <p:nvPr/>
        </p:nvSpPr>
        <p:spPr>
          <a:xfrm>
            <a:off x="0" y="156003"/>
            <a:ext cx="7675418" cy="1200329"/>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Het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gebruik</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van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drijfmest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vóór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de </a:t>
            </a:r>
            <a:r>
              <a:rPr lang="de-DE" sz="2400" b="1" noProof="0" dirty="0" err="1" smtClean="0">
                <a:solidFill>
                  <a:prstClr val="black"/>
                </a:solidFill>
                <a:latin typeface="Arial" pitchFamily="34" charset="0"/>
                <a:cs typeface="Arial" pitchFamily="34" charset="0"/>
                <a:sym typeface="Wingdings" pitchFamily="2" charset="2"/>
              </a:rPr>
              <a:t>periode</a:t>
            </a:r>
            <a:r>
              <a:rPr lang="de-DE" sz="2400" b="1" noProof="0" dirty="0" smtClean="0">
                <a:solidFill>
                  <a:prstClr val="black"/>
                </a:solidFill>
                <a:latin typeface="Arial" pitchFamily="34" charset="0"/>
                <a:cs typeface="Arial" pitchFamily="34" charset="0"/>
                <a:sym typeface="Wingdings" pitchFamily="2" charset="2"/>
              </a:rPr>
              <a:t> van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uitspoeling</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leidt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tot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hogere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verliezen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en minder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beschikbare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sym typeface="Wingdings" pitchFamily="2" charset="2"/>
              </a:rPr>
              <a:t>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voor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de plant</a:t>
            </a:r>
            <a:endParaRPr kumimoji="0" lang="en-US"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spTree>
    <p:extLst>
      <p:ext uri="{BB962C8B-B14F-4D97-AF65-F5344CB8AC3E}">
        <p14:creationId xmlns:p14="http://schemas.microsoft.com/office/powerpoint/2010/main" val="387502920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09402"/>
            <a:ext cx="7436232" cy="830997"/>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Gevolgen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van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een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lage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sym typeface="Wingdings" pitchFamily="2" charset="2"/>
              </a:rPr>
              <a:t>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benutting</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voor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nutriëntenbalansen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op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grasland</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endParaRPr kumimoji="0" lang="en-US"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graphicFrame>
        <p:nvGraphicFramePr>
          <p:cNvPr id="7" name="Tabelle 6"/>
          <p:cNvGraphicFramePr>
            <a:graphicFrameLocks noGrp="1"/>
          </p:cNvGraphicFramePr>
          <p:nvPr>
            <p:extLst>
              <p:ext uri="{D42A27DB-BD31-4B8C-83A1-F6EECF244321}">
                <p14:modId xmlns:p14="http://schemas.microsoft.com/office/powerpoint/2010/main" val="2630391061"/>
              </p:ext>
            </p:extLst>
          </p:nvPr>
        </p:nvGraphicFramePr>
        <p:xfrm>
          <a:off x="268005" y="1862134"/>
          <a:ext cx="4104341" cy="1774046"/>
        </p:xfrm>
        <a:graphic>
          <a:graphicData uri="http://schemas.openxmlformats.org/drawingml/2006/table">
            <a:tbl>
              <a:tblPr/>
              <a:tblGrid>
                <a:gridCol w="2031605">
                  <a:extLst>
                    <a:ext uri="{9D8B030D-6E8A-4147-A177-3AD203B41FA5}">
                      <a16:colId xmlns:a16="http://schemas.microsoft.com/office/drawing/2014/main" val="20000"/>
                    </a:ext>
                  </a:extLst>
                </a:gridCol>
                <a:gridCol w="1083521">
                  <a:extLst>
                    <a:ext uri="{9D8B030D-6E8A-4147-A177-3AD203B41FA5}">
                      <a16:colId xmlns:a16="http://schemas.microsoft.com/office/drawing/2014/main" val="20001"/>
                    </a:ext>
                  </a:extLst>
                </a:gridCol>
                <a:gridCol w="989215">
                  <a:extLst>
                    <a:ext uri="{9D8B030D-6E8A-4147-A177-3AD203B41FA5}">
                      <a16:colId xmlns:a16="http://schemas.microsoft.com/office/drawing/2014/main" val="20002"/>
                    </a:ext>
                  </a:extLst>
                </a:gridCol>
              </a:tblGrid>
              <a:tr h="319131">
                <a:tc>
                  <a:txBody>
                    <a:bodyPr/>
                    <a:lstStyle/>
                    <a:p>
                      <a:pPr algn="l" fontAlgn="b"/>
                      <a:r>
                        <a:rPr lang="de-DE" sz="1800" b="1" i="0" u="none" strike="noStrike" dirty="0" smtClean="0">
                          <a:solidFill>
                            <a:srgbClr val="000000"/>
                          </a:solidFill>
                          <a:effectLst/>
                          <a:latin typeface="Arial"/>
                        </a:rPr>
                        <a:t>N </a:t>
                      </a:r>
                      <a:r>
                        <a:rPr lang="de-DE" sz="1800" b="1" i="0" u="none" strike="noStrike" dirty="0" err="1" smtClean="0">
                          <a:solidFill>
                            <a:srgbClr val="000000"/>
                          </a:solidFill>
                          <a:effectLst/>
                          <a:latin typeface="Arial"/>
                        </a:rPr>
                        <a:t>input</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gridSpan="2">
                  <a:txBody>
                    <a:bodyPr/>
                    <a:lstStyle/>
                    <a:p>
                      <a:pPr algn="ctr" fontAlgn="b"/>
                      <a:r>
                        <a:rPr lang="de-DE" sz="1800" b="1" i="0" u="none" strike="noStrike" dirty="0">
                          <a:solidFill>
                            <a:srgbClr val="000000"/>
                          </a:solidFill>
                          <a:effectLst/>
                          <a:latin typeface="Arial"/>
                        </a:rPr>
                        <a:t>4 </a:t>
                      </a:r>
                      <a:r>
                        <a:rPr lang="de-DE" sz="1800" b="1" i="0" u="none" strike="noStrike" dirty="0" err="1" smtClean="0">
                          <a:solidFill>
                            <a:srgbClr val="000000"/>
                          </a:solidFill>
                          <a:effectLst/>
                          <a:latin typeface="Arial"/>
                        </a:rPr>
                        <a:t>sneden</a:t>
                      </a:r>
                      <a:r>
                        <a:rPr lang="de-DE" sz="1800" b="1" i="0" u="none" strike="noStrike" dirty="0" smtClean="0">
                          <a:solidFill>
                            <a:srgbClr val="000000"/>
                          </a:solidFill>
                          <a:effectLst/>
                          <a:latin typeface="Arial"/>
                        </a:rPr>
                        <a:t>, </a:t>
                      </a:r>
                      <a:r>
                        <a:rPr lang="de-DE" sz="1800" b="1" i="0" u="none" strike="noStrike" dirty="0" err="1" smtClean="0">
                          <a:solidFill>
                            <a:srgbClr val="000000"/>
                          </a:solidFill>
                          <a:effectLst/>
                          <a:latin typeface="Arial"/>
                        </a:rPr>
                        <a:t>zandgrond</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tc hMerge="1">
                  <a:txBody>
                    <a:bodyPr/>
                    <a:lstStyle/>
                    <a:p>
                      <a:endParaRPr lang="de-DE"/>
                    </a:p>
                  </a:txBody>
                  <a:tcPr/>
                </a:tc>
                <a:extLst>
                  <a:ext uri="{0D108BD9-81ED-4DB2-BD59-A6C34878D82A}">
                    <a16:rowId xmlns:a16="http://schemas.microsoft.com/office/drawing/2014/main" val="10000"/>
                  </a:ext>
                </a:extLst>
              </a:tr>
              <a:tr h="351513">
                <a:tc>
                  <a:txBody>
                    <a:bodyPr/>
                    <a:lstStyle/>
                    <a:p>
                      <a:pPr algn="l" fontAlgn="b"/>
                      <a:r>
                        <a:rPr lang="de-DE" sz="1800" b="1" i="0" u="none" strike="noStrike" dirty="0" smtClean="0">
                          <a:solidFill>
                            <a:srgbClr val="000000"/>
                          </a:solidFill>
                          <a:effectLst/>
                          <a:latin typeface="Arial"/>
                        </a:rPr>
                        <a:t>N </a:t>
                      </a:r>
                      <a:r>
                        <a:rPr lang="de-DE" sz="1800" b="1" i="0" u="none" strike="noStrike" dirty="0" err="1" smtClean="0">
                          <a:solidFill>
                            <a:srgbClr val="000000"/>
                          </a:solidFill>
                          <a:effectLst/>
                          <a:latin typeface="Arial"/>
                        </a:rPr>
                        <a:t>behoefte</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218</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572986">
                <a:tc>
                  <a:txBody>
                    <a:bodyPr/>
                    <a:lstStyle/>
                    <a:p>
                      <a:pPr algn="l" fontAlgn="b"/>
                      <a:r>
                        <a:rPr lang="de-DE" sz="1800" b="1" i="0" u="none" strike="noStrike" dirty="0" smtClean="0">
                          <a:solidFill>
                            <a:srgbClr val="000000"/>
                          </a:solidFill>
                          <a:effectLst/>
                          <a:latin typeface="Arial"/>
                        </a:rPr>
                        <a:t>Organische N </a:t>
                      </a:r>
                      <a:r>
                        <a:rPr lang="de-DE" sz="1800" b="1" i="0" u="none" strike="noStrike" dirty="0">
                          <a:solidFill>
                            <a:srgbClr val="000000"/>
                          </a:solidFill>
                          <a:effectLst/>
                          <a:latin typeface="Arial"/>
                        </a:rPr>
                        <a:t>170 </a:t>
                      </a:r>
                      <a:r>
                        <a:rPr lang="de-DE" sz="1800" b="1" i="0" u="none" strike="noStrike" dirty="0" smtClean="0">
                          <a:solidFill>
                            <a:srgbClr val="000000"/>
                          </a:solidFill>
                          <a:effectLst/>
                          <a:latin typeface="Arial"/>
                        </a:rPr>
                        <a:t>kg/ha </a:t>
                      </a:r>
                      <a:r>
                        <a:rPr lang="de-DE" sz="1800" b="1" i="0" u="none" strike="noStrike" dirty="0">
                          <a:solidFill>
                            <a:srgbClr val="0000FF"/>
                          </a:solidFill>
                          <a:effectLst/>
                          <a:latin typeface="Arial"/>
                        </a:rPr>
                        <a:t>* 40%</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smtClean="0">
                          <a:solidFill>
                            <a:srgbClr val="000000"/>
                          </a:solidFill>
                          <a:effectLst/>
                          <a:latin typeface="Arial"/>
                        </a:rPr>
                        <a:t>68</a:t>
                      </a:r>
                      <a:endParaRPr lang="de-DE" sz="1800" b="1" i="0" u="none" strike="noStrike" dirty="0">
                        <a:solidFill>
                          <a:srgbClr val="000000"/>
                        </a:solidFill>
                        <a:effectLst/>
                        <a:latin typeface="Arial"/>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1382">
                <a:tc>
                  <a:txBody>
                    <a:bodyPr/>
                    <a:lstStyle/>
                    <a:p>
                      <a:pPr algn="l" fontAlgn="b"/>
                      <a:r>
                        <a:rPr lang="de-DE" sz="1800" b="1" i="0" u="none" strike="noStrike" dirty="0" err="1" smtClean="0">
                          <a:solidFill>
                            <a:srgbClr val="000000"/>
                          </a:solidFill>
                          <a:effectLst/>
                          <a:latin typeface="Arial"/>
                        </a:rPr>
                        <a:t>minerale</a:t>
                      </a:r>
                      <a:r>
                        <a:rPr lang="de-DE" sz="1800" b="1" i="0" u="none" strike="noStrike" baseline="0" dirty="0" smtClean="0">
                          <a:solidFill>
                            <a:srgbClr val="000000"/>
                          </a:solidFill>
                          <a:effectLst/>
                          <a:latin typeface="Arial"/>
                        </a:rPr>
                        <a:t> N</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smtClean="0">
                          <a:solidFill>
                            <a:srgbClr val="000000"/>
                          </a:solidFill>
                          <a:effectLst/>
                          <a:latin typeface="Arial"/>
                        </a:rPr>
                        <a:t>150</a:t>
                      </a:r>
                      <a:endParaRPr lang="de-DE" sz="1800" b="1" i="0" u="none" strike="noStrike" dirty="0">
                        <a:solidFill>
                          <a:srgbClr val="000000"/>
                        </a:solidFill>
                        <a:effectLst/>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3"/>
                  </a:ext>
                </a:extLst>
              </a:tr>
            </a:tbl>
          </a:graphicData>
        </a:graphic>
      </p:graphicFrame>
      <p:graphicFrame>
        <p:nvGraphicFramePr>
          <p:cNvPr id="8" name="Tabelle 7"/>
          <p:cNvGraphicFramePr>
            <a:graphicFrameLocks noGrp="1"/>
          </p:cNvGraphicFramePr>
          <p:nvPr>
            <p:extLst>
              <p:ext uri="{D42A27DB-BD31-4B8C-83A1-F6EECF244321}">
                <p14:modId xmlns:p14="http://schemas.microsoft.com/office/powerpoint/2010/main" val="1674679934"/>
              </p:ext>
            </p:extLst>
          </p:nvPr>
        </p:nvGraphicFramePr>
        <p:xfrm>
          <a:off x="267608" y="3779851"/>
          <a:ext cx="4104738" cy="1503350"/>
        </p:xfrm>
        <a:graphic>
          <a:graphicData uri="http://schemas.openxmlformats.org/drawingml/2006/table">
            <a:tbl>
              <a:tblPr/>
              <a:tblGrid>
                <a:gridCol w="2006824">
                  <a:extLst>
                    <a:ext uri="{9D8B030D-6E8A-4147-A177-3AD203B41FA5}">
                      <a16:colId xmlns:a16="http://schemas.microsoft.com/office/drawing/2014/main" val="20000"/>
                    </a:ext>
                  </a:extLst>
                </a:gridCol>
                <a:gridCol w="2097914">
                  <a:extLst>
                    <a:ext uri="{9D8B030D-6E8A-4147-A177-3AD203B41FA5}">
                      <a16:colId xmlns:a16="http://schemas.microsoft.com/office/drawing/2014/main" val="20001"/>
                    </a:ext>
                  </a:extLst>
                </a:gridCol>
              </a:tblGrid>
              <a:tr h="300670">
                <a:tc>
                  <a:txBody>
                    <a:bodyPr/>
                    <a:lstStyle/>
                    <a:p>
                      <a:pPr algn="l" fontAlgn="b"/>
                      <a:r>
                        <a:rPr lang="de-DE" sz="1800" b="1" i="0" u="none" strike="noStrike" dirty="0" smtClean="0">
                          <a:solidFill>
                            <a:srgbClr val="000000"/>
                          </a:solidFill>
                          <a:effectLst/>
                          <a:latin typeface="Arial"/>
                        </a:rPr>
                        <a:t>N-saldo</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00"/>
                  </a:ext>
                </a:extLst>
              </a:tr>
              <a:tr h="300670">
                <a:tc>
                  <a:txBody>
                    <a:bodyPr/>
                    <a:lstStyle/>
                    <a:p>
                      <a:pPr algn="l" fontAlgn="b"/>
                      <a:r>
                        <a:rPr lang="de-DE" sz="1800" b="1" i="0" u="none" strike="noStrike" dirty="0" err="1" smtClean="0">
                          <a:solidFill>
                            <a:srgbClr val="000000"/>
                          </a:solidFill>
                          <a:effectLst/>
                          <a:latin typeface="Arial"/>
                        </a:rPr>
                        <a:t>minerale</a:t>
                      </a:r>
                      <a:r>
                        <a:rPr lang="de-DE" sz="1800" b="1" i="0" u="none" strike="noStrike" baseline="0" dirty="0" smtClean="0">
                          <a:solidFill>
                            <a:srgbClr val="000000"/>
                          </a:solidFill>
                          <a:effectLst/>
                          <a:latin typeface="Arial"/>
                        </a:rPr>
                        <a:t> N</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smtClean="0">
                          <a:solidFill>
                            <a:srgbClr val="000000"/>
                          </a:solidFill>
                          <a:effectLst/>
                          <a:latin typeface="Arial"/>
                        </a:rPr>
                        <a:t>150</a:t>
                      </a:r>
                      <a:endParaRPr lang="de-DE" sz="1800" b="1" i="0" u="none" strike="noStrike" dirty="0">
                        <a:solidFill>
                          <a:srgbClr val="000000"/>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300670">
                <a:tc>
                  <a:txBody>
                    <a:bodyPr/>
                    <a:lstStyle/>
                    <a:p>
                      <a:pPr algn="l" fontAlgn="b"/>
                      <a:r>
                        <a:rPr lang="de-DE" sz="1800" b="1" i="0" u="none" strike="noStrike" dirty="0" smtClean="0">
                          <a:solidFill>
                            <a:srgbClr val="000000"/>
                          </a:solidFill>
                          <a:effectLst/>
                          <a:latin typeface="Arial"/>
                        </a:rPr>
                        <a:t>*N </a:t>
                      </a:r>
                      <a:r>
                        <a:rPr lang="de-DE" sz="1800" b="1" i="0" u="none" strike="noStrike" dirty="0" err="1" smtClean="0">
                          <a:solidFill>
                            <a:srgbClr val="000000"/>
                          </a:solidFill>
                          <a:effectLst/>
                          <a:latin typeface="Arial"/>
                        </a:rPr>
                        <a:t>van drijfmest</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de-DE" sz="1800" b="1" i="0" u="none" strike="noStrike" dirty="0" smtClean="0">
                          <a:solidFill>
                            <a:srgbClr val="000000"/>
                          </a:solidFill>
                          <a:effectLst/>
                          <a:latin typeface="Arial"/>
                        </a:rPr>
                        <a:t>128</a:t>
                      </a:r>
                      <a:endParaRPr lang="de-DE" sz="1800" b="1" i="0" u="none" strike="noStrike" dirty="0">
                        <a:solidFill>
                          <a:srgbClr val="000000"/>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0002"/>
                  </a:ext>
                </a:extLst>
              </a:tr>
              <a:tr h="300670">
                <a:tc>
                  <a:txBody>
                    <a:bodyPr/>
                    <a:lstStyle/>
                    <a:p>
                      <a:pPr algn="l" fontAlgn="b"/>
                      <a:r>
                        <a:rPr lang="de-DE" sz="1800" b="1" i="0" u="none" strike="noStrike" dirty="0" err="1" smtClean="0">
                          <a:solidFill>
                            <a:srgbClr val="000000"/>
                          </a:solidFill>
                          <a:effectLst/>
                          <a:latin typeface="Arial"/>
                        </a:rPr>
                        <a:t>N-opbrengst gras</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smtClean="0">
                          <a:solidFill>
                            <a:srgbClr val="000000"/>
                          </a:solidFill>
                          <a:effectLst/>
                          <a:latin typeface="Arial"/>
                        </a:rPr>
                        <a:t>198</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0670">
                <a:tc>
                  <a:txBody>
                    <a:bodyPr/>
                    <a:lstStyle/>
                    <a:p>
                      <a:pPr algn="l" fontAlgn="b"/>
                      <a:r>
                        <a:rPr lang="de-DE" sz="1800" b="1" i="0" u="none" strike="noStrike" dirty="0" smtClean="0">
                          <a:solidFill>
                            <a:srgbClr val="000000"/>
                          </a:solidFill>
                          <a:effectLst/>
                          <a:latin typeface="Arial"/>
                        </a:rPr>
                        <a:t>N-saldo</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smtClean="0">
                          <a:solidFill>
                            <a:srgbClr val="FF0000"/>
                          </a:solidFill>
                          <a:effectLst/>
                          <a:latin typeface="Arial"/>
                        </a:rPr>
                        <a:t>80</a:t>
                      </a:r>
                      <a:endParaRPr lang="de-DE" sz="1800" b="1" i="0" u="none" strike="noStrike" dirty="0">
                        <a:solidFill>
                          <a:srgbClr val="FF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4"/>
                  </a:ext>
                </a:extLst>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1489916813"/>
              </p:ext>
            </p:extLst>
          </p:nvPr>
        </p:nvGraphicFramePr>
        <p:xfrm>
          <a:off x="4644008" y="3779851"/>
          <a:ext cx="4339888" cy="1503350"/>
        </p:xfrm>
        <a:graphic>
          <a:graphicData uri="http://schemas.openxmlformats.org/drawingml/2006/table">
            <a:tbl>
              <a:tblPr/>
              <a:tblGrid>
                <a:gridCol w="2396069">
                  <a:extLst>
                    <a:ext uri="{9D8B030D-6E8A-4147-A177-3AD203B41FA5}">
                      <a16:colId xmlns:a16="http://schemas.microsoft.com/office/drawing/2014/main" val="20000"/>
                    </a:ext>
                  </a:extLst>
                </a:gridCol>
                <a:gridCol w="1943819">
                  <a:extLst>
                    <a:ext uri="{9D8B030D-6E8A-4147-A177-3AD203B41FA5}">
                      <a16:colId xmlns:a16="http://schemas.microsoft.com/office/drawing/2014/main" val="20001"/>
                    </a:ext>
                  </a:extLst>
                </a:gridCol>
              </a:tblGrid>
              <a:tr h="300670">
                <a:tc>
                  <a:txBody>
                    <a:bodyPr/>
                    <a:lstStyle/>
                    <a:p>
                      <a:pPr algn="l" fontAlgn="b"/>
                      <a:r>
                        <a:rPr lang="de-DE" sz="1800" b="1" i="0" u="none" strike="noStrike" dirty="0" smtClean="0">
                          <a:solidFill>
                            <a:srgbClr val="000000"/>
                          </a:solidFill>
                          <a:effectLst/>
                          <a:latin typeface="Arial"/>
                        </a:rPr>
                        <a:t>N-saldo</a:t>
                      </a:r>
                      <a:endParaRPr lang="de-DE" sz="1800" b="1" i="0" u="none" strike="noStrike" dirty="0">
                        <a:solidFill>
                          <a:srgbClr val="000000"/>
                        </a:solidFill>
                        <a:effectLst/>
                        <a:latin typeface="Arial"/>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00"/>
                  </a:ext>
                </a:extLst>
              </a:tr>
              <a:tr h="300670">
                <a:tc>
                  <a:txBody>
                    <a:bodyPr/>
                    <a:lstStyle/>
                    <a:p>
                      <a:pPr algn="l" fontAlgn="b"/>
                      <a:r>
                        <a:rPr lang="de-DE" sz="1800" b="1" i="0" u="none" strike="noStrike" dirty="0" err="1" smtClean="0">
                          <a:solidFill>
                            <a:srgbClr val="000000"/>
                          </a:solidFill>
                          <a:effectLst/>
                          <a:latin typeface="Arial"/>
                        </a:rPr>
                        <a:t>minerale</a:t>
                      </a:r>
                      <a:r>
                        <a:rPr lang="de-DE" sz="1800" b="1" i="0" u="none" strike="noStrike" baseline="0" dirty="0" smtClean="0">
                          <a:solidFill>
                            <a:srgbClr val="000000"/>
                          </a:solidFill>
                          <a:effectLst/>
                          <a:latin typeface="Arial"/>
                        </a:rPr>
                        <a:t> N</a:t>
                      </a:r>
                      <a:endParaRPr lang="de-DE" sz="1800" b="1" i="0" u="none" strike="noStrike" dirty="0">
                        <a:solidFill>
                          <a:srgbClr val="000000"/>
                        </a:solidFill>
                        <a:effectLst/>
                        <a:latin typeface="Arial"/>
                      </a:endParaRPr>
                    </a:p>
                  </a:txBody>
                  <a:tcPr marL="9525" marR="9525" marT="9525" marB="0" anchor="ctr">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99</a:t>
                      </a:r>
                    </a:p>
                  </a:txBody>
                  <a:tcPr marL="9525" marR="9525" marT="9525"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300670">
                <a:tc>
                  <a:txBody>
                    <a:bodyPr/>
                    <a:lstStyle/>
                    <a:p>
                      <a:pPr algn="l" fontAlgn="b"/>
                      <a:r>
                        <a:rPr lang="de-DE" sz="1800" b="1" i="0" u="none" strike="noStrike" dirty="0" smtClean="0">
                          <a:solidFill>
                            <a:srgbClr val="000000"/>
                          </a:solidFill>
                          <a:effectLst/>
                          <a:latin typeface="Arial"/>
                        </a:rPr>
                        <a:t>*N </a:t>
                      </a:r>
                      <a:r>
                        <a:rPr lang="de-DE" sz="1800" b="1" i="0" u="none" strike="noStrike" dirty="0" err="1" smtClean="0">
                          <a:solidFill>
                            <a:srgbClr val="000000"/>
                          </a:solidFill>
                          <a:effectLst/>
                          <a:latin typeface="Arial"/>
                        </a:rPr>
                        <a:t>van drijfmest</a:t>
                      </a:r>
                      <a:endParaRPr lang="de-DE" sz="1800" b="1" i="0" u="none" strike="noStrike" dirty="0">
                        <a:solidFill>
                          <a:srgbClr val="000000"/>
                        </a:solidFill>
                        <a:effectLst/>
                        <a:latin typeface="Arial"/>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de-DE" sz="1800" b="1" i="0" u="none" strike="noStrike" dirty="0" smtClean="0">
                          <a:solidFill>
                            <a:srgbClr val="000000"/>
                          </a:solidFill>
                          <a:effectLst/>
                          <a:latin typeface="Arial"/>
                        </a:rPr>
                        <a:t>128</a:t>
                      </a:r>
                      <a:endParaRPr lang="de-DE" sz="1800" b="1" i="0" u="none" strike="noStrike" dirty="0">
                        <a:solidFill>
                          <a:srgbClr val="000000"/>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0002"/>
                  </a:ext>
                </a:extLst>
              </a:tr>
              <a:tr h="300670">
                <a:tc>
                  <a:txBody>
                    <a:bodyPr/>
                    <a:lstStyle/>
                    <a:p>
                      <a:pPr algn="l" fontAlgn="b"/>
                      <a:r>
                        <a:rPr lang="de-DE" sz="1800" b="1" i="0" u="none" strike="noStrike" dirty="0" err="1" smtClean="0">
                          <a:solidFill>
                            <a:srgbClr val="000000"/>
                          </a:solidFill>
                          <a:effectLst/>
                          <a:latin typeface="Arial"/>
                        </a:rPr>
                        <a:t>N-opbrengst gras</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smtClean="0">
                          <a:solidFill>
                            <a:srgbClr val="000000"/>
                          </a:solidFill>
                          <a:effectLst/>
                          <a:latin typeface="Arial"/>
                        </a:rPr>
                        <a:t>198</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0670">
                <a:tc>
                  <a:txBody>
                    <a:bodyPr/>
                    <a:lstStyle/>
                    <a:p>
                      <a:pPr algn="l" fontAlgn="b"/>
                      <a:r>
                        <a:rPr lang="de-DE" sz="1800" b="1" i="0" u="none" strike="noStrike" dirty="0" smtClean="0">
                          <a:solidFill>
                            <a:srgbClr val="000000"/>
                          </a:solidFill>
                          <a:effectLst/>
                          <a:latin typeface="Arial"/>
                        </a:rPr>
                        <a:t>N-saldo</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smtClean="0">
                          <a:solidFill>
                            <a:srgbClr val="000000"/>
                          </a:solidFill>
                          <a:effectLst/>
                          <a:latin typeface="Arial"/>
                        </a:rPr>
                        <a:t>29</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4"/>
                  </a:ext>
                </a:extLst>
              </a:tr>
            </a:tbl>
          </a:graphicData>
        </a:graphic>
      </p:graphicFrame>
      <p:graphicFrame>
        <p:nvGraphicFramePr>
          <p:cNvPr id="12" name="Tabelle 11"/>
          <p:cNvGraphicFramePr>
            <a:graphicFrameLocks noGrp="1"/>
          </p:cNvGraphicFramePr>
          <p:nvPr>
            <p:extLst>
              <p:ext uri="{D42A27DB-BD31-4B8C-83A1-F6EECF244321}">
                <p14:modId xmlns:p14="http://schemas.microsoft.com/office/powerpoint/2010/main" val="4237929326"/>
              </p:ext>
            </p:extLst>
          </p:nvPr>
        </p:nvGraphicFramePr>
        <p:xfrm>
          <a:off x="4627920" y="1862134"/>
          <a:ext cx="4355976" cy="1765856"/>
        </p:xfrm>
        <a:graphic>
          <a:graphicData uri="http://schemas.openxmlformats.org/drawingml/2006/table">
            <a:tbl>
              <a:tblPr/>
              <a:tblGrid>
                <a:gridCol w="2132252">
                  <a:extLst>
                    <a:ext uri="{9D8B030D-6E8A-4147-A177-3AD203B41FA5}">
                      <a16:colId xmlns:a16="http://schemas.microsoft.com/office/drawing/2014/main" val="20000"/>
                    </a:ext>
                  </a:extLst>
                </a:gridCol>
                <a:gridCol w="1137200">
                  <a:extLst>
                    <a:ext uri="{9D8B030D-6E8A-4147-A177-3AD203B41FA5}">
                      <a16:colId xmlns:a16="http://schemas.microsoft.com/office/drawing/2014/main" val="20001"/>
                    </a:ext>
                  </a:extLst>
                </a:gridCol>
                <a:gridCol w="1086524">
                  <a:extLst>
                    <a:ext uri="{9D8B030D-6E8A-4147-A177-3AD203B41FA5}">
                      <a16:colId xmlns:a16="http://schemas.microsoft.com/office/drawing/2014/main" val="20002"/>
                    </a:ext>
                  </a:extLst>
                </a:gridCol>
              </a:tblGrid>
              <a:tr h="304477">
                <a:tc>
                  <a:txBody>
                    <a:bodyPr/>
                    <a:lstStyle/>
                    <a:p>
                      <a:pPr algn="l" fontAlgn="b"/>
                      <a:r>
                        <a:rPr lang="de-DE" sz="1800" b="1" i="0" u="none" strike="noStrike" dirty="0" smtClean="0">
                          <a:solidFill>
                            <a:srgbClr val="000000"/>
                          </a:solidFill>
                          <a:effectLst/>
                          <a:latin typeface="Arial"/>
                        </a:rPr>
                        <a:t>N </a:t>
                      </a:r>
                      <a:r>
                        <a:rPr lang="de-DE" sz="1800" b="1" i="0" u="none" strike="noStrike" dirty="0" err="1" smtClean="0">
                          <a:solidFill>
                            <a:srgbClr val="000000"/>
                          </a:solidFill>
                          <a:effectLst/>
                          <a:latin typeface="Arial"/>
                        </a:rPr>
                        <a:t>input</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gridSpan="2">
                  <a:txBody>
                    <a:bodyPr/>
                    <a:lstStyle/>
                    <a:p>
                      <a:pPr algn="ctr" fontAlgn="b"/>
                      <a:r>
                        <a:rPr lang="de-DE" sz="1800" b="1" i="0" u="none" strike="noStrike" dirty="0">
                          <a:solidFill>
                            <a:srgbClr val="000000"/>
                          </a:solidFill>
                          <a:effectLst/>
                          <a:latin typeface="Arial"/>
                        </a:rPr>
                        <a:t>4 </a:t>
                      </a:r>
                      <a:r>
                        <a:rPr lang="de-DE" sz="1800" b="1" i="0" u="none" strike="noStrike" dirty="0" err="1" smtClean="0">
                          <a:solidFill>
                            <a:srgbClr val="000000"/>
                          </a:solidFill>
                          <a:effectLst/>
                          <a:latin typeface="Arial"/>
                        </a:rPr>
                        <a:t>sneden</a:t>
                      </a:r>
                      <a:r>
                        <a:rPr lang="de-DE" sz="1800" b="1" i="0" u="none" strike="noStrike" dirty="0" smtClean="0">
                          <a:solidFill>
                            <a:srgbClr val="000000"/>
                          </a:solidFill>
                          <a:effectLst/>
                          <a:latin typeface="Arial"/>
                        </a:rPr>
                        <a:t>, </a:t>
                      </a:r>
                    </a:p>
                    <a:p>
                      <a:pPr algn="ctr" fontAlgn="b"/>
                      <a:r>
                        <a:rPr lang="de-DE" sz="1800" b="1" i="0" u="none" strike="noStrike" dirty="0" err="1" smtClean="0">
                          <a:solidFill>
                            <a:srgbClr val="000000"/>
                          </a:solidFill>
                          <a:effectLst/>
                          <a:latin typeface="Arial"/>
                        </a:rPr>
                        <a:t>zandgrond</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tc hMerge="1">
                  <a:txBody>
                    <a:bodyPr/>
                    <a:lstStyle/>
                    <a:p>
                      <a:endParaRPr lang="de-DE"/>
                    </a:p>
                  </a:txBody>
                  <a:tcPr/>
                </a:tc>
                <a:extLst>
                  <a:ext uri="{0D108BD9-81ED-4DB2-BD59-A6C34878D82A}">
                    <a16:rowId xmlns:a16="http://schemas.microsoft.com/office/drawing/2014/main" val="10000"/>
                  </a:ext>
                </a:extLst>
              </a:tr>
              <a:tr h="304477">
                <a:tc>
                  <a:txBody>
                    <a:bodyPr/>
                    <a:lstStyle/>
                    <a:p>
                      <a:pPr algn="l" fontAlgn="b"/>
                      <a:r>
                        <a:rPr lang="de-DE" sz="1800" b="1" i="0" u="none" strike="noStrike" dirty="0" smtClean="0">
                          <a:solidFill>
                            <a:srgbClr val="000000"/>
                          </a:solidFill>
                          <a:effectLst/>
                          <a:latin typeface="Arial"/>
                        </a:rPr>
                        <a:t>N </a:t>
                      </a:r>
                      <a:r>
                        <a:rPr lang="de-DE" sz="1800" b="1" i="0" u="none" strike="noStrike" dirty="0" err="1" smtClean="0">
                          <a:solidFill>
                            <a:srgbClr val="000000"/>
                          </a:solidFill>
                          <a:effectLst/>
                          <a:latin typeface="Arial"/>
                        </a:rPr>
                        <a:t>behoefte</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l"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218</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598737">
                <a:tc>
                  <a:txBody>
                    <a:bodyPr/>
                    <a:lstStyle/>
                    <a:p>
                      <a:pPr algn="l" fontAlgn="b"/>
                      <a:r>
                        <a:rPr lang="de-DE" sz="1800" b="1" i="0" u="none" strike="noStrike" dirty="0" smtClean="0">
                          <a:solidFill>
                            <a:srgbClr val="000000"/>
                          </a:solidFill>
                          <a:effectLst/>
                          <a:latin typeface="Arial"/>
                        </a:rPr>
                        <a:t>Organische N </a:t>
                      </a:r>
                      <a:r>
                        <a:rPr lang="de-DE" sz="1800" b="1" i="0" u="none" strike="noStrike" dirty="0">
                          <a:solidFill>
                            <a:srgbClr val="000000"/>
                          </a:solidFill>
                          <a:effectLst/>
                          <a:latin typeface="Arial"/>
                        </a:rPr>
                        <a:t>170 </a:t>
                      </a:r>
                      <a:r>
                        <a:rPr lang="de-DE" sz="1800" b="1" i="0" u="none" strike="noStrike" dirty="0" smtClean="0">
                          <a:solidFill>
                            <a:srgbClr val="000000"/>
                          </a:solidFill>
                          <a:effectLst/>
                          <a:latin typeface="Arial"/>
                        </a:rPr>
                        <a:t>kg/ha </a:t>
                      </a:r>
                      <a:r>
                        <a:rPr lang="de-DE" sz="1800" b="1" i="0" u="none" strike="noStrike" dirty="0">
                          <a:solidFill>
                            <a:srgbClr val="0000FF"/>
                          </a:solidFill>
                          <a:effectLst/>
                          <a:latin typeface="Arial"/>
                        </a:rPr>
                        <a:t>* 70%</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a:solidFill>
                            <a:srgbClr val="000000"/>
                          </a:solidFill>
                          <a:effectLst/>
                          <a:latin typeface="Arial"/>
                        </a:rPr>
                        <a:t>119</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4477">
                <a:tc>
                  <a:txBody>
                    <a:bodyPr/>
                    <a:lstStyle/>
                    <a:p>
                      <a:pPr algn="l" fontAlgn="b"/>
                      <a:r>
                        <a:rPr lang="de-DE" sz="1800" b="1" i="0" u="none" strike="noStrike" dirty="0" err="1" smtClean="0">
                          <a:solidFill>
                            <a:srgbClr val="000000"/>
                          </a:solidFill>
                          <a:effectLst/>
                          <a:latin typeface="Arial"/>
                        </a:rPr>
                        <a:t>minerale</a:t>
                      </a:r>
                      <a:r>
                        <a:rPr lang="de-DE" sz="1800" b="1" i="0" u="none" strike="noStrike" baseline="0" dirty="0" smtClean="0">
                          <a:solidFill>
                            <a:srgbClr val="000000"/>
                          </a:solidFill>
                          <a:effectLst/>
                          <a:latin typeface="Arial"/>
                        </a:rPr>
                        <a:t> N</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l"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a:solidFill>
                            <a:srgbClr val="000000"/>
                          </a:solidFill>
                          <a:effectLst/>
                          <a:latin typeface="Arial"/>
                        </a:rPr>
                        <a:t>99</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3"/>
                  </a:ext>
                </a:extLst>
              </a:tr>
            </a:tbl>
          </a:graphicData>
        </a:graphic>
      </p:graphicFrame>
      <p:sp>
        <p:nvSpPr>
          <p:cNvPr id="13" name="Textfeld 12"/>
          <p:cNvSpPr txBox="1"/>
          <p:nvPr/>
        </p:nvSpPr>
        <p:spPr>
          <a:xfrm>
            <a:off x="267608" y="1114733"/>
            <a:ext cx="410473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sng" strike="noStrike" kern="1200" cap="none" spc="0" normalizeH="0" baseline="0" noProof="0" dirty="0" smtClean="0">
                <a:ln>
                  <a:noFill/>
                </a:ln>
                <a:solidFill>
                  <a:prstClr val="black"/>
                </a:solidFill>
                <a:effectLst/>
                <a:uLnTx/>
                <a:uFillTx/>
                <a:latin typeface="Calibri"/>
                <a:ea typeface="+mn-ea"/>
                <a:cs typeface="+mn-cs"/>
              </a:rPr>
              <a:t>Lage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efficiëntie</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(als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gevolg</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van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najaars-drijfmest</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gemiddeld 40% van de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drijfmest</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N</a:t>
            </a:r>
            <a:endParaRPr kumimoji="0" lang="de-D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feld 13"/>
          <p:cNvSpPr txBox="1"/>
          <p:nvPr/>
        </p:nvSpPr>
        <p:spPr>
          <a:xfrm>
            <a:off x="4644008" y="1158879"/>
            <a:ext cx="324035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600" b="1" u="sng" dirty="0" smtClean="0">
                <a:solidFill>
                  <a:prstClr val="black"/>
                </a:solidFill>
                <a:latin typeface="Calibri"/>
              </a:rPr>
              <a:t>Hoge </a:t>
            </a:r>
            <a:r>
              <a:rPr lang="de-DE" sz="1600" b="1" u="sng" dirty="0" err="1" smtClean="0">
                <a:solidFill>
                  <a:prstClr val="black"/>
                </a:solidFill>
                <a:latin typeface="Calibri"/>
              </a:rPr>
              <a:t>efficiëntie</a:t>
            </a:r>
            <a:r>
              <a:rPr lang="de-DE" sz="1600" b="1" u="sng" dirty="0" smtClean="0">
                <a:solidFill>
                  <a:prstClr val="black"/>
                </a:solidFill>
                <a:latin typeface="Calibri"/>
              </a:rPr>
              <a:t> </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(moderne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techniek</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geen</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herfstdrijfmest</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van 70%</a:t>
            </a:r>
            <a:endParaRPr kumimoji="0" lang="de-D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feld 2"/>
          <p:cNvSpPr txBox="1"/>
          <p:nvPr/>
        </p:nvSpPr>
        <p:spPr>
          <a:xfrm>
            <a:off x="35496" y="5517232"/>
            <a:ext cx="8351122" cy="92333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verwijst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naar</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de</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meststoffenverordening</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waarbij</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75% van de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drijfmest</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wordt</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meegenomen</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voor</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het</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N-saldo</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streefwaarde</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N-saldo</a:t>
            </a:r>
            <a:r>
              <a:rPr kumimoji="0" lang="de-DE"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50 - 60 kg N ha</a:t>
            </a:r>
            <a:r>
              <a:rPr kumimoji="0" lang="de-DE" sz="1800" b="1" i="0" u="none" strike="noStrike" kern="1200" cap="none" spc="0" normalizeH="0" baseline="30000" noProof="0" dirty="0" smtClean="0">
                <a:ln>
                  <a:noFill/>
                </a:ln>
                <a:solidFill>
                  <a:srgbClr val="FF0000"/>
                </a:solidFill>
                <a:effectLst/>
                <a:uLnTx/>
                <a:uFillTx/>
                <a:latin typeface="Arial" pitchFamily="34" charset="0"/>
                <a:ea typeface="+mn-ea"/>
                <a:cs typeface="Arial" pitchFamily="34" charset="0"/>
              </a:rPr>
              <a:t>-1</a:t>
            </a:r>
            <a:endParaRPr kumimoji="0" lang="en-US" sz="1800" b="1" i="0" u="none" strike="noStrike" kern="1200" cap="none" spc="0" normalizeH="0" baseline="30000" noProof="0" dirty="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828069774"/>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5910" y="1070461"/>
            <a:ext cx="6634309" cy="4960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70558" y="128755"/>
            <a:ext cx="9144000" cy="461665"/>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Kosten en baten van N-bemesting</a:t>
            </a:r>
            <a:endParaRPr kumimoji="0" lang="en-US"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sp>
        <p:nvSpPr>
          <p:cNvPr id="6" name="Rechteck 5"/>
          <p:cNvSpPr/>
          <p:nvPr/>
        </p:nvSpPr>
        <p:spPr>
          <a:xfrm>
            <a:off x="70558" y="547241"/>
            <a:ext cx="3299118" cy="338554"/>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(Van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Grinsven</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et al. 2013)</a:t>
            </a:r>
            <a:endPar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sp>
        <p:nvSpPr>
          <p:cNvPr id="4" name="Rechteck 3"/>
          <p:cNvSpPr/>
          <p:nvPr/>
        </p:nvSpPr>
        <p:spPr>
          <a:xfrm>
            <a:off x="1105910" y="6325389"/>
            <a:ext cx="670792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Niet</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aanpassen</a:t>
            </a:r>
            <a:r>
              <a:rPr kumimoji="0" lang="en-US" sz="1800" b="0" i="0" u="none" strike="noStrike" kern="1200" cap="none" spc="0" normalizeH="0" noProof="0" dirty="0" smtClean="0">
                <a:ln>
                  <a:noFill/>
                </a:ln>
                <a:solidFill>
                  <a:prstClr val="black"/>
                </a:solidFill>
                <a:effectLst/>
                <a:uLnTx/>
                <a:uFillTx/>
                <a:latin typeface="Arial" pitchFamily="34" charset="0"/>
                <a:ea typeface="+mn-ea"/>
                <a:cs typeface="Arial" pitchFamily="34" charset="0"/>
                <a:sym typeface="Wingdings" pitchFamily="2" charset="2"/>
              </a:rPr>
              <a:t> van </a:t>
            </a:r>
            <a:r>
              <a:rPr kumimoji="0" lang="en-US" sz="1800" b="0" i="0" u="none" strike="noStrike" kern="1200" cap="none" spc="0" normalizeH="0" noProof="0" dirty="0" err="1" smtClean="0">
                <a:ln>
                  <a:noFill/>
                </a:ln>
                <a:solidFill>
                  <a:prstClr val="black"/>
                </a:solidFill>
                <a:effectLst/>
                <a:uLnTx/>
                <a:uFillTx/>
                <a:latin typeface="Arial" pitchFamily="34" charset="0"/>
                <a:ea typeface="+mn-ea"/>
                <a:cs typeface="Arial" pitchFamily="34" charset="0"/>
                <a:sym typeface="Wingdings" pitchFamily="2" charset="2"/>
              </a:rPr>
              <a:t>bemesting</a:t>
            </a:r>
            <a:r>
              <a:rPr kumimoji="0" lang="en-US" sz="1800" b="0" i="0" u="none" strike="noStrike" kern="1200" cap="none" spc="0" normalizeH="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en-US" sz="1800" b="0" i="0" u="none" strike="noStrike" kern="1200" cap="none" spc="0" normalizeH="0" noProof="0" dirty="0" err="1" smtClean="0">
                <a:ln>
                  <a:noFill/>
                </a:ln>
                <a:solidFill>
                  <a:prstClr val="black"/>
                </a:solidFill>
                <a:effectLst/>
                <a:uLnTx/>
                <a:uFillTx/>
                <a:latin typeface="Arial" pitchFamily="34" charset="0"/>
                <a:ea typeface="+mn-ea"/>
                <a:cs typeface="Arial" pitchFamily="34" charset="0"/>
                <a:sym typeface="Wingdings" pitchFamily="2" charset="2"/>
              </a:rPr>
              <a:t>geeft</a:t>
            </a:r>
            <a:r>
              <a:rPr kumimoji="0" lang="en-US" sz="1800" b="0" i="0" u="none" strike="noStrike" kern="1200" cap="none" spc="0" normalizeH="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en-US" sz="1800" b="0" i="0" u="none" strike="noStrike" kern="1200" cap="none" spc="0" normalizeH="0" noProof="0" dirty="0" err="1" smtClean="0">
                <a:ln>
                  <a:noFill/>
                </a:ln>
                <a:solidFill>
                  <a:prstClr val="black"/>
                </a:solidFill>
                <a:effectLst/>
                <a:uLnTx/>
                <a:uFillTx/>
                <a:latin typeface="Arial" pitchFamily="34" charset="0"/>
                <a:ea typeface="+mn-ea"/>
                <a:cs typeface="Arial" pitchFamily="34" charset="0"/>
                <a:sym typeface="Wingdings" pitchFamily="2" charset="2"/>
              </a:rPr>
              <a:t>n</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egatieve</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externe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effecten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099416"/>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82659"/>
            <a:ext cx="8386618" cy="830997"/>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Andere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gevolgen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van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het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lang="de-DE" sz="2400" b="1" dirty="0" err="1" smtClean="0">
                <a:solidFill>
                  <a:prstClr val="black"/>
                </a:solidFill>
                <a:latin typeface="Arial" pitchFamily="34" charset="0"/>
                <a:cs typeface="Arial" pitchFamily="34" charset="0"/>
                <a:sym typeface="Wingdings" pitchFamily="2" charset="2"/>
              </a:rPr>
              <a:t>toedien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en van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drijfmest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lang="de-DE" sz="2400" b="1" dirty="0" err="1" smtClean="0">
                <a:solidFill>
                  <a:prstClr val="black"/>
                </a:solidFill>
                <a:latin typeface="Arial" pitchFamily="34" charset="0"/>
                <a:cs typeface="Arial" pitchFamily="34" charset="0"/>
                <a:sym typeface="Wingdings" pitchFamily="2" charset="2"/>
              </a:rPr>
              <a:t>onder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vochtige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omstandigheden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in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het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najaar</a:t>
            </a:r>
            <a:endPar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grpSp>
        <p:nvGrpSpPr>
          <p:cNvPr id="7" name="Gruppieren 6"/>
          <p:cNvGrpSpPr/>
          <p:nvPr/>
        </p:nvGrpSpPr>
        <p:grpSpPr>
          <a:xfrm>
            <a:off x="0" y="1340768"/>
            <a:ext cx="8753115" cy="5144046"/>
            <a:chOff x="0" y="1340768"/>
            <a:chExt cx="8753115" cy="5144046"/>
          </a:xfrm>
        </p:grpSpPr>
        <p:grpSp>
          <p:nvGrpSpPr>
            <p:cNvPr id="6" name="Gruppieren 5"/>
            <p:cNvGrpSpPr/>
            <p:nvPr/>
          </p:nvGrpSpPr>
          <p:grpSpPr>
            <a:xfrm>
              <a:off x="0" y="1340768"/>
              <a:ext cx="8753115" cy="5144046"/>
              <a:chOff x="0" y="1340768"/>
              <a:chExt cx="8753115" cy="5144046"/>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40768"/>
                <a:ext cx="8753115" cy="5144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67544" y="1483043"/>
                <a:ext cx="7272808"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dirty="0">
                    <a:solidFill>
                      <a:prstClr val="black"/>
                    </a:solidFill>
                    <a:latin typeface="Arial" pitchFamily="34" charset="0"/>
                    <a:cs typeface="Arial" pitchFamily="34" charset="0"/>
                  </a:rPr>
                  <a:t>O</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pbrengstaandeel</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van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verschillende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soorten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bij</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de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eerste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hergroei</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een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gemaaid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grasland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zonder</a:t>
                </a:r>
                <a:r>
                  <a:rPr kumimoji="0" lang="de-DE" sz="1800" b="0" i="0" u="none" strike="noStrike" kern="1200" cap="none" spc="0" normalizeH="0" noProof="0" dirty="0" smtClean="0">
                    <a:ln>
                      <a:noFill/>
                    </a:ln>
                    <a:solidFill>
                      <a:prstClr val="black"/>
                    </a:solidFill>
                    <a:effectLst/>
                    <a:uLnTx/>
                    <a:uFillTx/>
                    <a:latin typeface="Arial" pitchFamily="34" charset="0"/>
                    <a:ea typeface="+mn-ea"/>
                    <a:cs typeface="Arial" pitchFamily="34" charset="0"/>
                  </a:rPr>
                  <a:t> en </a:t>
                </a:r>
                <a:r>
                  <a:rPr kumimoji="0" lang="de-DE" sz="1800" b="0" i="0" u="none" strike="noStrike" kern="1200" cap="none" spc="0" normalizeH="0" noProof="0" dirty="0" err="1" smtClean="0">
                    <a:ln>
                      <a:noFill/>
                    </a:ln>
                    <a:solidFill>
                      <a:prstClr val="black"/>
                    </a:solidFill>
                    <a:effectLst/>
                    <a:uLnTx/>
                    <a:uFillTx/>
                    <a:latin typeface="Arial" pitchFamily="34" charset="0"/>
                    <a:ea typeface="+mn-ea"/>
                    <a:cs typeface="Arial" pitchFamily="34" charset="0"/>
                  </a:rPr>
                  <a:t>met</a:t>
                </a:r>
                <a:r>
                  <a:rPr kumimoji="0" lang="de-DE" sz="1800" b="0" i="0" u="none" strike="noStrike" kern="1200" cap="none" spc="0" normalizeH="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bodemverdichting</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8" name="Textfeld 7"/>
            <p:cNvSpPr txBox="1"/>
            <p:nvPr/>
          </p:nvSpPr>
          <p:spPr>
            <a:xfrm>
              <a:off x="2951820" y="5929533"/>
              <a:ext cx="1152128" cy="30777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err="1" smtClean="0">
                  <a:ln>
                    <a:noFill/>
                  </a:ln>
                  <a:solidFill>
                    <a:prstClr val="black"/>
                  </a:solidFill>
                  <a:effectLst/>
                  <a:uLnTx/>
                  <a:uFillTx/>
                  <a:latin typeface="Calibri"/>
                  <a:ea typeface="+mn-ea"/>
                  <a:cs typeface="+mn-cs"/>
                </a:rPr>
                <a:t>verdicht</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feld 8"/>
            <p:cNvSpPr txBox="1"/>
            <p:nvPr/>
          </p:nvSpPr>
          <p:spPr>
            <a:xfrm>
              <a:off x="1381587" y="5937707"/>
              <a:ext cx="1296144" cy="30777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prstClr val="black"/>
                  </a:solidFill>
                  <a:effectLst/>
                  <a:uLnTx/>
                  <a:uFillTx/>
                  <a:latin typeface="Calibri"/>
                  <a:ea typeface="+mn-ea"/>
                  <a:cs typeface="+mn-cs"/>
                </a:rPr>
                <a:t>niet </a:t>
              </a:r>
              <a:r>
                <a:rPr kumimoji="0" lang="de-DE" sz="1400" b="1" i="0" u="none" strike="noStrike" kern="1200" cap="none" spc="0" normalizeH="0" baseline="0" noProof="0" dirty="0" err="1" smtClean="0">
                  <a:ln>
                    <a:noFill/>
                  </a:ln>
                  <a:solidFill>
                    <a:prstClr val="black"/>
                  </a:solidFill>
                  <a:effectLst/>
                  <a:uLnTx/>
                  <a:uFillTx/>
                  <a:latin typeface="Calibri"/>
                  <a:ea typeface="+mn-ea"/>
                  <a:cs typeface="+mn-cs"/>
                </a:rPr>
                <a:t>verdicht</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Rechteck 9"/>
          <p:cNvSpPr/>
          <p:nvPr/>
        </p:nvSpPr>
        <p:spPr>
          <a:xfrm>
            <a:off x="4211960" y="4797152"/>
            <a:ext cx="151216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hthoek 1"/>
          <p:cNvSpPr/>
          <p:nvPr/>
        </p:nvSpPr>
        <p:spPr>
          <a:xfrm>
            <a:off x="300182" y="879103"/>
            <a:ext cx="8382000" cy="646331"/>
          </a:xfrm>
          <a:prstGeom prst="rect">
            <a:avLst/>
          </a:prstGeom>
        </p:spPr>
        <p:txBody>
          <a:bodyPr wrap="square">
            <a:spAutoFit/>
          </a:bodyPr>
          <a:lstStyle/>
          <a:p>
            <a:pPr lvl="0">
              <a:spcBef>
                <a:spcPts val="1200"/>
              </a:spcBef>
              <a:defRPr/>
            </a:pPr>
            <a:r>
              <a:rPr lang="de-DE" dirty="0" err="1" smtClean="0">
                <a:solidFill>
                  <a:prstClr val="black"/>
                </a:solidFill>
                <a:latin typeface="Arial" pitchFamily="34" charset="0"/>
                <a:cs typeface="Arial" pitchFamily="34" charset="0"/>
                <a:sym typeface="Wingdings" pitchFamily="2" charset="2"/>
              </a:rPr>
              <a:t>Afname</a:t>
            </a:r>
            <a:r>
              <a:rPr lang="de-DE" dirty="0" smtClean="0">
                <a:solidFill>
                  <a:prstClr val="black"/>
                </a:solidFill>
                <a:latin typeface="Arial" pitchFamily="34" charset="0"/>
                <a:cs typeface="Arial" pitchFamily="34" charset="0"/>
                <a:sym typeface="Wingdings" pitchFamily="2" charset="2"/>
              </a:rPr>
              <a:t> van </a:t>
            </a:r>
            <a:r>
              <a:rPr lang="de-DE" dirty="0" err="1" smtClean="0">
                <a:solidFill>
                  <a:prstClr val="black"/>
                </a:solidFill>
                <a:latin typeface="Arial" pitchFamily="34" charset="0"/>
                <a:cs typeface="Arial" pitchFamily="34" charset="0"/>
                <a:sym typeface="Wingdings" pitchFamily="2" charset="2"/>
              </a:rPr>
              <a:t>zodekwaliteit</a:t>
            </a:r>
            <a:r>
              <a:rPr lang="de-DE" dirty="0" smtClean="0">
                <a:solidFill>
                  <a:prstClr val="black"/>
                </a:solidFill>
                <a:latin typeface="Arial" pitchFamily="34" charset="0"/>
                <a:cs typeface="Arial" pitchFamily="34" charset="0"/>
                <a:sym typeface="Wingdings" pitchFamily="2" charset="2"/>
              </a:rPr>
              <a:t> </a:t>
            </a:r>
            <a:r>
              <a:rPr lang="de-DE" dirty="0" err="1" smtClean="0">
                <a:solidFill>
                  <a:prstClr val="black"/>
                </a:solidFill>
                <a:latin typeface="Arial" pitchFamily="34" charset="0"/>
                <a:cs typeface="Arial" pitchFamily="34" charset="0"/>
                <a:sym typeface="Wingdings" pitchFamily="2" charset="2"/>
              </a:rPr>
              <a:t>door</a:t>
            </a:r>
            <a:r>
              <a:rPr lang="de-DE" dirty="0" smtClean="0">
                <a:solidFill>
                  <a:prstClr val="black"/>
                </a:solidFill>
                <a:latin typeface="Arial" pitchFamily="34" charset="0"/>
                <a:cs typeface="Arial" pitchFamily="34" charset="0"/>
                <a:sym typeface="Wingdings" pitchFamily="2" charset="2"/>
              </a:rPr>
              <a:t> </a:t>
            </a:r>
            <a:r>
              <a:rPr lang="de-DE" dirty="0" err="1" smtClean="0">
                <a:solidFill>
                  <a:prstClr val="black"/>
                </a:solidFill>
                <a:latin typeface="Arial" pitchFamily="34" charset="0"/>
                <a:cs typeface="Arial" pitchFamily="34" charset="0"/>
                <a:sym typeface="Wingdings" pitchFamily="2" charset="2"/>
              </a:rPr>
              <a:t>verspreiding</a:t>
            </a:r>
            <a:r>
              <a:rPr lang="de-DE" dirty="0" smtClean="0">
                <a:solidFill>
                  <a:prstClr val="black"/>
                </a:solidFill>
                <a:latin typeface="Arial" pitchFamily="34" charset="0"/>
                <a:cs typeface="Arial" pitchFamily="34" charset="0"/>
                <a:sym typeface="Wingdings" pitchFamily="2" charset="2"/>
              </a:rPr>
              <a:t> </a:t>
            </a:r>
            <a:r>
              <a:rPr lang="de-DE" dirty="0">
                <a:solidFill>
                  <a:prstClr val="black"/>
                </a:solidFill>
                <a:latin typeface="Arial" pitchFamily="34" charset="0"/>
                <a:cs typeface="Arial" pitchFamily="34" charset="0"/>
                <a:sym typeface="Wingdings" pitchFamily="2" charset="2"/>
              </a:rPr>
              <a:t>van </a:t>
            </a:r>
            <a:r>
              <a:rPr lang="de-DE" i="1" dirty="0" err="1" smtClean="0">
                <a:solidFill>
                  <a:prstClr val="black"/>
                </a:solidFill>
                <a:latin typeface="Arial" pitchFamily="34" charset="0"/>
                <a:cs typeface="Arial" pitchFamily="34" charset="0"/>
                <a:sym typeface="Wingdings" pitchFamily="2" charset="2"/>
              </a:rPr>
              <a:t>Poa</a:t>
            </a:r>
            <a:r>
              <a:rPr lang="de-DE" i="1" dirty="0" smtClean="0">
                <a:solidFill>
                  <a:prstClr val="black"/>
                </a:solidFill>
                <a:latin typeface="Arial" pitchFamily="34" charset="0"/>
                <a:cs typeface="Arial" pitchFamily="34" charset="0"/>
                <a:sym typeface="Wingdings" pitchFamily="2" charset="2"/>
              </a:rPr>
              <a:t> </a:t>
            </a:r>
            <a:r>
              <a:rPr lang="de-DE" i="1" dirty="0" err="1">
                <a:solidFill>
                  <a:prstClr val="black"/>
                </a:solidFill>
                <a:latin typeface="Arial" pitchFamily="34" charset="0"/>
                <a:cs typeface="Arial" pitchFamily="34" charset="0"/>
                <a:sym typeface="Wingdings" pitchFamily="2" charset="2"/>
              </a:rPr>
              <a:t>trivialis</a:t>
            </a:r>
            <a:r>
              <a:rPr lang="de-DE" dirty="0">
                <a:solidFill>
                  <a:prstClr val="black"/>
                </a:solidFill>
                <a:latin typeface="Arial" pitchFamily="34" charset="0"/>
                <a:cs typeface="Arial" pitchFamily="34" charset="0"/>
                <a:sym typeface="Wingdings" pitchFamily="2" charset="2"/>
              </a:rPr>
              <a:t> L. </a:t>
            </a:r>
            <a:r>
              <a:rPr lang="de-DE" dirty="0" smtClean="0">
                <a:solidFill>
                  <a:prstClr val="black"/>
                </a:solidFill>
                <a:latin typeface="Arial" pitchFamily="34" charset="0"/>
                <a:cs typeface="Arial" pitchFamily="34" charset="0"/>
                <a:sym typeface="Wingdings" pitchFamily="2" charset="2"/>
              </a:rPr>
              <a:t>(</a:t>
            </a:r>
            <a:r>
              <a:rPr lang="de-DE" dirty="0" err="1" smtClean="0">
                <a:solidFill>
                  <a:prstClr val="black"/>
                </a:solidFill>
                <a:latin typeface="Arial" pitchFamily="34" charset="0"/>
                <a:cs typeface="Arial" pitchFamily="34" charset="0"/>
                <a:sym typeface="Wingdings" pitchFamily="2" charset="2"/>
              </a:rPr>
              <a:t>ruwbeemd</a:t>
            </a:r>
            <a:r>
              <a:rPr lang="de-DE" dirty="0" smtClean="0">
                <a:solidFill>
                  <a:prstClr val="black"/>
                </a:solidFill>
                <a:latin typeface="Arial" pitchFamily="34" charset="0"/>
                <a:cs typeface="Arial" pitchFamily="34" charset="0"/>
                <a:sym typeface="Wingdings" pitchFamily="2" charset="2"/>
              </a:rPr>
              <a:t> = Gemeine Rispe)</a:t>
            </a:r>
            <a:endParaRPr lang="en-US" dirty="0">
              <a:solidFill>
                <a:prstClr val="black"/>
              </a:solidFill>
              <a:latin typeface="Arial" pitchFamily="34" charset="0"/>
              <a:cs typeface="Arial" pitchFamily="34" charset="0"/>
              <a:sym typeface="Wingdings" pitchFamily="2" charset="2"/>
            </a:endParaRPr>
          </a:p>
        </p:txBody>
      </p:sp>
    </p:spTree>
    <p:extLst>
      <p:ext uri="{BB962C8B-B14F-4D97-AF65-F5344CB8AC3E}">
        <p14:creationId xmlns:p14="http://schemas.microsoft.com/office/powerpoint/2010/main" val="70986106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pieren 30"/>
          <p:cNvGrpSpPr/>
          <p:nvPr/>
        </p:nvGrpSpPr>
        <p:grpSpPr>
          <a:xfrm>
            <a:off x="0" y="3314365"/>
            <a:ext cx="8436015" cy="3533766"/>
            <a:chOff x="40449" y="2899515"/>
            <a:chExt cx="10863752" cy="4214818"/>
          </a:xfrm>
        </p:grpSpPr>
        <p:grpSp>
          <p:nvGrpSpPr>
            <p:cNvPr id="29" name="Gruppieren 28"/>
            <p:cNvGrpSpPr/>
            <p:nvPr/>
          </p:nvGrpSpPr>
          <p:grpSpPr>
            <a:xfrm>
              <a:off x="40449" y="2899515"/>
              <a:ext cx="4891591" cy="3958485"/>
              <a:chOff x="-9293" y="2899515"/>
              <a:chExt cx="4891591" cy="3958485"/>
            </a:xfrm>
          </p:grpSpPr>
          <p:pic>
            <p:nvPicPr>
              <p:cNvPr id="5" name="Grafik 4"/>
              <p:cNvPicPr>
                <a:picLocks noChangeAspect="1"/>
              </p:cNvPicPr>
              <p:nvPr/>
            </p:nvPicPr>
            <p:blipFill>
              <a:blip r:embed="rId2"/>
              <a:stretch>
                <a:fillRect/>
              </a:stretch>
            </p:blipFill>
            <p:spPr>
              <a:xfrm>
                <a:off x="-9293" y="2913797"/>
                <a:ext cx="4113241" cy="3944203"/>
              </a:xfrm>
              <a:prstGeom prst="rect">
                <a:avLst/>
              </a:prstGeom>
            </p:spPr>
          </p:pic>
          <p:sp>
            <p:nvSpPr>
              <p:cNvPr id="27" name="Rechteck 26"/>
              <p:cNvSpPr/>
              <p:nvPr/>
            </p:nvSpPr>
            <p:spPr>
              <a:xfrm>
                <a:off x="3131840" y="2913797"/>
                <a:ext cx="1390418" cy="73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hteck 27"/>
              <p:cNvSpPr/>
              <p:nvPr/>
            </p:nvSpPr>
            <p:spPr>
              <a:xfrm>
                <a:off x="0" y="2899515"/>
                <a:ext cx="4882298" cy="14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0" name="Rechteck 29"/>
            <p:cNvSpPr/>
            <p:nvPr/>
          </p:nvSpPr>
          <p:spPr>
            <a:xfrm>
              <a:off x="8448321" y="6710531"/>
              <a:ext cx="2455880" cy="40380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Kuhn et al., 2011) </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26" name="Textfeld 25"/>
          <p:cNvSpPr txBox="1"/>
          <p:nvPr/>
        </p:nvSpPr>
        <p:spPr>
          <a:xfrm>
            <a:off x="3036214" y="5792502"/>
            <a:ext cx="637452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 </a:t>
            </a:r>
            <a:r>
              <a:rPr kumimoji="0" lang="de-DE"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Trivialis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het</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op</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een</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na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belangrijkste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gras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dat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de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periode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2002-2008 in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blijvend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grasland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Bavaria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werd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aangetroffen</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34" name="Gruppieren 33"/>
          <p:cNvGrpSpPr/>
          <p:nvPr/>
        </p:nvGrpSpPr>
        <p:grpSpPr>
          <a:xfrm>
            <a:off x="4328139" y="2711899"/>
            <a:ext cx="4689909" cy="2517301"/>
            <a:chOff x="192389" y="486131"/>
            <a:chExt cx="4689909" cy="2517301"/>
          </a:xfrm>
        </p:grpSpPr>
        <p:grpSp>
          <p:nvGrpSpPr>
            <p:cNvPr id="25" name="Gruppieren 24"/>
            <p:cNvGrpSpPr/>
            <p:nvPr/>
          </p:nvGrpSpPr>
          <p:grpSpPr>
            <a:xfrm>
              <a:off x="192389" y="486131"/>
              <a:ext cx="4689909" cy="2517301"/>
              <a:chOff x="192389" y="486131"/>
              <a:chExt cx="4689909" cy="2517301"/>
            </a:xfrm>
          </p:grpSpPr>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389" y="486131"/>
                <a:ext cx="4689909" cy="2517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611560" y="615619"/>
                <a:ext cx="13681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1" u="none" strike="noStrike" kern="1200" cap="none" spc="0" normalizeH="0" baseline="0" noProof="0" dirty="0" smtClean="0">
                    <a:ln>
                      <a:noFill/>
                    </a:ln>
                    <a:solidFill>
                      <a:prstClr val="black"/>
                    </a:solidFill>
                    <a:effectLst/>
                    <a:uLnTx/>
                    <a:uFillTx/>
                    <a:latin typeface="Calibri"/>
                    <a:ea typeface="+mn-ea"/>
                    <a:cs typeface="+mn-cs"/>
                  </a:rPr>
                  <a:t>L. perenne</a:t>
                </a:r>
                <a:endParaRPr kumimoji="0" lang="en-US"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feld 9"/>
              <p:cNvSpPr txBox="1"/>
              <p:nvPr/>
            </p:nvSpPr>
            <p:spPr>
              <a:xfrm>
                <a:off x="1403648" y="2005080"/>
                <a:ext cx="1368152"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1" u="none" strike="noStrike" kern="1200" cap="none" spc="0" normalizeH="0" baseline="0" noProof="0" dirty="0" smtClean="0">
                    <a:ln>
                      <a:noFill/>
                    </a:ln>
                    <a:solidFill>
                      <a:srgbClr val="FF0000"/>
                    </a:solidFill>
                    <a:effectLst/>
                    <a:uLnTx/>
                    <a:uFillTx/>
                    <a:latin typeface="Calibri"/>
                    <a:ea typeface="+mn-ea"/>
                    <a:cs typeface="+mn-cs"/>
                  </a:rPr>
                  <a:t>P. </a:t>
                </a:r>
                <a:r>
                  <a:rPr kumimoji="0" lang="de-DE" sz="1800" b="1" i="1" u="none" strike="noStrike" kern="1200" cap="none" spc="0" normalizeH="0" baseline="0" noProof="0" dirty="0" err="1" smtClean="0">
                    <a:ln>
                      <a:noFill/>
                    </a:ln>
                    <a:solidFill>
                      <a:srgbClr val="FF0000"/>
                    </a:solidFill>
                    <a:effectLst/>
                    <a:uLnTx/>
                    <a:uFillTx/>
                    <a:latin typeface="Calibri"/>
                    <a:ea typeface="+mn-ea"/>
                    <a:cs typeface="+mn-cs"/>
                  </a:rPr>
                  <a:t>trivialis</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p:txBody>
          </p:sp>
          <p:cxnSp>
            <p:nvCxnSpPr>
              <p:cNvPr id="12" name="Gerade Verbindung 11"/>
              <p:cNvCxnSpPr/>
              <p:nvPr/>
            </p:nvCxnSpPr>
            <p:spPr>
              <a:xfrm flipV="1">
                <a:off x="1043608" y="985001"/>
                <a:ext cx="792088" cy="11428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flipH="1" flipV="1">
                <a:off x="2411760" y="903701"/>
                <a:ext cx="1008112" cy="13749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flipV="1">
                <a:off x="2987824" y="868947"/>
                <a:ext cx="1534434" cy="8758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flipH="1" flipV="1">
                <a:off x="3419872" y="800335"/>
                <a:ext cx="1368152" cy="3193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Textfeld 31"/>
            <p:cNvSpPr txBox="1"/>
            <p:nvPr/>
          </p:nvSpPr>
          <p:spPr>
            <a:xfrm>
              <a:off x="3514146" y="2609524"/>
              <a:ext cx="136815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Komainda, 2017</a:t>
              </a:r>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grpSp>
      <p:sp>
        <p:nvSpPr>
          <p:cNvPr id="33" name="Textfeld 32"/>
          <p:cNvSpPr txBox="1"/>
          <p:nvPr/>
        </p:nvSpPr>
        <p:spPr>
          <a:xfrm>
            <a:off x="4328139" y="2106756"/>
            <a:ext cx="459477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Eerste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hergroei van gemaaid grasland</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differentiatie door wielsporen</a:t>
            </a:r>
            <a:endParaRPr kumimoji="0" lang="en-US"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35" name="Grafik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9030" y="3345885"/>
            <a:ext cx="906835" cy="1489407"/>
          </a:xfrm>
          <a:prstGeom prst="rect">
            <a:avLst/>
          </a:prstGeom>
        </p:spPr>
      </p:pic>
      <p:pic>
        <p:nvPicPr>
          <p:cNvPr id="1126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601" y="1327653"/>
            <a:ext cx="3921625" cy="202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feld 38"/>
          <p:cNvSpPr txBox="1"/>
          <p:nvPr/>
        </p:nvSpPr>
        <p:spPr>
          <a:xfrm>
            <a:off x="25065" y="679850"/>
            <a:ext cx="559756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Primaire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groei</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van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gemaaid</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grasland</a:t>
            </a:r>
            <a:r>
              <a:rPr kumimoji="0" lang="de-DE" sz="1600" b="0" i="1" u="none" strike="noStrike" kern="1200" cap="none" spc="0" normalizeH="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noProof="0" dirty="0" err="1" smtClean="0">
                <a:ln>
                  <a:noFill/>
                </a:ln>
                <a:solidFill>
                  <a:prstClr val="black"/>
                </a:solidFill>
                <a:effectLst/>
                <a:uLnTx/>
                <a:uFillTx/>
                <a:latin typeface="Arial" pitchFamily="34" charset="0"/>
                <a:ea typeface="+mn-ea"/>
                <a:cs typeface="Arial" pitchFamily="34" charset="0"/>
              </a:rPr>
              <a:t>wat</a:t>
            </a:r>
            <a:r>
              <a:rPr kumimoji="0" lang="de-DE" sz="1600" b="0" i="1" u="none" strike="noStrike" kern="1200" cap="none" spc="0" normalizeH="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in de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herfst</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na de laatste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snede</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regelmatig</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met</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drijfmest</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wordt</a:t>
            </a:r>
            <a:r>
              <a:rPr kumimoji="0" lang="de-DE" sz="1600" b="0" i="1" u="none" strike="noStrike" kern="1200" cap="none" spc="0" normalizeH="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bemest</a:t>
            </a:r>
            <a:endParaRPr kumimoji="0" lang="en-US"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0" name="Textfeld 39"/>
          <p:cNvSpPr txBox="1"/>
          <p:nvPr/>
        </p:nvSpPr>
        <p:spPr>
          <a:xfrm>
            <a:off x="100306" y="86107"/>
            <a:ext cx="9043694" cy="46166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Poa</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trivialis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L.- een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probleem</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intensief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grasland</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1" name="Rechteck 40"/>
          <p:cNvSpPr/>
          <p:nvPr/>
        </p:nvSpPr>
        <p:spPr>
          <a:xfrm>
            <a:off x="125508" y="5493228"/>
            <a:ext cx="832279"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Beieren</a:t>
            </a: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43849541"/>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98" y="115099"/>
            <a:ext cx="6884715" cy="1143000"/>
          </a:xfrm>
        </p:spPr>
        <p:txBody>
          <a:bodyPr>
            <a:noAutofit/>
          </a:bodyPr>
          <a:lstStyle/>
          <a:p>
            <a:pPr algn="l"/>
            <a:r>
              <a:rPr lang="de-DE" sz="2400" dirty="0" err="1">
                <a:solidFill>
                  <a:schemeClr val="tx1"/>
                </a:solidFill>
                <a:latin typeface="Arial" panose="020B0604020202020204" pitchFamily="34" charset="0"/>
                <a:cs typeface="Arial" panose="020B0604020202020204" pitchFamily="34" charset="0"/>
              </a:rPr>
              <a:t>K</a:t>
            </a:r>
            <a:r>
              <a:rPr lang="de-DE" sz="2400" b="1" dirty="0" err="1" smtClean="0">
                <a:solidFill>
                  <a:schemeClr val="tx1"/>
                </a:solidFill>
                <a:latin typeface="Arial" panose="020B0604020202020204" pitchFamily="34" charset="0"/>
                <a:cs typeface="Arial" panose="020B0604020202020204" pitchFamily="34" charset="0"/>
              </a:rPr>
              <a:t>waliteit</a:t>
            </a:r>
            <a:r>
              <a:rPr lang="de-DE" sz="2400" b="1" dirty="0" smtClean="0">
                <a:solidFill>
                  <a:schemeClr val="tx1"/>
                </a:solidFill>
                <a:latin typeface="Arial" panose="020B0604020202020204" pitchFamily="34" charset="0"/>
                <a:cs typeface="Arial" panose="020B0604020202020204" pitchFamily="34" charset="0"/>
              </a:rPr>
              <a:t> </a:t>
            </a:r>
            <a:r>
              <a:rPr lang="de-DE" sz="2400" b="1" dirty="0" err="1" smtClean="0">
                <a:solidFill>
                  <a:schemeClr val="tx1"/>
                </a:solidFill>
                <a:latin typeface="Arial" panose="020B0604020202020204" pitchFamily="34" charset="0"/>
                <a:cs typeface="Arial" panose="020B0604020202020204" pitchFamily="34" charset="0"/>
              </a:rPr>
              <a:t>grasland</a:t>
            </a:r>
            <a:r>
              <a:rPr lang="de-DE" sz="2400" b="1" dirty="0" smtClean="0">
                <a:solidFill>
                  <a:schemeClr val="tx1"/>
                </a:solidFill>
                <a:latin typeface="Arial" panose="020B0604020202020204" pitchFamily="34" charset="0"/>
                <a:cs typeface="Arial" panose="020B0604020202020204" pitchFamily="34" charset="0"/>
              </a:rPr>
              <a:t> - </a:t>
            </a:r>
            <a:r>
              <a:rPr lang="de-DE" sz="2400" b="1" dirty="0" err="1" smtClean="0">
                <a:solidFill>
                  <a:schemeClr val="tx1"/>
                </a:solidFill>
                <a:latin typeface="Arial" panose="020B0604020202020204" pitchFamily="34" charset="0"/>
                <a:cs typeface="Arial" panose="020B0604020202020204" pitchFamily="34" charset="0"/>
              </a:rPr>
              <a:t>ruwbeemd</a:t>
            </a:r>
            <a:r>
              <a:rPr lang="de-DE" sz="2400" dirty="0" smtClean="0">
                <a:solidFill>
                  <a:schemeClr val="tx1"/>
                </a:solidFill>
                <a:latin typeface="Arial" panose="020B0604020202020204" pitchFamily="34" charset="0"/>
                <a:cs typeface="Arial" panose="020B0604020202020204" pitchFamily="34" charset="0"/>
              </a:rPr>
              <a:t> (</a:t>
            </a:r>
            <a:r>
              <a:rPr lang="de-DE" sz="2400" i="1" dirty="0" err="1" smtClean="0">
                <a:solidFill>
                  <a:schemeClr val="tx1"/>
                </a:solidFill>
                <a:latin typeface="Arial" panose="020B0604020202020204" pitchFamily="34" charset="0"/>
                <a:cs typeface="Arial" panose="020B0604020202020204" pitchFamily="34" charset="0"/>
              </a:rPr>
              <a:t>Poa</a:t>
            </a:r>
            <a:r>
              <a:rPr lang="de-DE" sz="2400" i="1" dirty="0" smtClean="0">
                <a:solidFill>
                  <a:schemeClr val="tx1"/>
                </a:solidFill>
                <a:latin typeface="Arial" panose="020B0604020202020204" pitchFamily="34" charset="0"/>
                <a:cs typeface="Arial" panose="020B0604020202020204" pitchFamily="34" charset="0"/>
              </a:rPr>
              <a:t> </a:t>
            </a:r>
            <a:r>
              <a:rPr lang="de-DE" sz="2400" i="1" dirty="0" err="1" smtClean="0">
                <a:solidFill>
                  <a:schemeClr val="tx1"/>
                </a:solidFill>
                <a:latin typeface="Arial" panose="020B0604020202020204" pitchFamily="34" charset="0"/>
                <a:cs typeface="Arial" panose="020B0604020202020204" pitchFamily="34" charset="0"/>
              </a:rPr>
              <a:t>trivialis</a:t>
            </a:r>
            <a:r>
              <a:rPr lang="de-DE" sz="2400" dirty="0" smtClean="0">
                <a:solidFill>
                  <a:schemeClr val="tx1"/>
                </a:solidFill>
                <a:latin typeface="Arial" panose="020B0604020202020204" pitchFamily="34" charset="0"/>
                <a:cs typeface="Arial" panose="020B0604020202020204" pitchFamily="34" charset="0"/>
              </a:rPr>
              <a:t>)</a:t>
            </a:r>
            <a:endParaRPr lang="de-DE" sz="2400" dirty="0">
              <a:solidFill>
                <a:schemeClr val="tx1"/>
              </a:solidFill>
              <a:latin typeface="Arial" panose="020B0604020202020204" pitchFamily="34" charset="0"/>
              <a:cs typeface="Arial" panose="020B0604020202020204" pitchFamily="34" charset="0"/>
            </a:endParaRPr>
          </a:p>
        </p:txBody>
      </p:sp>
      <p:sp>
        <p:nvSpPr>
          <p:cNvPr id="12" name="Line 9"/>
          <p:cNvSpPr>
            <a:spLocks noChangeShapeType="1"/>
          </p:cNvSpPr>
          <p:nvPr/>
        </p:nvSpPr>
        <p:spPr bwMode="auto">
          <a:xfrm>
            <a:off x="0" y="1091638"/>
            <a:ext cx="9144000" cy="4763"/>
          </a:xfrm>
          <a:prstGeom prst="line">
            <a:avLst/>
          </a:prstGeom>
          <a:noFill/>
          <a:ln w="57150">
            <a:solidFill>
              <a:srgbClr val="0067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uppieren 3"/>
          <p:cNvGrpSpPr/>
          <p:nvPr/>
        </p:nvGrpSpPr>
        <p:grpSpPr>
          <a:xfrm>
            <a:off x="162120" y="1624155"/>
            <a:ext cx="8532441" cy="5210787"/>
            <a:chOff x="-178170" y="1189657"/>
            <a:chExt cx="9144000" cy="5739200"/>
          </a:xfrm>
        </p:grpSpPr>
        <p:pic>
          <p:nvPicPr>
            <p:cNvPr id="17" name="Grafik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189657"/>
              <a:ext cx="8532440" cy="5119662"/>
            </a:xfrm>
            <a:prstGeom prst="rect">
              <a:avLst/>
            </a:prstGeom>
            <a:ln>
              <a:noFill/>
            </a:ln>
            <a:effectLst>
              <a:outerShdw blurRad="292100" dist="139700" dir="2700000" algn="tl" rotWithShape="0">
                <a:srgbClr val="333333">
                  <a:alpha val="65000"/>
                </a:srgbClr>
              </a:outerShdw>
            </a:effectLst>
          </p:spPr>
        </p:pic>
        <p:sp>
          <p:nvSpPr>
            <p:cNvPr id="18" name="Textfeld 17"/>
            <p:cNvSpPr txBox="1"/>
            <p:nvPr/>
          </p:nvSpPr>
          <p:spPr>
            <a:xfrm>
              <a:off x="-178170" y="6352579"/>
              <a:ext cx="9144000" cy="5762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Jaar 2010: 7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locaties</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(BY: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bavaria</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TH: Thüringen, SN: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saxony</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-anhalt, BW: baden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wuerttemberg</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40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variëteiten</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van</a:t>
              </a:r>
              <a:r>
                <a:rPr kumimoji="0" lang="de-DE" sz="1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L. </a:t>
              </a:r>
              <a:r>
                <a:rPr kumimoji="0" lang="de-DE" sz="14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Perenne</a:t>
              </a:r>
              <a:endPar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Textfeld 2"/>
            <p:cNvSpPr txBox="1"/>
            <p:nvPr/>
          </p:nvSpPr>
          <p:spPr>
            <a:xfrm>
              <a:off x="1476165" y="5769604"/>
              <a:ext cx="162018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trivialis</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Textfeld 8"/>
            <p:cNvSpPr txBox="1"/>
            <p:nvPr/>
          </p:nvSpPr>
          <p:spPr>
            <a:xfrm>
              <a:off x="3618148" y="5769189"/>
              <a:ext cx="216024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L. Perenne min.</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Textfeld 9"/>
            <p:cNvSpPr txBox="1"/>
            <p:nvPr/>
          </p:nvSpPr>
          <p:spPr>
            <a:xfrm>
              <a:off x="6141817" y="5756580"/>
              <a:ext cx="223224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L. Perenne max.</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Textfeld 10"/>
            <p:cNvSpPr txBox="1"/>
            <p:nvPr/>
          </p:nvSpPr>
          <p:spPr>
            <a:xfrm rot="16200000">
              <a:off x="-967970" y="2830645"/>
              <a:ext cx="2952328" cy="692656"/>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DS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opbrengst</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[t ha</a:t>
              </a:r>
              <a:r>
                <a:rPr kumimoji="0" lang="de-DE" sz="1800" b="1"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p:txBody>
        </p:sp>
      </p:grpSp>
      <p:sp>
        <p:nvSpPr>
          <p:cNvPr id="5" name="Rechteck 4"/>
          <p:cNvSpPr/>
          <p:nvPr/>
        </p:nvSpPr>
        <p:spPr>
          <a:xfrm>
            <a:off x="6862617" y="1214198"/>
            <a:ext cx="2133661"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(Hartmann et al., 2011) </a:t>
            </a:r>
          </a:p>
        </p:txBody>
      </p:sp>
    </p:spTree>
    <p:extLst>
      <p:ext uri="{BB962C8B-B14F-4D97-AF65-F5344CB8AC3E}">
        <p14:creationId xmlns:p14="http://schemas.microsoft.com/office/powerpoint/2010/main" val="2051532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954724"/>
            <a:ext cx="9144000" cy="4493538"/>
          </a:xfrm>
          <a:prstGeom prst="rect">
            <a:avLst/>
          </a:prstGeom>
          <a:solidFill>
            <a:schemeClr val="bg1"/>
          </a:solidFill>
          <a:ln>
            <a:solidFill>
              <a:schemeClr val="tx1"/>
            </a:solidFill>
          </a:ln>
        </p:spPr>
        <p:txBody>
          <a:bodyPr wrap="square" rtlCol="0">
            <a:spAutoFit/>
          </a:bodyPr>
          <a:lstStyle/>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 </a:t>
            </a:r>
            <a:r>
              <a:rPr lang="de-DE" i="1" dirty="0" err="1">
                <a:solidFill>
                  <a:prstClr val="black"/>
                </a:solidFill>
                <a:latin typeface="Arial" panose="020B0604020202020204" pitchFamily="34" charset="0"/>
                <a:cs typeface="Arial" panose="020B0604020202020204" pitchFamily="34" charset="0"/>
              </a:rPr>
              <a:t>t</a:t>
            </a:r>
            <a:r>
              <a:rPr kumimoji="0" lang="de-DE" sz="18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rivialis</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levert</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slechts</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~50%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op</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in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vergelijking</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met</a:t>
            </a:r>
            <a:r>
              <a:rPr kumimoji="0" lang="de-DE" sz="1800" b="1" i="1"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L. </a:t>
            </a:r>
            <a:r>
              <a:rPr lang="de-DE" b="1" i="1" dirty="0" err="1">
                <a:solidFill>
                  <a:srgbClr val="0000FF"/>
                </a:solidFill>
                <a:latin typeface="Arial" panose="020B0604020202020204" pitchFamily="34" charset="0"/>
                <a:cs typeface="Arial" panose="020B0604020202020204" pitchFamily="34" charset="0"/>
              </a:rPr>
              <a:t>p</a:t>
            </a:r>
            <a:r>
              <a:rPr kumimoji="0" lang="de-DE" sz="1800" b="1" i="1"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erenne</a:t>
            </a:r>
            <a:endParaRPr kumimoji="0" lang="de-DE" sz="1800" b="1" i="1"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Hoog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aandeel</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in de </a:t>
            </a:r>
            <a:r>
              <a:rPr lang="de-DE" dirty="0" err="1" smtClean="0">
                <a:solidFill>
                  <a:prstClr val="black"/>
                </a:solidFill>
                <a:latin typeface="Arial" panose="020B0604020202020204" pitchFamily="34" charset="0"/>
                <a:cs typeface="Arial" panose="020B0604020202020204" pitchFamily="34" charset="0"/>
              </a:rPr>
              <a:t>zode</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vermindert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daardoor</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de</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benutting</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van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nutriënten</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bemestingswet</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Zodes</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met</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een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aandeel</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lang="de-DE" dirty="0" smtClean="0">
                <a:solidFill>
                  <a:prstClr val="black"/>
                </a:solidFill>
                <a:latin typeface="Arial" panose="020B0604020202020204" pitchFamily="34" charset="0"/>
                <a:cs typeface="Arial" panose="020B0604020202020204" pitchFamily="34" charset="0"/>
              </a:rPr>
              <a:t>van</a:t>
            </a:r>
            <a:r>
              <a:rPr kumimoji="0" lang="de-DE" sz="18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 </a:t>
            </a:r>
            <a:r>
              <a:rPr lang="de-DE" i="1" dirty="0" smtClean="0">
                <a:solidFill>
                  <a:prstClr val="black"/>
                </a:solidFill>
                <a:latin typeface="Arial" panose="020B0604020202020204" pitchFamily="34" charset="0"/>
                <a:cs typeface="Arial" panose="020B0604020202020204" pitchFamily="34" charset="0"/>
              </a:rPr>
              <a:t>t</a:t>
            </a:r>
            <a:r>
              <a:rPr kumimoji="0" lang="de-DE" sz="18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rivialis</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tussen</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20 en 25 %,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d.w.z</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een</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rendementsverlies</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van 10 - 12%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moeten</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opnieuw</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worden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ingezaaid</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met</a:t>
            </a:r>
            <a:r>
              <a:rPr kumimoji="0" lang="de-DE" sz="18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L. </a:t>
            </a:r>
            <a:r>
              <a:rPr lang="de-DE" i="1" dirty="0" err="1">
                <a:solidFill>
                  <a:prstClr val="black"/>
                </a:solidFill>
                <a:latin typeface="Arial" panose="020B0604020202020204" pitchFamily="34" charset="0"/>
                <a:cs typeface="Arial" panose="020B0604020202020204" pitchFamily="34" charset="0"/>
              </a:rPr>
              <a:t>p</a:t>
            </a:r>
            <a:r>
              <a:rPr kumimoji="0" lang="de-DE" sz="18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erenne</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onder</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intensief</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beheer</a:t>
            </a:r>
            <a:endPar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Voor</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het</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opnieuw</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zaaien</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is</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tussen</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150 - 210 € ha</a:t>
            </a:r>
            <a:r>
              <a:rPr kumimoji="0" lang="de-DE" sz="1800" b="1" i="0" u="none" strike="noStrike" kern="1200" cap="none" spc="0" normalizeH="0" baseline="30000" noProof="0" dirty="0" smtClean="0">
                <a:ln>
                  <a:noFill/>
                </a:ln>
                <a:solidFill>
                  <a:srgbClr val="0000FF"/>
                </a:solidFill>
                <a:effectLst/>
                <a:uLnTx/>
                <a:uFillTx/>
                <a:latin typeface="Arial" panose="020B0604020202020204" pitchFamily="34" charset="0"/>
                <a:ea typeface="+mn-ea"/>
                <a:cs typeface="Arial" panose="020B0604020202020204" pitchFamily="34" charset="0"/>
              </a:rPr>
              <a:t>-1</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in een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cyclus</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van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drie</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jaar</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nodig</a:t>
            </a:r>
            <a:endPar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Dus</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jaarlijkse</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extra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winst</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door</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herinzaai</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van</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50 - 70 € vereist</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Als</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1 t DS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kuilvoer</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tussen</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de 80 en 100 €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waarde</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bevat</a:t>
            </a:r>
            <a:r>
              <a:rPr lang="de-DE" dirty="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dan</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moet</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herinzaai</a:t>
            </a:r>
            <a:r>
              <a:rPr lang="de-DE" dirty="0" smtClean="0">
                <a:latin typeface="Arial" panose="020B0604020202020204" pitchFamily="34" charset="0"/>
                <a:cs typeface="Arial" panose="020B0604020202020204" pitchFamily="34" charset="0"/>
              </a:rPr>
              <a:t>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jaarlijks</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tussen</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0,4 en 0,9 ton DS ha</a:t>
            </a:r>
            <a:r>
              <a:rPr kumimoji="0" lang="de-DE" sz="1800" b="1" i="0" u="none" strike="noStrike" kern="1200" cap="none" spc="0" normalizeH="0" baseline="30000" noProof="0" dirty="0" smtClean="0">
                <a:ln>
                  <a:noFill/>
                </a:ln>
                <a:solidFill>
                  <a:srgbClr val="0000FF"/>
                </a:solidFill>
                <a:effectLst/>
                <a:uLnTx/>
                <a:uFillTx/>
                <a:latin typeface="Arial" panose="020B0604020202020204" pitchFamily="34" charset="0"/>
                <a:ea typeface="+mn-ea"/>
                <a:cs typeface="Arial" panose="020B0604020202020204" pitchFamily="34" charset="0"/>
              </a:rPr>
              <a:t>-1</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opleveren</a:t>
            </a:r>
            <a:endPar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Heringezaaid</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grasland</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kan</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tot 60%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meer</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opleveren</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dan</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niet-</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heringezaaid</a:t>
            </a:r>
            <a:r>
              <a:rPr kumimoji="0" lang="de-DE" sz="18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grasland</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lang="de-DE" sz="1400" dirty="0" err="1">
                <a:solidFill>
                  <a:prstClr val="black"/>
                </a:solidFill>
                <a:latin typeface="Arial" panose="020B0604020202020204" pitchFamily="34" charset="0"/>
                <a:cs typeface="Arial" panose="020B0604020202020204" pitchFamily="34" charset="0"/>
              </a:rPr>
              <a:t>H</a:t>
            </a:r>
            <a:r>
              <a:rPr kumimoji="0" lang="de-DE"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ofmann</a:t>
            </a:r>
            <a:r>
              <a:rPr kumimoji="0" lang="de-DE"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en </a:t>
            </a:r>
            <a:r>
              <a:rPr lang="de-DE" sz="1400" noProof="0" dirty="0" err="1" smtClean="0">
                <a:solidFill>
                  <a:prstClr val="black"/>
                </a:solidFill>
                <a:latin typeface="Arial" panose="020B0604020202020204" pitchFamily="34" charset="0"/>
                <a:cs typeface="Arial" panose="020B0604020202020204" pitchFamily="34" charset="0"/>
              </a:rPr>
              <a:t>I</a:t>
            </a:r>
            <a:r>
              <a:rPr kumimoji="0" lang="de-DE"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sselstein</a:t>
            </a:r>
            <a:r>
              <a:rPr kumimoji="0" lang="de-DE"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2004</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03616" y="5150471"/>
            <a:ext cx="1824391" cy="16038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81774" y="5150471"/>
            <a:ext cx="2405849" cy="16038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8405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439227" cy="1196997"/>
          </a:xfrm>
        </p:spPr>
        <p:txBody>
          <a:bodyPr/>
          <a:lstStyle/>
          <a:p>
            <a:r>
              <a:rPr lang="en-US" sz="2400" dirty="0">
                <a:solidFill>
                  <a:schemeClr val="tx1"/>
                </a:solidFill>
                <a:latin typeface="+mn-lt"/>
              </a:rPr>
              <a:t>Tijdelijk grasland is het meest geschikt voor melkkoeien </a:t>
            </a:r>
            <a:r>
              <a:rPr lang="en-US" sz="2400" dirty="0" smtClean="0">
                <a:solidFill>
                  <a:schemeClr val="tx1"/>
                </a:solidFill>
                <a:latin typeface="+mn-lt"/>
              </a:rPr>
              <a:t>(</a:t>
            </a:r>
            <a:r>
              <a:rPr lang="en-US" sz="2400" dirty="0" err="1" smtClean="0">
                <a:solidFill>
                  <a:schemeClr val="tx1"/>
                </a:solidFill>
                <a:latin typeface="+mn-lt"/>
              </a:rPr>
              <a:t>bijvoorbeeld</a:t>
            </a:r>
            <a:r>
              <a:rPr lang="en-US" sz="2400" dirty="0" smtClean="0">
                <a:solidFill>
                  <a:schemeClr val="tx1"/>
                </a:solidFill>
                <a:latin typeface="+mn-lt"/>
              </a:rPr>
              <a:t> Swedish Red of Swedish  Holstein) </a:t>
            </a:r>
            <a:r>
              <a:rPr lang="en-US" sz="2400" dirty="0" err="1">
                <a:solidFill>
                  <a:schemeClr val="tx1"/>
                </a:solidFill>
                <a:latin typeface="+mn-lt"/>
              </a:rPr>
              <a:t>en</a:t>
            </a:r>
            <a:r>
              <a:rPr lang="en-US" sz="2400" dirty="0">
                <a:solidFill>
                  <a:schemeClr val="tx1"/>
                </a:solidFill>
                <a:latin typeface="+mn-lt"/>
              </a:rPr>
              <a:t> </a:t>
            </a:r>
            <a:r>
              <a:rPr lang="en-US" sz="2400" dirty="0" err="1" smtClean="0">
                <a:solidFill>
                  <a:schemeClr val="tx1"/>
                </a:solidFill>
                <a:latin typeface="+mn-lt"/>
              </a:rPr>
              <a:t>vleesvee</a:t>
            </a:r>
            <a:r>
              <a:rPr lang="en-US" sz="2400" dirty="0" smtClean="0">
                <a:solidFill>
                  <a:schemeClr val="tx1"/>
                </a:solidFill>
                <a:latin typeface="+mn-lt"/>
              </a:rPr>
              <a:t> (bijvoorbeeld </a:t>
            </a:r>
            <a:r>
              <a:rPr lang="en-US" sz="2400" dirty="0" err="1">
                <a:solidFill>
                  <a:schemeClr val="tx1"/>
                </a:solidFill>
                <a:latin typeface="+mn-lt"/>
              </a:rPr>
              <a:t>Charolais</a:t>
            </a:r>
            <a:r>
              <a:rPr lang="en-US" sz="2400" dirty="0">
                <a:solidFill>
                  <a:schemeClr val="tx1"/>
                </a:solidFill>
                <a:latin typeface="+mn-lt"/>
              </a:rPr>
              <a:t>). </a:t>
            </a:r>
            <a:endParaRPr lang="es-ES" sz="2400" dirty="0">
              <a:solidFill>
                <a:schemeClr val="tx1"/>
              </a:solidFill>
              <a:latin typeface="+mn-lt"/>
            </a:endParaRPr>
          </a:p>
        </p:txBody>
      </p:sp>
      <p:pic>
        <p:nvPicPr>
          <p:cNvPr id="6" name="Bildobjekt 5"/>
          <p:cNvPicPr>
            <a:picLocks noChangeAspect="1"/>
          </p:cNvPicPr>
          <p:nvPr/>
        </p:nvPicPr>
        <p:blipFill rotWithShape="1">
          <a:blip r:embed="rId2" cstate="screen">
            <a:extLst>
              <a:ext uri="{28A0092B-C50C-407E-A947-70E740481C1C}">
                <a14:useLocalDpi xmlns:a14="http://schemas.microsoft.com/office/drawing/2010/main"/>
              </a:ext>
            </a:extLst>
          </a:blip>
          <a:srcRect r="-15" b="-859"/>
          <a:stretch/>
        </p:blipFill>
        <p:spPr>
          <a:xfrm>
            <a:off x="4303987" y="2147645"/>
            <a:ext cx="4840014" cy="4134668"/>
          </a:xfrm>
          <a:prstGeom prst="rect">
            <a:avLst/>
          </a:prstGeom>
        </p:spPr>
      </p:pic>
      <p:pic>
        <p:nvPicPr>
          <p:cNvPr id="5" name="Bildobjekt 4"/>
          <p:cNvPicPr>
            <a:picLocks noChangeAspect="1"/>
          </p:cNvPicPr>
          <p:nvPr/>
        </p:nvPicPr>
        <p:blipFill rotWithShape="1">
          <a:blip r:embed="rId3" cstate="screen">
            <a:extLst>
              <a:ext uri="{28A0092B-C50C-407E-A947-70E740481C1C}">
                <a14:useLocalDpi xmlns:a14="http://schemas.microsoft.com/office/drawing/2010/main"/>
              </a:ext>
            </a:extLst>
          </a:blip>
          <a:srcRect t="-1786"/>
          <a:stretch/>
        </p:blipFill>
        <p:spPr>
          <a:xfrm>
            <a:off x="0" y="2144065"/>
            <a:ext cx="4473261" cy="4104000"/>
          </a:xfrm>
          <a:prstGeom prst="rect">
            <a:avLst/>
          </a:prstGeom>
        </p:spPr>
      </p:pic>
      <p:sp>
        <p:nvSpPr>
          <p:cNvPr id="8" name="textruta 7"/>
          <p:cNvSpPr txBox="1"/>
          <p:nvPr/>
        </p:nvSpPr>
        <p:spPr>
          <a:xfrm>
            <a:off x="7857087" y="5904873"/>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Eva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ruta 8"/>
          <p:cNvSpPr txBox="1"/>
          <p:nvPr/>
        </p:nvSpPr>
        <p:spPr>
          <a:xfrm>
            <a:off x="3216623" y="5941257"/>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Eva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9960950"/>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114562" y="5496744"/>
            <a:ext cx="9133904" cy="646331"/>
          </a:xfrm>
          <a:prstGeom prst="rect">
            <a:avLst/>
          </a:prstGeom>
          <a:noFill/>
          <a:ln>
            <a:no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late bemesting</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 hoog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risico op bodemverdichting en dus N</a:t>
            </a:r>
            <a:r>
              <a:rPr kumimoji="0" lang="de-DE" sz="1800" b="0" i="0" u="none" strike="noStrike" kern="1200" cap="none" spc="0" normalizeH="0" baseline="-25000" noProof="0" dirty="0" err="1" smtClean="0">
                <a:ln>
                  <a:noFill/>
                </a:ln>
                <a:solidFill>
                  <a:prstClr val="black"/>
                </a:solidFill>
                <a:effectLst/>
                <a:uLnTx/>
                <a:uFillTx/>
                <a:latin typeface="Arial" panose="020B0604020202020204" pitchFamily="34" charset="0"/>
                <a:ea typeface="+mn-ea"/>
                <a:cs typeface="Arial" panose="020B0604020202020204" pitchFamily="34" charset="0"/>
              </a:rPr>
              <a:t>2</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O-emissie</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(N +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reductieve omstandigheden</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de </a:t>
            </a:r>
            <a:r>
              <a:rPr kumimoji="0" lang="de-DE"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bodem</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9" name="Textfeld 18"/>
          <p:cNvSpPr txBox="1"/>
          <p:nvPr/>
        </p:nvSpPr>
        <p:spPr>
          <a:xfrm>
            <a:off x="114562" y="6060570"/>
            <a:ext cx="9169400" cy="646331"/>
          </a:xfrm>
          <a:prstGeom prst="rect">
            <a:avLst/>
          </a:prstGeom>
          <a:noFill/>
          <a:ln>
            <a:no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eco-efficiëntie</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+N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niet</a:t>
            </a:r>
            <a:r>
              <a:rPr kumimoji="0" lang="de-DE" sz="18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verdicht</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vs.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verdicht</a:t>
            </a:r>
            <a:r>
              <a:rPr kumimoji="0" lang="de-DE" sz="18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4,6 kg N</a:t>
            </a:r>
            <a:r>
              <a:rPr kumimoji="0" lang="de-DE" sz="1800" b="0" i="0" u="none" strike="noStrike" kern="1200" cap="none" spc="0" normalizeH="0" baseline="-25000" noProof="0" dirty="0" smtClean="0">
                <a:ln>
                  <a:noFill/>
                </a:ln>
                <a:solidFill>
                  <a:prstClr val="black"/>
                </a:solidFill>
                <a:effectLst/>
                <a:uLnTx/>
                <a:uFillTx/>
                <a:latin typeface="Arial" panose="020B0604020202020204" pitchFamily="34" charset="0"/>
                <a:ea typeface="+mn-ea"/>
                <a:cs typeface="Arial" panose="020B0604020202020204" pitchFamily="34" charset="0"/>
              </a:rPr>
              <a:t>2</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O-N ha</a:t>
            </a:r>
            <a:r>
              <a:rPr kumimoji="0" lang="de-DE" sz="1800" b="0" i="0" u="none" strike="noStrike" kern="1200" cap="none" spc="0" normalizeH="0" baseline="30000" noProof="0" dirty="0" smtClean="0">
                <a:ln>
                  <a:noFill/>
                </a:ln>
                <a:solidFill>
                  <a:prstClr val="black"/>
                </a:solidFill>
                <a:effectLst/>
                <a:uLnTx/>
                <a:uFillTx/>
                <a:latin typeface="Arial" panose="020B0604020202020204" pitchFamily="34" charset="0"/>
                <a:ea typeface="+mn-ea"/>
                <a:cs typeface="Arial" panose="020B0604020202020204" pitchFamily="34" charset="0"/>
              </a:rPr>
              <a:t>-1</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&amp; -2,7 t DS ha</a:t>
            </a:r>
            <a:r>
              <a:rPr kumimoji="0" lang="de-DE" sz="1800" b="0" i="0" u="none" strike="noStrike" kern="1200" cap="none" spc="0" normalizeH="0" baseline="30000" noProof="0" dirty="0" smtClean="0">
                <a:ln>
                  <a:noFill/>
                </a:ln>
                <a:solidFill>
                  <a:prstClr val="black"/>
                </a:solidFill>
                <a:effectLst/>
                <a:uLnTx/>
                <a:uFillTx/>
                <a:latin typeface="Arial" panose="020B0604020202020204" pitchFamily="34" charset="0"/>
                <a:ea typeface="+mn-ea"/>
                <a:cs typeface="Arial" panose="020B0604020202020204" pitchFamily="34" charset="0"/>
              </a:rPr>
              <a:t>-1</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 </a:t>
            </a: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0,5 vs. 0,9 kg N</a:t>
            </a:r>
            <a:r>
              <a:rPr kumimoji="0" lang="de-DE" sz="1800" b="1" i="0" u="none" strike="noStrike" kern="1200" cap="none" spc="0" normalizeH="0" baseline="-25000" noProof="0" dirty="0" smtClean="0">
                <a:ln>
                  <a:noFill/>
                </a:ln>
                <a:solidFill>
                  <a:srgbClr val="FF0000"/>
                </a:solidFill>
                <a:effectLst/>
                <a:uLnTx/>
                <a:uFillTx/>
                <a:latin typeface="Arial" panose="020B0604020202020204" pitchFamily="34" charset="0"/>
                <a:ea typeface="+mn-ea"/>
                <a:cs typeface="Arial" panose="020B0604020202020204" pitchFamily="34" charset="0"/>
              </a:rPr>
              <a:t>2</a:t>
            </a:r>
            <a:r>
              <a:rPr kumimoji="0" lang="de-DE"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O-N t</a:t>
            </a:r>
            <a:r>
              <a:rPr kumimoji="0" lang="de-DE" sz="1800" b="1" i="0" u="none" strike="noStrike" kern="1200" cap="none" spc="0" normalizeH="0" baseline="30000" noProof="0" dirty="0" smtClean="0">
                <a:ln>
                  <a:noFill/>
                </a:ln>
                <a:solidFill>
                  <a:srgbClr val="FF0000"/>
                </a:solidFill>
                <a:effectLst/>
                <a:uLnTx/>
                <a:uFillTx/>
                <a:latin typeface="Arial" panose="020B0604020202020204" pitchFamily="34" charset="0"/>
                <a:ea typeface="+mn-ea"/>
                <a:cs typeface="Arial" panose="020B0604020202020204" pitchFamily="34" charset="0"/>
              </a:rPr>
              <a:t>-1</a:t>
            </a:r>
            <a:r>
              <a:rPr kumimoji="0" lang="de-DE"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DS:</a:t>
            </a:r>
            <a:r>
              <a:rPr kumimoji="0" lang="de-DE" sz="1800" b="1"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late</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bemesting</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is</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in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relatie</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tot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klimaat</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kritiek</a:t>
            </a:r>
            <a:endPar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uppieren 4"/>
          <p:cNvGrpSpPr/>
          <p:nvPr/>
        </p:nvGrpSpPr>
        <p:grpSpPr>
          <a:xfrm>
            <a:off x="1025236" y="1459345"/>
            <a:ext cx="6833926" cy="3953164"/>
            <a:chOff x="1079612" y="1052736"/>
            <a:chExt cx="7038929" cy="4032448"/>
          </a:xfrm>
        </p:grpSpPr>
        <p:grpSp>
          <p:nvGrpSpPr>
            <p:cNvPr id="4" name="Gruppieren 3"/>
            <p:cNvGrpSpPr/>
            <p:nvPr/>
          </p:nvGrpSpPr>
          <p:grpSpPr>
            <a:xfrm>
              <a:off x="1079612" y="1052736"/>
              <a:ext cx="6984776" cy="4032448"/>
              <a:chOff x="1079612" y="1052736"/>
              <a:chExt cx="6984776" cy="4032448"/>
            </a:xfrm>
          </p:grpSpPr>
          <p:graphicFrame>
            <p:nvGraphicFramePr>
              <p:cNvPr id="13" name="Diagramm 12"/>
              <p:cNvGraphicFramePr>
                <a:graphicFrameLocks/>
              </p:cNvGraphicFramePr>
              <p:nvPr>
                <p:extLst>
                  <p:ext uri="{D42A27DB-BD31-4B8C-83A1-F6EECF244321}">
                    <p14:modId xmlns:p14="http://schemas.microsoft.com/office/powerpoint/2010/main" val="4034164763"/>
                  </p:ext>
                </p:extLst>
              </p:nvPr>
            </p:nvGraphicFramePr>
            <p:xfrm>
              <a:off x="1079612" y="1052736"/>
              <a:ext cx="6984776" cy="403244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2"/>
              <p:cNvSpPr txBox="1"/>
              <p:nvPr/>
            </p:nvSpPr>
            <p:spPr>
              <a:xfrm>
                <a:off x="2171923" y="3921201"/>
                <a:ext cx="5760640" cy="34534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onbemest</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bemest</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onbemest</a:t>
                </a:r>
                <a:r>
                  <a:rPr lang="de-DE" sz="1600" dirty="0">
                    <a:solidFill>
                      <a:prstClr val="black"/>
                    </a:solidFill>
                    <a:latin typeface="Arial" pitchFamily="34" charset="0"/>
                    <a:cs typeface="Arial" pitchFamily="34" charset="0"/>
                  </a:rPr>
                  <a:t> </a:t>
                </a:r>
                <a:r>
                  <a:rPr lang="de-DE" sz="1600" dirty="0" smtClean="0">
                    <a:solidFill>
                      <a:prstClr val="black"/>
                    </a:solidFill>
                    <a:latin typeface="Arial" pitchFamily="34" charset="0"/>
                    <a:cs typeface="Arial" pitchFamily="34" charset="0"/>
                  </a:rPr>
                  <a:t>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bemest</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0" name="Textfeld 19"/>
              <p:cNvSpPr txBox="1"/>
              <p:nvPr/>
            </p:nvSpPr>
            <p:spPr>
              <a:xfrm>
                <a:off x="2123604" y="4208377"/>
                <a:ext cx="5760640" cy="34534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600" dirty="0">
                    <a:solidFill>
                      <a:prstClr val="black"/>
                    </a:solidFill>
                    <a:latin typeface="Arial" pitchFamily="34" charset="0"/>
                    <a:cs typeface="Arial" pitchFamily="34" charset="0"/>
                  </a:rPr>
                  <a:t>n</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iet</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verdicht</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0" u="none" strike="noStrike" kern="1200" cap="none" spc="0" normalizeH="0" noProof="0" dirty="0" smtClean="0">
                    <a:ln>
                      <a:noFill/>
                    </a:ln>
                    <a:solidFill>
                      <a:prstClr val="black"/>
                    </a:solidFill>
                    <a:effectLst/>
                    <a:uLnTx/>
                    <a:uFillTx/>
                    <a:latin typeface="Arial" pitchFamily="34" charset="0"/>
                    <a:ea typeface="+mn-ea"/>
                    <a:cs typeface="Arial" pitchFamily="34" charset="0"/>
                  </a:rPr>
                  <a:t> </a:t>
                </a:r>
                <a:r>
                  <a:rPr kumimoji="0" lang="de-DE" sz="1600" b="0" i="0" u="none" strike="noStrike" kern="1200" cap="none" spc="0" normalizeH="0" noProof="0" dirty="0" err="1" smtClean="0">
                    <a:ln>
                      <a:noFill/>
                    </a:ln>
                    <a:solidFill>
                      <a:prstClr val="black"/>
                    </a:solidFill>
                    <a:effectLst/>
                    <a:uLnTx/>
                    <a:uFillTx/>
                    <a:latin typeface="Arial" pitchFamily="34" charset="0"/>
                    <a:ea typeface="+mn-ea"/>
                    <a:cs typeface="Arial" pitchFamily="34" charset="0"/>
                  </a:rPr>
                  <a:t>niet</a:t>
                </a:r>
                <a:r>
                  <a:rPr kumimoji="0" lang="de-DE" sz="1600" b="0" i="0" u="none" strike="noStrike" kern="1200" cap="none" spc="0" normalizeH="0" noProof="0" dirty="0" smtClean="0">
                    <a:ln>
                      <a:noFill/>
                    </a:ln>
                    <a:solidFill>
                      <a:prstClr val="black"/>
                    </a:solidFill>
                    <a:effectLst/>
                    <a:uLnTx/>
                    <a:uFillTx/>
                    <a:latin typeface="Arial" pitchFamily="34" charset="0"/>
                    <a:ea typeface="+mn-ea"/>
                    <a:cs typeface="Arial" pitchFamily="34" charset="0"/>
                  </a:rPr>
                  <a:t>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verdicht</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verdicht</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0" u="none" strike="noStrike" kern="1200" cap="none" spc="0" normalizeH="0" noProof="0" dirty="0" smtClean="0">
                    <a:ln>
                      <a:noFill/>
                    </a:ln>
                    <a:solidFill>
                      <a:prstClr val="black"/>
                    </a:solidFill>
                    <a:effectLst/>
                    <a:uLnTx/>
                    <a:uFillTx/>
                    <a:latin typeface="Arial" pitchFamily="34" charset="0"/>
                    <a:ea typeface="+mn-ea"/>
                    <a:cs typeface="Arial" pitchFamily="34" charset="0"/>
                  </a:rPr>
                  <a:t>      </a:t>
                </a:r>
                <a:r>
                  <a:rPr kumimoji="0" lang="de-DE" sz="1600" b="0" i="0" u="none" strike="noStrike" kern="1200" cap="none" spc="0" normalizeH="0" noProof="0" dirty="0" err="1" smtClean="0">
                    <a:ln>
                      <a:noFill/>
                    </a:ln>
                    <a:solidFill>
                      <a:prstClr val="black"/>
                    </a:solidFill>
                    <a:effectLst/>
                    <a:uLnTx/>
                    <a:uFillTx/>
                    <a:latin typeface="Arial" pitchFamily="34" charset="0"/>
                    <a:ea typeface="+mn-ea"/>
                    <a:cs typeface="Arial" pitchFamily="34" charset="0"/>
                  </a:rPr>
                  <a:t>verdicht</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14" name="Textfeld 13"/>
            <p:cNvSpPr txBox="1"/>
            <p:nvPr/>
          </p:nvSpPr>
          <p:spPr>
            <a:xfrm>
              <a:off x="5999931" y="1052736"/>
              <a:ext cx="211861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(Schmeer, 2012)</a:t>
              </a:r>
              <a:endPar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5" name="Gerade Verbindung mit Pfeil 14"/>
            <p:cNvCxnSpPr/>
            <p:nvPr/>
          </p:nvCxnSpPr>
          <p:spPr>
            <a:xfrm>
              <a:off x="3995936" y="2145269"/>
              <a:ext cx="2808312" cy="0"/>
            </a:xfrm>
            <a:prstGeom prst="straightConnector1">
              <a:avLst/>
            </a:prstGeom>
            <a:ln w="28575">
              <a:solidFill>
                <a:srgbClr val="F90505"/>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Geschweifte Klammer links 15"/>
            <p:cNvSpPr/>
            <p:nvPr/>
          </p:nvSpPr>
          <p:spPr>
            <a:xfrm>
              <a:off x="3635896" y="2145269"/>
              <a:ext cx="144016" cy="563651"/>
            </a:xfrm>
            <a:prstGeom prst="leftBrace">
              <a:avLst/>
            </a:prstGeom>
            <a:ln w="19050">
              <a:solidFill>
                <a:srgbClr val="F9050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feld 16"/>
            <p:cNvSpPr txBox="1"/>
            <p:nvPr/>
          </p:nvSpPr>
          <p:spPr>
            <a:xfrm>
              <a:off x="3004096" y="2242428"/>
              <a:ext cx="7920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Δ4</a:t>
              </a:r>
              <a:r>
                <a:rPr kumimoji="0" lang="de-DE"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.6</a:t>
              </a:r>
              <a:endParaRPr kumimoji="0" lang="de-DE"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21" name="Textfeld 20"/>
            <p:cNvSpPr txBox="1"/>
            <p:nvPr/>
          </p:nvSpPr>
          <p:spPr>
            <a:xfrm>
              <a:off x="2914334" y="4670122"/>
              <a:ext cx="1763700"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smtClean="0">
                  <a:ln>
                    <a:noFill/>
                  </a:ln>
                  <a:solidFill>
                    <a:srgbClr val="FF0000"/>
                  </a:solidFill>
                  <a:effectLst/>
                  <a:uLnTx/>
                  <a:uFillTx/>
                  <a:latin typeface="Arial" pitchFamily="34" charset="0"/>
                  <a:ea typeface="+mn-ea"/>
                  <a:cs typeface="Arial" pitchFamily="34" charset="0"/>
                </a:rPr>
                <a:t>N</a:t>
              </a:r>
              <a:r>
                <a:rPr kumimoji="0" lang="de-DE" sz="1600" b="0" i="0" u="none" strike="noStrike" kern="1200" cap="none" spc="0" normalizeH="0" baseline="-25000" noProof="0" dirty="0" err="1" smtClean="0">
                  <a:ln>
                    <a:noFill/>
                  </a:ln>
                  <a:solidFill>
                    <a:srgbClr val="FF0000"/>
                  </a:solidFill>
                  <a:effectLst/>
                  <a:uLnTx/>
                  <a:uFillTx/>
                  <a:latin typeface="Arial" pitchFamily="34" charset="0"/>
                  <a:ea typeface="+mn-ea"/>
                  <a:cs typeface="Arial" pitchFamily="34" charset="0"/>
                </a:rPr>
                <a:t>2</a:t>
              </a:r>
              <a:r>
                <a:rPr kumimoji="0" lang="de-DE" sz="1600" b="0" i="0" u="none" strike="noStrike" kern="1200" cap="none" spc="0" normalizeH="0" baseline="0" noProof="0" dirty="0" err="1" smtClean="0">
                  <a:ln>
                    <a:noFill/>
                  </a:ln>
                  <a:solidFill>
                    <a:srgbClr val="FF0000"/>
                  </a:solidFill>
                  <a:effectLst/>
                  <a:uLnTx/>
                  <a:uFillTx/>
                  <a:latin typeface="Arial" pitchFamily="34" charset="0"/>
                  <a:ea typeface="+mn-ea"/>
                  <a:cs typeface="Arial" pitchFamily="34" charset="0"/>
                </a:rPr>
                <a:t>O-emissie</a:t>
              </a:r>
              <a:endPar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22" name="Textfeld 21"/>
            <p:cNvSpPr txBox="1"/>
            <p:nvPr/>
          </p:nvSpPr>
          <p:spPr>
            <a:xfrm>
              <a:off x="4920417" y="4674137"/>
              <a:ext cx="1697543"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DS-</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opbrengst</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23" name="Rechteck 3"/>
          <p:cNvSpPr/>
          <p:nvPr/>
        </p:nvSpPr>
        <p:spPr>
          <a:xfrm>
            <a:off x="0" y="82659"/>
            <a:ext cx="8386618" cy="1200329"/>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Andere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gevolgen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van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het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lang="de-DE" sz="2400" b="1" dirty="0" err="1" smtClean="0">
                <a:solidFill>
                  <a:prstClr val="black"/>
                </a:solidFill>
                <a:latin typeface="Arial" pitchFamily="34" charset="0"/>
                <a:cs typeface="Arial" pitchFamily="34" charset="0"/>
                <a:sym typeface="Wingdings" pitchFamily="2" charset="2"/>
              </a:rPr>
              <a:t>toedien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en van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drijfmest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lang="de-DE" sz="2400" b="1" dirty="0" err="1" smtClean="0">
                <a:solidFill>
                  <a:prstClr val="black"/>
                </a:solidFill>
                <a:latin typeface="Arial" pitchFamily="34" charset="0"/>
                <a:cs typeface="Arial" pitchFamily="34" charset="0"/>
                <a:sym typeface="Wingdings" pitchFamily="2" charset="2"/>
              </a:rPr>
              <a:t>onder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vochtige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omstandigheden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in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het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najaar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bodemverdichting</a:t>
            </a:r>
            <a:r>
              <a:rPr kumimoji="0" lang="de-DE" sz="2400" b="1" i="0" u="none" strike="noStrike" kern="1200" cap="none" spc="0" normalizeH="0" noProof="0" dirty="0" smtClean="0">
                <a:ln>
                  <a:noFill/>
                </a:ln>
                <a:solidFill>
                  <a:prstClr val="black"/>
                </a:solidFill>
                <a:effectLst/>
                <a:uLnTx/>
                <a:uFillTx/>
                <a:latin typeface="Arial" pitchFamily="34" charset="0"/>
                <a:ea typeface="+mn-ea"/>
                <a:cs typeface="Arial" pitchFamily="34" charset="0"/>
                <a:sym typeface="Wingdings" pitchFamily="2" charset="2"/>
              </a:rPr>
              <a:t> en </a:t>
            </a:r>
            <a:r>
              <a:rPr kumimoji="0" lang="de-DE" sz="2400" b="1" i="0" u="none" strike="noStrike" kern="1200" cap="none" spc="0" normalizeH="0" noProof="0" dirty="0" err="1" smtClean="0">
                <a:ln>
                  <a:noFill/>
                </a:ln>
                <a:solidFill>
                  <a:prstClr val="black"/>
                </a:solidFill>
                <a:effectLst/>
                <a:uLnTx/>
                <a:uFillTx/>
                <a:latin typeface="Arial" pitchFamily="34" charset="0"/>
                <a:ea typeface="+mn-ea"/>
                <a:cs typeface="Arial" pitchFamily="34" charset="0"/>
                <a:sym typeface="Wingdings" pitchFamily="2" charset="2"/>
              </a:rPr>
              <a:t>verhoogd</a:t>
            </a:r>
            <a:r>
              <a:rPr kumimoji="0" lang="de-DE" sz="2400" b="1" i="0" u="none" strike="noStrike" kern="1200" cap="none" spc="0" normalizeH="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noProof="0" dirty="0" err="1" smtClean="0">
                <a:ln>
                  <a:noFill/>
                </a:ln>
                <a:solidFill>
                  <a:prstClr val="black"/>
                </a:solidFill>
                <a:effectLst/>
                <a:uLnTx/>
                <a:uFillTx/>
                <a:latin typeface="Arial" pitchFamily="34" charset="0"/>
                <a:ea typeface="+mn-ea"/>
                <a:cs typeface="Arial" pitchFamily="34" charset="0"/>
                <a:sym typeface="Wingdings" pitchFamily="2" charset="2"/>
              </a:rPr>
              <a:t>risico</a:t>
            </a:r>
            <a:r>
              <a:rPr kumimoji="0" lang="de-DE" sz="2400" b="1" i="0" u="none" strike="noStrike" kern="1200" cap="none" spc="0" normalizeH="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noProof="0" dirty="0" err="1" smtClean="0">
                <a:ln>
                  <a:noFill/>
                </a:ln>
                <a:solidFill>
                  <a:prstClr val="black"/>
                </a:solidFill>
                <a:effectLst/>
                <a:uLnTx/>
                <a:uFillTx/>
                <a:latin typeface="Arial" pitchFamily="34" charset="0"/>
                <a:ea typeface="+mn-ea"/>
                <a:cs typeface="Arial" pitchFamily="34" charset="0"/>
                <a:sym typeface="Wingdings" pitchFamily="2" charset="2"/>
              </a:rPr>
              <a:t>op</a:t>
            </a:r>
            <a:r>
              <a:rPr kumimoji="0" lang="de-DE" sz="2400" b="1" i="0" u="none" strike="noStrike" kern="1200" cap="none" spc="0" normalizeH="0" noProof="0" dirty="0" smtClean="0">
                <a:ln>
                  <a:noFill/>
                </a:ln>
                <a:solidFill>
                  <a:prstClr val="black"/>
                </a:solidFill>
                <a:effectLst/>
                <a:uLnTx/>
                <a:uFillTx/>
                <a:latin typeface="Arial" pitchFamily="34" charset="0"/>
                <a:ea typeface="+mn-ea"/>
                <a:cs typeface="Arial" pitchFamily="34" charset="0"/>
                <a:sym typeface="Wingdings" pitchFamily="2" charset="2"/>
              </a:rPr>
              <a:t> N</a:t>
            </a:r>
            <a:r>
              <a:rPr kumimoji="0" lang="de-DE" sz="2400" b="1" i="0" u="none" strike="noStrike" kern="1200" cap="none" spc="0" normalizeH="0" baseline="-25000" noProof="0" dirty="0" smtClean="0">
                <a:ln>
                  <a:noFill/>
                </a:ln>
                <a:solidFill>
                  <a:prstClr val="black"/>
                </a:solidFill>
                <a:effectLst/>
                <a:uLnTx/>
                <a:uFillTx/>
                <a:latin typeface="Arial" pitchFamily="34" charset="0"/>
                <a:ea typeface="+mn-ea"/>
                <a:cs typeface="Arial" pitchFamily="34" charset="0"/>
                <a:sym typeface="Wingdings" pitchFamily="2" charset="2"/>
              </a:rPr>
              <a:t>2</a:t>
            </a:r>
            <a:r>
              <a:rPr kumimoji="0" lang="de-DE" sz="2400" b="1" i="0" u="none" strike="noStrike" kern="1200" cap="none" spc="0" normalizeH="0" noProof="0" dirty="0" smtClean="0">
                <a:ln>
                  <a:noFill/>
                </a:ln>
                <a:solidFill>
                  <a:prstClr val="black"/>
                </a:solidFill>
                <a:effectLst/>
                <a:uLnTx/>
                <a:uFillTx/>
                <a:latin typeface="Arial" pitchFamily="34" charset="0"/>
                <a:ea typeface="+mn-ea"/>
                <a:cs typeface="Arial" pitchFamily="34" charset="0"/>
                <a:sym typeface="Wingdings" pitchFamily="2" charset="2"/>
              </a:rPr>
              <a:t>O-emissies</a:t>
            </a:r>
            <a:endPar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sp>
        <p:nvSpPr>
          <p:cNvPr id="6" name="Titel 5"/>
          <p:cNvSpPr>
            <a:spLocks noGrp="1"/>
          </p:cNvSpPr>
          <p:nvPr>
            <p:ph type="title"/>
          </p:nvPr>
        </p:nvSpPr>
        <p:spPr/>
        <p:txBody>
          <a:bodyPr/>
          <a:lstStyle/>
          <a:p>
            <a:endParaRPr lang="nl-NL"/>
          </a:p>
        </p:txBody>
      </p:sp>
    </p:spTree>
    <p:extLst>
      <p:ext uri="{BB962C8B-B14F-4D97-AF65-F5344CB8AC3E}">
        <p14:creationId xmlns:p14="http://schemas.microsoft.com/office/powerpoint/2010/main" val="337137264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128592" y="1988840"/>
            <a:ext cx="5015408" cy="1754326"/>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Algemeen:</a:t>
            </a: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grondmonsters</a:t>
            </a:r>
            <a:endPar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0,4 - 0,5 kg S dt</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DS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opbrengst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 kg ha</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B</a:t>
            </a: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koude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gronden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max. 40 kg N ha</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als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startgift</a:t>
            </a:r>
            <a:endPar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4128592" y="3807710"/>
            <a:ext cx="4558567" cy="1477328"/>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dirty="0" err="1" smtClean="0">
                <a:solidFill>
                  <a:prstClr val="black"/>
                </a:solidFill>
                <a:latin typeface="Arial" pitchFamily="34" charset="0"/>
                <a:cs typeface="Arial" pitchFamily="34" charset="0"/>
              </a:rPr>
              <a:t>Zaaim</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ogelijkheden</a:t>
            </a:r>
            <a:endPar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Onderzaai</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bij</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granen</a:t>
            </a:r>
            <a:endPar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15 - 25 kg ha</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voor het schieten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(BBCH 32)</a:t>
            </a: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diagonaal ten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opzichte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van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granen</a:t>
            </a:r>
            <a:endPar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Textfeld 7"/>
          <p:cNvSpPr txBox="1"/>
          <p:nvPr/>
        </p:nvSpPr>
        <p:spPr>
          <a:xfrm>
            <a:off x="4128592" y="5279141"/>
            <a:ext cx="3960440" cy="12003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dirty="0" smtClean="0">
                <a:solidFill>
                  <a:prstClr val="black"/>
                </a:solidFill>
                <a:latin typeface="Arial" pitchFamily="34" charset="0"/>
                <a:cs typeface="Arial" pitchFamily="34" charset="0"/>
              </a:rPr>
              <a:t>Z</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aaien</a:t>
            </a:r>
            <a:endPar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Eind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april tot en met augustus</a:t>
            </a:r>
            <a:endPar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25 - 30 kg ha</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12 cm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rijafstanden</a:t>
            </a:r>
            <a:endPar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9" name="Textfeld 8"/>
          <p:cNvSpPr txBox="1"/>
          <p:nvPr/>
        </p:nvSpPr>
        <p:spPr>
          <a:xfrm>
            <a:off x="331763" y="5423157"/>
            <a:ext cx="3782614"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pH </a:t>
            </a:r>
            <a:r>
              <a:rPr kumimoji="0" lang="de-DE" sz="1800" b="1" i="0" u="none" strike="noStrike" kern="1200" cap="none" spc="0" normalizeH="0" baseline="0" noProof="0" dirty="0" err="1" smtClean="0">
                <a:ln>
                  <a:noFill/>
                </a:ln>
                <a:solidFill>
                  <a:srgbClr val="0000FF"/>
                </a:solidFill>
                <a:effectLst/>
                <a:uLnTx/>
                <a:uFillTx/>
                <a:latin typeface="Arial" pitchFamily="34" charset="0"/>
                <a:ea typeface="+mn-ea"/>
                <a:cs typeface="Arial" pitchFamily="34" charset="0"/>
              </a:rPr>
              <a:t>bodem</a:t>
            </a:r>
            <a:r>
              <a:rPr kumimoji="0" lang="de-DE"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 = 7 → </a:t>
            </a:r>
            <a:r>
              <a:rPr kumimoji="0" lang="de-DE" sz="1800" b="1" i="0" u="sng" strike="noStrike" kern="1200" cap="none" spc="0" normalizeH="0" baseline="0" noProof="0" dirty="0" err="1" smtClean="0">
                <a:ln>
                  <a:noFill/>
                </a:ln>
                <a:solidFill>
                  <a:srgbClr val="0000FF"/>
                </a:solidFill>
                <a:effectLst/>
                <a:uLnTx/>
                <a:uFillTx/>
                <a:latin typeface="Arial" pitchFamily="34" charset="0"/>
                <a:ea typeface="+mn-ea"/>
                <a:cs typeface="Arial" pitchFamily="34" charset="0"/>
              </a:rPr>
              <a:t>be</a:t>
            </a:r>
            <a:r>
              <a:rPr kumimoji="0" lang="de-DE" sz="1800" b="1" i="0" u="sng" strike="noStrike" kern="1200" cap="none" spc="0" normalizeH="0" baseline="0" noProof="0" dirty="0" err="1" smtClean="0">
                <a:ln>
                  <a:noFill/>
                </a:ln>
                <a:solidFill>
                  <a:srgbClr val="0000FF"/>
                </a:solidFill>
                <a:effectLst/>
                <a:uLnTx/>
                <a:uFillTx/>
                <a:latin typeface="Arial" pitchFamily="34" charset="0"/>
                <a:ea typeface="+mn-ea"/>
                <a:cs typeface="Arial" pitchFamily="34" charset="0"/>
                <a:sym typeface="Wingdings" pitchFamily="2" charset="2"/>
              </a:rPr>
              <a:t>kalken</a:t>
            </a:r>
            <a:endParaRPr kumimoji="0" lang="de-DE" sz="1800" b="1" i="0" u="sng" strike="noStrike" kern="1200" cap="none" spc="0" normalizeH="0" baseline="0" noProof="0" dirty="0" smtClean="0">
              <a:ln>
                <a:noFill/>
              </a:ln>
              <a:solidFill>
                <a:srgbClr val="0000FF"/>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srgbClr val="0000FF"/>
                </a:solidFill>
                <a:effectLst/>
                <a:uLnTx/>
                <a:uFillTx/>
                <a:latin typeface="Arial" pitchFamily="34" charset="0"/>
                <a:ea typeface="+mn-ea"/>
                <a:cs typeface="Arial" pitchFamily="34" charset="0"/>
              </a:rPr>
              <a:t>rhizobia-inoculatie</a:t>
            </a:r>
            <a:r>
              <a:rPr kumimoji="0" lang="de-DE"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srgbClr val="0000FF"/>
                </a:solidFill>
                <a:effectLst/>
                <a:uLnTx/>
                <a:uFillTx/>
                <a:latin typeface="Arial" pitchFamily="34" charset="0"/>
                <a:ea typeface="+mn-ea"/>
                <a:cs typeface="Arial" pitchFamily="34" charset="0"/>
              </a:rPr>
              <a:t>nodig</a:t>
            </a:r>
            <a:endParaRPr kumimoji="0" lang="de-DE"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5051" y="2303129"/>
            <a:ext cx="3933825"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410320" y="1028862"/>
            <a:ext cx="7920880" cy="923330"/>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teelt</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van</a:t>
            </a:r>
            <a:r>
              <a:rPr kumimoji="0" lang="de-DE" sz="1800" b="0" i="0" u="none" strike="noStrike" kern="1200" cap="none" spc="0" normalizeH="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noProof="0" dirty="0" err="1" smtClean="0">
                <a:ln>
                  <a:noFill/>
                </a:ln>
                <a:solidFill>
                  <a:prstClr val="black"/>
                </a:solidFill>
                <a:effectLst/>
                <a:uLnTx/>
                <a:uFillTx/>
                <a:latin typeface="Arial" pitchFamily="34" charset="0"/>
                <a:ea typeface="+mn-ea"/>
                <a:cs typeface="Arial" pitchFamily="34" charset="0"/>
                <a:sym typeface="Wingdings" pitchFamily="2" charset="2"/>
              </a:rPr>
              <a:t>vlinderbloemigen</a:t>
            </a:r>
            <a:endParaRPr kumimoji="0" lang="de-DE" sz="1800" b="0" i="0" u="none" strike="noStrike" kern="1200" cap="none" spc="0" normalizeH="0" noProof="0" dirty="0" smtClean="0">
              <a:ln>
                <a:noFill/>
              </a:ln>
              <a:solidFill>
                <a:prstClr val="black"/>
              </a:solidFill>
              <a:effectLst/>
              <a:uLnTx/>
              <a:uFillTx/>
              <a:latin typeface="Arial" pitchFamily="34" charset="0"/>
              <a:ea typeface="+mn-ea"/>
              <a:cs typeface="Arial" pitchFamily="34" charset="0"/>
              <a:sym typeface="Wingdings" pitchFamily="2" charset="2"/>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probleem</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ruwvoerproductie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vaak</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op lichte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zandgronden</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met</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een</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lage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pH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prestaties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van </a:t>
            </a:r>
            <a:r>
              <a:rPr lang="de-DE" dirty="0" err="1" smtClean="0">
                <a:solidFill>
                  <a:prstClr val="black"/>
                </a:solidFill>
                <a:latin typeface="Arial" pitchFamily="34" charset="0"/>
                <a:cs typeface="Arial" pitchFamily="34" charset="0"/>
                <a:sym typeface="Wingdings" pitchFamily="2" charset="2"/>
              </a:rPr>
              <a:t>luzerne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a:t>
            </a:r>
            <a:r>
              <a:rPr kumimoji="0" lang="de-DE"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Medicago</a:t>
            </a:r>
            <a:r>
              <a:rPr kumimoji="0" lang="de-DE"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sativa</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L.)?</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hteck 2"/>
          <p:cNvSpPr/>
          <p:nvPr/>
        </p:nvSpPr>
        <p:spPr>
          <a:xfrm>
            <a:off x="165051" y="179541"/>
            <a:ext cx="7305964"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Verdere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opties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voor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een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hogere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N-</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benutting</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bij</a:t>
            </a:r>
            <a:r>
              <a:rPr kumimoji="0" lang="de-DE" sz="2400" b="1" i="0" u="none" strike="noStrike" kern="1200" cap="none" spc="0" normalizeH="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noProof="0" dirty="0" err="1" smtClean="0">
                <a:ln>
                  <a:noFill/>
                </a:ln>
                <a:solidFill>
                  <a:prstClr val="black"/>
                </a:solidFill>
                <a:effectLst/>
                <a:uLnTx/>
                <a:uFillTx/>
                <a:latin typeface="Arial" pitchFamily="34" charset="0"/>
                <a:ea typeface="+mn-ea"/>
                <a:cs typeface="Arial" pitchFamily="34" charset="0"/>
                <a:sym typeface="Wingdings" pitchFamily="2" charset="2"/>
              </a:rPr>
              <a:t>ruwvoerpro</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ductie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zelf</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geteelde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eiwitten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745318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2276872"/>
            <a:ext cx="8820472" cy="4072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3"/>
          <p:cNvSpPr>
            <a:spLocks noGrp="1"/>
          </p:cNvSpPr>
          <p:nvPr>
            <p:ph type="title"/>
          </p:nvPr>
        </p:nvSpPr>
        <p:spPr>
          <a:xfrm>
            <a:off x="0" y="1147511"/>
            <a:ext cx="9170392" cy="667696"/>
          </a:xfrm>
        </p:spPr>
        <p:txBody>
          <a:bodyPr>
            <a:noAutofit/>
          </a:bodyPr>
          <a:lstStyle/>
          <a:p>
            <a:pPr marL="285750" indent="-285750" algn="l">
              <a:buFont typeface="Arial" pitchFamily="34" charset="0"/>
              <a:buChar char="•"/>
            </a:pPr>
            <a:r>
              <a:rPr lang="de-DE" sz="1800" dirty="0" err="1">
                <a:latin typeface="Arial" pitchFamily="34" charset="0"/>
                <a:cs typeface="Arial" pitchFamily="34" charset="0"/>
                <a:sym typeface="Wingdings" pitchFamily="2" charset="2"/>
              </a:rPr>
              <a:t>Z</a:t>
            </a:r>
            <a:r>
              <a:rPr lang="de-DE" sz="1800" dirty="0" err="1" smtClean="0">
                <a:latin typeface="Arial" pitchFamily="34" charset="0"/>
                <a:cs typeface="Arial" pitchFamily="34" charset="0"/>
                <a:sym typeface="Wingdings" pitchFamily="2" charset="2"/>
              </a:rPr>
              <a:t>aaien</a:t>
            </a:r>
            <a:r>
              <a:rPr lang="de-DE" sz="1800" dirty="0" smtClean="0">
                <a:latin typeface="Arial" pitchFamily="34" charset="0"/>
                <a:cs typeface="Arial" pitchFamily="34" charset="0"/>
                <a:sym typeface="Wingdings" pitchFamily="2" charset="2"/>
              </a:rPr>
              <a:t> eind </a:t>
            </a:r>
            <a:r>
              <a:rPr lang="de-DE" sz="1800" dirty="0" err="1" smtClean="0">
                <a:latin typeface="Arial" pitchFamily="34" charset="0"/>
                <a:cs typeface="Arial" pitchFamily="34" charset="0"/>
                <a:sym typeface="Wingdings" pitchFamily="2" charset="2"/>
              </a:rPr>
              <a:t>april</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met</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of</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zonder</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inoculatie</a:t>
            </a:r>
            <a:r>
              <a:rPr lang="de-DE" sz="1800" dirty="0" smtClean="0">
                <a:latin typeface="Arial" pitchFamily="34" charset="0"/>
                <a:cs typeface="Arial" pitchFamily="34" charset="0"/>
                <a:sym typeface="Wingdings" pitchFamily="2" charset="2"/>
              </a:rPr>
              <a:t> en </a:t>
            </a:r>
            <a:r>
              <a:rPr lang="de-DE" sz="1800" dirty="0" err="1" smtClean="0">
                <a:latin typeface="Arial" pitchFamily="34" charset="0"/>
                <a:cs typeface="Arial" pitchFamily="34" charset="0"/>
                <a:sym typeface="Wingdings" pitchFamily="2" charset="2"/>
              </a:rPr>
              <a:t>bekalking</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met</a:t>
            </a:r>
            <a:r>
              <a:rPr lang="de-DE" sz="1800" dirty="0" smtClean="0">
                <a:latin typeface="Arial" pitchFamily="34" charset="0"/>
                <a:cs typeface="Arial" pitchFamily="34" charset="0"/>
                <a:sym typeface="Wingdings" pitchFamily="2" charset="2"/>
              </a:rPr>
              <a:t> 15 </a:t>
            </a:r>
            <a:r>
              <a:rPr lang="de-DE" sz="1800" dirty="0" err="1" smtClean="0">
                <a:latin typeface="Arial" pitchFamily="34" charset="0"/>
                <a:cs typeface="Arial" pitchFamily="34" charset="0"/>
                <a:sym typeface="Wingdings" pitchFamily="2" charset="2"/>
              </a:rPr>
              <a:t>dt</a:t>
            </a:r>
            <a:r>
              <a:rPr lang="de-DE" sz="1800" dirty="0" smtClean="0">
                <a:latin typeface="Arial" pitchFamily="34" charset="0"/>
                <a:cs typeface="Arial" pitchFamily="34" charset="0"/>
                <a:sym typeface="Wingdings" pitchFamily="2" charset="2"/>
              </a:rPr>
              <a:t> ha</a:t>
            </a:r>
            <a:r>
              <a:rPr lang="de-DE" sz="1800" baseline="30000" dirty="0" smtClean="0">
                <a:latin typeface="Arial" pitchFamily="34" charset="0"/>
                <a:cs typeface="Arial" pitchFamily="34" charset="0"/>
                <a:sym typeface="Wingdings" pitchFamily="2" charset="2"/>
              </a:rPr>
              <a:t>-1</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coccolithische</a:t>
            </a:r>
            <a:r>
              <a:rPr lang="de-DE" sz="1800" dirty="0" smtClean="0">
                <a:latin typeface="Arial" pitchFamily="34" charset="0"/>
                <a:cs typeface="Arial" pitchFamily="34" charset="0"/>
                <a:sym typeface="Wingdings" pitchFamily="2" charset="2"/>
              </a:rPr>
              <a:t> kalk</a:t>
            </a:r>
            <a:endParaRPr lang="de-DE" sz="1800" dirty="0">
              <a:latin typeface="Arial" pitchFamily="34" charset="0"/>
              <a:cs typeface="Arial" pitchFamily="34" charset="0"/>
              <a:sym typeface="Wingdings" pitchFamily="2" charset="2"/>
            </a:endParaRPr>
          </a:p>
        </p:txBody>
      </p:sp>
      <p:sp>
        <p:nvSpPr>
          <p:cNvPr id="4" name="Textfeld 3"/>
          <p:cNvSpPr txBox="1"/>
          <p:nvPr/>
        </p:nvSpPr>
        <p:spPr>
          <a:xfrm>
            <a:off x="281050" y="2733428"/>
            <a:ext cx="430414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geen</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kalk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geen</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rhizobia</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inoculatie</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5163128" y="2733428"/>
            <a:ext cx="3371272"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dirty="0" smtClean="0">
                <a:solidFill>
                  <a:prstClr val="black"/>
                </a:solidFill>
                <a:latin typeface="Arial" pitchFamily="34" charset="0"/>
                <a:cs typeface="Arial" pitchFamily="34" charset="0"/>
              </a:rPr>
              <a:t>+ k</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alk</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rhizobia</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inoculatie</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Titel 3"/>
          <p:cNvSpPr txBox="1">
            <a:spLocks/>
          </p:cNvSpPr>
          <p:nvPr/>
        </p:nvSpPr>
        <p:spPr>
          <a:xfrm>
            <a:off x="107504" y="248983"/>
            <a:ext cx="6939305" cy="6676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Prestaties van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luzerne</a:t>
            </a:r>
            <a:r>
              <a:rPr kumimoji="0" lang="de-DE"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of</a:t>
            </a:r>
            <a:r>
              <a:rPr kumimoji="0" lang="de-DE"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luzernegras op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een</a:t>
            </a:r>
            <a:r>
              <a:rPr kumimoji="0" lang="de-DE"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zandgrond</a:t>
            </a:r>
            <a:endParaRPr kumimoji="0" lang="de-DE" sz="2400" b="1" i="0" u="none" strike="noStrike" kern="1200" cap="none" spc="0" normalizeH="0" baseline="0" noProof="0" dirty="0">
              <a:ln>
                <a:noFill/>
              </a:ln>
              <a:solidFill>
                <a:prstClr val="black"/>
              </a:solidFill>
              <a:effectLst/>
              <a:uLnTx/>
              <a:uFillTx/>
              <a:latin typeface="Arial" pitchFamily="34" charset="0"/>
              <a:ea typeface="+mj-ea"/>
              <a:cs typeface="Arial" pitchFamily="34" charset="0"/>
              <a:sym typeface="Wingdings" pitchFamily="2" charset="2"/>
            </a:endParaRPr>
          </a:p>
        </p:txBody>
      </p:sp>
      <p:sp>
        <p:nvSpPr>
          <p:cNvPr id="8" name="Rechteck 7"/>
          <p:cNvSpPr/>
          <p:nvPr/>
        </p:nvSpPr>
        <p:spPr>
          <a:xfrm>
            <a:off x="0" y="1815207"/>
            <a:ext cx="7379617" cy="369332"/>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dirty="0" err="1" smtClean="0">
                <a:solidFill>
                  <a:prstClr val="black"/>
                </a:solidFill>
                <a:latin typeface="Arial" pitchFamily="34" charset="0"/>
                <a:cs typeface="Arial" pitchFamily="34" charset="0"/>
              </a:rPr>
              <a:t>Locatie</a:t>
            </a:r>
            <a:r>
              <a:rPr lang="en-US" dirty="0" smtClean="0">
                <a:solidFill>
                  <a:prstClr val="black"/>
                </a:solidFill>
                <a:latin typeface="Arial" pitchFamily="34" charset="0"/>
                <a:cs typeface="Arial" pitchFamily="34" charset="0"/>
              </a:rPr>
              <a:t>: H</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umusachtige</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Podzol</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zandgrond</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pH ~ 5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1115889"/>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a:spLocks noGrp="1"/>
          </p:cNvSpPr>
          <p:nvPr>
            <p:ph type="title"/>
          </p:nvPr>
        </p:nvSpPr>
        <p:spPr>
          <a:xfrm>
            <a:off x="159363" y="332656"/>
            <a:ext cx="8157053" cy="667696"/>
          </a:xfrm>
        </p:spPr>
        <p:txBody>
          <a:bodyPr>
            <a:noAutofit/>
          </a:bodyPr>
          <a:lstStyle/>
          <a:p>
            <a:pPr algn="l">
              <a:spcBef>
                <a:spcPts val="1200"/>
              </a:spcBef>
            </a:pPr>
            <a:r>
              <a:rPr lang="en-US" sz="2400" dirty="0" smtClean="0">
                <a:solidFill>
                  <a:schemeClr val="tx1"/>
                </a:solidFill>
                <a:latin typeface="Arial" pitchFamily="34" charset="0"/>
                <a:cs typeface="Arial" pitchFamily="34" charset="0"/>
                <a:sym typeface="Wingdings" pitchFamily="2" charset="2"/>
              </a:rPr>
              <a:t>Effect </a:t>
            </a:r>
            <a:r>
              <a:rPr lang="en-US" sz="2400" b="1" dirty="0" smtClean="0">
                <a:solidFill>
                  <a:schemeClr val="tx1"/>
                </a:solidFill>
                <a:latin typeface="Arial" pitchFamily="34" charset="0"/>
                <a:cs typeface="Arial" pitchFamily="34" charset="0"/>
                <a:sym typeface="Wingdings" pitchFamily="2" charset="2"/>
              </a:rPr>
              <a:t>op de vestiging</a:t>
            </a:r>
            <a:endParaRPr lang="en-US" sz="2400" b="1" dirty="0">
              <a:solidFill>
                <a:schemeClr val="tx1"/>
              </a:solidFill>
              <a:latin typeface="Arial" pitchFamily="34" charset="0"/>
              <a:cs typeface="Arial" pitchFamily="34" charset="0"/>
              <a:sym typeface="Wingdings" pitchFamily="2" charset="2"/>
            </a:endParaRPr>
          </a:p>
        </p:txBody>
      </p:sp>
      <p:grpSp>
        <p:nvGrpSpPr>
          <p:cNvPr id="2" name="Gruppieren 1"/>
          <p:cNvGrpSpPr/>
          <p:nvPr/>
        </p:nvGrpSpPr>
        <p:grpSpPr>
          <a:xfrm>
            <a:off x="1" y="1124744"/>
            <a:ext cx="8476571" cy="5446991"/>
            <a:chOff x="1" y="1124744"/>
            <a:chExt cx="8476571" cy="5446991"/>
          </a:xfrm>
        </p:grpSpPr>
        <p:grpSp>
          <p:nvGrpSpPr>
            <p:cNvPr id="4" name="Gruppieren 3"/>
            <p:cNvGrpSpPr/>
            <p:nvPr/>
          </p:nvGrpSpPr>
          <p:grpSpPr>
            <a:xfrm>
              <a:off x="1" y="1124744"/>
              <a:ext cx="8316415" cy="5042123"/>
              <a:chOff x="1" y="1052736"/>
              <a:chExt cx="8399310" cy="5114131"/>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052736"/>
                <a:ext cx="8399310" cy="511413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rot="16200000">
                <a:off x="-1415200" y="3068748"/>
                <a:ext cx="3950784" cy="34192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aandeel</a:t>
                </a: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van </a:t>
                </a:r>
                <a:r>
                  <a:rPr kumimoji="0" lang="en-US"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niet-ingezaaide</a:t>
                </a: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soorten</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1347503" y="4919061"/>
                <a:ext cx="864096" cy="31217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geen</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kalk</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Textfeld 7"/>
              <p:cNvSpPr txBox="1"/>
              <p:nvPr/>
            </p:nvSpPr>
            <p:spPr>
              <a:xfrm>
                <a:off x="2339752" y="4869160"/>
                <a:ext cx="792088" cy="749213"/>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lang="en-US" sz="1400" dirty="0" err="1">
                    <a:solidFill>
                      <a:prstClr val="black"/>
                    </a:solidFill>
                    <a:latin typeface="Arial" pitchFamily="34" charset="0"/>
                    <a:cs typeface="Arial" pitchFamily="34" charset="0"/>
                  </a:rPr>
                  <a:t>k</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alk</a:t>
                </a:r>
                <a:r>
                  <a:rPr lang="en-US" sz="1400" dirty="0" smtClean="0">
                    <a:solidFill>
                      <a:prstClr val="black"/>
                    </a:solidFill>
                    <a:latin typeface="Arial" pitchFamily="34" charset="0"/>
                    <a:cs typeface="Arial" pitchFamily="34" charset="0"/>
                  </a:rPr>
                  <a:t> </a:t>
                </a:r>
                <a:r>
                  <a:rPr lang="en-US" sz="1400" dirty="0" err="1" smtClean="0">
                    <a:solidFill>
                      <a:prstClr val="black"/>
                    </a:solidFill>
                    <a:latin typeface="Arial" pitchFamily="34" charset="0"/>
                    <a:cs typeface="Arial" pitchFamily="34" charset="0"/>
                  </a:rPr>
                  <a:t>boven-gronds</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Textfeld 8"/>
              <p:cNvSpPr txBox="1"/>
              <p:nvPr/>
            </p:nvSpPr>
            <p:spPr>
              <a:xfrm>
                <a:off x="3269089" y="4866874"/>
                <a:ext cx="864096" cy="749213"/>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lang="en-US" sz="1400" dirty="0" err="1">
                    <a:solidFill>
                      <a:prstClr val="black"/>
                    </a:solidFill>
                    <a:latin typeface="Arial" pitchFamily="34" charset="0"/>
                    <a:cs typeface="Arial" pitchFamily="34" charset="0"/>
                  </a:rPr>
                  <a:t>k</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alk</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plus in-</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werken</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Textfeld 9"/>
              <p:cNvSpPr txBox="1"/>
              <p:nvPr/>
            </p:nvSpPr>
            <p:spPr>
              <a:xfrm>
                <a:off x="4182321" y="4888647"/>
                <a:ext cx="983357" cy="31217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geen</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kalk</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Textfeld 10"/>
              <p:cNvSpPr txBox="1"/>
              <p:nvPr/>
            </p:nvSpPr>
            <p:spPr>
              <a:xfrm>
                <a:off x="5192303" y="4866874"/>
                <a:ext cx="884784" cy="749213"/>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lang="en-US" sz="1400" dirty="0" smtClean="0">
                    <a:solidFill>
                      <a:prstClr val="black"/>
                    </a:solidFill>
                    <a:latin typeface="Arial" pitchFamily="34" charset="0"/>
                    <a:cs typeface="Arial" pitchFamily="34" charset="0"/>
                  </a:rPr>
                  <a:t>k</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alk</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boven-gronds</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 name="Textfeld 11"/>
              <p:cNvSpPr txBox="1"/>
              <p:nvPr/>
            </p:nvSpPr>
            <p:spPr>
              <a:xfrm>
                <a:off x="6130141" y="4869160"/>
                <a:ext cx="914349" cy="749213"/>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lang="en-US" sz="1400" dirty="0" smtClean="0">
                    <a:solidFill>
                      <a:prstClr val="black"/>
                    </a:solidFill>
                    <a:latin typeface="Arial" pitchFamily="34" charset="0"/>
                    <a:cs typeface="Arial" pitchFamily="34" charset="0"/>
                  </a:rPr>
                  <a:t>k</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alk</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plus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inwerken</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 name="Textfeld 12"/>
              <p:cNvSpPr txBox="1"/>
              <p:nvPr/>
            </p:nvSpPr>
            <p:spPr>
              <a:xfrm>
                <a:off x="4946488" y="5641596"/>
                <a:ext cx="1368499" cy="34338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+rhizobia</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8" name="Textfeld 17"/>
              <p:cNvSpPr txBox="1"/>
              <p:nvPr/>
            </p:nvSpPr>
            <p:spPr>
              <a:xfrm>
                <a:off x="1865330" y="5641596"/>
                <a:ext cx="1740929" cy="34338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geen</a:t>
                </a:r>
                <a:r>
                  <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rhizobia</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14" name="Textfeld 13"/>
            <p:cNvSpPr txBox="1"/>
            <p:nvPr/>
          </p:nvSpPr>
          <p:spPr>
            <a:xfrm>
              <a:off x="5137141" y="6233181"/>
              <a:ext cx="3339431"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(Pils, 2015, </a:t>
              </a:r>
              <a:r>
                <a:rPr kumimoji="0" lang="de-DE" sz="16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niet</a:t>
              </a: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gepubliceerd</a:t>
              </a: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776140098"/>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3"/>
          <p:cNvSpPr>
            <a:spLocks noGrp="1"/>
          </p:cNvSpPr>
          <p:nvPr>
            <p:ph type="title"/>
          </p:nvPr>
        </p:nvSpPr>
        <p:spPr>
          <a:xfrm>
            <a:off x="45481" y="306183"/>
            <a:ext cx="7352845" cy="667696"/>
          </a:xfrm>
        </p:spPr>
        <p:txBody>
          <a:bodyPr>
            <a:noAutofit/>
          </a:bodyPr>
          <a:lstStyle/>
          <a:p>
            <a:pPr algn="l">
              <a:spcBef>
                <a:spcPts val="1200"/>
              </a:spcBef>
            </a:pPr>
            <a:r>
              <a:rPr lang="de-DE" sz="2400" dirty="0" err="1" smtClean="0">
                <a:solidFill>
                  <a:schemeClr val="tx1"/>
                </a:solidFill>
                <a:latin typeface="Arial" pitchFamily="34" charset="0"/>
                <a:cs typeface="Arial" pitchFamily="34" charset="0"/>
                <a:sym typeface="Wingdings" pitchFamily="2" charset="2"/>
              </a:rPr>
              <a:t>Effect</a:t>
            </a:r>
            <a:r>
              <a:rPr lang="de-DE" sz="2400" dirty="0" smtClean="0">
                <a:solidFill>
                  <a:schemeClr val="tx1"/>
                </a:solidFill>
                <a:latin typeface="Arial" pitchFamily="34" charset="0"/>
                <a:cs typeface="Arial" pitchFamily="34" charset="0"/>
                <a:sym typeface="Wingdings" pitchFamily="2" charset="2"/>
              </a:rPr>
              <a:t> van </a:t>
            </a:r>
            <a:r>
              <a:rPr lang="de-DE" sz="2400" dirty="0" err="1" smtClean="0">
                <a:solidFill>
                  <a:schemeClr val="tx1"/>
                </a:solidFill>
                <a:latin typeface="Arial" pitchFamily="34" charset="0"/>
                <a:cs typeface="Arial" pitchFamily="34" charset="0"/>
                <a:sym typeface="Wingdings" pitchFamily="2" charset="2"/>
              </a:rPr>
              <a:t>bekalking</a:t>
            </a:r>
            <a:r>
              <a:rPr lang="de-DE" sz="2400" dirty="0" smtClean="0">
                <a:solidFill>
                  <a:schemeClr val="tx1"/>
                </a:solidFill>
                <a:latin typeface="Arial" pitchFamily="34" charset="0"/>
                <a:cs typeface="Arial" pitchFamily="34" charset="0"/>
                <a:sym typeface="Wingdings" pitchFamily="2" charset="2"/>
              </a:rPr>
              <a:t> (</a:t>
            </a:r>
            <a:r>
              <a:rPr lang="de-DE" sz="2400" dirty="0" err="1" smtClean="0">
                <a:solidFill>
                  <a:schemeClr val="tx1"/>
                </a:solidFill>
                <a:latin typeface="Arial" pitchFamily="34" charset="0"/>
                <a:cs typeface="Arial" pitchFamily="34" charset="0"/>
                <a:sym typeface="Wingdings" pitchFamily="2" charset="2"/>
              </a:rPr>
              <a:t>bovengronds</a:t>
            </a:r>
            <a:r>
              <a:rPr lang="de-DE" sz="2400" dirty="0" smtClean="0">
                <a:solidFill>
                  <a:schemeClr val="tx1"/>
                </a:solidFill>
                <a:latin typeface="Arial" pitchFamily="34" charset="0"/>
                <a:cs typeface="Arial" pitchFamily="34" charset="0"/>
                <a:sym typeface="Wingdings" pitchFamily="2" charset="2"/>
              </a:rPr>
              <a:t> </a:t>
            </a:r>
            <a:r>
              <a:rPr lang="de-DE" sz="2400" dirty="0" err="1" smtClean="0">
                <a:solidFill>
                  <a:schemeClr val="tx1"/>
                </a:solidFill>
                <a:latin typeface="Arial" pitchFamily="34" charset="0"/>
                <a:cs typeface="Arial" pitchFamily="34" charset="0"/>
                <a:sym typeface="Wingdings" pitchFamily="2" charset="2"/>
              </a:rPr>
              <a:t>of</a:t>
            </a:r>
            <a:r>
              <a:rPr lang="de-DE" sz="2400" dirty="0" smtClean="0">
                <a:solidFill>
                  <a:schemeClr val="tx1"/>
                </a:solidFill>
                <a:latin typeface="Arial" pitchFamily="34" charset="0"/>
                <a:cs typeface="Arial" pitchFamily="34" charset="0"/>
                <a:sym typeface="Wingdings" pitchFamily="2" charset="2"/>
              </a:rPr>
              <a:t> </a:t>
            </a:r>
            <a:r>
              <a:rPr lang="de-DE" sz="2400" dirty="0" err="1" smtClean="0">
                <a:solidFill>
                  <a:schemeClr val="tx1"/>
                </a:solidFill>
                <a:latin typeface="Arial" pitchFamily="34" charset="0"/>
                <a:cs typeface="Arial" pitchFamily="34" charset="0"/>
                <a:sym typeface="Wingdings" pitchFamily="2" charset="2"/>
              </a:rPr>
              <a:t>ingewerkt</a:t>
            </a:r>
            <a:r>
              <a:rPr lang="de-DE" sz="2400" dirty="0" smtClean="0">
                <a:solidFill>
                  <a:schemeClr val="tx1"/>
                </a:solidFill>
                <a:latin typeface="Arial" pitchFamily="34" charset="0"/>
                <a:cs typeface="Arial" pitchFamily="34" charset="0"/>
                <a:sym typeface="Wingdings" pitchFamily="2" charset="2"/>
              </a:rPr>
              <a:t>) </a:t>
            </a:r>
            <a:r>
              <a:rPr lang="de-DE" sz="2400" b="1" dirty="0" smtClean="0">
                <a:solidFill>
                  <a:schemeClr val="tx1"/>
                </a:solidFill>
                <a:latin typeface="Arial" pitchFamily="34" charset="0"/>
                <a:cs typeface="Arial" pitchFamily="34" charset="0"/>
                <a:sym typeface="Wingdings" pitchFamily="2" charset="2"/>
              </a:rPr>
              <a:t>en </a:t>
            </a:r>
            <a:r>
              <a:rPr lang="de-DE" sz="2400" b="1" dirty="0" err="1" smtClean="0">
                <a:solidFill>
                  <a:schemeClr val="tx1"/>
                </a:solidFill>
                <a:latin typeface="Arial" pitchFamily="34" charset="0"/>
                <a:cs typeface="Arial" pitchFamily="34" charset="0"/>
                <a:sym typeface="Wingdings" pitchFamily="2" charset="2"/>
              </a:rPr>
              <a:t>inoculatie</a:t>
            </a:r>
            <a:r>
              <a:rPr lang="de-DE" sz="2400" b="1" dirty="0" smtClean="0">
                <a:solidFill>
                  <a:schemeClr val="tx1"/>
                </a:solidFill>
                <a:latin typeface="Arial" pitchFamily="34" charset="0"/>
                <a:cs typeface="Arial" pitchFamily="34" charset="0"/>
                <a:sym typeface="Wingdings" pitchFamily="2" charset="2"/>
              </a:rPr>
              <a:t> van </a:t>
            </a:r>
            <a:r>
              <a:rPr lang="de-DE" sz="2400" b="1" dirty="0" err="1" smtClean="0">
                <a:solidFill>
                  <a:schemeClr val="tx1"/>
                </a:solidFill>
                <a:latin typeface="Arial" pitchFamily="34" charset="0"/>
                <a:cs typeface="Arial" pitchFamily="34" charset="0"/>
                <a:sym typeface="Wingdings" pitchFamily="2" charset="2"/>
              </a:rPr>
              <a:t>rhizobia</a:t>
            </a:r>
            <a:r>
              <a:rPr lang="de-DE" sz="2400" b="1" dirty="0" smtClean="0">
                <a:solidFill>
                  <a:schemeClr val="tx1"/>
                </a:solidFill>
                <a:latin typeface="Arial" pitchFamily="34" charset="0"/>
                <a:cs typeface="Arial" pitchFamily="34" charset="0"/>
                <a:sym typeface="Wingdings" pitchFamily="2" charset="2"/>
              </a:rPr>
              <a:t> op de </a:t>
            </a:r>
            <a:r>
              <a:rPr lang="de-DE" sz="2400" b="1" dirty="0" err="1" smtClean="0">
                <a:solidFill>
                  <a:schemeClr val="tx1"/>
                </a:solidFill>
                <a:latin typeface="Arial" pitchFamily="34" charset="0"/>
                <a:cs typeface="Arial" pitchFamily="34" charset="0"/>
                <a:sym typeface="Wingdings" pitchFamily="2" charset="2"/>
              </a:rPr>
              <a:t>opbrengst</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tijdens</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het</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jaar</a:t>
            </a:r>
            <a:r>
              <a:rPr lang="de-DE" sz="2400" b="1" dirty="0" smtClean="0">
                <a:solidFill>
                  <a:schemeClr val="tx1"/>
                </a:solidFill>
                <a:latin typeface="Arial" pitchFamily="34" charset="0"/>
                <a:cs typeface="Arial" pitchFamily="34" charset="0"/>
                <a:sym typeface="Wingdings" pitchFamily="2" charset="2"/>
              </a:rPr>
              <a:t> van </a:t>
            </a:r>
            <a:r>
              <a:rPr lang="de-DE" sz="2400" b="1" dirty="0" err="1" smtClean="0">
                <a:solidFill>
                  <a:schemeClr val="tx1"/>
                </a:solidFill>
                <a:latin typeface="Arial" pitchFamily="34" charset="0"/>
                <a:cs typeface="Arial" pitchFamily="34" charset="0"/>
                <a:sym typeface="Wingdings" pitchFamily="2" charset="2"/>
              </a:rPr>
              <a:t>vestiging</a:t>
            </a:r>
            <a:r>
              <a:rPr lang="de-DE" sz="2400" b="1" dirty="0" smtClean="0">
                <a:solidFill>
                  <a:schemeClr val="tx1"/>
                </a:solidFill>
                <a:latin typeface="Arial" pitchFamily="34" charset="0"/>
                <a:cs typeface="Arial" pitchFamily="34" charset="0"/>
                <a:sym typeface="Wingdings" pitchFamily="2" charset="2"/>
              </a:rPr>
              <a:t> (3 </a:t>
            </a:r>
            <a:r>
              <a:rPr lang="de-DE" sz="2400" b="1" dirty="0" err="1" smtClean="0">
                <a:solidFill>
                  <a:schemeClr val="tx1"/>
                </a:solidFill>
                <a:latin typeface="Arial" pitchFamily="34" charset="0"/>
                <a:cs typeface="Arial" pitchFamily="34" charset="0"/>
                <a:sym typeface="Wingdings" pitchFamily="2" charset="2"/>
              </a:rPr>
              <a:t>sneden</a:t>
            </a:r>
            <a:r>
              <a:rPr lang="de-DE" sz="2400" b="1" dirty="0" smtClean="0">
                <a:solidFill>
                  <a:schemeClr val="tx1"/>
                </a:solidFill>
                <a:latin typeface="Arial" pitchFamily="34" charset="0"/>
                <a:cs typeface="Arial" pitchFamily="34" charset="0"/>
                <a:sym typeface="Wingdings" pitchFamily="2" charset="2"/>
              </a:rPr>
              <a:t>)</a:t>
            </a:r>
            <a:endParaRPr lang="de-DE" sz="2400" b="1" dirty="0">
              <a:solidFill>
                <a:schemeClr val="tx1"/>
              </a:solidFill>
              <a:latin typeface="Arial" pitchFamily="34" charset="0"/>
              <a:cs typeface="Arial" pitchFamily="34" charset="0"/>
              <a:sym typeface="Wingdings" pitchFamily="2" charset="2"/>
            </a:endParaRPr>
          </a:p>
        </p:txBody>
      </p:sp>
      <p:sp>
        <p:nvSpPr>
          <p:cNvPr id="31" name="Titel 3"/>
          <p:cNvSpPr txBox="1">
            <a:spLocks/>
          </p:cNvSpPr>
          <p:nvPr/>
        </p:nvSpPr>
        <p:spPr>
          <a:xfrm>
            <a:off x="22126" y="6021288"/>
            <a:ext cx="9170392" cy="6676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marR="0" lvl="0"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600" b="0"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kalk</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en-US" sz="1600" b="0"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ingewerkt</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en-US" sz="1600" b="0"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vóór</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het </a:t>
            </a:r>
            <a:r>
              <a:rPr kumimoji="0" lang="en-US" sz="1600" b="0"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zaaien</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of </a:t>
            </a:r>
            <a:r>
              <a:rPr kumimoji="0" lang="en-US" sz="1600" b="0"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bovengrond</a:t>
            </a:r>
            <a:r>
              <a:rPr lang="en-US" sz="1600" dirty="0" smtClean="0">
                <a:solidFill>
                  <a:prstClr val="black"/>
                </a:solidFill>
                <a:latin typeface="Arial" pitchFamily="34" charset="0"/>
                <a:cs typeface="Arial" pitchFamily="34" charset="0"/>
                <a:sym typeface="Wingdings" pitchFamily="2" charset="2"/>
              </a:rPr>
              <a:t>s </a:t>
            </a:r>
            <a:r>
              <a:rPr kumimoji="0" lang="en-US" sz="1600" b="0"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na</a:t>
            </a:r>
            <a:r>
              <a:rPr kumimoji="0" lang="en-US" sz="1600" b="0" i="0" u="none" strike="noStrike" kern="1200" cap="none" spc="0" normalizeH="0" noProof="0" dirty="0" smtClean="0">
                <a:ln>
                  <a:noFill/>
                </a:ln>
                <a:solidFill>
                  <a:prstClr val="black"/>
                </a:solidFill>
                <a:effectLst/>
                <a:uLnTx/>
                <a:uFillTx/>
                <a:latin typeface="Arial" pitchFamily="34" charset="0"/>
                <a:ea typeface="+mj-ea"/>
                <a:cs typeface="Arial" pitchFamily="34" charset="0"/>
                <a:sym typeface="Wingdings" pitchFamily="2" charset="2"/>
              </a:rPr>
              <a:t> het </a:t>
            </a:r>
            <a:r>
              <a:rPr kumimoji="0" lang="en-US" sz="1600" b="0" i="0" u="none" strike="noStrike" kern="1200" cap="none" spc="0" normalizeH="0" noProof="0" dirty="0" err="1" smtClean="0">
                <a:ln>
                  <a:noFill/>
                </a:ln>
                <a:solidFill>
                  <a:prstClr val="black"/>
                </a:solidFill>
                <a:effectLst/>
                <a:uLnTx/>
                <a:uFillTx/>
                <a:latin typeface="Arial" pitchFamily="34" charset="0"/>
                <a:ea typeface="+mj-ea"/>
                <a:cs typeface="Arial" pitchFamily="34" charset="0"/>
                <a:sym typeface="Wingdings" pitchFamily="2" charset="2"/>
              </a:rPr>
              <a:t>zaaien</a:t>
            </a:r>
            <a:endParaRPr lang="en-US" sz="1600" dirty="0">
              <a:solidFill>
                <a:prstClr val="black"/>
              </a:solidFill>
              <a:latin typeface="Arial" pitchFamily="34" charset="0"/>
              <a:cs typeface="Arial" pitchFamily="34" charset="0"/>
              <a:sym typeface="Wingdings" pitchFamily="2" charset="2"/>
            </a:endParaRPr>
          </a:p>
          <a:p>
            <a:pPr marL="285750" marR="0" lvl="0"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a:t>
            </a:r>
            <a:r>
              <a:rPr kumimoji="0" lang="en-US" sz="1600" b="0"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binair</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mengsel van </a:t>
            </a:r>
            <a:r>
              <a:rPr lang="en-US" sz="1600" dirty="0" err="1" smtClean="0">
                <a:solidFill>
                  <a:prstClr val="black"/>
                </a:solidFill>
                <a:latin typeface="Arial" pitchFamily="34" charset="0"/>
                <a:cs typeface="Arial" pitchFamily="34" charset="0"/>
                <a:sym typeface="Wingdings" pitchFamily="2" charset="2"/>
              </a:rPr>
              <a:t>luzerne</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en-US" sz="1600" b="0"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en</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lang="en-US" sz="1600" dirty="0" err="1" smtClean="0">
                <a:solidFill>
                  <a:prstClr val="black"/>
                </a:solidFill>
                <a:latin typeface="Arial" pitchFamily="34" charset="0"/>
                <a:cs typeface="Arial" pitchFamily="34" charset="0"/>
                <a:sym typeface="Wingdings" pitchFamily="2" charset="2"/>
              </a:rPr>
              <a:t>riet</a:t>
            </a:r>
            <a:r>
              <a:rPr kumimoji="0" lang="en-US" sz="1600" b="0"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zwenkgras</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en-US" sz="1600" b="0" i="1"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Festuca</a:t>
            </a:r>
            <a:r>
              <a:rPr kumimoji="0" lang="en-US" sz="1600" b="0" i="1"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en-US" sz="1600" b="0" i="1"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arundinacea</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(respectievelijk 15 en 20 kg ha</a:t>
            </a:r>
            <a:r>
              <a:rPr kumimoji="0" lang="en-US" sz="1600" b="0" i="0" u="none" strike="noStrike" kern="1200" cap="none" spc="0" normalizeH="0" baseline="30000" noProof="0" dirty="0" smtClean="0">
                <a:ln>
                  <a:noFill/>
                </a:ln>
                <a:solidFill>
                  <a:prstClr val="black"/>
                </a:solidFill>
                <a:effectLst/>
                <a:uLnTx/>
                <a:uFillTx/>
                <a:latin typeface="Arial" pitchFamily="34" charset="0"/>
                <a:ea typeface="+mj-ea"/>
                <a:cs typeface="Arial" pitchFamily="34" charset="0"/>
                <a:sym typeface="Wingdings" pitchFamily="2" charset="2"/>
              </a:rPr>
              <a:t>-1</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lang="en-US" sz="1600" noProof="0" dirty="0">
                <a:solidFill>
                  <a:prstClr val="black"/>
                </a:solidFill>
                <a:latin typeface="Arial" pitchFamily="34" charset="0"/>
                <a:cs typeface="Arial" pitchFamily="34" charset="0"/>
                <a:sym typeface="Wingdings" pitchFamily="2" charset="2"/>
              </a:rPr>
              <a:t>l</a:t>
            </a:r>
            <a:r>
              <a:rPr lang="en-US" sz="1600" dirty="0" err="1" smtClean="0">
                <a:solidFill>
                  <a:prstClr val="black"/>
                </a:solidFill>
                <a:latin typeface="Arial" pitchFamily="34" charset="0"/>
                <a:cs typeface="Arial" pitchFamily="34" charset="0"/>
                <a:sym typeface="Wingdings" pitchFamily="2" charset="2"/>
              </a:rPr>
              <a:t>uzerne</a:t>
            </a:r>
            <a:r>
              <a:rPr lang="en-US" sz="1600" dirty="0" smtClean="0">
                <a:solidFill>
                  <a:prstClr val="black"/>
                </a:solidFill>
                <a:latin typeface="Arial" pitchFamily="34" charset="0"/>
                <a:cs typeface="Arial" pitchFamily="34" charset="0"/>
                <a:sym typeface="Wingdings" pitchFamily="2" charset="2"/>
              </a:rPr>
              <a:t> </a:t>
            </a:r>
            <a:r>
              <a:rPr lang="en-US" sz="1600" dirty="0" err="1" smtClean="0">
                <a:solidFill>
                  <a:prstClr val="black"/>
                </a:solidFill>
                <a:latin typeface="Arial" pitchFamily="34" charset="0"/>
                <a:cs typeface="Arial" pitchFamily="34" charset="0"/>
                <a:sym typeface="Wingdings" pitchFamily="2" charset="2"/>
              </a:rPr>
              <a:t>en</a:t>
            </a:r>
            <a:r>
              <a:rPr lang="en-US" sz="1600" dirty="0" smtClean="0">
                <a:solidFill>
                  <a:prstClr val="black"/>
                </a:solidFill>
                <a:latin typeface="Arial" pitchFamily="34" charset="0"/>
                <a:cs typeface="Arial" pitchFamily="34" charset="0"/>
                <a:sym typeface="Wingdings" pitchFamily="2" charset="2"/>
              </a:rPr>
              <a:t> </a:t>
            </a:r>
            <a:r>
              <a:rPr lang="en-US" sz="1600" dirty="0" err="1" smtClean="0">
                <a:solidFill>
                  <a:prstClr val="black"/>
                </a:solidFill>
                <a:latin typeface="Arial" pitchFamily="34" charset="0"/>
                <a:cs typeface="Arial" pitchFamily="34" charset="0"/>
                <a:sym typeface="Wingdings" pitchFamily="2" charset="2"/>
              </a:rPr>
              <a:t>riet</a:t>
            </a:r>
            <a:r>
              <a:rPr kumimoji="0" lang="en-US" sz="1600" b="0"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zwenkgras</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a:t>
            </a:r>
            <a:endParaRPr kumimoji="0" lang="en-US" sz="1600" b="0" i="0" u="none" strike="noStrike" kern="1200" cap="none" spc="0" normalizeH="0" baseline="0" noProof="0" dirty="0">
              <a:ln>
                <a:noFill/>
              </a:ln>
              <a:solidFill>
                <a:prstClr val="black"/>
              </a:solidFill>
              <a:effectLst/>
              <a:uLnTx/>
              <a:uFillTx/>
              <a:latin typeface="Arial" pitchFamily="34" charset="0"/>
              <a:ea typeface="+mj-ea"/>
              <a:cs typeface="Arial" pitchFamily="34" charset="0"/>
              <a:sym typeface="Wingdings" pitchFamily="2" charset="2"/>
            </a:endParaRPr>
          </a:p>
        </p:txBody>
      </p:sp>
      <p:grpSp>
        <p:nvGrpSpPr>
          <p:cNvPr id="3" name="Gruppieren 2"/>
          <p:cNvGrpSpPr/>
          <p:nvPr/>
        </p:nvGrpSpPr>
        <p:grpSpPr>
          <a:xfrm>
            <a:off x="632990" y="1632396"/>
            <a:ext cx="8080351" cy="4195473"/>
            <a:chOff x="611560" y="1196752"/>
            <a:chExt cx="9044843" cy="4858955"/>
          </a:xfrm>
        </p:grpSpPr>
        <p:grpSp>
          <p:nvGrpSpPr>
            <p:cNvPr id="5" name="Gruppieren 4"/>
            <p:cNvGrpSpPr/>
            <p:nvPr/>
          </p:nvGrpSpPr>
          <p:grpSpPr>
            <a:xfrm>
              <a:off x="611560" y="1196752"/>
              <a:ext cx="7456260" cy="4680520"/>
              <a:chOff x="611560" y="1196752"/>
              <a:chExt cx="7456260" cy="468052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1196752"/>
                <a:ext cx="7456260"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2814940" y="5532009"/>
                <a:ext cx="1008113" cy="32080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prstClr val="black"/>
                    </a:solidFill>
                    <a:latin typeface="Arial" pitchFamily="34" charset="0"/>
                    <a:cs typeface="Arial" pitchFamily="34" charset="0"/>
                  </a:rPr>
                  <a:t>1e </a:t>
                </a:r>
                <a:r>
                  <a:rPr lang="en-US" sz="1200" b="1" dirty="0" err="1" smtClean="0">
                    <a:solidFill>
                      <a:prstClr val="black"/>
                    </a:solidFill>
                    <a:latin typeface="Arial" pitchFamily="34" charset="0"/>
                    <a:cs typeface="Arial" pitchFamily="34" charset="0"/>
                  </a:rPr>
                  <a:t>snede</a:t>
                </a:r>
                <a:endParaRPr kumimoji="0" lang="en-US" sz="1200" b="1" i="0" u="none" strike="noStrike" kern="1200" cap="none" spc="0" normalizeH="0" baseline="0" noProof="0" dirty="0">
                  <a:ln>
                    <a:noFill/>
                  </a:ln>
                  <a:solidFill>
                    <a:prstClr val="black"/>
                  </a:solidFill>
                  <a:effectLst/>
                  <a:uLnTx/>
                  <a:uFillTx/>
                  <a:latin typeface="Arial" pitchFamily="34" charset="0"/>
                  <a:cs typeface="Arial" pitchFamily="34" charset="0"/>
                </a:endParaRPr>
              </a:p>
            </p:txBody>
          </p:sp>
          <p:sp>
            <p:nvSpPr>
              <p:cNvPr id="8" name="Textfeld 7"/>
              <p:cNvSpPr txBox="1"/>
              <p:nvPr/>
            </p:nvSpPr>
            <p:spPr>
              <a:xfrm>
                <a:off x="4163234" y="5548151"/>
                <a:ext cx="1008113" cy="32080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2e </a:t>
                </a:r>
                <a:r>
                  <a:rPr kumimoji="0" lang="en-US" sz="12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snede</a:t>
                </a:r>
                <a:endPar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Textfeld 8"/>
              <p:cNvSpPr txBox="1"/>
              <p:nvPr/>
            </p:nvSpPr>
            <p:spPr>
              <a:xfrm>
                <a:off x="5489737" y="5532009"/>
                <a:ext cx="1008113" cy="32080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3e </a:t>
                </a:r>
                <a:r>
                  <a:rPr kumimoji="0" lang="en-US" sz="12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snede</a:t>
                </a:r>
                <a:endPar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Textfeld 9"/>
              <p:cNvSpPr txBox="1"/>
              <p:nvPr/>
            </p:nvSpPr>
            <p:spPr>
              <a:xfrm>
                <a:off x="5193121" y="5193454"/>
                <a:ext cx="2000969"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luzerne</a:t>
                </a: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a:t>
                </a:r>
                <a:r>
                  <a:rPr kumimoji="0" lang="en-US"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Textfeld 10"/>
              <p:cNvSpPr txBox="1"/>
              <p:nvPr/>
            </p:nvSpPr>
            <p:spPr>
              <a:xfrm>
                <a:off x="1877622" y="5193455"/>
                <a:ext cx="2000969" cy="3385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luzerne</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 name="Textfeld 11"/>
              <p:cNvSpPr txBox="1"/>
              <p:nvPr/>
            </p:nvSpPr>
            <p:spPr>
              <a:xfrm>
                <a:off x="1201367" y="4920014"/>
                <a:ext cx="1802881" cy="35645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err="1">
                    <a:solidFill>
                      <a:prstClr val="black"/>
                    </a:solidFill>
                    <a:latin typeface="Arial" pitchFamily="34" charset="0"/>
                    <a:cs typeface="Arial" pitchFamily="34" charset="0"/>
                  </a:rPr>
                  <a:t>g</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een</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rhizobia</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 name="Textfeld 13"/>
              <p:cNvSpPr txBox="1"/>
              <p:nvPr/>
            </p:nvSpPr>
            <p:spPr>
              <a:xfrm>
                <a:off x="4299614" y="4939713"/>
                <a:ext cx="1806272" cy="35645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err="1">
                    <a:solidFill>
                      <a:prstClr val="black"/>
                    </a:solidFill>
                    <a:latin typeface="Arial" pitchFamily="34" charset="0"/>
                    <a:cs typeface="Arial" pitchFamily="34" charset="0"/>
                  </a:rPr>
                  <a:t>g</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een</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rhizobia</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5" name="Textfeld 14"/>
              <p:cNvSpPr txBox="1"/>
              <p:nvPr/>
            </p:nvSpPr>
            <p:spPr>
              <a:xfrm>
                <a:off x="6096448" y="4895757"/>
                <a:ext cx="1304803" cy="35645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rhizobia</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 name="Textfeld 12"/>
              <p:cNvSpPr txBox="1"/>
              <p:nvPr/>
            </p:nvSpPr>
            <p:spPr>
              <a:xfrm>
                <a:off x="3003626" y="4922505"/>
                <a:ext cx="1304803" cy="35645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rhizobia</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17" name="Textfeld 16"/>
            <p:cNvSpPr txBox="1"/>
            <p:nvPr/>
          </p:nvSpPr>
          <p:spPr>
            <a:xfrm rot="16200000">
              <a:off x="-600175" y="2611479"/>
              <a:ext cx="2779226"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DS-</a:t>
              </a:r>
              <a:r>
                <a:rPr kumimoji="0" lang="en-US" sz="1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opbrengst</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dt</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ha</a:t>
              </a:r>
              <a:r>
                <a:rPr kumimoji="0" lang="en-US" sz="1400" b="1"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8" name="Textfeld 17"/>
            <p:cNvSpPr txBox="1"/>
            <p:nvPr/>
          </p:nvSpPr>
          <p:spPr>
            <a:xfrm rot="16200000">
              <a:off x="1056296" y="3996282"/>
              <a:ext cx="114995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geen kalk</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Textfeld 18"/>
            <p:cNvSpPr txBox="1"/>
            <p:nvPr/>
          </p:nvSpPr>
          <p:spPr>
            <a:xfrm rot="16200000">
              <a:off x="1377114" y="4071652"/>
              <a:ext cx="1421768"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err="1" smtClean="0">
                  <a:solidFill>
                    <a:prstClr val="black"/>
                  </a:solidFill>
                  <a:latin typeface="Arial" pitchFamily="34" charset="0"/>
                  <a:cs typeface="Arial" pitchFamily="34" charset="0"/>
                </a:rPr>
                <a:t>bovengronds</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0" name="Textfeld 19"/>
            <p:cNvSpPr txBox="1"/>
            <p:nvPr/>
          </p:nvSpPr>
          <p:spPr>
            <a:xfrm rot="16200000">
              <a:off x="2069160" y="3916507"/>
              <a:ext cx="1097501"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err="1" smtClean="0">
                  <a:solidFill>
                    <a:prstClr val="black"/>
                  </a:solidFill>
                  <a:latin typeface="Arial" pitchFamily="34" charset="0"/>
                  <a:cs typeface="Arial" pitchFamily="34" charset="0"/>
                </a:rPr>
                <a:t>ingewerkt</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1" name="Textfeld 20"/>
            <p:cNvSpPr txBox="1"/>
            <p:nvPr/>
          </p:nvSpPr>
          <p:spPr>
            <a:xfrm rot="16200000">
              <a:off x="2535938" y="3941653"/>
              <a:ext cx="114995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geen</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kalk</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2" name="Textfeld 21"/>
            <p:cNvSpPr txBox="1"/>
            <p:nvPr/>
          </p:nvSpPr>
          <p:spPr>
            <a:xfrm rot="16200000">
              <a:off x="2846781" y="4110327"/>
              <a:ext cx="1587380"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err="1" smtClean="0">
                  <a:solidFill>
                    <a:prstClr val="black"/>
                  </a:solidFill>
                  <a:latin typeface="Arial" pitchFamily="34" charset="0"/>
                  <a:cs typeface="Arial" pitchFamily="34" charset="0"/>
                </a:rPr>
                <a:t>bovengronds</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3" name="Textfeld 22"/>
            <p:cNvSpPr txBox="1"/>
            <p:nvPr/>
          </p:nvSpPr>
          <p:spPr>
            <a:xfrm rot="16200000">
              <a:off x="3591202" y="3951688"/>
              <a:ext cx="1097501"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err="1" smtClean="0">
                  <a:solidFill>
                    <a:prstClr val="black"/>
                  </a:solidFill>
                  <a:latin typeface="Arial" pitchFamily="34" charset="0"/>
                  <a:cs typeface="Arial" pitchFamily="34" charset="0"/>
                </a:rPr>
                <a:t>ingewerkt</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4" name="Textfeld 23"/>
            <p:cNvSpPr txBox="1"/>
            <p:nvPr/>
          </p:nvSpPr>
          <p:spPr>
            <a:xfrm rot="16200000">
              <a:off x="4059836" y="3943831"/>
              <a:ext cx="114995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geen</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kalk</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5" name="Textfeld 24"/>
            <p:cNvSpPr txBox="1"/>
            <p:nvPr/>
          </p:nvSpPr>
          <p:spPr>
            <a:xfrm rot="16200000">
              <a:off x="4406244" y="4091121"/>
              <a:ext cx="1530206"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err="1" smtClean="0">
                  <a:solidFill>
                    <a:prstClr val="black"/>
                  </a:solidFill>
                  <a:latin typeface="Arial" pitchFamily="34" charset="0"/>
                  <a:cs typeface="Arial" pitchFamily="34" charset="0"/>
                </a:rPr>
                <a:t>bovengronds</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6" name="Textfeld 25"/>
            <p:cNvSpPr txBox="1"/>
            <p:nvPr/>
          </p:nvSpPr>
          <p:spPr>
            <a:xfrm rot="16200000">
              <a:off x="5113243" y="3949509"/>
              <a:ext cx="1097501"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ingewerkt</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7" name="Textfeld 26"/>
            <p:cNvSpPr txBox="1"/>
            <p:nvPr/>
          </p:nvSpPr>
          <p:spPr>
            <a:xfrm rot="16200000">
              <a:off x="5587419" y="3967877"/>
              <a:ext cx="114995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geen</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kalk</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8" name="Textfeld 27"/>
            <p:cNvSpPr txBox="1"/>
            <p:nvPr/>
          </p:nvSpPr>
          <p:spPr>
            <a:xfrm rot="16200000">
              <a:off x="5954681" y="4053962"/>
              <a:ext cx="1428755"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err="1" smtClean="0">
                  <a:solidFill>
                    <a:prstClr val="black"/>
                  </a:solidFill>
                  <a:latin typeface="Arial" pitchFamily="34" charset="0"/>
                  <a:cs typeface="Arial" pitchFamily="34" charset="0"/>
                </a:rPr>
                <a:t>bovengronds</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9" name="Textfeld 28"/>
            <p:cNvSpPr txBox="1"/>
            <p:nvPr/>
          </p:nvSpPr>
          <p:spPr>
            <a:xfrm rot="16200000">
              <a:off x="6645341" y="3899237"/>
              <a:ext cx="1097501"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err="1" smtClean="0">
                  <a:solidFill>
                    <a:prstClr val="black"/>
                  </a:solidFill>
                  <a:latin typeface="Arial" pitchFamily="34" charset="0"/>
                  <a:cs typeface="Arial" pitchFamily="34" charset="0"/>
                </a:rPr>
                <a:t>ingewerkt</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0" name="Textfeld 29"/>
            <p:cNvSpPr txBox="1"/>
            <p:nvPr/>
          </p:nvSpPr>
          <p:spPr>
            <a:xfrm rot="16200000">
              <a:off x="6982475" y="4072241"/>
              <a:ext cx="1396368"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L. </a:t>
              </a:r>
              <a:r>
                <a:rPr kumimoji="0" lang="en-US" sz="14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perenne</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2" name="Textfeld 31"/>
            <p:cNvSpPr txBox="1"/>
            <p:nvPr/>
          </p:nvSpPr>
          <p:spPr>
            <a:xfrm>
              <a:off x="8030843" y="5449744"/>
              <a:ext cx="1625560" cy="60596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(Herrmann et al, 2015)</a:t>
              </a:r>
              <a:endParaRPr kumimoji="0" lang="de-DE"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835483261"/>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524" y="883146"/>
            <a:ext cx="9081476" cy="528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3"/>
          <p:cNvSpPr>
            <a:spLocks noGrp="1"/>
          </p:cNvSpPr>
          <p:nvPr>
            <p:ph type="title"/>
          </p:nvPr>
        </p:nvSpPr>
        <p:spPr>
          <a:xfrm>
            <a:off x="348" y="97008"/>
            <a:ext cx="9170392" cy="667696"/>
          </a:xfrm>
        </p:spPr>
        <p:txBody>
          <a:bodyPr>
            <a:noAutofit/>
          </a:bodyPr>
          <a:lstStyle/>
          <a:p>
            <a:pPr algn="l">
              <a:spcBef>
                <a:spcPts val="1200"/>
              </a:spcBef>
            </a:pPr>
            <a:r>
              <a:rPr lang="de-DE" sz="2400" b="1" dirty="0" smtClean="0">
                <a:solidFill>
                  <a:schemeClr val="tx1"/>
                </a:solidFill>
                <a:latin typeface="Arial" pitchFamily="34" charset="0"/>
                <a:cs typeface="Arial" pitchFamily="34" charset="0"/>
                <a:sym typeface="Wingdings" pitchFamily="2" charset="2"/>
              </a:rPr>
              <a:t>Energie-</a:t>
            </a:r>
            <a:r>
              <a:rPr lang="de-DE" sz="2400" b="1" dirty="0" err="1" smtClean="0">
                <a:solidFill>
                  <a:schemeClr val="tx1"/>
                </a:solidFill>
                <a:latin typeface="Arial" pitchFamily="34" charset="0"/>
                <a:cs typeface="Arial" pitchFamily="34" charset="0"/>
                <a:sym typeface="Wingdings" pitchFamily="2" charset="2"/>
              </a:rPr>
              <a:t>inhoud</a:t>
            </a:r>
            <a:r>
              <a:rPr lang="de-DE" sz="2400" b="1" dirty="0" smtClean="0">
                <a:solidFill>
                  <a:schemeClr val="tx1"/>
                </a:solidFill>
                <a:latin typeface="Arial" pitchFamily="34" charset="0"/>
                <a:cs typeface="Arial" pitchFamily="34" charset="0"/>
                <a:sym typeface="Wingdings" pitchFamily="2" charset="2"/>
              </a:rPr>
              <a:t> van </a:t>
            </a:r>
            <a:r>
              <a:rPr lang="de-DE" sz="2400" b="1" dirty="0" err="1" smtClean="0">
                <a:solidFill>
                  <a:schemeClr val="tx1"/>
                </a:solidFill>
                <a:latin typeface="Arial" pitchFamily="34" charset="0"/>
                <a:cs typeface="Arial" pitchFamily="34" charset="0"/>
                <a:sym typeface="Wingdings" pitchFamily="2" charset="2"/>
              </a:rPr>
              <a:t>luzerne</a:t>
            </a:r>
            <a:r>
              <a:rPr lang="de-DE" sz="2400" b="1" dirty="0" smtClean="0">
                <a:solidFill>
                  <a:schemeClr val="tx1"/>
                </a:solidFill>
                <a:latin typeface="Arial" pitchFamily="34" charset="0"/>
                <a:cs typeface="Arial" pitchFamily="34" charset="0"/>
                <a:sym typeface="Wingdings" pitchFamily="2" charset="2"/>
              </a:rPr>
              <a:t> en luzerne-gras (Beieren)</a:t>
            </a:r>
            <a:endParaRPr lang="de-DE" sz="2400" b="1" dirty="0">
              <a:solidFill>
                <a:schemeClr val="tx1"/>
              </a:solidFill>
              <a:latin typeface="Arial" pitchFamily="34" charset="0"/>
              <a:cs typeface="Arial" pitchFamily="34" charset="0"/>
              <a:sym typeface="Wingdings" pitchFamily="2" charset="2"/>
            </a:endParaRPr>
          </a:p>
        </p:txBody>
      </p:sp>
      <p:sp>
        <p:nvSpPr>
          <p:cNvPr id="6" name="Textfeld 5"/>
          <p:cNvSpPr txBox="1"/>
          <p:nvPr/>
        </p:nvSpPr>
        <p:spPr>
          <a:xfrm>
            <a:off x="7164287" y="6165304"/>
            <a:ext cx="1493937"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LfL</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2014)</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467544" y="5746932"/>
            <a:ext cx="4073542"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gemiddelde energieconcentratie</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marginaal</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32622255"/>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1340768"/>
            <a:ext cx="8485744" cy="4516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156177" y="6289129"/>
            <a:ext cx="2502048"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Dewhurst</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et al., 2003)</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Textfeld 5"/>
          <p:cNvSpPr txBox="1"/>
          <p:nvPr/>
        </p:nvSpPr>
        <p:spPr>
          <a:xfrm>
            <a:off x="3784403" y="5445224"/>
            <a:ext cx="2502048"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Verteerbaarheid</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1835696" y="1916832"/>
            <a:ext cx="2502048"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+ 0,6 kg DMI/</a:t>
            </a:r>
            <a:r>
              <a:rPr kumimoji="0" lang="de-DE" sz="1600" b="1" i="0" u="none" strike="noStrike" kern="1200" cap="none" spc="0" normalizeH="0" baseline="0" noProof="0" dirty="0" err="1" smtClean="0">
                <a:ln>
                  <a:noFill/>
                </a:ln>
                <a:solidFill>
                  <a:srgbClr val="FF0000"/>
                </a:solidFill>
                <a:effectLst/>
                <a:uLnTx/>
                <a:uFillTx/>
                <a:latin typeface="Arial" pitchFamily="34" charset="0"/>
                <a:ea typeface="+mn-ea"/>
                <a:cs typeface="Arial" pitchFamily="34" charset="0"/>
              </a:rPr>
              <a:t>dier</a:t>
            </a:r>
            <a:r>
              <a:rPr kumimoji="0" lang="de-DE" sz="16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/d </a:t>
            </a:r>
            <a:endPar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4" name="Textfeld 3"/>
          <p:cNvSpPr txBox="1"/>
          <p:nvPr/>
        </p:nvSpPr>
        <p:spPr>
          <a:xfrm>
            <a:off x="341300" y="5806014"/>
            <a:ext cx="799288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Hoge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verteerbaarheid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en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dus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hoge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energie-</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opname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van de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vlinderbloemigen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zoals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luzerne</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Textfeld 8"/>
          <p:cNvSpPr txBox="1"/>
          <p:nvPr/>
        </p:nvSpPr>
        <p:spPr>
          <a:xfrm>
            <a:off x="341300" y="404664"/>
            <a:ext cx="799288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Voerkwaliteit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 DS-</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opname</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19766444"/>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79512" y="185103"/>
            <a:ext cx="723728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Variëteitsproeven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Noord-Duitsland -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prestaties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op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zand</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3" name="Gruppieren 2"/>
          <p:cNvGrpSpPr/>
          <p:nvPr/>
        </p:nvGrpSpPr>
        <p:grpSpPr>
          <a:xfrm>
            <a:off x="323529" y="1278052"/>
            <a:ext cx="8340180" cy="4680520"/>
            <a:chOff x="323529" y="908720"/>
            <a:chExt cx="8340180" cy="4680520"/>
          </a:xfrm>
        </p:grpSpPr>
        <p:grpSp>
          <p:nvGrpSpPr>
            <p:cNvPr id="5" name="Gruppieren 4"/>
            <p:cNvGrpSpPr/>
            <p:nvPr/>
          </p:nvGrpSpPr>
          <p:grpSpPr>
            <a:xfrm>
              <a:off x="323529" y="908720"/>
              <a:ext cx="8340180" cy="4680520"/>
              <a:chOff x="323528" y="1412776"/>
              <a:chExt cx="8847509" cy="5049366"/>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528" y="1412776"/>
                <a:ext cx="8402703" cy="5049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835695" y="1412776"/>
                <a:ext cx="6814146" cy="39843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Gemiddeld 59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DM ha</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zandgrond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pH 5,1, GD 5% = 7,7)</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1835695" y="1916832"/>
                <a:ext cx="7335342" cy="39843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Gemiddeld 135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DM ha</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(Haplic Luvisol, pH 6,9, GD 5% = 5,2)</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2" name="Textfeld 1"/>
            <p:cNvSpPr txBox="1"/>
            <p:nvPr/>
          </p:nvSpPr>
          <p:spPr>
            <a:xfrm rot="16200000">
              <a:off x="-898879" y="3270534"/>
              <a:ext cx="3083593"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DS-</a:t>
              </a:r>
              <a:r>
                <a:rPr kumimoji="0" lang="en-US"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opbrengst</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dt</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DS ha</a:t>
              </a:r>
              <a:r>
                <a:rPr kumimoji="0" lang="en-US" sz="1800" b="1"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Tree>
    <p:extLst>
      <p:ext uri="{BB962C8B-B14F-4D97-AF65-F5344CB8AC3E}">
        <p14:creationId xmlns:p14="http://schemas.microsoft.com/office/powerpoint/2010/main" val="2004686759"/>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51520" y="260648"/>
            <a:ext cx="626469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Alternatieve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vlinderbloemigen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Trifolium </a:t>
            </a:r>
            <a:r>
              <a:rPr kumimoji="0" lang="de-DE" sz="24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pratense</a:t>
            </a:r>
            <a:endParaRPr kumimoji="0" lang="en-US" sz="2400" b="1"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7" name="Textfeld 16"/>
          <p:cNvSpPr txBox="1"/>
          <p:nvPr/>
        </p:nvSpPr>
        <p:spPr>
          <a:xfrm>
            <a:off x="387927" y="5521864"/>
            <a:ext cx="9144000" cy="126188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mengsel 1: 21, 21, 29, 29%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Italiaans</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hybride,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raaigras</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rode klaver, respectievelijk</a:t>
            </a:r>
          </a:p>
          <a:p>
            <a:pPr marL="285750" marR="0" lvl="0"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mengsel 2: 67 en 33%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raaigras</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en rode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klaver</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respectievelijk</a:t>
            </a:r>
          </a:p>
          <a:p>
            <a:pPr marL="285750" marR="0" lvl="0"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mengsel 3: 17, 33, 17, 20, 13%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raaigras</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beemdlangbloem</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timoteegras, rode klaver, witte klaver, respectievelijk</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3" name="Gruppieren 2"/>
          <p:cNvGrpSpPr/>
          <p:nvPr/>
        </p:nvGrpSpPr>
        <p:grpSpPr>
          <a:xfrm>
            <a:off x="683569" y="1160305"/>
            <a:ext cx="6948264" cy="4265328"/>
            <a:chOff x="683568" y="1029044"/>
            <a:chExt cx="6948264" cy="4265328"/>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3568" y="1052736"/>
              <a:ext cx="6948264" cy="424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683568" y="4888170"/>
              <a:ext cx="3024336"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rode klaver</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Textfeld 9"/>
            <p:cNvSpPr txBox="1"/>
            <p:nvPr/>
          </p:nvSpPr>
          <p:spPr>
            <a:xfrm>
              <a:off x="3925813" y="4888170"/>
              <a:ext cx="3240360"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rode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klaver</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gras</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Textfeld 10"/>
            <p:cNvSpPr txBox="1"/>
            <p:nvPr/>
          </p:nvSpPr>
          <p:spPr>
            <a:xfrm rot="19209459">
              <a:off x="1016962" y="3888846"/>
              <a:ext cx="1275235"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b="1" dirty="0" err="1">
                  <a:solidFill>
                    <a:prstClr val="black"/>
                  </a:solidFill>
                  <a:latin typeface="Arial" pitchFamily="34" charset="0"/>
                  <a:cs typeface="Arial" pitchFamily="34" charset="0"/>
                </a:rPr>
                <a:t>v</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ariëteit</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1</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 name="Textfeld 11"/>
            <p:cNvSpPr txBox="1"/>
            <p:nvPr/>
          </p:nvSpPr>
          <p:spPr>
            <a:xfrm rot="19209459">
              <a:off x="2021984" y="3888845"/>
              <a:ext cx="1275235"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variëteit</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 name="Textfeld 12"/>
            <p:cNvSpPr txBox="1"/>
            <p:nvPr/>
          </p:nvSpPr>
          <p:spPr>
            <a:xfrm rot="19209459">
              <a:off x="2961340" y="3844507"/>
              <a:ext cx="1275235"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variëteit</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3</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 name="Textfeld 13"/>
            <p:cNvSpPr txBox="1"/>
            <p:nvPr/>
          </p:nvSpPr>
          <p:spPr>
            <a:xfrm rot="19209459">
              <a:off x="3524948" y="4067457"/>
              <a:ext cx="1797777"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mengsel</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1</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5" name="Textfeld 14"/>
            <p:cNvSpPr txBox="1"/>
            <p:nvPr/>
          </p:nvSpPr>
          <p:spPr>
            <a:xfrm rot="19209459">
              <a:off x="4485836" y="4036202"/>
              <a:ext cx="1797777"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mengsel</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 name="Textfeld 15"/>
            <p:cNvSpPr txBox="1"/>
            <p:nvPr/>
          </p:nvSpPr>
          <p:spPr>
            <a:xfrm rot="19209459">
              <a:off x="5470208" y="4036202"/>
              <a:ext cx="1797777"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mengsel</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3</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9" name="Textfeld 18"/>
            <p:cNvSpPr txBox="1"/>
            <p:nvPr/>
          </p:nvSpPr>
          <p:spPr>
            <a:xfrm rot="16200000">
              <a:off x="-681569" y="2394183"/>
              <a:ext cx="3099609"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DS-</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opbrengst</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dt</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DS ha</a:t>
              </a:r>
              <a:r>
                <a:rPr kumimoji="0" lang="de-DE" sz="1800" b="1"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0" name="Textfeld 19"/>
            <p:cNvSpPr txBox="1"/>
            <p:nvPr/>
          </p:nvSpPr>
          <p:spPr>
            <a:xfrm>
              <a:off x="2063371" y="1160305"/>
              <a:ext cx="1080120" cy="27699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2013</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1" name="Textfeld 20"/>
            <p:cNvSpPr txBox="1"/>
            <p:nvPr/>
          </p:nvSpPr>
          <p:spPr>
            <a:xfrm>
              <a:off x="3491880" y="1174205"/>
              <a:ext cx="1080120" cy="27699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2014</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2" name="Textfeld 21"/>
            <p:cNvSpPr txBox="1"/>
            <p:nvPr/>
          </p:nvSpPr>
          <p:spPr>
            <a:xfrm>
              <a:off x="4860032" y="1174204"/>
              <a:ext cx="1080120" cy="27699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2015</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Tree>
    <p:extLst>
      <p:ext uri="{BB962C8B-B14F-4D97-AF65-F5344CB8AC3E}">
        <p14:creationId xmlns:p14="http://schemas.microsoft.com/office/powerpoint/2010/main" val="396742763"/>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66104" y="1514554"/>
            <a:ext cx="9144000" cy="3354765"/>
          </a:xfrm>
          <a:prstGeom prst="rect">
            <a:avLst/>
          </a:prstGeom>
          <a:noFill/>
        </p:spPr>
        <p:txBody>
          <a:bodyPr wrap="square" rtlCol="0">
            <a:spAutoFit/>
          </a:bodyPr>
          <a:lstStyle/>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Op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grasland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geen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drijfmest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na de laatste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snede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lage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efficiëntie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afbraak</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van de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zode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hogere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a:t>
            </a:r>
            <a:r>
              <a:rPr kumimoji="0" lang="de-DE" sz="1800" b="0" i="0" u="none" strike="noStrike" kern="1200" cap="none" spc="0" normalizeH="0" baseline="-25000" noProof="0" dirty="0" smtClean="0">
                <a:ln>
                  <a:noFill/>
                </a:ln>
                <a:solidFill>
                  <a:prstClr val="black"/>
                </a:solidFill>
                <a:effectLst/>
                <a:uLnTx/>
                <a:uFillTx/>
                <a:latin typeface="Arial" pitchFamily="34" charset="0"/>
                <a:ea typeface="+mn-ea"/>
                <a:cs typeface="Arial" pitchFamily="34" charset="0"/>
              </a:rPr>
              <a:t>2</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O-productie)</a:t>
            </a: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lang="en-US" dirty="0" smtClean="0">
                <a:solidFill>
                  <a:prstClr val="black"/>
                </a:solidFill>
                <a:latin typeface="Arial" pitchFamily="34" charset="0"/>
                <a:cs typeface="Arial" pitchFamily="34" charset="0"/>
              </a:rPr>
              <a:t>Luzerne</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op lichte zandgronden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mogelijk</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bekalking</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inoculatie met vitale rhizobia-stammen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noodzakelijk</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Zeer</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goede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ruwvoerkwaliteit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hoog </a:t>
            </a:r>
            <a:r>
              <a:rPr kumimoji="0" lang="de-DE"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N</a:t>
            </a:r>
            <a:r>
              <a:rPr kumimoji="0" lang="de-DE" sz="1800" b="1" i="0" u="none" strike="noStrike" kern="1200" cap="none" spc="0" normalizeH="0" baseline="0" noProof="0" dirty="0" smtClean="0">
                <a:ln>
                  <a:noFill/>
                </a:ln>
                <a:effectLst/>
                <a:uLnTx/>
                <a:uFillTx/>
                <a:latin typeface="Arial" pitchFamily="34" charset="0"/>
                <a:ea typeface="+mn-ea"/>
                <a:cs typeface="Arial" pitchFamily="34" charset="0"/>
              </a:rPr>
              <a:t>-gehalte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(tot 350 kg N ha</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jaar</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Prestaties goed tot marginaal - rode klaver meer aangepast (&gt;100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dt</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DS ha</a:t>
            </a:r>
            <a:r>
              <a:rPr kumimoji="0" lang="en-US"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Geen bemesting </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nodig </a:t>
            </a:r>
          </a:p>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lang="en-US" dirty="0" err="1" smtClean="0">
                <a:solidFill>
                  <a:prstClr val="black"/>
                </a:solidFill>
                <a:latin typeface="Arial" pitchFamily="34" charset="0"/>
                <a:cs typeface="Arial" pitchFamily="34" charset="0"/>
              </a:rPr>
              <a:t>Optie</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voor bedrijven met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problemen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met de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nutriëntenbalans</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eiwit</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van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eigen</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land'</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 name="Rechthoek 1"/>
          <p:cNvSpPr/>
          <p:nvPr/>
        </p:nvSpPr>
        <p:spPr>
          <a:xfrm>
            <a:off x="364692" y="341842"/>
            <a:ext cx="7070581" cy="830997"/>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Aanpassing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voor</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veehouderij</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Noord-Duitsland</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zandgrond</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lage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pH)</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105228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8671" y="594622"/>
            <a:ext cx="7065765" cy="1196997"/>
          </a:xfrm>
        </p:spPr>
        <p:txBody>
          <a:bodyPr/>
          <a:lstStyle/>
          <a:p>
            <a:r>
              <a:rPr lang="en-US" sz="2400" dirty="0" smtClean="0">
                <a:solidFill>
                  <a:schemeClr val="tx1"/>
                </a:solidFill>
                <a:latin typeface="+mn-lt"/>
              </a:rPr>
              <a:t>De semi-</a:t>
            </a:r>
            <a:r>
              <a:rPr lang="en-US" sz="2400" dirty="0" err="1" smtClean="0">
                <a:solidFill>
                  <a:schemeClr val="tx1"/>
                </a:solidFill>
                <a:latin typeface="+mn-lt"/>
              </a:rPr>
              <a:t>natuurlijke</a:t>
            </a:r>
            <a:r>
              <a:rPr lang="en-US" sz="2400" dirty="0" smtClean="0">
                <a:solidFill>
                  <a:schemeClr val="tx1"/>
                </a:solidFill>
                <a:latin typeface="+mn-lt"/>
              </a:rPr>
              <a:t> </a:t>
            </a:r>
            <a:r>
              <a:rPr lang="en-US" sz="2400" dirty="0" err="1" smtClean="0">
                <a:solidFill>
                  <a:schemeClr val="tx1"/>
                </a:solidFill>
                <a:latin typeface="+mn-lt"/>
              </a:rPr>
              <a:t>permanente</a:t>
            </a:r>
            <a:r>
              <a:rPr lang="en-US" sz="2400" dirty="0" smtClean="0">
                <a:solidFill>
                  <a:schemeClr val="tx1"/>
                </a:solidFill>
                <a:latin typeface="+mn-lt"/>
              </a:rPr>
              <a:t> </a:t>
            </a:r>
            <a:r>
              <a:rPr lang="en-US" sz="2400" dirty="0" err="1" smtClean="0">
                <a:solidFill>
                  <a:schemeClr val="tx1"/>
                </a:solidFill>
                <a:latin typeface="+mn-lt"/>
              </a:rPr>
              <a:t>graslanden</a:t>
            </a:r>
            <a:r>
              <a:rPr lang="en-US" sz="2400" dirty="0" smtClean="0">
                <a:solidFill>
                  <a:schemeClr val="tx1"/>
                </a:solidFill>
                <a:latin typeface="+mn-lt"/>
              </a:rPr>
              <a:t> </a:t>
            </a:r>
            <a:r>
              <a:rPr lang="en-US" sz="2400" dirty="0">
                <a:solidFill>
                  <a:schemeClr val="tx1"/>
                </a:solidFill>
                <a:latin typeface="+mn-lt"/>
              </a:rPr>
              <a:t>in Zweden zijn het best geschikt voor </a:t>
            </a:r>
            <a:r>
              <a:rPr lang="en-US" sz="2400" dirty="0" err="1">
                <a:solidFill>
                  <a:schemeClr val="tx1"/>
                </a:solidFill>
                <a:latin typeface="+mn-lt"/>
              </a:rPr>
              <a:t>lichtere</a:t>
            </a:r>
            <a:r>
              <a:rPr lang="en-US" sz="2400" dirty="0">
                <a:solidFill>
                  <a:schemeClr val="tx1"/>
                </a:solidFill>
                <a:latin typeface="+mn-lt"/>
              </a:rPr>
              <a:t> </a:t>
            </a:r>
            <a:r>
              <a:rPr lang="en-US" sz="2400" dirty="0" err="1" smtClean="0">
                <a:solidFill>
                  <a:schemeClr val="tx1"/>
                </a:solidFill>
                <a:latin typeface="+mn-lt"/>
              </a:rPr>
              <a:t>vleesveerassen</a:t>
            </a:r>
            <a:r>
              <a:rPr lang="en-US" sz="2400" dirty="0">
                <a:solidFill>
                  <a:schemeClr val="tx1"/>
                </a:solidFill>
                <a:latin typeface="+mn-lt"/>
              </a:rPr>
              <a:t>, </a:t>
            </a:r>
            <a:r>
              <a:rPr lang="en-US" sz="2400" dirty="0" err="1" smtClean="0">
                <a:solidFill>
                  <a:schemeClr val="tx1"/>
                </a:solidFill>
                <a:latin typeface="+mn-lt"/>
              </a:rPr>
              <a:t>vaarzen</a:t>
            </a:r>
            <a:r>
              <a:rPr lang="en-US" sz="2400" dirty="0">
                <a:solidFill>
                  <a:schemeClr val="tx1"/>
                </a:solidFill>
                <a:latin typeface="+mn-lt"/>
              </a:rPr>
              <a:t>, paarden en schapen.</a:t>
            </a:r>
            <a:endParaRPr lang="es-ES" sz="2400" dirty="0">
              <a:solidFill>
                <a:schemeClr val="tx1"/>
              </a:solidFill>
              <a:latin typeface="+mn-lt"/>
            </a:endParaRPr>
          </a:p>
        </p:txBody>
      </p:sp>
      <p:pic>
        <p:nvPicPr>
          <p:cNvPr id="7" name="Bildobjekt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98102" y="1922165"/>
            <a:ext cx="6925558" cy="4537939"/>
          </a:xfrm>
          <a:prstGeom prst="rect">
            <a:avLst/>
          </a:prstGeom>
        </p:spPr>
      </p:pic>
      <p:sp>
        <p:nvSpPr>
          <p:cNvPr id="10" name="textruta 9"/>
          <p:cNvSpPr txBox="1"/>
          <p:nvPr/>
        </p:nvSpPr>
        <p:spPr>
          <a:xfrm>
            <a:off x="6764297" y="6083337"/>
            <a:ext cx="15913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Eva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47761950"/>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Polen</a:t>
            </a:r>
            <a:endParaRPr lang="nl-NL" dirty="0"/>
          </a:p>
        </p:txBody>
      </p:sp>
    </p:spTree>
    <p:extLst>
      <p:ext uri="{BB962C8B-B14F-4D97-AF65-F5344CB8AC3E}">
        <p14:creationId xmlns:p14="http://schemas.microsoft.com/office/powerpoint/2010/main" val="318561988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00826" y="1629174"/>
            <a:ext cx="6263927" cy="1470025"/>
          </a:xfrm>
        </p:spPr>
        <p:txBody>
          <a:bodyPr/>
          <a:lstStyle/>
          <a:p>
            <a:pPr algn="l"/>
            <a:r>
              <a:rPr lang="en-US"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Effectief gebruik</a:t>
            </a:r>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r>
            <a:b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br>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van </a:t>
            </a:r>
            <a:r>
              <a:rPr lang="en-US"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blijvend grasland in de </a:t>
            </a:r>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voeding</a:t>
            </a:r>
            <a:r>
              <a:rPr lang="nl-NL" altLang="pl-PL" sz="4000"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van </a:t>
            </a:r>
            <a:r>
              <a:rPr lang="en-US"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melkkoeien in Polen </a:t>
            </a:r>
            <a:r>
              <a:rPr lang="pl-PL"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
            </a:r>
            <a:br>
              <a:rPr lang="pl-PL"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br>
            <a:endParaRPr lang="de-DE" sz="40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Untertitel 2"/>
          <p:cNvSpPr>
            <a:spLocks noGrp="1"/>
          </p:cNvSpPr>
          <p:nvPr>
            <p:ph type="subTitle" idx="1"/>
          </p:nvPr>
        </p:nvSpPr>
        <p:spPr>
          <a:xfrm>
            <a:off x="468313" y="4365104"/>
            <a:ext cx="5831880" cy="560854"/>
          </a:xfrm>
        </p:spPr>
        <p:txBody>
          <a:bodyPr/>
          <a:lstStyle/>
          <a:p>
            <a:r>
              <a:rPr lang="pl-PL" altLang="pl-PL" b="1" dirty="0">
                <a:solidFill>
                  <a:schemeClr val="tx1"/>
                </a:solidFill>
                <a:latin typeface="Tahoma" panose="020B0604030504040204" pitchFamily="34" charset="0"/>
              </a:rPr>
              <a:t>Piotr </a:t>
            </a:r>
            <a:r>
              <a:rPr lang="pl-PL" altLang="pl-PL" b="1" dirty="0" smtClean="0">
                <a:solidFill>
                  <a:schemeClr val="tx1"/>
                </a:solidFill>
                <a:latin typeface="Tahoma" panose="020B0604030504040204" pitchFamily="34" charset="0"/>
              </a:rPr>
              <a:t>Goliński</a:t>
            </a:r>
          </a:p>
          <a:p>
            <a:r>
              <a:rPr lang="pl-PL" altLang="pl-PL" b="1" dirty="0" smtClean="0">
                <a:solidFill>
                  <a:schemeClr val="tx1"/>
                </a:solidFill>
                <a:latin typeface="Tahoma" panose="020B0604030504040204" pitchFamily="34" charset="0"/>
              </a:rPr>
              <a:t>Barbara Golińska</a:t>
            </a:r>
            <a:endParaRPr lang="pl-PL" altLang="pl-PL" b="1" dirty="0">
              <a:solidFill>
                <a:schemeClr val="tx1"/>
              </a:solidFill>
              <a:latin typeface="Tahoma" panose="020B0604030504040204" pitchFamily="34" charset="0"/>
            </a:endParaRPr>
          </a:p>
          <a:p>
            <a:r>
              <a:rPr lang="pl-PL" altLang="pl-PL" b="1" dirty="0" smtClean="0">
                <a:solidFill>
                  <a:schemeClr val="tx1"/>
                </a:solidFill>
                <a:latin typeface="Tahoma" panose="020B0604030504040204" pitchFamily="34" charset="0"/>
              </a:rPr>
              <a:t>Artur Paszkowski</a:t>
            </a:r>
          </a:p>
          <a:p>
            <a:endParaRPr lang="pl-PL" altLang="pl-PL" b="1" baseline="30000" dirty="0">
              <a:solidFill>
                <a:schemeClr val="tx1"/>
              </a:solidFill>
              <a:latin typeface="Tahoma" panose="020B0604030504040204" pitchFamily="34" charset="0"/>
            </a:endParaRPr>
          </a:p>
          <a:p>
            <a:endParaRPr lang="de-DE" dirty="0"/>
          </a:p>
        </p:txBody>
      </p:sp>
      <p:pic>
        <p:nvPicPr>
          <p:cNvPr id="5" name="Picture 11" descr="Logo%20anglojezyczn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35052" y="1059831"/>
            <a:ext cx="1632351" cy="89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981413" y="116631"/>
            <a:ext cx="5102755" cy="943200"/>
          </a:xfrm>
          <a:prstGeom prst="rect">
            <a:avLst/>
          </a:prstGeom>
          <a:solidFill>
            <a:schemeClr val="accent1"/>
          </a:solidFill>
          <a:ln w="9525">
            <a:noFill/>
            <a:miter lim="800000"/>
            <a:headEnd/>
            <a:tailEnd/>
          </a:ln>
          <a:effectLst/>
        </p:spPr>
        <p:txBody>
          <a:bodyPr wrap="square">
            <a:noAutofit/>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Arial" charset="0"/>
              <a:buNone/>
              <a:tabLst/>
              <a:defRPr/>
            </a:pPr>
            <a:r>
              <a:rPr kumimoji="0" lang="en-US" sz="28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a:ea typeface="+mn-ea"/>
                <a:cs typeface="+mn-cs"/>
              </a:rPr>
              <a:t>Department </a:t>
            </a:r>
            <a:r>
              <a:rPr kumimoji="0" lang="en-US" sz="2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t>of Grassland </a:t>
            </a:r>
            <a:endParaRPr kumimoji="0" lang="pl-PL" sz="28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a:p>
            <a:pPr marL="0" marR="0" lvl="0" indent="0" algn="l" defTabSz="449263" rtl="0" eaLnBrk="1" fontAlgn="base" latinLnBrk="0" hangingPunct="1">
              <a:lnSpc>
                <a:spcPct val="93000"/>
              </a:lnSpc>
              <a:spcBef>
                <a:spcPct val="0"/>
              </a:spcBef>
              <a:spcAft>
                <a:spcPct val="0"/>
              </a:spcAft>
              <a:buClr>
                <a:srgbClr val="000000"/>
              </a:buClr>
              <a:buSzPct val="100000"/>
              <a:buFont typeface="Arial" charset="0"/>
              <a:buNone/>
              <a:tabLst/>
              <a:defRPr/>
            </a:pPr>
            <a:r>
              <a:rPr kumimoji="0" lang="en-US" sz="28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a:ea typeface="+mn-ea"/>
                <a:cs typeface="+mn-cs"/>
              </a:rPr>
              <a:t>and Natural Landscape Sciences</a:t>
            </a:r>
            <a:endParaRPr kumimoji="0" lang="pl-PL" sz="28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Tree>
    <p:extLst>
      <p:ext uri="{BB962C8B-B14F-4D97-AF65-F5344CB8AC3E}">
        <p14:creationId xmlns:p14="http://schemas.microsoft.com/office/powerpoint/2010/main" val="2437936288"/>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9631" y="116632"/>
            <a:ext cx="5544615" cy="936104"/>
          </a:xfrm>
        </p:spPr>
        <p:txBody>
          <a:bodyPr/>
          <a:lstStyle/>
          <a:p>
            <a:r>
              <a:rPr lang="pl-PL" altLang="pl-PL" sz="2800" b="1" dirty="0" err="1">
                <a:solidFill>
                  <a:srgbClr val="006600"/>
                </a:solidFill>
                <a:latin typeface="Tahoma" panose="020B0604030504040204" pitchFamily="34" charset="0"/>
              </a:rPr>
              <a:t>Oppervlakte cultuurgrond</a:t>
            </a:r>
            <a:r>
              <a:rPr lang="pl-PL" altLang="pl-PL" sz="2800" b="1" dirty="0" smtClean="0">
                <a:solidFill>
                  <a:srgbClr val="006600"/>
                </a:solidFill>
                <a:latin typeface="Tahoma" panose="020B0604030504040204" pitchFamily="34" charset="0"/>
              </a:rPr>
              <a:t/>
            </a:r>
            <a:br>
              <a:rPr lang="pl-PL" altLang="pl-PL" sz="2800" b="1" dirty="0" smtClean="0">
                <a:solidFill>
                  <a:srgbClr val="006600"/>
                </a:solidFill>
                <a:latin typeface="Tahoma" panose="020B0604030504040204" pitchFamily="34" charset="0"/>
              </a:rPr>
            </a:br>
            <a:r>
              <a:rPr lang="pl-PL" altLang="pl-PL" sz="2800" b="1" dirty="0" smtClean="0">
                <a:solidFill>
                  <a:srgbClr val="006600"/>
                </a:solidFill>
                <a:latin typeface="Tahoma" panose="020B0604030504040204" pitchFamily="34" charset="0"/>
              </a:rPr>
              <a:t>in </a:t>
            </a:r>
            <a:r>
              <a:rPr lang="pl-PL" altLang="pl-PL" sz="2800" b="1" dirty="0">
                <a:solidFill>
                  <a:srgbClr val="006600"/>
                </a:solidFill>
                <a:latin typeface="Tahoma" panose="020B0604030504040204" pitchFamily="34" charset="0"/>
              </a:rPr>
              <a:t>Polen </a:t>
            </a:r>
            <a:r>
              <a:rPr lang="pl-PL" altLang="pl-PL" sz="2800" b="1" dirty="0" smtClean="0">
                <a:solidFill>
                  <a:srgbClr val="006600"/>
                </a:solidFill>
                <a:latin typeface="Tahoma" panose="020B0604030504040204" pitchFamily="34" charset="0"/>
              </a:rPr>
              <a:t>(</a:t>
            </a:r>
            <a:r>
              <a:rPr lang="pl-PL" altLang="pl-PL" sz="2800" b="1" dirty="0" err="1">
                <a:solidFill>
                  <a:srgbClr val="006600"/>
                </a:solidFill>
                <a:latin typeface="Tahoma" panose="020B0604030504040204" pitchFamily="34" charset="0"/>
              </a:rPr>
              <a:t>duizend</a:t>
            </a:r>
            <a:r>
              <a:rPr lang="pl-PL" altLang="pl-PL" sz="2800" b="1" dirty="0">
                <a:solidFill>
                  <a:srgbClr val="006600"/>
                </a:solidFill>
                <a:latin typeface="Tahoma" panose="020B0604030504040204" pitchFamily="34" charset="0"/>
              </a:rPr>
              <a:t> ha)</a:t>
            </a:r>
            <a:endParaRPr lang="de-DE" sz="2800" dirty="0"/>
          </a:p>
        </p:txBody>
      </p:sp>
      <p:graphicFrame>
        <p:nvGraphicFramePr>
          <p:cNvPr id="6" name="Symbol zastępczy zawartości 5"/>
          <p:cNvGraphicFramePr>
            <a:graphicFrameLocks noGrp="1"/>
          </p:cNvGraphicFramePr>
          <p:nvPr>
            <p:ph idx="1"/>
            <p:extLst>
              <p:ext uri="{D42A27DB-BD31-4B8C-83A1-F6EECF244321}">
                <p14:modId xmlns:p14="http://schemas.microsoft.com/office/powerpoint/2010/main" val="3393260540"/>
              </p:ext>
            </p:extLst>
          </p:nvPr>
        </p:nvGraphicFramePr>
        <p:xfrm>
          <a:off x="179512" y="1628800"/>
          <a:ext cx="8568952" cy="2743935"/>
        </p:xfrm>
        <a:graphic>
          <a:graphicData uri="http://schemas.openxmlformats.org/drawingml/2006/table">
            <a:tbl>
              <a:tblPr firstRow="1" firstCol="1" bandRow="1">
                <a:tableStyleId>{F5AB1C69-6EDB-4FF4-983F-18BD219EF322}</a:tableStyleId>
              </a:tblPr>
              <a:tblGrid>
                <a:gridCol w="3178042">
                  <a:extLst>
                    <a:ext uri="{9D8B030D-6E8A-4147-A177-3AD203B41FA5}">
                      <a16:colId xmlns:a16="http://schemas.microsoft.com/office/drawing/2014/main" val="20000"/>
                    </a:ext>
                  </a:extLst>
                </a:gridCol>
                <a:gridCol w="1078182">
                  <a:extLst>
                    <a:ext uri="{9D8B030D-6E8A-4147-A177-3AD203B41FA5}">
                      <a16:colId xmlns:a16="http://schemas.microsoft.com/office/drawing/2014/main" val="20001"/>
                    </a:ext>
                  </a:extLst>
                </a:gridCol>
                <a:gridCol w="1078182">
                  <a:extLst>
                    <a:ext uri="{9D8B030D-6E8A-4147-A177-3AD203B41FA5}">
                      <a16:colId xmlns:a16="http://schemas.microsoft.com/office/drawing/2014/main" val="20002"/>
                    </a:ext>
                  </a:extLst>
                </a:gridCol>
                <a:gridCol w="1078182">
                  <a:extLst>
                    <a:ext uri="{9D8B030D-6E8A-4147-A177-3AD203B41FA5}">
                      <a16:colId xmlns:a16="http://schemas.microsoft.com/office/drawing/2014/main" val="20003"/>
                    </a:ext>
                  </a:extLst>
                </a:gridCol>
                <a:gridCol w="1078182">
                  <a:extLst>
                    <a:ext uri="{9D8B030D-6E8A-4147-A177-3AD203B41FA5}">
                      <a16:colId xmlns:a16="http://schemas.microsoft.com/office/drawing/2014/main" val="20004"/>
                    </a:ext>
                  </a:extLst>
                </a:gridCol>
                <a:gridCol w="1078182">
                  <a:extLst>
                    <a:ext uri="{9D8B030D-6E8A-4147-A177-3AD203B41FA5}">
                      <a16:colId xmlns:a16="http://schemas.microsoft.com/office/drawing/2014/main" val="20005"/>
                    </a:ext>
                  </a:extLst>
                </a:gridCol>
              </a:tblGrid>
              <a:tr h="303001">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1990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2000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2005</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2010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sz="2800" dirty="0" smtClean="0">
                          <a:ln>
                            <a:noFill/>
                          </a:ln>
                        </a:rPr>
                        <a:t>2017</a:t>
                      </a:r>
                      <a:endParaRPr lang="pl-PL" sz="2800" b="1"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extLst>
                  <a:ext uri="{0D108BD9-81ED-4DB2-BD59-A6C34878D82A}">
                    <a16:rowId xmlns:a16="http://schemas.microsoft.com/office/drawing/2014/main" val="10000"/>
                  </a:ext>
                </a:extLst>
              </a:tr>
              <a:tr h="303001">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r>
                        <a:rPr lang="pl-PL" sz="2400" kern="1200" dirty="0" smtClean="0">
                          <a:ln>
                            <a:noFill/>
                          </a:ln>
                        </a:rPr>
                        <a:t>Bouwland</a:t>
                      </a:r>
                      <a:endParaRPr lang="pl-PL" sz="24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14388</a:t>
                      </a:r>
                      <a:endParaRPr lang="pl-PL" sz="2800" dirty="0" smtClean="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13940</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12220</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10428</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10757</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1"/>
                  </a:ext>
                </a:extLst>
              </a:tr>
              <a:tr h="409943">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r>
                        <a:rPr lang="pl-PL" altLang="pl-PL" sz="1200" kern="1200" baseline="0" dirty="0" err="1" smtClean="0">
                          <a:ln>
                            <a:noFill/>
                          </a:ln>
                        </a:rPr>
                        <a:t>waarvan</a:t>
                      </a:r>
                      <a:r>
                        <a:rPr lang="pl-PL" altLang="pl-PL" sz="2400" kern="1200" dirty="0" smtClean="0">
                          <a:ln>
                            <a:noFill/>
                          </a:ln>
                        </a:rPr>
                        <a:t/>
                      </a:r>
                      <a:br>
                        <a:rPr lang="pl-PL" altLang="pl-PL" sz="2400" kern="1200" dirty="0" smtClean="0">
                          <a:ln>
                            <a:noFill/>
                          </a:ln>
                        </a:rPr>
                      </a:br>
                      <a:r>
                        <a:rPr lang="pl-PL" sz="2400" dirty="0" err="1" smtClean="0">
                          <a:ln>
                            <a:noFill/>
                          </a:ln>
                        </a:rPr>
                        <a:t> Tijdelijk</a:t>
                      </a:r>
                      <a:r>
                        <a:rPr lang="pl-PL" sz="2400" baseline="0" dirty="0" err="1" smtClean="0">
                          <a:ln>
                            <a:noFill/>
                          </a:ln>
                        </a:rPr>
                        <a:t> grasland</a:t>
                      </a:r>
                      <a:endParaRPr lang="pl-PL" sz="24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n.v.t.</a:t>
                      </a:r>
                      <a:endParaRPr lang="pl-PL" sz="2800" dirty="0" smtClean="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n.v.t.</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kern="1200" dirty="0" smtClean="0">
                          <a:ln>
                            <a:noFill/>
                          </a:ln>
                        </a:rPr>
                        <a:t>n.v.t.</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kern="1200" dirty="0" smtClean="0">
                          <a:ln>
                            <a:noFill/>
                          </a:ln>
                        </a:rPr>
                        <a:t>n.v.t.</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414</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2"/>
                  </a:ext>
                </a:extLst>
              </a:tr>
              <a:tr h="303001">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marL="0" indent="0" algn="l" defTabSz="914400" rtl="0" eaLnBrk="1" latinLnBrk="0" hangingPunct="1"/>
                      <a:r>
                        <a:rPr lang="nl-NL" sz="2400" kern="1200" dirty="0" smtClean="0">
                          <a:ln>
                            <a:noFill/>
                          </a:ln>
                        </a:rPr>
                        <a:t>Blijvende</a:t>
                      </a:r>
                      <a:r>
                        <a:rPr lang="pl-PL" sz="2400" kern="1200" dirty="0" smtClean="0">
                          <a:ln>
                            <a:noFill/>
                          </a:ln>
                        </a:rPr>
                        <a:t> </a:t>
                      </a:r>
                      <a:r>
                        <a:rPr lang="nl-NL" sz="2400" kern="1200" dirty="0" err="1" smtClean="0">
                          <a:ln>
                            <a:noFill/>
                          </a:ln>
                        </a:rPr>
                        <a:t>meadows</a:t>
                      </a:r>
                      <a:endParaRPr lang="pl-PL" sz="24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2475</a:t>
                      </a:r>
                      <a:endParaRPr lang="pl-PL" sz="2800" dirty="0" smtClean="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2503</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2528</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2629</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2796</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3"/>
                  </a:ext>
                </a:extLst>
              </a:tr>
              <a:tr h="303001">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marL="0" indent="0"/>
                      <a:r>
                        <a:rPr lang="nl-NL" sz="2400" dirty="0" smtClean="0">
                          <a:ln>
                            <a:noFill/>
                          </a:ln>
                        </a:rPr>
                        <a:t>Blijvende</a:t>
                      </a:r>
                      <a:r>
                        <a:rPr lang="nl-NL" sz="2400" baseline="0" dirty="0" smtClean="0">
                          <a:ln>
                            <a:noFill/>
                          </a:ln>
                        </a:rPr>
                        <a:t> </a:t>
                      </a:r>
                      <a:r>
                        <a:rPr lang="nl-NL" sz="2400" baseline="0" dirty="0" err="1" smtClean="0">
                          <a:ln>
                            <a:noFill/>
                          </a:ln>
                        </a:rPr>
                        <a:t>pastures</a:t>
                      </a:r>
                      <a:endParaRPr lang="pl-PL" sz="24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1585</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1369</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859</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654</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375</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4"/>
                  </a:ext>
                </a:extLst>
              </a:tr>
            </a:tbl>
          </a:graphicData>
        </a:graphic>
      </p:graphicFrame>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Eigen uitwerking op basis</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van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387925"/>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Figure 4_righ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567" y="935447"/>
            <a:ext cx="5544617" cy="522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2"/>
          <p:cNvSpPr txBox="1"/>
          <p:nvPr/>
        </p:nvSpPr>
        <p:spPr>
          <a:xfrm>
            <a:off x="1041339" y="44624"/>
            <a:ext cx="6320043" cy="830997"/>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Ligging</a:t>
            </a:r>
            <a:r>
              <a:rPr kumimoji="0" 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van</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blijvend grasland </a:t>
            </a:r>
            <a:r>
              <a:rPr kumimoji="0" 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(PG) </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in </a:t>
            </a:r>
            <a:r>
              <a:rPr kumimoji="0" lang="en-US"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Polen</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gebaseerd</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op </a:t>
            </a:r>
            <a:r>
              <a:rPr lang="en-US" sz="24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remote sensing</a:t>
            </a:r>
            <a:endParaRPr kumimoji="0" lang="pl-PL" sz="24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pole tekstowe 4"/>
          <p:cNvSpPr txBox="1"/>
          <p:nvPr/>
        </p:nvSpPr>
        <p:spPr>
          <a:xfrm>
            <a:off x="6373091" y="1047786"/>
            <a:ext cx="2653530" cy="861774"/>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8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Oppervlakte van</a:t>
            </a:r>
            <a:r>
              <a:rPr kumimoji="0" lang="pl-PL"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PG</a:t>
            </a:r>
            <a:br>
              <a:rPr kumimoji="0" lang="pl-PL"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pl-PL" sz="20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3,17 mln ha</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pl-PL"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GUS, 2018</a:t>
            </a:r>
            <a:endParaRPr kumimoji="0" lang="pl-PL"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pole tekstowe 5"/>
          <p:cNvSpPr txBox="1"/>
          <p:nvPr/>
        </p:nvSpPr>
        <p:spPr>
          <a:xfrm>
            <a:off x="6676025" y="1991294"/>
            <a:ext cx="2411759" cy="892552"/>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Aandeel van </a:t>
            </a:r>
            <a:r>
              <a:rPr kumimoji="0" lang="pl-PL"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PG</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in </a:t>
            </a:r>
            <a:r>
              <a:rPr kumimoji="0" lang="pl-PL"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AUA</a:t>
            </a:r>
            <a:r>
              <a:rPr kumimoji="0" lang="pl-PL" sz="24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21,7 %.</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pl-PL"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GUS, 2018</a:t>
            </a:r>
            <a:endParaRPr kumimoji="0" lang="pl-PL"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pole tekstowe 6"/>
          <p:cNvSpPr txBox="1"/>
          <p:nvPr/>
        </p:nvSpPr>
        <p:spPr>
          <a:xfrm>
            <a:off x="6654238" y="2883846"/>
            <a:ext cx="2411759" cy="1323439"/>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Hoge</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habitat en </a:t>
            </a:r>
            <a:r>
              <a:rPr kumimoji="0" lang="en-US" sz="16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fysiografische</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diversiteit</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die</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de intensiteit van </a:t>
            </a:r>
            <a:r>
              <a:rPr kumimoji="0" lang="en-US" sz="16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gebruik</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beperk</a:t>
            </a:r>
            <a:r>
              <a:rPr kumimoji="0" lang="nl-NL"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pl-PL" sz="16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pole tekstowe 7"/>
          <p:cNvSpPr txBox="1"/>
          <p:nvPr/>
        </p:nvSpPr>
        <p:spPr>
          <a:xfrm>
            <a:off x="6654238" y="4370753"/>
            <a:ext cx="2455334" cy="2169825"/>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Intensieve</a:t>
            </a:r>
            <a:r>
              <a:rPr kumimoji="0" lang="pl-PL"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PG </a:t>
            </a:r>
            <a:r>
              <a:rPr kumimoji="0" lang="nl-NL"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produceren </a:t>
            </a:r>
            <a:r>
              <a:rPr kumimoji="0" lang="en-US" sz="15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goed</a:t>
            </a:r>
            <a:r>
              <a:rPr kumimoji="0" lang="en-US"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5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voer</a:t>
            </a:r>
            <a:r>
              <a:rPr kumimoji="0" lang="pl-PL"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ongeveer 50 % van het areaal </a:t>
            </a:r>
            <a:endParaRPr kumimoji="0" lang="pl-PL"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lang="en-US" sz="15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Extensieve</a:t>
            </a:r>
            <a:r>
              <a:rPr kumimoji="0" lang="pl-PL"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PG, </a:t>
            </a:r>
            <a:r>
              <a:rPr kumimoji="0" lang="en-US"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natuurlijke en semi-</a:t>
            </a:r>
            <a:r>
              <a:rPr kumimoji="0" lang="en-US" sz="15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natuurlijke</a:t>
            </a:r>
            <a:r>
              <a:rPr kumimoji="0" lang="en-US"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meadows </a:t>
            </a:r>
            <a:r>
              <a:rPr kumimoji="0" lang="en-US" sz="15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en</a:t>
            </a:r>
            <a:r>
              <a:rPr kumimoji="0" lang="en-US"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pastures</a:t>
            </a:r>
            <a:r>
              <a:rPr kumimoji="0" lang="pl-PL"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ongeveer 50% van het </a:t>
            </a:r>
            <a:r>
              <a:rPr lang="en-US" sz="15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areaal</a:t>
            </a:r>
            <a:endParaRPr kumimoji="0" lang="pl-PL" sz="1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 Box 2"/>
          <p:cNvSpPr txBox="1">
            <a:spLocks noChangeArrowheads="1"/>
          </p:cNvSpPr>
          <p:nvPr/>
        </p:nvSpPr>
        <p:spPr bwMode="auto">
          <a:xfrm>
            <a:off x="323528" y="5949860"/>
            <a:ext cx="3528392" cy="215444"/>
          </a:xfrm>
          <a:prstGeom prst="rect">
            <a:avLst/>
          </a:prstGeom>
          <a:noFill/>
          <a:ln>
            <a:noFill/>
          </a:ln>
          <a:extLst/>
        </p:spPr>
        <p:txBody>
          <a:bodyPr wrap="square" lIns="0" tIns="0" rIns="0" bIns="0">
            <a:spAutoFit/>
          </a:bodyPr>
          <a:lstStyle>
            <a:lvl1pPr marL="342900" indent="-342900">
              <a:spcBef>
                <a:spcPct val="20000"/>
              </a:spcBef>
              <a:buChar char="•"/>
              <a:defRPr sz="3200">
                <a:solidFill>
                  <a:schemeClr val="tx1"/>
                </a:solidFill>
                <a:latin typeface="Times New Roman" panose="02020603050405020304" pitchFamily="18" charset="0"/>
              </a:defRPr>
            </a:lvl1pPr>
            <a:lvl2pPr marL="812800" indent="-8128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812800" marR="0" lvl="1" indent="-812800" algn="l" defTabSz="914400" rtl="0" eaLnBrk="0" fontAlgn="base" latinLnBrk="0" hangingPunct="0">
              <a:lnSpc>
                <a:spcPct val="100000"/>
              </a:lnSpc>
              <a:spcBef>
                <a:spcPct val="40000"/>
              </a:spcBef>
              <a:spcAft>
                <a:spcPct val="0"/>
              </a:spcAft>
              <a:buClrTx/>
              <a:buSzTx/>
              <a:buFontTx/>
              <a:buNone/>
              <a:tabLst/>
              <a:defRPr/>
            </a:pPr>
            <a:r>
              <a:rPr kumimoji="0" lang="pl-PL" alt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Dąbrowska-Zielińska et al., 2015 </a:t>
            </a:r>
            <a:endParaRPr kumimoji="0" lang="pl-PL" alt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870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115616" y="188640"/>
            <a:ext cx="5760640" cy="936104"/>
          </a:xfrm>
        </p:spPr>
        <p:txBody>
          <a:bodyPr/>
          <a:lstStyle/>
          <a:p>
            <a:r>
              <a:rPr lang="en-US" altLang="pl-PL" sz="2800" b="1" kern="1200" dirty="0" smtClean="0">
                <a:solidFill>
                  <a:srgbClr val="006600"/>
                </a:solidFill>
                <a:latin typeface="Tahoma" panose="020B0604030504040204" pitchFamily="34" charset="0"/>
                <a:ea typeface="+mn-ea"/>
                <a:cs typeface="+mn-cs"/>
              </a:rPr>
              <a:t>Aandeel blijvend grasland</a:t>
            </a:r>
            <a:r>
              <a:rPr lang="pl-PL" altLang="pl-PL" sz="2800" b="1" kern="1200" dirty="0" smtClean="0">
                <a:solidFill>
                  <a:srgbClr val="006600"/>
                </a:solidFill>
                <a:latin typeface="Tahoma" panose="020B0604030504040204" pitchFamily="34" charset="0"/>
                <a:ea typeface="+mn-ea"/>
                <a:cs typeface="+mn-cs"/>
              </a:rPr>
              <a:t/>
            </a:r>
            <a:br>
              <a:rPr lang="pl-PL" altLang="pl-PL" sz="2800" b="1" kern="1200" dirty="0" smtClean="0">
                <a:solidFill>
                  <a:srgbClr val="006600"/>
                </a:solidFill>
                <a:latin typeface="Tahoma" panose="020B0604030504040204" pitchFamily="34" charset="0"/>
                <a:ea typeface="+mn-ea"/>
                <a:cs typeface="+mn-cs"/>
              </a:rPr>
            </a:br>
            <a:r>
              <a:rPr lang="en-US" altLang="pl-PL" sz="2800" b="1" kern="1200" dirty="0" smtClean="0">
                <a:solidFill>
                  <a:srgbClr val="006600"/>
                </a:solidFill>
                <a:latin typeface="Tahoma" panose="020B0604030504040204" pitchFamily="34" charset="0"/>
                <a:ea typeface="+mn-ea"/>
                <a:cs typeface="+mn-cs"/>
              </a:rPr>
              <a:t>in </a:t>
            </a:r>
            <a:r>
              <a:rPr lang="en-US" altLang="pl-PL" sz="2800" b="1" kern="1200" dirty="0" err="1" smtClean="0">
                <a:solidFill>
                  <a:srgbClr val="006600"/>
                </a:solidFill>
                <a:latin typeface="Tahoma" panose="020B0604030504040204" pitchFamily="34" charset="0"/>
                <a:ea typeface="+mn-ea"/>
                <a:cs typeface="+mn-cs"/>
              </a:rPr>
              <a:t>bepaalde</a:t>
            </a:r>
            <a:r>
              <a:rPr lang="en-US" altLang="pl-PL" sz="2800" b="1" kern="1200" dirty="0" smtClean="0">
                <a:solidFill>
                  <a:srgbClr val="006600"/>
                </a:solidFill>
                <a:latin typeface="Tahoma" panose="020B0604030504040204" pitchFamily="34" charset="0"/>
                <a:ea typeface="+mn-ea"/>
                <a:cs typeface="+mn-cs"/>
              </a:rPr>
              <a:t> </a:t>
            </a:r>
            <a:r>
              <a:rPr lang="en-US" altLang="pl-PL" sz="2800" b="1" kern="1200" dirty="0" err="1" smtClean="0">
                <a:solidFill>
                  <a:srgbClr val="006600"/>
                </a:solidFill>
                <a:latin typeface="Tahoma" panose="020B0604030504040204" pitchFamily="34" charset="0"/>
                <a:ea typeface="+mn-ea"/>
                <a:cs typeface="+mn-cs"/>
              </a:rPr>
              <a:t>regio’s</a:t>
            </a:r>
            <a:r>
              <a:rPr lang="en-US" altLang="pl-PL" sz="2800" b="1" kern="1200" dirty="0" smtClean="0">
                <a:solidFill>
                  <a:srgbClr val="006600"/>
                </a:solidFill>
                <a:latin typeface="Tahoma" panose="020B0604030504040204" pitchFamily="34" charset="0"/>
                <a:ea typeface="+mn-ea"/>
                <a:cs typeface="+mn-cs"/>
              </a:rPr>
              <a:t> </a:t>
            </a:r>
            <a:r>
              <a:rPr lang="pl-PL" altLang="pl-PL" sz="2800" b="1" kern="1200" dirty="0" smtClean="0">
                <a:solidFill>
                  <a:srgbClr val="006600"/>
                </a:solidFill>
                <a:latin typeface="Tahoma" panose="020B0604030504040204" pitchFamily="34" charset="0"/>
                <a:ea typeface="+mn-ea"/>
                <a:cs typeface="+mn-cs"/>
              </a:rPr>
              <a:t>(%)</a:t>
            </a:r>
            <a:endParaRPr lang="pl-PL" altLang="pl-PL" sz="2800" b="1" kern="1200" dirty="0">
              <a:solidFill>
                <a:srgbClr val="006600"/>
              </a:solidFill>
              <a:latin typeface="Tahoma" panose="020B0604030504040204" pitchFamily="34" charset="0"/>
              <a:ea typeface="+mn-ea"/>
              <a:cs typeface="+mn-cs"/>
            </a:endParaRPr>
          </a:p>
        </p:txBody>
      </p:sp>
      <p:graphicFrame>
        <p:nvGraphicFramePr>
          <p:cNvPr id="21507" name="Object 3"/>
          <p:cNvGraphicFramePr>
            <a:graphicFrameLocks noGrp="1" noChangeAspect="1"/>
          </p:cNvGraphicFramePr>
          <p:nvPr>
            <p:ph idx="1"/>
            <p:extLst/>
          </p:nvPr>
        </p:nvGraphicFramePr>
        <p:xfrm>
          <a:off x="702469" y="1874837"/>
          <a:ext cx="7431881" cy="3868160"/>
        </p:xfrm>
        <a:graphic>
          <a:graphicData uri="http://schemas.openxmlformats.org/presentationml/2006/ole">
            <mc:AlternateContent xmlns:mc="http://schemas.openxmlformats.org/markup-compatibility/2006">
              <mc:Choice xmlns:v="urn:schemas-microsoft-com:vml" Requires="v">
                <p:oleObj spid="_x0000_s12337" name="Chart" r:id="rId4" imgW="11858492" imgH="6172200" progId="MSGraph.Chart.8">
                  <p:embed followColorScheme="full"/>
                </p:oleObj>
              </mc:Choice>
              <mc:Fallback>
                <p:oleObj name="Chart" r:id="rId4" imgW="11858492" imgH="6172200" progId="MSGraph.Chart.8">
                  <p:embed followColorScheme="full"/>
                  <p:pic>
                    <p:nvPicPr>
                      <p:cNvPr id="21507" name="Object 3"/>
                      <p:cNvPicPr>
                        <a:picLocks noGrp="1" noChangeAspect="1" noChangeArrowheads="1"/>
                      </p:cNvPicPr>
                      <p:nvPr/>
                    </p:nvPicPr>
                    <p:blipFill>
                      <a:blip r:embed="rId5"/>
                      <a:srcRect/>
                      <a:stretch>
                        <a:fillRect/>
                      </a:stretch>
                    </p:blipFill>
                    <p:spPr bwMode="auto">
                      <a:xfrm>
                        <a:off x="702469" y="1874837"/>
                        <a:ext cx="7431881" cy="3868160"/>
                      </a:xfrm>
                      <a:prstGeom prst="rect">
                        <a:avLst/>
                      </a:prstGeom>
                      <a:noFill/>
                      <a:extLst/>
                    </p:spPr>
                  </p:pic>
                </p:oleObj>
              </mc:Fallback>
            </mc:AlternateContent>
          </a:graphicData>
        </a:graphic>
      </p:graphicFrame>
      <p:pic>
        <p:nvPicPr>
          <p:cNvPr id="6"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Eigen uitwerking op basis</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van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62022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115616" y="143085"/>
            <a:ext cx="5760640" cy="936104"/>
          </a:xfrm>
        </p:spPr>
        <p:txBody>
          <a:bodyPr/>
          <a:lstStyle/>
          <a:p>
            <a:r>
              <a:rPr lang="en-US" altLang="pl-PL" sz="2800" dirty="0" err="1" smtClean="0">
                <a:solidFill>
                  <a:srgbClr val="006600"/>
                </a:solidFill>
                <a:latin typeface="Tahoma" panose="020B0604030504040204" pitchFamily="34" charset="0"/>
                <a:ea typeface="+mn-ea"/>
                <a:cs typeface="+mn-cs"/>
              </a:rPr>
              <a:t>Rundv</a:t>
            </a:r>
            <a:r>
              <a:rPr lang="en-US" altLang="pl-PL" sz="2800" b="1" kern="1200" dirty="0" err="1" smtClean="0">
                <a:solidFill>
                  <a:srgbClr val="006600"/>
                </a:solidFill>
                <a:latin typeface="Tahoma" panose="020B0604030504040204" pitchFamily="34" charset="0"/>
                <a:ea typeface="+mn-ea"/>
                <a:cs typeface="+mn-cs"/>
              </a:rPr>
              <a:t>ee</a:t>
            </a:r>
            <a:r>
              <a:rPr lang="en-US" altLang="pl-PL" sz="2800" b="1" kern="1200" dirty="0" smtClean="0">
                <a:solidFill>
                  <a:srgbClr val="006600"/>
                </a:solidFill>
                <a:latin typeface="Tahoma" panose="020B0604030504040204" pitchFamily="34" charset="0"/>
                <a:ea typeface="+mn-ea"/>
                <a:cs typeface="+mn-cs"/>
              </a:rPr>
              <a:t> </a:t>
            </a:r>
            <a:r>
              <a:rPr lang="en-US" altLang="pl-PL" sz="2800" b="1" kern="1200" dirty="0" err="1" smtClean="0">
                <a:solidFill>
                  <a:srgbClr val="006600"/>
                </a:solidFill>
                <a:latin typeface="Tahoma" panose="020B0604030504040204" pitchFamily="34" charset="0"/>
                <a:ea typeface="+mn-ea"/>
                <a:cs typeface="+mn-cs"/>
              </a:rPr>
              <a:t>en</a:t>
            </a:r>
            <a:r>
              <a:rPr lang="en-US" altLang="pl-PL" sz="2800" b="1" kern="1200" dirty="0" smtClean="0">
                <a:solidFill>
                  <a:srgbClr val="006600"/>
                </a:solidFill>
                <a:latin typeface="Tahoma" panose="020B0604030504040204" pitchFamily="34" charset="0"/>
                <a:ea typeface="+mn-ea"/>
                <a:cs typeface="+mn-cs"/>
              </a:rPr>
              <a:t> </a:t>
            </a:r>
            <a:r>
              <a:rPr lang="en-US" altLang="pl-PL" sz="2800" b="1" kern="1200" dirty="0" err="1" smtClean="0">
                <a:solidFill>
                  <a:srgbClr val="006600"/>
                </a:solidFill>
                <a:latin typeface="Tahoma" panose="020B0604030504040204" pitchFamily="34" charset="0"/>
                <a:ea typeface="+mn-ea"/>
                <a:cs typeface="+mn-cs"/>
              </a:rPr>
              <a:t>melkkoeien</a:t>
            </a:r>
            <a:r>
              <a:rPr lang="en-US" altLang="pl-PL" sz="2800" b="1" kern="1200" dirty="0" smtClean="0">
                <a:solidFill>
                  <a:srgbClr val="006600"/>
                </a:solidFill>
                <a:latin typeface="Tahoma" panose="020B0604030504040204" pitchFamily="34" charset="0"/>
                <a:ea typeface="+mn-ea"/>
                <a:cs typeface="+mn-cs"/>
              </a:rPr>
              <a:t> in Polen (</a:t>
            </a:r>
            <a:r>
              <a:rPr lang="en-US" altLang="pl-PL" sz="2800" b="1" kern="1200" dirty="0" err="1" smtClean="0">
                <a:solidFill>
                  <a:srgbClr val="006600"/>
                </a:solidFill>
                <a:latin typeface="Tahoma" panose="020B0604030504040204" pitchFamily="34" charset="0"/>
                <a:ea typeface="+mn-ea"/>
                <a:cs typeface="+mn-cs"/>
              </a:rPr>
              <a:t>duizend</a:t>
            </a:r>
            <a:r>
              <a:rPr lang="pl-PL" altLang="pl-PL" sz="2800" b="1" kern="1200" dirty="0" err="1" smtClean="0">
                <a:solidFill>
                  <a:srgbClr val="006600"/>
                </a:solidFill>
                <a:latin typeface="Tahoma" panose="020B0604030504040204" pitchFamily="34" charset="0"/>
                <a:ea typeface="+mn-ea"/>
                <a:cs typeface="+mn-cs"/>
              </a:rPr>
              <a:t> stuks</a:t>
            </a:r>
            <a:r>
              <a:rPr lang="en-US" altLang="pl-PL" sz="2800" b="1" kern="1200" dirty="0" smtClean="0">
                <a:solidFill>
                  <a:srgbClr val="006600"/>
                </a:solidFill>
                <a:latin typeface="Tahoma" panose="020B0604030504040204" pitchFamily="34" charset="0"/>
                <a:ea typeface="+mn-ea"/>
                <a:cs typeface="+mn-cs"/>
              </a:rPr>
              <a:t>)</a:t>
            </a:r>
            <a:endParaRPr lang="pl-PL" altLang="pl-PL" sz="2800" b="1" kern="1200" dirty="0">
              <a:solidFill>
                <a:srgbClr val="006600"/>
              </a:solidFill>
              <a:latin typeface="Tahoma" panose="020B0604030504040204" pitchFamily="34" charset="0"/>
              <a:ea typeface="+mn-ea"/>
              <a:cs typeface="+mn-cs"/>
            </a:endParaRPr>
          </a:p>
        </p:txBody>
      </p:sp>
      <p:graphicFrame>
        <p:nvGraphicFramePr>
          <p:cNvPr id="2" name="Tabela 1"/>
          <p:cNvGraphicFramePr>
            <a:graphicFrameLocks noGrp="1"/>
          </p:cNvGraphicFramePr>
          <p:nvPr>
            <p:extLst>
              <p:ext uri="{D42A27DB-BD31-4B8C-83A1-F6EECF244321}">
                <p14:modId xmlns:p14="http://schemas.microsoft.com/office/powerpoint/2010/main" val="2610289199"/>
              </p:ext>
            </p:extLst>
          </p:nvPr>
        </p:nvGraphicFramePr>
        <p:xfrm>
          <a:off x="78663" y="2350368"/>
          <a:ext cx="8917800" cy="1859280"/>
        </p:xfrm>
        <a:graphic>
          <a:graphicData uri="http://schemas.openxmlformats.org/drawingml/2006/table">
            <a:tbl>
              <a:tblPr firstRow="1" firstCol="1" bandRow="1">
                <a:tableStyleId>{F5AB1C69-6EDB-4FF4-983F-18BD219EF322}</a:tableStyleId>
              </a:tblPr>
              <a:tblGrid>
                <a:gridCol w="2850263">
                  <a:extLst>
                    <a:ext uri="{9D8B030D-6E8A-4147-A177-3AD203B41FA5}">
                      <a16:colId xmlns:a16="http://schemas.microsoft.com/office/drawing/2014/main" val="20000"/>
                    </a:ext>
                  </a:extLst>
                </a:gridCol>
                <a:gridCol w="1719485">
                  <a:extLst>
                    <a:ext uri="{9D8B030D-6E8A-4147-A177-3AD203B41FA5}">
                      <a16:colId xmlns:a16="http://schemas.microsoft.com/office/drawing/2014/main" val="20001"/>
                    </a:ext>
                  </a:extLst>
                </a:gridCol>
                <a:gridCol w="1072999">
                  <a:extLst>
                    <a:ext uri="{9D8B030D-6E8A-4147-A177-3AD203B41FA5}">
                      <a16:colId xmlns:a16="http://schemas.microsoft.com/office/drawing/2014/main" val="20002"/>
                    </a:ext>
                  </a:extLst>
                </a:gridCol>
                <a:gridCol w="1072999">
                  <a:extLst>
                    <a:ext uri="{9D8B030D-6E8A-4147-A177-3AD203B41FA5}">
                      <a16:colId xmlns:a16="http://schemas.microsoft.com/office/drawing/2014/main" val="20003"/>
                    </a:ext>
                  </a:extLst>
                </a:gridCol>
                <a:gridCol w="1101027">
                  <a:extLst>
                    <a:ext uri="{9D8B030D-6E8A-4147-A177-3AD203B41FA5}">
                      <a16:colId xmlns:a16="http://schemas.microsoft.com/office/drawing/2014/main" val="20004"/>
                    </a:ext>
                  </a:extLst>
                </a:gridCol>
                <a:gridCol w="1101027">
                  <a:extLst>
                    <a:ext uri="{9D8B030D-6E8A-4147-A177-3AD203B41FA5}">
                      <a16:colId xmlns:a16="http://schemas.microsoft.com/office/drawing/2014/main" val="20005"/>
                    </a:ext>
                  </a:extLst>
                </a:gridCol>
              </a:tblGrid>
              <a:tr h="370840">
                <a:tc>
                  <a:txBody>
                    <a:bodyPr/>
                    <a:lstStyle/>
                    <a:p>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pl-PL" altLang="pl-PL" sz="2800" dirty="0" smtClean="0">
                          <a:ln>
                            <a:noFill/>
                          </a:ln>
                        </a:rPr>
                        <a:t>1990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altLang="pl-PL" sz="2800" dirty="0" smtClean="0">
                          <a:ln>
                            <a:noFill/>
                          </a:ln>
                        </a:rPr>
                        <a:t>2000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altLang="pl-PL" sz="2800" dirty="0" smtClean="0">
                          <a:ln>
                            <a:noFill/>
                          </a:ln>
                        </a:rPr>
                        <a:t>2005</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altLang="pl-PL" sz="2800" dirty="0" smtClean="0">
                          <a:ln>
                            <a:noFill/>
                          </a:ln>
                        </a:rPr>
                        <a:t>2010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sz="2800" dirty="0" smtClean="0">
                          <a:ln>
                            <a:noFill/>
                          </a:ln>
                        </a:rPr>
                        <a:t>2017</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extLst>
                  <a:ext uri="{0D108BD9-81ED-4DB2-BD59-A6C34878D82A}">
                    <a16:rowId xmlns:a16="http://schemas.microsoft.com/office/drawing/2014/main" val="10000"/>
                  </a:ext>
                </a:extLst>
              </a:tr>
              <a:tr h="370840">
                <a:tc>
                  <a:txBody>
                    <a:bodyPr/>
                    <a:lstStyle/>
                    <a:p>
                      <a:pPr marL="0" indent="174625" algn="l" defTabSz="914400" rtl="0" eaLnBrk="1" latinLnBrk="0" hangingPunct="1"/>
                      <a:r>
                        <a:rPr lang="nl-NL" altLang="pl-PL" sz="2800" kern="1200" dirty="0" err="1" smtClean="0">
                          <a:ln>
                            <a:noFill/>
                          </a:ln>
                        </a:rPr>
                        <a:t>Rundv</a:t>
                      </a:r>
                      <a:r>
                        <a:rPr lang="pl-PL" altLang="pl-PL" sz="2800" kern="1200" dirty="0" smtClean="0">
                          <a:ln>
                            <a:noFill/>
                          </a:ln>
                        </a:rPr>
                        <a:t>ee</a:t>
                      </a:r>
                      <a:endParaRPr lang="pl-PL" alt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lnSpc>
                          <a:spcPct val="107000"/>
                        </a:lnSpc>
                        <a:spcAft>
                          <a:spcPts val="0"/>
                        </a:spcAft>
                      </a:pPr>
                      <a:r>
                        <a:rPr lang="en-GB" sz="2800" kern="1200" dirty="0">
                          <a:ln>
                            <a:noFill/>
                          </a:ln>
                        </a:rPr>
                        <a:t>10049</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6083</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5483</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a:ln>
                            <a:noFill/>
                          </a:ln>
                        </a:rPr>
                        <a:t>5742</a:t>
                      </a:r>
                      <a:endParaRPr lang="pl-PL" sz="28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a:ln>
                            <a:noFill/>
                          </a:ln>
                        </a:rPr>
                        <a:t>6143</a:t>
                      </a:r>
                      <a:endParaRPr lang="pl-PL" sz="28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extLst>
                  <a:ext uri="{0D108BD9-81ED-4DB2-BD59-A6C34878D82A}">
                    <a16:rowId xmlns:a16="http://schemas.microsoft.com/office/drawing/2014/main" val="10001"/>
                  </a:ext>
                </a:extLst>
              </a:tr>
              <a:tr h="370840">
                <a:tc>
                  <a:txBody>
                    <a:bodyPr/>
                    <a:lstStyle/>
                    <a:p>
                      <a:pPr marL="0" indent="174625" algn="l" defTabSz="914400" rtl="0" eaLnBrk="1" latinLnBrk="0" hangingPunct="1"/>
                      <a:r>
                        <a:rPr lang="pl-PL" altLang="pl-PL" sz="2000" kern="1200" baseline="0" dirty="0" err="1" smtClean="0">
                          <a:ln>
                            <a:noFill/>
                          </a:ln>
                        </a:rPr>
                        <a:t>waarvan</a:t>
                      </a:r>
                      <a:r>
                        <a:rPr lang="pl-PL" altLang="pl-PL" sz="2800" kern="1200" dirty="0" smtClean="0">
                          <a:ln>
                            <a:noFill/>
                          </a:ln>
                        </a:rPr>
                        <a:t/>
                      </a:r>
                      <a:br>
                        <a:rPr lang="pl-PL" altLang="pl-PL" sz="2800" kern="1200" dirty="0" smtClean="0">
                          <a:ln>
                            <a:noFill/>
                          </a:ln>
                        </a:rPr>
                      </a:br>
                      <a:r>
                        <a:rPr lang="pl-PL" altLang="pl-PL" sz="2800" kern="1200" dirty="0" err="1" smtClean="0">
                          <a:ln>
                            <a:noFill/>
                          </a:ln>
                        </a:rPr>
                        <a:t> Melkvee</a:t>
                      </a:r>
                      <a:endParaRPr lang="pl-PL" alt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lnSpc>
                          <a:spcPct val="107000"/>
                        </a:lnSpc>
                        <a:spcAft>
                          <a:spcPts val="0"/>
                        </a:spcAft>
                      </a:pPr>
                      <a:r>
                        <a:rPr lang="en-GB" sz="2800" kern="1200">
                          <a:ln>
                            <a:noFill/>
                          </a:ln>
                        </a:rPr>
                        <a:t>4919</a:t>
                      </a:r>
                      <a:endParaRPr lang="pl-PL" sz="28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3098</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2755</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2529</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2153</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extLst>
                  <a:ext uri="{0D108BD9-81ED-4DB2-BD59-A6C34878D82A}">
                    <a16:rowId xmlns:a16="http://schemas.microsoft.com/office/drawing/2014/main" val="10002"/>
                  </a:ext>
                </a:extLst>
              </a:tr>
            </a:tbl>
          </a:graphicData>
        </a:graphic>
      </p:graphicFrame>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Eigen uitwerking op basis</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van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00589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79624" y="169540"/>
            <a:ext cx="6210126" cy="936104"/>
          </a:xfrm>
        </p:spPr>
        <p:txBody>
          <a:bodyPr/>
          <a:lstStyle/>
          <a:p>
            <a:r>
              <a:rPr lang="nl-NL" altLang="pl-PL" sz="2800" dirty="0">
                <a:solidFill>
                  <a:srgbClr val="006600"/>
                </a:solidFill>
                <a:latin typeface="Tahoma" panose="020B0604030504040204" pitchFamily="34" charset="0"/>
                <a:ea typeface="+mn-ea"/>
                <a:cs typeface="+mn-cs"/>
              </a:rPr>
              <a:t>M</a:t>
            </a:r>
            <a:r>
              <a:rPr lang="pl-PL" altLang="pl-PL" sz="2800" b="1" kern="1200" dirty="0" smtClean="0">
                <a:solidFill>
                  <a:srgbClr val="006600"/>
                </a:solidFill>
                <a:latin typeface="Tahoma" panose="020B0604030504040204" pitchFamily="34" charset="0"/>
                <a:ea typeface="+mn-ea"/>
                <a:cs typeface="+mn-cs"/>
              </a:rPr>
              <a:t>elkproductie in Polen</a:t>
            </a:r>
            <a:endParaRPr lang="pl-PL" altLang="pl-PL" sz="2800" b="1" kern="1200" dirty="0">
              <a:solidFill>
                <a:srgbClr val="006600"/>
              </a:solidFill>
              <a:latin typeface="Tahoma" panose="020B0604030504040204" pitchFamily="34" charset="0"/>
              <a:ea typeface="+mn-ea"/>
              <a:cs typeface="+mn-cs"/>
            </a:endParaRPr>
          </a:p>
        </p:txBody>
      </p:sp>
      <p:graphicFrame>
        <p:nvGraphicFramePr>
          <p:cNvPr id="2" name="Tabela 1"/>
          <p:cNvGraphicFramePr>
            <a:graphicFrameLocks noGrp="1"/>
          </p:cNvGraphicFramePr>
          <p:nvPr>
            <p:extLst>
              <p:ext uri="{D42A27DB-BD31-4B8C-83A1-F6EECF244321}">
                <p14:modId xmlns:p14="http://schemas.microsoft.com/office/powerpoint/2010/main" val="1894219479"/>
              </p:ext>
            </p:extLst>
          </p:nvPr>
        </p:nvGraphicFramePr>
        <p:xfrm>
          <a:off x="113100" y="1844824"/>
          <a:ext cx="8923397" cy="2932231"/>
        </p:xfrm>
        <a:graphic>
          <a:graphicData uri="http://schemas.openxmlformats.org/drawingml/2006/table">
            <a:tbl>
              <a:tblPr firstRow="1" firstCol="1" bandRow="1">
                <a:tableStyleId>{F5AB1C69-6EDB-4FF4-983F-18BD219EF322}</a:tableStyleId>
              </a:tblPr>
              <a:tblGrid>
                <a:gridCol w="330677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008113">
                  <a:extLst>
                    <a:ext uri="{9D8B030D-6E8A-4147-A177-3AD203B41FA5}">
                      <a16:colId xmlns:a16="http://schemas.microsoft.com/office/drawing/2014/main" val="20005"/>
                    </a:ext>
                  </a:extLst>
                </a:gridCol>
              </a:tblGrid>
              <a:tr h="370840">
                <a:tc>
                  <a:txBody>
                    <a:bodyPr/>
                    <a:lstStyle/>
                    <a:p>
                      <a:endParaRPr lang="pl-PL" sz="24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pl-PL" altLang="pl-PL" sz="2400" dirty="0" smtClean="0">
                          <a:ln>
                            <a:noFill/>
                          </a:ln>
                        </a:rPr>
                        <a:t>1991-95</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altLang="pl-PL" sz="2400" dirty="0" smtClean="0">
                          <a:ln>
                            <a:noFill/>
                          </a:ln>
                        </a:rPr>
                        <a:t>2000</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400" dirty="0" smtClean="0">
                          <a:ln>
                            <a:noFill/>
                          </a:ln>
                        </a:rPr>
                        <a:t>2005</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altLang="pl-PL" sz="2400" dirty="0" smtClean="0">
                          <a:ln>
                            <a:noFill/>
                          </a:ln>
                        </a:rPr>
                        <a:t>2010</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altLang="pl-PL" sz="2400" dirty="0" smtClean="0">
                          <a:ln>
                            <a:noFill/>
                          </a:ln>
                        </a:rPr>
                        <a:t>2017</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0"/>
                  </a:ext>
                </a:extLst>
              </a:tr>
              <a:tr h="370840">
                <a:tc>
                  <a:txBody>
                    <a:bodyPr/>
                    <a:lstStyle/>
                    <a:p>
                      <a:r>
                        <a:rPr lang="pl-PL" altLang="pl-PL" sz="2400" kern="1200" dirty="0" smtClean="0">
                          <a:ln>
                            <a:noFill/>
                          </a:ln>
                        </a:rPr>
                        <a:t>Melkproductie (</a:t>
                      </a:r>
                      <a:r>
                        <a:rPr lang="nl-NL" altLang="pl-PL" sz="2400" kern="1200" dirty="0" err="1" smtClean="0">
                          <a:ln>
                            <a:noFill/>
                          </a:ln>
                        </a:rPr>
                        <a:t>mld</a:t>
                      </a:r>
                      <a:r>
                        <a:rPr lang="pl-PL" altLang="pl-PL" sz="2400" kern="1200" dirty="0" smtClean="0">
                          <a:ln>
                            <a:noFill/>
                          </a:ln>
                        </a:rPr>
                        <a:t> kg</a:t>
                      </a:r>
                      <a:r>
                        <a:rPr lang="pl-PL" altLang="pl-PL" sz="2400" dirty="0" smtClean="0">
                          <a:ln>
                            <a:noFill/>
                          </a:ln>
                        </a:rPr>
                        <a:t>)</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R="36000" anchor="ctr"/>
                </a:tc>
                <a:tc>
                  <a:txBody>
                    <a:bodyPr/>
                    <a:lstStyle/>
                    <a:p>
                      <a:pPr algn="ctr">
                        <a:lnSpc>
                          <a:spcPct val="107000"/>
                        </a:lnSpc>
                        <a:spcAft>
                          <a:spcPts val="0"/>
                        </a:spcAft>
                      </a:pPr>
                      <a:r>
                        <a:rPr lang="pl-PL" sz="2400" kern="1200" dirty="0">
                          <a:ln>
                            <a:noFill/>
                          </a:ln>
                        </a:rPr>
                        <a:t>15.40</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11.49</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11.58</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11.92</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13.31</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1"/>
                  </a:ext>
                </a:extLst>
              </a:tr>
              <a:tr h="370840">
                <a:tc>
                  <a:txBody>
                    <a:bodyPr/>
                    <a:lstStyle/>
                    <a:p>
                      <a:r>
                        <a:rPr lang="pl-PL" altLang="pl-PL" sz="2400" dirty="0" smtClean="0">
                          <a:ln>
                            <a:noFill/>
                          </a:ln>
                        </a:rPr>
                        <a:t>Gemiddelde jaarlijkse</a:t>
                      </a:r>
                      <a:r>
                        <a:rPr lang="pl-PL" altLang="pl-PL" sz="2400" baseline="0" dirty="0" smtClean="0">
                          <a:ln>
                            <a:noFill/>
                          </a:ln>
                        </a:rPr>
                        <a:t> </a:t>
                      </a:r>
                      <a:r>
                        <a:rPr lang="pl-PL" altLang="pl-PL" sz="2400" dirty="0" smtClean="0">
                          <a:ln>
                            <a:noFill/>
                          </a:ln>
                        </a:rPr>
                        <a:t>melk</a:t>
                      </a:r>
                      <a:r>
                        <a:rPr lang="nl-NL" altLang="pl-PL" sz="2400" dirty="0" smtClean="0">
                          <a:ln>
                            <a:noFill/>
                          </a:ln>
                        </a:rPr>
                        <a:t>productie</a:t>
                      </a:r>
                      <a:r>
                        <a:rPr lang="pl-PL" altLang="pl-PL" sz="2400" baseline="0" dirty="0" smtClean="0">
                          <a:ln>
                            <a:noFill/>
                          </a:ln>
                        </a:rPr>
                        <a:t> per koe (kg)</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R="36000" anchor="ctr"/>
                </a:tc>
                <a:tc>
                  <a:txBody>
                    <a:bodyPr/>
                    <a:lstStyle/>
                    <a:p>
                      <a:pPr algn="ctr">
                        <a:lnSpc>
                          <a:spcPct val="107000"/>
                        </a:lnSpc>
                        <a:spcAft>
                          <a:spcPts val="0"/>
                        </a:spcAft>
                      </a:pPr>
                      <a:r>
                        <a:rPr lang="pl-PL" sz="2400" kern="1200">
                          <a:ln>
                            <a:noFill/>
                          </a:ln>
                        </a:rPr>
                        <a:t>3083</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3828</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4147</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4487</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5687</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2"/>
                  </a:ext>
                </a:extLst>
              </a:tr>
              <a:tr h="370840">
                <a:tc>
                  <a:txBody>
                    <a:bodyPr/>
                    <a:lstStyle/>
                    <a:p>
                      <a:pPr marL="268288" indent="0"/>
                      <a:r>
                        <a:rPr lang="pl-PL" altLang="pl-PL" sz="2400" dirty="0" err="1" smtClean="0">
                          <a:ln>
                            <a:noFill/>
                          </a:ln>
                        </a:rPr>
                        <a:t>onder melk </a:t>
                      </a:r>
                    </a:p>
                    <a:p>
                      <a:pPr marL="268288" indent="0"/>
                      <a:r>
                        <a:rPr lang="nl-NL" altLang="pl-PL" sz="2400" dirty="0" smtClean="0">
                          <a:ln>
                            <a:noFill/>
                          </a:ln>
                        </a:rPr>
                        <a:t>controle</a:t>
                      </a:r>
                      <a:r>
                        <a:rPr lang="pl-PL" altLang="pl-PL" sz="2400" dirty="0" smtClean="0">
                          <a:ln>
                            <a:noFill/>
                          </a:ln>
                        </a:rPr>
                        <a:t> (kg)</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lnSpc>
                          <a:spcPct val="107000"/>
                        </a:lnSpc>
                        <a:spcAft>
                          <a:spcPts val="0"/>
                        </a:spcAft>
                      </a:pPr>
                      <a:r>
                        <a:rPr lang="pl-PL" sz="2400" kern="1200" dirty="0">
                          <a:ln>
                            <a:noFill/>
                          </a:ln>
                        </a:rPr>
                        <a:t>4209</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5379</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6508</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6980</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7771</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3"/>
                  </a:ext>
                </a:extLst>
              </a:tr>
            </a:tbl>
          </a:graphicData>
        </a:graphic>
      </p:graphicFrame>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Eigen uitwerking op basis</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van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40062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87624" y="126738"/>
            <a:ext cx="5616624" cy="915892"/>
          </a:xfrm>
        </p:spPr>
        <p:txBody>
          <a:bodyPr wrap="square">
            <a:spAutoFit/>
          </a:bodyPr>
          <a:lstStyle/>
          <a:p>
            <a:pPr defTabSz="449263" eaLnBrk="1" hangingPunct="1">
              <a:lnSpc>
                <a:spcPct val="93000"/>
              </a:lnSpc>
              <a:buClr>
                <a:srgbClr val="000000"/>
              </a:buClr>
              <a:buSzPct val="100000"/>
              <a:defRPr/>
            </a:pPr>
            <a:r>
              <a:rPr lang="en-US" sz="3200" b="1" kern="1200" dirty="0" err="1" smtClean="0">
                <a:solidFill>
                  <a:srgbClr val="006600"/>
                </a:solidFill>
                <a:latin typeface="Tahoma" pitchFamily="34" charset="0"/>
                <a:ea typeface="+mn-ea"/>
                <a:cs typeface="+mn-cs"/>
              </a:rPr>
              <a:t>Ruwvoerarealen</a:t>
            </a:r>
            <a:r>
              <a:rPr lang="nl-NL" sz="3200" dirty="0" smtClean="0">
                <a:solidFill>
                  <a:srgbClr val="006600"/>
                </a:solidFill>
                <a:latin typeface="Tahoma" pitchFamily="34" charset="0"/>
                <a:ea typeface="+mn-ea"/>
                <a:cs typeface="+mn-cs"/>
              </a:rPr>
              <a:t> </a:t>
            </a:r>
            <a:r>
              <a:rPr lang="en-US" sz="3200" b="1" kern="1200" dirty="0" smtClean="0">
                <a:solidFill>
                  <a:srgbClr val="006600"/>
                </a:solidFill>
                <a:latin typeface="Tahoma" pitchFamily="34" charset="0"/>
                <a:ea typeface="+mn-ea"/>
                <a:cs typeface="+mn-cs"/>
              </a:rPr>
              <a:t>in Polen</a:t>
            </a:r>
            <a:r>
              <a:rPr lang="pl-PL" sz="3200" b="1" kern="1200" dirty="0" smtClean="0">
                <a:solidFill>
                  <a:srgbClr val="006600"/>
                </a:solidFill>
                <a:latin typeface="Tahoma" pitchFamily="34" charset="0"/>
                <a:ea typeface="+mn-ea"/>
                <a:cs typeface="+mn-cs"/>
              </a:rPr>
              <a:t> (%)</a:t>
            </a:r>
            <a:endParaRPr lang="pl-PL" sz="3200" b="1" kern="1200" dirty="0">
              <a:solidFill>
                <a:srgbClr val="006600"/>
              </a:solidFill>
              <a:latin typeface="Tahoma" pitchFamily="34" charset="0"/>
              <a:ea typeface="+mn-ea"/>
              <a:cs typeface="+mn-cs"/>
            </a:endParaRPr>
          </a:p>
        </p:txBody>
      </p:sp>
      <p:graphicFrame>
        <p:nvGraphicFramePr>
          <p:cNvPr id="7" name="Wykres 6"/>
          <p:cNvGraphicFramePr/>
          <p:nvPr>
            <p:extLst/>
          </p:nvPr>
        </p:nvGraphicFramePr>
        <p:xfrm>
          <a:off x="1043607" y="1397000"/>
          <a:ext cx="7465393" cy="41529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Eigen uitwerking op basis</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van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7433149"/>
      </p:ext>
    </p:extLst>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1115616" y="121134"/>
            <a:ext cx="5616624" cy="926976"/>
          </a:xfrm>
          <a:solidFill>
            <a:schemeClr val="bg1"/>
          </a:solidFill>
        </p:spPr>
        <p:txBody>
          <a:bodyPr/>
          <a:lstStyle/>
          <a:p>
            <a:pPr>
              <a:defRPr/>
            </a:pPr>
            <a:r>
              <a:rPr lang="en-US" sz="2800" b="1" kern="1200" dirty="0" smtClean="0">
                <a:solidFill>
                  <a:srgbClr val="006600"/>
                </a:solidFill>
                <a:latin typeface="Tahoma" panose="020B0604030504040204" pitchFamily="34" charset="0"/>
                <a:ea typeface="+mn-ea"/>
                <a:cs typeface="+mn-cs"/>
              </a:rPr>
              <a:t>Productie en opbrengst van blijvend grasland</a:t>
            </a:r>
            <a:r>
              <a:rPr lang="pl-PL" sz="2800" b="1" kern="1200" dirty="0" smtClean="0">
                <a:solidFill>
                  <a:srgbClr val="006600"/>
                </a:solidFill>
                <a:latin typeface="Tahoma" panose="020B0604030504040204" pitchFamily="34" charset="0"/>
                <a:ea typeface="+mn-ea"/>
                <a:cs typeface="+mn-cs"/>
              </a:rPr>
              <a:t> (2017)</a:t>
            </a:r>
            <a:endParaRPr lang="pl-PL" sz="28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423065" y="1844824"/>
            <a:ext cx="8388426" cy="3455665"/>
          </a:xfrm>
          <a:gradFill rotWithShape="1">
            <a:gsLst>
              <a:gs pos="0">
                <a:srgbClr val="99CC00">
                  <a:alpha val="50999"/>
                </a:srgbClr>
              </a:gs>
              <a:gs pos="100000">
                <a:srgbClr val="CCFF66">
                  <a:alpha val="66000"/>
                </a:srgbClr>
              </a:gs>
            </a:gsLst>
            <a:lin ang="5400000" scaled="1"/>
          </a:gradFill>
        </p:spPr>
        <p:txBody>
          <a:bodyPr/>
          <a:lstStyle/>
          <a:p>
            <a:pPr>
              <a:lnSpc>
                <a:spcPct val="80000"/>
              </a:lnSpc>
              <a:buFont typeface="Arial" charset="0"/>
              <a:buChar char="•"/>
              <a:defRPr/>
            </a:pPr>
            <a:endParaRPr lang="pl-PL" kern="1200" dirty="0" smtClean="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nl-NL" sz="2800" dirty="0" err="1" smtClean="0">
                <a:latin typeface="Tahoma" panose="020B0604030504040204" pitchFamily="34" charset="0"/>
                <a:ea typeface="Tahoma" panose="020B0604030504040204" pitchFamily="34" charset="0"/>
                <a:cs typeface="Tahoma" panose="020B0604030504040204" pitchFamily="34" charset="0"/>
              </a:rPr>
              <a:t>Meadows</a:t>
            </a:r>
            <a:r>
              <a:rPr lang="pl-PL" sz="2800" kern="1200" dirty="0" smtClean="0">
                <a:latin typeface="Tahoma" panose="020B0604030504040204" pitchFamily="34" charset="0"/>
                <a:ea typeface="Tahoma" panose="020B0604030504040204" pitchFamily="34" charset="0"/>
                <a:cs typeface="Tahoma" panose="020B0604030504040204" pitchFamily="34" charset="0"/>
              </a:rPr>
              <a:t> – 15</a:t>
            </a:r>
            <a:r>
              <a:rPr lang="nl-NL" sz="2800" kern="1200" dirty="0" smtClean="0">
                <a:latin typeface="Tahoma" panose="020B0604030504040204" pitchFamily="34" charset="0"/>
                <a:ea typeface="Tahoma" panose="020B0604030504040204" pitchFamily="34" charset="0"/>
                <a:cs typeface="Tahoma" panose="020B0604030504040204" pitchFamily="34" charset="0"/>
              </a:rPr>
              <a:t>,</a:t>
            </a:r>
            <a:r>
              <a:rPr lang="pl-PL" sz="2800" kern="1200" dirty="0" smtClean="0">
                <a:latin typeface="Tahoma" panose="020B0604030504040204" pitchFamily="34" charset="0"/>
                <a:ea typeface="Tahoma" panose="020B0604030504040204" pitchFamily="34" charset="0"/>
                <a:cs typeface="Tahoma" panose="020B0604030504040204" pitchFamily="34" charset="0"/>
              </a:rPr>
              <a:t>15 duizend ton hooi </a:t>
            </a:r>
            <a:endParaRPr lang="nl-NL" sz="2800" kern="1200" dirty="0" smtClean="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nl-NL" sz="2800" kern="1200" dirty="0" err="1" smtClean="0">
                <a:latin typeface="Tahoma" panose="020B0604030504040204" pitchFamily="34" charset="0"/>
                <a:ea typeface="Tahoma" panose="020B0604030504040204" pitchFamily="34" charset="0"/>
                <a:cs typeface="Tahoma" panose="020B0604030504040204" pitchFamily="34" charset="0"/>
              </a:rPr>
              <a:t>Pastures</a:t>
            </a:r>
            <a:r>
              <a:rPr lang="pl-PL" sz="2800" kern="1200" dirty="0" smtClean="0">
                <a:latin typeface="Tahoma" panose="020B0604030504040204" pitchFamily="34" charset="0"/>
                <a:ea typeface="Tahoma" panose="020B0604030504040204" pitchFamily="34" charset="0"/>
                <a:cs typeface="Tahoma" panose="020B0604030504040204" pitchFamily="34" charset="0"/>
              </a:rPr>
              <a:t> - 1,37 duizend ton hooi</a:t>
            </a:r>
            <a:endParaRPr lang="pl-PL" sz="2800" kern="1200" dirty="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endParaRPr lang="pl-PL" sz="2800" kern="1200" dirty="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pl-PL" sz="2800" kern="1200" dirty="0" smtClean="0">
                <a:latin typeface="Tahoma" panose="020B0604030504040204" pitchFamily="34" charset="0"/>
                <a:ea typeface="Tahoma" panose="020B0604030504040204" pitchFamily="34" charset="0"/>
                <a:cs typeface="Tahoma" panose="020B0604030504040204" pitchFamily="34" charset="0"/>
              </a:rPr>
              <a:t>Gemiddelde opbrengst - </a:t>
            </a:r>
            <a:r>
              <a:rPr lang="pl-PL" sz="2800" dirty="0" smtClean="0">
                <a:latin typeface="Tahoma" panose="020B0604030504040204" pitchFamily="34" charset="0"/>
                <a:ea typeface="Tahoma" panose="020B0604030504040204" pitchFamily="34" charset="0"/>
                <a:cs typeface="Tahoma" panose="020B0604030504040204" pitchFamily="34" charset="0"/>
              </a:rPr>
              <a:t>5</a:t>
            </a:r>
            <a:r>
              <a:rPr lang="pl-PL" sz="2800" kern="1200" dirty="0" smtClean="0">
                <a:latin typeface="Tahoma" panose="020B0604030504040204" pitchFamily="34" charset="0"/>
                <a:ea typeface="Tahoma" panose="020B0604030504040204" pitchFamily="34" charset="0"/>
                <a:cs typeface="Tahoma" panose="020B0604030504040204" pitchFamily="34" charset="0"/>
              </a:rPr>
              <a:t>,21 </a:t>
            </a:r>
            <a:r>
              <a:rPr lang="pl-PL" sz="2800" kern="1200" dirty="0">
                <a:latin typeface="Tahoma" panose="020B0604030504040204" pitchFamily="34" charset="0"/>
                <a:ea typeface="Tahoma" panose="020B0604030504040204" pitchFamily="34" charset="0"/>
                <a:cs typeface="Tahoma" panose="020B0604030504040204" pitchFamily="34" charset="0"/>
              </a:rPr>
              <a:t>ton </a:t>
            </a:r>
            <a:r>
              <a:rPr lang="pl-PL" sz="2800" kern="1200" dirty="0" smtClean="0">
                <a:latin typeface="Tahoma" panose="020B0604030504040204" pitchFamily="34" charset="0"/>
                <a:ea typeface="Tahoma" panose="020B0604030504040204" pitchFamily="34" charset="0"/>
                <a:cs typeface="Tahoma" panose="020B0604030504040204" pitchFamily="34" charset="0"/>
              </a:rPr>
              <a:t>hooi per</a:t>
            </a:r>
            <a:r>
              <a:rPr lang="nl-NL" sz="2800" kern="1200" dirty="0" smtClean="0">
                <a:latin typeface="Tahoma" panose="020B0604030504040204" pitchFamily="34" charset="0"/>
                <a:ea typeface="Tahoma" panose="020B0604030504040204" pitchFamily="34" charset="0"/>
                <a:cs typeface="Tahoma" panose="020B0604030504040204" pitchFamily="34" charset="0"/>
              </a:rPr>
              <a:t> ha</a:t>
            </a:r>
          </a:p>
          <a:p>
            <a:pPr>
              <a:lnSpc>
                <a:spcPct val="80000"/>
              </a:lnSpc>
              <a:buFont typeface="Arial" charset="0"/>
              <a:buChar char="•"/>
              <a:defRPr/>
            </a:pPr>
            <a:endParaRPr lang="pl-PL" sz="2800" kern="1200" dirty="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en-US" sz="2800" kern="1200" dirty="0" smtClean="0">
                <a:latin typeface="Tahoma" panose="020B0604030504040204" pitchFamily="34" charset="0"/>
                <a:ea typeface="Tahoma" panose="020B0604030504040204" pitchFamily="34" charset="0"/>
                <a:cs typeface="Tahoma" panose="020B0604030504040204" pitchFamily="34" charset="0"/>
              </a:rPr>
              <a:t>Productie van </a:t>
            </a:r>
            <a:r>
              <a:rPr lang="en-US" sz="2800" kern="1200" dirty="0" err="1" smtClean="0">
                <a:latin typeface="Tahoma" panose="020B0604030504040204" pitchFamily="34" charset="0"/>
                <a:ea typeface="Tahoma" panose="020B0604030504040204" pitchFamily="34" charset="0"/>
                <a:cs typeface="Tahoma" panose="020B0604030504040204" pitchFamily="34" charset="0"/>
              </a:rPr>
              <a:t>hooi</a:t>
            </a:r>
            <a:r>
              <a:rPr lang="en-US" sz="2800" kern="1200" dirty="0" smtClean="0">
                <a:latin typeface="Tahoma" panose="020B0604030504040204" pitchFamily="34" charset="0"/>
                <a:ea typeface="Tahoma" panose="020B0604030504040204" pitchFamily="34" charset="0"/>
                <a:cs typeface="Tahoma" panose="020B0604030504040204" pitchFamily="34" charset="0"/>
              </a:rPr>
              <a:t> van de eerste snede &gt; 60%</a:t>
            </a:r>
            <a:r>
              <a:rPr lang="pl-PL" sz="2800" kern="1200" dirty="0" smtClean="0">
                <a:latin typeface="Tahoma" panose="020B0604030504040204" pitchFamily="34" charset="0"/>
                <a:ea typeface="Tahoma" panose="020B0604030504040204" pitchFamily="34" charset="0"/>
                <a:cs typeface="Tahoma" panose="020B0604030504040204" pitchFamily="34" charset="0"/>
              </a:rPr>
              <a:t/>
            </a:r>
            <a:br>
              <a:rPr lang="pl-PL" sz="2800" kern="1200" dirty="0" smtClean="0">
                <a:latin typeface="Tahoma" panose="020B0604030504040204" pitchFamily="34" charset="0"/>
                <a:ea typeface="Tahoma" panose="020B0604030504040204" pitchFamily="34" charset="0"/>
                <a:cs typeface="Tahoma" panose="020B0604030504040204" pitchFamily="34" charset="0"/>
              </a:rPr>
            </a:br>
            <a:r>
              <a:rPr lang="pl-PL" sz="2800" kern="1200" dirty="0" smtClean="0">
                <a:latin typeface="Tahoma" panose="020B0604030504040204" pitchFamily="34" charset="0"/>
                <a:ea typeface="Tahoma" panose="020B0604030504040204" pitchFamily="34" charset="0"/>
                <a:cs typeface="Tahoma" panose="020B0604030504040204" pitchFamily="34" charset="0"/>
              </a:rPr>
              <a:t>en van de tweede</a:t>
            </a:r>
            <a:r>
              <a:rPr lang="en-US" sz="2800" kern="1200" dirty="0">
                <a:latin typeface="Tahoma" panose="020B0604030504040204" pitchFamily="34" charset="0"/>
                <a:ea typeface="Tahoma" panose="020B0604030504040204" pitchFamily="34" charset="0"/>
                <a:cs typeface="Tahoma" panose="020B0604030504040204" pitchFamily="34" charset="0"/>
              </a:rPr>
              <a:t> &gt; 50</a:t>
            </a:r>
            <a:r>
              <a:rPr lang="en-US" sz="2800" kern="1200" dirty="0" smtClean="0">
                <a:latin typeface="Tahoma" panose="020B0604030504040204" pitchFamily="34" charset="0"/>
                <a:ea typeface="Tahoma" panose="020B0604030504040204" pitchFamily="34" charset="0"/>
                <a:cs typeface="Tahoma" panose="020B0604030504040204" pitchFamily="34" charset="0"/>
              </a:rPr>
              <a:t>%</a:t>
            </a:r>
            <a:endParaRPr lang="en-US" sz="2800" kern="1200" dirty="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endParaRPr lang="en-US" kern="12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Eigen uitwerking op basis</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van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61407924"/>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Symbol zastępczy zawartości 5"/>
          <p:cNvGraphicFramePr>
            <a:graphicFrameLocks noGrp="1"/>
          </p:cNvGraphicFramePr>
          <p:nvPr>
            <p:ph idx="4294967295"/>
            <p:extLst>
              <p:ext uri="{D42A27DB-BD31-4B8C-83A1-F6EECF244321}">
                <p14:modId xmlns:p14="http://schemas.microsoft.com/office/powerpoint/2010/main" val="1729059059"/>
              </p:ext>
            </p:extLst>
          </p:nvPr>
        </p:nvGraphicFramePr>
        <p:xfrm>
          <a:off x="294497" y="1105471"/>
          <a:ext cx="4114800" cy="4857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Symbol zastępczy zawartości 5"/>
          <p:cNvGraphicFramePr>
            <a:graphicFrameLocks/>
          </p:cNvGraphicFramePr>
          <p:nvPr>
            <p:extLst/>
          </p:nvPr>
        </p:nvGraphicFramePr>
        <p:xfrm>
          <a:off x="4644008" y="1105644"/>
          <a:ext cx="4114800" cy="4857403"/>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2"/>
          <p:cNvSpPr>
            <a:spLocks noGrp="1"/>
          </p:cNvSpPr>
          <p:nvPr>
            <p:ph type="title" idx="4294967295"/>
          </p:nvPr>
        </p:nvSpPr>
        <p:spPr>
          <a:xfrm>
            <a:off x="1187624" y="133884"/>
            <a:ext cx="5860876" cy="971760"/>
          </a:xfrm>
          <a:solidFill>
            <a:schemeClr val="bg1"/>
          </a:solidFill>
        </p:spPr>
        <p:txBody>
          <a:bodyPr/>
          <a:lstStyle/>
          <a:p>
            <a:pPr>
              <a:defRPr/>
            </a:pPr>
            <a:r>
              <a:rPr lang="en-US" sz="2800" b="1" kern="1200" dirty="0" smtClean="0">
                <a:solidFill>
                  <a:srgbClr val="006600"/>
                </a:solidFill>
                <a:latin typeface="Tahoma" panose="020B0604030504040204" pitchFamily="34" charset="0"/>
                <a:ea typeface="+mn-ea"/>
                <a:cs typeface="+mn-cs"/>
              </a:rPr>
              <a:t>Potentiële</a:t>
            </a:r>
            <a:r>
              <a:rPr lang="pl-PL" sz="2800" b="1" kern="1200" dirty="0" smtClean="0">
                <a:solidFill>
                  <a:srgbClr val="006600"/>
                </a:solidFill>
                <a:latin typeface="Tahoma" panose="020B0604030504040204" pitchFamily="34" charset="0"/>
                <a:ea typeface="+mn-ea"/>
                <a:cs typeface="+mn-cs"/>
              </a:rPr>
              <a:t> opbrengsten</a:t>
            </a:r>
            <a:r>
              <a:rPr lang="en-US" sz="2800" b="1" kern="1200" dirty="0" smtClean="0">
                <a:solidFill>
                  <a:srgbClr val="006600"/>
                </a:solidFill>
                <a:latin typeface="Tahoma" panose="020B0604030504040204" pitchFamily="34" charset="0"/>
                <a:ea typeface="+mn-ea"/>
                <a:cs typeface="+mn-cs"/>
              </a:rPr>
              <a:t> van </a:t>
            </a:r>
            <a:r>
              <a:rPr lang="en-US" sz="2800" b="1" kern="1200" dirty="0" err="1" smtClean="0">
                <a:solidFill>
                  <a:srgbClr val="006600"/>
                </a:solidFill>
                <a:latin typeface="Tahoma" panose="020B0604030504040204" pitchFamily="34" charset="0"/>
                <a:ea typeface="+mn-ea"/>
                <a:cs typeface="+mn-cs"/>
              </a:rPr>
              <a:t>grasland</a:t>
            </a:r>
            <a:r>
              <a:rPr lang="en-US" sz="2800" b="1" kern="1200" dirty="0" smtClean="0">
                <a:solidFill>
                  <a:srgbClr val="006600"/>
                </a:solidFill>
                <a:latin typeface="Tahoma" panose="020B0604030504040204" pitchFamily="34" charset="0"/>
                <a:ea typeface="+mn-ea"/>
                <a:cs typeface="+mn-cs"/>
              </a:rPr>
              <a:t> in Polen</a:t>
            </a:r>
            <a:endParaRPr lang="pl-PL" sz="2800" b="1" kern="1200" dirty="0">
              <a:solidFill>
                <a:srgbClr val="006600"/>
              </a:solidFill>
              <a:latin typeface="Tahoma" panose="020B0604030504040204" pitchFamily="34" charset="0"/>
              <a:ea typeface="+mn-ea"/>
              <a:cs typeface="+mn-cs"/>
            </a:endParaRPr>
          </a:p>
        </p:txBody>
      </p:sp>
      <p:sp>
        <p:nvSpPr>
          <p:cNvPr id="12" name="Text Box 4"/>
          <p:cNvSpPr txBox="1">
            <a:spLocks noChangeArrowheads="1"/>
          </p:cNvSpPr>
          <p:nvPr/>
        </p:nvSpPr>
        <p:spPr bwMode="auto">
          <a:xfrm>
            <a:off x="179512" y="6160285"/>
            <a:ext cx="53285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Eigen uitwerking op basis</a:t>
            </a: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van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a:t>
            </a:r>
            <a:r>
              <a:rPr kumimoji="0" lang="nl-N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eerjarig</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PULS-onderzoek</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83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6" y="710630"/>
            <a:ext cx="6984269" cy="479995"/>
          </a:xfrm>
        </p:spPr>
        <p:txBody>
          <a:bodyPr/>
          <a:lstStyle/>
          <a:p>
            <a:r>
              <a:rPr lang="en-US" sz="2400" dirty="0">
                <a:solidFill>
                  <a:schemeClr val="tx1"/>
                </a:solidFill>
                <a:latin typeface="+mn-lt"/>
              </a:rPr>
              <a:t>Zweedse wetgeving vereist </a:t>
            </a:r>
            <a:r>
              <a:rPr lang="en-US" sz="2400" dirty="0" smtClean="0">
                <a:solidFill>
                  <a:schemeClr val="tx1"/>
                </a:solidFill>
                <a:latin typeface="+mn-lt"/>
              </a:rPr>
              <a:t>beweiding in de zomermaanden</a:t>
            </a:r>
            <a:endParaRPr lang="es-ES" sz="2400" dirty="0">
              <a:solidFill>
                <a:schemeClr val="tx1"/>
              </a:solidFill>
              <a:latin typeface="+mn-lt"/>
            </a:endParaRPr>
          </a:p>
        </p:txBody>
      </p:sp>
      <p:sp>
        <p:nvSpPr>
          <p:cNvPr id="3" name="Rectangle 7"/>
          <p:cNvSpPr>
            <a:spLocks noChangeArrowheads="1"/>
          </p:cNvSpPr>
          <p:nvPr/>
        </p:nvSpPr>
        <p:spPr bwMode="auto">
          <a:xfrm>
            <a:off x="611188" y="1550574"/>
            <a:ext cx="7858551" cy="370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Melkvee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moet gedurende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ten minste 6 uur per dag toegang hebben tot de weide. </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Andere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runderen</a:t>
            </a:r>
            <a:r>
              <a:rPr kumimoji="0" lang="en-US" altLang="sv-SE" sz="2200" b="0" i="0" u="none" strike="noStrike" kern="1200" cap="none" spc="0" normalizeH="0" baseline="30000" noProof="0" dirty="0">
                <a:ln>
                  <a:noFill/>
                </a:ln>
                <a:solidFill>
                  <a:prstClr val="black"/>
                </a:solidFill>
                <a:effectLst/>
                <a:uLnTx/>
                <a:uFillTx/>
                <a:latin typeface="Calibri"/>
                <a:ea typeface="+mn-ea"/>
                <a:cs typeface="+mn-cs"/>
              </a:rPr>
              <a:t>1</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en schapen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moeten 24 uur per dag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op de weide </a:t>
            </a:r>
            <a:r>
              <a:rPr kumimoji="0" lang="en-US" altLang="sv-SE" sz="2200" b="0" i="0" u="none" strike="noStrike" kern="1200" cap="none" spc="0" normalizeH="0" baseline="0" noProof="0" dirty="0" err="1">
                <a:ln>
                  <a:noFill/>
                </a:ln>
                <a:solidFill>
                  <a:prstClr val="black"/>
                </a:solidFill>
                <a:effectLst/>
                <a:uLnTx/>
                <a:uFillTx/>
                <a:latin typeface="Calibri"/>
                <a:ea typeface="+mn-ea"/>
                <a:cs typeface="+mn-cs"/>
              </a:rPr>
              <a:t>worden</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gehouden</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Uitzonderingen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zijn stieren en jonge </a:t>
            </a:r>
            <a:r>
              <a:rPr kumimoji="0" lang="en-US" altLang="sv-SE" sz="2200" b="0" i="0" u="none" strike="noStrike" kern="1200" cap="none" spc="0" normalizeH="0" baseline="0" noProof="0" dirty="0" err="1">
                <a:ln>
                  <a:noFill/>
                </a:ln>
                <a:solidFill>
                  <a:prstClr val="black"/>
                </a:solidFill>
                <a:effectLst/>
                <a:uLnTx/>
                <a:uFillTx/>
                <a:latin typeface="Calibri"/>
                <a:ea typeface="+mn-ea"/>
                <a:cs typeface="+mn-cs"/>
              </a:rPr>
              <a:t>kalveren</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a:t>
            </a:r>
            <a:r>
              <a:rPr lang="en-US" altLang="sv-SE" sz="2200" dirty="0" err="1" smtClean="0">
                <a:solidFill>
                  <a:prstClr val="black"/>
                </a:solidFill>
                <a:latin typeface="Calibri"/>
              </a:rPr>
              <a:t>jonger</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dan 6 maanden</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De vereiste duur van de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beweidingsperiode is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60 dagen in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Noord-</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Zweden</a:t>
            </a:r>
            <a:r>
              <a:rPr kumimoji="0" lang="en-US" altLang="sv-SE" sz="22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noProof="0" dirty="0" err="1" smtClean="0">
                <a:ln>
                  <a:noFill/>
                </a:ln>
                <a:solidFill>
                  <a:prstClr val="black"/>
                </a:solidFill>
                <a:effectLst/>
                <a:uLnTx/>
                <a:uFillTx/>
                <a:latin typeface="Calibri"/>
                <a:ea typeface="+mn-ea"/>
                <a:cs typeface="+mn-cs"/>
              </a:rPr>
              <a:t>en</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120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dagen in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Zuid-Zweden.</a:t>
            </a:r>
            <a:endParaRPr kumimoji="0" lang="fr-FR" altLang="sv-SE" sz="1800" b="0" i="0" u="none" strike="noStrike" kern="1200" cap="none" spc="0" normalizeH="0" baseline="0" noProof="0" dirty="0">
              <a:ln>
                <a:noFill/>
              </a:ln>
              <a:solidFill>
                <a:srgbClr val="FFCC99"/>
              </a:solidFill>
              <a:effectLst/>
              <a:uLnTx/>
              <a:uFillTx/>
              <a:latin typeface="Comic Sans MS" pitchFamily="66"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endParaRPr kumimoji="0" lang="fr-FR" altLang="sv-SE" sz="2000" b="0" i="0" u="none" strike="noStrike" kern="1200" cap="none" spc="0" normalizeH="0" baseline="0" noProof="0" dirty="0">
              <a:ln>
                <a:noFill/>
              </a:ln>
              <a:solidFill>
                <a:srgbClr val="FFCC99"/>
              </a:solidFill>
              <a:effectLst/>
              <a:uLnTx/>
              <a:uFillTx/>
              <a:latin typeface="Comic Sans MS" pitchFamily="66" charset="0"/>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de-DE" sz="2000" b="0" i="0" u="none" strike="noStrike" kern="1200" cap="none" spc="0" normalizeH="0" baseline="30000" noProof="0" dirty="0" smtClean="0">
                <a:ln>
                  <a:noFill/>
                </a:ln>
                <a:solidFill>
                  <a:prstClr val="black"/>
                </a:solidFill>
                <a:effectLst/>
                <a:uLnTx/>
                <a:uFillTx/>
                <a:latin typeface="Calibri" pitchFamily="34" charset="0"/>
                <a:ea typeface="+mn-ea"/>
                <a:cs typeface="+mn-cs"/>
              </a:rPr>
              <a:t>1</a:t>
            </a:r>
            <a:r>
              <a:rPr kumimoji="0" lang="de-DE" sz="2000" b="0" i="0" u="none" strike="noStrike" kern="1200" cap="none" spc="0" normalizeH="0" baseline="0" noProof="0" dirty="0" smtClean="0">
                <a:ln>
                  <a:noFill/>
                </a:ln>
                <a:solidFill>
                  <a:prstClr val="black"/>
                </a:solidFill>
                <a:effectLst/>
                <a:uLnTx/>
                <a:uFillTx/>
                <a:latin typeface="Calibri" pitchFamily="34" charset="0"/>
                <a:ea typeface="+mn-ea"/>
                <a:cs typeface="+mn-cs"/>
              </a:rPr>
              <a:t>Zoogkoeien </a:t>
            </a:r>
            <a:r>
              <a:rPr kumimoji="0" lang="de-DE" sz="2000" b="0" i="0" u="none" strike="noStrike" kern="1200" cap="none" spc="0" normalizeH="0" baseline="0" noProof="0" dirty="0">
                <a:ln>
                  <a:noFill/>
                </a:ln>
                <a:solidFill>
                  <a:prstClr val="black"/>
                </a:solidFill>
                <a:effectLst/>
                <a:uLnTx/>
                <a:uFillTx/>
                <a:latin typeface="Calibri" pitchFamily="34" charset="0"/>
                <a:ea typeface="+mn-ea"/>
                <a:cs typeface="+mn-cs"/>
              </a:rPr>
              <a:t>en </a:t>
            </a:r>
            <a:r>
              <a:rPr kumimoji="0" lang="de-DE" sz="2000" b="0" i="0" u="none" strike="noStrike" kern="1200" cap="none" spc="0" normalizeH="0" baseline="0" noProof="0" dirty="0" smtClean="0">
                <a:ln>
                  <a:noFill/>
                </a:ln>
                <a:solidFill>
                  <a:prstClr val="black"/>
                </a:solidFill>
                <a:effectLst/>
                <a:uLnTx/>
                <a:uFillTx/>
                <a:latin typeface="Calibri" pitchFamily="34" charset="0"/>
                <a:ea typeface="+mn-ea"/>
                <a:cs typeface="+mn-cs"/>
              </a:rPr>
              <a:t>hun kalveren, </a:t>
            </a:r>
            <a:r>
              <a:rPr kumimoji="0" lang="de-DE"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vaarzen</a:t>
            </a:r>
            <a:r>
              <a:rPr kumimoji="0" lang="de-DE" sz="2000" b="0" i="0" u="none" strike="noStrike" kern="1200" cap="none" spc="0" normalizeH="0" baseline="0" noProof="0" dirty="0">
                <a:ln>
                  <a:noFill/>
                </a:ln>
                <a:solidFill>
                  <a:prstClr val="black"/>
                </a:solidFill>
                <a:effectLst/>
                <a:uLnTx/>
                <a:uFillTx/>
                <a:latin typeface="Calibri" pitchFamily="34" charset="0"/>
                <a:ea typeface="+mn-ea"/>
                <a:cs typeface="+mn-cs"/>
              </a:rPr>
              <a:t>, droge koeien enz.</a:t>
            </a:r>
            <a:endParaRPr kumimoji="0" lang="de-DE" sz="2000" b="0" i="0" u="none" strike="noStrike" kern="1200" cap="none" spc="0" normalizeH="0" baseline="30000" noProof="0" dirty="0">
              <a:ln>
                <a:noFill/>
              </a:ln>
              <a:solidFill>
                <a:prstClr val="black"/>
              </a:solidFill>
              <a:effectLst/>
              <a:uLnTx/>
              <a:uFillTx/>
              <a:latin typeface="Calibri" pitchFamily="34" charset="0"/>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Bildobjekt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20991" y="4979113"/>
            <a:ext cx="1632283" cy="1603265"/>
          </a:xfrm>
          <a:prstGeom prst="rect">
            <a:avLst/>
          </a:prstGeom>
          <a:ln>
            <a:noFill/>
          </a:ln>
          <a:effectLst>
            <a:outerShdw blurRad="292100" dist="139700" dir="2700000" algn="tl" rotWithShape="0">
              <a:srgbClr val="333333">
                <a:alpha val="65000"/>
              </a:srgbClr>
            </a:outerShdw>
          </a:effectLst>
        </p:spPr>
      </p:pic>
      <p:sp>
        <p:nvSpPr>
          <p:cNvPr id="5" name="textruta 4"/>
          <p:cNvSpPr txBox="1"/>
          <p:nvPr/>
        </p:nvSpPr>
        <p:spPr>
          <a:xfrm>
            <a:off x="5201066" y="6224638"/>
            <a:ext cx="32686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(Zweedse Landbouwraad, 2016)</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5609892"/>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08363" y="-32344"/>
            <a:ext cx="5948219" cy="936104"/>
          </a:xfrm>
        </p:spPr>
        <p:txBody>
          <a:bodyPr/>
          <a:lstStyle/>
          <a:p>
            <a:r>
              <a:rPr lang="en-US" sz="2600" b="1" dirty="0" err="1" smtClean="0">
                <a:solidFill>
                  <a:srgbClr val="006600"/>
                </a:solidFill>
                <a:latin typeface="Tahoma" pitchFamily="34" charset="0"/>
              </a:rPr>
              <a:t>Rol</a:t>
            </a:r>
            <a:r>
              <a:rPr lang="en-US" sz="2600" b="1" dirty="0" smtClean="0">
                <a:solidFill>
                  <a:srgbClr val="006600"/>
                </a:solidFill>
                <a:latin typeface="Tahoma" pitchFamily="34" charset="0"/>
              </a:rPr>
              <a:t> van </a:t>
            </a:r>
            <a:r>
              <a:rPr lang="en-US" sz="2600" b="1" dirty="0" err="1" smtClean="0">
                <a:solidFill>
                  <a:srgbClr val="006600"/>
                </a:solidFill>
                <a:latin typeface="Tahoma" pitchFamily="34" charset="0"/>
              </a:rPr>
              <a:t>grasland</a:t>
            </a:r>
            <a:r>
              <a:rPr lang="en-US" sz="2600" b="1" dirty="0" smtClean="0">
                <a:solidFill>
                  <a:srgbClr val="006600"/>
                </a:solidFill>
                <a:latin typeface="Tahoma" pitchFamily="34" charset="0"/>
              </a:rPr>
              <a:t> in </a:t>
            </a:r>
            <a:r>
              <a:rPr lang="en-US" sz="2600" b="1" dirty="0" err="1" smtClean="0">
                <a:solidFill>
                  <a:srgbClr val="006600"/>
                </a:solidFill>
                <a:latin typeface="Tahoma" pitchFamily="34" charset="0"/>
              </a:rPr>
              <a:t>melkproductie</a:t>
            </a:r>
            <a:endParaRPr lang="pl-PL" sz="2600" dirty="0">
              <a:solidFill>
                <a:srgbClr val="006600"/>
              </a:solidFill>
            </a:endParaRPr>
          </a:p>
        </p:txBody>
      </p:sp>
      <p:sp>
        <p:nvSpPr>
          <p:cNvPr id="4" name="Symbol zastępczy zawartości 3"/>
          <p:cNvSpPr>
            <a:spLocks noGrp="1"/>
          </p:cNvSpPr>
          <p:nvPr>
            <p:ph idx="1"/>
          </p:nvPr>
        </p:nvSpPr>
        <p:spPr>
          <a:xfrm>
            <a:off x="107504" y="1317402"/>
            <a:ext cx="6264696" cy="4248472"/>
          </a:xfrm>
        </p:spPr>
        <p:txBody>
          <a:bodyPr/>
          <a:lstStyle/>
          <a:p>
            <a:pPr>
              <a:lnSpc>
                <a:spcPct val="93000"/>
              </a:lnSpc>
              <a:spcBef>
                <a:spcPts val="1800"/>
              </a:spcBef>
              <a:spcAft>
                <a:spcPts val="600"/>
              </a:spcAft>
              <a:buClr>
                <a:srgbClr val="000000"/>
              </a:buClr>
              <a:buSzPct val="100000"/>
            </a:pPr>
            <a:r>
              <a:rPr lang="en-US" altLang="pl-PL" sz="2000" dirty="0" err="1">
                <a:solidFill>
                  <a:srgbClr val="000000"/>
                </a:solidFill>
                <a:latin typeface="Tahoma" panose="020B0604030504040204" pitchFamily="34" charset="0"/>
              </a:rPr>
              <a:t>I</a:t>
            </a:r>
            <a:r>
              <a:rPr lang="en-US" altLang="pl-PL" sz="2000" dirty="0" err="1" smtClean="0">
                <a:solidFill>
                  <a:srgbClr val="000000"/>
                </a:solidFill>
                <a:latin typeface="Tahoma" panose="020B0604030504040204" pitchFamily="34" charset="0"/>
              </a:rPr>
              <a:t>ntensieve</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melkproductie </a:t>
            </a:r>
            <a:r>
              <a:rPr lang="pl-PL" altLang="pl-PL" sz="2000" dirty="0" err="1" smtClean="0">
                <a:solidFill>
                  <a:srgbClr val="000000"/>
                </a:solidFill>
                <a:latin typeface="Tahoma" panose="020B0604030504040204" pitchFamily="34" charset="0"/>
              </a:rPr>
              <a:t>met behulp van</a:t>
            </a:r>
            <a:r>
              <a:rPr lang="en-US" altLang="pl-PL" sz="2000" dirty="0">
                <a:solidFill>
                  <a:srgbClr val="000000"/>
                </a:solidFill>
                <a:latin typeface="Tahoma" panose="020B0604030504040204" pitchFamily="34" charset="0"/>
              </a:rPr>
              <a:t> TMR/PMR-</a:t>
            </a:r>
            <a:r>
              <a:rPr lang="en-US" altLang="pl-PL" sz="2000" dirty="0" err="1">
                <a:solidFill>
                  <a:srgbClr val="000000"/>
                </a:solidFill>
                <a:latin typeface="Tahoma" panose="020B0604030504040204" pitchFamily="34" charset="0"/>
              </a:rPr>
              <a:t>systeem</a:t>
            </a:r>
            <a:r>
              <a:rPr lang="en-US" altLang="pl-PL" sz="2000" dirty="0">
                <a:solidFill>
                  <a:srgbClr val="000000"/>
                </a:solidFill>
                <a:latin typeface="Tahoma" panose="020B0604030504040204" pitchFamily="34" charset="0"/>
              </a:rPr>
              <a:t> </a:t>
            </a:r>
            <a:r>
              <a:rPr lang="en-US" altLang="pl-PL" sz="2000" dirty="0" smtClean="0">
                <a:solidFill>
                  <a:srgbClr val="000000"/>
                </a:solidFill>
                <a:latin typeface="Tahoma" panose="020B0604030504040204" pitchFamily="34" charset="0"/>
              </a:rPr>
              <a:t>met </a:t>
            </a:r>
            <a:r>
              <a:rPr lang="en-US" altLang="pl-PL" sz="2000" dirty="0">
                <a:solidFill>
                  <a:srgbClr val="000000"/>
                </a:solidFill>
                <a:latin typeface="Tahoma" panose="020B0604030504040204" pitchFamily="34" charset="0"/>
              </a:rPr>
              <a:t>belangrijke </a:t>
            </a:r>
            <a:r>
              <a:rPr lang="en-US" altLang="pl-PL" sz="2000" dirty="0" err="1">
                <a:solidFill>
                  <a:srgbClr val="000000"/>
                </a:solidFill>
                <a:latin typeface="Tahoma" panose="020B0604030504040204" pitchFamily="34" charset="0"/>
              </a:rPr>
              <a:t>rol</a:t>
            </a:r>
            <a:r>
              <a:rPr lang="en-US" altLang="pl-PL" sz="2000" dirty="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voor</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kuilvoer</a:t>
            </a:r>
            <a:r>
              <a:rPr lang="en-US" altLang="pl-PL" sz="2000" dirty="0" smtClean="0">
                <a:solidFill>
                  <a:srgbClr val="000000"/>
                </a:solidFill>
                <a:latin typeface="Tahoma" panose="020B0604030504040204" pitchFamily="34" charset="0"/>
              </a:rPr>
              <a:t>/</a:t>
            </a:r>
            <a:r>
              <a:rPr lang="en-US" altLang="pl-PL" sz="2000" dirty="0" err="1" smtClean="0">
                <a:solidFill>
                  <a:srgbClr val="000000"/>
                </a:solidFill>
                <a:latin typeface="Tahoma" panose="020B0604030504040204" pitchFamily="34" charset="0"/>
              </a:rPr>
              <a:t>haylage</a:t>
            </a:r>
            <a:r>
              <a:rPr lang="en-US" altLang="pl-PL" sz="2000" dirty="0" smtClean="0">
                <a:solidFill>
                  <a:srgbClr val="000000"/>
                </a:solidFill>
                <a:latin typeface="Tahoma" panose="020B0604030504040204" pitchFamily="34" charset="0"/>
              </a:rPr>
              <a:t> van blijvend/tijdelijk grasland (</a:t>
            </a:r>
            <a:r>
              <a:rPr lang="en-US" altLang="pl-PL" sz="2000" dirty="0" err="1" smtClean="0">
                <a:solidFill>
                  <a:srgbClr val="000000"/>
                </a:solidFill>
                <a:latin typeface="Tahoma" panose="020B0604030504040204" pitchFamily="34" charset="0"/>
              </a:rPr>
              <a:t>melkproductie</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10000-12000 kg per koe), HF-ras </a:t>
            </a:r>
            <a:endParaRPr lang="pl-PL" altLang="pl-PL" sz="2000" dirty="0">
              <a:solidFill>
                <a:srgbClr val="000000"/>
              </a:solidFill>
              <a:latin typeface="Tahoma" panose="020B0604030504040204" pitchFamily="34" charset="0"/>
            </a:endParaRPr>
          </a:p>
          <a:p>
            <a:pPr>
              <a:lnSpc>
                <a:spcPct val="93000"/>
              </a:lnSpc>
              <a:spcBef>
                <a:spcPts val="1200"/>
              </a:spcBef>
              <a:spcAft>
                <a:spcPts val="600"/>
              </a:spcAft>
              <a:buClr>
                <a:srgbClr val="000000"/>
              </a:buClr>
              <a:buSzPct val="100000"/>
            </a:pPr>
            <a:r>
              <a:rPr lang="en-US" altLang="pl-PL" sz="2000" dirty="0" err="1" smtClean="0">
                <a:solidFill>
                  <a:srgbClr val="000000"/>
                </a:solidFill>
                <a:latin typeface="Tahoma" panose="020B0604030504040204" pitchFamily="34" charset="0"/>
              </a:rPr>
              <a:t>Lage</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kosten</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melkproductie</a:t>
            </a:r>
            <a:r>
              <a:rPr lang="en-US" altLang="pl-PL" sz="2000" dirty="0" smtClean="0">
                <a:solidFill>
                  <a:srgbClr val="000000"/>
                </a:solidFill>
                <a:latin typeface="Tahoma" panose="020B0604030504040204" pitchFamily="34" charset="0"/>
              </a:rPr>
              <a:t> met </a:t>
            </a:r>
            <a:r>
              <a:rPr lang="en-US" altLang="pl-PL" sz="2000" dirty="0">
                <a:solidFill>
                  <a:srgbClr val="000000"/>
                </a:solidFill>
                <a:latin typeface="Tahoma" panose="020B0604030504040204" pitchFamily="34" charset="0"/>
              </a:rPr>
              <a:t>zeer belangrijke </a:t>
            </a:r>
            <a:r>
              <a:rPr lang="en-US" altLang="pl-PL" sz="2000" dirty="0" err="1">
                <a:solidFill>
                  <a:srgbClr val="000000"/>
                </a:solidFill>
                <a:latin typeface="Tahoma" panose="020B0604030504040204" pitchFamily="34" charset="0"/>
              </a:rPr>
              <a:t>rol</a:t>
            </a:r>
            <a:r>
              <a:rPr lang="en-US" altLang="pl-PL" sz="2000" dirty="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voor</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weidegronden </a:t>
            </a:r>
            <a:r>
              <a:rPr lang="en-US" altLang="pl-PL" sz="2000" dirty="0" err="1">
                <a:solidFill>
                  <a:srgbClr val="000000"/>
                </a:solidFill>
                <a:latin typeface="Tahoma" panose="020B0604030504040204" pitchFamily="34" charset="0"/>
              </a:rPr>
              <a:t>en</a:t>
            </a:r>
            <a:r>
              <a:rPr lang="en-US" altLang="pl-PL" sz="2000" dirty="0">
                <a:solidFill>
                  <a:srgbClr val="000000"/>
                </a:solidFill>
                <a:latin typeface="Tahoma" panose="020B0604030504040204" pitchFamily="34" charset="0"/>
              </a:rPr>
              <a:t>/of </a:t>
            </a:r>
            <a:r>
              <a:rPr lang="en-US" altLang="pl-PL" sz="2000" dirty="0" err="1" smtClean="0">
                <a:solidFill>
                  <a:srgbClr val="000000"/>
                </a:solidFill>
                <a:latin typeface="Tahoma" panose="020B0604030504040204" pitchFamily="34" charset="0"/>
              </a:rPr>
              <a:t>kuilvoer</a:t>
            </a:r>
            <a:r>
              <a:rPr lang="en-US" altLang="pl-PL" sz="2000" dirty="0" smtClean="0">
                <a:solidFill>
                  <a:srgbClr val="000000"/>
                </a:solidFill>
                <a:latin typeface="Tahoma" panose="020B0604030504040204" pitchFamily="34" charset="0"/>
              </a:rPr>
              <a:t>/</a:t>
            </a:r>
            <a:r>
              <a:rPr lang="en-US" altLang="pl-PL" sz="2000" dirty="0" err="1" smtClean="0">
                <a:solidFill>
                  <a:srgbClr val="000000"/>
                </a:solidFill>
                <a:latin typeface="Tahoma" panose="020B0604030504040204" pitchFamily="34" charset="0"/>
              </a:rPr>
              <a:t>haylage</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van blijvend/tijdelijk grasland (</a:t>
            </a:r>
            <a:r>
              <a:rPr lang="en-US" altLang="pl-PL" sz="2000" dirty="0" err="1" smtClean="0">
                <a:solidFill>
                  <a:srgbClr val="000000"/>
                </a:solidFill>
                <a:latin typeface="Tahoma" panose="020B0604030504040204" pitchFamily="34" charset="0"/>
              </a:rPr>
              <a:t>melkproductie</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7000-8000 kg per koe), HF-ras </a:t>
            </a:r>
            <a:r>
              <a:rPr lang="en-US" altLang="pl-PL" sz="2000" dirty="0" err="1">
                <a:solidFill>
                  <a:srgbClr val="000000"/>
                </a:solidFill>
                <a:latin typeface="Tahoma" panose="020B0604030504040204" pitchFamily="34" charset="0"/>
              </a:rPr>
              <a:t>en</a:t>
            </a:r>
            <a:r>
              <a:rPr lang="en-US" altLang="pl-PL" sz="2000" dirty="0">
                <a:solidFill>
                  <a:srgbClr val="000000"/>
                </a:solidFill>
                <a:latin typeface="Tahoma" panose="020B0604030504040204" pitchFamily="34" charset="0"/>
              </a:rPr>
              <a:t>/of </a:t>
            </a:r>
            <a:r>
              <a:rPr lang="en-US" altLang="pl-PL" sz="2000" dirty="0" err="1" smtClean="0">
                <a:solidFill>
                  <a:srgbClr val="000000"/>
                </a:solidFill>
                <a:latin typeface="Tahoma" panose="020B0604030504040204" pitchFamily="34" charset="0"/>
              </a:rPr>
              <a:t>gespecialiseerde</a:t>
            </a:r>
            <a:r>
              <a:rPr lang="en-US" altLang="pl-PL" sz="2000" dirty="0" smtClean="0">
                <a:solidFill>
                  <a:srgbClr val="000000"/>
                </a:solidFill>
                <a:latin typeface="Tahoma" panose="020B0604030504040204" pitchFamily="34" charset="0"/>
              </a:rPr>
              <a:t> </a:t>
            </a:r>
            <a:r>
              <a:rPr lang="en-US" altLang="pl-PL" sz="2000" dirty="0" err="1">
                <a:solidFill>
                  <a:srgbClr val="000000"/>
                </a:solidFill>
                <a:latin typeface="Tahoma" panose="020B0604030504040204" pitchFamily="34" charset="0"/>
              </a:rPr>
              <a:t>melkveehouderij</a:t>
            </a:r>
            <a:r>
              <a:rPr lang="en-US" altLang="pl-PL" sz="2000" dirty="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runderrassen</a:t>
            </a:r>
            <a:endParaRPr lang="pl-PL" altLang="pl-PL" sz="2000" dirty="0">
              <a:solidFill>
                <a:srgbClr val="000000"/>
              </a:solidFill>
              <a:latin typeface="Tahoma" panose="020B0604030504040204" pitchFamily="34" charset="0"/>
            </a:endParaRPr>
          </a:p>
          <a:p>
            <a:pPr>
              <a:lnSpc>
                <a:spcPct val="93000"/>
              </a:lnSpc>
              <a:spcBef>
                <a:spcPts val="1200"/>
              </a:spcBef>
              <a:spcAft>
                <a:spcPts val="600"/>
              </a:spcAft>
              <a:buClr>
                <a:srgbClr val="000000"/>
              </a:buClr>
              <a:buSzPct val="100000"/>
            </a:pPr>
            <a:r>
              <a:rPr lang="en-US" altLang="pl-PL" sz="2000" dirty="0" err="1" smtClean="0">
                <a:solidFill>
                  <a:srgbClr val="000000"/>
                </a:solidFill>
                <a:latin typeface="Tahoma" panose="020B0604030504040204" pitchFamily="34" charset="0"/>
              </a:rPr>
              <a:t>Ecologische</a:t>
            </a:r>
            <a:r>
              <a:rPr lang="en-US" altLang="pl-PL" sz="2000" dirty="0" smtClean="0">
                <a:solidFill>
                  <a:srgbClr val="000000"/>
                </a:solidFill>
                <a:latin typeface="Tahoma" panose="020B0604030504040204" pitchFamily="34" charset="0"/>
              </a:rPr>
              <a:t> </a:t>
            </a:r>
            <a:r>
              <a:rPr lang="en-US" altLang="pl-PL" sz="2000" dirty="0" err="1">
                <a:solidFill>
                  <a:srgbClr val="000000"/>
                </a:solidFill>
                <a:latin typeface="Tahoma" panose="020B0604030504040204" pitchFamily="34" charset="0"/>
              </a:rPr>
              <a:t>melkproductie</a:t>
            </a:r>
            <a:r>
              <a:rPr lang="en-US" altLang="pl-PL" sz="2000" dirty="0">
                <a:solidFill>
                  <a:srgbClr val="000000"/>
                </a:solidFill>
                <a:latin typeface="Tahoma" panose="020B0604030504040204" pitchFamily="34" charset="0"/>
              </a:rPr>
              <a:t> </a:t>
            </a:r>
            <a:r>
              <a:rPr lang="en-US" altLang="pl-PL" sz="2000" dirty="0" smtClean="0">
                <a:solidFill>
                  <a:srgbClr val="000000"/>
                </a:solidFill>
                <a:latin typeface="Tahoma" panose="020B0604030504040204" pitchFamily="34" charset="0"/>
              </a:rPr>
              <a:t>met </a:t>
            </a:r>
            <a:r>
              <a:rPr lang="en-US" altLang="pl-PL" sz="2000" dirty="0" err="1" smtClean="0">
                <a:solidFill>
                  <a:srgbClr val="000000"/>
                </a:solidFill>
                <a:latin typeface="Tahoma" panose="020B0604030504040204" pitchFamily="34" charset="0"/>
              </a:rPr>
              <a:t>een</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cruciale </a:t>
            </a:r>
            <a:r>
              <a:rPr lang="en-US" altLang="pl-PL" sz="2000" dirty="0" err="1">
                <a:solidFill>
                  <a:srgbClr val="000000"/>
                </a:solidFill>
                <a:latin typeface="Tahoma" panose="020B0604030504040204" pitchFamily="34" charset="0"/>
              </a:rPr>
              <a:t>rol</a:t>
            </a:r>
            <a:r>
              <a:rPr lang="en-US" altLang="pl-PL" sz="2000" dirty="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voor</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weidegronden en/of hooi van blijvend/tijdelijk grasland - </a:t>
            </a:r>
            <a:r>
              <a:rPr lang="en-US" altLang="pl-PL" sz="2000" dirty="0" err="1" smtClean="0">
                <a:solidFill>
                  <a:srgbClr val="000000"/>
                </a:solidFill>
                <a:latin typeface="Tahoma" panose="020B0604030504040204" pitchFamily="34" charset="0"/>
              </a:rPr>
              <a:t>voeren</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zonder kuilvoer (</a:t>
            </a:r>
            <a:r>
              <a:rPr lang="en-US" altLang="pl-PL" sz="2000" dirty="0" err="1" smtClean="0">
                <a:solidFill>
                  <a:srgbClr val="000000"/>
                </a:solidFill>
                <a:latin typeface="Tahoma" panose="020B0604030504040204" pitchFamily="34" charset="0"/>
              </a:rPr>
              <a:t>melkproductie</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5000-7000 kg per koe), </a:t>
            </a:r>
            <a:r>
              <a:rPr lang="en-US" altLang="pl-PL" sz="2000" dirty="0" err="1" smtClean="0">
                <a:solidFill>
                  <a:srgbClr val="000000"/>
                </a:solidFill>
                <a:latin typeface="Tahoma" panose="020B0604030504040204" pitchFamily="34" charset="0"/>
              </a:rPr>
              <a:t>gespecialiseerde</a:t>
            </a:r>
            <a:r>
              <a:rPr lang="en-US" altLang="pl-PL" sz="2000" dirty="0" smtClean="0">
                <a:solidFill>
                  <a:srgbClr val="000000"/>
                </a:solidFill>
                <a:latin typeface="Tahoma" panose="020B0604030504040204" pitchFamily="34" charset="0"/>
              </a:rPr>
              <a:t> </a:t>
            </a:r>
            <a:r>
              <a:rPr lang="en-US" altLang="pl-PL" sz="2000" dirty="0" err="1">
                <a:solidFill>
                  <a:srgbClr val="000000"/>
                </a:solidFill>
                <a:latin typeface="Tahoma" panose="020B0604030504040204" pitchFamily="34" charset="0"/>
              </a:rPr>
              <a:t>melkveehouderij</a:t>
            </a:r>
            <a:r>
              <a:rPr lang="en-US" altLang="pl-PL" sz="2000" dirty="0">
                <a:solidFill>
                  <a:srgbClr val="000000"/>
                </a:solidFill>
                <a:latin typeface="Tahoma" panose="020B0604030504040204" pitchFamily="34" charset="0"/>
              </a:rPr>
              <a:t> </a:t>
            </a:r>
            <a:r>
              <a:rPr lang="en-US" altLang="pl-PL" sz="2000" dirty="0" err="1">
                <a:solidFill>
                  <a:srgbClr val="000000"/>
                </a:solidFill>
                <a:latin typeface="Tahoma" panose="020B0604030504040204" pitchFamily="34" charset="0"/>
              </a:rPr>
              <a:t>runderrassen</a:t>
            </a:r>
            <a:endParaRPr lang="pl-PL" altLang="pl-PL" sz="2000" b="1" dirty="0">
              <a:solidFill>
                <a:srgbClr val="000000"/>
              </a:solidFill>
              <a:latin typeface="Tahoma" panose="020B0604030504040204" pitchFamily="34" charset="0"/>
              <a:cs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915" y="1060550"/>
            <a:ext cx="2640202" cy="1880800"/>
          </a:xfrm>
          <a:prstGeom prst="rect">
            <a:avLst/>
          </a:prstGeom>
        </p:spPr>
      </p:pic>
      <p:pic>
        <p:nvPicPr>
          <p:cNvPr id="7" name="Picture 2" descr="F10000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31776" y="2941350"/>
            <a:ext cx="2630480" cy="181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8" name="Obraz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41498" y="4433074"/>
            <a:ext cx="2630480" cy="179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6873560" y="584707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13653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6632"/>
            <a:ext cx="6521400" cy="936104"/>
          </a:xfrm>
        </p:spPr>
        <p:txBody>
          <a:bodyPr/>
          <a:lstStyle/>
          <a:p>
            <a:r>
              <a:rPr lang="en-US" sz="2800" b="1" dirty="0" err="1" smtClean="0">
                <a:solidFill>
                  <a:srgbClr val="006600"/>
                </a:solidFill>
                <a:latin typeface="Tahoma" pitchFamily="34" charset="0"/>
              </a:rPr>
              <a:t>Voer</a:t>
            </a:r>
            <a:r>
              <a:rPr lang="en-US" sz="2800" b="1" dirty="0" smtClean="0">
                <a:solidFill>
                  <a:srgbClr val="006600"/>
                </a:solidFill>
                <a:latin typeface="Tahoma" pitchFamily="34" charset="0"/>
              </a:rPr>
              <a:t> van grassland in </a:t>
            </a:r>
            <a:r>
              <a:rPr lang="pl-PL" sz="2800" b="1" dirty="0" smtClean="0">
                <a:solidFill>
                  <a:srgbClr val="006600"/>
                </a:solidFill>
                <a:latin typeface="Tahoma" pitchFamily="34" charset="0"/>
              </a:rPr>
              <a:t>de </a:t>
            </a:r>
            <a:r>
              <a:rPr lang="en-US" sz="2800" b="1" dirty="0" smtClean="0">
                <a:solidFill>
                  <a:srgbClr val="006600"/>
                </a:solidFill>
                <a:latin typeface="Tahoma" pitchFamily="34" charset="0"/>
              </a:rPr>
              <a:t>intensieve </a:t>
            </a:r>
            <a:r>
              <a:rPr lang="en-US" sz="2800" b="1" dirty="0">
                <a:solidFill>
                  <a:srgbClr val="006600"/>
                </a:solidFill>
                <a:latin typeface="Tahoma" pitchFamily="34" charset="0"/>
              </a:rPr>
              <a:t>melkproductie</a:t>
            </a:r>
            <a:endParaRPr lang="pl-PL" sz="2800" dirty="0">
              <a:solidFill>
                <a:srgbClr val="006600"/>
              </a:solidFill>
            </a:endParaRPr>
          </a:p>
        </p:txBody>
      </p:sp>
      <p:sp>
        <p:nvSpPr>
          <p:cNvPr id="4" name="Symbol zastępczy zawartości 3"/>
          <p:cNvSpPr>
            <a:spLocks noGrp="1"/>
          </p:cNvSpPr>
          <p:nvPr>
            <p:ph idx="1"/>
          </p:nvPr>
        </p:nvSpPr>
        <p:spPr>
          <a:xfrm>
            <a:off x="380474" y="1484784"/>
            <a:ext cx="8223974" cy="4632515"/>
          </a:xfrm>
        </p:spPr>
        <p:txBody>
          <a:bodyPr/>
          <a:lstStyle/>
          <a:p>
            <a:pPr>
              <a:lnSpc>
                <a:spcPct val="93000"/>
              </a:lnSpc>
              <a:spcBef>
                <a:spcPts val="1800"/>
              </a:spcBef>
              <a:spcAft>
                <a:spcPts val="600"/>
              </a:spcAft>
              <a:buClr>
                <a:srgbClr val="000000"/>
              </a:buClr>
              <a:buSzPct val="100000"/>
            </a:pPr>
            <a:r>
              <a:rPr lang="en-US" altLang="pl-PL" sz="2400" dirty="0" err="1" smtClean="0">
                <a:solidFill>
                  <a:srgbClr val="000000"/>
                </a:solidFill>
                <a:latin typeface="Tahoma" panose="020B0604030504040204" pitchFamily="34" charset="0"/>
              </a:rPr>
              <a:t>Aanvulling</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van het rantsoen </a:t>
            </a:r>
            <a:r>
              <a:rPr lang="pl-PL" altLang="pl-PL" sz="2400" dirty="0" err="1" smtClean="0">
                <a:solidFill>
                  <a:srgbClr val="000000"/>
                </a:solidFill>
                <a:latin typeface="Tahoma" panose="020B0604030504040204" pitchFamily="34" charset="0"/>
              </a:rPr>
              <a:t>met behulp van</a:t>
            </a:r>
            <a:r>
              <a:rPr lang="en-US" altLang="pl-PL" sz="2400" dirty="0">
                <a:solidFill>
                  <a:srgbClr val="000000"/>
                </a:solidFill>
                <a:latin typeface="Tahoma" panose="020B0604030504040204" pitchFamily="34" charset="0"/>
              </a:rPr>
              <a:t> TMR/PMR-voersysteem</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en-US" altLang="pl-PL" sz="2400" dirty="0" err="1" smtClean="0">
                <a:solidFill>
                  <a:srgbClr val="000000"/>
                </a:solidFill>
                <a:latin typeface="Tahoma" panose="020B0604030504040204" pitchFamily="34" charset="0"/>
              </a:rPr>
              <a:t>Kuilvoer</a:t>
            </a:r>
            <a:r>
              <a:rPr lang="en-US" altLang="pl-PL" sz="2400" dirty="0" smtClean="0">
                <a:solidFill>
                  <a:srgbClr val="000000"/>
                </a:solidFill>
                <a:latin typeface="Tahoma" panose="020B0604030504040204" pitchFamily="34" charset="0"/>
              </a:rPr>
              <a:t>/</a:t>
            </a:r>
            <a:r>
              <a:rPr lang="en-US" altLang="pl-PL" sz="2400" dirty="0" err="1" smtClean="0">
                <a:solidFill>
                  <a:srgbClr val="000000"/>
                </a:solidFill>
                <a:latin typeface="Tahoma" panose="020B0604030504040204" pitchFamily="34" charset="0"/>
              </a:rPr>
              <a:t>haylage</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van </a:t>
            </a:r>
            <a:r>
              <a:rPr lang="en-US" altLang="pl-PL" sz="2400" dirty="0" err="1" smtClean="0">
                <a:solidFill>
                  <a:srgbClr val="000000"/>
                </a:solidFill>
                <a:latin typeface="Tahoma" panose="020B0604030504040204" pitchFamily="34" charset="0"/>
              </a:rPr>
              <a:t>blijvende</a:t>
            </a:r>
            <a:r>
              <a:rPr lang="en-US" altLang="pl-PL" sz="2400" dirty="0" smtClean="0">
                <a:solidFill>
                  <a:srgbClr val="000000"/>
                </a:solidFill>
                <a:latin typeface="Tahoma" panose="020B0604030504040204" pitchFamily="34" charset="0"/>
              </a:rPr>
              <a:t>/</a:t>
            </a:r>
            <a:r>
              <a:rPr lang="en-US" altLang="pl-PL" sz="2400" dirty="0" err="1" smtClean="0">
                <a:solidFill>
                  <a:srgbClr val="000000"/>
                </a:solidFill>
                <a:latin typeface="Tahoma" panose="020B0604030504040204" pitchFamily="34" charset="0"/>
              </a:rPr>
              <a:t>tijdelijke</a:t>
            </a:r>
            <a:r>
              <a:rPr lang="en-US" altLang="pl-PL" sz="2400" dirty="0" smtClean="0">
                <a:solidFill>
                  <a:srgbClr val="000000"/>
                </a:solidFill>
                <a:latin typeface="Tahoma" panose="020B0604030504040204" pitchFamily="34" charset="0"/>
              </a:rPr>
              <a:t> graslanden</a:t>
            </a:r>
            <a:r>
              <a:rPr lang="en-US" altLang="pl-PL" sz="2400" dirty="0">
                <a:solidFill>
                  <a:srgbClr val="000000"/>
                </a:solidFill>
                <a:latin typeface="Tahoma" panose="020B0604030504040204" pitchFamily="34" charset="0"/>
              </a:rPr>
              <a:t> van hoge kwaliteit </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en-US" altLang="pl-PL" sz="2400" dirty="0" smtClean="0">
                <a:solidFill>
                  <a:srgbClr val="000000"/>
                </a:solidFill>
                <a:latin typeface="Tahoma" panose="020B0604030504040204" pitchFamily="34" charset="0"/>
              </a:rPr>
              <a:t>Grote </a:t>
            </a:r>
            <a:r>
              <a:rPr lang="en-US" altLang="pl-PL" sz="2400" dirty="0">
                <a:solidFill>
                  <a:srgbClr val="000000"/>
                </a:solidFill>
                <a:latin typeface="Tahoma" panose="020B0604030504040204" pitchFamily="34" charset="0"/>
              </a:rPr>
              <a:t>uitgaven </a:t>
            </a:r>
            <a:r>
              <a:rPr lang="en-US" altLang="pl-PL" sz="2400" dirty="0" err="1">
                <a:solidFill>
                  <a:srgbClr val="000000"/>
                </a:solidFill>
                <a:latin typeface="Tahoma" panose="020B0604030504040204" pitchFamily="34" charset="0"/>
              </a:rPr>
              <a:t>voor</a:t>
            </a:r>
            <a:r>
              <a:rPr lang="en-US" altLang="pl-PL" sz="2400" dirty="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ruwvoerproductie</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van </a:t>
            </a:r>
            <a:r>
              <a:rPr lang="en-US" altLang="pl-PL" sz="2400" dirty="0" err="1" smtClean="0">
                <a:solidFill>
                  <a:srgbClr val="000000"/>
                </a:solidFill>
                <a:latin typeface="Tahoma" panose="020B0604030504040204" pitchFamily="34" charset="0"/>
              </a:rPr>
              <a:t>blijvende</a:t>
            </a:r>
            <a:r>
              <a:rPr lang="en-US" altLang="pl-PL" sz="2400" dirty="0" smtClean="0">
                <a:solidFill>
                  <a:srgbClr val="000000"/>
                </a:solidFill>
                <a:latin typeface="Tahoma" panose="020B0604030504040204" pitchFamily="34" charset="0"/>
              </a:rPr>
              <a:t>/</a:t>
            </a:r>
            <a:r>
              <a:rPr lang="en-US" altLang="pl-PL" sz="2400" dirty="0" err="1" smtClean="0">
                <a:solidFill>
                  <a:srgbClr val="000000"/>
                </a:solidFill>
                <a:latin typeface="Tahoma" panose="020B0604030504040204" pitchFamily="34" charset="0"/>
              </a:rPr>
              <a:t>tijdelijke</a:t>
            </a:r>
            <a:r>
              <a:rPr lang="en-US" altLang="pl-PL" sz="2400" dirty="0" smtClean="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grasland</a:t>
            </a:r>
            <a:r>
              <a:rPr lang="en-US" altLang="pl-PL" sz="2400" dirty="0" smtClean="0">
                <a:solidFill>
                  <a:srgbClr val="000000"/>
                </a:solidFill>
                <a:latin typeface="Tahoma" panose="020B0604030504040204" pitchFamily="34" charset="0"/>
              </a:rPr>
              <a:t> </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nl-NL" altLang="pl-PL" sz="2400" dirty="0" err="1">
                <a:solidFill>
                  <a:srgbClr val="000000"/>
                </a:solidFill>
                <a:latin typeface="Tahoma" panose="020B0604030504040204" pitchFamily="34" charset="0"/>
              </a:rPr>
              <a:t>R</a:t>
            </a:r>
            <a:r>
              <a:rPr lang="pl-PL" altLang="pl-PL" sz="2400" dirty="0" smtClean="0">
                <a:solidFill>
                  <a:srgbClr val="000000"/>
                </a:solidFill>
                <a:latin typeface="Tahoma" panose="020B0604030504040204" pitchFamily="34" charset="0"/>
              </a:rPr>
              <a:t>egelmatige </a:t>
            </a:r>
            <a:r>
              <a:rPr lang="nl-NL" altLang="pl-PL" sz="2400" dirty="0" smtClean="0">
                <a:solidFill>
                  <a:srgbClr val="000000"/>
                </a:solidFill>
                <a:latin typeface="Tahoma" panose="020B0604030504040204" pitchFamily="34" charset="0"/>
              </a:rPr>
              <a:t>graslandvernieuwing</a:t>
            </a:r>
            <a:r>
              <a:rPr lang="pl-PL" altLang="pl-PL" sz="2400" dirty="0" smtClean="0">
                <a:solidFill>
                  <a:srgbClr val="000000"/>
                </a:solidFill>
                <a:latin typeface="Tahoma" panose="020B0604030504040204" pitchFamily="34" charset="0"/>
              </a:rPr>
              <a:t> van</a:t>
            </a:r>
            <a:r>
              <a:rPr lang="en-US" altLang="pl-PL" sz="2400" dirty="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blijvende</a:t>
            </a:r>
            <a:r>
              <a:rPr lang="en-US" altLang="pl-PL" sz="2400" dirty="0" smtClean="0">
                <a:solidFill>
                  <a:srgbClr val="000000"/>
                </a:solidFill>
                <a:latin typeface="Tahoma" panose="020B0604030504040204" pitchFamily="34" charset="0"/>
              </a:rPr>
              <a:t> graslanden</a:t>
            </a:r>
            <a:endParaRPr lang="pl-PL" altLang="pl-PL" sz="2400" dirty="0">
              <a:solidFill>
                <a:srgbClr val="000000"/>
              </a:solidFill>
              <a:latin typeface="Tahoma" panose="020B0604030504040204" pitchFamily="34" charset="0"/>
            </a:endParaRPr>
          </a:p>
          <a:p>
            <a:pPr marL="0" indent="0">
              <a:lnSpc>
                <a:spcPct val="93000"/>
              </a:lnSpc>
              <a:spcBef>
                <a:spcPts val="1800"/>
              </a:spcBef>
              <a:spcAft>
                <a:spcPts val="600"/>
              </a:spcAft>
              <a:buClr>
                <a:srgbClr val="000000"/>
              </a:buClr>
              <a:buSzPct val="100000"/>
              <a:buNone/>
            </a:pPr>
            <a:r>
              <a:rPr lang="pl-PL" altLang="pl-PL" sz="2400" b="1" dirty="0" smtClean="0">
                <a:solidFill>
                  <a:srgbClr val="000000"/>
                </a:solidFill>
                <a:latin typeface="Tahoma" panose="020B0604030504040204" pitchFamily="34" charset="0"/>
              </a:rPr>
              <a:t>	Doel</a:t>
            </a:r>
            <a:r>
              <a:rPr lang="pl-PL" altLang="pl-PL" sz="2400" b="1" dirty="0">
                <a:solidFill>
                  <a:srgbClr val="000000"/>
                </a:solidFill>
                <a:latin typeface="Tahoma" panose="020B0604030504040204" pitchFamily="34" charset="0"/>
              </a:rPr>
              <a:t> → </a:t>
            </a:r>
            <a:r>
              <a:rPr lang="nl-NL" altLang="pl-PL" sz="2400" b="1" dirty="0" smtClean="0">
                <a:solidFill>
                  <a:srgbClr val="000000"/>
                </a:solidFill>
                <a:latin typeface="Tahoma" panose="020B0604030504040204" pitchFamily="34" charset="0"/>
              </a:rPr>
              <a:t>maximaliseren van </a:t>
            </a:r>
            <a:r>
              <a:rPr lang="pl-PL" altLang="pl-PL" sz="2400" b="1" dirty="0" smtClean="0">
                <a:solidFill>
                  <a:srgbClr val="000000"/>
                </a:solidFill>
                <a:latin typeface="Tahoma" panose="020B0604030504040204" pitchFamily="34" charset="0"/>
              </a:rPr>
              <a:t>de melkproductie</a:t>
            </a:r>
            <a:endParaRPr lang="pl-PL"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997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6632"/>
            <a:ext cx="5832648" cy="936104"/>
          </a:xfrm>
        </p:spPr>
        <p:txBody>
          <a:bodyPr/>
          <a:lstStyle/>
          <a:p>
            <a:r>
              <a:rPr lang="en-US" sz="2800" b="1" dirty="0" err="1" smtClean="0">
                <a:solidFill>
                  <a:srgbClr val="006600"/>
                </a:solidFill>
                <a:latin typeface="Tahoma" pitchFamily="34" charset="0"/>
              </a:rPr>
              <a:t>Lage</a:t>
            </a:r>
            <a:r>
              <a:rPr lang="en-US" sz="2800" b="1" dirty="0" smtClean="0">
                <a:solidFill>
                  <a:srgbClr val="006600"/>
                </a:solidFill>
                <a:latin typeface="Tahoma" pitchFamily="34" charset="0"/>
              </a:rPr>
              <a:t> </a:t>
            </a:r>
            <a:r>
              <a:rPr lang="en-US" sz="2800" b="1" dirty="0" err="1" smtClean="0">
                <a:solidFill>
                  <a:srgbClr val="006600"/>
                </a:solidFill>
                <a:latin typeface="Tahoma" pitchFamily="34" charset="0"/>
              </a:rPr>
              <a:t>kosten</a:t>
            </a:r>
            <a:r>
              <a:rPr lang="en-US" sz="2800" b="1" dirty="0" smtClean="0">
                <a:solidFill>
                  <a:srgbClr val="006600"/>
                </a:solidFill>
                <a:latin typeface="Tahoma" pitchFamily="34" charset="0"/>
              </a:rPr>
              <a:t> </a:t>
            </a:r>
            <a:r>
              <a:rPr lang="en-US" sz="2800" b="1" dirty="0" err="1" smtClean="0">
                <a:solidFill>
                  <a:srgbClr val="006600"/>
                </a:solidFill>
                <a:latin typeface="Tahoma" pitchFamily="34" charset="0"/>
              </a:rPr>
              <a:t>melkproductie</a:t>
            </a:r>
            <a:endParaRPr lang="pl-PL" sz="2800" dirty="0">
              <a:solidFill>
                <a:srgbClr val="006600"/>
              </a:solidFill>
            </a:endParaRPr>
          </a:p>
        </p:txBody>
      </p:sp>
      <p:sp>
        <p:nvSpPr>
          <p:cNvPr id="4" name="Symbol zastępczy zawartości 3"/>
          <p:cNvSpPr>
            <a:spLocks noGrp="1"/>
          </p:cNvSpPr>
          <p:nvPr>
            <p:ph idx="1"/>
          </p:nvPr>
        </p:nvSpPr>
        <p:spPr>
          <a:xfrm>
            <a:off x="380474" y="1484784"/>
            <a:ext cx="8592076" cy="4632515"/>
          </a:xfrm>
        </p:spPr>
        <p:txBody>
          <a:bodyPr/>
          <a:lstStyle/>
          <a:p>
            <a:pPr>
              <a:lnSpc>
                <a:spcPct val="93000"/>
              </a:lnSpc>
              <a:spcBef>
                <a:spcPts val="1800"/>
              </a:spcBef>
              <a:spcAft>
                <a:spcPts val="600"/>
              </a:spcAft>
              <a:buClr>
                <a:srgbClr val="000000"/>
              </a:buClr>
              <a:buSzPct val="100000"/>
            </a:pPr>
            <a:r>
              <a:rPr lang="en-US" altLang="pl-PL" sz="2400" dirty="0" err="1">
                <a:solidFill>
                  <a:srgbClr val="000000"/>
                </a:solidFill>
                <a:latin typeface="Tahoma" panose="020B0604030504040204" pitchFamily="34" charset="0"/>
              </a:rPr>
              <a:t>V</a:t>
            </a:r>
            <a:r>
              <a:rPr lang="en-US" altLang="pl-PL" sz="2400" dirty="0" err="1" smtClean="0">
                <a:solidFill>
                  <a:srgbClr val="000000"/>
                </a:solidFill>
                <a:latin typeface="Tahoma" panose="020B0604030504040204" pitchFamily="34" charset="0"/>
              </a:rPr>
              <a:t>erhoging</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van het aandeel van weidegronden </a:t>
            </a:r>
            <a:r>
              <a:rPr lang="en-US" altLang="pl-PL" sz="2400" dirty="0" err="1">
                <a:solidFill>
                  <a:srgbClr val="000000"/>
                </a:solidFill>
                <a:latin typeface="Tahoma" panose="020B0604030504040204" pitchFamily="34" charset="0"/>
              </a:rPr>
              <a:t>en</a:t>
            </a:r>
            <a:r>
              <a:rPr lang="en-US" altLang="pl-PL" sz="2400" dirty="0">
                <a:solidFill>
                  <a:srgbClr val="000000"/>
                </a:solidFill>
                <a:latin typeface="Tahoma" panose="020B0604030504040204" pitchFamily="34" charset="0"/>
              </a:rPr>
              <a:t>/of </a:t>
            </a:r>
            <a:r>
              <a:rPr lang="en-US" altLang="pl-PL" sz="2400" dirty="0" err="1" smtClean="0">
                <a:solidFill>
                  <a:srgbClr val="000000"/>
                </a:solidFill>
                <a:latin typeface="Tahoma" panose="020B0604030504040204" pitchFamily="34" charset="0"/>
              </a:rPr>
              <a:t>haylage</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van </a:t>
            </a:r>
            <a:r>
              <a:rPr lang="en-US" altLang="pl-PL" sz="2400" dirty="0" err="1" smtClean="0">
                <a:solidFill>
                  <a:srgbClr val="000000"/>
                </a:solidFill>
                <a:latin typeface="Tahoma" panose="020B0604030504040204" pitchFamily="34" charset="0"/>
              </a:rPr>
              <a:t>blijvend</a:t>
            </a:r>
            <a:r>
              <a:rPr lang="en-US" altLang="pl-PL" sz="2400" dirty="0" smtClean="0">
                <a:solidFill>
                  <a:srgbClr val="000000"/>
                </a:solidFill>
                <a:latin typeface="Tahoma" panose="020B0604030504040204" pitchFamily="34" charset="0"/>
              </a:rPr>
              <a:t>/</a:t>
            </a:r>
            <a:r>
              <a:rPr lang="en-US" altLang="pl-PL" sz="2400" dirty="0" err="1" smtClean="0">
                <a:solidFill>
                  <a:srgbClr val="000000"/>
                </a:solidFill>
                <a:latin typeface="Tahoma" panose="020B0604030504040204" pitchFamily="34" charset="0"/>
              </a:rPr>
              <a:t>tijdelijk</a:t>
            </a:r>
            <a:r>
              <a:rPr lang="en-US" altLang="pl-PL" sz="2400" dirty="0" smtClean="0">
                <a:solidFill>
                  <a:srgbClr val="000000"/>
                </a:solidFill>
                <a:latin typeface="Tahoma" panose="020B0604030504040204" pitchFamily="34" charset="0"/>
              </a:rPr>
              <a:t> grasland</a:t>
            </a:r>
            <a:r>
              <a:rPr lang="en-US" altLang="pl-PL" sz="2400" dirty="0">
                <a:solidFill>
                  <a:srgbClr val="000000"/>
                </a:solidFill>
                <a:latin typeface="Tahoma" panose="020B0604030504040204" pitchFamily="34" charset="0"/>
              </a:rPr>
              <a:t> in het </a:t>
            </a:r>
            <a:r>
              <a:rPr lang="en-US" altLang="pl-PL" sz="2400" dirty="0" err="1" smtClean="0">
                <a:solidFill>
                  <a:srgbClr val="000000"/>
                </a:solidFill>
                <a:latin typeface="Tahoma" panose="020B0604030504040204" pitchFamily="34" charset="0"/>
              </a:rPr>
              <a:t>rantsoen</a:t>
            </a:r>
            <a:endParaRPr lang="en-US"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en-US" altLang="pl-PL" sz="2400" dirty="0" err="1">
                <a:solidFill>
                  <a:srgbClr val="000000"/>
                </a:solidFill>
                <a:latin typeface="Tahoma" panose="020B0604030504040204" pitchFamily="34" charset="0"/>
              </a:rPr>
              <a:t>V</a:t>
            </a:r>
            <a:r>
              <a:rPr lang="en-US" altLang="pl-PL" sz="2400" dirty="0" err="1" smtClean="0">
                <a:solidFill>
                  <a:srgbClr val="000000"/>
                </a:solidFill>
                <a:latin typeface="Tahoma" panose="020B0604030504040204" pitchFamily="34" charset="0"/>
              </a:rPr>
              <a:t>ermindering</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van </a:t>
            </a:r>
            <a:r>
              <a:rPr lang="en-US" altLang="pl-PL" sz="2400" dirty="0" err="1" smtClean="0">
                <a:solidFill>
                  <a:srgbClr val="000000"/>
                </a:solidFill>
                <a:latin typeface="Tahoma" panose="020B0604030504040204" pitchFamily="34" charset="0"/>
              </a:rPr>
              <a:t>krachtvoer</a:t>
            </a:r>
            <a:r>
              <a:rPr lang="en-US" altLang="pl-PL" sz="2400" dirty="0" smtClean="0">
                <a:solidFill>
                  <a:srgbClr val="000000"/>
                </a:solidFill>
                <a:latin typeface="Tahoma" panose="020B0604030504040204" pitchFamily="34" charset="0"/>
              </a:rPr>
              <a:t> in </a:t>
            </a:r>
            <a:r>
              <a:rPr lang="en-US" altLang="pl-PL" sz="2400" dirty="0">
                <a:solidFill>
                  <a:srgbClr val="000000"/>
                </a:solidFill>
                <a:latin typeface="Tahoma" panose="020B0604030504040204" pitchFamily="34" charset="0"/>
              </a:rPr>
              <a:t>het </a:t>
            </a:r>
            <a:r>
              <a:rPr lang="pl-PL" altLang="pl-PL" sz="2400" dirty="0" smtClean="0">
                <a:solidFill>
                  <a:srgbClr val="000000"/>
                </a:solidFill>
                <a:latin typeface="Tahoma" panose="020B0604030504040204" pitchFamily="34" charset="0"/>
              </a:rPr>
              <a:t>rantsoen </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en-US" altLang="pl-PL" sz="2400" dirty="0" err="1">
                <a:solidFill>
                  <a:srgbClr val="000000"/>
                </a:solidFill>
                <a:latin typeface="Tahoma" panose="020B0604030504040204" pitchFamily="34" charset="0"/>
              </a:rPr>
              <a:t>O</a:t>
            </a:r>
            <a:r>
              <a:rPr lang="en-US" altLang="pl-PL" sz="2400" dirty="0" err="1" smtClean="0">
                <a:solidFill>
                  <a:srgbClr val="000000"/>
                </a:solidFill>
                <a:latin typeface="Tahoma" panose="020B0604030504040204" pitchFamily="34" charset="0"/>
              </a:rPr>
              <a:t>ptimalisering</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van de input voor de productie van </a:t>
            </a:r>
            <a:r>
              <a:rPr lang="en-US" altLang="pl-PL" sz="2400" dirty="0" err="1" smtClean="0">
                <a:solidFill>
                  <a:srgbClr val="000000"/>
                </a:solidFill>
                <a:latin typeface="Tahoma" panose="020B0604030504040204" pitchFamily="34" charset="0"/>
              </a:rPr>
              <a:t>kwaliteitsruwvoer</a:t>
            </a:r>
            <a:r>
              <a:rPr lang="en-US" altLang="pl-PL" sz="2400" dirty="0" smtClean="0">
                <a:solidFill>
                  <a:srgbClr val="000000"/>
                </a:solidFill>
                <a:latin typeface="Tahoma" panose="020B0604030504040204" pitchFamily="34" charset="0"/>
              </a:rPr>
              <a:t> </a:t>
            </a:r>
            <a:r>
              <a:rPr lang="en-US" altLang="pl-PL" sz="2400" dirty="0" err="1">
                <a:solidFill>
                  <a:srgbClr val="000000"/>
                </a:solidFill>
                <a:latin typeface="Tahoma" panose="020B0604030504040204" pitchFamily="34" charset="0"/>
              </a:rPr>
              <a:t>uit</a:t>
            </a:r>
            <a:r>
              <a:rPr lang="en-US" altLang="pl-PL" sz="2400" dirty="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blijvende</a:t>
            </a:r>
            <a:r>
              <a:rPr lang="en-US" altLang="pl-PL" sz="2400" dirty="0" smtClean="0">
                <a:solidFill>
                  <a:srgbClr val="000000"/>
                </a:solidFill>
                <a:latin typeface="Tahoma" panose="020B0604030504040204" pitchFamily="34" charset="0"/>
              </a:rPr>
              <a:t>/</a:t>
            </a:r>
            <a:r>
              <a:rPr lang="en-US" altLang="pl-PL" sz="2400" dirty="0" err="1" smtClean="0">
                <a:solidFill>
                  <a:srgbClr val="000000"/>
                </a:solidFill>
                <a:latin typeface="Tahoma" panose="020B0604030504040204" pitchFamily="34" charset="0"/>
              </a:rPr>
              <a:t>tijdelijke</a:t>
            </a:r>
            <a:r>
              <a:rPr lang="en-US" altLang="pl-PL" sz="2400" dirty="0" smtClean="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graslanden</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nl-NL" altLang="pl-PL" sz="2400" dirty="0" err="1">
                <a:solidFill>
                  <a:srgbClr val="000000"/>
                </a:solidFill>
                <a:latin typeface="Tahoma" panose="020B0604030504040204" pitchFamily="34" charset="0"/>
              </a:rPr>
              <a:t>R</a:t>
            </a:r>
            <a:r>
              <a:rPr lang="pl-PL" altLang="pl-PL" sz="2400" dirty="0" smtClean="0">
                <a:solidFill>
                  <a:srgbClr val="000000"/>
                </a:solidFill>
                <a:latin typeface="Tahoma" panose="020B0604030504040204" pitchFamily="34" charset="0"/>
              </a:rPr>
              <a:t>egelmatige </a:t>
            </a:r>
            <a:r>
              <a:rPr lang="nl-NL" altLang="pl-PL" sz="2400" dirty="0" smtClean="0">
                <a:solidFill>
                  <a:srgbClr val="000000"/>
                </a:solidFill>
                <a:latin typeface="Tahoma" panose="020B0604030504040204" pitchFamily="34" charset="0"/>
              </a:rPr>
              <a:t>graslandvernieuwing</a:t>
            </a:r>
            <a:r>
              <a:rPr lang="pl-PL" altLang="pl-PL" sz="2400" dirty="0" smtClean="0">
                <a:solidFill>
                  <a:srgbClr val="000000"/>
                </a:solidFill>
                <a:latin typeface="Tahoma" panose="020B0604030504040204" pitchFamily="34" charset="0"/>
              </a:rPr>
              <a:t> </a:t>
            </a:r>
            <a:r>
              <a:rPr lang="pl-PL" altLang="pl-PL" sz="2400" dirty="0">
                <a:solidFill>
                  <a:srgbClr val="000000"/>
                </a:solidFill>
                <a:latin typeface="Tahoma" panose="020B0604030504040204" pitchFamily="34" charset="0"/>
              </a:rPr>
              <a:t>van</a:t>
            </a:r>
            <a:r>
              <a:rPr lang="en-US" altLang="pl-PL" sz="2400" dirty="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blijvende</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graslanden</a:t>
            </a:r>
          </a:p>
          <a:p>
            <a:pPr marL="174625" indent="0">
              <a:lnSpc>
                <a:spcPct val="93000"/>
              </a:lnSpc>
              <a:spcBef>
                <a:spcPts val="2400"/>
              </a:spcBef>
              <a:spcAft>
                <a:spcPts val="600"/>
              </a:spcAft>
              <a:buClr>
                <a:srgbClr val="000000"/>
              </a:buClr>
              <a:buSzPct val="100000"/>
              <a:buNone/>
            </a:pPr>
            <a:r>
              <a:rPr lang="pl-PL" altLang="pl-PL" sz="2400" b="1" dirty="0" err="1" smtClean="0">
                <a:solidFill>
                  <a:srgbClr val="000000"/>
                </a:solidFill>
                <a:latin typeface="Tahoma" panose="020B0604030504040204" pitchFamily="34" charset="0"/>
              </a:rPr>
              <a:t>	Doel</a:t>
            </a:r>
            <a:r>
              <a:rPr lang="pl-PL" altLang="pl-PL" sz="2400" b="1" dirty="0">
                <a:solidFill>
                  <a:srgbClr val="000000"/>
                </a:solidFill>
                <a:latin typeface="Tahoma" panose="020B0604030504040204" pitchFamily="34" charset="0"/>
              </a:rPr>
              <a:t> → </a:t>
            </a:r>
            <a:r>
              <a:rPr lang="en-US" altLang="pl-PL" sz="2400" b="1" dirty="0">
                <a:solidFill>
                  <a:srgbClr val="000000"/>
                </a:solidFill>
                <a:latin typeface="Tahoma" panose="020B0604030504040204" pitchFamily="34" charset="0"/>
              </a:rPr>
              <a:t>Verlaging van de </a:t>
            </a:r>
            <a:r>
              <a:rPr lang="en-US" altLang="pl-PL" sz="2400" b="1" dirty="0" err="1" smtClean="0">
                <a:solidFill>
                  <a:srgbClr val="000000"/>
                </a:solidFill>
                <a:latin typeface="Tahoma" panose="020B0604030504040204" pitchFamily="34" charset="0"/>
              </a:rPr>
              <a:t>kosten</a:t>
            </a:r>
            <a:r>
              <a:rPr lang="en-US" altLang="pl-PL" sz="2400" b="1" dirty="0" smtClean="0">
                <a:solidFill>
                  <a:srgbClr val="000000"/>
                </a:solidFill>
                <a:latin typeface="Tahoma" panose="020B0604030504040204" pitchFamily="34" charset="0"/>
              </a:rPr>
              <a:t> </a:t>
            </a:r>
            <a:r>
              <a:rPr lang="en-US" altLang="pl-PL" sz="2400" b="1" dirty="0">
                <a:solidFill>
                  <a:srgbClr val="000000"/>
                </a:solidFill>
                <a:latin typeface="Tahoma" panose="020B0604030504040204" pitchFamily="34" charset="0"/>
              </a:rPr>
              <a:t>van de </a:t>
            </a:r>
            <a:r>
              <a:rPr lang="en-US" altLang="pl-PL" sz="2400" b="1" dirty="0" err="1" smtClean="0">
                <a:solidFill>
                  <a:srgbClr val="000000"/>
                </a:solidFill>
                <a:latin typeface="Tahoma" panose="020B0604030504040204" pitchFamily="34" charset="0"/>
              </a:rPr>
              <a:t>melkproductie</a:t>
            </a:r>
            <a:r>
              <a:rPr lang="en-US" altLang="pl-PL" sz="2400" b="1" dirty="0" smtClean="0">
                <a:solidFill>
                  <a:srgbClr val="000000"/>
                </a:solidFill>
                <a:latin typeface="Tahoma" panose="020B0604030504040204" pitchFamily="34" charset="0"/>
              </a:rPr>
              <a:t> per kg </a:t>
            </a:r>
            <a:r>
              <a:rPr lang="en-US" altLang="pl-PL" sz="2400" b="1" dirty="0" err="1" smtClean="0">
                <a:solidFill>
                  <a:srgbClr val="000000"/>
                </a:solidFill>
                <a:latin typeface="Tahoma" panose="020B0604030504040204" pitchFamily="34" charset="0"/>
              </a:rPr>
              <a:t>melk</a:t>
            </a:r>
            <a:endParaRPr lang="pl-PL" altLang="pl-PL" sz="2400" b="1"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endParaRPr lang="pl-PL" altLang="pl-PL" sz="26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669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6632"/>
            <a:ext cx="6408712" cy="936104"/>
          </a:xfrm>
        </p:spPr>
        <p:txBody>
          <a:bodyPr/>
          <a:lstStyle/>
          <a:p>
            <a:r>
              <a:rPr lang="en-US" sz="2800" dirty="0" err="1">
                <a:solidFill>
                  <a:srgbClr val="006600"/>
                </a:solidFill>
                <a:latin typeface="Tahoma" pitchFamily="34" charset="0"/>
              </a:rPr>
              <a:t>E</a:t>
            </a:r>
            <a:r>
              <a:rPr lang="en-US" sz="2800" b="1" dirty="0" err="1" smtClean="0">
                <a:solidFill>
                  <a:srgbClr val="006600"/>
                </a:solidFill>
                <a:latin typeface="Tahoma" pitchFamily="34" charset="0"/>
              </a:rPr>
              <a:t>cologische</a:t>
            </a:r>
            <a:r>
              <a:rPr lang="en-US" sz="2800" b="1" dirty="0" smtClean="0">
                <a:solidFill>
                  <a:srgbClr val="006600"/>
                </a:solidFill>
                <a:latin typeface="Tahoma" pitchFamily="34" charset="0"/>
              </a:rPr>
              <a:t> </a:t>
            </a:r>
            <a:r>
              <a:rPr lang="pl-PL" sz="2800" b="1" dirty="0" err="1" smtClean="0">
                <a:solidFill>
                  <a:srgbClr val="006600"/>
                </a:solidFill>
                <a:latin typeface="Tahoma" pitchFamily="34" charset="0"/>
              </a:rPr>
              <a:t>melkproductie</a:t>
            </a:r>
            <a:endParaRPr lang="pl-PL" sz="2800" dirty="0">
              <a:solidFill>
                <a:srgbClr val="006600"/>
              </a:solidFill>
            </a:endParaRPr>
          </a:p>
        </p:txBody>
      </p:sp>
      <p:sp>
        <p:nvSpPr>
          <p:cNvPr id="4" name="Symbol zastępczy zawartości 3"/>
          <p:cNvSpPr>
            <a:spLocks noGrp="1"/>
          </p:cNvSpPr>
          <p:nvPr>
            <p:ph idx="1"/>
          </p:nvPr>
        </p:nvSpPr>
        <p:spPr>
          <a:xfrm>
            <a:off x="395536" y="1556792"/>
            <a:ext cx="8223974" cy="4104457"/>
          </a:xfrm>
        </p:spPr>
        <p:txBody>
          <a:bodyPr/>
          <a:lstStyle/>
          <a:p>
            <a:pPr>
              <a:lnSpc>
                <a:spcPct val="93000"/>
              </a:lnSpc>
              <a:spcBef>
                <a:spcPts val="1800"/>
              </a:spcBef>
              <a:spcAft>
                <a:spcPts val="600"/>
              </a:spcAft>
              <a:buClr>
                <a:srgbClr val="000000"/>
              </a:buClr>
              <a:buSzPct val="100000"/>
            </a:pPr>
            <a:r>
              <a:rPr lang="nl-NL" altLang="pl-PL" sz="2400" dirty="0" err="1">
                <a:solidFill>
                  <a:srgbClr val="000000"/>
                </a:solidFill>
                <a:latin typeface="Tahoma" panose="020B0604030504040204" pitchFamily="34" charset="0"/>
              </a:rPr>
              <a:t>G</a:t>
            </a:r>
            <a:r>
              <a:rPr lang="pl-PL" altLang="pl-PL" sz="2400" dirty="0" smtClean="0">
                <a:solidFill>
                  <a:srgbClr val="000000"/>
                </a:solidFill>
                <a:latin typeface="Tahoma" panose="020B0604030504040204" pitchFamily="34" charset="0"/>
              </a:rPr>
              <a:t>raslanden als</a:t>
            </a:r>
            <a:r>
              <a:rPr lang="en-US" altLang="pl-PL" sz="2400" dirty="0" err="1" smtClean="0">
                <a:solidFill>
                  <a:srgbClr val="000000"/>
                </a:solidFill>
                <a:latin typeface="Tahoma" panose="020B0604030504040204" pitchFamily="34" charset="0"/>
              </a:rPr>
              <a:t> exclusieve</a:t>
            </a:r>
            <a:r>
              <a:rPr lang="pl-PL" altLang="pl-PL" sz="2400" dirty="0" smtClean="0">
                <a:solidFill>
                  <a:srgbClr val="000000"/>
                </a:solidFill>
                <a:latin typeface="Tahoma" panose="020B0604030504040204" pitchFamily="34" charset="0"/>
              </a:rPr>
              <a:t> en </a:t>
            </a:r>
            <a:r>
              <a:rPr lang="pl-PL" altLang="pl-PL" sz="2400" dirty="0" err="1" smtClean="0">
                <a:solidFill>
                  <a:srgbClr val="000000"/>
                </a:solidFill>
                <a:latin typeface="Tahoma" panose="020B0604030504040204" pitchFamily="34" charset="0"/>
              </a:rPr>
              <a:t>enige</a:t>
            </a:r>
            <a:r>
              <a:rPr lang="en-US" altLang="pl-PL" sz="2400" dirty="0">
                <a:solidFill>
                  <a:srgbClr val="000000"/>
                </a:solidFill>
                <a:latin typeface="Tahoma" panose="020B0604030504040204" pitchFamily="34" charset="0"/>
              </a:rPr>
              <a:t> bron van ruwvoer in het rantsoen</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en-US" altLang="pl-PL" sz="2400" dirty="0" err="1">
                <a:solidFill>
                  <a:srgbClr val="000000"/>
                </a:solidFill>
                <a:latin typeface="Tahoma" panose="020B0604030504040204" pitchFamily="34" charset="0"/>
              </a:rPr>
              <a:t>S</a:t>
            </a:r>
            <a:r>
              <a:rPr lang="en-US" altLang="pl-PL" sz="2400" dirty="0" err="1" smtClean="0">
                <a:solidFill>
                  <a:srgbClr val="000000"/>
                </a:solidFill>
                <a:latin typeface="Tahoma" panose="020B0604030504040204" pitchFamily="34" charset="0"/>
              </a:rPr>
              <a:t>leutelrol</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van weiland en/of hooi </a:t>
            </a:r>
            <a:r>
              <a:rPr lang="pl-PL" altLang="pl-PL" sz="2400" dirty="0" smtClean="0">
                <a:solidFill>
                  <a:srgbClr val="000000"/>
                </a:solidFill>
                <a:latin typeface="Tahoma" panose="020B0604030504040204" pitchFamily="34" charset="0"/>
              </a:rPr>
              <a:t>van</a:t>
            </a:r>
            <a:r>
              <a:rPr lang="en-US" altLang="pl-PL" sz="2400" dirty="0" smtClean="0">
                <a:solidFill>
                  <a:srgbClr val="000000"/>
                </a:solidFill>
                <a:latin typeface="Tahoma" panose="020B0604030504040204" pitchFamily="34" charset="0"/>
              </a:rPr>
              <a:t> blijvend/tijdelijk grasland (</a:t>
            </a:r>
            <a:r>
              <a:rPr lang="pl-PL" altLang="pl-PL" sz="2400" dirty="0" smtClean="0">
                <a:solidFill>
                  <a:srgbClr val="000000"/>
                </a:solidFill>
                <a:latin typeface="Tahoma" panose="020B0604030504040204" pitchFamily="34" charset="0"/>
              </a:rPr>
              <a:t>voe</a:t>
            </a:r>
            <a:r>
              <a:rPr lang="nl-NL" altLang="pl-PL" sz="2400" dirty="0" smtClean="0">
                <a:solidFill>
                  <a:srgbClr val="000000"/>
                </a:solidFill>
                <a:latin typeface="Tahoma" panose="020B0604030504040204" pitchFamily="34" charset="0"/>
              </a:rPr>
              <a:t>ren</a:t>
            </a:r>
            <a:r>
              <a:rPr lang="pl-PL" altLang="pl-PL" sz="2400" dirty="0" smtClean="0">
                <a:solidFill>
                  <a:srgbClr val="000000"/>
                </a:solidFill>
                <a:latin typeface="Tahoma" panose="020B0604030504040204" pitchFamily="34" charset="0"/>
              </a:rPr>
              <a:t> zonder</a:t>
            </a:r>
            <a:r>
              <a:rPr lang="en-US" altLang="pl-PL" sz="2400" dirty="0" smtClean="0">
                <a:solidFill>
                  <a:srgbClr val="000000"/>
                </a:solidFill>
                <a:latin typeface="Tahoma" panose="020B0604030504040204" pitchFamily="34" charset="0"/>
              </a:rPr>
              <a:t> kuilvoer</a:t>
            </a:r>
            <a:r>
              <a:rPr lang="en-US" altLang="pl-PL" sz="2400" dirty="0">
                <a:solidFill>
                  <a:srgbClr val="000000"/>
                </a:solidFill>
                <a:latin typeface="Tahoma" panose="020B0604030504040204" pitchFamily="34" charset="0"/>
              </a:rPr>
              <a:t>)</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nl-NL" altLang="pl-PL" sz="2400" dirty="0" err="1">
                <a:solidFill>
                  <a:srgbClr val="000000"/>
                </a:solidFill>
                <a:latin typeface="Tahoma" panose="020B0604030504040204" pitchFamily="34" charset="0"/>
              </a:rPr>
              <a:t>R</a:t>
            </a:r>
            <a:r>
              <a:rPr lang="pl-PL" altLang="pl-PL" sz="2400" dirty="0" smtClean="0">
                <a:solidFill>
                  <a:srgbClr val="000000"/>
                </a:solidFill>
                <a:latin typeface="Tahoma" panose="020B0604030504040204" pitchFamily="34" charset="0"/>
              </a:rPr>
              <a:t>egelmatige </a:t>
            </a:r>
            <a:r>
              <a:rPr lang="nl-NL" altLang="pl-PL" sz="2400" dirty="0" smtClean="0">
                <a:solidFill>
                  <a:srgbClr val="000000"/>
                </a:solidFill>
                <a:latin typeface="Tahoma" panose="020B0604030504040204" pitchFamily="34" charset="0"/>
              </a:rPr>
              <a:t>graslandvernieuwing</a:t>
            </a:r>
            <a:r>
              <a:rPr lang="pl-PL" altLang="pl-PL" sz="2400" dirty="0" smtClean="0">
                <a:solidFill>
                  <a:srgbClr val="000000"/>
                </a:solidFill>
                <a:latin typeface="Tahoma" panose="020B0604030504040204" pitchFamily="34" charset="0"/>
              </a:rPr>
              <a:t> </a:t>
            </a:r>
            <a:r>
              <a:rPr lang="pl-PL" altLang="pl-PL" sz="2400" dirty="0">
                <a:solidFill>
                  <a:srgbClr val="000000"/>
                </a:solidFill>
                <a:latin typeface="Tahoma" panose="020B0604030504040204" pitchFamily="34" charset="0"/>
              </a:rPr>
              <a:t>van</a:t>
            </a:r>
            <a:r>
              <a:rPr lang="en-US" altLang="pl-PL" sz="2400" dirty="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blijvende</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graslanden</a:t>
            </a:r>
          </a:p>
          <a:p>
            <a:pPr marL="174625" indent="0">
              <a:lnSpc>
                <a:spcPct val="93000"/>
              </a:lnSpc>
              <a:spcBef>
                <a:spcPts val="2400"/>
              </a:spcBef>
              <a:spcAft>
                <a:spcPts val="600"/>
              </a:spcAft>
              <a:buClr>
                <a:srgbClr val="000000"/>
              </a:buClr>
              <a:buSzPct val="100000"/>
              <a:buNone/>
            </a:pPr>
            <a:r>
              <a:rPr lang="pl-PL" altLang="pl-PL" sz="2400" b="1" dirty="0" err="1" smtClean="0">
                <a:solidFill>
                  <a:srgbClr val="000000"/>
                </a:solidFill>
                <a:latin typeface="Tahoma" panose="020B0604030504040204" pitchFamily="34" charset="0"/>
              </a:rPr>
              <a:t>Doel</a:t>
            </a:r>
            <a:r>
              <a:rPr lang="pl-PL" altLang="pl-PL" sz="2400" b="1" dirty="0">
                <a:solidFill>
                  <a:srgbClr val="000000"/>
                </a:solidFill>
                <a:latin typeface="Tahoma" panose="020B0604030504040204" pitchFamily="34" charset="0"/>
              </a:rPr>
              <a:t> → </a:t>
            </a:r>
            <a:r>
              <a:rPr lang="en-US" altLang="pl-PL" sz="2400" b="1" dirty="0">
                <a:solidFill>
                  <a:srgbClr val="000000"/>
                </a:solidFill>
                <a:latin typeface="Tahoma" panose="020B0604030504040204" pitchFamily="34" charset="0"/>
              </a:rPr>
              <a:t>hoogwaardige grondstof (</a:t>
            </a:r>
            <a:r>
              <a:rPr lang="en-US" altLang="pl-PL" sz="2400" b="1" dirty="0" smtClean="0">
                <a:solidFill>
                  <a:srgbClr val="000000"/>
                </a:solidFill>
                <a:latin typeface="Tahoma" panose="020B0604030504040204" pitchFamily="34" charset="0"/>
              </a:rPr>
              <a:t>hooimelk</a:t>
            </a:r>
            <a:r>
              <a:rPr lang="en-US" altLang="pl-PL" sz="2400" b="1" dirty="0">
                <a:solidFill>
                  <a:srgbClr val="000000"/>
                </a:solidFill>
                <a:latin typeface="Tahoma" panose="020B0604030504040204" pitchFamily="34" charset="0"/>
              </a:rPr>
              <a:t>) </a:t>
            </a:r>
            <a:r>
              <a:rPr lang="en-US" altLang="pl-PL" sz="2400" b="1" dirty="0" smtClean="0">
                <a:solidFill>
                  <a:srgbClr val="000000"/>
                </a:solidFill>
                <a:latin typeface="Tahoma" panose="020B0604030504040204" pitchFamily="34" charset="0"/>
              </a:rPr>
              <a:t>voor de </a:t>
            </a:r>
            <a:r>
              <a:rPr lang="en-US" altLang="pl-PL" sz="2400" b="1" dirty="0" err="1" smtClean="0">
                <a:solidFill>
                  <a:srgbClr val="000000"/>
                </a:solidFill>
                <a:latin typeface="Tahoma" panose="020B0604030504040204" pitchFamily="34" charset="0"/>
              </a:rPr>
              <a:t>verwerking</a:t>
            </a:r>
            <a:r>
              <a:rPr lang="en-US" altLang="pl-PL" sz="2400" b="1" dirty="0" smtClean="0">
                <a:solidFill>
                  <a:srgbClr val="000000"/>
                </a:solidFill>
                <a:latin typeface="Tahoma" panose="020B0604030504040204" pitchFamily="34" charset="0"/>
              </a:rPr>
              <a:t> </a:t>
            </a:r>
            <a:r>
              <a:rPr lang="en-US" altLang="pl-PL" sz="2400" b="1" dirty="0">
                <a:solidFill>
                  <a:srgbClr val="000000"/>
                </a:solidFill>
                <a:latin typeface="Tahoma" panose="020B0604030504040204" pitchFamily="34" charset="0"/>
              </a:rPr>
              <a:t>tot </a:t>
            </a:r>
            <a:r>
              <a:rPr lang="pl-PL" altLang="pl-PL" sz="2400" b="1" dirty="0" err="1" smtClean="0">
                <a:solidFill>
                  <a:srgbClr val="000000"/>
                </a:solidFill>
                <a:latin typeface="Tahoma" panose="020B0604030504040204" pitchFamily="34" charset="0"/>
              </a:rPr>
              <a:t>hoogwaardige</a:t>
            </a:r>
            <a:r>
              <a:rPr lang="en-US" altLang="pl-PL" sz="2400" b="1" dirty="0" smtClean="0">
                <a:solidFill>
                  <a:srgbClr val="000000"/>
                </a:solidFill>
                <a:latin typeface="Tahoma" panose="020B0604030504040204" pitchFamily="34" charset="0"/>
              </a:rPr>
              <a:t> zuivelproducten (bijv</a:t>
            </a:r>
            <a:r>
              <a:rPr lang="pl-PL" altLang="pl-PL" sz="2400" b="1" dirty="0" smtClean="0">
                <a:solidFill>
                  <a:srgbClr val="000000"/>
                </a:solidFill>
                <a:latin typeface="Tahoma" panose="020B0604030504040204" pitchFamily="34" charset="0"/>
              </a:rPr>
              <a:t>.</a:t>
            </a:r>
            <a:r>
              <a:rPr lang="en-US" altLang="pl-PL" sz="2400" b="1" dirty="0">
                <a:solidFill>
                  <a:srgbClr val="000000"/>
                </a:solidFill>
                <a:latin typeface="Tahoma" panose="020B0604030504040204" pitchFamily="34" charset="0"/>
              </a:rPr>
              <a:t> </a:t>
            </a:r>
            <a:r>
              <a:rPr lang="en-US" altLang="pl-PL" sz="2400" b="1" dirty="0" smtClean="0">
                <a:solidFill>
                  <a:srgbClr val="000000"/>
                </a:solidFill>
                <a:latin typeface="Tahoma" panose="020B0604030504040204" pitchFamily="34" charset="0"/>
              </a:rPr>
              <a:t>PDO-</a:t>
            </a:r>
            <a:r>
              <a:rPr lang="en-US" altLang="pl-PL" sz="2400" b="1" dirty="0" err="1" smtClean="0">
                <a:solidFill>
                  <a:srgbClr val="000000"/>
                </a:solidFill>
                <a:latin typeface="Tahoma" panose="020B0604030504040204" pitchFamily="34" charset="0"/>
              </a:rPr>
              <a:t>producten</a:t>
            </a:r>
            <a:r>
              <a:rPr lang="en-US" altLang="pl-PL" sz="2400" b="1" dirty="0" smtClean="0">
                <a:solidFill>
                  <a:srgbClr val="000000"/>
                </a:solidFill>
                <a:latin typeface="Tahoma" panose="020B0604030504040204" pitchFamily="34" charset="0"/>
              </a:rPr>
              <a:t>)</a:t>
            </a:r>
            <a:endParaRPr lang="pl-PL"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269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7604"/>
            <a:ext cx="5832648" cy="936104"/>
          </a:xfrm>
        </p:spPr>
        <p:txBody>
          <a:bodyPr/>
          <a:lstStyle/>
          <a:p>
            <a:r>
              <a:rPr lang="nl-NL" sz="2600" dirty="0" smtClean="0">
                <a:solidFill>
                  <a:srgbClr val="006600"/>
                </a:solidFill>
                <a:latin typeface="Tahoma" pitchFamily="34" charset="0"/>
              </a:rPr>
              <a:t>Weidegras is het beste rundveevoer in relatie tot CLA</a:t>
            </a:r>
            <a:endParaRPr lang="pl-PL" sz="2600" dirty="0">
              <a:solidFill>
                <a:srgbClr val="006600"/>
              </a:solidFill>
            </a:endParaRPr>
          </a:p>
        </p:txBody>
      </p:sp>
      <p:sp>
        <p:nvSpPr>
          <p:cNvPr id="4" name="Symbol zastępczy zawartości 3"/>
          <p:cNvSpPr>
            <a:spLocks noGrp="1"/>
          </p:cNvSpPr>
          <p:nvPr>
            <p:ph idx="1"/>
          </p:nvPr>
        </p:nvSpPr>
        <p:spPr>
          <a:xfrm>
            <a:off x="395536" y="1397000"/>
            <a:ext cx="8223974" cy="4624288"/>
          </a:xfrm>
        </p:spPr>
        <p:txBody>
          <a:bodyPr/>
          <a:lstStyle/>
          <a:p>
            <a:pPr>
              <a:lnSpc>
                <a:spcPct val="93000"/>
              </a:lnSpc>
              <a:spcBef>
                <a:spcPct val="40000"/>
              </a:spcBef>
              <a:buClr>
                <a:srgbClr val="000000"/>
              </a:buClr>
              <a:buSzPct val="100000"/>
            </a:pPr>
            <a:r>
              <a:rPr lang="en-US" altLang="pl-PL" sz="2000" dirty="0">
                <a:solidFill>
                  <a:srgbClr val="000000"/>
                </a:solidFill>
                <a:latin typeface="Tahoma" panose="020B0604030504040204" pitchFamily="34" charset="0"/>
              </a:rPr>
              <a:t>H</a:t>
            </a:r>
            <a:r>
              <a:rPr lang="en-US" altLang="pl-PL" sz="2000" dirty="0" smtClean="0">
                <a:solidFill>
                  <a:srgbClr val="000000"/>
                </a:solidFill>
                <a:latin typeface="Tahoma" panose="020B0604030504040204" pitchFamily="34" charset="0"/>
              </a:rPr>
              <a:t>et </a:t>
            </a:r>
            <a:r>
              <a:rPr lang="en-US" altLang="pl-PL" sz="2000" dirty="0">
                <a:solidFill>
                  <a:srgbClr val="000000"/>
                </a:solidFill>
                <a:latin typeface="Tahoma" panose="020B0604030504040204" pitchFamily="34" charset="0"/>
              </a:rPr>
              <a:t>gehalte aan ruw vet in de graszode </a:t>
            </a:r>
            <a:r>
              <a:rPr lang="pl-PL" altLang="pl-PL" sz="2000" dirty="0" err="1" smtClean="0">
                <a:solidFill>
                  <a:srgbClr val="000000"/>
                </a:solidFill>
                <a:latin typeface="Tahoma" panose="020B0604030504040204" pitchFamily="34" charset="0"/>
              </a:rPr>
              <a:t>bedraagt</a:t>
            </a:r>
            <a:r>
              <a:rPr lang="en-US" altLang="pl-PL" sz="2000" dirty="0" smtClean="0">
                <a:solidFill>
                  <a:srgbClr val="000000"/>
                </a:solidFill>
                <a:latin typeface="Tahoma" panose="020B0604030504040204" pitchFamily="34" charset="0"/>
              </a:rPr>
              <a:t> 3-5</a:t>
            </a:r>
            <a:r>
              <a:rPr lang="pl-PL" altLang="pl-PL" sz="2000" dirty="0" smtClean="0">
                <a:solidFill>
                  <a:srgbClr val="000000"/>
                </a:solidFill>
                <a:latin typeface="Tahoma" panose="020B0604030504040204" pitchFamily="34" charset="0"/>
              </a:rPr>
              <a:t> % van </a:t>
            </a:r>
            <a:r>
              <a:rPr lang="nl-NL" altLang="pl-PL" sz="2000" dirty="0" smtClean="0">
                <a:solidFill>
                  <a:srgbClr val="000000"/>
                </a:solidFill>
                <a:latin typeface="Tahoma" panose="020B0604030504040204" pitchFamily="34" charset="0"/>
              </a:rPr>
              <a:t>de DS</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en-US" altLang="pl-PL" sz="2000" dirty="0">
                <a:solidFill>
                  <a:srgbClr val="000000"/>
                </a:solidFill>
                <a:latin typeface="Tahoma" panose="020B0604030504040204" pitchFamily="34" charset="0"/>
              </a:rPr>
              <a:t>H</a:t>
            </a:r>
            <a:r>
              <a:rPr lang="en-US" altLang="pl-PL" sz="2000" dirty="0" smtClean="0">
                <a:solidFill>
                  <a:srgbClr val="000000"/>
                </a:solidFill>
                <a:latin typeface="Tahoma" panose="020B0604030504040204" pitchFamily="34" charset="0"/>
              </a:rPr>
              <a:t>et </a:t>
            </a:r>
            <a:r>
              <a:rPr lang="en-US" altLang="pl-PL" sz="2000" dirty="0">
                <a:solidFill>
                  <a:srgbClr val="000000"/>
                </a:solidFill>
                <a:latin typeface="Tahoma" panose="020B0604030504040204" pitchFamily="34" charset="0"/>
              </a:rPr>
              <a:t>vet </a:t>
            </a:r>
            <a:r>
              <a:rPr lang="en-US" altLang="pl-PL" sz="2000" dirty="0" smtClean="0">
                <a:solidFill>
                  <a:srgbClr val="000000"/>
                </a:solidFill>
                <a:latin typeface="Tahoma" panose="020B0604030504040204" pitchFamily="34" charset="0"/>
              </a:rPr>
              <a:t>is </a:t>
            </a:r>
            <a:r>
              <a:rPr lang="en-US" altLang="pl-PL" sz="2000" dirty="0">
                <a:solidFill>
                  <a:srgbClr val="000000"/>
                </a:solidFill>
                <a:latin typeface="Tahoma" panose="020B0604030504040204" pitchFamily="34" charset="0"/>
              </a:rPr>
              <a:t>samengesteld uit </a:t>
            </a:r>
            <a:r>
              <a:rPr lang="pl-PL" altLang="pl-PL" sz="2000" dirty="0" smtClean="0">
                <a:solidFill>
                  <a:srgbClr val="000000"/>
                </a:solidFill>
                <a:latin typeface="Tahoma" panose="020B0604030504040204" pitchFamily="34" charset="0"/>
              </a:rPr>
              <a:t>PUFA</a:t>
            </a:r>
            <a:r>
              <a:rPr lang="pl-PL" altLang="pl-PL" sz="2000" dirty="0" err="1" smtClean="0">
                <a:solidFill>
                  <a:srgbClr val="000000"/>
                </a:solidFill>
                <a:latin typeface="Tahoma" panose="020B0604030504040204" pitchFamily="34" charset="0"/>
              </a:rPr>
              <a:t> die</a:t>
            </a:r>
            <a:r>
              <a:rPr lang="en-US" altLang="pl-PL" sz="2000" dirty="0" smtClean="0">
                <a:solidFill>
                  <a:srgbClr val="000000"/>
                </a:solidFill>
                <a:latin typeface="Tahoma" panose="020B0604030504040204" pitchFamily="34" charset="0"/>
              </a:rPr>
              <a:t> onderhevig </a:t>
            </a:r>
            <a:r>
              <a:rPr lang="pl-PL" altLang="pl-PL" sz="2000" dirty="0" err="1" smtClean="0">
                <a:solidFill>
                  <a:srgbClr val="000000"/>
                </a:solidFill>
                <a:latin typeface="Tahoma" panose="020B0604030504040204" pitchFamily="34" charset="0"/>
              </a:rPr>
              <a:t>zijn</a:t>
            </a:r>
            <a:r>
              <a:rPr lang="en-US" altLang="pl-PL" sz="2000" dirty="0">
                <a:solidFill>
                  <a:srgbClr val="000000"/>
                </a:solidFill>
                <a:latin typeface="Tahoma" panose="020B0604030504040204" pitchFamily="34" charset="0"/>
              </a:rPr>
              <a:t> aan isomerisatie in de pens</a:t>
            </a:r>
            <a:r>
              <a:rPr lang="pl-PL" altLang="pl-PL" sz="2000" dirty="0">
                <a:solidFill>
                  <a:srgbClr val="000000"/>
                </a:solidFill>
                <a:latin typeface="Tahoma" panose="020B0604030504040204" pitchFamily="34" charset="0"/>
              </a:rPr>
              <a:t> (</a:t>
            </a:r>
            <a:r>
              <a:rPr lang="pl-PL" altLang="pl-PL" sz="2000" dirty="0" err="1" smtClean="0">
                <a:solidFill>
                  <a:srgbClr val="000000"/>
                </a:solidFill>
                <a:latin typeface="Tahoma" panose="020B0604030504040204" pitchFamily="34" charset="0"/>
              </a:rPr>
              <a:t>linolzuur</a:t>
            </a:r>
            <a:r>
              <a:rPr lang="pl-PL" altLang="pl-PL" sz="2000" dirty="0" smtClean="0">
                <a:solidFill>
                  <a:srgbClr val="000000"/>
                </a:solidFill>
                <a:latin typeface="Tahoma" panose="020B0604030504040204" pitchFamily="34" charset="0"/>
              </a:rPr>
              <a:t>, α-linoleenzuur</a:t>
            </a:r>
            <a:r>
              <a:rPr lang="pl-PL" altLang="pl-PL" sz="2000" dirty="0" smtClean="0">
                <a:solidFill>
                  <a:srgbClr val="000000"/>
                </a:solidFill>
                <a:latin typeface="Tahoma" panose="020B0604030504040204" pitchFamily="34" charset="0"/>
                <a:cs typeface="Tahoma" panose="020B0604030504040204" pitchFamily="34" charset="0"/>
              </a:rPr>
              <a:t>, </a:t>
            </a:r>
            <a:r>
              <a:rPr lang="pl-PL" altLang="pl-PL" sz="2000" dirty="0" err="1" smtClean="0">
                <a:solidFill>
                  <a:srgbClr val="000000"/>
                </a:solidFill>
                <a:latin typeface="Tahoma" panose="020B0604030504040204" pitchFamily="34" charset="0"/>
                <a:cs typeface="Tahoma" panose="020B0604030504040204" pitchFamily="34" charset="0"/>
              </a:rPr>
              <a:t>oliezuur</a:t>
            </a:r>
            <a:r>
              <a:rPr lang="pl-PL" altLang="pl-PL" sz="2000" dirty="0" smtClean="0">
                <a:solidFill>
                  <a:srgbClr val="000000"/>
                </a:solidFill>
                <a:latin typeface="Tahoma" panose="020B0604030504040204" pitchFamily="34" charset="0"/>
                <a:cs typeface="Tahoma" panose="020B0604030504040204" pitchFamily="34" charset="0"/>
              </a:rPr>
              <a:t>) </a:t>
            </a:r>
            <a:r>
              <a:rPr lang="en-US" altLang="pl-PL" sz="2000" dirty="0">
                <a:solidFill>
                  <a:srgbClr val="000000"/>
                </a:solidFill>
                <a:latin typeface="Tahoma" panose="020B0604030504040204" pitchFamily="34" charset="0"/>
                <a:cs typeface="Tahoma" panose="020B0604030504040204" pitchFamily="34" charset="0"/>
              </a:rPr>
              <a:t>met </a:t>
            </a:r>
            <a:r>
              <a:rPr lang="en-US" altLang="pl-PL" sz="2000" dirty="0" smtClean="0">
                <a:solidFill>
                  <a:srgbClr val="000000"/>
                </a:solidFill>
                <a:latin typeface="Tahoma" panose="020B0604030504040204" pitchFamily="34" charset="0"/>
                <a:cs typeface="Tahoma" panose="020B0604030504040204" pitchFamily="34" charset="0"/>
              </a:rPr>
              <a:t>de </a:t>
            </a:r>
            <a:r>
              <a:rPr lang="en-US" altLang="pl-PL" sz="2000" dirty="0" err="1" smtClean="0">
                <a:solidFill>
                  <a:srgbClr val="000000"/>
                </a:solidFill>
                <a:latin typeface="Tahoma" panose="020B0604030504040204" pitchFamily="34" charset="0"/>
                <a:cs typeface="Tahoma" panose="020B0604030504040204" pitchFamily="34" charset="0"/>
              </a:rPr>
              <a:t>bijdrage</a:t>
            </a:r>
            <a:r>
              <a:rPr lang="en-US" altLang="pl-PL" sz="2000" dirty="0" smtClean="0">
                <a:solidFill>
                  <a:srgbClr val="000000"/>
                </a:solidFill>
                <a:latin typeface="Tahoma" panose="020B0604030504040204" pitchFamily="34" charset="0"/>
                <a:cs typeface="Tahoma" panose="020B0604030504040204" pitchFamily="34" charset="0"/>
              </a:rPr>
              <a:t> </a:t>
            </a:r>
            <a:r>
              <a:rPr lang="en-US" altLang="pl-PL" sz="2000" dirty="0">
                <a:solidFill>
                  <a:srgbClr val="000000"/>
                </a:solidFill>
                <a:latin typeface="Tahoma" panose="020B0604030504040204" pitchFamily="34" charset="0"/>
                <a:cs typeface="Tahoma" panose="020B0604030504040204" pitchFamily="34" charset="0"/>
              </a:rPr>
              <a:t>van </a:t>
            </a:r>
            <a:r>
              <a:rPr lang="en-US" altLang="pl-PL" sz="2000" dirty="0" err="1" smtClean="0">
                <a:solidFill>
                  <a:srgbClr val="000000"/>
                </a:solidFill>
                <a:latin typeface="Tahoma" panose="020B0604030504040204" pitchFamily="34" charset="0"/>
                <a:cs typeface="Tahoma" panose="020B0604030504040204" pitchFamily="34" charset="0"/>
              </a:rPr>
              <a:t>bacteriën</a:t>
            </a:r>
            <a:r>
              <a:rPr lang="en-US" altLang="pl-PL" sz="2000" dirty="0" smtClean="0">
                <a:solidFill>
                  <a:srgbClr val="000000"/>
                </a:solidFill>
                <a:latin typeface="Tahoma" panose="020B0604030504040204" pitchFamily="34" charset="0"/>
                <a:cs typeface="Tahoma" panose="020B0604030504040204" pitchFamily="34" charset="0"/>
              </a:rPr>
              <a:t>, </a:t>
            </a:r>
            <a:r>
              <a:rPr lang="pl-PL" altLang="pl-PL" sz="2000" dirty="0" err="1" smtClean="0">
                <a:solidFill>
                  <a:srgbClr val="000000"/>
                </a:solidFill>
                <a:latin typeface="Tahoma" panose="020B0604030504040204" pitchFamily="34" charset="0"/>
                <a:cs typeface="Tahoma" panose="020B0604030504040204" pitchFamily="34" charset="0"/>
              </a:rPr>
              <a:t>zoals</a:t>
            </a:r>
            <a:r>
              <a:rPr lang="pl-PL" altLang="pl-PL" sz="2000" i="1" dirty="0" err="1">
                <a:solidFill>
                  <a:srgbClr val="000000"/>
                </a:solidFill>
                <a:latin typeface="Tahoma" panose="020B0604030504040204" pitchFamily="34" charset="0"/>
                <a:cs typeface="Tahoma" panose="020B0604030504040204" pitchFamily="34" charset="0"/>
              </a:rPr>
              <a:t> Butyrivibrio fibrisolvens</a:t>
            </a:r>
            <a:endParaRPr lang="pl-PL" altLang="pl-PL" sz="2000" i="1" dirty="0">
              <a:solidFill>
                <a:srgbClr val="000000"/>
              </a:solidFill>
              <a:latin typeface="Times New Roman" panose="02020603050405020304" pitchFamily="18" charset="0"/>
            </a:endParaRPr>
          </a:p>
          <a:p>
            <a:pPr>
              <a:lnSpc>
                <a:spcPct val="93000"/>
              </a:lnSpc>
              <a:spcBef>
                <a:spcPct val="40000"/>
              </a:spcBef>
              <a:buClr>
                <a:srgbClr val="000000"/>
              </a:buClr>
              <a:buSzPct val="100000"/>
            </a:pPr>
            <a:r>
              <a:rPr lang="en-US" altLang="pl-PL" sz="2000" dirty="0">
                <a:solidFill>
                  <a:srgbClr val="000000"/>
                </a:solidFill>
                <a:latin typeface="Tahoma" panose="020B0604030504040204" pitchFamily="34" charset="0"/>
              </a:rPr>
              <a:t>D</a:t>
            </a:r>
            <a:r>
              <a:rPr lang="en-US" altLang="pl-PL" sz="2000" dirty="0" smtClean="0">
                <a:solidFill>
                  <a:srgbClr val="000000"/>
                </a:solidFill>
                <a:latin typeface="Tahoma" panose="020B0604030504040204" pitchFamily="34" charset="0"/>
              </a:rPr>
              <a:t>e </a:t>
            </a:r>
            <a:r>
              <a:rPr lang="en-US" altLang="pl-PL" sz="2000" dirty="0">
                <a:solidFill>
                  <a:srgbClr val="000000"/>
                </a:solidFill>
                <a:latin typeface="Tahoma" panose="020B0604030504040204" pitchFamily="34" charset="0"/>
              </a:rPr>
              <a:t>beste samenstelling van </a:t>
            </a:r>
            <a:r>
              <a:rPr lang="pl-PL" altLang="pl-PL" sz="2000" dirty="0" smtClean="0">
                <a:solidFill>
                  <a:srgbClr val="000000"/>
                </a:solidFill>
                <a:latin typeface="Tahoma" panose="020B0604030504040204" pitchFamily="34" charset="0"/>
              </a:rPr>
              <a:t>PUFA</a:t>
            </a:r>
            <a:r>
              <a:rPr lang="en-US" altLang="pl-PL" sz="2000" dirty="0">
                <a:solidFill>
                  <a:srgbClr val="000000"/>
                </a:solidFill>
                <a:latin typeface="Tahoma" panose="020B0604030504040204" pitchFamily="34" charset="0"/>
              </a:rPr>
              <a:t> </a:t>
            </a:r>
            <a:r>
              <a:rPr lang="en-US" altLang="pl-PL" sz="2000" dirty="0" smtClean="0">
                <a:solidFill>
                  <a:srgbClr val="000000"/>
                </a:solidFill>
                <a:latin typeface="Tahoma" panose="020B0604030504040204" pitchFamily="34" charset="0"/>
              </a:rPr>
              <a:t>is in de </a:t>
            </a:r>
            <a:r>
              <a:rPr lang="en-US" altLang="pl-PL" sz="2000" dirty="0" err="1" smtClean="0">
                <a:solidFill>
                  <a:srgbClr val="000000"/>
                </a:solidFill>
                <a:latin typeface="Tahoma" panose="020B0604030504040204" pitchFamily="34" charset="0"/>
              </a:rPr>
              <a:t>zomer</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te</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vinden</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en-US" altLang="pl-PL" sz="2000" dirty="0" err="1" smtClean="0">
                <a:solidFill>
                  <a:srgbClr val="000000"/>
                </a:solidFill>
                <a:latin typeface="Tahoma" panose="020B0604030504040204" pitchFamily="34" charset="0"/>
              </a:rPr>
              <a:t>Bij</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beweiding</a:t>
            </a:r>
            <a:r>
              <a:rPr lang="en-US" altLang="pl-PL" sz="2000" dirty="0" smtClean="0">
                <a:solidFill>
                  <a:srgbClr val="000000"/>
                </a:solidFill>
                <a:latin typeface="Tahoma" panose="020B0604030504040204" pitchFamily="34" charset="0"/>
              </a:rPr>
              <a:t> neemt </a:t>
            </a:r>
            <a:r>
              <a:rPr lang="en-US" altLang="pl-PL" sz="2000" dirty="0">
                <a:solidFill>
                  <a:srgbClr val="000000"/>
                </a:solidFill>
                <a:latin typeface="Tahoma" panose="020B0604030504040204" pitchFamily="34" charset="0"/>
              </a:rPr>
              <a:t>de Δ9-desaturate activiteit </a:t>
            </a:r>
            <a:r>
              <a:rPr lang="en-US" altLang="pl-PL" sz="2000" dirty="0" smtClean="0">
                <a:solidFill>
                  <a:srgbClr val="000000"/>
                </a:solidFill>
                <a:latin typeface="Tahoma" panose="020B0604030504040204" pitchFamily="34" charset="0"/>
              </a:rPr>
              <a:t>toe, </a:t>
            </a:r>
            <a:r>
              <a:rPr lang="en-US" altLang="pl-PL" sz="2000" dirty="0" err="1" smtClean="0">
                <a:solidFill>
                  <a:srgbClr val="000000"/>
                </a:solidFill>
                <a:latin typeface="Tahoma" panose="020B0604030504040204" pitchFamily="34" charset="0"/>
              </a:rPr>
              <a:t>waardoor</a:t>
            </a:r>
            <a:r>
              <a:rPr lang="en-US" altLang="pl-PL" sz="2000" dirty="0" smtClean="0">
                <a:solidFill>
                  <a:srgbClr val="000000"/>
                </a:solidFill>
                <a:latin typeface="Tahoma" panose="020B0604030504040204" pitchFamily="34" charset="0"/>
              </a:rPr>
              <a:t> van  </a:t>
            </a:r>
            <a:r>
              <a:rPr lang="en-US" altLang="pl-PL" sz="2000" dirty="0">
                <a:solidFill>
                  <a:srgbClr val="000000"/>
                </a:solidFill>
                <a:latin typeface="Tahoma" panose="020B0604030504040204" pitchFamily="34" charset="0"/>
              </a:rPr>
              <a:t>vaccinzuur de synthese van CLA </a:t>
            </a:r>
            <a:r>
              <a:rPr lang="en-US" altLang="pl-PL" sz="2000" dirty="0" err="1" smtClean="0">
                <a:solidFill>
                  <a:srgbClr val="000000"/>
                </a:solidFill>
                <a:latin typeface="Tahoma" panose="020B0604030504040204" pitchFamily="34" charset="0"/>
              </a:rPr>
              <a:t>intensiveert</a:t>
            </a:r>
            <a:endParaRPr lang="en-US" altLang="pl-PL" sz="2000" dirty="0" smtClean="0">
              <a:solidFill>
                <a:srgbClr val="000000"/>
              </a:solidFill>
              <a:latin typeface="Tahoma" panose="020B0604030504040204" pitchFamily="34" charset="0"/>
            </a:endParaRPr>
          </a:p>
          <a:p>
            <a:pPr>
              <a:lnSpc>
                <a:spcPct val="93000"/>
              </a:lnSpc>
              <a:spcBef>
                <a:spcPct val="40000"/>
              </a:spcBef>
              <a:buClr>
                <a:srgbClr val="000000"/>
              </a:buClr>
              <a:buSzPct val="100000"/>
            </a:pPr>
            <a:r>
              <a:rPr lang="en-US" altLang="pl-PL" sz="2000" b="1" dirty="0" err="1">
                <a:solidFill>
                  <a:srgbClr val="000000"/>
                </a:solidFill>
                <a:latin typeface="Tahoma" panose="020B0604030504040204" pitchFamily="34" charset="0"/>
              </a:rPr>
              <a:t>E</a:t>
            </a:r>
            <a:r>
              <a:rPr lang="en-US" altLang="pl-PL" sz="2000" b="1" dirty="0" err="1" smtClean="0">
                <a:solidFill>
                  <a:srgbClr val="000000"/>
                </a:solidFill>
                <a:latin typeface="Tahoma" panose="020B0604030504040204" pitchFamily="34" charset="0"/>
              </a:rPr>
              <a:t>en</a:t>
            </a:r>
            <a:r>
              <a:rPr lang="en-US" altLang="pl-PL" sz="2000" b="1" dirty="0" smtClean="0">
                <a:solidFill>
                  <a:srgbClr val="000000"/>
                </a:solidFill>
                <a:latin typeface="Tahoma" panose="020B0604030504040204" pitchFamily="34" charset="0"/>
              </a:rPr>
              <a:t> </a:t>
            </a:r>
            <a:r>
              <a:rPr lang="en-US" altLang="pl-PL" sz="2000" b="1" dirty="0">
                <a:solidFill>
                  <a:srgbClr val="000000"/>
                </a:solidFill>
                <a:latin typeface="Tahoma" panose="020B0604030504040204" pitchFamily="34" charset="0"/>
              </a:rPr>
              <a:t>alternatief </a:t>
            </a:r>
            <a:r>
              <a:rPr lang="en-US" altLang="pl-PL" sz="2000" b="1" dirty="0" err="1">
                <a:solidFill>
                  <a:srgbClr val="000000"/>
                </a:solidFill>
                <a:latin typeface="Tahoma" panose="020B0604030504040204" pitchFamily="34" charset="0"/>
              </a:rPr>
              <a:t>voor</a:t>
            </a:r>
            <a:r>
              <a:rPr lang="en-US" altLang="pl-PL" sz="2000" b="1" dirty="0">
                <a:solidFill>
                  <a:srgbClr val="000000"/>
                </a:solidFill>
                <a:latin typeface="Tahoma" panose="020B0604030504040204" pitchFamily="34" charset="0"/>
              </a:rPr>
              <a:t> </a:t>
            </a:r>
            <a:r>
              <a:rPr lang="en-US" altLang="pl-PL" sz="2000" b="1" dirty="0" err="1" smtClean="0">
                <a:solidFill>
                  <a:srgbClr val="000000"/>
                </a:solidFill>
                <a:latin typeface="Tahoma" panose="020B0604030504040204" pitchFamily="34" charset="0"/>
              </a:rPr>
              <a:t>beweiding</a:t>
            </a:r>
            <a:r>
              <a:rPr lang="en-US" altLang="pl-PL" sz="2000" b="1" dirty="0" smtClean="0">
                <a:solidFill>
                  <a:srgbClr val="000000"/>
                </a:solidFill>
                <a:latin typeface="Tahoma" panose="020B0604030504040204" pitchFamily="34" charset="0"/>
              </a:rPr>
              <a:t> </a:t>
            </a:r>
            <a:r>
              <a:rPr lang="en-US" altLang="pl-PL" sz="2000" b="1" dirty="0">
                <a:solidFill>
                  <a:srgbClr val="000000"/>
                </a:solidFill>
                <a:latin typeface="Tahoma" panose="020B0604030504040204" pitchFamily="34" charset="0"/>
              </a:rPr>
              <a:t>is de opname van </a:t>
            </a:r>
            <a:r>
              <a:rPr lang="pl-PL" altLang="pl-PL" sz="2000" b="1" dirty="0" smtClean="0">
                <a:solidFill>
                  <a:srgbClr val="000000"/>
                </a:solidFill>
                <a:latin typeface="Tahoma" panose="020B0604030504040204" pitchFamily="34" charset="0"/>
              </a:rPr>
              <a:t>gemaaid</a:t>
            </a:r>
            <a:r>
              <a:rPr lang="nl-NL" altLang="pl-PL" sz="2000" b="1" dirty="0" smtClean="0">
                <a:solidFill>
                  <a:srgbClr val="000000"/>
                </a:solidFill>
                <a:latin typeface="Tahoma" panose="020B0604030504040204" pitchFamily="34" charset="0"/>
              </a:rPr>
              <a:t> vers gras</a:t>
            </a:r>
            <a:r>
              <a:rPr lang="en-US" altLang="pl-PL" sz="2000" b="1" dirty="0" smtClean="0">
                <a:solidFill>
                  <a:srgbClr val="000000"/>
                </a:solidFill>
                <a:latin typeface="Tahoma" panose="020B0604030504040204" pitchFamily="34" charset="0"/>
              </a:rPr>
              <a:t> </a:t>
            </a:r>
            <a:r>
              <a:rPr lang="en-US" altLang="pl-PL" sz="2000" b="1" dirty="0">
                <a:solidFill>
                  <a:srgbClr val="000000"/>
                </a:solidFill>
                <a:latin typeface="Tahoma" panose="020B0604030504040204" pitchFamily="34" charset="0"/>
              </a:rPr>
              <a:t>van </a:t>
            </a:r>
            <a:r>
              <a:rPr lang="en-US" altLang="pl-PL" sz="2000" b="1" dirty="0" err="1" smtClean="0">
                <a:solidFill>
                  <a:srgbClr val="000000"/>
                </a:solidFill>
                <a:latin typeface="Tahoma" panose="020B0604030504040204" pitchFamily="34" charset="0"/>
              </a:rPr>
              <a:t>blijvend</a:t>
            </a:r>
            <a:r>
              <a:rPr lang="en-US" altLang="pl-PL" sz="2000" b="1" dirty="0" smtClean="0">
                <a:solidFill>
                  <a:srgbClr val="000000"/>
                </a:solidFill>
                <a:latin typeface="Tahoma" panose="020B0604030504040204" pitchFamily="34" charset="0"/>
              </a:rPr>
              <a:t> of </a:t>
            </a:r>
            <a:r>
              <a:rPr lang="en-US" altLang="pl-PL" sz="2000" b="1" dirty="0">
                <a:solidFill>
                  <a:srgbClr val="000000"/>
                </a:solidFill>
                <a:latin typeface="Tahoma" panose="020B0604030504040204" pitchFamily="34" charset="0"/>
              </a:rPr>
              <a:t>tijdelijk </a:t>
            </a:r>
            <a:r>
              <a:rPr lang="en-US" altLang="pl-PL" sz="2000" b="1" dirty="0" err="1">
                <a:solidFill>
                  <a:srgbClr val="000000"/>
                </a:solidFill>
                <a:latin typeface="Tahoma" panose="020B0604030504040204" pitchFamily="34" charset="0"/>
              </a:rPr>
              <a:t>grasland</a:t>
            </a:r>
            <a:r>
              <a:rPr lang="en-US" altLang="pl-PL" sz="2000" b="1" dirty="0">
                <a:solidFill>
                  <a:srgbClr val="000000"/>
                </a:solidFill>
                <a:latin typeface="Tahoma" panose="020B0604030504040204" pitchFamily="34" charset="0"/>
              </a:rPr>
              <a:t> </a:t>
            </a:r>
            <a:r>
              <a:rPr lang="en-US" altLang="pl-PL" sz="2000" b="1" dirty="0" smtClean="0">
                <a:solidFill>
                  <a:srgbClr val="000000"/>
                </a:solidFill>
                <a:latin typeface="Tahoma" panose="020B0604030504040204" pitchFamily="34" charset="0"/>
              </a:rPr>
              <a:t>in de TMR</a:t>
            </a:r>
            <a:endParaRPr lang="pl-PL" altLang="pl-PL" sz="2000" b="1"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endParaRPr lang="pl-PL"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733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6632"/>
            <a:ext cx="5832648" cy="936104"/>
          </a:xfrm>
        </p:spPr>
        <p:txBody>
          <a:bodyPr/>
          <a:lstStyle/>
          <a:p>
            <a:r>
              <a:rPr lang="pl-PL" sz="2600" b="1" dirty="0" smtClean="0">
                <a:solidFill>
                  <a:srgbClr val="006600"/>
                </a:solidFill>
                <a:latin typeface="Tahoma" pitchFamily="34" charset="0"/>
              </a:rPr>
              <a:t>Kwalitatief hoogwaardige</a:t>
            </a:r>
            <a:r>
              <a:rPr lang="en-US" sz="2600" b="1" dirty="0">
                <a:solidFill>
                  <a:srgbClr val="006600"/>
                </a:solidFill>
                <a:latin typeface="Tahoma" pitchFamily="34" charset="0"/>
              </a:rPr>
              <a:t> melk van koeien die </a:t>
            </a:r>
            <a:r>
              <a:rPr lang="en-US" sz="2600" b="1" dirty="0" err="1">
                <a:solidFill>
                  <a:srgbClr val="006600"/>
                </a:solidFill>
                <a:latin typeface="Tahoma" pitchFamily="34" charset="0"/>
              </a:rPr>
              <a:t>worden</a:t>
            </a:r>
            <a:r>
              <a:rPr lang="en-US" sz="2600" b="1" dirty="0">
                <a:solidFill>
                  <a:srgbClr val="006600"/>
                </a:solidFill>
                <a:latin typeface="Tahoma" pitchFamily="34" charset="0"/>
              </a:rPr>
              <a:t> </a:t>
            </a:r>
            <a:r>
              <a:rPr lang="en-US" sz="2600" b="1" dirty="0" err="1" smtClean="0">
                <a:solidFill>
                  <a:srgbClr val="006600"/>
                </a:solidFill>
                <a:latin typeface="Tahoma" pitchFamily="34" charset="0"/>
              </a:rPr>
              <a:t>gevoerd</a:t>
            </a:r>
            <a:r>
              <a:rPr lang="en-US" sz="2600" b="1" dirty="0" smtClean="0">
                <a:solidFill>
                  <a:srgbClr val="006600"/>
                </a:solidFill>
                <a:latin typeface="Tahoma" pitchFamily="34" charset="0"/>
              </a:rPr>
              <a:t> met </a:t>
            </a:r>
            <a:r>
              <a:rPr lang="en-US" sz="2600" b="1" dirty="0" err="1" smtClean="0">
                <a:solidFill>
                  <a:srgbClr val="006600"/>
                </a:solidFill>
                <a:latin typeface="Tahoma" pitchFamily="34" charset="0"/>
              </a:rPr>
              <a:t>gras</a:t>
            </a:r>
            <a:endParaRPr lang="en-US" sz="2600" b="1" dirty="0">
              <a:solidFill>
                <a:srgbClr val="006600"/>
              </a:solidFill>
              <a:latin typeface="Tahoma" pitchFamily="34" charset="0"/>
            </a:endParaRPr>
          </a:p>
        </p:txBody>
      </p:sp>
      <p:sp>
        <p:nvSpPr>
          <p:cNvPr id="4" name="Symbol zastępczy zawartości 3"/>
          <p:cNvSpPr>
            <a:spLocks noGrp="1"/>
          </p:cNvSpPr>
          <p:nvPr>
            <p:ph idx="1"/>
          </p:nvPr>
        </p:nvSpPr>
        <p:spPr>
          <a:xfrm>
            <a:off x="395536" y="1640067"/>
            <a:ext cx="8223974" cy="3960440"/>
          </a:xfrm>
        </p:spPr>
        <p:txBody>
          <a:bodyPr/>
          <a:lstStyle/>
          <a:p>
            <a:pPr marL="0" indent="0">
              <a:lnSpc>
                <a:spcPct val="93000"/>
              </a:lnSpc>
              <a:spcBef>
                <a:spcPct val="40000"/>
              </a:spcBef>
              <a:buClr>
                <a:srgbClr val="000000"/>
              </a:buClr>
              <a:buSzPct val="100000"/>
              <a:buNone/>
            </a:pPr>
            <a:r>
              <a:rPr lang="en-US" altLang="pl-PL" sz="2000" dirty="0">
                <a:solidFill>
                  <a:srgbClr val="000000"/>
                </a:solidFill>
                <a:latin typeface="Tahoma" panose="020B0604030504040204" pitchFamily="34" charset="0"/>
              </a:rPr>
              <a:t>Kenmerken van melk van dieren die </a:t>
            </a:r>
            <a:r>
              <a:rPr lang="en-US" altLang="pl-PL" sz="2000" dirty="0" err="1" smtClean="0">
                <a:solidFill>
                  <a:srgbClr val="000000"/>
                </a:solidFill>
                <a:latin typeface="Tahoma" panose="020B0604030504040204" pitchFamily="34" charset="0"/>
              </a:rPr>
              <a:t>weiden</a:t>
            </a:r>
            <a:r>
              <a:rPr lang="en-US" altLang="pl-PL" sz="2000" dirty="0" smtClean="0">
                <a:solidFill>
                  <a:srgbClr val="000000"/>
                </a:solidFill>
                <a:latin typeface="Tahoma" panose="020B0604030504040204" pitchFamily="34" charset="0"/>
              </a:rPr>
              <a:t> of met </a:t>
            </a:r>
            <a:r>
              <a:rPr lang="en-US" altLang="pl-PL" sz="2000" dirty="0" err="1" smtClean="0">
                <a:solidFill>
                  <a:srgbClr val="000000"/>
                </a:solidFill>
                <a:latin typeface="Tahoma" panose="020B0604030504040204" pitchFamily="34" charset="0"/>
              </a:rPr>
              <a:t>vers</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gras</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worden</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gevoerd</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in </a:t>
            </a:r>
            <a:r>
              <a:rPr lang="pl-PL" altLang="pl-PL" sz="2000" dirty="0" smtClean="0">
                <a:solidFill>
                  <a:srgbClr val="000000"/>
                </a:solidFill>
                <a:latin typeface="Tahoma" panose="020B0604030504040204" pitchFamily="34" charset="0"/>
              </a:rPr>
              <a:t>schuren</a:t>
            </a:r>
            <a:r>
              <a:rPr lang="en-US" altLang="pl-PL" sz="2000" dirty="0">
                <a:solidFill>
                  <a:srgbClr val="000000"/>
                </a:solidFill>
                <a:latin typeface="Tahoma" panose="020B0604030504040204" pitchFamily="34" charset="0"/>
              </a:rPr>
              <a:t>:</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pl-PL" altLang="pl-PL" sz="2000" dirty="0" smtClean="0">
                <a:solidFill>
                  <a:srgbClr val="000000"/>
                </a:solidFill>
                <a:latin typeface="Tahoma" panose="020B0604030504040204" pitchFamily="34" charset="0"/>
              </a:rPr>
              <a:t>verhoogd</a:t>
            </a:r>
            <a:r>
              <a:rPr lang="pl-PL" altLang="pl-PL" sz="2000" dirty="0">
                <a:solidFill>
                  <a:srgbClr val="000000"/>
                </a:solidFill>
                <a:latin typeface="Tahoma" panose="020B0604030504040204" pitchFamily="34" charset="0"/>
              </a:rPr>
              <a:t> gehalte aan essentiële vetzuren (MUFA en PUFA) omega-3 (α-linoleenzuur</a:t>
            </a:r>
            <a:r>
              <a:rPr lang="pl-PL" altLang="pl-PL" sz="2000" dirty="0" smtClean="0">
                <a:solidFill>
                  <a:srgbClr val="000000"/>
                </a:solidFill>
                <a:latin typeface="Tahoma" panose="020B0604030504040204" pitchFamily="34" charset="0"/>
              </a:rPr>
              <a:t>), </a:t>
            </a:r>
            <a:r>
              <a:rPr lang="pl-PL" altLang="pl-PL" sz="2000" dirty="0">
                <a:solidFill>
                  <a:srgbClr val="000000"/>
                </a:solidFill>
                <a:latin typeface="Tahoma" panose="020B0604030504040204" pitchFamily="34" charset="0"/>
              </a:rPr>
              <a:t>omega-6 (linolzuur</a:t>
            </a:r>
            <a:r>
              <a:rPr lang="pl-PL" altLang="pl-PL" sz="2000" dirty="0" smtClean="0">
                <a:solidFill>
                  <a:srgbClr val="000000"/>
                </a:solidFill>
                <a:latin typeface="Tahoma" panose="020B0604030504040204" pitchFamily="34" charset="0"/>
              </a:rPr>
              <a:t>), CLA-iso</a:t>
            </a:r>
            <a:r>
              <a:rPr lang="nl-NL" altLang="pl-PL" sz="2000" dirty="0" smtClean="0">
                <a:solidFill>
                  <a:srgbClr val="000000"/>
                </a:solidFill>
                <a:latin typeface="Tahoma" panose="020B0604030504040204" pitchFamily="34" charset="0"/>
              </a:rPr>
              <a:t> </a:t>
            </a:r>
            <a:r>
              <a:rPr lang="pl-PL" altLang="pl-PL" sz="2000" dirty="0" smtClean="0">
                <a:solidFill>
                  <a:srgbClr val="000000"/>
                </a:solidFill>
                <a:latin typeface="Tahoma" panose="020B0604030504040204" pitchFamily="34" charset="0"/>
              </a:rPr>
              <a:t>cis-9 trans-11</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pl-PL" altLang="pl-PL" sz="2000" dirty="0">
                <a:solidFill>
                  <a:srgbClr val="000000"/>
                </a:solidFill>
                <a:latin typeface="Tahoma" panose="020B0604030504040204" pitchFamily="34" charset="0"/>
              </a:rPr>
              <a:t>hoger gehalte aan antioxidanten - </a:t>
            </a:r>
            <a:r>
              <a:rPr lang="pl-PL" altLang="pl-PL" sz="2000" dirty="0" smtClean="0">
                <a:solidFill>
                  <a:srgbClr val="000000"/>
                </a:solidFill>
                <a:latin typeface="Tahoma" panose="020B0604030504040204" pitchFamily="34" charset="0"/>
              </a:rPr>
              <a:t>carotenoïden, flavonoïden, </a:t>
            </a:r>
            <a:r>
              <a:rPr lang="pl-PL" altLang="pl-PL" sz="2000" dirty="0">
                <a:solidFill>
                  <a:srgbClr val="000000"/>
                </a:solidFill>
                <a:latin typeface="Tahoma" panose="020B0604030504040204" pitchFamily="34" charset="0"/>
              </a:rPr>
              <a:t>tocoferolen (β-caroteen</a:t>
            </a:r>
            <a:r>
              <a:rPr lang="pl-PL" altLang="pl-PL" sz="2000" dirty="0" smtClean="0">
                <a:solidFill>
                  <a:srgbClr val="000000"/>
                </a:solidFill>
                <a:latin typeface="Tahoma" panose="020B0604030504040204" pitchFamily="34" charset="0"/>
              </a:rPr>
              <a:t>, luteïne, actieve </a:t>
            </a:r>
            <a:r>
              <a:rPr lang="pl-PL" altLang="pl-PL" sz="2000" dirty="0">
                <a:solidFill>
                  <a:srgbClr val="000000"/>
                </a:solidFill>
                <a:latin typeface="Tahoma" panose="020B0604030504040204" pitchFamily="34" charset="0"/>
              </a:rPr>
              <a:t>vorm van vitamine</a:t>
            </a:r>
            <a:r>
              <a:rPr lang="pl-PL" altLang="pl-PL" sz="2000" dirty="0" smtClean="0">
                <a:solidFill>
                  <a:srgbClr val="000000"/>
                </a:solidFill>
                <a:latin typeface="Tahoma" panose="020B0604030504040204" pitchFamily="34" charset="0"/>
              </a:rPr>
              <a:t> E, </a:t>
            </a:r>
            <a:br>
              <a:rPr lang="pl-PL" altLang="pl-PL" sz="2000" dirty="0" smtClean="0">
                <a:solidFill>
                  <a:srgbClr val="000000"/>
                </a:solidFill>
                <a:latin typeface="Tahoma" panose="020B0604030504040204" pitchFamily="34" charset="0"/>
              </a:rPr>
            </a:br>
            <a:r>
              <a:rPr lang="el-GR" altLang="pl-PL" sz="2000" dirty="0" smtClean="0">
                <a:solidFill>
                  <a:srgbClr val="000000"/>
                </a:solidFill>
                <a:latin typeface="Tahoma" panose="020B0604030504040204" pitchFamily="34" charset="0"/>
              </a:rPr>
              <a:t>α-tocoferol</a:t>
            </a:r>
            <a:r>
              <a:rPr lang="pl-PL" altLang="pl-PL" sz="2000" dirty="0">
                <a:solidFill>
                  <a:srgbClr val="000000"/>
                </a:solidFill>
                <a:latin typeface="Tahoma" panose="020B0604030504040204" pitchFamily="34" charset="0"/>
              </a:rPr>
              <a:t>)</a:t>
            </a:r>
          </a:p>
          <a:p>
            <a:pPr>
              <a:lnSpc>
                <a:spcPct val="93000"/>
              </a:lnSpc>
              <a:spcBef>
                <a:spcPct val="40000"/>
              </a:spcBef>
              <a:buClr>
                <a:srgbClr val="000000"/>
              </a:buClr>
              <a:buSzPct val="100000"/>
            </a:pPr>
            <a:r>
              <a:rPr lang="en-US" altLang="pl-PL" sz="2000" dirty="0" err="1" smtClean="0">
                <a:solidFill>
                  <a:srgbClr val="000000"/>
                </a:solidFill>
                <a:latin typeface="Tahoma" panose="020B0604030504040204" pitchFamily="34" charset="0"/>
              </a:rPr>
              <a:t>betere</a:t>
            </a:r>
            <a:r>
              <a:rPr lang="en-US" altLang="pl-PL" sz="2000" dirty="0">
                <a:solidFill>
                  <a:srgbClr val="000000"/>
                </a:solidFill>
                <a:latin typeface="Tahoma" panose="020B0604030504040204" pitchFamily="34" charset="0"/>
              </a:rPr>
              <a:t> </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smaakwaarden</a:t>
            </a:r>
            <a:endParaRPr lang="pl-PL" altLang="pl-PL" sz="2000" dirty="0">
              <a:solidFill>
                <a:srgbClr val="000000"/>
              </a:solidFill>
              <a:latin typeface="Tahoma" panose="020B0604030504040204" pitchFamily="34" charset="0"/>
            </a:endParaRPr>
          </a:p>
          <a:p>
            <a:pPr marL="0" indent="0">
              <a:lnSpc>
                <a:spcPct val="93000"/>
              </a:lnSpc>
              <a:spcBef>
                <a:spcPct val="40000"/>
              </a:spcBef>
              <a:buClr>
                <a:srgbClr val="000000"/>
              </a:buClr>
              <a:buSzPct val="100000"/>
              <a:buNone/>
            </a:pPr>
            <a:endParaRPr lang="pl-PL" altLang="pl-PL" sz="2400" b="1" dirty="0" smtClean="0">
              <a:solidFill>
                <a:srgbClr val="000000"/>
              </a:solidFill>
              <a:latin typeface="Tahoma" panose="020B0604030504040204" pitchFamily="34" charset="0"/>
            </a:endParaRPr>
          </a:p>
          <a:p>
            <a:pPr marL="0" indent="0">
              <a:lnSpc>
                <a:spcPct val="93000"/>
              </a:lnSpc>
              <a:spcBef>
                <a:spcPct val="40000"/>
              </a:spcBef>
              <a:buClr>
                <a:srgbClr val="000000"/>
              </a:buClr>
              <a:buSzPct val="100000"/>
              <a:buNone/>
            </a:pPr>
            <a:endParaRPr lang="pl-PL"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574793" y="5805264"/>
            <a:ext cx="1893869" cy="26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9pPr>
          </a:lstStyle>
          <a:p>
            <a:pPr marL="0" marR="0" lvl="0" indent="0" algn="l" defTabSz="449263" rtl="0" eaLnBrk="1" fontAlgn="base" latinLnBrk="0" hangingPunct="1">
              <a:lnSpc>
                <a:spcPct val="93000"/>
              </a:lnSpc>
              <a:spcBef>
                <a:spcPct val="50000"/>
              </a:spcBef>
              <a:spcAft>
                <a:spcPct val="0"/>
              </a:spcAft>
              <a:buClr>
                <a:srgbClr val="000000"/>
              </a:buClr>
              <a:buSzPct val="100000"/>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Scollan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et al.,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2005</a:t>
            </a:r>
          </a:p>
        </p:txBody>
      </p:sp>
      <p:sp>
        <p:nvSpPr>
          <p:cNvPr id="7" name="Text Box 6"/>
          <p:cNvSpPr txBox="1">
            <a:spLocks noChangeArrowheads="1"/>
          </p:cNvSpPr>
          <p:nvPr/>
        </p:nvSpPr>
        <p:spPr bwMode="auto">
          <a:xfrm>
            <a:off x="3703782" y="5668759"/>
            <a:ext cx="3100466" cy="401637"/>
          </a:xfrm>
          <a:prstGeom prst="rect">
            <a:avLst/>
          </a:prstGeom>
          <a:solidFill>
            <a:schemeClr val="bg1"/>
          </a:solidFill>
          <a:ln>
            <a:noFill/>
          </a:ln>
          <a:extLst/>
        </p:spPr>
        <p:txBody>
          <a:bodyPr wrap="square" lIns="0" tIns="0" rIns="0" bIns="0">
            <a:spAutoFit/>
          </a:bodyPr>
          <a:lstStyle>
            <a:lvl1pPr marL="536575" indent="-536575" eaLnBrk="0" hangingPunct="0">
              <a:tabLst>
                <a:tab pos="0" algn="l"/>
              </a:tabLst>
              <a:defRPr sz="2000">
                <a:solidFill>
                  <a:schemeClr val="bg1"/>
                </a:solidFill>
                <a:latin typeface="Arial" panose="020B0604020202020204" pitchFamily="34" charset="0"/>
              </a:defRPr>
            </a:lvl1pPr>
            <a:lvl2pPr marL="742950" indent="-285750" eaLnBrk="0" hangingPunct="0">
              <a:tabLst>
                <a:tab pos="0" algn="l"/>
              </a:tabLst>
              <a:defRPr sz="2000">
                <a:solidFill>
                  <a:schemeClr val="bg1"/>
                </a:solidFill>
                <a:latin typeface="Arial" panose="020B0604020202020204" pitchFamily="34" charset="0"/>
              </a:defRPr>
            </a:lvl2pPr>
            <a:lvl3pPr marL="1143000" indent="-228600" eaLnBrk="0" hangingPunct="0">
              <a:tabLst>
                <a:tab pos="0" algn="l"/>
              </a:tabLst>
              <a:defRPr sz="2000">
                <a:solidFill>
                  <a:schemeClr val="bg1"/>
                </a:solidFill>
                <a:latin typeface="Arial" panose="020B0604020202020204" pitchFamily="34" charset="0"/>
              </a:defRPr>
            </a:lvl3pPr>
            <a:lvl4pPr marL="1600200" indent="-228600" eaLnBrk="0" hangingPunct="0">
              <a:tabLst>
                <a:tab pos="0" algn="l"/>
              </a:tabLst>
              <a:defRPr sz="2000">
                <a:solidFill>
                  <a:schemeClr val="bg1"/>
                </a:solidFill>
                <a:latin typeface="Arial" panose="020B0604020202020204" pitchFamily="34" charset="0"/>
              </a:defRPr>
            </a:lvl4pPr>
            <a:lvl5pPr marL="2057400" indent="-228600" eaLnBrk="0" hangingPunct="0">
              <a:tabLst>
                <a:tab pos="0" algn="l"/>
              </a:tabLst>
              <a:defRPr sz="2000">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9pPr>
          </a:lstStyle>
          <a:p>
            <a:pPr marL="536575" marR="0" lvl="0" indent="-536575" algn="ctr" defTabSz="449263" rtl="0" eaLnBrk="1" fontAlgn="base" latinLnBrk="0" hangingPunct="1">
              <a:lnSpc>
                <a:spcPct val="93000"/>
              </a:lnSpc>
              <a:spcBef>
                <a:spcPct val="40000"/>
              </a:spcBef>
              <a:spcAft>
                <a:spcPct val="0"/>
              </a:spcAft>
              <a:buClr>
                <a:srgbClr val="000000"/>
              </a:buClr>
              <a:buSzPct val="100000"/>
              <a:buFont typeface="Arial" panose="020B0604020202020204" pitchFamily="34" charset="0"/>
              <a:buNone/>
              <a:tabLst>
                <a:tab pos="0" algn="l"/>
              </a:tabLst>
              <a:defRPr/>
            </a:pPr>
            <a:r>
              <a:rPr lang="nl-NL" altLang="pl-PL" sz="2800" b="1" i="1" dirty="0" smtClean="0">
                <a:solidFill>
                  <a:srgbClr val="000000"/>
                </a:solidFill>
                <a:latin typeface="Tahoma" panose="020B0604030504040204" pitchFamily="34" charset="0"/>
              </a:rPr>
              <a:t>Van gras tot glas</a:t>
            </a:r>
            <a:endParaRPr kumimoji="0" lang="pl-PL" altLang="pl-PL" sz="2800" b="1" i="1"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736113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9055" y="236796"/>
            <a:ext cx="6299200" cy="936104"/>
          </a:xfrm>
        </p:spPr>
        <p:txBody>
          <a:bodyPr/>
          <a:lstStyle/>
          <a:p>
            <a:r>
              <a:rPr lang="en-US" sz="2600" b="1" dirty="0" smtClean="0">
                <a:solidFill>
                  <a:srgbClr val="006600"/>
                </a:solidFill>
                <a:latin typeface="Tahoma" pitchFamily="34" charset="0"/>
              </a:rPr>
              <a:t>CLA-</a:t>
            </a:r>
            <a:r>
              <a:rPr lang="en-US" sz="2600" b="1" dirty="0" err="1" smtClean="0">
                <a:solidFill>
                  <a:srgbClr val="006600"/>
                </a:solidFill>
                <a:latin typeface="Tahoma" pitchFamily="34" charset="0"/>
              </a:rPr>
              <a:t>gehalte</a:t>
            </a:r>
            <a:r>
              <a:rPr lang="en-US" sz="2600" b="1" dirty="0" smtClean="0">
                <a:solidFill>
                  <a:srgbClr val="006600"/>
                </a:solidFill>
                <a:latin typeface="Tahoma" pitchFamily="34" charset="0"/>
              </a:rPr>
              <a:t> </a:t>
            </a:r>
            <a:r>
              <a:rPr lang="en-US" sz="2600" b="1" dirty="0">
                <a:solidFill>
                  <a:srgbClr val="006600"/>
                </a:solidFill>
                <a:latin typeface="Tahoma" pitchFamily="34" charset="0"/>
              </a:rPr>
              <a:t>in levensmiddelen, afhankelijk van het </a:t>
            </a:r>
            <a:r>
              <a:rPr lang="en-US" sz="2600" b="1" dirty="0" err="1" smtClean="0">
                <a:solidFill>
                  <a:srgbClr val="006600"/>
                </a:solidFill>
                <a:latin typeface="Tahoma" pitchFamily="34" charset="0"/>
              </a:rPr>
              <a:t>voersysteem</a:t>
            </a:r>
            <a:r>
              <a:rPr lang="en-US" sz="2600" b="1" dirty="0" smtClean="0">
                <a:solidFill>
                  <a:srgbClr val="006600"/>
                </a:solidFill>
                <a:latin typeface="Tahoma" pitchFamily="34" charset="0"/>
              </a:rPr>
              <a:t> (</a:t>
            </a:r>
            <a:r>
              <a:rPr lang="pl-PL" sz="2600" b="1" dirty="0" smtClean="0">
                <a:solidFill>
                  <a:srgbClr val="006600"/>
                </a:solidFill>
                <a:latin typeface="Tahoma" pitchFamily="34" charset="0"/>
              </a:rPr>
              <a:t>in % van het </a:t>
            </a:r>
            <a:r>
              <a:rPr lang="en-US" sz="2600" b="1" dirty="0" smtClean="0">
                <a:solidFill>
                  <a:srgbClr val="006600"/>
                </a:solidFill>
                <a:latin typeface="Tahoma" pitchFamily="34" charset="0"/>
              </a:rPr>
              <a:t>vet</a:t>
            </a:r>
            <a:r>
              <a:rPr lang="pl-PL" sz="2600" b="1" dirty="0" smtClean="0">
                <a:solidFill>
                  <a:srgbClr val="006600"/>
                </a:solidFill>
                <a:latin typeface="Tahoma" pitchFamily="34" charset="0"/>
              </a:rPr>
              <a:t>)</a:t>
            </a:r>
            <a:endParaRPr lang="en-US" sz="2600" b="1" dirty="0">
              <a:solidFill>
                <a:srgbClr val="006600"/>
              </a:solidFill>
              <a:latin typeface="Tahoma"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ymbol zastępczy zawartości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57200" y="1847248"/>
            <a:ext cx="8218488" cy="4386146"/>
          </a:xfrm>
          <a:prstGeom prst="rect">
            <a:avLst/>
          </a:prstGeom>
        </p:spPr>
      </p:pic>
      <p:sp>
        <p:nvSpPr>
          <p:cNvPr id="8" name="Text Box 7"/>
          <p:cNvSpPr txBox="1">
            <a:spLocks noChangeArrowheads="1"/>
          </p:cNvSpPr>
          <p:nvPr/>
        </p:nvSpPr>
        <p:spPr bwMode="auto">
          <a:xfrm>
            <a:off x="251520" y="5805264"/>
            <a:ext cx="1893869" cy="26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9pPr>
          </a:lstStyle>
          <a:p>
            <a:pPr marL="0" marR="0" lvl="0" indent="0" algn="l" defTabSz="449263" rtl="0" eaLnBrk="1" fontAlgn="base" latinLnBrk="0" hangingPunct="1">
              <a:lnSpc>
                <a:spcPct val="93000"/>
              </a:lnSpc>
              <a:spcBef>
                <a:spcPct val="50000"/>
              </a:spcBef>
              <a:spcAft>
                <a:spcPct val="0"/>
              </a:spcAft>
              <a:buClr>
                <a:srgbClr val="000000"/>
              </a:buClr>
              <a:buSzPct val="100000"/>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Khanal</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et al.,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2003</a:t>
            </a:r>
          </a:p>
        </p:txBody>
      </p:sp>
    </p:spTree>
    <p:extLst>
      <p:ext uri="{BB962C8B-B14F-4D97-AF65-F5344CB8AC3E}">
        <p14:creationId xmlns:p14="http://schemas.microsoft.com/office/powerpoint/2010/main" val="126987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115615" y="44623"/>
            <a:ext cx="6343518" cy="1208443"/>
          </a:xfrm>
          <a:noFill/>
        </p:spPr>
        <p:txBody>
          <a:bodyPr wrap="square">
            <a:spAutoFit/>
          </a:bodyPr>
          <a:lstStyle/>
          <a:p>
            <a:r>
              <a:rPr lang="en-US" altLang="pl-PL" sz="2600" b="1" kern="1200" dirty="0" smtClean="0">
                <a:solidFill>
                  <a:srgbClr val="006600"/>
                </a:solidFill>
                <a:latin typeface="Tahoma" panose="020B0604030504040204" pitchFamily="34" charset="0"/>
                <a:ea typeface="+mn-ea"/>
                <a:cs typeface="+mn-cs"/>
              </a:rPr>
              <a:t>Mogelijkheden</a:t>
            </a:r>
            <a:r>
              <a:rPr lang="pl-PL" altLang="pl-PL" sz="2600" b="1" kern="1200" dirty="0" smtClean="0">
                <a:solidFill>
                  <a:srgbClr val="006600"/>
                </a:solidFill>
                <a:latin typeface="Tahoma" panose="020B0604030504040204" pitchFamily="34" charset="0"/>
                <a:ea typeface="+mn-ea"/>
                <a:cs typeface="+mn-cs"/>
              </a:rPr>
              <a:t> om</a:t>
            </a:r>
            <a:r>
              <a:rPr lang="en-US" altLang="pl-PL" sz="2600" b="1" kern="1200" dirty="0" smtClean="0">
                <a:solidFill>
                  <a:srgbClr val="006600"/>
                </a:solidFill>
                <a:latin typeface="Tahoma" panose="020B0604030504040204" pitchFamily="34" charset="0"/>
                <a:ea typeface="+mn-ea"/>
                <a:cs typeface="+mn-cs"/>
              </a:rPr>
              <a:t> de efficiëntie van de </a:t>
            </a:r>
            <a:r>
              <a:rPr lang="en-US" altLang="pl-PL" sz="2600" b="1" kern="1200" dirty="0" err="1" smtClean="0">
                <a:solidFill>
                  <a:srgbClr val="006600"/>
                </a:solidFill>
                <a:latin typeface="Tahoma" panose="020B0604030504040204" pitchFamily="34" charset="0"/>
                <a:ea typeface="+mn-ea"/>
                <a:cs typeface="+mn-cs"/>
              </a:rPr>
              <a:t>ruwvoerproductie</a:t>
            </a:r>
            <a:r>
              <a:rPr lang="en-US" altLang="pl-PL" sz="2600" b="1" kern="1200" dirty="0" smtClean="0">
                <a:solidFill>
                  <a:srgbClr val="006600"/>
                </a:solidFill>
                <a:latin typeface="Tahoma" panose="020B0604030504040204" pitchFamily="34" charset="0"/>
                <a:ea typeface="+mn-ea"/>
                <a:cs typeface="+mn-cs"/>
              </a:rPr>
              <a:t> uit grasland</a:t>
            </a:r>
            <a:r>
              <a:rPr lang="pl-PL" altLang="pl-PL" sz="2600" b="1" kern="1200" dirty="0" smtClean="0">
                <a:solidFill>
                  <a:srgbClr val="006600"/>
                </a:solidFill>
                <a:latin typeface="Tahoma" panose="020B0604030504040204" pitchFamily="34" charset="0"/>
                <a:ea typeface="+mn-ea"/>
                <a:cs typeface="+mn-cs"/>
              </a:rPr>
              <a:t> voor </a:t>
            </a:r>
            <a:r>
              <a:rPr lang="nl-NL" altLang="pl-PL" sz="2600" b="1" kern="1200" dirty="0" smtClean="0">
                <a:solidFill>
                  <a:srgbClr val="006600"/>
                </a:solidFill>
                <a:latin typeface="Tahoma" panose="020B0604030504040204" pitchFamily="34" charset="0"/>
                <a:ea typeface="+mn-ea"/>
                <a:cs typeface="+mn-cs"/>
              </a:rPr>
              <a:t>rundveevoer</a:t>
            </a:r>
            <a:r>
              <a:rPr lang="pl-PL" altLang="pl-PL" sz="2600" b="1" dirty="0" smtClean="0">
                <a:solidFill>
                  <a:srgbClr val="006600"/>
                </a:solidFill>
                <a:latin typeface="Tahoma" panose="020B0604030504040204" pitchFamily="34" charset="0"/>
                <a:ea typeface="+mn-ea"/>
                <a:cs typeface="+mn-cs"/>
              </a:rPr>
              <a:t> te</a:t>
            </a:r>
            <a:r>
              <a:rPr lang="en-US" altLang="pl-PL" sz="2600" b="1" kern="1200" dirty="0" smtClean="0">
                <a:solidFill>
                  <a:srgbClr val="006600"/>
                </a:solidFill>
                <a:latin typeface="Tahoma" panose="020B0604030504040204" pitchFamily="34" charset="0"/>
                <a:ea typeface="+mn-ea"/>
                <a:cs typeface="+mn-cs"/>
              </a:rPr>
              <a:t> verhogen</a:t>
            </a:r>
            <a:endParaRPr lang="pl-PL" altLang="pl-PL" sz="2600" b="1" kern="1200" dirty="0">
              <a:solidFill>
                <a:srgbClr val="006600"/>
              </a:solidFill>
              <a:latin typeface="Tahoma" panose="020B0604030504040204" pitchFamily="34" charset="0"/>
              <a:ea typeface="+mn-ea"/>
              <a:cs typeface="+mn-cs"/>
            </a:endParaRPr>
          </a:p>
        </p:txBody>
      </p:sp>
      <p:sp>
        <p:nvSpPr>
          <p:cNvPr id="348163" name="Rectangle 3"/>
          <p:cNvSpPr>
            <a:spLocks noChangeArrowheads="1"/>
          </p:cNvSpPr>
          <p:nvPr/>
        </p:nvSpPr>
        <p:spPr bwMode="auto">
          <a:xfrm>
            <a:off x="179512" y="1484784"/>
            <a:ext cx="8639666" cy="4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toepassing van periodieke </a:t>
            </a:r>
            <a:r>
              <a:rPr lang="nl-NL" altLang="pl-PL" dirty="0" smtClean="0">
                <a:solidFill>
                  <a:srgbClr val="000000"/>
                </a:solidFill>
                <a:latin typeface="Tahoma" panose="020B0604030504040204" pitchFamily="34" charset="0"/>
              </a:rPr>
              <a:t>graslandvernieuwing</a:t>
            </a:r>
            <a:endPar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gebruik van waardevolle soorten en variëteiten van </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overblijvende</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lang="en-US" altLang="pl-PL" dirty="0" err="1" smtClean="0">
                <a:solidFill>
                  <a:srgbClr val="000000"/>
                </a:solidFill>
                <a:latin typeface="Tahoma" panose="020B0604030504040204" pitchFamily="34" charset="0"/>
              </a:rPr>
              <a:t>ruwvoer</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gewassen</a:t>
            </a:r>
            <a:endPar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optimalisatie van de bemesting en</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het beheer van de</a:t>
            </a:r>
            <a:r>
              <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 graszode</a:t>
            </a: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toepassing van</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een </a:t>
            </a:r>
            <a:r>
              <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goede irrigatie</a:t>
            </a:r>
            <a:endPar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optimalisatie</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van</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datum en tijd van het maaien/begrazen van de eerste</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 hergroei</a:t>
            </a:r>
            <a:endPar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0" marR="0" lvl="0" indent="0" algn="l" defTabSz="449263" rtl="0" eaLnBrk="0" fontAlgn="base" latinLnBrk="0" hangingPunct="0">
              <a:lnSpc>
                <a:spcPct val="100000"/>
              </a:lnSpc>
              <a:spcBef>
                <a:spcPct val="20000"/>
              </a:spcBef>
              <a:spcAft>
                <a:spcPct val="0"/>
              </a:spcAft>
              <a:buClrTx/>
              <a:buSzTx/>
              <a:buFontTx/>
              <a:buChar char="•"/>
              <a:tabLst/>
              <a:defRPr/>
            </a:pPr>
            <a:r>
              <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 een passende</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organisatie van </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weidebeheer</a:t>
            </a:r>
            <a:endPar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lang="en-US" altLang="pl-PL" dirty="0" err="1">
                <a:solidFill>
                  <a:srgbClr val="000000"/>
                </a:solidFill>
                <a:latin typeface="Tahoma" panose="020B0604030504040204" pitchFamily="34" charset="0"/>
              </a:rPr>
              <a:t>o</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ptimalisatie</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van </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oogst</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en</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conserveringstechnologie</a:t>
            </a:r>
            <a:endParaRPr kumimoji="0" lang="pl-PL" altLang="pl-PL" sz="2400" b="0" i="0" u="none" strike="noStrike" kern="1200" cap="none" spc="0" normalizeH="0" baseline="0" noProof="1">
              <a:ln>
                <a:noFill/>
              </a:ln>
              <a:solidFill>
                <a:srgbClr val="000000"/>
              </a:solidFill>
              <a:effectLst/>
              <a:uLnTx/>
              <a:uFillTx/>
              <a:latin typeface="Tahoma" panose="020B0604030504040204" pitchFamily="34" charset="0"/>
              <a:ea typeface="+mn-ea"/>
              <a:cs typeface="+mn-cs"/>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551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ctrTitle"/>
          </p:nvPr>
        </p:nvSpPr>
        <p:spPr>
          <a:xfrm>
            <a:off x="468312" y="2276874"/>
            <a:ext cx="7416055" cy="1470025"/>
          </a:xfrm>
        </p:spPr>
        <p:txBody>
          <a:bodyPr/>
          <a:lstStyle/>
          <a:p>
            <a:r>
              <a:rPr lang="en-US"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Graslandvernieuwing</a:t>
            </a:r>
            <a:r>
              <a:rPr 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r>
            <a:br>
              <a:rPr 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en </a:t>
            </a:r>
            <a:r>
              <a:rPr lang="en-US" sz="4000" b="1" dirty="0">
                <a:solidFill>
                  <a:srgbClr val="006600"/>
                </a:solidFill>
                <a:latin typeface="Tahoma" panose="020B0604030504040204" pitchFamily="34" charset="0"/>
                <a:ea typeface="Tahoma" panose="020B0604030504040204" pitchFamily="34" charset="0"/>
                <a:cs typeface="Tahoma" panose="020B0604030504040204" pitchFamily="34" charset="0"/>
              </a:rPr>
              <a:t>vestiging</a:t>
            </a:r>
            <a:r>
              <a:rPr 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r>
            <a:br>
              <a:rPr 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van </a:t>
            </a:r>
            <a:r>
              <a:rPr lang="en-US"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een</a:t>
            </a:r>
            <a:r>
              <a:rPr 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nieuwe graszode</a:t>
            </a:r>
            <a:endParaRPr lang="pl-PL" sz="40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83485310"/>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182001" y="1484784"/>
            <a:ext cx="8828820" cy="3785333"/>
            <a:chOff x="-116" y="1440"/>
            <a:chExt cx="5907" cy="2320"/>
          </a:xfrm>
        </p:grpSpPr>
        <p:sp>
          <p:nvSpPr>
            <p:cNvPr id="132101" name="Text Box 3"/>
            <p:cNvSpPr txBox="1">
              <a:spLocks noChangeArrowheads="1"/>
            </p:cNvSpPr>
            <p:nvPr/>
          </p:nvSpPr>
          <p:spPr bwMode="auto">
            <a:xfrm>
              <a:off x="354" y="1440"/>
              <a:ext cx="1551" cy="753"/>
            </a:xfrm>
            <a:prstGeom prst="rect">
              <a:avLst/>
            </a:prstGeom>
            <a:solidFill>
              <a:schemeClr val="bg2">
                <a:lumMod val="50000"/>
              </a:schemeClr>
            </a:solidFill>
            <a:ln w="9525">
              <a:solidFill>
                <a:schemeClr val="bg2">
                  <a:lumMod val="50000"/>
                </a:schemeClr>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Verjonging van de bestaande graszode zonder</a:t>
              </a:r>
              <a:r>
                <a:rPr kumimoji="0" lang="nl-N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te</a:t>
              </a:r>
              <a:r>
                <a:rPr kumimoji="0" lang="nl-NL" altLang="pl-PL" sz="1846" b="1" i="0" u="none" strike="noStrike" kern="1200" cap="none" spc="0" normalizeH="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zaaien</a:t>
              </a:r>
              <a:endParaRPr kumimoji="0" lang="pl-PL" altLang="pl-PL" sz="1846"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2" name="Text Box 4"/>
            <p:cNvSpPr txBox="1">
              <a:spLocks noChangeArrowheads="1"/>
            </p:cNvSpPr>
            <p:nvPr/>
          </p:nvSpPr>
          <p:spPr bwMode="auto">
            <a:xfrm>
              <a:off x="2094" y="1440"/>
              <a:ext cx="1551" cy="753"/>
            </a:xfrm>
            <a:prstGeom prst="rect">
              <a:avLst/>
            </a:prstGeom>
            <a:solidFill>
              <a:schemeClr val="bg2">
                <a:lumMod val="50000"/>
              </a:schemeClr>
            </a:solidFill>
            <a:ln w="9525">
              <a:solidFill>
                <a:schemeClr val="bg2">
                  <a:lumMod val="50000"/>
                </a:schemeClr>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pl-PL" altLang="pl-PL" sz="1846"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Gedeeltelijke zodevernieuwing </a:t>
              </a:r>
            </a:p>
            <a:p>
              <a:pPr marL="0" marR="0" lvl="0" indent="0" algn="ctr" defTabSz="844083" rtl="0" eaLnBrk="0" fontAlgn="base" latinLnBrk="0" hangingPunct="0">
                <a:lnSpc>
                  <a:spcPct val="100000"/>
                </a:lnSpc>
                <a:spcBef>
                  <a:spcPts val="0"/>
                </a:spcBef>
                <a:spcAft>
                  <a:spcPct val="0"/>
                </a:spcAft>
                <a:buClrTx/>
                <a:buSzTx/>
                <a:buFontTx/>
                <a:buNone/>
                <a:tabLst/>
                <a:defRPr/>
              </a:pP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met behulp van</a:t>
              </a:r>
              <a:r>
                <a:rPr kumimoji="0" lang="nl-N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zaaien</a:t>
              </a:r>
              <a:endParaRPr kumimoji="0" lang="pl-PL" altLang="pl-PL" sz="1846"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3" name="Text Box 5"/>
            <p:cNvSpPr txBox="1">
              <a:spLocks noChangeArrowheads="1"/>
            </p:cNvSpPr>
            <p:nvPr/>
          </p:nvSpPr>
          <p:spPr bwMode="auto">
            <a:xfrm>
              <a:off x="3835" y="1440"/>
              <a:ext cx="1551" cy="753"/>
            </a:xfrm>
            <a:prstGeom prst="rect">
              <a:avLst/>
            </a:prstGeom>
            <a:solidFill>
              <a:schemeClr val="bg2">
                <a:lumMod val="50000"/>
              </a:schemeClr>
            </a:solidFill>
            <a:ln w="9525">
              <a:solidFill>
                <a:schemeClr val="bg2">
                  <a:lumMod val="50000"/>
                </a:schemeClr>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ts val="0"/>
                </a:spcBef>
                <a:spcAft>
                  <a:spcPct val="0"/>
                </a:spcAft>
                <a:buClrTx/>
                <a:buSzTx/>
                <a:buFontTx/>
                <a:buNone/>
                <a:tabLst/>
                <a:defRPr/>
              </a:pP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Totale </a:t>
              </a:r>
              <a:r>
                <a:rPr kumimoji="0" lang="nl-N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vernieuwing</a:t>
              </a: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844083" rtl="0" eaLnBrk="0" fontAlgn="base" latinLnBrk="0" hangingPunct="0">
                <a:lnSpc>
                  <a:spcPct val="100000"/>
                </a:lnSpc>
                <a:spcBef>
                  <a:spcPts val="0"/>
                </a:spcBef>
                <a:spcAft>
                  <a:spcPct val="0"/>
                </a:spcAft>
                <a:buClrTx/>
                <a:buSzTx/>
                <a:buFontTx/>
                <a:buNone/>
                <a:tabLst/>
                <a:defRPr/>
              </a:pP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met behulp van za</a:t>
              </a:r>
              <a:r>
                <a:rPr kumimoji="0" lang="nl-NL" altLang="pl-PL" sz="1846"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aien</a:t>
              </a:r>
              <a:endParaRPr kumimoji="0" lang="pl-PL" altLang="pl-PL" sz="1846"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4" name="Line 6"/>
            <p:cNvSpPr>
              <a:spLocks noChangeShapeType="1"/>
            </p:cNvSpPr>
            <p:nvPr/>
          </p:nvSpPr>
          <p:spPr bwMode="auto">
            <a:xfrm>
              <a:off x="1121" y="2193"/>
              <a:ext cx="0" cy="1327"/>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5" name="Text Box 7"/>
            <p:cNvSpPr txBox="1">
              <a:spLocks noChangeArrowheads="1"/>
            </p:cNvSpPr>
            <p:nvPr/>
          </p:nvSpPr>
          <p:spPr bwMode="auto">
            <a:xfrm>
              <a:off x="-116" y="2458"/>
              <a:ext cx="1189" cy="761"/>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Bemesting gericht op verdere verbetering</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6" name="Text Box 8"/>
            <p:cNvSpPr txBox="1">
              <a:spLocks noChangeArrowheads="1"/>
            </p:cNvSpPr>
            <p:nvPr/>
          </p:nvSpPr>
          <p:spPr bwMode="auto">
            <a:xfrm>
              <a:off x="1152" y="2470"/>
              <a:ext cx="975" cy="761"/>
            </a:xfrm>
            <a:prstGeom prst="rect">
              <a:avLst/>
            </a:prstGeom>
            <a:solidFill>
              <a:schemeClr val="bg2">
                <a:lumMod val="75000"/>
              </a:schemeClr>
            </a:solidFill>
            <a:ln w="9525">
              <a:solidFill>
                <a:schemeClr val="bg2">
                  <a:lumMod val="75000"/>
                </a:schemeClr>
              </a:solidFill>
              <a:miter lim="800000"/>
              <a:headEnd/>
              <a:tailEnd/>
            </a:ln>
          </p:spPr>
          <p:txBody>
            <a:bodyPr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Selectieve toepassing van </a:t>
              </a:r>
              <a:r>
                <a:rPr kumimoji="0" lang="nl-N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erbiciden</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7" name="Text Box 9"/>
            <p:cNvSpPr txBox="1">
              <a:spLocks noChangeArrowheads="1"/>
            </p:cNvSpPr>
            <p:nvPr/>
          </p:nvSpPr>
          <p:spPr bwMode="auto">
            <a:xfrm>
              <a:off x="245" y="3508"/>
              <a:ext cx="1768" cy="252"/>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Verbeterd beheer</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8" name="Line 11"/>
            <p:cNvSpPr>
              <a:spLocks noChangeShapeType="1"/>
            </p:cNvSpPr>
            <p:nvPr/>
          </p:nvSpPr>
          <p:spPr bwMode="auto">
            <a:xfrm>
              <a:off x="1130" y="2205"/>
              <a:ext cx="532"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9" name="Line 12"/>
            <p:cNvSpPr>
              <a:spLocks noChangeShapeType="1"/>
            </p:cNvSpPr>
            <p:nvPr/>
          </p:nvSpPr>
          <p:spPr bwMode="auto">
            <a:xfrm flipH="1">
              <a:off x="535" y="2204"/>
              <a:ext cx="575"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0" name="Text Box 13"/>
            <p:cNvSpPr txBox="1">
              <a:spLocks noChangeArrowheads="1"/>
            </p:cNvSpPr>
            <p:nvPr/>
          </p:nvSpPr>
          <p:spPr bwMode="auto">
            <a:xfrm>
              <a:off x="2267" y="2857"/>
              <a:ext cx="1278" cy="422"/>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lang="nl-NL" altLang="pl-PL" sz="1800"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Pleksgewijs</a:t>
              </a:r>
              <a:r>
                <a:rPr lang="nl-NL" altLang="pl-PL" sz="18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 zaaien</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1" name="Line 14"/>
            <p:cNvSpPr>
              <a:spLocks noChangeShapeType="1"/>
            </p:cNvSpPr>
            <p:nvPr/>
          </p:nvSpPr>
          <p:spPr bwMode="auto">
            <a:xfrm>
              <a:off x="2870" y="2208"/>
              <a:ext cx="0" cy="649"/>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2" name="Text Box 15"/>
            <p:cNvSpPr txBox="1">
              <a:spLocks noChangeArrowheads="1"/>
            </p:cNvSpPr>
            <p:nvPr/>
          </p:nvSpPr>
          <p:spPr bwMode="auto">
            <a:xfrm>
              <a:off x="4768" y="2457"/>
              <a:ext cx="1023" cy="761"/>
            </a:xfrm>
            <a:prstGeom prst="rect">
              <a:avLst/>
            </a:prstGeom>
            <a:solidFill>
              <a:schemeClr val="bg2">
                <a:lumMod val="75000"/>
              </a:schemeClr>
            </a:solidFill>
            <a:ln w="9525">
              <a:solidFill>
                <a:schemeClr val="bg2">
                  <a:lumMod val="75000"/>
                </a:schemeClr>
              </a:solidFill>
              <a:miter lim="800000"/>
              <a:headEnd/>
              <a:tailEnd/>
            </a:ln>
          </p:spPr>
          <p:txBody>
            <a:bodyPr wrap="square" lIns="0" tIns="66462" rIns="0"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Volledige grondbewer</a:t>
              </a:r>
              <a:r>
                <a:rPr kumimoji="0" lang="nl-N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king en</a:t>
              </a:r>
              <a:r>
                <a:rPr kumimoji="0" lang="nl-N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inzaaien</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3" name="Text Box 16"/>
            <p:cNvSpPr txBox="1">
              <a:spLocks noChangeArrowheads="1"/>
            </p:cNvSpPr>
            <p:nvPr/>
          </p:nvSpPr>
          <p:spPr bwMode="auto">
            <a:xfrm>
              <a:off x="3633" y="2457"/>
              <a:ext cx="1064" cy="931"/>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Niet-selectieve herbiciden en d</a:t>
              </a:r>
              <a:r>
                <a:rPr kumimoji="0" lang="nl-N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oorzaaien</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4" name="Line 17"/>
            <p:cNvSpPr>
              <a:spLocks noChangeShapeType="1"/>
            </p:cNvSpPr>
            <p:nvPr/>
          </p:nvSpPr>
          <p:spPr bwMode="auto">
            <a:xfrm>
              <a:off x="4746" y="2204"/>
              <a:ext cx="488"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5" name="Line 18"/>
            <p:cNvSpPr>
              <a:spLocks noChangeShapeType="1"/>
            </p:cNvSpPr>
            <p:nvPr/>
          </p:nvSpPr>
          <p:spPr bwMode="auto">
            <a:xfrm flipH="1">
              <a:off x="4203" y="2208"/>
              <a:ext cx="538"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5379" name="Text Box 19"/>
          <p:cNvSpPr txBox="1">
            <a:spLocks noChangeArrowheads="1"/>
          </p:cNvSpPr>
          <p:nvPr/>
        </p:nvSpPr>
        <p:spPr bwMode="auto">
          <a:xfrm>
            <a:off x="396525" y="5984632"/>
            <a:ext cx="1992923" cy="1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84408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Goliński, </a:t>
            </a:r>
            <a:r>
              <a:rPr kumimoji="0" lang="pl-PL" alt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1998</a:t>
            </a:r>
          </a:p>
        </p:txBody>
      </p:sp>
      <p:sp>
        <p:nvSpPr>
          <p:cNvPr id="15383" name="Text Box 23"/>
          <p:cNvSpPr txBox="1">
            <a:spLocks noChangeArrowheads="1"/>
          </p:cNvSpPr>
          <p:nvPr/>
        </p:nvSpPr>
        <p:spPr bwMode="auto">
          <a:xfrm>
            <a:off x="1107900" y="116631"/>
            <a:ext cx="5736911" cy="1040285"/>
          </a:xfrm>
          <a:prstGeom prst="rect">
            <a:avLst/>
          </a:prstGeom>
          <a:noFill/>
          <a:ln w="9525">
            <a:noFill/>
            <a:miter lim="800000"/>
            <a:headEnd/>
            <a:tailEnd/>
          </a:ln>
          <a:effectLst/>
        </p:spPr>
        <p:txBody>
          <a:bodyPr wrap="square">
            <a:spAutoFit/>
          </a:bodyPr>
          <a:lstStyle/>
          <a:p>
            <a:pPr marL="0" marR="0" lvl="0" indent="0" algn="l" defTabSz="844083" rtl="0" eaLnBrk="0" fontAlgn="base" latinLnBrk="0" hangingPunct="0">
              <a:lnSpc>
                <a:spcPct val="11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Strategieën en methoden </a:t>
            </a:r>
            <a:endParaRPr kumimoji="0" 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844083" rtl="0" eaLnBrk="0" fontAlgn="base" latinLnBrk="0" hangingPunct="0">
              <a:lnSpc>
                <a:spcPct val="110000"/>
              </a:lnSpc>
              <a:spcBef>
                <a:spcPct val="0"/>
              </a:spcBef>
              <a:spcAft>
                <a:spcPct val="0"/>
              </a:spcAft>
              <a:buClrTx/>
              <a:buSzTx/>
              <a:buFontTx/>
              <a:buNone/>
              <a:tabLst/>
              <a:defRPr/>
            </a:pPr>
            <a:r>
              <a:rPr kumimoji="0" lang="en-US" sz="2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voor</a:t>
            </a:r>
            <a:r>
              <a:rPr kumimoji="0" lang="en-US"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graslandvernieuwing</a:t>
            </a:r>
            <a:endParaRPr kumimoji="0" lang="en-US" sz="28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441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439227" cy="1196997"/>
          </a:xfrm>
        </p:spPr>
        <p:txBody>
          <a:bodyPr/>
          <a:lstStyle/>
          <a:p>
            <a:r>
              <a:rPr lang="en-US" sz="2400" dirty="0" err="1" smtClean="0">
                <a:solidFill>
                  <a:schemeClr val="tx1"/>
                </a:solidFill>
                <a:latin typeface="+mn-lt"/>
              </a:rPr>
              <a:t>Beweidingssystemen</a:t>
            </a:r>
            <a:r>
              <a:rPr lang="en-US" sz="2400" dirty="0" smtClean="0">
                <a:solidFill>
                  <a:schemeClr val="tx1"/>
                </a:solidFill>
                <a:latin typeface="+mn-lt"/>
              </a:rPr>
              <a:t> </a:t>
            </a:r>
            <a:r>
              <a:rPr lang="en-US" sz="2400" dirty="0" err="1" smtClean="0">
                <a:solidFill>
                  <a:schemeClr val="tx1"/>
                </a:solidFill>
                <a:latin typeface="+mn-lt"/>
              </a:rPr>
              <a:t>en</a:t>
            </a:r>
            <a:r>
              <a:rPr lang="en-US" sz="2400" dirty="0" smtClean="0">
                <a:solidFill>
                  <a:schemeClr val="tx1"/>
                </a:solidFill>
                <a:latin typeface="+mn-lt"/>
              </a:rPr>
              <a:t> </a:t>
            </a:r>
            <a:r>
              <a:rPr lang="en-US" sz="2400" dirty="0" err="1" smtClean="0">
                <a:solidFill>
                  <a:schemeClr val="tx1"/>
                </a:solidFill>
                <a:latin typeface="+mn-lt"/>
              </a:rPr>
              <a:t>graslandgebruik</a:t>
            </a:r>
            <a:r>
              <a:rPr lang="en-US" sz="2400" dirty="0">
                <a:solidFill>
                  <a:schemeClr val="tx1"/>
                </a:solidFill>
                <a:latin typeface="+mn-lt"/>
              </a:rPr>
              <a:t/>
            </a:r>
            <a:br>
              <a:rPr lang="en-US" sz="2400" dirty="0">
                <a:solidFill>
                  <a:schemeClr val="tx1"/>
                </a:solidFill>
                <a:latin typeface="+mn-lt"/>
              </a:rPr>
            </a:br>
            <a:r>
              <a:rPr lang="en-US" sz="2400" dirty="0">
                <a:solidFill>
                  <a:schemeClr val="tx1"/>
                </a:solidFill>
                <a:latin typeface="+mn-lt"/>
              </a:rPr>
              <a:t>1. Melkvee</a:t>
            </a:r>
            <a:endParaRPr lang="es-ES" sz="2400" dirty="0">
              <a:solidFill>
                <a:schemeClr val="tx1"/>
              </a:solidFill>
              <a:latin typeface="+mn-lt"/>
            </a:endParaRPr>
          </a:p>
        </p:txBody>
      </p:sp>
      <p:sp>
        <p:nvSpPr>
          <p:cNvPr id="3" name="Rectangle 7"/>
          <p:cNvSpPr>
            <a:spLocks noChangeArrowheads="1"/>
          </p:cNvSpPr>
          <p:nvPr/>
        </p:nvSpPr>
        <p:spPr bwMode="auto">
          <a:xfrm>
            <a:off x="611188" y="1893474"/>
            <a:ext cx="7858551" cy="422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2200" b="1" i="1" u="none" strike="noStrike" kern="1200" cap="none" spc="0" normalizeH="0" baseline="0" noProof="0" dirty="0">
                <a:ln>
                  <a:noFill/>
                </a:ln>
                <a:solidFill>
                  <a:prstClr val="black"/>
                </a:solidFill>
                <a:effectLst/>
                <a:uLnTx/>
                <a:uFillTx/>
                <a:latin typeface="Calibri"/>
                <a:ea typeface="+mn-ea"/>
                <a:cs typeface="+mn-cs"/>
              </a:rPr>
              <a:t>Melkvee in </a:t>
            </a:r>
            <a:r>
              <a:rPr lang="en-US" altLang="sv-SE" sz="2200" b="1" i="1" dirty="0" err="1" smtClean="0">
                <a:solidFill>
                  <a:prstClr val="black"/>
                </a:solidFill>
                <a:latin typeface="Calibri"/>
              </a:rPr>
              <a:t>gangbare</a:t>
            </a:r>
            <a:r>
              <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rPr>
              <a:t> productie</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De wet vereist minimaal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6 uur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toegang tot de</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weide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per dag.</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In 2018 </a:t>
            </a:r>
            <a:r>
              <a:rPr kumimoji="0" lang="en-US" altLang="sv-SE" sz="2200" b="0" i="0" u="none" strike="noStrike" kern="1200" cap="none" spc="0" normalizeH="0" baseline="0" noProof="0" dirty="0" smtClean="0">
                <a:ln>
                  <a:noFill/>
                </a:ln>
                <a:solidFill>
                  <a:prstClr val="black"/>
                </a:solidFill>
                <a:effectLst/>
                <a:uLnTx/>
                <a:uFillTx/>
                <a:latin typeface="Calibri" pitchFamily="34" charset="0"/>
                <a:ea typeface="+mn-ea"/>
                <a:cs typeface="+mn-cs"/>
              </a:rPr>
              <a:t>voerde de </a:t>
            </a:r>
            <a:r>
              <a:rPr kumimoji="0" lang="en-US" altLang="sv-SE" sz="2200" b="0" i="0" u="none" strike="noStrike" kern="1200" cap="none" spc="0" normalizeH="0" baseline="0" noProof="0" dirty="0">
                <a:ln>
                  <a:noFill/>
                </a:ln>
                <a:solidFill>
                  <a:prstClr val="black"/>
                </a:solidFill>
                <a:effectLst/>
                <a:uLnTx/>
                <a:uFillTx/>
                <a:latin typeface="Calibri" pitchFamily="34" charset="0"/>
                <a:ea typeface="+mn-ea"/>
                <a:cs typeface="+mn-cs"/>
              </a:rPr>
              <a:t>grootste Zweedse zuivelonderneming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een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extra betaling in voor +25% meer weidegang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dan wettelijk vereist.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Veel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boeren hebben zich aangemeld voor het </a:t>
            </a:r>
            <a:r>
              <a:rPr kumimoji="0" lang="en-US" altLang="sv-SE" sz="2200" b="0" i="0" u="none" strike="noStrike" kern="1200" cap="none" spc="0" normalizeH="0" baseline="0" noProof="0" dirty="0" err="1">
                <a:ln>
                  <a:noFill/>
                </a:ln>
                <a:solidFill>
                  <a:prstClr val="black"/>
                </a:solidFill>
                <a:effectLst/>
                <a:uLnTx/>
                <a:uFillTx/>
                <a:latin typeface="Calibri"/>
                <a:ea typeface="+mn-ea"/>
                <a:cs typeface="+mn-cs"/>
              </a:rPr>
              <a:t>systeem</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Grote </a:t>
            </a:r>
            <a:r>
              <a:rPr kumimoji="0" lang="en-US" altLang="sv-SE" sz="2200" b="0" i="0" u="none" strike="noStrike" kern="1200" cap="none" spc="0" normalizeH="0" baseline="0" noProof="0" dirty="0" err="1">
                <a:ln>
                  <a:noFill/>
                </a:ln>
                <a:solidFill>
                  <a:prstClr val="black"/>
                </a:solidFill>
                <a:effectLst/>
                <a:uLnTx/>
                <a:uFillTx/>
                <a:latin typeface="Calibri"/>
                <a:ea typeface="+mn-ea"/>
                <a:cs typeface="+mn-cs"/>
              </a:rPr>
              <a:t>hoeveelheden</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bijvoeding</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krachtvoer</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(50% van de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DS-</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opname</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Vaak wordt er extra </a:t>
            </a:r>
            <a:r>
              <a:rPr kumimoji="0" lang="en-US" altLang="sv-SE" sz="2200" b="0" i="0" u="none" strike="noStrike" kern="1200" cap="none" spc="0" normalizeH="0" baseline="0" noProof="0" dirty="0" err="1">
                <a:ln>
                  <a:noFill/>
                </a:ln>
                <a:solidFill>
                  <a:prstClr val="black"/>
                </a:solidFill>
                <a:effectLst/>
                <a:uLnTx/>
                <a:uFillTx/>
                <a:latin typeface="Calibri"/>
                <a:ea typeface="+mn-ea"/>
                <a:cs typeface="+mn-cs"/>
              </a:rPr>
              <a:t>kuilvoer</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gevoerd</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lang="en-US" altLang="sv-SE" sz="2200" dirty="0" err="1">
                <a:solidFill>
                  <a:prstClr val="black"/>
                </a:solidFill>
                <a:latin typeface="Calibri"/>
              </a:rPr>
              <a:t>Voornamelijk</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beweiding</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op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tijdelijk</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grasland</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met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een </a:t>
            </a:r>
            <a:r>
              <a:rPr kumimoji="0" lang="en-US" altLang="sv-SE" sz="2200" b="0" i="0" u="none" strike="noStrike" kern="1200" cap="none" spc="0" normalizeH="0" baseline="0" noProof="0" dirty="0" err="1">
                <a:ln>
                  <a:noFill/>
                </a:ln>
                <a:solidFill>
                  <a:prstClr val="black"/>
                </a:solidFill>
                <a:effectLst/>
                <a:uLnTx/>
                <a:uFillTx/>
                <a:latin typeface="Calibri"/>
                <a:ea typeface="+mn-ea"/>
                <a:cs typeface="+mn-cs"/>
              </a:rPr>
              <a:t>hoge</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verteerbaarheid</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810537"/>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F100003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07919" y="0"/>
            <a:ext cx="4461310" cy="340114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27" name="Picture 3" descr="F100000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39" y="0"/>
            <a:ext cx="4459844" cy="340114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28" name="Picture 4" descr="OPTYMA~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839" y="3437796"/>
            <a:ext cx="4459844" cy="342020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29" name="Picture 5" descr="Krowy na pastwisku"/>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07919" y="3437796"/>
            <a:ext cx="4461310" cy="342020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7030" name="Text Box 6"/>
          <p:cNvSpPr txBox="1">
            <a:spLocks noChangeArrowheads="1"/>
          </p:cNvSpPr>
          <p:nvPr/>
        </p:nvSpPr>
        <p:spPr bwMode="auto">
          <a:xfrm>
            <a:off x="280023" y="215641"/>
            <a:ext cx="3869010" cy="405047"/>
          </a:xfrm>
          <a:prstGeom prst="rect">
            <a:avLst/>
          </a:prstGeom>
          <a:noFill/>
          <a:ln w="9525">
            <a:noFill/>
            <a:miter lim="800000"/>
            <a:headEnd/>
            <a:tailEnd/>
          </a:ln>
          <a:effectLst/>
        </p:spPr>
        <p:txBody>
          <a:bodyPr>
            <a:spAutoFit/>
          </a:bodyPr>
          <a:lstStyle/>
          <a:p>
            <a:pPr marL="0" marR="0" lvl="0" indent="0" algn="ctr" defTabSz="844448" rtl="0" eaLnBrk="0" fontAlgn="base" latinLnBrk="0" hangingPunct="0">
              <a:lnSpc>
                <a:spcPct val="100000"/>
              </a:lnSpc>
              <a:spcBef>
                <a:spcPct val="50000"/>
              </a:spcBef>
              <a:spcAft>
                <a:spcPct val="0"/>
              </a:spcAft>
              <a:buClrTx/>
              <a:buSzTx/>
              <a:buFontTx/>
              <a:buNone/>
              <a:tabLst/>
              <a:defRPr/>
            </a:pPr>
            <a:r>
              <a:rPr lang="nl-NL" sz="2032" b="1" dirty="0" smtClean="0">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Zode die achteruit is gegaan</a:t>
            </a:r>
            <a:endParaRPr kumimoji="0" lang="pl-PL" sz="2032"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7031" name="Text Box 7"/>
          <p:cNvSpPr txBox="1">
            <a:spLocks noChangeArrowheads="1"/>
          </p:cNvSpPr>
          <p:nvPr/>
        </p:nvSpPr>
        <p:spPr bwMode="auto">
          <a:xfrm>
            <a:off x="4862959" y="215640"/>
            <a:ext cx="4138771" cy="405047"/>
          </a:xfrm>
          <a:prstGeom prst="rect">
            <a:avLst/>
          </a:prstGeom>
          <a:noFill/>
          <a:ln w="9525">
            <a:noFill/>
            <a:miter lim="800000"/>
            <a:headEnd/>
            <a:tailEnd/>
          </a:ln>
          <a:effectLst/>
        </p:spPr>
        <p:txBody>
          <a:bodyPr>
            <a:spAutoFit/>
          </a:bodyPr>
          <a:lstStyle/>
          <a:p>
            <a:pPr marL="0" marR="0" lvl="0" indent="0" algn="ctr" defTabSz="844448" rtl="0" eaLnBrk="0" fontAlgn="base" latinLnBrk="0" hangingPunct="0">
              <a:lnSpc>
                <a:spcPct val="100000"/>
              </a:lnSpc>
              <a:spcBef>
                <a:spcPct val="50000"/>
              </a:spcBef>
              <a:spcAft>
                <a:spcPct val="0"/>
              </a:spcAft>
              <a:buClrTx/>
              <a:buSzTx/>
              <a:buFontTx/>
              <a:buNone/>
              <a:tabLst/>
              <a:defRPr/>
            </a:pPr>
            <a:r>
              <a:rPr kumimoji="0" lang="en-US" sz="2032"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Graslandvernieuwing</a:t>
            </a:r>
            <a:endParaRPr kumimoji="0" lang="pl-PL" sz="2032"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7032" name="Text Box 8"/>
          <p:cNvSpPr txBox="1">
            <a:spLocks noChangeArrowheads="1"/>
          </p:cNvSpPr>
          <p:nvPr/>
        </p:nvSpPr>
        <p:spPr bwMode="auto">
          <a:xfrm>
            <a:off x="71839" y="6244886"/>
            <a:ext cx="4572734" cy="568489"/>
          </a:xfrm>
          <a:prstGeom prst="rect">
            <a:avLst/>
          </a:prstGeom>
          <a:noFill/>
          <a:ln w="9525">
            <a:noFill/>
            <a:miter lim="800000"/>
            <a:headEnd/>
            <a:tailEnd/>
          </a:ln>
          <a:effectLst/>
        </p:spPr>
        <p:txBody>
          <a:bodyPr lIns="0" tIns="0" rIns="0" bIns="0">
            <a:spAutoFit/>
          </a:bodyPr>
          <a:lstStyle/>
          <a:p>
            <a:pPr marL="0" marR="0" lvl="0" indent="0" algn="ctr" defTabSz="844448" rtl="0" eaLnBrk="0" fontAlgn="base" latinLnBrk="0" hangingPunct="0">
              <a:lnSpc>
                <a:spcPct val="100000"/>
              </a:lnSpc>
              <a:spcBef>
                <a:spcPct val="50000"/>
              </a:spcBef>
              <a:spcAft>
                <a:spcPct val="0"/>
              </a:spcAft>
              <a:buClrTx/>
              <a:buSzTx/>
              <a:buFontTx/>
              <a:buNone/>
              <a:tabLst/>
              <a:defRPr/>
            </a:pPr>
            <a:r>
              <a:rPr kumimoji="0" lang="en-US"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Effect van de </a:t>
            </a:r>
            <a:r>
              <a:rPr kumimoji="0" lang="en-US" sz="1847"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graslandvernieuwing</a:t>
            </a:r>
            <a:r>
              <a:rPr kumimoji="0" lang="pl-PL"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 hoge kwaliteit van de</a:t>
            </a:r>
            <a:r>
              <a:rPr kumimoji="0" lang="en-US"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graszode</a:t>
            </a:r>
            <a:endParaRPr kumimoji="0" lang="pl-PL" sz="1847"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7033" name="Text Box 9"/>
          <p:cNvSpPr txBox="1">
            <a:spLocks noChangeArrowheads="1"/>
          </p:cNvSpPr>
          <p:nvPr/>
        </p:nvSpPr>
        <p:spPr bwMode="auto">
          <a:xfrm>
            <a:off x="4772122" y="6244887"/>
            <a:ext cx="4219405" cy="568489"/>
          </a:xfrm>
          <a:prstGeom prst="rect">
            <a:avLst/>
          </a:prstGeom>
          <a:noFill/>
          <a:ln w="9525">
            <a:noFill/>
            <a:miter lim="800000"/>
            <a:headEnd/>
            <a:tailEnd/>
          </a:ln>
          <a:effectLst/>
        </p:spPr>
        <p:txBody>
          <a:bodyPr lIns="0" tIns="0" rIns="0" bIns="0">
            <a:spAutoFit/>
          </a:bodyPr>
          <a:lstStyle/>
          <a:p>
            <a:pPr marL="0" marR="0" lvl="0" indent="0" algn="ctr" defTabSz="844448" rtl="0" eaLnBrk="0" fontAlgn="base" latinLnBrk="0" hangingPunct="0">
              <a:lnSpc>
                <a:spcPct val="100000"/>
              </a:lnSpc>
              <a:spcBef>
                <a:spcPct val="50000"/>
              </a:spcBef>
              <a:spcAft>
                <a:spcPct val="0"/>
              </a:spcAft>
              <a:buClrTx/>
              <a:buSzTx/>
              <a:buFontTx/>
              <a:buNone/>
              <a:tabLst/>
              <a:defRPr/>
            </a:pPr>
            <a:r>
              <a:rPr kumimoji="0" lang="en-US"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Verhoogde winstgevendheid van de melkproductie</a:t>
            </a:r>
            <a:endParaRPr kumimoji="0" lang="pl-PL" sz="1847"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 Box 4"/>
          <p:cNvSpPr txBox="1">
            <a:spLocks noChangeArrowheads="1"/>
          </p:cNvSpPr>
          <p:nvPr/>
        </p:nvSpPr>
        <p:spPr bwMode="auto">
          <a:xfrm>
            <a:off x="7054818" y="3146951"/>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56920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3"/>
          <p:cNvSpPr txBox="1">
            <a:spLocks noChangeArrowheads="1"/>
          </p:cNvSpPr>
          <p:nvPr/>
        </p:nvSpPr>
        <p:spPr bwMode="auto">
          <a:xfrm>
            <a:off x="1115616" y="110220"/>
            <a:ext cx="5580748" cy="1200329"/>
          </a:xfrm>
          <a:prstGeom prst="rect">
            <a:avLst/>
          </a:prstGeom>
          <a:noFill/>
          <a:ln w="9525">
            <a:noFill/>
            <a:miter lim="800000"/>
            <a:headEnd/>
            <a:tailEnd/>
          </a:ln>
          <a:effectLst/>
        </p:spPr>
        <p:txBody>
          <a:bodyPr wrap="square" lIns="0" tIns="0" rIns="0" bIns="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Effect van </a:t>
            </a:r>
            <a:r>
              <a:rPr kumimoji="0" lang="en-US"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graslandverbetering</a:t>
            </a:r>
            <a:r>
              <a:rPr kumimoji="0" lang="en-US"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op de winstgevendheid </a:t>
            </a:r>
            <a:endParaRPr kumimoji="0" 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van </a:t>
            </a:r>
            <a:r>
              <a:rPr kumimoji="0" lang="en-US"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melkproductie</a:t>
            </a:r>
            <a:endParaRPr kumimoji="0" lang="pl-PL" sz="2600" b="1" i="0" u="none" strike="noStrike" kern="1200" cap="none" spc="0" normalizeH="0" baseline="0" noProof="0" dirty="0">
              <a:ln>
                <a:noFill/>
              </a:ln>
              <a:solidFill>
                <a:srgbClr val="006600"/>
              </a:solidFill>
              <a:effectLst/>
              <a:uLnTx/>
              <a:uFillTx/>
              <a:latin typeface="Tahoma" panose="020B0604030504040204" pitchFamily="34" charset="0"/>
              <a:ea typeface="+mn-ea"/>
              <a:cs typeface="Tahoma" panose="020B0604030504040204" pitchFamily="34" charset="0"/>
            </a:endParaRPr>
          </a:p>
        </p:txBody>
      </p:sp>
      <p:pic>
        <p:nvPicPr>
          <p:cNvPr id="4" name="Obraz 3"/>
          <p:cNvPicPr>
            <a:picLocks noChangeAspect="1"/>
          </p:cNvPicPr>
          <p:nvPr/>
        </p:nvPicPr>
        <p:blipFill>
          <a:blip r:embed="rId4"/>
          <a:stretch>
            <a:fillRect/>
          </a:stretch>
        </p:blipFill>
        <p:spPr>
          <a:xfrm>
            <a:off x="66665" y="1412776"/>
            <a:ext cx="9010669" cy="4493141"/>
          </a:xfrm>
          <a:prstGeom prst="rect">
            <a:avLst/>
          </a:prstGeom>
        </p:spPr>
      </p:pic>
      <p:sp>
        <p:nvSpPr>
          <p:cNvPr id="10" name="Text Box 2"/>
          <p:cNvSpPr txBox="1">
            <a:spLocks noChangeArrowheads="1"/>
          </p:cNvSpPr>
          <p:nvPr/>
        </p:nvSpPr>
        <p:spPr bwMode="auto">
          <a:xfrm>
            <a:off x="142876" y="5893855"/>
            <a:ext cx="3587750" cy="2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en Kozłowski, </a:t>
            </a: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2000.</a:t>
            </a:r>
          </a:p>
        </p:txBody>
      </p:sp>
      <p:grpSp>
        <p:nvGrpSpPr>
          <p:cNvPr id="7" name="Group 94"/>
          <p:cNvGrpSpPr>
            <a:grpSpLocks/>
          </p:cNvGrpSpPr>
          <p:nvPr/>
        </p:nvGrpSpPr>
        <p:grpSpPr bwMode="auto">
          <a:xfrm>
            <a:off x="1043608" y="2077200"/>
            <a:ext cx="1303337" cy="2281237"/>
            <a:chOff x="859" y="1299"/>
            <a:chExt cx="821" cy="1437"/>
          </a:xfrm>
        </p:grpSpPr>
        <p:sp>
          <p:nvSpPr>
            <p:cNvPr id="9" name="Rectangle 95"/>
            <p:cNvSpPr>
              <a:spLocks noChangeArrowheads="1"/>
            </p:cNvSpPr>
            <p:nvPr/>
          </p:nvSpPr>
          <p:spPr bwMode="auto">
            <a:xfrm>
              <a:off x="859" y="2158"/>
              <a:ext cx="414" cy="578"/>
            </a:xfrm>
            <a:prstGeom prst="rect">
              <a:avLst/>
            </a:prstGeom>
            <a:solidFill>
              <a:srgbClr val="FF0000"/>
            </a:solidFill>
            <a:ln w="9525">
              <a:solidFill>
                <a:srgbClr val="FF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1" name="Rectangle 96"/>
            <p:cNvSpPr>
              <a:spLocks noChangeArrowheads="1"/>
            </p:cNvSpPr>
            <p:nvPr/>
          </p:nvSpPr>
          <p:spPr bwMode="auto">
            <a:xfrm>
              <a:off x="1273" y="1299"/>
              <a:ext cx="407" cy="1437"/>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grpSp>
        <p:nvGrpSpPr>
          <p:cNvPr id="12" name="Group 97"/>
          <p:cNvGrpSpPr>
            <a:grpSpLocks/>
          </p:cNvGrpSpPr>
          <p:nvPr/>
        </p:nvGrpSpPr>
        <p:grpSpPr bwMode="auto">
          <a:xfrm>
            <a:off x="4067944" y="2000304"/>
            <a:ext cx="1271587" cy="2312988"/>
            <a:chOff x="2708" y="1254"/>
            <a:chExt cx="801" cy="1457"/>
          </a:xfrm>
        </p:grpSpPr>
        <p:sp>
          <p:nvSpPr>
            <p:cNvPr id="13" name="Rectangle 98"/>
            <p:cNvSpPr>
              <a:spLocks noChangeArrowheads="1"/>
            </p:cNvSpPr>
            <p:nvPr/>
          </p:nvSpPr>
          <p:spPr bwMode="auto">
            <a:xfrm>
              <a:off x="2708" y="2126"/>
              <a:ext cx="401" cy="585"/>
            </a:xfrm>
            <a:prstGeom prst="rect">
              <a:avLst/>
            </a:prstGeom>
            <a:solidFill>
              <a:srgbClr val="FF0000"/>
            </a:solidFill>
            <a:ln w="9525">
              <a:solidFill>
                <a:srgbClr val="FF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 name="Rectangle 99"/>
            <p:cNvSpPr>
              <a:spLocks noChangeArrowheads="1"/>
            </p:cNvSpPr>
            <p:nvPr/>
          </p:nvSpPr>
          <p:spPr bwMode="auto">
            <a:xfrm>
              <a:off x="3109" y="1254"/>
              <a:ext cx="400" cy="1457"/>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grpSp>
        <p:nvGrpSpPr>
          <p:cNvPr id="15" name="Group 100"/>
          <p:cNvGrpSpPr>
            <a:grpSpLocks/>
          </p:cNvGrpSpPr>
          <p:nvPr/>
        </p:nvGrpSpPr>
        <p:grpSpPr bwMode="auto">
          <a:xfrm>
            <a:off x="7288857" y="1839600"/>
            <a:ext cx="1171575" cy="2473325"/>
            <a:chOff x="4563" y="1153"/>
            <a:chExt cx="738" cy="1558"/>
          </a:xfrm>
        </p:grpSpPr>
        <p:sp>
          <p:nvSpPr>
            <p:cNvPr id="16" name="Rectangle 101"/>
            <p:cNvSpPr>
              <a:spLocks noChangeArrowheads="1"/>
            </p:cNvSpPr>
            <p:nvPr/>
          </p:nvSpPr>
          <p:spPr bwMode="auto">
            <a:xfrm>
              <a:off x="4563" y="1153"/>
              <a:ext cx="369" cy="1558"/>
            </a:xfrm>
            <a:prstGeom prst="rect">
              <a:avLst/>
            </a:prstGeom>
            <a:solidFill>
              <a:srgbClr val="FF0000"/>
            </a:solidFill>
            <a:ln w="9525">
              <a:solidFill>
                <a:srgbClr val="FF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 name="Rectangle 102"/>
            <p:cNvSpPr>
              <a:spLocks noChangeArrowheads="1"/>
            </p:cNvSpPr>
            <p:nvPr/>
          </p:nvSpPr>
          <p:spPr bwMode="auto">
            <a:xfrm>
              <a:off x="4932" y="2113"/>
              <a:ext cx="369" cy="598"/>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Tree>
    <p:extLst>
      <p:ext uri="{BB962C8B-B14F-4D97-AF65-F5344CB8AC3E}">
        <p14:creationId xmlns:p14="http://schemas.microsoft.com/office/powerpoint/2010/main" val="3380737411"/>
      </p:ext>
    </p:extLst>
  </p:cSld>
  <p:clrMapOvr>
    <a:masterClrMapping/>
  </p:clrMapOvr>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92727" y="73735"/>
            <a:ext cx="6183530" cy="1116268"/>
          </a:xfrm>
        </p:spPr>
        <p:txBody>
          <a:bodyPr wrap="square">
            <a:spAutoFit/>
          </a:bodyPr>
          <a:lstStyle/>
          <a:p>
            <a:pPr defTabSz="449263">
              <a:lnSpc>
                <a:spcPct val="93000"/>
              </a:lnSpc>
              <a:buClr>
                <a:srgbClr val="000000"/>
              </a:buClr>
              <a:buSzPct val="100000"/>
              <a:defRPr/>
            </a:pPr>
            <a:r>
              <a:rPr lang="en-US" sz="2600" dirty="0">
                <a:solidFill>
                  <a:srgbClr val="006600"/>
                </a:solidFill>
                <a:latin typeface="Tahoma" pitchFamily="34" charset="0"/>
                <a:ea typeface="+mn-ea"/>
                <a:cs typeface="+mn-cs"/>
              </a:rPr>
              <a:t>G</a:t>
            </a:r>
            <a:r>
              <a:rPr lang="pl-PL" sz="2600" b="1" kern="1200" dirty="0" smtClean="0">
                <a:solidFill>
                  <a:srgbClr val="006600"/>
                </a:solidFill>
                <a:latin typeface="Tahoma" pitchFamily="34" charset="0"/>
                <a:ea typeface="+mn-ea"/>
                <a:cs typeface="+mn-cs"/>
              </a:rPr>
              <a:t>ebruik van </a:t>
            </a:r>
            <a:r>
              <a:rPr lang="en-US" sz="2600" b="1" kern="1200" dirty="0" err="1" smtClean="0">
                <a:solidFill>
                  <a:srgbClr val="006600"/>
                </a:solidFill>
                <a:latin typeface="Tahoma" pitchFamily="34" charset="0"/>
                <a:ea typeface="+mn-ea"/>
                <a:cs typeface="+mn-cs"/>
              </a:rPr>
              <a:t>biologische</a:t>
            </a:r>
            <a:r>
              <a:rPr lang="en-US" sz="2600" b="1" kern="1200" dirty="0" smtClean="0">
                <a:solidFill>
                  <a:srgbClr val="006600"/>
                </a:solidFill>
                <a:latin typeface="Tahoma" pitchFamily="34" charset="0"/>
                <a:ea typeface="+mn-ea"/>
                <a:cs typeface="+mn-cs"/>
              </a:rPr>
              <a:t> </a:t>
            </a:r>
            <a:r>
              <a:rPr lang="en-US" sz="2600" b="1" kern="1200" dirty="0" err="1" smtClean="0">
                <a:solidFill>
                  <a:srgbClr val="006600"/>
                </a:solidFill>
                <a:latin typeface="Tahoma" pitchFamily="34" charset="0"/>
                <a:ea typeface="+mn-ea"/>
                <a:cs typeface="+mn-cs"/>
              </a:rPr>
              <a:t>vooruitgang</a:t>
            </a:r>
            <a:r>
              <a:rPr lang="en-US" sz="2600" b="1" kern="1200" dirty="0" smtClean="0">
                <a:solidFill>
                  <a:srgbClr val="006600"/>
                </a:solidFill>
                <a:latin typeface="Tahoma" pitchFamily="34" charset="0"/>
                <a:ea typeface="+mn-ea"/>
                <a:cs typeface="+mn-cs"/>
              </a:rPr>
              <a:t> in </a:t>
            </a:r>
            <a:r>
              <a:rPr lang="en-US" sz="2600" b="1" kern="1200" dirty="0" err="1" smtClean="0">
                <a:solidFill>
                  <a:srgbClr val="006600"/>
                </a:solidFill>
                <a:latin typeface="Tahoma" pitchFamily="34" charset="0"/>
                <a:ea typeface="+mn-ea"/>
                <a:cs typeface="+mn-cs"/>
              </a:rPr>
              <a:t>gras</a:t>
            </a:r>
            <a:r>
              <a:rPr lang="en-US" sz="2600" b="1" kern="1200" dirty="0" smtClean="0">
                <a:solidFill>
                  <a:srgbClr val="006600"/>
                </a:solidFill>
                <a:latin typeface="Tahoma" pitchFamily="34" charset="0"/>
                <a:ea typeface="+mn-ea"/>
                <a:cs typeface="+mn-cs"/>
              </a:rPr>
              <a:t> </a:t>
            </a:r>
            <a:r>
              <a:rPr lang="en-US" sz="2600" b="1" kern="1200" dirty="0" err="1" smtClean="0">
                <a:solidFill>
                  <a:srgbClr val="006600"/>
                </a:solidFill>
                <a:latin typeface="Tahoma" pitchFamily="34" charset="0"/>
                <a:ea typeface="+mn-ea"/>
                <a:cs typeface="+mn-cs"/>
              </a:rPr>
              <a:t>en</a:t>
            </a:r>
            <a:r>
              <a:rPr lang="en-US" sz="2600" b="1" kern="1200" dirty="0" smtClean="0">
                <a:solidFill>
                  <a:srgbClr val="006600"/>
                </a:solidFill>
                <a:latin typeface="Tahoma" pitchFamily="34" charset="0"/>
                <a:ea typeface="+mn-ea"/>
                <a:cs typeface="+mn-cs"/>
              </a:rPr>
              <a:t> </a:t>
            </a:r>
            <a:r>
              <a:rPr lang="en-US" sz="2600" b="1" kern="1200" dirty="0" err="1" smtClean="0">
                <a:solidFill>
                  <a:srgbClr val="006600"/>
                </a:solidFill>
                <a:latin typeface="Tahoma" pitchFamily="34" charset="0"/>
                <a:ea typeface="+mn-ea"/>
                <a:cs typeface="+mn-cs"/>
              </a:rPr>
              <a:t>vlinderbloemigen</a:t>
            </a:r>
            <a:r>
              <a:rPr lang="pl-PL" sz="2600" b="1" dirty="0" smtClean="0">
                <a:solidFill>
                  <a:srgbClr val="006600"/>
                </a:solidFill>
                <a:latin typeface="Tahoma" pitchFamily="34" charset="0"/>
              </a:rPr>
              <a:t> naar type landbouwer</a:t>
            </a:r>
            <a:r>
              <a:rPr lang="pl-PL" sz="2600" b="1" kern="1200" dirty="0" smtClean="0">
                <a:solidFill>
                  <a:srgbClr val="006600"/>
                </a:solidFill>
                <a:latin typeface="Tahoma" pitchFamily="34" charset="0"/>
                <a:ea typeface="+mn-ea"/>
                <a:cs typeface="+mn-cs"/>
              </a:rPr>
              <a:t> (%)</a:t>
            </a:r>
            <a:endParaRPr lang="pl-PL" sz="2600" b="1" kern="1200" dirty="0">
              <a:solidFill>
                <a:srgbClr val="006600"/>
              </a:solidFill>
              <a:latin typeface="Tahoma" pitchFamily="34" charset="0"/>
              <a:ea typeface="+mn-ea"/>
              <a:cs typeface="+mn-cs"/>
            </a:endParaRPr>
          </a:p>
        </p:txBody>
      </p:sp>
      <p:sp>
        <p:nvSpPr>
          <p:cNvPr id="27654" name="pole tekstowe 6"/>
          <p:cNvSpPr txBox="1">
            <a:spLocks noChangeArrowheads="1"/>
          </p:cNvSpPr>
          <p:nvPr/>
        </p:nvSpPr>
        <p:spPr bwMode="auto">
          <a:xfrm>
            <a:off x="202095" y="6011415"/>
            <a:ext cx="1991742" cy="307777"/>
          </a:xfrm>
          <a:prstGeom prst="rect">
            <a:avLst/>
          </a:prstGeom>
          <a:no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pl-PL" alt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Goliński, 2017</a:t>
            </a:r>
          </a:p>
        </p:txBody>
      </p:sp>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Wykres 6"/>
          <p:cNvGraphicFramePr/>
          <p:nvPr>
            <p:extLst>
              <p:ext uri="{D42A27DB-BD31-4B8C-83A1-F6EECF244321}">
                <p14:modId xmlns:p14="http://schemas.microsoft.com/office/powerpoint/2010/main" val="2853275405"/>
              </p:ext>
            </p:extLst>
          </p:nvPr>
        </p:nvGraphicFramePr>
        <p:xfrm>
          <a:off x="1311462" y="1618672"/>
          <a:ext cx="6885955" cy="48310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04918347"/>
      </p:ext>
    </p:extLst>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981413" y="44624"/>
            <a:ext cx="5935855" cy="1420109"/>
          </a:xfrm>
          <a:solidFill>
            <a:schemeClr val="bg1"/>
          </a:solidFill>
        </p:spPr>
        <p:txBody>
          <a:bodyPr wrap="square">
            <a:spAutoFit/>
          </a:bodyPr>
          <a:lstStyle/>
          <a:p>
            <a:pPr>
              <a:defRPr/>
            </a:pPr>
            <a:r>
              <a:rPr lang="en-US" sz="2600" b="1" kern="1200" dirty="0" smtClean="0">
                <a:solidFill>
                  <a:srgbClr val="006600"/>
                </a:solidFill>
                <a:latin typeface="Tahoma" panose="020B0604030504040204" pitchFamily="34" charset="0"/>
                <a:ea typeface="+mn-ea"/>
                <a:cs typeface="+mn-cs"/>
              </a:rPr>
              <a:t>Geschiktheid van grassen </a:t>
            </a:r>
            <a:r>
              <a:rPr lang="en-US" sz="2600" b="1" kern="1200" dirty="0" err="1" smtClean="0">
                <a:solidFill>
                  <a:srgbClr val="006600"/>
                </a:solidFill>
                <a:latin typeface="Tahoma" panose="020B0604030504040204" pitchFamily="34" charset="0"/>
                <a:ea typeface="+mn-ea"/>
                <a:cs typeface="+mn-cs"/>
              </a:rPr>
              <a:t>en</a:t>
            </a:r>
            <a:r>
              <a:rPr lang="en-US" sz="2600" b="1" kern="1200" dirty="0" smtClean="0">
                <a:solidFill>
                  <a:srgbClr val="006600"/>
                </a:solidFill>
                <a:latin typeface="Tahoma" panose="020B0604030504040204" pitchFamily="34" charset="0"/>
                <a:ea typeface="+mn-ea"/>
                <a:cs typeface="+mn-cs"/>
              </a:rPr>
              <a:t> </a:t>
            </a:r>
            <a:r>
              <a:rPr lang="en-US" sz="2600" b="1" kern="1200" dirty="0" err="1" smtClean="0">
                <a:solidFill>
                  <a:srgbClr val="006600"/>
                </a:solidFill>
                <a:latin typeface="Tahoma" panose="020B0604030504040204" pitchFamily="34" charset="0"/>
                <a:ea typeface="+mn-ea"/>
                <a:cs typeface="+mn-cs"/>
              </a:rPr>
              <a:t>vlinderbloemigen</a:t>
            </a:r>
            <a:r>
              <a:rPr lang="en-US" sz="2600" b="1" kern="1200" dirty="0" smtClean="0">
                <a:solidFill>
                  <a:srgbClr val="006600"/>
                </a:solidFill>
                <a:latin typeface="Tahoma" panose="020B0604030504040204" pitchFamily="34" charset="0"/>
                <a:ea typeface="+mn-ea"/>
                <a:cs typeface="+mn-cs"/>
              </a:rPr>
              <a:t> </a:t>
            </a:r>
            <a:r>
              <a:rPr lang="en-US" sz="2600" b="1" kern="1200" dirty="0" err="1" smtClean="0">
                <a:solidFill>
                  <a:srgbClr val="006600"/>
                </a:solidFill>
                <a:latin typeface="Tahoma" panose="020B0604030504040204" pitchFamily="34" charset="0"/>
                <a:ea typeface="+mn-ea"/>
                <a:cs typeface="+mn-cs"/>
              </a:rPr>
              <a:t>voor</a:t>
            </a:r>
            <a:r>
              <a:rPr lang="en-US" sz="2600" b="1" kern="1200" dirty="0" smtClean="0">
                <a:solidFill>
                  <a:srgbClr val="006600"/>
                </a:solidFill>
                <a:latin typeface="Tahoma" panose="020B0604030504040204" pitchFamily="34" charset="0"/>
                <a:ea typeface="+mn-ea"/>
                <a:cs typeface="+mn-cs"/>
              </a:rPr>
              <a:t> </a:t>
            </a:r>
            <a:r>
              <a:rPr lang="en-US" sz="2600" b="1" kern="1200" dirty="0" err="1" smtClean="0">
                <a:solidFill>
                  <a:srgbClr val="006600"/>
                </a:solidFill>
                <a:latin typeface="Tahoma" panose="020B0604030504040204" pitchFamily="34" charset="0"/>
                <a:ea typeface="+mn-ea"/>
                <a:cs typeface="+mn-cs"/>
              </a:rPr>
              <a:t>bijzaaien</a:t>
            </a:r>
            <a:r>
              <a:rPr lang="en-US" sz="2600" b="1" kern="1200" dirty="0" smtClean="0">
                <a:solidFill>
                  <a:srgbClr val="006600"/>
                </a:solidFill>
                <a:latin typeface="Tahoma" panose="020B0604030504040204" pitchFamily="34" charset="0"/>
                <a:ea typeface="+mn-ea"/>
                <a:cs typeface="+mn-cs"/>
              </a:rPr>
              <a:t> in </a:t>
            </a:r>
            <a:r>
              <a:rPr lang="en-US" sz="2600" b="1" kern="1200" dirty="0" err="1" smtClean="0">
                <a:solidFill>
                  <a:srgbClr val="006600"/>
                </a:solidFill>
                <a:latin typeface="Tahoma" panose="020B0604030504040204" pitchFamily="34" charset="0"/>
                <a:ea typeface="+mn-ea"/>
                <a:cs typeface="+mn-cs"/>
              </a:rPr>
              <a:t>blijvend</a:t>
            </a:r>
            <a:r>
              <a:rPr lang="en-US" sz="2600" b="1" kern="1200" dirty="0" smtClean="0">
                <a:solidFill>
                  <a:srgbClr val="006600"/>
                </a:solidFill>
                <a:latin typeface="Tahoma" panose="020B0604030504040204" pitchFamily="34" charset="0"/>
                <a:ea typeface="+mn-ea"/>
                <a:cs typeface="+mn-cs"/>
              </a:rPr>
              <a:t> </a:t>
            </a:r>
            <a:r>
              <a:rPr lang="en-US" sz="2600" b="1" kern="1200" dirty="0" err="1" smtClean="0">
                <a:solidFill>
                  <a:srgbClr val="006600"/>
                </a:solidFill>
                <a:latin typeface="Tahoma" panose="020B0604030504040204" pitchFamily="34" charset="0"/>
                <a:ea typeface="+mn-ea"/>
                <a:cs typeface="+mn-cs"/>
              </a:rPr>
              <a:t>grasland</a:t>
            </a:r>
            <a:endParaRPr lang="pl-PL" sz="26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467544" y="1916832"/>
            <a:ext cx="8207375" cy="3219343"/>
          </a:xfrm>
          <a:gradFill rotWithShape="1">
            <a:gsLst>
              <a:gs pos="0">
                <a:srgbClr val="99CC00">
                  <a:alpha val="50999"/>
                </a:srgbClr>
              </a:gs>
              <a:gs pos="100000">
                <a:srgbClr val="CCFF66">
                  <a:alpha val="66000"/>
                </a:srgbClr>
              </a:gs>
            </a:gsLst>
            <a:lin ang="5400000" scaled="1"/>
          </a:gradFill>
        </p:spPr>
        <p:txBody>
          <a:bodyPr>
            <a:spAutoFit/>
          </a:bodyPr>
          <a:lstStyle/>
          <a:p>
            <a:pPr>
              <a:lnSpc>
                <a:spcPct val="80000"/>
              </a:lnSpc>
              <a:spcBef>
                <a:spcPts val="1800"/>
              </a:spcBef>
              <a:buFont typeface="Arial" charset="0"/>
              <a:buChar char="•"/>
              <a:defRPr/>
            </a:pPr>
            <a:r>
              <a:rPr lang="pl-PL" sz="2800" kern="1200" dirty="0" smtClean="0">
                <a:latin typeface="Tahoma" panose="020B0604030504040204" pitchFamily="34" charset="0"/>
                <a:ea typeface="Tahoma" panose="020B0604030504040204" pitchFamily="34" charset="0"/>
                <a:cs typeface="Tahoma" panose="020B0604030504040204" pitchFamily="34" charset="0"/>
              </a:rPr>
              <a:t>Grassen: </a:t>
            </a:r>
            <a:r>
              <a:rPr lang="nl-NL" sz="2800" b="1" kern="1200" dirty="0" smtClean="0">
                <a:latin typeface="Tahoma" panose="020B0604030504040204" pitchFamily="34" charset="0"/>
                <a:ea typeface="Tahoma" panose="020B0604030504040204" pitchFamily="34" charset="0"/>
                <a:cs typeface="Tahoma" panose="020B0604030504040204" pitchFamily="34" charset="0"/>
              </a:rPr>
              <a:t>Engels</a:t>
            </a:r>
            <a:r>
              <a:rPr lang="pl-PL" sz="2800" b="1" kern="1200" dirty="0" smtClean="0">
                <a:latin typeface="Tahoma" panose="020B0604030504040204" pitchFamily="34" charset="0"/>
                <a:ea typeface="Tahoma" panose="020B0604030504040204" pitchFamily="34" charset="0"/>
                <a:cs typeface="Tahoma" panose="020B0604030504040204" pitchFamily="34" charset="0"/>
              </a:rPr>
              <a:t> raaigras</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nl-NL" sz="2800" kern="1200" dirty="0" smtClean="0">
                <a:latin typeface="Tahoma" panose="020B0604030504040204" pitchFamily="34" charset="0"/>
                <a:ea typeface="Tahoma" panose="020B0604030504040204" pitchFamily="34" charset="0"/>
                <a:cs typeface="Tahoma" panose="020B0604030504040204" pitchFamily="34" charset="0"/>
              </a:rPr>
              <a:t>beemdlangbloem</a:t>
            </a:r>
            <a:r>
              <a:rPr lang="pl-PL" sz="2800" kern="1200" dirty="0" smtClean="0">
                <a:latin typeface="Tahoma" panose="020B0604030504040204" pitchFamily="34" charset="0"/>
                <a:ea typeface="Tahoma" panose="020B0604030504040204" pitchFamily="34" charset="0"/>
                <a:cs typeface="Tahoma" panose="020B0604030504040204" pitchFamily="34" charset="0"/>
              </a:rPr>
              <a:t> (organische bodems), hybride raaigras, Italiaans raaigras, westerwold</a:t>
            </a:r>
            <a:r>
              <a:rPr lang="nl-NL" sz="2800" kern="1200" dirty="0" smtClean="0">
                <a:latin typeface="Tahoma" panose="020B0604030504040204" pitchFamily="34" charset="0"/>
                <a:ea typeface="Tahoma" panose="020B0604030504040204" pitchFamily="34" charset="0"/>
                <a:cs typeface="Tahoma" panose="020B0604030504040204" pitchFamily="34" charset="0"/>
              </a:rPr>
              <a:t>s</a:t>
            </a:r>
            <a:r>
              <a:rPr lang="pl-PL" sz="2800" kern="1200" dirty="0" smtClean="0">
                <a:latin typeface="Tahoma" panose="020B0604030504040204" pitchFamily="34" charset="0"/>
                <a:ea typeface="Tahoma" panose="020B0604030504040204" pitchFamily="34" charset="0"/>
                <a:cs typeface="Tahoma" panose="020B0604030504040204" pitchFamily="34" charset="0"/>
              </a:rPr>
              <a:t> raaigras, fe</a:t>
            </a:r>
            <a:r>
              <a:rPr lang="nl-NL" sz="2800" kern="1200" dirty="0" err="1" smtClean="0">
                <a:latin typeface="Tahoma" panose="020B0604030504040204" pitchFamily="34" charset="0"/>
                <a:ea typeface="Tahoma" panose="020B0604030504040204" pitchFamily="34" charset="0"/>
                <a:cs typeface="Tahoma" panose="020B0604030504040204" pitchFamily="34" charset="0"/>
              </a:rPr>
              <a:t>stulolium</a:t>
            </a:r>
            <a:endParaRPr lang="pl-PL" sz="2800" kern="1200" dirty="0" smtClean="0">
              <a:latin typeface="Tahoma" panose="020B0604030504040204" pitchFamily="34" charset="0"/>
              <a:ea typeface="Tahoma" panose="020B0604030504040204" pitchFamily="34" charset="0"/>
              <a:cs typeface="Tahoma" panose="020B0604030504040204" pitchFamily="34" charset="0"/>
            </a:endParaRPr>
          </a:p>
          <a:p>
            <a:pPr>
              <a:lnSpc>
                <a:spcPct val="80000"/>
              </a:lnSpc>
              <a:spcBef>
                <a:spcPts val="1800"/>
              </a:spcBef>
              <a:buFont typeface="Arial" charset="0"/>
              <a:buChar char="•"/>
              <a:defRPr/>
            </a:pPr>
            <a:r>
              <a:rPr lang="nl-NL" sz="2800" dirty="0" smtClean="0">
                <a:latin typeface="Tahoma" panose="020B0604030504040204" pitchFamily="34" charset="0"/>
                <a:ea typeface="Tahoma" panose="020B0604030504040204" pitchFamily="34" charset="0"/>
                <a:cs typeface="Tahoma" panose="020B0604030504040204" pitchFamily="34" charset="0"/>
              </a:rPr>
              <a:t>Vlinderbloemig</a:t>
            </a:r>
            <a:r>
              <a:rPr lang="pl-PL" sz="2800" kern="1200" dirty="0" smtClean="0">
                <a:latin typeface="Tahoma" panose="020B0604030504040204" pitchFamily="34" charset="0"/>
                <a:ea typeface="Tahoma" panose="020B0604030504040204" pitchFamily="34" charset="0"/>
                <a:cs typeface="Tahoma" panose="020B0604030504040204" pitchFamily="34" charset="0"/>
              </a:rPr>
              <a:t>en: </a:t>
            </a:r>
            <a:r>
              <a:rPr lang="pl-PL" sz="2800" b="1" kern="1200" dirty="0" smtClean="0">
                <a:latin typeface="Tahoma" panose="020B0604030504040204" pitchFamily="34" charset="0"/>
                <a:ea typeface="Tahoma" panose="020B0604030504040204" pitchFamily="34" charset="0"/>
                <a:cs typeface="Tahoma" panose="020B0604030504040204" pitchFamily="34" charset="0"/>
              </a:rPr>
              <a:t>rode klaver</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smtClean="0">
                <a:latin typeface="Tahoma" panose="020B0604030504040204" pitchFamily="34" charset="0"/>
                <a:ea typeface="Tahoma" panose="020B0604030504040204" pitchFamily="34" charset="0"/>
                <a:cs typeface="Tahoma" panose="020B0604030504040204" pitchFamily="34" charset="0"/>
              </a:rPr>
              <a:t>witte kla</a:t>
            </a:r>
            <a:r>
              <a:rPr lang="nl-NL" sz="2800" b="1" kern="1200" dirty="0" smtClean="0">
                <a:latin typeface="Tahoma" panose="020B0604030504040204" pitchFamily="34" charset="0"/>
                <a:ea typeface="Tahoma" panose="020B0604030504040204" pitchFamily="34" charset="0"/>
                <a:cs typeface="Tahoma" panose="020B0604030504040204" pitchFamily="34" charset="0"/>
              </a:rPr>
              <a:t>ver, </a:t>
            </a:r>
            <a:r>
              <a:rPr lang="nl-NL" sz="2800" dirty="0" smtClean="0">
                <a:latin typeface="Tahoma" panose="020B0604030504040204" pitchFamily="34" charset="0"/>
                <a:ea typeface="Tahoma" panose="020B0604030504040204" pitchFamily="34" charset="0"/>
                <a:cs typeface="Tahoma" panose="020B0604030504040204" pitchFamily="34" charset="0"/>
              </a:rPr>
              <a:t>basterd</a:t>
            </a:r>
            <a:r>
              <a:rPr lang="pl-PL" sz="2800" kern="1200" dirty="0" smtClean="0">
                <a:latin typeface="Tahoma" panose="020B0604030504040204" pitchFamily="34" charset="0"/>
                <a:ea typeface="Tahoma" panose="020B0604030504040204" pitchFamily="34" charset="0"/>
                <a:cs typeface="Tahoma" panose="020B0604030504040204" pitchFamily="34" charset="0"/>
              </a:rPr>
              <a:t>klaver (organische bodems), </a:t>
            </a:r>
            <a:r>
              <a:rPr lang="nl-NL" sz="2800" kern="1200" dirty="0" smtClean="0">
                <a:latin typeface="Tahoma" panose="020B0604030504040204" pitchFamily="34" charset="0"/>
                <a:ea typeface="Tahoma" panose="020B0604030504040204" pitchFamily="34" charset="0"/>
                <a:cs typeface="Tahoma" panose="020B0604030504040204" pitchFamily="34" charset="0"/>
              </a:rPr>
              <a:t>gewone rolklaver, luzerne</a:t>
            </a:r>
            <a:endParaRPr lang="pl-PL" sz="2800" kern="1200" dirty="0" smtClean="0">
              <a:latin typeface="Tahoma" panose="020B0604030504040204" pitchFamily="34" charset="0"/>
              <a:ea typeface="Tahoma" panose="020B0604030504040204" pitchFamily="34" charset="0"/>
              <a:cs typeface="Tahoma" panose="020B0604030504040204" pitchFamily="34" charset="0"/>
            </a:endParaRPr>
          </a:p>
          <a:p>
            <a:pPr>
              <a:lnSpc>
                <a:spcPct val="80000"/>
              </a:lnSpc>
              <a:spcBef>
                <a:spcPts val="1800"/>
              </a:spcBef>
              <a:buFont typeface="Arial" charset="0"/>
              <a:buChar char="•"/>
              <a:defRPr/>
            </a:pPr>
            <a:r>
              <a:rPr lang="en-US" sz="2800" dirty="0" err="1" smtClean="0">
                <a:latin typeface="Tahoma" panose="020B0604030504040204" pitchFamily="34" charset="0"/>
                <a:ea typeface="Tahoma" panose="020B0604030504040204" pitchFamily="34" charset="0"/>
                <a:cs typeface="Tahoma" panose="020B0604030504040204" pitchFamily="34" charset="0"/>
              </a:rPr>
              <a:t>Voorkeur</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voor</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snelwortelende</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rassen</a:t>
            </a:r>
            <a:r>
              <a:rPr lang="en-US" sz="2800" dirty="0" smtClean="0">
                <a:latin typeface="Tahoma" panose="020B0604030504040204" pitchFamily="34" charset="0"/>
                <a:ea typeface="Tahoma" panose="020B0604030504040204" pitchFamily="34" charset="0"/>
                <a:cs typeface="Tahoma" panose="020B0604030504040204" pitchFamily="34" charset="0"/>
              </a:rPr>
              <a:t> met </a:t>
            </a:r>
            <a:r>
              <a:rPr lang="en-US" sz="2800" kern="1200" dirty="0" err="1" smtClean="0">
                <a:latin typeface="Tahoma" panose="020B0604030504040204" pitchFamily="34" charset="0"/>
                <a:ea typeface="Tahoma" panose="020B0604030504040204" pitchFamily="34" charset="0"/>
                <a:cs typeface="Tahoma" panose="020B0604030504040204" pitchFamily="34" charset="0"/>
              </a:rPr>
              <a:t>hoge</a:t>
            </a:r>
            <a:r>
              <a:rPr lang="en-US" sz="2800" kern="1200" dirty="0" smtClean="0">
                <a:latin typeface="Tahoma" panose="020B0604030504040204" pitchFamily="34" charset="0"/>
                <a:ea typeface="Tahoma" panose="020B0604030504040204" pitchFamily="34" charset="0"/>
                <a:cs typeface="Tahoma" panose="020B0604030504040204" pitchFamily="34" charset="0"/>
              </a:rPr>
              <a:t> </a:t>
            </a:r>
            <a:r>
              <a:rPr lang="en-US" sz="2800" kern="1200" dirty="0" err="1" smtClean="0">
                <a:latin typeface="Tahoma" panose="020B0604030504040204" pitchFamily="34" charset="0"/>
                <a:ea typeface="Tahoma" panose="020B0604030504040204" pitchFamily="34" charset="0"/>
                <a:cs typeface="Tahoma" panose="020B0604030504040204" pitchFamily="34" charset="0"/>
              </a:rPr>
              <a:t>concurrentiekracht</a:t>
            </a:r>
            <a:endParaRPr lang="pl-PL" sz="2800" kern="1200" dirty="0">
              <a:latin typeface="Tahoma" panose="020B0604030504040204" pitchFamily="34" charset="0"/>
              <a:ea typeface="Tahoma" panose="020B0604030504040204" pitchFamily="34" charset="0"/>
              <a:cs typeface="Tahoma" panose="020B0604030504040204" pitchFamily="34" charset="0"/>
            </a:endParaRPr>
          </a:p>
        </p:txBody>
      </p:sp>
      <p:sp>
        <p:nvSpPr>
          <p:cNvPr id="6" name="Text Box 4"/>
          <p:cNvSpPr txBox="1">
            <a:spLocks noChangeArrowheads="1"/>
          </p:cNvSpPr>
          <p:nvPr/>
        </p:nvSpPr>
        <p:spPr bwMode="auto">
          <a:xfrm>
            <a:off x="257513" y="5808295"/>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2018</a:t>
            </a: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978216"/>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1079611" y="123195"/>
            <a:ext cx="6328721" cy="1206072"/>
          </a:xfrm>
          <a:solidFill>
            <a:schemeClr val="bg1"/>
          </a:solidFill>
        </p:spPr>
        <p:txBody>
          <a:bodyPr wrap="square">
            <a:spAutoFit/>
          </a:bodyPr>
          <a:lstStyle/>
          <a:p>
            <a:pPr algn="l">
              <a:defRPr/>
            </a:pPr>
            <a:r>
              <a:rPr lang="en-US" sz="2600" b="1" kern="1200" dirty="0" smtClean="0">
                <a:solidFill>
                  <a:srgbClr val="006600"/>
                </a:solidFill>
                <a:latin typeface="Tahoma" panose="020B0604030504040204" pitchFamily="34" charset="0"/>
                <a:ea typeface="+mn-ea"/>
                <a:cs typeface="+mn-cs"/>
              </a:rPr>
              <a:t>Geschiktheid van grassen </a:t>
            </a:r>
            <a:r>
              <a:rPr lang="en-US" sz="2600" b="1" kern="1200" dirty="0" err="1" smtClean="0">
                <a:solidFill>
                  <a:srgbClr val="006600"/>
                </a:solidFill>
                <a:latin typeface="Tahoma" panose="020B0604030504040204" pitchFamily="34" charset="0"/>
                <a:ea typeface="+mn-ea"/>
                <a:cs typeface="+mn-cs"/>
              </a:rPr>
              <a:t>en</a:t>
            </a:r>
            <a:r>
              <a:rPr lang="en-US" sz="2600" b="1" kern="1200" dirty="0" smtClean="0">
                <a:solidFill>
                  <a:srgbClr val="006600"/>
                </a:solidFill>
                <a:latin typeface="Tahoma" panose="020B0604030504040204" pitchFamily="34" charset="0"/>
                <a:ea typeface="+mn-ea"/>
                <a:cs typeface="+mn-cs"/>
              </a:rPr>
              <a:t> </a:t>
            </a:r>
            <a:r>
              <a:rPr lang="en-US" sz="2600" dirty="0" err="1" smtClean="0">
                <a:solidFill>
                  <a:srgbClr val="006600"/>
                </a:solidFill>
                <a:latin typeface="Tahoma" panose="020B0604030504040204" pitchFamily="34" charset="0"/>
                <a:ea typeface="+mn-ea"/>
                <a:cs typeface="+mn-cs"/>
              </a:rPr>
              <a:t>vlinderbloemigen</a:t>
            </a:r>
            <a:r>
              <a:rPr lang="en-US" sz="2600" dirty="0" smtClean="0">
                <a:solidFill>
                  <a:srgbClr val="006600"/>
                </a:solidFill>
                <a:latin typeface="Tahoma" panose="020B0604030504040204" pitchFamily="34" charset="0"/>
                <a:ea typeface="+mn-ea"/>
                <a:cs typeface="+mn-cs"/>
              </a:rPr>
              <a:t> </a:t>
            </a:r>
            <a:r>
              <a:rPr lang="en-US" sz="2600" dirty="0" err="1" smtClean="0">
                <a:solidFill>
                  <a:srgbClr val="006600"/>
                </a:solidFill>
                <a:latin typeface="Tahoma" panose="020B0604030504040204" pitchFamily="34" charset="0"/>
                <a:ea typeface="+mn-ea"/>
                <a:cs typeface="+mn-cs"/>
              </a:rPr>
              <a:t>bij</a:t>
            </a:r>
            <a:r>
              <a:rPr lang="en-US" sz="2600" dirty="0" smtClean="0">
                <a:solidFill>
                  <a:srgbClr val="006600"/>
                </a:solidFill>
                <a:latin typeface="Tahoma" panose="020B0604030504040204" pitchFamily="34" charset="0"/>
                <a:ea typeface="+mn-ea"/>
                <a:cs typeface="+mn-cs"/>
              </a:rPr>
              <a:t> </a:t>
            </a:r>
            <a:r>
              <a:rPr lang="en-US" sz="2600" dirty="0" err="1" smtClean="0">
                <a:solidFill>
                  <a:srgbClr val="006600"/>
                </a:solidFill>
                <a:latin typeface="Tahoma" panose="020B0604030504040204" pitchFamily="34" charset="0"/>
                <a:ea typeface="+mn-ea"/>
                <a:cs typeface="+mn-cs"/>
              </a:rPr>
              <a:t>volledige</a:t>
            </a:r>
            <a:r>
              <a:rPr lang="en-US" sz="2600" dirty="0" smtClean="0">
                <a:solidFill>
                  <a:srgbClr val="006600"/>
                </a:solidFill>
                <a:latin typeface="Tahoma" panose="020B0604030504040204" pitchFamily="34" charset="0"/>
                <a:ea typeface="+mn-ea"/>
                <a:cs typeface="+mn-cs"/>
              </a:rPr>
              <a:t> </a:t>
            </a:r>
            <a:r>
              <a:rPr lang="en-US" sz="2600" dirty="0" err="1" smtClean="0">
                <a:solidFill>
                  <a:srgbClr val="006600"/>
                </a:solidFill>
                <a:latin typeface="Tahoma" panose="020B0604030504040204" pitchFamily="34" charset="0"/>
                <a:ea typeface="+mn-ea"/>
                <a:cs typeface="+mn-cs"/>
              </a:rPr>
              <a:t>graslandvernieuwing</a:t>
            </a:r>
            <a:r>
              <a:rPr lang="en-US" sz="2600" dirty="0" smtClean="0">
                <a:solidFill>
                  <a:srgbClr val="006600"/>
                </a:solidFill>
                <a:latin typeface="Tahoma" panose="020B0604030504040204" pitchFamily="34" charset="0"/>
                <a:ea typeface="+mn-ea"/>
                <a:cs typeface="+mn-cs"/>
              </a:rPr>
              <a:t> van </a:t>
            </a:r>
            <a:r>
              <a:rPr lang="en-US" sz="2600" dirty="0" err="1" smtClean="0">
                <a:solidFill>
                  <a:srgbClr val="006600"/>
                </a:solidFill>
                <a:latin typeface="Tahoma" panose="020B0604030504040204" pitchFamily="34" charset="0"/>
                <a:ea typeface="+mn-ea"/>
                <a:cs typeface="+mn-cs"/>
              </a:rPr>
              <a:t>blijvend</a:t>
            </a:r>
            <a:r>
              <a:rPr lang="en-US" sz="2600" b="1" kern="1200" dirty="0" smtClean="0">
                <a:solidFill>
                  <a:srgbClr val="006600"/>
                </a:solidFill>
                <a:latin typeface="Tahoma" panose="020B0604030504040204" pitchFamily="34" charset="0"/>
                <a:ea typeface="+mn-ea"/>
                <a:cs typeface="+mn-cs"/>
              </a:rPr>
              <a:t> </a:t>
            </a:r>
            <a:r>
              <a:rPr lang="en-US" sz="2600" b="1" kern="1200" dirty="0" err="1" smtClean="0">
                <a:solidFill>
                  <a:srgbClr val="006600"/>
                </a:solidFill>
                <a:latin typeface="Tahoma" panose="020B0604030504040204" pitchFamily="34" charset="0"/>
                <a:ea typeface="+mn-ea"/>
                <a:cs typeface="+mn-cs"/>
              </a:rPr>
              <a:t>grasland</a:t>
            </a:r>
            <a:endParaRPr lang="pl-PL" sz="26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467544" y="1988840"/>
            <a:ext cx="8208962" cy="2988510"/>
          </a:xfrm>
          <a:gradFill>
            <a:gsLst>
              <a:gs pos="0">
                <a:srgbClr val="99CC00">
                  <a:alpha val="50999"/>
                </a:srgbClr>
              </a:gs>
              <a:gs pos="100000">
                <a:srgbClr val="CCFF66">
                  <a:alpha val="66000"/>
                </a:srgbClr>
              </a:gs>
            </a:gsLst>
            <a:lin ang="5400000" scaled="1"/>
          </a:gradFill>
        </p:spPr>
        <p:txBody>
          <a:bodyPr>
            <a:spAutoFit/>
          </a:bodyPr>
          <a:lstStyle/>
          <a:p>
            <a:pPr>
              <a:lnSpc>
                <a:spcPct val="80000"/>
              </a:lnSpc>
              <a:spcBef>
                <a:spcPts val="1800"/>
              </a:spcBef>
              <a:buFont typeface="Arial" charset="0"/>
              <a:buChar char="•"/>
              <a:defRPr/>
            </a:pPr>
            <a:r>
              <a:rPr lang="en-US" sz="2400" kern="1200" dirty="0" smtClean="0">
                <a:latin typeface="Tahoma" panose="020B0604030504040204" pitchFamily="34" charset="0"/>
                <a:ea typeface="Tahoma" panose="020B0604030504040204" pitchFamily="34" charset="0"/>
                <a:cs typeface="Tahoma" panose="020B0604030504040204" pitchFamily="34" charset="0"/>
              </a:rPr>
              <a:t>Rangschikking van het belang van de grassoorten </a:t>
            </a:r>
            <a:r>
              <a:rPr lang="pl-PL" sz="2400" kern="1200" dirty="0" smtClean="0">
                <a:latin typeface="Tahoma" panose="020B0604030504040204" pitchFamily="34" charset="0"/>
                <a:ea typeface="Tahoma" panose="020B0604030504040204" pitchFamily="34" charset="0"/>
                <a:cs typeface="Tahoma" panose="020B0604030504040204" pitchFamily="34" charset="0"/>
              </a:rPr>
              <a:t>: </a:t>
            </a:r>
            <a:r>
              <a:rPr lang="nl-NL" sz="2400" b="1" kern="1200" dirty="0" smtClean="0">
                <a:latin typeface="Tahoma" panose="020B0604030504040204" pitchFamily="34" charset="0"/>
                <a:ea typeface="Tahoma" panose="020B0604030504040204" pitchFamily="34" charset="0"/>
                <a:cs typeface="Tahoma" panose="020B0604030504040204" pitchFamily="34" charset="0"/>
              </a:rPr>
              <a:t>Engels raaigras, beemdlangbloem, riet</a:t>
            </a:r>
            <a:r>
              <a:rPr lang="pl-PL" sz="2400" b="1" kern="1200" dirty="0" smtClean="0">
                <a:latin typeface="Tahoma" panose="020B0604030504040204" pitchFamily="34" charset="0"/>
                <a:ea typeface="Tahoma" panose="020B0604030504040204" pitchFamily="34" charset="0"/>
                <a:cs typeface="Tahoma" panose="020B0604030504040204" pitchFamily="34" charset="0"/>
              </a:rPr>
              <a:t>zwenkgras</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timothee, </a:t>
            </a:r>
            <a:r>
              <a:rPr lang="nl-NL" sz="2400" b="1" kern="1200" dirty="0" smtClean="0">
                <a:latin typeface="Tahoma" panose="020B0604030504040204" pitchFamily="34" charset="0"/>
                <a:ea typeface="Tahoma" panose="020B0604030504040204" pitchFamily="34" charset="0"/>
                <a:cs typeface="Tahoma" panose="020B0604030504040204" pitchFamily="34" charset="0"/>
              </a:rPr>
              <a:t>veldbeemdgras, kropaar, roodzwenkgras, </a:t>
            </a:r>
            <a:r>
              <a:rPr lang="nl-NL" sz="2400" kern="1200" dirty="0" smtClean="0">
                <a:latin typeface="Tahoma" panose="020B0604030504040204" pitchFamily="34" charset="0"/>
                <a:ea typeface="Tahoma" panose="020B0604030504040204" pitchFamily="34" charset="0"/>
                <a:cs typeface="Tahoma" panose="020B0604030504040204" pitchFamily="34" charset="0"/>
              </a:rPr>
              <a:t>hoog struisgras, gewone glanshaver</a:t>
            </a:r>
            <a:r>
              <a:rPr lang="pl-PL" sz="2400" kern="1200" dirty="0" smtClean="0">
                <a:latin typeface="Tahoma" panose="020B0604030504040204" pitchFamily="34" charset="0"/>
                <a:ea typeface="Tahoma" panose="020B0604030504040204" pitchFamily="34" charset="0"/>
                <a:cs typeface="Tahoma" panose="020B0604030504040204" pitchFamily="34" charset="0"/>
              </a:rPr>
              <a:t>, ...</a:t>
            </a:r>
          </a:p>
          <a:p>
            <a:pPr>
              <a:lnSpc>
                <a:spcPct val="80000"/>
              </a:lnSpc>
              <a:spcBef>
                <a:spcPts val="1800"/>
              </a:spcBef>
              <a:buFont typeface="Arial" charset="0"/>
              <a:buChar char="•"/>
              <a:defRPr/>
            </a:pPr>
            <a:r>
              <a:rPr lang="en-US" sz="2400" kern="1200" dirty="0" smtClean="0">
                <a:latin typeface="Tahoma" panose="020B0604030504040204" pitchFamily="34" charset="0"/>
                <a:ea typeface="Tahoma" panose="020B0604030504040204" pitchFamily="34" charset="0"/>
                <a:cs typeface="Tahoma" panose="020B0604030504040204" pitchFamily="34" charset="0"/>
              </a:rPr>
              <a:t>Rangschikking </a:t>
            </a:r>
            <a:r>
              <a:rPr lang="pl-PL" sz="2400" kern="1200" dirty="0" smtClean="0">
                <a:latin typeface="Tahoma" panose="020B0604030504040204" pitchFamily="34" charset="0"/>
                <a:ea typeface="Tahoma" panose="020B0604030504040204" pitchFamily="34" charset="0"/>
                <a:cs typeface="Tahoma" panose="020B0604030504040204" pitchFamily="34" charset="0"/>
              </a:rPr>
              <a:t>van </a:t>
            </a:r>
            <a:r>
              <a:rPr lang="en-US" sz="2400" kern="1200" dirty="0" smtClean="0">
                <a:latin typeface="Tahoma" panose="020B0604030504040204" pitchFamily="34" charset="0"/>
                <a:ea typeface="Tahoma" panose="020B0604030504040204" pitchFamily="34" charset="0"/>
                <a:cs typeface="Tahoma" panose="020B0604030504040204" pitchFamily="34" charset="0"/>
              </a:rPr>
              <a:t>het belang van de </a:t>
            </a:r>
            <a:r>
              <a:rPr lang="en-US" sz="2400" kern="1200" dirty="0" err="1" smtClean="0">
                <a:latin typeface="Tahoma" panose="020B0604030504040204" pitchFamily="34" charset="0"/>
                <a:ea typeface="Tahoma" panose="020B0604030504040204" pitchFamily="34" charset="0"/>
                <a:cs typeface="Tahoma" panose="020B0604030504040204" pitchFamily="34" charset="0"/>
              </a:rPr>
              <a:t>vlinderbloemigen</a:t>
            </a:r>
            <a:r>
              <a:rPr lang="en-US" sz="2400" kern="1200" dirty="0" smtClean="0">
                <a:latin typeface="Tahoma" panose="020B0604030504040204" pitchFamily="34" charset="0"/>
                <a:ea typeface="Tahoma" panose="020B0604030504040204" pitchFamily="34" charset="0"/>
                <a:cs typeface="Tahoma" panose="020B0604030504040204" pitchFamily="34" charset="0"/>
              </a:rPr>
              <a:t> </a:t>
            </a:r>
            <a:r>
              <a:rPr lang="pl-PL" sz="2400" kern="1200" dirty="0" smtClean="0">
                <a:latin typeface="Tahoma" panose="020B0604030504040204" pitchFamily="34" charset="0"/>
                <a:ea typeface="Tahoma" panose="020B0604030504040204" pitchFamily="34" charset="0"/>
                <a:cs typeface="Tahoma" panose="020B0604030504040204" pitchFamily="34" charset="0"/>
              </a:rPr>
              <a:t>: </a:t>
            </a:r>
            <a:r>
              <a:rPr lang="pl-PL" sz="2400" b="1" kern="1200" dirty="0" smtClean="0">
                <a:latin typeface="Tahoma" panose="020B0604030504040204" pitchFamily="34" charset="0"/>
                <a:ea typeface="Tahoma" panose="020B0604030504040204" pitchFamily="34" charset="0"/>
                <a:cs typeface="Tahoma" panose="020B0604030504040204" pitchFamily="34" charset="0"/>
              </a:rPr>
              <a:t>witte klaver (kleinbladige variëteiten)</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nl-NL" sz="2400" b="1" kern="1200" dirty="0" smtClean="0">
                <a:latin typeface="Tahoma" panose="020B0604030504040204" pitchFamily="34" charset="0"/>
                <a:ea typeface="Tahoma" panose="020B0604030504040204" pitchFamily="34" charset="0"/>
                <a:cs typeface="Tahoma" panose="020B0604030504040204" pitchFamily="34" charset="0"/>
              </a:rPr>
              <a:t>basterd</a:t>
            </a:r>
            <a:r>
              <a:rPr lang="pl-PL" sz="2400" b="1" kern="1200" dirty="0" smtClean="0">
                <a:latin typeface="Tahoma" panose="020B0604030504040204" pitchFamily="34" charset="0"/>
                <a:ea typeface="Tahoma" panose="020B0604030504040204" pitchFamily="34" charset="0"/>
                <a:cs typeface="Tahoma" panose="020B0604030504040204" pitchFamily="34" charset="0"/>
              </a:rPr>
              <a:t>klaver</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rode klaver</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nl-NL" sz="2400" kern="1200" dirty="0" smtClean="0">
                <a:latin typeface="Tahoma" panose="020B0604030504040204" pitchFamily="34" charset="0"/>
                <a:ea typeface="Tahoma" panose="020B0604030504040204" pitchFamily="34" charset="0"/>
                <a:cs typeface="Tahoma" panose="020B0604030504040204" pitchFamily="34" charset="0"/>
              </a:rPr>
              <a:t> gewone rolklaver</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endParaRPr lang="pl-PL" sz="2400" kern="1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35496"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2018</a:t>
            </a:r>
          </a:p>
        </p:txBody>
      </p:sp>
    </p:spTree>
    <p:extLst>
      <p:ext uri="{BB962C8B-B14F-4D97-AF65-F5344CB8AC3E}">
        <p14:creationId xmlns:p14="http://schemas.microsoft.com/office/powerpoint/2010/main" val="3528303693"/>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1115615" y="148623"/>
            <a:ext cx="5747003" cy="1181568"/>
          </a:xfrm>
          <a:solidFill>
            <a:schemeClr val="bg1"/>
          </a:solidFill>
        </p:spPr>
        <p:txBody>
          <a:bodyPr/>
          <a:lstStyle/>
          <a:p>
            <a:pPr algn="l">
              <a:defRPr/>
            </a:pPr>
            <a:r>
              <a:rPr lang="en-US" sz="2600" b="1" kern="1200" dirty="0" smtClean="0">
                <a:solidFill>
                  <a:srgbClr val="006600"/>
                </a:solidFill>
                <a:latin typeface="Tahoma" panose="020B0604030504040204" pitchFamily="34" charset="0"/>
                <a:ea typeface="+mn-ea"/>
                <a:cs typeface="+mn-cs"/>
              </a:rPr>
              <a:t>Geschiktheid van grassen </a:t>
            </a:r>
            <a:r>
              <a:rPr lang="en-US" sz="2600" b="1" kern="1200" dirty="0" err="1" smtClean="0">
                <a:solidFill>
                  <a:srgbClr val="006600"/>
                </a:solidFill>
                <a:latin typeface="Tahoma" panose="020B0604030504040204" pitchFamily="34" charset="0"/>
                <a:ea typeface="+mn-ea"/>
                <a:cs typeface="+mn-cs"/>
              </a:rPr>
              <a:t>en</a:t>
            </a:r>
            <a:r>
              <a:rPr lang="en-US" sz="2600" b="1" kern="1200" dirty="0" smtClean="0">
                <a:solidFill>
                  <a:srgbClr val="006600"/>
                </a:solidFill>
                <a:latin typeface="Tahoma" panose="020B0604030504040204" pitchFamily="34" charset="0"/>
                <a:ea typeface="+mn-ea"/>
                <a:cs typeface="+mn-cs"/>
              </a:rPr>
              <a:t> </a:t>
            </a:r>
            <a:r>
              <a:rPr lang="en-US" sz="2600" dirty="0" err="1" smtClean="0">
                <a:solidFill>
                  <a:srgbClr val="006600"/>
                </a:solidFill>
                <a:latin typeface="Tahoma" panose="020B0604030504040204" pitchFamily="34" charset="0"/>
                <a:ea typeface="+mn-ea"/>
                <a:cs typeface="+mn-cs"/>
              </a:rPr>
              <a:t>vlinderbloemig</a:t>
            </a:r>
            <a:r>
              <a:rPr lang="en-US" sz="2600" b="1" kern="1200" dirty="0" err="1" smtClean="0">
                <a:solidFill>
                  <a:srgbClr val="006600"/>
                </a:solidFill>
                <a:latin typeface="Tahoma" panose="020B0604030504040204" pitchFamily="34" charset="0"/>
                <a:ea typeface="+mn-ea"/>
                <a:cs typeface="+mn-cs"/>
              </a:rPr>
              <a:t>en</a:t>
            </a:r>
            <a:r>
              <a:rPr lang="en-US" sz="2600" b="1" kern="1200" dirty="0" smtClean="0">
                <a:solidFill>
                  <a:srgbClr val="006600"/>
                </a:solidFill>
                <a:latin typeface="Tahoma" panose="020B0604030504040204" pitchFamily="34" charset="0"/>
                <a:ea typeface="+mn-ea"/>
                <a:cs typeface="+mn-cs"/>
              </a:rPr>
              <a:t> in </a:t>
            </a:r>
            <a:r>
              <a:rPr lang="en-US" sz="2600" b="1" kern="1200" dirty="0" err="1" smtClean="0">
                <a:solidFill>
                  <a:srgbClr val="006600"/>
                </a:solidFill>
                <a:latin typeface="Tahoma" panose="020B0604030504040204" pitchFamily="34" charset="0"/>
                <a:ea typeface="+mn-ea"/>
                <a:cs typeface="+mn-cs"/>
              </a:rPr>
              <a:t>mengsels</a:t>
            </a:r>
            <a:r>
              <a:rPr lang="en-US" sz="2600" b="1" kern="1200" dirty="0" smtClean="0">
                <a:solidFill>
                  <a:srgbClr val="006600"/>
                </a:solidFill>
                <a:latin typeface="Tahoma" panose="020B0604030504040204" pitchFamily="34" charset="0"/>
                <a:ea typeface="+mn-ea"/>
                <a:cs typeface="+mn-cs"/>
              </a:rPr>
              <a:t> </a:t>
            </a:r>
            <a:r>
              <a:rPr lang="en-US" sz="2600" b="1" kern="1200" dirty="0" err="1" smtClean="0">
                <a:solidFill>
                  <a:srgbClr val="006600"/>
                </a:solidFill>
                <a:latin typeface="Tahoma" panose="020B0604030504040204" pitchFamily="34" charset="0"/>
                <a:ea typeface="+mn-ea"/>
                <a:cs typeface="+mn-cs"/>
              </a:rPr>
              <a:t>voor</a:t>
            </a:r>
            <a:r>
              <a:rPr lang="en-US" sz="2600" b="1" kern="1200" dirty="0" smtClean="0">
                <a:solidFill>
                  <a:srgbClr val="006600"/>
                </a:solidFill>
                <a:latin typeface="Tahoma" panose="020B0604030504040204" pitchFamily="34" charset="0"/>
                <a:ea typeface="+mn-ea"/>
                <a:cs typeface="+mn-cs"/>
              </a:rPr>
              <a:t> </a:t>
            </a:r>
            <a:r>
              <a:rPr lang="en-US" sz="2600" b="1" kern="1200" dirty="0" err="1" smtClean="0">
                <a:solidFill>
                  <a:srgbClr val="006600"/>
                </a:solidFill>
                <a:latin typeface="Tahoma" panose="020B0604030504040204" pitchFamily="34" charset="0"/>
                <a:ea typeface="+mn-ea"/>
                <a:cs typeface="+mn-cs"/>
              </a:rPr>
              <a:t>tijdelijk</a:t>
            </a:r>
            <a:r>
              <a:rPr lang="en-US" sz="2600" b="1" kern="1200" dirty="0" smtClean="0">
                <a:solidFill>
                  <a:srgbClr val="006600"/>
                </a:solidFill>
                <a:latin typeface="Tahoma" panose="020B0604030504040204" pitchFamily="34" charset="0"/>
                <a:ea typeface="+mn-ea"/>
                <a:cs typeface="+mn-cs"/>
              </a:rPr>
              <a:t> </a:t>
            </a:r>
            <a:r>
              <a:rPr lang="en-US" sz="2600" b="1" kern="1200" dirty="0" err="1" smtClean="0">
                <a:solidFill>
                  <a:srgbClr val="006600"/>
                </a:solidFill>
                <a:latin typeface="Tahoma" panose="020B0604030504040204" pitchFamily="34" charset="0"/>
                <a:ea typeface="+mn-ea"/>
                <a:cs typeface="+mn-cs"/>
              </a:rPr>
              <a:t>grasland</a:t>
            </a:r>
            <a:endParaRPr lang="pl-PL" sz="26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467544" y="1916832"/>
            <a:ext cx="8207375" cy="3333220"/>
          </a:xfrm>
          <a:gradFill rotWithShape="1">
            <a:gsLst>
              <a:gs pos="0">
                <a:srgbClr val="99CC00">
                  <a:alpha val="50999"/>
                </a:srgbClr>
              </a:gs>
              <a:gs pos="100000">
                <a:srgbClr val="CCFF66">
                  <a:alpha val="66000"/>
                </a:srgbClr>
              </a:gs>
            </a:gsLst>
            <a:lin ang="5400000" scaled="1"/>
          </a:gradFill>
        </p:spPr>
        <p:txBody>
          <a:bodyPr>
            <a:spAutoFit/>
          </a:bodyPr>
          <a:lstStyle/>
          <a:p>
            <a:pPr>
              <a:lnSpc>
                <a:spcPct val="80000"/>
              </a:lnSpc>
              <a:spcBef>
                <a:spcPts val="1800"/>
              </a:spcBef>
              <a:buFont typeface="Arial" charset="0"/>
              <a:buChar char="•"/>
              <a:defRPr/>
            </a:pPr>
            <a:r>
              <a:rPr lang="en-US" sz="2800" kern="1200" dirty="0" smtClean="0">
                <a:latin typeface="Tahoma" panose="020B0604030504040204" pitchFamily="34" charset="0"/>
                <a:ea typeface="Tahoma" panose="020B0604030504040204" pitchFamily="34" charset="0"/>
                <a:cs typeface="Tahoma" panose="020B0604030504040204" pitchFamily="34" charset="0"/>
              </a:rPr>
              <a:t>Rangschikking van </a:t>
            </a:r>
            <a:r>
              <a:rPr lang="en-US" sz="2800" kern="1200" dirty="0" err="1" smtClean="0">
                <a:latin typeface="Tahoma" panose="020B0604030504040204" pitchFamily="34" charset="0"/>
                <a:ea typeface="Tahoma" panose="020B0604030504040204" pitchFamily="34" charset="0"/>
                <a:cs typeface="Tahoma" panose="020B0604030504040204" pitchFamily="34" charset="0"/>
              </a:rPr>
              <a:t>grassoorten</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smtClean="0">
                <a:latin typeface="Tahoma" panose="020B0604030504040204" pitchFamily="34" charset="0"/>
                <a:ea typeface="Tahoma" panose="020B0604030504040204" pitchFamily="34" charset="0"/>
                <a:cs typeface="Tahoma" panose="020B0604030504040204" pitchFamily="34" charset="0"/>
              </a:rPr>
              <a:t>Italiaans raaigras</a:t>
            </a:r>
            <a:r>
              <a:rPr lang="pl-PL" sz="2800" kern="1200" dirty="0" smtClean="0">
                <a:latin typeface="Tahoma" panose="020B0604030504040204" pitchFamily="34" charset="0"/>
                <a:ea typeface="Tahoma" panose="020B0604030504040204" pitchFamily="34" charset="0"/>
                <a:cs typeface="Tahoma" panose="020B0604030504040204" pitchFamily="34" charset="0"/>
              </a:rPr>
              <a:t>,</a:t>
            </a:r>
            <a:r>
              <a:rPr lang="pl-PL" sz="2800" b="1" kern="1200" dirty="0" smtClean="0">
                <a:latin typeface="Tahoma" panose="020B0604030504040204" pitchFamily="34" charset="0"/>
                <a:ea typeface="Tahoma" panose="020B0604030504040204" pitchFamily="34" charset="0"/>
                <a:cs typeface="Tahoma" panose="020B0604030504040204" pitchFamily="34" charset="0"/>
              </a:rPr>
              <a:t> westerwold</a:t>
            </a:r>
            <a:r>
              <a:rPr lang="nl-NL" sz="2800" b="1" kern="1200" dirty="0" smtClean="0">
                <a:latin typeface="Tahoma" panose="020B0604030504040204" pitchFamily="34" charset="0"/>
                <a:ea typeface="Tahoma" panose="020B0604030504040204" pitchFamily="34" charset="0"/>
                <a:cs typeface="Tahoma" panose="020B0604030504040204" pitchFamily="34" charset="0"/>
              </a:rPr>
              <a:t>s</a:t>
            </a:r>
            <a:r>
              <a:rPr lang="pl-PL" sz="2800" b="1" kern="1200" dirty="0" smtClean="0">
                <a:latin typeface="Tahoma" panose="020B0604030504040204" pitchFamily="34" charset="0"/>
                <a:ea typeface="Tahoma" panose="020B0604030504040204" pitchFamily="34" charset="0"/>
                <a:cs typeface="Tahoma" panose="020B0604030504040204" pitchFamily="34" charset="0"/>
              </a:rPr>
              <a:t> raaigras</a:t>
            </a:r>
            <a:r>
              <a:rPr lang="pl-PL" sz="2800" kern="1200" dirty="0" smtClean="0">
                <a:latin typeface="Tahoma" panose="020B0604030504040204" pitchFamily="34" charset="0"/>
                <a:ea typeface="Tahoma" panose="020B0604030504040204" pitchFamily="34" charset="0"/>
                <a:cs typeface="Tahoma" panose="020B0604030504040204" pitchFamily="34" charset="0"/>
              </a:rPr>
              <a:t>,</a:t>
            </a:r>
            <a:r>
              <a:rPr lang="pl-PL" sz="2800" b="1" kern="1200" dirty="0" smtClean="0">
                <a:latin typeface="Tahoma" panose="020B0604030504040204" pitchFamily="34" charset="0"/>
                <a:ea typeface="Tahoma" panose="020B0604030504040204" pitchFamily="34" charset="0"/>
                <a:cs typeface="Tahoma" panose="020B0604030504040204" pitchFamily="34" charset="0"/>
              </a:rPr>
              <a:t> </a:t>
            </a:r>
            <a:r>
              <a:rPr lang="nl-NL" sz="2800" b="1" kern="1200" dirty="0" smtClean="0">
                <a:latin typeface="Tahoma" panose="020B0604030504040204" pitchFamily="34" charset="0"/>
                <a:ea typeface="Tahoma" panose="020B0604030504040204" pitchFamily="34" charset="0"/>
                <a:cs typeface="Tahoma" panose="020B0604030504040204" pitchFamily="34" charset="0"/>
              </a:rPr>
              <a:t>Engels</a:t>
            </a:r>
            <a:r>
              <a:rPr lang="pl-PL" sz="2800" b="1" kern="1200" dirty="0" smtClean="0">
                <a:latin typeface="Tahoma" panose="020B0604030504040204" pitchFamily="34" charset="0"/>
                <a:ea typeface="Tahoma" panose="020B0604030504040204" pitchFamily="34" charset="0"/>
                <a:cs typeface="Tahoma" panose="020B0604030504040204" pitchFamily="34" charset="0"/>
              </a:rPr>
              <a:t> raaigras (4n)</a:t>
            </a:r>
            <a:r>
              <a:rPr lang="pl-PL" sz="2800" kern="1200" dirty="0" smtClean="0">
                <a:latin typeface="Tahoma" panose="020B0604030504040204" pitchFamily="34" charset="0"/>
                <a:ea typeface="Tahoma" panose="020B0604030504040204" pitchFamily="34" charset="0"/>
                <a:cs typeface="Tahoma" panose="020B0604030504040204" pitchFamily="34" charset="0"/>
              </a:rPr>
              <a:t>,</a:t>
            </a:r>
            <a:r>
              <a:rPr lang="pl-PL" sz="2800" b="1" kern="1200" dirty="0" smtClean="0">
                <a:latin typeface="Tahoma" panose="020B0604030504040204" pitchFamily="34" charset="0"/>
                <a:ea typeface="Tahoma" panose="020B0604030504040204" pitchFamily="34" charset="0"/>
                <a:cs typeface="Tahoma" panose="020B0604030504040204" pitchFamily="34" charset="0"/>
              </a:rPr>
              <a:t> festulolium</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nl-NL" sz="2800" kern="1200" dirty="0" smtClean="0">
                <a:latin typeface="Tahoma" panose="020B0604030504040204" pitchFamily="34" charset="0"/>
                <a:ea typeface="Tahoma" panose="020B0604030504040204" pitchFamily="34" charset="0"/>
                <a:cs typeface="Tahoma" panose="020B0604030504040204" pitchFamily="34" charset="0"/>
              </a:rPr>
              <a:t>beemdlangbloem</a:t>
            </a:r>
            <a:r>
              <a:rPr lang="pl-PL" sz="2800" kern="1200" dirty="0" smtClean="0">
                <a:latin typeface="Tahoma" panose="020B0604030504040204" pitchFamily="34" charset="0"/>
                <a:ea typeface="Tahoma" panose="020B0604030504040204" pitchFamily="34" charset="0"/>
                <a:cs typeface="Tahoma" panose="020B0604030504040204" pitchFamily="34" charset="0"/>
              </a:rPr>
              <a:t>, timothee, </a:t>
            </a:r>
            <a:r>
              <a:rPr lang="nl-NL" sz="2800" kern="1200" dirty="0" smtClean="0">
                <a:latin typeface="Tahoma" panose="020B0604030504040204" pitchFamily="34" charset="0"/>
                <a:ea typeface="Tahoma" panose="020B0604030504040204" pitchFamily="34" charset="0"/>
                <a:cs typeface="Tahoma" panose="020B0604030504040204" pitchFamily="34" charset="0"/>
              </a:rPr>
              <a:t>riet</a:t>
            </a:r>
            <a:r>
              <a:rPr lang="pl-PL" sz="2800" kern="1200" dirty="0" smtClean="0">
                <a:latin typeface="Tahoma" panose="020B0604030504040204" pitchFamily="34" charset="0"/>
                <a:ea typeface="Tahoma" panose="020B0604030504040204" pitchFamily="34" charset="0"/>
                <a:cs typeface="Tahoma" panose="020B0604030504040204" pitchFamily="34" charset="0"/>
              </a:rPr>
              <a:t>zwenkgras, </a:t>
            </a:r>
            <a:r>
              <a:rPr lang="nl-NL" sz="2800" kern="1200" dirty="0" smtClean="0">
                <a:latin typeface="Tahoma" panose="020B0604030504040204" pitchFamily="34" charset="0"/>
                <a:ea typeface="Tahoma" panose="020B0604030504040204" pitchFamily="34" charset="0"/>
                <a:cs typeface="Tahoma" panose="020B0604030504040204" pitchFamily="34" charset="0"/>
              </a:rPr>
              <a:t>kropaar, dravik,</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p>
          <a:p>
            <a:pPr>
              <a:lnSpc>
                <a:spcPct val="80000"/>
              </a:lnSpc>
              <a:spcBef>
                <a:spcPts val="1800"/>
              </a:spcBef>
              <a:buFont typeface="Arial" charset="0"/>
              <a:buChar char="•"/>
              <a:defRPr/>
            </a:pPr>
            <a:r>
              <a:rPr lang="en-US" sz="2800" kern="1200" dirty="0" smtClean="0">
                <a:latin typeface="Tahoma" panose="020B0604030504040204" pitchFamily="34" charset="0"/>
                <a:ea typeface="Tahoma" panose="020B0604030504040204" pitchFamily="34" charset="0"/>
                <a:cs typeface="Tahoma" panose="020B0604030504040204" pitchFamily="34" charset="0"/>
              </a:rPr>
              <a:t>Rangschikking van de </a:t>
            </a:r>
            <a:r>
              <a:rPr lang="en-US" sz="2800" kern="1200" dirty="0" err="1" smtClean="0">
                <a:latin typeface="Tahoma" panose="020B0604030504040204" pitchFamily="34" charset="0"/>
                <a:ea typeface="Tahoma" panose="020B0604030504040204" pitchFamily="34" charset="0"/>
                <a:cs typeface="Tahoma" panose="020B0604030504040204" pitchFamily="34" charset="0"/>
              </a:rPr>
              <a:t>vlinderbloemigen</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smtClean="0">
                <a:latin typeface="Tahoma" panose="020B0604030504040204" pitchFamily="34" charset="0"/>
                <a:ea typeface="Tahoma" panose="020B0604030504040204" pitchFamily="34" charset="0"/>
                <a:cs typeface="Tahoma" panose="020B0604030504040204" pitchFamily="34" charset="0"/>
              </a:rPr>
              <a:t>luzerne</a:t>
            </a:r>
            <a:r>
              <a:rPr lang="pl-PL" sz="2800" kern="1200" dirty="0" smtClean="0">
                <a:latin typeface="Tahoma" panose="020B0604030504040204" pitchFamily="34" charset="0"/>
                <a:ea typeface="Tahoma" panose="020B0604030504040204" pitchFamily="34" charset="0"/>
                <a:cs typeface="Tahoma" panose="020B0604030504040204" pitchFamily="34" charset="0"/>
              </a:rPr>
              <a:t>,</a:t>
            </a:r>
            <a:r>
              <a:rPr lang="pl-PL" sz="2800" b="1" kern="1200" dirty="0" smtClean="0">
                <a:latin typeface="Tahoma" panose="020B0604030504040204" pitchFamily="34" charset="0"/>
                <a:ea typeface="Tahoma" panose="020B0604030504040204" pitchFamily="34" charset="0"/>
                <a:cs typeface="Tahoma" panose="020B0604030504040204" pitchFamily="34" charset="0"/>
              </a:rPr>
              <a:t> rode klaver</a:t>
            </a:r>
            <a:r>
              <a:rPr lang="pl-PL" sz="2800" kern="1200" dirty="0" smtClean="0">
                <a:latin typeface="Tahoma" panose="020B0604030504040204" pitchFamily="34" charset="0"/>
                <a:ea typeface="Tahoma" panose="020B0604030504040204" pitchFamily="34" charset="0"/>
                <a:cs typeface="Tahoma" panose="020B0604030504040204" pitchFamily="34" charset="0"/>
              </a:rPr>
              <a:t>, witte</a:t>
            </a:r>
            <a:r>
              <a:rPr lang="nl-NL" sz="2800" kern="1200" dirty="0" smtClean="0">
                <a:latin typeface="Tahoma" panose="020B0604030504040204" pitchFamily="34" charset="0"/>
                <a:ea typeface="Tahoma" panose="020B0604030504040204" pitchFamily="34" charset="0"/>
                <a:cs typeface="Tahoma" panose="020B0604030504040204" pitchFamily="34" charset="0"/>
              </a:rPr>
              <a:t> klaver</a:t>
            </a:r>
            <a:r>
              <a:rPr lang="pl-PL" sz="2800" kern="1200" dirty="0" smtClean="0">
                <a:latin typeface="Tahoma" panose="020B0604030504040204" pitchFamily="34" charset="0"/>
                <a:ea typeface="Tahoma" panose="020B0604030504040204" pitchFamily="34" charset="0"/>
                <a:cs typeface="Tahoma" panose="020B0604030504040204" pitchFamily="34" charset="0"/>
              </a:rPr>
              <a:t> (grootbladige variëteiten), </a:t>
            </a:r>
            <a:r>
              <a:rPr lang="nl-NL" sz="2800" kern="1200" dirty="0" smtClean="0">
                <a:latin typeface="Tahoma" panose="020B0604030504040204" pitchFamily="34" charset="0"/>
                <a:ea typeface="Tahoma" panose="020B0604030504040204" pitchFamily="34" charset="0"/>
                <a:cs typeface="Tahoma" panose="020B0604030504040204" pitchFamily="34" charset="0"/>
              </a:rPr>
              <a:t>basterd</a:t>
            </a:r>
            <a:r>
              <a:rPr lang="pl-PL" sz="2800" kern="1200" dirty="0" smtClean="0">
                <a:latin typeface="Tahoma" panose="020B0604030504040204" pitchFamily="34" charset="0"/>
                <a:ea typeface="Tahoma" panose="020B0604030504040204" pitchFamily="34" charset="0"/>
                <a:cs typeface="Tahoma" panose="020B0604030504040204" pitchFamily="34" charset="0"/>
              </a:rPr>
              <a:t>klaver, </a:t>
            </a:r>
            <a:r>
              <a:rPr lang="nl-NL" sz="2800" dirty="0" smtClean="0">
                <a:latin typeface="Tahoma" panose="020B0604030504040204" pitchFamily="34" charset="0"/>
                <a:ea typeface="Tahoma" panose="020B0604030504040204" pitchFamily="34" charset="0"/>
                <a:cs typeface="Tahoma" panose="020B0604030504040204" pitchFamily="34" charset="0"/>
              </a:rPr>
              <a:t>inkarnaat</a:t>
            </a:r>
            <a:r>
              <a:rPr lang="pl-PL" sz="2800" kern="1200" dirty="0" smtClean="0">
                <a:latin typeface="Tahoma" panose="020B0604030504040204" pitchFamily="34" charset="0"/>
                <a:ea typeface="Tahoma" panose="020B0604030504040204" pitchFamily="34" charset="0"/>
                <a:cs typeface="Tahoma" panose="020B0604030504040204" pitchFamily="34" charset="0"/>
              </a:rPr>
              <a:t>klaver, Perzische klaver, </a:t>
            </a:r>
            <a:r>
              <a:rPr lang="nl-NL" sz="2800" kern="1200" dirty="0" smtClean="0">
                <a:latin typeface="Tahoma" panose="020B0604030504040204" pitchFamily="34" charset="0"/>
                <a:ea typeface="Tahoma" panose="020B0604030504040204" pitchFamily="34" charset="0"/>
                <a:cs typeface="Tahoma" panose="020B0604030504040204" pitchFamily="34" charset="0"/>
              </a:rPr>
              <a:t>gewone rolklaver, </a:t>
            </a:r>
            <a:r>
              <a:rPr lang="pl-PL" sz="2800" kern="1200" dirty="0" smtClean="0">
                <a:latin typeface="Tahoma" panose="020B0604030504040204" pitchFamily="34" charset="0"/>
                <a:ea typeface="Tahoma" panose="020B0604030504040204" pitchFamily="34" charset="0"/>
                <a:cs typeface="Tahoma" panose="020B0604030504040204" pitchFamily="34" charset="0"/>
              </a:rPr>
              <a:t>Egyptische klaver, </a:t>
            </a:r>
            <a:r>
              <a:rPr lang="nl-NL" sz="2800" kern="1200" dirty="0" err="1" smtClean="0">
                <a:latin typeface="Tahoma" panose="020B0604030504040204" pitchFamily="34" charset="0"/>
                <a:ea typeface="Tahoma" panose="020B0604030504040204" pitchFamily="34" charset="0"/>
                <a:cs typeface="Tahoma" panose="020B0604030504040204" pitchFamily="34" charset="0"/>
              </a:rPr>
              <a:t>esparcette</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endParaRPr lang="pl-PL" sz="2800" kern="1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35496"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2018</a:t>
            </a:r>
          </a:p>
        </p:txBody>
      </p:sp>
    </p:spTree>
    <p:extLst>
      <p:ext uri="{BB962C8B-B14F-4D97-AF65-F5344CB8AC3E}">
        <p14:creationId xmlns:p14="http://schemas.microsoft.com/office/powerpoint/2010/main" val="3275454507"/>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15616" y="44624"/>
            <a:ext cx="5760640" cy="1200329"/>
          </a:xfrm>
        </p:spPr>
        <p:txBody>
          <a:bodyPr wrap="square">
            <a:spAutoFit/>
          </a:bodyPr>
          <a:lstStyle/>
          <a:p>
            <a:r>
              <a:rPr lang="pl-PL" altLang="pl-PL" sz="2600" b="1" dirty="0" err="1" smtClean="0">
                <a:solidFill>
                  <a:srgbClr val="006600"/>
                </a:solidFill>
                <a:latin typeface="Tahoma" panose="020B0604030504040204" pitchFamily="34" charset="0"/>
                <a:ea typeface="+mn-ea"/>
                <a:cs typeface="+mn-cs"/>
              </a:rPr>
              <a:t>Strategieën</a:t>
            </a:r>
            <a:r>
              <a:rPr lang="en-US" altLang="pl-PL" sz="2600" b="1" kern="1200" dirty="0" smtClean="0">
                <a:solidFill>
                  <a:srgbClr val="006600"/>
                </a:solidFill>
                <a:latin typeface="Tahoma" panose="020B0604030504040204" pitchFamily="34" charset="0"/>
                <a:ea typeface="+mn-ea"/>
                <a:cs typeface="+mn-cs"/>
              </a:rPr>
              <a:t> </a:t>
            </a:r>
            <a:r>
              <a:rPr lang="en-US" altLang="pl-PL" sz="2600" b="1" kern="1200" dirty="0" err="1" smtClean="0">
                <a:solidFill>
                  <a:srgbClr val="006600"/>
                </a:solidFill>
                <a:latin typeface="Tahoma" panose="020B0604030504040204" pitchFamily="34" charset="0"/>
                <a:ea typeface="+mn-ea"/>
                <a:cs typeface="+mn-cs"/>
              </a:rPr>
              <a:t>voor</a:t>
            </a:r>
            <a:r>
              <a:rPr lang="en-US" altLang="pl-PL" sz="2600" b="1" kern="1200" dirty="0" smtClean="0">
                <a:solidFill>
                  <a:srgbClr val="006600"/>
                </a:solidFill>
                <a:latin typeface="Tahoma" panose="020B0604030504040204" pitchFamily="34" charset="0"/>
                <a:ea typeface="+mn-ea"/>
                <a:cs typeface="+mn-cs"/>
              </a:rPr>
              <a:t> de </a:t>
            </a:r>
            <a:r>
              <a:rPr lang="pl-PL" altLang="pl-PL" sz="2600" b="1" kern="1200" dirty="0" err="1" smtClean="0">
                <a:solidFill>
                  <a:srgbClr val="006600"/>
                </a:solidFill>
                <a:latin typeface="Tahoma" panose="020B0604030504040204" pitchFamily="34" charset="0"/>
                <a:ea typeface="+mn-ea"/>
                <a:cs typeface="+mn-cs"/>
              </a:rPr>
              <a:t>toepassing van</a:t>
            </a:r>
            <a:r>
              <a:rPr lang="en-US" altLang="pl-PL" sz="2600" b="1" kern="1200" dirty="0" smtClean="0">
                <a:solidFill>
                  <a:srgbClr val="006600"/>
                </a:solidFill>
                <a:latin typeface="Tahoma" panose="020B0604030504040204" pitchFamily="34" charset="0"/>
                <a:ea typeface="+mn-ea"/>
                <a:cs typeface="+mn-cs"/>
              </a:rPr>
              <a:t> </a:t>
            </a:r>
            <a:r>
              <a:rPr lang="en-US" altLang="pl-PL" sz="2600" b="1" kern="1200" dirty="0" err="1" smtClean="0">
                <a:solidFill>
                  <a:srgbClr val="006600"/>
                </a:solidFill>
                <a:latin typeface="Tahoma" panose="020B0604030504040204" pitchFamily="34" charset="0"/>
                <a:ea typeface="+mn-ea"/>
                <a:cs typeface="+mn-cs"/>
              </a:rPr>
              <a:t>zaadmengsels</a:t>
            </a:r>
            <a:r>
              <a:rPr lang="en-US" altLang="pl-PL" sz="2600" b="1" kern="1200" dirty="0" smtClean="0">
                <a:solidFill>
                  <a:srgbClr val="006600"/>
                </a:solidFill>
                <a:latin typeface="Tahoma" panose="020B0604030504040204" pitchFamily="34" charset="0"/>
                <a:ea typeface="+mn-ea"/>
                <a:cs typeface="+mn-cs"/>
              </a:rPr>
              <a:t> </a:t>
            </a:r>
            <a:r>
              <a:rPr lang="en-US" altLang="pl-PL" sz="2600" b="1" kern="1200" dirty="0" err="1" smtClean="0">
                <a:solidFill>
                  <a:srgbClr val="006600"/>
                </a:solidFill>
                <a:latin typeface="Tahoma" panose="020B0604030504040204" pitchFamily="34" charset="0"/>
                <a:ea typeface="+mn-ea"/>
                <a:cs typeface="+mn-cs"/>
              </a:rPr>
              <a:t>bij</a:t>
            </a:r>
            <a:r>
              <a:rPr lang="en-US" altLang="pl-PL" sz="2600" b="1" kern="1200" dirty="0" smtClean="0">
                <a:solidFill>
                  <a:srgbClr val="006600"/>
                </a:solidFill>
                <a:latin typeface="Tahoma" panose="020B0604030504040204" pitchFamily="34" charset="0"/>
                <a:ea typeface="+mn-ea"/>
                <a:cs typeface="+mn-cs"/>
              </a:rPr>
              <a:t> </a:t>
            </a:r>
            <a:r>
              <a:rPr lang="en-US" altLang="pl-PL" sz="2600" b="1" kern="1200" dirty="0" err="1" smtClean="0">
                <a:solidFill>
                  <a:srgbClr val="006600"/>
                </a:solidFill>
                <a:latin typeface="Tahoma" panose="020B0604030504040204" pitchFamily="34" charset="0"/>
                <a:ea typeface="+mn-ea"/>
                <a:cs typeface="+mn-cs"/>
              </a:rPr>
              <a:t>graslandvernieuwing</a:t>
            </a:r>
            <a:endParaRPr lang="pl-PL" altLang="pl-PL" sz="26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0" y="2133600"/>
            <a:ext cx="8569325" cy="3538538"/>
          </a:xfrm>
        </p:spPr>
        <p:txBody>
          <a:bodyPr>
            <a:spAutoFit/>
          </a:bodyPr>
          <a:lstStyle/>
          <a:p>
            <a:pPr marL="331185" lvl="2" indent="0">
              <a:spcBef>
                <a:spcPts val="0"/>
              </a:spcBef>
              <a:buNone/>
            </a:pPr>
            <a:r>
              <a:rPr lang="pl-PL" altLang="pl-PL"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pl-PL" altLang="pl-PL" dirty="0" err="1" smtClean="0">
                <a:latin typeface="Tahoma" panose="020B0604030504040204" pitchFamily="34" charset="0"/>
                <a:ea typeface="Tahoma" panose="020B0604030504040204" pitchFamily="34" charset="0"/>
                <a:cs typeface="Tahoma" panose="020B0604030504040204" pitchFamily="34" charset="0"/>
              </a:rPr>
              <a:t>De</a:t>
            </a:r>
            <a:r>
              <a:rPr lang="en-US" altLang="pl-PL" dirty="0" smtClean="0">
                <a:latin typeface="Tahoma" panose="020B0604030504040204" pitchFamily="34" charset="0"/>
                <a:ea typeface="Tahoma" panose="020B0604030504040204" pitchFamily="34" charset="0"/>
                <a:cs typeface="Tahoma" panose="020B0604030504040204" pitchFamily="34" charset="0"/>
              </a:rPr>
              <a:t> juiste selectie van het zaadmengsel uit het commerciële aanbod van de zaadbedrijven</a:t>
            </a:r>
            <a:endParaRPr lang="pl-PL" altLang="pl-PL"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pPr>
            <a:endParaRPr lang="pl-PL" altLang="pl-PL"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r>
              <a:rPr lang="pl-PL" altLang="pl-PL"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en-US" altLang="pl-PL" dirty="0" err="1" smtClean="0">
                <a:latin typeface="Tahoma" panose="020B0604030504040204" pitchFamily="34" charset="0"/>
                <a:ea typeface="Tahoma" panose="020B0604030504040204" pitchFamily="34" charset="0"/>
                <a:cs typeface="Tahoma" panose="020B0604030504040204" pitchFamily="34" charset="0"/>
              </a:rPr>
              <a:t>Mengsels</a:t>
            </a:r>
            <a:r>
              <a:rPr lang="en-US" altLang="pl-PL" dirty="0" smtClean="0">
                <a:latin typeface="Tahoma" panose="020B0604030504040204" pitchFamily="34" charset="0"/>
                <a:ea typeface="Tahoma" panose="020B0604030504040204" pitchFamily="34" charset="0"/>
                <a:cs typeface="Tahoma" panose="020B0604030504040204" pitchFamily="34" charset="0"/>
              </a:rPr>
              <a:t> bereid door een deskundige, ontworpen afhankelijk van de habitat </a:t>
            </a:r>
            <a:r>
              <a:rPr lang="en-US" altLang="pl-PL" dirty="0" err="1" smtClean="0">
                <a:latin typeface="Tahoma" panose="020B0604030504040204" pitchFamily="34" charset="0"/>
                <a:ea typeface="Tahoma" panose="020B0604030504040204" pitchFamily="34" charset="0"/>
                <a:cs typeface="Tahoma" panose="020B0604030504040204" pitchFamily="34" charset="0"/>
              </a:rPr>
              <a:t>en</a:t>
            </a:r>
            <a:r>
              <a:rPr lang="en-US" altLang="pl-PL" dirty="0" smtClean="0">
                <a:latin typeface="Tahoma" panose="020B0604030504040204" pitchFamily="34" charset="0"/>
                <a:ea typeface="Tahoma" panose="020B0604030504040204" pitchFamily="34" charset="0"/>
                <a:cs typeface="Tahoma" panose="020B0604030504040204" pitchFamily="34" charset="0"/>
              </a:rPr>
              <a:t> het </a:t>
            </a:r>
            <a:r>
              <a:rPr lang="en-US" altLang="pl-PL" dirty="0" err="1" smtClean="0">
                <a:latin typeface="Tahoma" panose="020B0604030504040204" pitchFamily="34" charset="0"/>
                <a:ea typeface="Tahoma" panose="020B0604030504040204" pitchFamily="34" charset="0"/>
                <a:cs typeface="Tahoma" panose="020B0604030504040204" pitchFamily="34" charset="0"/>
              </a:rPr>
              <a:t>graslandgebruik</a:t>
            </a:r>
            <a:r>
              <a:rPr lang="en-US" altLang="pl-PL" dirty="0" smtClean="0">
                <a:latin typeface="Tahoma" panose="020B0604030504040204" pitchFamily="34" charset="0"/>
                <a:ea typeface="Tahoma" panose="020B0604030504040204" pitchFamily="34" charset="0"/>
                <a:cs typeface="Tahoma" panose="020B0604030504040204" pitchFamily="34" charset="0"/>
              </a:rPr>
              <a:t> op een </a:t>
            </a:r>
            <a:r>
              <a:rPr lang="en-US" altLang="pl-PL" dirty="0" err="1" smtClean="0">
                <a:latin typeface="Tahoma" panose="020B0604030504040204" pitchFamily="34" charset="0"/>
                <a:ea typeface="Tahoma" panose="020B0604030504040204" pitchFamily="34" charset="0"/>
                <a:cs typeface="Tahoma" panose="020B0604030504040204" pitchFamily="34" charset="0"/>
              </a:rPr>
              <a:t>specifieke</a:t>
            </a:r>
            <a:r>
              <a:rPr lang="en-US" altLang="pl-PL" dirty="0" smtClean="0">
                <a:latin typeface="Tahoma" panose="020B0604030504040204" pitchFamily="34" charset="0"/>
                <a:ea typeface="Tahoma" panose="020B0604030504040204" pitchFamily="34" charset="0"/>
                <a:cs typeface="Tahoma" panose="020B0604030504040204" pitchFamily="34" charset="0"/>
              </a:rPr>
              <a:t> </a:t>
            </a:r>
            <a:r>
              <a:rPr lang="en-US" altLang="pl-PL" dirty="0" err="1" smtClean="0">
                <a:latin typeface="Tahoma" panose="020B0604030504040204" pitchFamily="34" charset="0"/>
                <a:ea typeface="Tahoma" panose="020B0604030504040204" pitchFamily="34" charset="0"/>
                <a:cs typeface="Tahoma" panose="020B0604030504040204" pitchFamily="34" charset="0"/>
              </a:rPr>
              <a:t>boerderij</a:t>
            </a:r>
            <a:endParaRPr lang="pl-PL" altLang="pl-PL"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2829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87624" y="116631"/>
            <a:ext cx="5554960" cy="926976"/>
          </a:xfrm>
        </p:spPr>
        <p:txBody>
          <a:bodyPr/>
          <a:lstStyle/>
          <a:p>
            <a:r>
              <a:rPr lang="pl-PL" sz="2800" b="1" dirty="0" err="1">
                <a:solidFill>
                  <a:srgbClr val="006600"/>
                </a:solidFill>
                <a:latin typeface="Tahoma" panose="020B0604030504040204" pitchFamily="34" charset="0"/>
                <a:ea typeface="+mn-ea"/>
                <a:cs typeface="+mn-cs"/>
              </a:rPr>
              <a:t>Kenmerken</a:t>
            </a:r>
            <a:r>
              <a:rPr lang="pl-PL" sz="2800" b="1" dirty="0">
                <a:solidFill>
                  <a:srgbClr val="006600"/>
                </a:solidFill>
                <a:latin typeface="Tahoma" panose="020B0604030504040204" pitchFamily="34" charset="0"/>
                <a:ea typeface="+mn-ea"/>
                <a:cs typeface="+mn-cs"/>
              </a:rPr>
              <a:t> van een </a:t>
            </a:r>
            <a:r>
              <a:rPr lang="en-US" altLang="pl-PL" sz="2800" b="1" kern="1200" dirty="0" smtClean="0">
                <a:solidFill>
                  <a:srgbClr val="006600"/>
                </a:solidFill>
                <a:latin typeface="Tahoma" panose="020B0604030504040204" pitchFamily="34" charset="0"/>
                <a:ea typeface="+mn-ea"/>
                <a:cs typeface="+mn-cs"/>
              </a:rPr>
              <a:t>zaadmengsel van</a:t>
            </a:r>
            <a:r>
              <a:rPr lang="pl-PL" sz="2800" b="1" dirty="0" err="1">
                <a:solidFill>
                  <a:srgbClr val="006600"/>
                </a:solidFill>
                <a:latin typeface="Tahoma" panose="020B0604030504040204" pitchFamily="34" charset="0"/>
                <a:ea typeface="+mn-ea"/>
                <a:cs typeface="+mn-cs"/>
              </a:rPr>
              <a:t> goede</a:t>
            </a:r>
            <a:r>
              <a:rPr lang="pl-PL" sz="2800" b="1" dirty="0" err="1" smtClean="0">
                <a:solidFill>
                  <a:srgbClr val="006600"/>
                </a:solidFill>
                <a:latin typeface="Tahoma" panose="020B0604030504040204" pitchFamily="34" charset="0"/>
                <a:ea typeface="+mn-ea"/>
                <a:cs typeface="+mn-cs"/>
              </a:rPr>
              <a:t> kwaliteit</a:t>
            </a:r>
            <a:endParaRPr lang="pl-PL" altLang="pl-PL" sz="28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35496" y="1412776"/>
            <a:ext cx="8569325" cy="5693866"/>
          </a:xfrm>
        </p:spPr>
        <p:txBody>
          <a:bodyPr>
            <a:spAutoFit/>
          </a:bodyPr>
          <a:lstStyle/>
          <a:p>
            <a:pPr marL="331185" lvl="2" indent="0">
              <a:spcBef>
                <a:spcPts val="0"/>
              </a:spcBef>
              <a:buNone/>
            </a:pPr>
            <a:r>
              <a:rPr lang="pl-PL" altLang="pl-PL" sz="2600"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altLang="pl-PL" sz="2600" dirty="0" err="1" smtClean="0">
                <a:latin typeface="Tahoma" panose="020B0604030504040204" pitchFamily="34" charset="0"/>
                <a:ea typeface="Tahoma" panose="020B0604030504040204" pitchFamily="34" charset="0"/>
                <a:cs typeface="Tahoma" panose="020B0604030504040204" pitchFamily="34" charset="0"/>
              </a:rPr>
              <a:t>Soortensamenstelling</a:t>
            </a:r>
            <a:r>
              <a:rPr lang="en-US" altLang="pl-PL" sz="2600" dirty="0" smtClean="0">
                <a:latin typeface="Tahoma" panose="020B0604030504040204" pitchFamily="34" charset="0"/>
                <a:ea typeface="Tahoma" panose="020B0604030504040204" pitchFamily="34" charset="0"/>
                <a:cs typeface="Tahoma" panose="020B0604030504040204" pitchFamily="34" charset="0"/>
              </a:rPr>
              <a:t> aangepast aan habitat </a:t>
            </a:r>
            <a:r>
              <a:rPr lang="en-US" altLang="pl-PL" sz="2600" dirty="0" err="1" smtClean="0">
                <a:latin typeface="Tahoma" panose="020B0604030504040204" pitchFamily="34" charset="0"/>
                <a:ea typeface="Tahoma" panose="020B0604030504040204" pitchFamily="34" charset="0"/>
                <a:cs typeface="Tahoma" panose="020B0604030504040204" pitchFamily="34" charset="0"/>
              </a:rPr>
              <a:t>en</a:t>
            </a:r>
            <a:r>
              <a:rPr lang="en-US" altLang="pl-PL" sz="2600" dirty="0" smtClean="0">
                <a:latin typeface="Tahoma" panose="020B0604030504040204" pitchFamily="34" charset="0"/>
                <a:ea typeface="Tahoma" panose="020B0604030504040204" pitchFamily="34" charset="0"/>
                <a:cs typeface="Tahoma" panose="020B0604030504040204" pitchFamily="34" charset="0"/>
              </a:rPr>
              <a:t> </a:t>
            </a:r>
            <a:r>
              <a:rPr lang="en-US" altLang="pl-PL" sz="2600" dirty="0" err="1" smtClean="0">
                <a:latin typeface="Tahoma" panose="020B0604030504040204" pitchFamily="34" charset="0"/>
                <a:ea typeface="Tahoma" panose="020B0604030504040204" pitchFamily="34" charset="0"/>
                <a:cs typeface="Tahoma" panose="020B0604030504040204" pitchFamily="34" charset="0"/>
              </a:rPr>
              <a:t>gebruik</a:t>
            </a:r>
            <a:endParaRPr lang="en-US" altLang="pl-PL" sz="26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600" dirty="0" smtClean="0">
              <a:latin typeface="Tahoma" panose="020B0604030504040204" pitchFamily="34" charset="0"/>
              <a:ea typeface="Tahoma" panose="020B0604030504040204" pitchFamily="34" charset="0"/>
              <a:cs typeface="Tahoma" panose="020B0604030504040204" pitchFamily="34" charset="0"/>
            </a:endParaRPr>
          </a:p>
          <a:p>
            <a:pPr marL="901700" lvl="2" indent="-571500">
              <a:spcBef>
                <a:spcPts val="0"/>
              </a:spcBef>
              <a:buNone/>
            </a:pPr>
            <a:r>
              <a:rPr lang="pl-PL" altLang="pl-PL" sz="2600"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en-US" altLang="pl-PL" sz="2600" dirty="0" smtClean="0">
                <a:latin typeface="Tahoma" panose="020B0604030504040204" pitchFamily="34" charset="0"/>
                <a:ea typeface="Tahoma" panose="020B0604030504040204" pitchFamily="34" charset="0"/>
                <a:cs typeface="Tahoma" panose="020B0604030504040204" pitchFamily="34" charset="0"/>
              </a:rPr>
              <a:t>Gebruik van rassen met een hoge </a:t>
            </a:r>
            <a:r>
              <a:rPr lang="pl-PL" altLang="pl-PL" sz="2600" dirty="0" err="1" smtClean="0">
                <a:latin typeface="Tahoma" panose="020B0604030504040204" pitchFamily="34" charset="0"/>
                <a:ea typeface="Tahoma" panose="020B0604030504040204" pitchFamily="34" charset="0"/>
                <a:cs typeface="Tahoma" panose="020B0604030504040204" pitchFamily="34" charset="0"/>
              </a:rPr>
              <a:t>economische</a:t>
            </a:r>
            <a:r>
              <a:rPr lang="en-US" altLang="pl-PL" sz="2600" dirty="0" smtClean="0">
                <a:latin typeface="Tahoma" panose="020B0604030504040204" pitchFamily="34" charset="0"/>
                <a:ea typeface="Tahoma" panose="020B0604030504040204" pitchFamily="34" charset="0"/>
                <a:cs typeface="Tahoma" panose="020B0604030504040204" pitchFamily="34" charset="0"/>
              </a:rPr>
              <a:t> </a:t>
            </a:r>
            <a:r>
              <a:rPr lang="en-US" altLang="pl-PL" sz="2600" dirty="0" err="1" smtClean="0">
                <a:latin typeface="Tahoma" panose="020B0604030504040204" pitchFamily="34" charset="0"/>
                <a:ea typeface="Tahoma" panose="020B0604030504040204" pitchFamily="34" charset="0"/>
                <a:cs typeface="Tahoma" panose="020B0604030504040204" pitchFamily="34" charset="0"/>
              </a:rPr>
              <a:t>waarde</a:t>
            </a:r>
            <a:r>
              <a:rPr lang="pl-PL" altLang="pl-PL" sz="2600" dirty="0">
                <a:latin typeface="Tahoma" panose="020B0604030504040204" pitchFamily="34" charset="0"/>
                <a:ea typeface="Tahoma" panose="020B0604030504040204" pitchFamily="34" charset="0"/>
                <a:cs typeface="Tahoma" panose="020B0604030504040204" pitchFamily="34" charset="0"/>
              </a:rPr>
              <a:t> </a:t>
            </a:r>
            <a:r>
              <a:rPr lang="pl-PL" altLang="pl-PL" sz="2600" dirty="0" smtClean="0">
                <a:latin typeface="Tahoma" panose="020B0604030504040204" pitchFamily="34" charset="0"/>
                <a:ea typeface="Tahoma" panose="020B0604030504040204" pitchFamily="34" charset="0"/>
                <a:cs typeface="Tahoma" panose="020B0604030504040204" pitchFamily="34" charset="0"/>
              </a:rPr>
              <a:t>(</a:t>
            </a:r>
            <a:r>
              <a:rPr lang="nl-NL" altLang="pl-PL" sz="2600" dirty="0" smtClean="0">
                <a:latin typeface="Tahoma" panose="020B0604030504040204" pitchFamily="34" charset="0"/>
                <a:ea typeface="Tahoma" panose="020B0604030504040204" pitchFamily="34" charset="0"/>
                <a:cs typeface="Tahoma" panose="020B0604030504040204" pitchFamily="34" charset="0"/>
              </a:rPr>
              <a:t>b</a:t>
            </a:r>
            <a:r>
              <a:rPr lang="pl-PL" altLang="pl-PL" sz="2600" dirty="0" smtClean="0">
                <a:latin typeface="Tahoma" panose="020B0604030504040204" pitchFamily="34" charset="0"/>
                <a:ea typeface="Tahoma" panose="020B0604030504040204" pitchFamily="34" charset="0"/>
                <a:cs typeface="Tahoma" panose="020B0604030504040204" pitchFamily="34" charset="0"/>
              </a:rPr>
              <a:t>eoordeling</a:t>
            </a:r>
            <a:r>
              <a:rPr lang="nl-NL" altLang="pl-PL" sz="2600" dirty="0" smtClean="0">
                <a:latin typeface="Tahoma" panose="020B0604030504040204" pitchFamily="34" charset="0"/>
                <a:ea typeface="Tahoma" panose="020B0604030504040204" pitchFamily="34" charset="0"/>
                <a:cs typeface="Tahoma" panose="020B0604030504040204" pitchFamily="34" charset="0"/>
              </a:rPr>
              <a:t> vanuit rassenonderzoek</a:t>
            </a:r>
            <a:r>
              <a:rPr lang="pl-PL" altLang="pl-PL" sz="2600" dirty="0" smtClean="0">
                <a:latin typeface="Tahoma" panose="020B0604030504040204" pitchFamily="34" charset="0"/>
                <a:ea typeface="Tahoma" panose="020B0604030504040204" pitchFamily="34" charset="0"/>
                <a:cs typeface="Tahoma" panose="020B0604030504040204" pitchFamily="34" charset="0"/>
              </a:rPr>
              <a:t>, </a:t>
            </a:r>
            <a:r>
              <a:rPr lang="en-US" altLang="pl-PL" sz="2600" dirty="0">
                <a:latin typeface="Tahoma" panose="020B0604030504040204" pitchFamily="34" charset="0"/>
                <a:ea typeface="Tahoma" panose="020B0604030504040204" pitchFamily="34" charset="0"/>
                <a:cs typeface="Tahoma" panose="020B0604030504040204" pitchFamily="34" charset="0"/>
              </a:rPr>
              <a:t>toetsing van rassen en aanbeveling voor rassen in de </a:t>
            </a:r>
            <a:r>
              <a:rPr lang="en-US" altLang="pl-PL" sz="2600" dirty="0" err="1" smtClean="0">
                <a:latin typeface="Tahoma" panose="020B0604030504040204" pitchFamily="34" charset="0"/>
                <a:ea typeface="Tahoma" panose="020B0604030504040204" pitchFamily="34" charset="0"/>
                <a:cs typeface="Tahoma" panose="020B0604030504040204" pitchFamily="34" charset="0"/>
              </a:rPr>
              <a:t>praktijk</a:t>
            </a:r>
            <a:r>
              <a:rPr lang="pl-PL" altLang="pl-PL" sz="2600" dirty="0" smtClean="0">
                <a:latin typeface="Tahoma" panose="020B0604030504040204" pitchFamily="34" charset="0"/>
                <a:ea typeface="Tahoma" panose="020B0604030504040204" pitchFamily="34" charset="0"/>
                <a:cs typeface="Tahoma" panose="020B0604030504040204" pitchFamily="34" charset="0"/>
              </a:rPr>
              <a:t>)</a:t>
            </a:r>
          </a:p>
          <a:p>
            <a:pPr marL="331185" lvl="2" indent="0">
              <a:spcBef>
                <a:spcPts val="0"/>
              </a:spcBef>
              <a:buNone/>
            </a:pPr>
            <a:endParaRPr lang="pl-PL" altLang="pl-PL" dirty="0">
              <a:latin typeface="Tahoma" panose="020B0604030504040204" pitchFamily="34" charset="0"/>
              <a:ea typeface="Tahoma" panose="020B0604030504040204" pitchFamily="34" charset="0"/>
              <a:cs typeface="Tahoma" panose="020B0604030504040204" pitchFamily="34" charset="0"/>
            </a:endParaRPr>
          </a:p>
          <a:p>
            <a:pPr marL="901700" lvl="2" indent="-571500">
              <a:spcBef>
                <a:spcPts val="0"/>
              </a:spcBef>
              <a:buNone/>
            </a:pPr>
            <a:r>
              <a:rPr lang="pl-PL" altLang="pl-PL" sz="2600"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altLang="pl-PL" sz="2600" dirty="0" err="1" smtClean="0">
                <a:latin typeface="Tahoma" panose="020B0604030504040204" pitchFamily="34" charset="0"/>
                <a:ea typeface="Tahoma" panose="020B0604030504040204" pitchFamily="34" charset="0"/>
                <a:cs typeface="Tahoma" panose="020B0604030504040204" pitchFamily="34" charset="0"/>
              </a:rPr>
              <a:t>Zaden</a:t>
            </a:r>
            <a:r>
              <a:rPr lang="en-US" altLang="pl-PL" sz="2600" dirty="0" smtClean="0">
                <a:latin typeface="Tahoma" panose="020B0604030504040204" pitchFamily="34" charset="0"/>
                <a:ea typeface="Tahoma" panose="020B0604030504040204" pitchFamily="34" charset="0"/>
                <a:cs typeface="Tahoma" panose="020B0604030504040204" pitchFamily="34" charset="0"/>
              </a:rPr>
              <a:t> met hoge kwaliteitsparameters (zuiverheid, </a:t>
            </a:r>
            <a:r>
              <a:rPr lang="en-US" altLang="pl-PL" sz="2600" dirty="0" err="1" smtClean="0">
                <a:latin typeface="Tahoma" panose="020B0604030504040204" pitchFamily="34" charset="0"/>
                <a:ea typeface="Tahoma" panose="020B0604030504040204" pitchFamily="34" charset="0"/>
                <a:cs typeface="Tahoma" panose="020B0604030504040204" pitchFamily="34" charset="0"/>
              </a:rPr>
              <a:t>kiemkracht</a:t>
            </a:r>
            <a:r>
              <a:rPr lang="en-US" altLang="pl-PL" sz="2600" dirty="0" smtClean="0">
                <a:latin typeface="Tahoma" panose="020B0604030504040204" pitchFamily="34" charset="0"/>
                <a:ea typeface="Tahoma" panose="020B0604030504040204" pitchFamily="34" charset="0"/>
                <a:cs typeface="Tahoma" panose="020B0604030504040204" pitchFamily="34" charset="0"/>
              </a:rPr>
              <a:t>)</a:t>
            </a:r>
          </a:p>
          <a:p>
            <a:pPr marL="901700" lvl="2" indent="-571500">
              <a:spcBef>
                <a:spcPts val="0"/>
              </a:spcBef>
              <a:buNone/>
            </a:pPr>
            <a:endParaRPr lang="pl-PL" altLang="pl-PL" sz="2600"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600" b="1"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600" b="1"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600" b="1"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pPr>
            <a:endParaRPr lang="pl-PL" altLang="pl-PL" sz="2600" b="1"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600" b="1" dirty="0">
              <a:latin typeface="Tahoma" panose="020B0604030504040204" pitchFamily="34" charset="0"/>
              <a:ea typeface="Tahoma" panose="020B0604030504040204" pitchFamily="34" charset="0"/>
              <a:cs typeface="Tahoma" panose="020B0604030504040204" pitchFamily="34" charset="0"/>
            </a:endParaRPr>
          </a:p>
        </p:txBody>
      </p:sp>
      <p:sp>
        <p:nvSpPr>
          <p:cNvPr id="2" name="pole tekstowe 1"/>
          <p:cNvSpPr txBox="1"/>
          <p:nvPr/>
        </p:nvSpPr>
        <p:spPr>
          <a:xfrm>
            <a:off x="251520" y="5596772"/>
            <a:ext cx="8568952" cy="83099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goede zaadbedrijven laten in het commerciële aanbod zien welke rassen er in de mengsels worden gebruikt</a:t>
            </a:r>
            <a:endParaRPr kumimoji="0" lang="pl-PL" sz="2400" b="1"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818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15616" y="148623"/>
            <a:ext cx="5688632" cy="926976"/>
          </a:xfrm>
        </p:spPr>
        <p:txBody>
          <a:bodyPr/>
          <a:lstStyle/>
          <a:p>
            <a:r>
              <a:rPr lang="en-US" altLang="pl-PL" sz="2600" b="1" kern="1200" dirty="0" smtClean="0">
                <a:solidFill>
                  <a:srgbClr val="006600"/>
                </a:solidFill>
                <a:latin typeface="Tahoma" panose="020B0604030504040204" pitchFamily="34" charset="0"/>
                <a:ea typeface="+mn-ea"/>
                <a:cs typeface="+mn-cs"/>
              </a:rPr>
              <a:t>Selectiecriteria voor de soorten die in </a:t>
            </a:r>
            <a:r>
              <a:rPr lang="en-US" altLang="pl-PL" sz="2600" b="1" kern="1200" dirty="0" err="1" smtClean="0">
                <a:solidFill>
                  <a:srgbClr val="006600"/>
                </a:solidFill>
                <a:latin typeface="Tahoma" panose="020B0604030504040204" pitchFamily="34" charset="0"/>
                <a:ea typeface="+mn-ea"/>
                <a:cs typeface="+mn-cs"/>
              </a:rPr>
              <a:t>een</a:t>
            </a:r>
            <a:r>
              <a:rPr lang="en-US" altLang="pl-PL" sz="2600" b="1" kern="1200" dirty="0" smtClean="0">
                <a:solidFill>
                  <a:srgbClr val="006600"/>
                </a:solidFill>
                <a:latin typeface="Tahoma" panose="020B0604030504040204" pitchFamily="34" charset="0"/>
                <a:ea typeface="+mn-ea"/>
                <a:cs typeface="+mn-cs"/>
              </a:rPr>
              <a:t> </a:t>
            </a:r>
            <a:r>
              <a:rPr lang="en-US" altLang="pl-PL" sz="2600" b="1" kern="1200" dirty="0" err="1" smtClean="0">
                <a:solidFill>
                  <a:srgbClr val="006600"/>
                </a:solidFill>
                <a:latin typeface="Tahoma" panose="020B0604030504040204" pitchFamily="34" charset="0"/>
                <a:ea typeface="+mn-ea"/>
                <a:cs typeface="+mn-cs"/>
              </a:rPr>
              <a:t>mengsel</a:t>
            </a:r>
            <a:r>
              <a:rPr lang="en-US" altLang="pl-PL" sz="2600" b="1" kern="1200" dirty="0" smtClean="0">
                <a:solidFill>
                  <a:srgbClr val="006600"/>
                </a:solidFill>
                <a:latin typeface="Tahoma" panose="020B0604030504040204" pitchFamily="34" charset="0"/>
                <a:ea typeface="+mn-ea"/>
                <a:cs typeface="+mn-cs"/>
              </a:rPr>
              <a:t> worden gebruikt</a:t>
            </a:r>
            <a:endParaRPr lang="pl-PL" altLang="pl-PL" sz="26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0" y="1728695"/>
            <a:ext cx="8964488" cy="4093428"/>
          </a:xfrm>
        </p:spPr>
        <p:txBody>
          <a:bodyPr wrap="square">
            <a:spAutoFit/>
          </a:bodyPr>
          <a:lstStyle/>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pl-PL" altLang="pl-PL" sz="2400" dirty="0" err="1" smtClean="0">
                <a:latin typeface="Tahoma" panose="020B0604030504040204" pitchFamily="34" charset="0"/>
                <a:ea typeface="Tahoma" panose="020B0604030504040204" pitchFamily="34" charset="0"/>
                <a:cs typeface="Tahoma" panose="020B0604030504040204" pitchFamily="34" charset="0"/>
              </a:rPr>
              <a:t>Soort</a:t>
            </a:r>
            <a:r>
              <a:rPr lang="en-US" altLang="pl-PL" sz="2400" dirty="0" smtClean="0">
                <a:latin typeface="Tahoma" panose="020B0604030504040204" pitchFamily="34" charset="0"/>
                <a:ea typeface="Tahoma" panose="020B0604030504040204" pitchFamily="34" charset="0"/>
                <a:cs typeface="Tahoma" panose="020B0604030504040204" pitchFamily="34" charset="0"/>
              </a:rPr>
              <a:t> gebruik (</a:t>
            </a:r>
            <a:r>
              <a:rPr lang="pl-PL" altLang="pl-PL" sz="2400" dirty="0" err="1" smtClean="0">
                <a:latin typeface="Tahoma" panose="020B0604030504040204" pitchFamily="34" charset="0"/>
                <a:ea typeface="Tahoma" panose="020B0604030504040204" pitchFamily="34" charset="0"/>
                <a:cs typeface="Tahoma" panose="020B0604030504040204" pitchFamily="34" charset="0"/>
              </a:rPr>
              <a:t>maaien</a:t>
            </a:r>
            <a:r>
              <a:rPr lang="en-US" altLang="pl-PL" sz="2400" dirty="0" smtClean="0">
                <a:latin typeface="Tahoma" panose="020B0604030504040204" pitchFamily="34" charset="0"/>
                <a:ea typeface="Tahoma" panose="020B0604030504040204" pitchFamily="34" charset="0"/>
                <a:cs typeface="Tahoma" panose="020B0604030504040204" pitchFamily="34" charset="0"/>
              </a:rPr>
              <a:t>, </a:t>
            </a:r>
            <a:r>
              <a:rPr lang="en-US" altLang="pl-PL" sz="2400" dirty="0" err="1" smtClean="0">
                <a:latin typeface="Tahoma" panose="020B0604030504040204" pitchFamily="34" charset="0"/>
                <a:ea typeface="Tahoma" panose="020B0604030504040204" pitchFamily="34" charset="0"/>
                <a:cs typeface="Tahoma" panose="020B0604030504040204" pitchFamily="34" charset="0"/>
              </a:rPr>
              <a:t>beweiden</a:t>
            </a:r>
            <a:r>
              <a:rPr lang="en-US" altLang="pl-PL" sz="2400" dirty="0" smtClean="0">
                <a:latin typeface="Tahoma" panose="020B0604030504040204" pitchFamily="34" charset="0"/>
                <a:ea typeface="Tahoma" panose="020B0604030504040204" pitchFamily="34" charset="0"/>
                <a:cs typeface="Tahoma" panose="020B0604030504040204" pitchFamily="34" charset="0"/>
              </a:rPr>
              <a:t>, variabel)</a:t>
            </a:r>
            <a:endParaRPr lang="pl-PL" altLang="pl-PL" sz="24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pl-PL" altLang="pl-PL" sz="2400" dirty="0" smtClean="0">
                <a:latin typeface="Tahoma" panose="020B0604030504040204" pitchFamily="34" charset="0"/>
                <a:ea typeface="Tahoma" panose="020B0604030504040204" pitchFamily="34" charset="0"/>
                <a:cs typeface="Tahoma" panose="020B0604030504040204" pitchFamily="34" charset="0"/>
              </a:rPr>
              <a:t>Duur (blijvend grasland - PG of tijdelijk grasland - TG)</a:t>
            </a: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altLang="pl-PL" sz="2400" dirty="0" smtClean="0">
                <a:latin typeface="Tahoma" panose="020B0604030504040204" pitchFamily="34" charset="0"/>
                <a:ea typeface="Tahoma" panose="020B0604030504040204" pitchFamily="34" charset="0"/>
                <a:cs typeface="Tahoma" panose="020B0604030504040204" pitchFamily="34" charset="0"/>
              </a:rPr>
              <a:t>Bodemsoort (organisch, mineraal)</a:t>
            </a:r>
            <a:endParaRPr lang="pl-PL" altLang="pl-PL" sz="24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4. </a:t>
            </a:r>
            <a:r>
              <a:rPr lang="en-US" altLang="pl-PL" sz="2400" dirty="0" err="1" smtClean="0">
                <a:latin typeface="Tahoma" panose="020B0604030504040204" pitchFamily="34" charset="0"/>
                <a:ea typeface="Tahoma" panose="020B0604030504040204" pitchFamily="34" charset="0"/>
                <a:cs typeface="Tahoma" panose="020B0604030504040204" pitchFamily="34" charset="0"/>
              </a:rPr>
              <a:t>Vochtigheid</a:t>
            </a:r>
            <a:r>
              <a:rPr lang="en-US" altLang="pl-PL" sz="2400" dirty="0" smtClean="0">
                <a:latin typeface="Tahoma" panose="020B0604030504040204" pitchFamily="34" charset="0"/>
                <a:ea typeface="Tahoma" panose="020B0604030504040204" pitchFamily="34" charset="0"/>
                <a:cs typeface="Tahoma" panose="020B0604030504040204" pitchFamily="34" charset="0"/>
              </a:rPr>
              <a:t> van de habitat (</a:t>
            </a:r>
            <a:r>
              <a:rPr lang="en-US" altLang="pl-PL" sz="2400" dirty="0" err="1" smtClean="0">
                <a:latin typeface="Tahoma" panose="020B0604030504040204" pitchFamily="34" charset="0"/>
                <a:ea typeface="Tahoma" panose="020B0604030504040204" pitchFamily="34" charset="0"/>
                <a:cs typeface="Tahoma" panose="020B0604030504040204" pitchFamily="34" charset="0"/>
              </a:rPr>
              <a:t>optimaal</a:t>
            </a:r>
            <a:r>
              <a:rPr lang="en-US" altLang="pl-PL" sz="2400" dirty="0" smtClean="0">
                <a:latin typeface="Tahoma" panose="020B0604030504040204" pitchFamily="34" charset="0"/>
                <a:ea typeface="Tahoma" panose="020B0604030504040204" pitchFamily="34" charset="0"/>
                <a:cs typeface="Tahoma" panose="020B0604030504040204" pitchFamily="34" charset="0"/>
              </a:rPr>
              <a:t>, periodieke of permanente overstroming, periodieke of permanente </a:t>
            </a:r>
            <a:r>
              <a:rPr lang="en-US" altLang="pl-PL" sz="2400" dirty="0" err="1" smtClean="0">
                <a:latin typeface="Tahoma" panose="020B0604030504040204" pitchFamily="34" charset="0"/>
                <a:ea typeface="Tahoma" panose="020B0604030504040204" pitchFamily="34" charset="0"/>
                <a:cs typeface="Tahoma" panose="020B0604030504040204" pitchFamily="34" charset="0"/>
              </a:rPr>
              <a:t>droogte</a:t>
            </a:r>
            <a:r>
              <a:rPr lang="en-US" altLang="pl-PL" sz="2400" dirty="0" smtClean="0">
                <a:latin typeface="Tahoma" panose="020B0604030504040204" pitchFamily="34" charset="0"/>
                <a:ea typeface="Tahoma" panose="020B0604030504040204" pitchFamily="34" charset="0"/>
                <a:cs typeface="Tahoma" panose="020B0604030504040204" pitchFamily="34" charset="0"/>
              </a:rPr>
              <a:t>)</a:t>
            </a:r>
            <a:endParaRPr lang="pl-PL" altLang="pl-PL" sz="24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5. </a:t>
            </a:r>
            <a:r>
              <a:rPr lang="en-US" altLang="pl-PL" sz="2400" dirty="0" smtClean="0">
                <a:latin typeface="Tahoma" panose="020B0604030504040204" pitchFamily="34" charset="0"/>
                <a:ea typeface="Tahoma" panose="020B0604030504040204" pitchFamily="34" charset="0"/>
                <a:cs typeface="Tahoma" panose="020B0604030504040204" pitchFamily="34" charset="0"/>
              </a:rPr>
              <a:t>De intensiteit van het </a:t>
            </a:r>
            <a:r>
              <a:rPr lang="en-US" altLang="pl-PL" sz="2400" dirty="0" err="1" smtClean="0">
                <a:latin typeface="Tahoma" panose="020B0604030504040204" pitchFamily="34" charset="0"/>
                <a:ea typeface="Tahoma" panose="020B0604030504040204" pitchFamily="34" charset="0"/>
                <a:cs typeface="Tahoma" panose="020B0604030504040204" pitchFamily="34" charset="0"/>
              </a:rPr>
              <a:t>stikstofgebruik</a:t>
            </a:r>
            <a:r>
              <a:rPr lang="en-US" altLang="pl-PL" sz="2400" dirty="0" smtClean="0">
                <a:latin typeface="Tahoma" panose="020B0604030504040204" pitchFamily="34" charset="0"/>
                <a:ea typeface="Tahoma" panose="020B0604030504040204" pitchFamily="34" charset="0"/>
                <a:cs typeface="Tahoma" panose="020B0604030504040204" pitchFamily="34" charset="0"/>
              </a:rPr>
              <a:t> </a:t>
            </a:r>
            <a:endParaRPr lang="pl-PL" altLang="pl-PL" sz="24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6. </a:t>
            </a:r>
            <a:r>
              <a:rPr lang="pl-PL" altLang="pl-PL" sz="2400" dirty="0" err="1" smtClean="0">
                <a:latin typeface="Tahoma" panose="020B0604030504040204" pitchFamily="34" charset="0"/>
                <a:ea typeface="Tahoma" panose="020B0604030504040204" pitchFamily="34" charset="0"/>
                <a:cs typeface="Tahoma" panose="020B0604030504040204" pitchFamily="34" charset="0"/>
              </a:rPr>
              <a:t>Concurrentievermogen</a:t>
            </a:r>
            <a:r>
              <a:rPr lang="pl-PL" altLang="pl-PL" sz="2400" dirty="0" smtClean="0">
                <a:latin typeface="Tahoma" panose="020B0604030504040204" pitchFamily="34" charset="0"/>
                <a:ea typeface="Tahoma" panose="020B0604030504040204" pitchFamily="34" charset="0"/>
                <a:cs typeface="Tahoma" panose="020B0604030504040204" pitchFamily="34" charset="0"/>
              </a:rPr>
              <a:t> van de </a:t>
            </a:r>
            <a:r>
              <a:rPr lang="pl-PL" altLang="pl-PL" sz="2400" dirty="0" err="1" smtClean="0">
                <a:latin typeface="Tahoma" panose="020B0604030504040204" pitchFamily="34" charset="0"/>
                <a:ea typeface="Tahoma" panose="020B0604030504040204" pitchFamily="34" charset="0"/>
                <a:cs typeface="Tahoma" panose="020B0604030504040204" pitchFamily="34" charset="0"/>
              </a:rPr>
              <a:t>soorten</a:t>
            </a:r>
            <a:endParaRPr lang="pl-PL" altLang="pl-PL"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054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43000" y="44624"/>
            <a:ext cx="5733256" cy="1200329"/>
          </a:xfrm>
        </p:spPr>
        <p:txBody>
          <a:bodyPr wrap="square">
            <a:spAutoFit/>
          </a:bodyPr>
          <a:lstStyle/>
          <a:p>
            <a:r>
              <a:rPr lang="pl-PL" altLang="pl-PL" sz="2600" b="1" kern="1200" dirty="0" smtClean="0">
                <a:solidFill>
                  <a:srgbClr val="006600"/>
                </a:solidFill>
                <a:latin typeface="Tahoma" panose="020B0604030504040204" pitchFamily="34" charset="0"/>
                <a:ea typeface="+mn-ea"/>
                <a:cs typeface="+mn-cs"/>
              </a:rPr>
              <a:t>Zaadmengsels</a:t>
            </a:r>
            <a:r>
              <a:rPr lang="en-US" altLang="pl-PL" sz="2600" b="1" kern="1200" dirty="0" smtClean="0">
                <a:solidFill>
                  <a:srgbClr val="006600"/>
                </a:solidFill>
                <a:latin typeface="Tahoma" panose="020B0604030504040204" pitchFamily="34" charset="0"/>
                <a:ea typeface="+mn-ea"/>
                <a:cs typeface="+mn-cs"/>
              </a:rPr>
              <a:t> </a:t>
            </a:r>
            <a:r>
              <a:rPr lang="en-US" altLang="pl-PL" sz="2600" b="1" kern="1200" dirty="0" err="1" smtClean="0">
                <a:solidFill>
                  <a:srgbClr val="006600"/>
                </a:solidFill>
                <a:latin typeface="Tahoma" panose="020B0604030504040204" pitchFamily="34" charset="0"/>
                <a:ea typeface="+mn-ea"/>
                <a:cs typeface="+mn-cs"/>
              </a:rPr>
              <a:t>voor</a:t>
            </a:r>
            <a:r>
              <a:rPr lang="en-US" altLang="pl-PL" sz="2600" b="1" kern="1200" dirty="0" smtClean="0">
                <a:solidFill>
                  <a:srgbClr val="006600"/>
                </a:solidFill>
                <a:latin typeface="Tahoma" panose="020B0604030504040204" pitchFamily="34" charset="0"/>
                <a:ea typeface="+mn-ea"/>
                <a:cs typeface="+mn-cs"/>
              </a:rPr>
              <a:t> </a:t>
            </a:r>
            <a:r>
              <a:rPr lang="en-US" altLang="pl-PL" sz="2600" b="1" kern="1200" dirty="0" err="1" smtClean="0">
                <a:solidFill>
                  <a:srgbClr val="006600"/>
                </a:solidFill>
                <a:latin typeface="Tahoma" panose="020B0604030504040204" pitchFamily="34" charset="0"/>
                <a:ea typeface="+mn-ea"/>
                <a:cs typeface="+mn-cs"/>
              </a:rPr>
              <a:t>graslandvernieuwing</a:t>
            </a:r>
            <a:endParaRPr lang="pl-PL" altLang="pl-PL" sz="26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0" y="1700808"/>
            <a:ext cx="8569325" cy="3247043"/>
          </a:xfrm>
        </p:spPr>
        <p:txBody>
          <a:bodyPr>
            <a:spAutoFit/>
          </a:bodyPr>
          <a:lstStyle/>
          <a:p>
            <a:pPr marL="331185" lvl="2" indent="0">
              <a:spcBef>
                <a:spcPts val="0"/>
              </a:spcBef>
              <a:spcAft>
                <a:spcPts val="600"/>
              </a:spcAft>
              <a:buNone/>
            </a:pPr>
            <a:r>
              <a:rPr lang="pl-PL" altLang="pl-PL"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pl-PL" altLang="pl-PL" sz="2800" dirty="0" smtClean="0">
                <a:latin typeface="Tahoma" panose="020B0604030504040204" pitchFamily="34" charset="0"/>
                <a:ea typeface="Tahoma" panose="020B0604030504040204" pitchFamily="34" charset="0"/>
                <a:cs typeface="Tahoma" panose="020B0604030504040204" pitchFamily="34" charset="0"/>
              </a:rPr>
              <a:t>Enkele </a:t>
            </a:r>
            <a:r>
              <a:rPr lang="pl-PL" altLang="pl-PL" sz="2800" dirty="0" err="1" smtClean="0">
                <a:latin typeface="Tahoma" panose="020B0604030504040204" pitchFamily="34" charset="0"/>
                <a:ea typeface="Tahoma" panose="020B0604030504040204" pitchFamily="34" charset="0"/>
                <a:cs typeface="Tahoma" panose="020B0604030504040204" pitchFamily="34" charset="0"/>
              </a:rPr>
              <a:t>soort</a:t>
            </a:r>
            <a:r>
              <a:rPr lang="pl-PL" altLang="pl-PL" sz="2800" dirty="0" smtClean="0">
                <a:latin typeface="Tahoma" panose="020B0604030504040204" pitchFamily="34" charset="0"/>
                <a:ea typeface="Tahoma" panose="020B0604030504040204" pitchFamily="34" charset="0"/>
                <a:cs typeface="Tahoma" panose="020B0604030504040204" pitchFamily="34" charset="0"/>
              </a:rPr>
              <a:t> (</a:t>
            </a:r>
            <a:r>
              <a:rPr lang="pl-PL" altLang="pl-PL" sz="2800" dirty="0" err="1" smtClean="0">
                <a:latin typeface="Tahoma" panose="020B0604030504040204" pitchFamily="34" charset="0"/>
                <a:ea typeface="Tahoma" panose="020B0604030504040204" pitchFamily="34" charset="0"/>
                <a:cs typeface="Tahoma" panose="020B0604030504040204" pitchFamily="34" charset="0"/>
              </a:rPr>
              <a:t>variëteit</a:t>
            </a:r>
            <a:r>
              <a:rPr lang="pl-PL" altLang="pl-PL" sz="2800" dirty="0" smtClean="0">
                <a:latin typeface="Tahoma" panose="020B0604030504040204" pitchFamily="34" charset="0"/>
                <a:ea typeface="Tahoma" panose="020B0604030504040204" pitchFamily="34" charset="0"/>
                <a:cs typeface="Tahoma" panose="020B0604030504040204" pitchFamily="34" charset="0"/>
              </a:rPr>
              <a:t>) - TG</a:t>
            </a:r>
            <a:endParaRPr lang="pl-PL" altLang="pl-PL" sz="2800"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600"/>
              </a:spcAft>
              <a:buNone/>
            </a:pPr>
            <a:r>
              <a:rPr lang="pl-PL" altLang="pl-PL"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Mengsel</a:t>
            </a:r>
            <a:r>
              <a:rPr lang="en-US" altLang="pl-PL" sz="2800" dirty="0" smtClean="0">
                <a:latin typeface="Tahoma" panose="020B0604030504040204" pitchFamily="34" charset="0"/>
                <a:ea typeface="Tahoma" panose="020B0604030504040204" pitchFamily="34" charset="0"/>
                <a:cs typeface="Tahoma" panose="020B0604030504040204" pitchFamily="34" charset="0"/>
              </a:rPr>
              <a:t> van meerdere variëteiten (van verschillende vroegheid, ploïdie) binnen één soort</a:t>
            </a:r>
            <a:r>
              <a:rPr lang="pl-PL" altLang="pl-PL" sz="2800" dirty="0" smtClean="0">
                <a:latin typeface="Tahoma" panose="020B0604030504040204" pitchFamily="34" charset="0"/>
                <a:ea typeface="Tahoma" panose="020B0604030504040204" pitchFamily="34" charset="0"/>
                <a:cs typeface="Tahoma" panose="020B0604030504040204" pitchFamily="34" charset="0"/>
              </a:rPr>
              <a:t> - TG </a:t>
            </a:r>
          </a:p>
          <a:p>
            <a:pPr marL="331185" lvl="2" indent="0">
              <a:spcBef>
                <a:spcPts val="0"/>
              </a:spcBef>
              <a:spcAft>
                <a:spcPts val="600"/>
              </a:spcAft>
              <a:buNone/>
            </a:pPr>
            <a:r>
              <a:rPr lang="pl-PL" altLang="pl-PL"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Eenvoudige</a:t>
            </a:r>
            <a:r>
              <a:rPr lang="en-US" altLang="pl-PL" sz="2800" dirty="0" smtClean="0">
                <a:latin typeface="Tahoma" panose="020B0604030504040204" pitchFamily="34" charset="0"/>
                <a:ea typeface="Tahoma" panose="020B0604030504040204" pitchFamily="34" charset="0"/>
                <a:cs typeface="Tahoma" panose="020B0604030504040204" pitchFamily="34" charset="0"/>
              </a:rPr>
              <a:t> </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mengsel</a:t>
            </a:r>
            <a:r>
              <a:rPr lang="en-US" altLang="pl-PL" sz="2800" dirty="0" smtClean="0">
                <a:latin typeface="Tahoma" panose="020B0604030504040204" pitchFamily="34" charset="0"/>
                <a:ea typeface="Tahoma" panose="020B0604030504040204" pitchFamily="34" charset="0"/>
                <a:cs typeface="Tahoma" panose="020B0604030504040204" pitchFamily="34" charset="0"/>
              </a:rPr>
              <a:t> van 2-3 soorten grassen of grassen met </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vlinderbloemigen</a:t>
            </a:r>
            <a:r>
              <a:rPr lang="pl-PL" altLang="pl-PL" sz="2800" dirty="0" smtClean="0">
                <a:latin typeface="Tahoma" panose="020B0604030504040204" pitchFamily="34" charset="0"/>
                <a:ea typeface="Tahoma" panose="020B0604030504040204" pitchFamily="34" charset="0"/>
                <a:cs typeface="Tahoma" panose="020B0604030504040204" pitchFamily="34" charset="0"/>
              </a:rPr>
              <a:t> - TG (PG)</a:t>
            </a:r>
          </a:p>
          <a:p>
            <a:pPr marL="331185" lvl="2" indent="0">
              <a:spcBef>
                <a:spcPts val="0"/>
              </a:spcBef>
              <a:spcAft>
                <a:spcPts val="600"/>
              </a:spcAft>
              <a:buNone/>
            </a:pPr>
            <a:r>
              <a:rPr lang="pl-PL" altLang="pl-PL"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4. </a:t>
            </a:r>
            <a:r>
              <a:rPr lang="pl-PL" altLang="pl-PL" sz="2800" dirty="0" smtClean="0">
                <a:latin typeface="Tahoma" panose="020B0604030504040204" pitchFamily="34" charset="0"/>
                <a:ea typeface="Tahoma" panose="020B0604030504040204" pitchFamily="34" charset="0"/>
                <a:cs typeface="Tahoma" panose="020B0604030504040204" pitchFamily="34" charset="0"/>
              </a:rPr>
              <a:t>Een </a:t>
            </a:r>
            <a:r>
              <a:rPr lang="en-US" altLang="pl-PL" sz="2800" dirty="0" smtClean="0">
                <a:latin typeface="Tahoma" panose="020B0604030504040204" pitchFamily="34" charset="0"/>
                <a:ea typeface="Tahoma" panose="020B0604030504040204" pitchFamily="34" charset="0"/>
                <a:cs typeface="Tahoma" panose="020B0604030504040204" pitchFamily="34" charset="0"/>
              </a:rPr>
              <a:t>mengsel van </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verschillende soorten grassen</a:t>
            </a:r>
            <a:r>
              <a:rPr lang="en-US" altLang="pl-PL" sz="2800" dirty="0" smtClean="0">
                <a:latin typeface="Tahoma" panose="020B0604030504040204" pitchFamily="34" charset="0"/>
                <a:ea typeface="Tahoma" panose="020B0604030504040204" pitchFamily="34" charset="0"/>
                <a:cs typeface="Tahoma" panose="020B0604030504040204" pitchFamily="34" charset="0"/>
              </a:rPr>
              <a:t> of grassen </a:t>
            </a:r>
            <a:r>
              <a:rPr lang="pl-PL" altLang="pl-PL" sz="2800" dirty="0" smtClean="0">
                <a:latin typeface="Tahoma" panose="020B0604030504040204" pitchFamily="34" charset="0"/>
                <a:ea typeface="Tahoma" panose="020B0604030504040204" pitchFamily="34" charset="0"/>
                <a:cs typeface="Tahoma" panose="020B0604030504040204" pitchFamily="34" charset="0"/>
              </a:rPr>
              <a:t>met</a:t>
            </a:r>
            <a:r>
              <a:rPr lang="en-US" altLang="pl-PL" sz="2800" dirty="0" smtClean="0">
                <a:latin typeface="Tahoma" panose="020B0604030504040204" pitchFamily="34" charset="0"/>
                <a:ea typeface="Tahoma" panose="020B0604030504040204" pitchFamily="34" charset="0"/>
                <a:cs typeface="Tahoma" panose="020B0604030504040204" pitchFamily="34" charset="0"/>
              </a:rPr>
              <a:t> </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vlinderbloemigen</a:t>
            </a:r>
            <a:r>
              <a:rPr lang="pl-PL" altLang="pl-PL" sz="2800" dirty="0" smtClean="0">
                <a:latin typeface="Tahoma" panose="020B0604030504040204" pitchFamily="34" charset="0"/>
                <a:ea typeface="Tahoma" panose="020B0604030504040204" pitchFamily="34" charset="0"/>
                <a:cs typeface="Tahoma" panose="020B0604030504040204" pitchFamily="34" charset="0"/>
              </a:rPr>
              <a:t> - PG</a:t>
            </a:r>
            <a:endParaRPr lang="pl-PL" altLang="pl-PL" sz="28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623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439227" cy="572260"/>
          </a:xfrm>
        </p:spPr>
        <p:txBody>
          <a:bodyPr/>
          <a:lstStyle/>
          <a:p>
            <a:r>
              <a:rPr lang="en-US" sz="2400" i="1" dirty="0">
                <a:solidFill>
                  <a:schemeClr val="tx1"/>
                </a:solidFill>
                <a:latin typeface="+mn-lt"/>
              </a:rPr>
              <a:t>Melkvee in biologische </a:t>
            </a:r>
            <a:r>
              <a:rPr lang="en-US" sz="2400" i="1" dirty="0" smtClean="0">
                <a:solidFill>
                  <a:schemeClr val="tx1"/>
                </a:solidFill>
                <a:latin typeface="+mn-lt"/>
              </a:rPr>
              <a:t>productie</a:t>
            </a:r>
            <a:endParaRPr lang="en-US" sz="2400" i="1" dirty="0">
              <a:solidFill>
                <a:schemeClr val="tx1"/>
              </a:solidFill>
              <a:latin typeface="+mn-lt"/>
            </a:endParaRPr>
          </a:p>
        </p:txBody>
      </p:sp>
      <p:sp>
        <p:nvSpPr>
          <p:cNvPr id="3" name="Rectangle 7"/>
          <p:cNvSpPr>
            <a:spLocks noChangeArrowheads="1"/>
          </p:cNvSpPr>
          <p:nvPr/>
        </p:nvSpPr>
        <p:spPr bwMode="auto">
          <a:xfrm>
            <a:off x="611186" y="1456735"/>
            <a:ext cx="7858551" cy="158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Moet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langer dan 12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uur per dag</a:t>
            </a:r>
            <a:r>
              <a:rPr lang="en-US" altLang="sv-SE" sz="2200" dirty="0">
                <a:solidFill>
                  <a:prstClr val="black"/>
                </a:solidFill>
                <a:latin typeface="Calibri"/>
              </a:rPr>
              <a:t> </a:t>
            </a:r>
            <a:r>
              <a:rPr lang="en-US" altLang="sv-SE" sz="2200" dirty="0" err="1" smtClean="0">
                <a:solidFill>
                  <a:prstClr val="black"/>
                </a:solidFill>
                <a:latin typeface="Calibri"/>
              </a:rPr>
              <a:t>naar</a:t>
            </a:r>
            <a:r>
              <a:rPr lang="en-US" altLang="sv-SE" sz="2200" dirty="0" smtClean="0">
                <a:solidFill>
                  <a:prstClr val="black"/>
                </a:solidFill>
                <a:latin typeface="Calibri"/>
              </a:rPr>
              <a:t> </a:t>
            </a:r>
            <a:r>
              <a:rPr lang="en-US" altLang="sv-SE" sz="2200" dirty="0" err="1" smtClean="0">
                <a:solidFill>
                  <a:prstClr val="black"/>
                </a:solidFill>
                <a:latin typeface="Calibri"/>
              </a:rPr>
              <a:t>buiten</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De </a:t>
            </a:r>
            <a:r>
              <a:rPr kumimoji="0" lang="en-US" altLang="sv-SE" sz="2200" b="0" i="0" u="none" strike="noStrike" kern="1200" cap="none" spc="0" normalizeH="0" baseline="0" noProof="0" dirty="0" err="1">
                <a:ln>
                  <a:noFill/>
                </a:ln>
                <a:solidFill>
                  <a:prstClr val="black"/>
                </a:solidFill>
                <a:effectLst/>
                <a:uLnTx/>
                <a:uFillTx/>
                <a:latin typeface="Calibri"/>
                <a:ea typeface="+mn-ea"/>
                <a:cs typeface="+mn-cs"/>
              </a:rPr>
              <a:t>dagelijkse</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grasopname</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moet</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ten minste 6 kg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DS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bedragen.</a:t>
            </a:r>
          </a:p>
          <a:p>
            <a:pPr marL="273050" lvl="1" indent="-273050">
              <a:spcBef>
                <a:spcPct val="20000"/>
              </a:spcBef>
              <a:buSzPct val="130000"/>
              <a:buFont typeface="Arial" charset="0"/>
              <a:buChar char="•"/>
              <a:tabLst>
                <a:tab pos="3138488" algn="l"/>
              </a:tabLst>
              <a:defRPr/>
            </a:pPr>
            <a:r>
              <a:rPr lang="en-US" altLang="sv-SE" sz="2200" dirty="0" err="1">
                <a:solidFill>
                  <a:prstClr val="black"/>
                </a:solidFill>
                <a:latin typeface="Calibri"/>
              </a:rPr>
              <a:t>Voornamelijk</a:t>
            </a:r>
            <a:r>
              <a:rPr lang="en-US" altLang="sv-SE" sz="2200" dirty="0">
                <a:solidFill>
                  <a:prstClr val="black"/>
                </a:solidFill>
                <a:latin typeface="Calibri"/>
              </a:rPr>
              <a:t> </a:t>
            </a:r>
            <a:r>
              <a:rPr lang="en-US" altLang="sv-SE" sz="2200" dirty="0" err="1">
                <a:solidFill>
                  <a:prstClr val="black"/>
                </a:solidFill>
                <a:latin typeface="Calibri"/>
              </a:rPr>
              <a:t>beweiding</a:t>
            </a:r>
            <a:r>
              <a:rPr lang="en-US" altLang="sv-SE" sz="2200" dirty="0">
                <a:solidFill>
                  <a:prstClr val="black"/>
                </a:solidFill>
                <a:latin typeface="Calibri"/>
              </a:rPr>
              <a:t> op </a:t>
            </a:r>
            <a:r>
              <a:rPr lang="en-US" altLang="sv-SE" sz="2200" dirty="0" err="1">
                <a:solidFill>
                  <a:prstClr val="black"/>
                </a:solidFill>
                <a:latin typeface="Calibri"/>
              </a:rPr>
              <a:t>tijdelijk</a:t>
            </a:r>
            <a:r>
              <a:rPr lang="en-US" altLang="sv-SE" sz="2200" dirty="0">
                <a:solidFill>
                  <a:prstClr val="black"/>
                </a:solidFill>
                <a:latin typeface="Calibri"/>
              </a:rPr>
              <a:t> </a:t>
            </a:r>
            <a:r>
              <a:rPr lang="en-US" altLang="sv-SE" sz="2200" dirty="0" err="1">
                <a:solidFill>
                  <a:prstClr val="black"/>
                </a:solidFill>
                <a:latin typeface="Calibri"/>
              </a:rPr>
              <a:t>grasland</a:t>
            </a:r>
            <a:r>
              <a:rPr lang="en-US" altLang="sv-SE" sz="2200" dirty="0">
                <a:solidFill>
                  <a:prstClr val="black"/>
                </a:solidFill>
                <a:latin typeface="Calibri"/>
              </a:rPr>
              <a:t> met </a:t>
            </a:r>
            <a:r>
              <a:rPr lang="en-US" altLang="sv-SE" sz="2200" dirty="0" err="1">
                <a:solidFill>
                  <a:prstClr val="black"/>
                </a:solidFill>
                <a:latin typeface="Calibri"/>
              </a:rPr>
              <a:t>een</a:t>
            </a:r>
            <a:r>
              <a:rPr lang="en-US" altLang="sv-SE" sz="2200" dirty="0">
                <a:solidFill>
                  <a:prstClr val="black"/>
                </a:solidFill>
                <a:latin typeface="Calibri"/>
              </a:rPr>
              <a:t> </a:t>
            </a:r>
            <a:r>
              <a:rPr lang="en-US" altLang="sv-SE" sz="2200" dirty="0" err="1">
                <a:solidFill>
                  <a:prstClr val="black"/>
                </a:solidFill>
                <a:latin typeface="Calibri"/>
              </a:rPr>
              <a:t>hoge</a:t>
            </a:r>
            <a:r>
              <a:rPr lang="en-US" altLang="sv-SE" sz="2200" dirty="0">
                <a:solidFill>
                  <a:prstClr val="black"/>
                </a:solidFill>
                <a:latin typeface="Calibri"/>
              </a:rPr>
              <a:t> </a:t>
            </a:r>
            <a:r>
              <a:rPr lang="en-US" altLang="sv-SE" sz="2200" dirty="0" err="1">
                <a:solidFill>
                  <a:prstClr val="black"/>
                </a:solidFill>
                <a:latin typeface="Calibri"/>
              </a:rPr>
              <a:t>verteerbaarheid</a:t>
            </a:r>
            <a:endParaRPr lang="en-US" altLang="sv-SE" sz="2200" dirty="0">
              <a:solidFill>
                <a:prstClr val="black"/>
              </a:solidFill>
              <a:latin typeface="Calibri"/>
            </a:endParaRPr>
          </a:p>
        </p:txBody>
      </p:sp>
      <p:pic>
        <p:nvPicPr>
          <p:cNvPr id="4" name="Bildobjekt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14617" y="3212551"/>
            <a:ext cx="4688918" cy="3516688"/>
          </a:xfrm>
          <a:prstGeom prst="rect">
            <a:avLst/>
          </a:prstGeom>
        </p:spPr>
      </p:pic>
      <p:sp>
        <p:nvSpPr>
          <p:cNvPr id="5" name="textruta 4"/>
          <p:cNvSpPr txBox="1"/>
          <p:nvPr/>
        </p:nvSpPr>
        <p:spPr>
          <a:xfrm>
            <a:off x="5892728" y="6468252"/>
            <a:ext cx="15913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Eva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ktangel 5"/>
          <p:cNvSpPr/>
          <p:nvPr/>
        </p:nvSpPr>
        <p:spPr>
          <a:xfrm>
            <a:off x="7678770" y="6434305"/>
            <a:ext cx="1119281"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(KRAV, 2018)</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668880"/>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Obraz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1628" y="1172471"/>
            <a:ext cx="4566396" cy="32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Obraz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7322" y="1170105"/>
            <a:ext cx="3707904" cy="329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az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31640" y="4468788"/>
            <a:ext cx="1456931" cy="534038"/>
          </a:xfrm>
          <a:prstGeom prst="rect">
            <a:avLst/>
          </a:prstGeom>
        </p:spPr>
      </p:pic>
      <p:grpSp>
        <p:nvGrpSpPr>
          <p:cNvPr id="7" name="Grupa 6"/>
          <p:cNvGrpSpPr>
            <a:grpSpLocks noChangeAspect="1"/>
          </p:cNvGrpSpPr>
          <p:nvPr/>
        </p:nvGrpSpPr>
        <p:grpSpPr>
          <a:xfrm>
            <a:off x="4008285" y="4429132"/>
            <a:ext cx="4779912" cy="2184445"/>
            <a:chOff x="133350" y="1935007"/>
            <a:chExt cx="8862899" cy="4050391"/>
          </a:xfrm>
        </p:grpSpPr>
        <p:sp>
          <p:nvSpPr>
            <p:cNvPr id="8" name="Text Box 9"/>
            <p:cNvSpPr txBox="1">
              <a:spLocks noChangeArrowheads="1"/>
            </p:cNvSpPr>
            <p:nvPr/>
          </p:nvSpPr>
          <p:spPr bwMode="auto">
            <a:xfrm>
              <a:off x="6196788" y="2067467"/>
              <a:ext cx="1417638" cy="45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zaad</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 name="Text Box 10"/>
            <p:cNvSpPr txBox="1">
              <a:spLocks noChangeArrowheads="1"/>
            </p:cNvSpPr>
            <p:nvPr/>
          </p:nvSpPr>
          <p:spPr bwMode="auto">
            <a:xfrm>
              <a:off x="6594168" y="2862227"/>
              <a:ext cx="2001837"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bacteriestammen</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van </a:t>
              </a:r>
              <a:r>
                <a:rPr kumimoji="0" lang="pl-PL" altLang="pl-PL" sz="10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Rhizobium</a:t>
              </a:r>
              <a:endParaRPr kumimoji="0" lang="pl-PL" altLang="pl-PL" sz="1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 name="Text Box 14"/>
            <p:cNvSpPr txBox="1">
              <a:spLocks noChangeArrowheads="1"/>
            </p:cNvSpPr>
            <p:nvPr/>
          </p:nvSpPr>
          <p:spPr bwMode="auto">
            <a:xfrm>
              <a:off x="6329248" y="4186828"/>
              <a:ext cx="2667001"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ts val="0"/>
                </a:spcBef>
                <a:spcAft>
                  <a:spcPct val="0"/>
                </a:spcAft>
                <a:buClrTx/>
                <a:buSzTx/>
                <a:buFontTx/>
                <a:buNone/>
                <a:tabLst/>
                <a:defRPr/>
              </a:pP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beschermend</a:t>
              </a:r>
              <a:r>
                <a:rPr lang="nl-NL" altLang="pl-PL" sz="1000" dirty="0">
                  <a:solidFill>
                    <a:srgbClr val="000000"/>
                  </a:solidFill>
                </a:rPr>
                <a:t>e</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p>
            <a:p>
              <a:pPr marL="0" marR="0" lvl="0" indent="0" algn="ctr" defTabSz="449263" rtl="0" eaLnBrk="0" fontAlgn="base" latinLnBrk="0" hangingPunct="0">
                <a:lnSpc>
                  <a:spcPct val="100000"/>
                </a:lnSpc>
                <a:spcBef>
                  <a:spcPts val="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polymeerlaag</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 name="Text Box 16"/>
            <p:cNvSpPr txBox="1">
              <a:spLocks noChangeArrowheads="1"/>
            </p:cNvSpPr>
            <p:nvPr/>
          </p:nvSpPr>
          <p:spPr bwMode="auto">
            <a:xfrm>
              <a:off x="6343649" y="4953521"/>
              <a:ext cx="2252356"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groeistimulerende middelen</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 name="Text Box 17"/>
            <p:cNvSpPr txBox="1">
              <a:spLocks noChangeArrowheads="1"/>
            </p:cNvSpPr>
            <p:nvPr/>
          </p:nvSpPr>
          <p:spPr bwMode="auto">
            <a:xfrm>
              <a:off x="381000" y="2924175"/>
              <a:ext cx="1833562"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calciumcoating</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3" name="Text Box 18"/>
            <p:cNvSpPr txBox="1">
              <a:spLocks noChangeArrowheads="1"/>
            </p:cNvSpPr>
            <p:nvPr/>
          </p:nvSpPr>
          <p:spPr bwMode="auto">
            <a:xfrm>
              <a:off x="236082" y="1935007"/>
              <a:ext cx="2667001"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ts val="0"/>
                </a:spcBef>
                <a:spcAft>
                  <a:spcPct val="0"/>
                </a:spcAft>
                <a:buClrTx/>
                <a:buSzTx/>
                <a:buFontTx/>
                <a:buNone/>
                <a:tabLst/>
                <a:defRPr/>
              </a:pP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beschermend</a:t>
              </a:r>
              <a:r>
                <a:rPr kumimoji="0" lang="nl-N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e</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polymeer </a:t>
              </a:r>
            </a:p>
            <a:p>
              <a:pPr marL="0" marR="0" lvl="0" indent="0" algn="ctr" defTabSz="449263" rtl="0" eaLnBrk="0" fontAlgn="base" latinLnBrk="0" hangingPunct="0">
                <a:lnSpc>
                  <a:spcPct val="100000"/>
                </a:lnSpc>
                <a:spcBef>
                  <a:spcPts val="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laag</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 name="Text Box 19"/>
            <p:cNvSpPr txBox="1">
              <a:spLocks noChangeArrowheads="1"/>
            </p:cNvSpPr>
            <p:nvPr/>
          </p:nvSpPr>
          <p:spPr bwMode="auto">
            <a:xfrm>
              <a:off x="133350" y="3849688"/>
              <a:ext cx="2374900" cy="71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NPKS, </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449263" rtl="0" eaLnBrk="0" fontAlgn="base" latinLnBrk="0" hangingPunct="0">
                <a:lnSpc>
                  <a:spcPct val="4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micro-elementen</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 name="Text Box 20"/>
            <p:cNvSpPr txBox="1">
              <a:spLocks noChangeArrowheads="1"/>
            </p:cNvSpPr>
            <p:nvPr/>
          </p:nvSpPr>
          <p:spPr bwMode="auto">
            <a:xfrm>
              <a:off x="228600" y="5243515"/>
              <a:ext cx="2667001"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fungiciden tegen</a:t>
              </a:r>
              <a:r>
                <a:rPr kumimoji="0" lang="pl-PL" altLang="pl-PL" sz="10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 Pythium</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nvGrpSpPr>
            <p:cNvPr id="16" name="Group 30"/>
            <p:cNvGrpSpPr>
              <a:grpSpLocks/>
            </p:cNvGrpSpPr>
            <p:nvPr/>
          </p:nvGrpSpPr>
          <p:grpSpPr bwMode="auto">
            <a:xfrm>
              <a:off x="2843213" y="2346325"/>
              <a:ext cx="3000375" cy="2968625"/>
              <a:chOff x="1791" y="1422"/>
              <a:chExt cx="1890" cy="2024"/>
            </a:xfrm>
          </p:grpSpPr>
          <p:sp>
            <p:nvSpPr>
              <p:cNvPr id="25" name="Oval 2"/>
              <p:cNvSpPr>
                <a:spLocks noChangeArrowheads="1"/>
              </p:cNvSpPr>
              <p:nvPr/>
            </p:nvSpPr>
            <p:spPr bwMode="auto">
              <a:xfrm>
                <a:off x="2390" y="2042"/>
                <a:ext cx="680" cy="694"/>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6" name="AutoShape 3"/>
              <p:cNvSpPr>
                <a:spLocks noChangeArrowheads="1"/>
              </p:cNvSpPr>
              <p:nvPr/>
            </p:nvSpPr>
            <p:spPr bwMode="auto">
              <a:xfrm>
                <a:off x="2316" y="2000"/>
                <a:ext cx="840" cy="868"/>
              </a:xfrm>
              <a:custGeom>
                <a:avLst/>
                <a:gdLst>
                  <a:gd name="T0" fmla="*/ 16 w 21600"/>
                  <a:gd name="T1" fmla="*/ 0 h 21600"/>
                  <a:gd name="T2" fmla="*/ 5 w 21600"/>
                  <a:gd name="T3" fmla="*/ 5 h 21600"/>
                  <a:gd name="T4" fmla="*/ 0 w 21600"/>
                  <a:gd name="T5" fmla="*/ 17 h 21600"/>
                  <a:gd name="T6" fmla="*/ 5 w 21600"/>
                  <a:gd name="T7" fmla="*/ 30 h 21600"/>
                  <a:gd name="T8" fmla="*/ 16 w 21600"/>
                  <a:gd name="T9" fmla="*/ 35 h 21600"/>
                  <a:gd name="T10" fmla="*/ 28 w 21600"/>
                  <a:gd name="T11" fmla="*/ 30 h 21600"/>
                  <a:gd name="T12" fmla="*/ 33 w 21600"/>
                  <a:gd name="T13" fmla="*/ 17 h 21600"/>
                  <a:gd name="T14" fmla="*/ 28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0 h 21600"/>
                  <a:gd name="T26" fmla="*/ 18437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FF0000"/>
                  </a:gs>
                  <a:gs pos="100000">
                    <a:srgbClr val="7600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7" name="AutoShape 4"/>
              <p:cNvSpPr>
                <a:spLocks noChangeArrowheads="1"/>
              </p:cNvSpPr>
              <p:nvPr/>
            </p:nvSpPr>
            <p:spPr bwMode="auto">
              <a:xfrm>
                <a:off x="2264" y="1943"/>
                <a:ext cx="945" cy="984"/>
              </a:xfrm>
              <a:custGeom>
                <a:avLst/>
                <a:gdLst>
                  <a:gd name="T0" fmla="*/ 21 w 21600"/>
                  <a:gd name="T1" fmla="*/ 0 h 21600"/>
                  <a:gd name="T2" fmla="*/ 6 w 21600"/>
                  <a:gd name="T3" fmla="*/ 7 h 21600"/>
                  <a:gd name="T4" fmla="*/ 0 w 21600"/>
                  <a:gd name="T5" fmla="*/ 22 h 21600"/>
                  <a:gd name="T6" fmla="*/ 6 w 21600"/>
                  <a:gd name="T7" fmla="*/ 38 h 21600"/>
                  <a:gd name="T8" fmla="*/ 21 w 21600"/>
                  <a:gd name="T9" fmla="*/ 45 h 21600"/>
                  <a:gd name="T10" fmla="*/ 35 w 21600"/>
                  <a:gd name="T11" fmla="*/ 38 h 21600"/>
                  <a:gd name="T12" fmla="*/ 41 w 21600"/>
                  <a:gd name="T13" fmla="*/ 22 h 21600"/>
                  <a:gd name="T14" fmla="*/ 35 w 21600"/>
                  <a:gd name="T15" fmla="*/ 7 h 21600"/>
                  <a:gd name="T16" fmla="*/ 0 60000 65536"/>
                  <a:gd name="T17" fmla="*/ 0 60000 65536"/>
                  <a:gd name="T18" fmla="*/ 0 60000 65536"/>
                  <a:gd name="T19" fmla="*/ 0 60000 65536"/>
                  <a:gd name="T20" fmla="*/ 0 60000 65536"/>
                  <a:gd name="T21" fmla="*/ 0 60000 65536"/>
                  <a:gd name="T22" fmla="*/ 0 60000 65536"/>
                  <a:gd name="T23" fmla="*/ 0 60000 65536"/>
                  <a:gd name="T24" fmla="*/ 3154 w 21600"/>
                  <a:gd name="T25" fmla="*/ 3164 h 21600"/>
                  <a:gd name="T26" fmla="*/ 18446 w 21600"/>
                  <a:gd name="T27" fmla="*/ 1843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750" y="10800"/>
                    </a:moveTo>
                    <a:cubicBezTo>
                      <a:pt x="3750" y="14694"/>
                      <a:pt x="6906" y="17850"/>
                      <a:pt x="10800" y="17850"/>
                    </a:cubicBezTo>
                    <a:cubicBezTo>
                      <a:pt x="14694" y="17850"/>
                      <a:pt x="17850" y="14694"/>
                      <a:pt x="17850" y="10800"/>
                    </a:cubicBezTo>
                    <a:cubicBezTo>
                      <a:pt x="17850" y="6906"/>
                      <a:pt x="14694" y="3750"/>
                      <a:pt x="10800" y="3750"/>
                    </a:cubicBezTo>
                    <a:cubicBezTo>
                      <a:pt x="6906" y="3750"/>
                      <a:pt x="3750" y="6906"/>
                      <a:pt x="3750" y="10800"/>
                    </a:cubicBezTo>
                    <a:close/>
                  </a:path>
                </a:pathLst>
              </a:custGeom>
              <a:gradFill rotWithShape="0">
                <a:gsLst>
                  <a:gs pos="0">
                    <a:srgbClr val="471800"/>
                  </a:gs>
                  <a:gs pos="100000">
                    <a:srgbClr val="9933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8" name="AutoShape 5"/>
              <p:cNvSpPr>
                <a:spLocks noChangeArrowheads="1"/>
              </p:cNvSpPr>
              <p:nvPr/>
            </p:nvSpPr>
            <p:spPr bwMode="auto">
              <a:xfrm>
                <a:off x="2211" y="1885"/>
                <a:ext cx="1050" cy="1099"/>
              </a:xfrm>
              <a:custGeom>
                <a:avLst/>
                <a:gdLst>
                  <a:gd name="T0" fmla="*/ 26 w 21600"/>
                  <a:gd name="T1" fmla="*/ 0 h 21600"/>
                  <a:gd name="T2" fmla="*/ 7 w 21600"/>
                  <a:gd name="T3" fmla="*/ 8 h 21600"/>
                  <a:gd name="T4" fmla="*/ 0 w 21600"/>
                  <a:gd name="T5" fmla="*/ 28 h 21600"/>
                  <a:gd name="T6" fmla="*/ 7 w 21600"/>
                  <a:gd name="T7" fmla="*/ 48 h 21600"/>
                  <a:gd name="T8" fmla="*/ 26 w 21600"/>
                  <a:gd name="T9" fmla="*/ 56 h 21600"/>
                  <a:gd name="T10" fmla="*/ 44 w 21600"/>
                  <a:gd name="T11" fmla="*/ 48 h 21600"/>
                  <a:gd name="T12" fmla="*/ 51 w 21600"/>
                  <a:gd name="T13" fmla="*/ 28 h 21600"/>
                  <a:gd name="T14" fmla="*/ 44 w 21600"/>
                  <a:gd name="T15" fmla="*/ 8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4 h 21600"/>
                  <a:gd name="T26" fmla="*/ 18432 w 21600"/>
                  <a:gd name="T27" fmla="*/ 1843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768" y="10800"/>
                    </a:moveTo>
                    <a:cubicBezTo>
                      <a:pt x="2768" y="15236"/>
                      <a:pt x="6364" y="18832"/>
                      <a:pt x="10800" y="18832"/>
                    </a:cubicBezTo>
                    <a:cubicBezTo>
                      <a:pt x="15236" y="18832"/>
                      <a:pt x="18832" y="15236"/>
                      <a:pt x="18832" y="10800"/>
                    </a:cubicBezTo>
                    <a:cubicBezTo>
                      <a:pt x="18832" y="6364"/>
                      <a:pt x="15236" y="2768"/>
                      <a:pt x="10800" y="2768"/>
                    </a:cubicBezTo>
                    <a:cubicBezTo>
                      <a:pt x="6364" y="2768"/>
                      <a:pt x="2768" y="6364"/>
                      <a:pt x="2768" y="1080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9" name="AutoShape 6"/>
              <p:cNvSpPr>
                <a:spLocks noChangeArrowheads="1"/>
              </p:cNvSpPr>
              <p:nvPr/>
            </p:nvSpPr>
            <p:spPr bwMode="auto">
              <a:xfrm>
                <a:off x="2159" y="1827"/>
                <a:ext cx="1155" cy="1214"/>
              </a:xfrm>
              <a:custGeom>
                <a:avLst/>
                <a:gdLst>
                  <a:gd name="T0" fmla="*/ 31 w 21600"/>
                  <a:gd name="T1" fmla="*/ 0 h 21600"/>
                  <a:gd name="T2" fmla="*/ 9 w 21600"/>
                  <a:gd name="T3" fmla="*/ 10 h 21600"/>
                  <a:gd name="T4" fmla="*/ 0 w 21600"/>
                  <a:gd name="T5" fmla="*/ 34 h 21600"/>
                  <a:gd name="T6" fmla="*/ 9 w 21600"/>
                  <a:gd name="T7" fmla="*/ 58 h 21600"/>
                  <a:gd name="T8" fmla="*/ 31 w 21600"/>
                  <a:gd name="T9" fmla="*/ 68 h 21600"/>
                  <a:gd name="T10" fmla="*/ 53 w 21600"/>
                  <a:gd name="T11" fmla="*/ 58 h 21600"/>
                  <a:gd name="T12" fmla="*/ 62 w 21600"/>
                  <a:gd name="T13" fmla="*/ 34 h 21600"/>
                  <a:gd name="T14" fmla="*/ 53 w 21600"/>
                  <a:gd name="T15" fmla="*/ 10 h 21600"/>
                  <a:gd name="T16" fmla="*/ 0 60000 65536"/>
                  <a:gd name="T17" fmla="*/ 0 60000 65536"/>
                  <a:gd name="T18" fmla="*/ 0 60000 65536"/>
                  <a:gd name="T19" fmla="*/ 0 60000 65536"/>
                  <a:gd name="T20" fmla="*/ 0 60000 65536"/>
                  <a:gd name="T21" fmla="*/ 0 60000 65536"/>
                  <a:gd name="T22" fmla="*/ 0 60000 65536"/>
                  <a:gd name="T23" fmla="*/ 0 60000 65536"/>
                  <a:gd name="T24" fmla="*/ 3161 w 21600"/>
                  <a:gd name="T25" fmla="*/ 3167 h 21600"/>
                  <a:gd name="T26" fmla="*/ 18439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FFFF00"/>
                  </a:gs>
                  <a:gs pos="100000">
                    <a:srgbClr val="7676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 name="AutoShape 7"/>
              <p:cNvSpPr>
                <a:spLocks noChangeArrowheads="1"/>
              </p:cNvSpPr>
              <p:nvPr/>
            </p:nvSpPr>
            <p:spPr bwMode="auto">
              <a:xfrm>
                <a:off x="2054" y="1711"/>
                <a:ext cx="1365" cy="1446"/>
              </a:xfrm>
              <a:custGeom>
                <a:avLst/>
                <a:gdLst>
                  <a:gd name="T0" fmla="*/ 43 w 21600"/>
                  <a:gd name="T1" fmla="*/ 0 h 21600"/>
                  <a:gd name="T2" fmla="*/ 13 w 21600"/>
                  <a:gd name="T3" fmla="*/ 14 h 21600"/>
                  <a:gd name="T4" fmla="*/ 0 w 21600"/>
                  <a:gd name="T5" fmla="*/ 48 h 21600"/>
                  <a:gd name="T6" fmla="*/ 13 w 21600"/>
                  <a:gd name="T7" fmla="*/ 83 h 21600"/>
                  <a:gd name="T8" fmla="*/ 43 w 21600"/>
                  <a:gd name="T9" fmla="*/ 97 h 21600"/>
                  <a:gd name="T10" fmla="*/ 74 w 21600"/>
                  <a:gd name="T11" fmla="*/ 83 h 21600"/>
                  <a:gd name="T12" fmla="*/ 86 w 21600"/>
                  <a:gd name="T13" fmla="*/ 48 h 21600"/>
                  <a:gd name="T14" fmla="*/ 74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65 w 21600"/>
                  <a:gd name="T25" fmla="*/ 3167 h 21600"/>
                  <a:gd name="T26" fmla="*/ 18435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00FFFF"/>
                  </a:gs>
                  <a:gs pos="100000">
                    <a:srgbClr val="007676"/>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 name="AutoShape 8"/>
              <p:cNvSpPr>
                <a:spLocks noChangeArrowheads="1"/>
              </p:cNvSpPr>
              <p:nvPr/>
            </p:nvSpPr>
            <p:spPr bwMode="auto">
              <a:xfrm>
                <a:off x="1949" y="1596"/>
                <a:ext cx="1575" cy="1677"/>
              </a:xfrm>
              <a:custGeom>
                <a:avLst/>
                <a:gdLst>
                  <a:gd name="T0" fmla="*/ 57 w 21600"/>
                  <a:gd name="T1" fmla="*/ 0 h 21600"/>
                  <a:gd name="T2" fmla="*/ 17 w 21600"/>
                  <a:gd name="T3" fmla="*/ 19 h 21600"/>
                  <a:gd name="T4" fmla="*/ 0 w 21600"/>
                  <a:gd name="T5" fmla="*/ 65 h 21600"/>
                  <a:gd name="T6" fmla="*/ 17 w 21600"/>
                  <a:gd name="T7" fmla="*/ 111 h 21600"/>
                  <a:gd name="T8" fmla="*/ 57 w 21600"/>
                  <a:gd name="T9" fmla="*/ 130 h 21600"/>
                  <a:gd name="T10" fmla="*/ 98 w 21600"/>
                  <a:gd name="T11" fmla="*/ 111 h 21600"/>
                  <a:gd name="T12" fmla="*/ 115 w 21600"/>
                  <a:gd name="T13" fmla="*/ 65 h 21600"/>
                  <a:gd name="T14" fmla="*/ 98 w 21600"/>
                  <a:gd name="T15" fmla="*/ 19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9 h 21600"/>
                  <a:gd name="T26" fmla="*/ 18432 w 21600"/>
                  <a:gd name="T27" fmla="*/ 1843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993366"/>
                  </a:gs>
                  <a:gs pos="100000">
                    <a:srgbClr val="5F204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 name="AutoShape 11"/>
              <p:cNvSpPr>
                <a:spLocks noChangeArrowheads="1"/>
              </p:cNvSpPr>
              <p:nvPr/>
            </p:nvSpPr>
            <p:spPr bwMode="auto">
              <a:xfrm>
                <a:off x="1791" y="1422"/>
                <a:ext cx="1890" cy="2024"/>
              </a:xfrm>
              <a:custGeom>
                <a:avLst/>
                <a:gdLst>
                  <a:gd name="T0" fmla="*/ 83 w 21600"/>
                  <a:gd name="T1" fmla="*/ 0 h 21600"/>
                  <a:gd name="T2" fmla="*/ 24 w 21600"/>
                  <a:gd name="T3" fmla="*/ 28 h 21600"/>
                  <a:gd name="T4" fmla="*/ 0 w 21600"/>
                  <a:gd name="T5" fmla="*/ 95 h 21600"/>
                  <a:gd name="T6" fmla="*/ 24 w 21600"/>
                  <a:gd name="T7" fmla="*/ 162 h 21600"/>
                  <a:gd name="T8" fmla="*/ 83 w 21600"/>
                  <a:gd name="T9" fmla="*/ 190 h 21600"/>
                  <a:gd name="T10" fmla="*/ 141 w 21600"/>
                  <a:gd name="T11" fmla="*/ 162 h 21600"/>
                  <a:gd name="T12" fmla="*/ 165 w 21600"/>
                  <a:gd name="T13" fmla="*/ 95 h 21600"/>
                  <a:gd name="T14" fmla="*/ 141 w 21600"/>
                  <a:gd name="T15" fmla="*/ 28 h 21600"/>
                  <a:gd name="T16" fmla="*/ 0 60000 65536"/>
                  <a:gd name="T17" fmla="*/ 0 60000 65536"/>
                  <a:gd name="T18" fmla="*/ 0 60000 65536"/>
                  <a:gd name="T19" fmla="*/ 0 60000 65536"/>
                  <a:gd name="T20" fmla="*/ 0 60000 65536"/>
                  <a:gd name="T21" fmla="*/ 0 60000 65536"/>
                  <a:gd name="T22" fmla="*/ 0 60000 65536"/>
                  <a:gd name="T23" fmla="*/ 0 60000 65536"/>
                  <a:gd name="T24" fmla="*/ 3166 w 21600"/>
                  <a:gd name="T25" fmla="*/ 3159 h 21600"/>
                  <a:gd name="T26" fmla="*/ 18434 w 21600"/>
                  <a:gd name="T27" fmla="*/ 18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C59E00"/>
                  </a:gs>
                  <a:gs pos="100000">
                    <a:srgbClr val="FFCC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17" name="Line 12"/>
            <p:cNvSpPr>
              <a:spLocks noChangeShapeType="1"/>
            </p:cNvSpPr>
            <p:nvPr/>
          </p:nvSpPr>
          <p:spPr bwMode="auto">
            <a:xfrm flipV="1">
              <a:off x="4343400" y="2346325"/>
              <a:ext cx="2252663" cy="144145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18" name="Line 13"/>
            <p:cNvSpPr>
              <a:spLocks noChangeShapeType="1"/>
            </p:cNvSpPr>
            <p:nvPr/>
          </p:nvSpPr>
          <p:spPr bwMode="auto">
            <a:xfrm flipV="1">
              <a:off x="4762500" y="3194050"/>
              <a:ext cx="1998663" cy="509588"/>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19" name="Line 15"/>
            <p:cNvSpPr>
              <a:spLocks noChangeShapeType="1"/>
            </p:cNvSpPr>
            <p:nvPr/>
          </p:nvSpPr>
          <p:spPr bwMode="auto">
            <a:xfrm>
              <a:off x="4843463" y="3957638"/>
              <a:ext cx="2166937" cy="593725"/>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0" name="Line 22"/>
            <p:cNvSpPr>
              <a:spLocks noChangeShapeType="1"/>
            </p:cNvSpPr>
            <p:nvPr/>
          </p:nvSpPr>
          <p:spPr bwMode="auto">
            <a:xfrm>
              <a:off x="4927599" y="4211638"/>
              <a:ext cx="1749428" cy="1031877"/>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1" name="Line 23"/>
            <p:cNvSpPr>
              <a:spLocks noChangeShapeType="1"/>
            </p:cNvSpPr>
            <p:nvPr/>
          </p:nvSpPr>
          <p:spPr bwMode="auto">
            <a:xfrm flipH="1">
              <a:off x="2343150" y="4467225"/>
              <a:ext cx="1500188" cy="847725"/>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2" name="Line 24"/>
            <p:cNvSpPr>
              <a:spLocks noChangeShapeType="1"/>
            </p:cNvSpPr>
            <p:nvPr/>
          </p:nvSpPr>
          <p:spPr bwMode="auto">
            <a:xfrm flipH="1">
              <a:off x="1843088" y="4043363"/>
              <a:ext cx="1582737" cy="168275"/>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3" name="Line 25"/>
            <p:cNvSpPr>
              <a:spLocks noChangeShapeType="1"/>
            </p:cNvSpPr>
            <p:nvPr/>
          </p:nvSpPr>
          <p:spPr bwMode="auto">
            <a:xfrm flipH="1" flipV="1">
              <a:off x="1843088" y="3363913"/>
              <a:ext cx="1331912" cy="255587"/>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4" name="Line 26"/>
            <p:cNvSpPr>
              <a:spLocks noChangeShapeType="1"/>
            </p:cNvSpPr>
            <p:nvPr/>
          </p:nvSpPr>
          <p:spPr bwMode="auto">
            <a:xfrm flipH="1" flipV="1">
              <a:off x="2427288" y="2432050"/>
              <a:ext cx="833437" cy="50800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grpSp>
      <p:pic>
        <p:nvPicPr>
          <p:cNvPr id="33" name="Obraz 3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119" y="5141397"/>
            <a:ext cx="4166550" cy="1433307"/>
          </a:xfrm>
          <a:prstGeom prst="rect">
            <a:avLst/>
          </a:prstGeom>
        </p:spPr>
      </p:pic>
      <p:sp>
        <p:nvSpPr>
          <p:cNvPr id="35" name="Text Box 21"/>
          <p:cNvSpPr txBox="1">
            <a:spLocks noGrp="1" noChangeArrowheads="1"/>
          </p:cNvSpPr>
          <p:nvPr>
            <p:ph type="title"/>
          </p:nvPr>
        </p:nvSpPr>
        <p:spPr bwMode="auto">
          <a:xfrm>
            <a:off x="1101121" y="344269"/>
            <a:ext cx="57891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pl-PL" altLang="pl-PL" b="1" dirty="0" smtClean="0">
                <a:solidFill>
                  <a:srgbClr val="006600"/>
                </a:solidFill>
                <a:latin typeface="Tahoma" panose="020B0604030504040204" pitchFamily="34" charset="0"/>
                <a:cs typeface="Tahoma" panose="020B0604030504040204" pitchFamily="34" charset="0"/>
              </a:rPr>
              <a:t>Meerlaagse</a:t>
            </a:r>
            <a:r>
              <a:rPr lang="pl-PL" altLang="pl-PL" b="1" dirty="0" err="1" smtClean="0">
                <a:solidFill>
                  <a:srgbClr val="006600"/>
                </a:solidFill>
                <a:latin typeface="Tahoma" panose="020B0604030504040204" pitchFamily="34" charset="0"/>
                <a:cs typeface="Tahoma" panose="020B0604030504040204" pitchFamily="34" charset="0"/>
              </a:rPr>
              <a:t> zaadcoating</a:t>
            </a:r>
            <a:endParaRPr lang="pl-PL" altLang="pl-PL" b="1" dirty="0">
              <a:solidFill>
                <a:srgbClr val="006600"/>
              </a:solidFill>
              <a:latin typeface="Tahoma" panose="020B0604030504040204" pitchFamily="34" charset="0"/>
              <a:cs typeface="Tahoma" panose="020B0604030504040204" pitchFamily="34" charset="0"/>
            </a:endParaRPr>
          </a:p>
        </p:txBody>
      </p:sp>
      <p:pic>
        <p:nvPicPr>
          <p:cNvPr id="36"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4"/>
          <p:cNvSpPr txBox="1">
            <a:spLocks noChangeArrowheads="1"/>
          </p:cNvSpPr>
          <p:nvPr/>
        </p:nvSpPr>
        <p:spPr bwMode="auto">
          <a:xfrm>
            <a:off x="467544" y="6334067"/>
            <a:ext cx="31710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companies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materials</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93555385"/>
      </p:ext>
    </p:extLst>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4" name="Picture 6" descr="F1000003"/>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48" y="6896"/>
            <a:ext cx="4571266" cy="350932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2456" name="Picture 8" descr="Hatzenbichler Vertikat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92814" y="40687"/>
            <a:ext cx="4548399" cy="347553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2457" name="Text Box 9"/>
          <p:cNvSpPr txBox="1">
            <a:spLocks noChangeArrowheads="1"/>
          </p:cNvSpPr>
          <p:nvPr/>
        </p:nvSpPr>
        <p:spPr bwMode="auto">
          <a:xfrm>
            <a:off x="3087545" y="3479750"/>
            <a:ext cx="2993835" cy="699459"/>
          </a:xfrm>
          <a:prstGeom prst="rect">
            <a:avLst/>
          </a:prstGeom>
          <a:noFill/>
          <a:ln w="9525">
            <a:noFill/>
            <a:miter lim="800000"/>
            <a:headEnd/>
            <a:tailEnd/>
          </a:ln>
          <a:effectLst/>
        </p:spPr>
        <p:txBody>
          <a:bodyPr wrap="square" lIns="132987" tIns="132987" rIns="132987" bIns="132987">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Zaaimachines</a:t>
            </a:r>
            <a:endParaRPr kumimoji="0" lang="pl-PL" sz="28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6" descr="Great Plains"/>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48" y="4437112"/>
            <a:ext cx="3110291" cy="24208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Obraz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180981" y="4215986"/>
            <a:ext cx="3963020" cy="26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KOCKER~5"/>
          <p:cNvPicPr preferRelativeResize="0">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8200" y="4097675"/>
            <a:ext cx="2965968" cy="275522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3" descr="VAKUMA~4"/>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84168" y="2709796"/>
            <a:ext cx="3057045" cy="223137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Obraz 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046" y="2780928"/>
            <a:ext cx="3066499" cy="204494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5940152" y="4673795"/>
            <a:ext cx="31710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 en bedrijfsmaterialen</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3846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913739" y="116631"/>
            <a:ext cx="5962517" cy="800219"/>
          </a:xfrm>
        </p:spPr>
        <p:txBody>
          <a:bodyPr wrap="square">
            <a:spAutoFit/>
          </a:bodyPr>
          <a:lstStyle/>
          <a:p>
            <a:r>
              <a:rPr lang="en-US" altLang="pl-PL" sz="2600" dirty="0" err="1">
                <a:solidFill>
                  <a:srgbClr val="006600"/>
                </a:solidFill>
                <a:latin typeface="Tahoma" panose="020B0604030504040204" pitchFamily="34" charset="0"/>
                <a:ea typeface="+mn-ea"/>
                <a:cs typeface="+mn-cs"/>
              </a:rPr>
              <a:t>Z</a:t>
            </a:r>
            <a:r>
              <a:rPr lang="en-US" altLang="pl-PL" sz="2600" b="1" dirty="0" err="1" smtClean="0">
                <a:solidFill>
                  <a:srgbClr val="006600"/>
                </a:solidFill>
                <a:latin typeface="Tahoma" panose="020B0604030504040204" pitchFamily="34" charset="0"/>
                <a:ea typeface="+mn-ea"/>
                <a:cs typeface="+mn-cs"/>
              </a:rPr>
              <a:t>aaimachines</a:t>
            </a:r>
            <a:r>
              <a:rPr lang="en-US" altLang="pl-PL" sz="2600" b="1" dirty="0" smtClean="0">
                <a:solidFill>
                  <a:srgbClr val="006600"/>
                </a:solidFill>
                <a:latin typeface="Tahoma" panose="020B0604030504040204" pitchFamily="34" charset="0"/>
                <a:ea typeface="+mn-ea"/>
                <a:cs typeface="+mn-cs"/>
              </a:rPr>
              <a:t> </a:t>
            </a:r>
            <a:r>
              <a:rPr lang="en-US" altLang="pl-PL" sz="2600" b="1" dirty="0" err="1">
                <a:solidFill>
                  <a:srgbClr val="006600"/>
                </a:solidFill>
                <a:latin typeface="Tahoma" panose="020B0604030504040204" pitchFamily="34" charset="0"/>
                <a:ea typeface="+mn-ea"/>
                <a:cs typeface="+mn-cs"/>
              </a:rPr>
              <a:t>uitgerust</a:t>
            </a:r>
            <a:r>
              <a:rPr lang="en-US" altLang="pl-PL" sz="2600" b="1" dirty="0">
                <a:solidFill>
                  <a:srgbClr val="006600"/>
                </a:solidFill>
                <a:latin typeface="Tahoma" panose="020B0604030504040204" pitchFamily="34" charset="0"/>
                <a:ea typeface="+mn-ea"/>
                <a:cs typeface="+mn-cs"/>
              </a:rPr>
              <a:t> </a:t>
            </a:r>
            <a:r>
              <a:rPr lang="en-US" altLang="pl-PL" sz="2600" b="1" dirty="0" smtClean="0">
                <a:solidFill>
                  <a:srgbClr val="006600"/>
                </a:solidFill>
                <a:latin typeface="Tahoma" panose="020B0604030504040204" pitchFamily="34" charset="0"/>
                <a:ea typeface="+mn-ea"/>
                <a:cs typeface="+mn-cs"/>
              </a:rPr>
              <a:t>met </a:t>
            </a:r>
            <a:r>
              <a:rPr lang="en-US" altLang="pl-PL" sz="2600" b="1" dirty="0" err="1" smtClean="0">
                <a:solidFill>
                  <a:srgbClr val="006600"/>
                </a:solidFill>
                <a:latin typeface="Tahoma" panose="020B0604030504040204" pitchFamily="34" charset="0"/>
                <a:ea typeface="+mn-ea"/>
                <a:cs typeface="+mn-cs"/>
              </a:rPr>
              <a:t>Guttler</a:t>
            </a:r>
            <a:r>
              <a:rPr lang="en-US" altLang="pl-PL" sz="2600" b="1" dirty="0" smtClean="0">
                <a:solidFill>
                  <a:srgbClr val="006600"/>
                </a:solidFill>
                <a:latin typeface="Tahoma" panose="020B0604030504040204" pitchFamily="34" charset="0"/>
                <a:ea typeface="+mn-ea"/>
                <a:cs typeface="+mn-cs"/>
              </a:rPr>
              <a:t> </a:t>
            </a:r>
            <a:r>
              <a:rPr lang="en-US" altLang="pl-PL" sz="2600" b="1" dirty="0" err="1" smtClean="0">
                <a:solidFill>
                  <a:srgbClr val="006600"/>
                </a:solidFill>
                <a:latin typeface="Tahoma" panose="020B0604030504040204" pitchFamily="34" charset="0"/>
                <a:ea typeface="+mn-ea"/>
                <a:cs typeface="+mn-cs"/>
              </a:rPr>
              <a:t>rollersysteem</a:t>
            </a:r>
            <a:endParaRPr lang="pl-PL" altLang="pl-PL" sz="2600" b="1" kern="1200" dirty="0">
              <a:solidFill>
                <a:srgbClr val="006600"/>
              </a:solidFill>
              <a:latin typeface="Tahoma" panose="020B0604030504040204" pitchFamily="34" charset="0"/>
              <a:ea typeface="+mn-ea"/>
              <a:cs typeface="+mn-cs"/>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2019" y="3659829"/>
            <a:ext cx="4187172" cy="286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25144" y="3662093"/>
            <a:ext cx="4302224" cy="2867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32951" y="1213877"/>
            <a:ext cx="3592479" cy="239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7189130" y="3046838"/>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6900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Niskie koszenie"/>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37" y="1"/>
            <a:ext cx="4484768" cy="339381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3" name="Picture 3" descr="Reglone"/>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2996" y="1"/>
            <a:ext cx="4484768" cy="3393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44" name="Text Box 4"/>
          <p:cNvSpPr txBox="1">
            <a:spLocks noChangeArrowheads="1"/>
          </p:cNvSpPr>
          <p:nvPr/>
        </p:nvSpPr>
        <p:spPr bwMode="auto">
          <a:xfrm>
            <a:off x="280023" y="44624"/>
            <a:ext cx="3869010" cy="461793"/>
          </a:xfrm>
          <a:prstGeom prst="rect">
            <a:avLst/>
          </a:prstGeom>
          <a:noFill/>
          <a:ln w="9525">
            <a:noFill/>
            <a:miter lim="800000"/>
            <a:headEnd/>
            <a:tailEnd/>
          </a:ln>
          <a:effectLst/>
        </p:spPr>
        <p:txBody>
          <a:bodyPr>
            <a:spAutoFit/>
          </a:body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lang="nl-NL" sz="2401" b="1" dirty="0" smtClean="0">
                <a:solidFill>
                  <a:srgbClr val="FFFF00"/>
                </a:solidFill>
                <a:latin typeface="Tahoma" panose="020B0604030504040204" pitchFamily="34" charset="0"/>
                <a:ea typeface="Tahoma" panose="020B0604030504040204" pitchFamily="34" charset="0"/>
                <a:cs typeface="Tahoma" panose="020B0604030504040204" pitchFamily="34" charset="0"/>
              </a:rPr>
              <a:t>Kort</a:t>
            </a:r>
            <a:r>
              <a:rPr kumimoji="0" lang="pl-PL" sz="2401" b="1" i="0" u="none" strike="noStrike" kern="120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maaien</a:t>
            </a:r>
            <a:endParaRPr kumimoji="0" lang="pl-PL" sz="2401"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1445" name="Text Box 5"/>
          <p:cNvSpPr txBox="1">
            <a:spLocks noChangeArrowheads="1"/>
          </p:cNvSpPr>
          <p:nvPr/>
        </p:nvSpPr>
        <p:spPr bwMode="auto">
          <a:xfrm>
            <a:off x="4852756" y="44624"/>
            <a:ext cx="3869011" cy="461793"/>
          </a:xfrm>
          <a:prstGeom prst="rect">
            <a:avLst/>
          </a:prstGeom>
          <a:noFill/>
          <a:ln w="9525">
            <a:noFill/>
            <a:miter lim="800000"/>
            <a:headEnd/>
            <a:tailEnd/>
          </a:ln>
          <a:effectLst/>
        </p:spPr>
        <p:txBody>
          <a:bodyPr>
            <a:spAutoFit/>
          </a:body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nl-NL" sz="2401" b="1" i="0" u="none" strike="noStrike" kern="120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Herbici</a:t>
            </a:r>
            <a:r>
              <a:rPr kumimoji="0" lang="pl-PL" sz="2401" b="1" i="0" u="none" strike="noStrike" kern="120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de</a:t>
            </a:r>
            <a:endParaRPr kumimoji="0" lang="pl-PL" sz="2401"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446" name="Picture 6" descr="Brona aktywna"/>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37" y="3427534"/>
            <a:ext cx="4484768" cy="343046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7" name="Picture 7" descr="Glebogryzarka"/>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82996" y="3429000"/>
            <a:ext cx="4484768" cy="3429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50" name="Text Box 10"/>
          <p:cNvSpPr txBox="1">
            <a:spLocks noChangeArrowheads="1"/>
          </p:cNvSpPr>
          <p:nvPr/>
        </p:nvSpPr>
        <p:spPr bwMode="auto">
          <a:xfrm>
            <a:off x="280023" y="6351583"/>
            <a:ext cx="3869010" cy="461793"/>
          </a:xfrm>
          <a:prstGeom prst="rect">
            <a:avLst/>
          </a:prstGeom>
          <a:noFill/>
          <a:ln w="9525">
            <a:noFill/>
            <a:miter lim="800000"/>
            <a:headEnd/>
            <a:tailEnd/>
          </a:ln>
          <a:effectLst/>
        </p:spPr>
        <p:txBody>
          <a:bodyPr>
            <a:spAutoFit/>
          </a:body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sz="2401" b="1" i="0" u="none" strike="noStrike" kern="120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Actie</a:t>
            </a:r>
            <a:r>
              <a:rPr lang="nl-NL" sz="2401" b="1" dirty="0" smtClean="0">
                <a:solidFill>
                  <a:srgbClr val="FFFF00"/>
                </a:solidFill>
                <a:latin typeface="Tahoma" panose="020B0604030504040204" pitchFamily="34" charset="0"/>
                <a:ea typeface="Tahoma" panose="020B0604030504040204" pitchFamily="34" charset="0"/>
                <a:cs typeface="Tahoma" panose="020B0604030504040204" pitchFamily="34" charset="0"/>
              </a:rPr>
              <a:t>f eggen</a:t>
            </a:r>
            <a:endParaRPr kumimoji="0" lang="pl-PL" sz="2401"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1451" name="Text Box 11"/>
          <p:cNvSpPr txBox="1">
            <a:spLocks noChangeArrowheads="1"/>
          </p:cNvSpPr>
          <p:nvPr/>
        </p:nvSpPr>
        <p:spPr bwMode="auto">
          <a:xfrm>
            <a:off x="4924595" y="6351583"/>
            <a:ext cx="3867544" cy="461793"/>
          </a:xfrm>
          <a:prstGeom prst="rect">
            <a:avLst/>
          </a:prstGeom>
          <a:noFill/>
          <a:ln w="9525">
            <a:noFill/>
            <a:miter lim="800000"/>
            <a:headEnd/>
            <a:tailEnd/>
          </a:ln>
          <a:effectLst/>
        </p:spPr>
        <p:txBody>
          <a:bodyPr>
            <a:spAutoFit/>
          </a:body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sz="2401" b="1" i="0" u="none" strike="noStrike" kern="120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Rotavator</a:t>
            </a:r>
            <a:endParaRPr kumimoji="0" lang="pl-PL" sz="2401"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6370" name="Text Box 2"/>
          <p:cNvSpPr txBox="1">
            <a:spLocks noChangeArrowheads="1"/>
          </p:cNvSpPr>
          <p:nvPr/>
        </p:nvSpPr>
        <p:spPr bwMode="auto">
          <a:xfrm>
            <a:off x="1745673" y="3068960"/>
            <a:ext cx="5061527" cy="637903"/>
          </a:xfrm>
          <a:prstGeom prst="rect">
            <a:avLst/>
          </a:prstGeom>
          <a:solidFill>
            <a:schemeClr val="tx1"/>
          </a:solidFill>
          <a:ln w="9525">
            <a:noFill/>
            <a:miter lim="800000"/>
            <a:headEnd/>
            <a:tailEnd/>
          </a:ln>
          <a:effectLst/>
        </p:spPr>
        <p:txBody>
          <a:bodyPr wrap="square" lIns="132987" tIns="132987" rIns="132987" bIns="132987">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lang="en-US" sz="24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Start</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van </a:t>
            </a:r>
            <a:r>
              <a:rPr kumimoji="0" lang="en-US"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graslandvernieuwing</a:t>
            </a:r>
            <a:endParaRPr kumimoji="0" lang="pl-PL" sz="24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 Box 4"/>
          <p:cNvSpPr txBox="1">
            <a:spLocks noChangeArrowheads="1"/>
          </p:cNvSpPr>
          <p:nvPr/>
        </p:nvSpPr>
        <p:spPr bwMode="auto">
          <a:xfrm>
            <a:off x="7292266" y="3119489"/>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Foto's</a:t>
            </a:r>
            <a:r>
              <a:rPr kumimoji="0" lang="pl-PL"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26904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a 30"/>
          <p:cNvGrpSpPr/>
          <p:nvPr/>
        </p:nvGrpSpPr>
        <p:grpSpPr>
          <a:xfrm>
            <a:off x="107504" y="1268761"/>
            <a:ext cx="8824872" cy="4347149"/>
            <a:chOff x="368300" y="2184400"/>
            <a:chExt cx="8289925" cy="3881440"/>
          </a:xfrm>
        </p:grpSpPr>
        <p:grpSp>
          <p:nvGrpSpPr>
            <p:cNvPr id="32" name="Group 53"/>
            <p:cNvGrpSpPr>
              <a:grpSpLocks/>
            </p:cNvGrpSpPr>
            <p:nvPr/>
          </p:nvGrpSpPr>
          <p:grpSpPr bwMode="auto">
            <a:xfrm>
              <a:off x="368300" y="2184400"/>
              <a:ext cx="8289925" cy="3300413"/>
              <a:chOff x="232" y="1376"/>
              <a:chExt cx="5222" cy="2079"/>
            </a:xfrm>
          </p:grpSpPr>
          <p:sp>
            <p:nvSpPr>
              <p:cNvPr id="51" name="Line 8"/>
              <p:cNvSpPr>
                <a:spLocks noChangeShapeType="1"/>
              </p:cNvSpPr>
              <p:nvPr/>
            </p:nvSpPr>
            <p:spPr bwMode="auto">
              <a:xfrm>
                <a:off x="559" y="3078"/>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2" name="Line 9"/>
              <p:cNvSpPr>
                <a:spLocks noChangeShapeType="1"/>
              </p:cNvSpPr>
              <p:nvPr/>
            </p:nvSpPr>
            <p:spPr bwMode="auto">
              <a:xfrm>
                <a:off x="559" y="2840"/>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3" name="Line 10"/>
              <p:cNvSpPr>
                <a:spLocks noChangeShapeType="1"/>
              </p:cNvSpPr>
              <p:nvPr/>
            </p:nvSpPr>
            <p:spPr bwMode="auto">
              <a:xfrm>
                <a:off x="559" y="2595"/>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endParaRPr>
              </a:p>
            </p:txBody>
          </p:sp>
          <p:sp>
            <p:nvSpPr>
              <p:cNvPr id="54" name="Line 11"/>
              <p:cNvSpPr>
                <a:spLocks noChangeShapeType="1"/>
              </p:cNvSpPr>
              <p:nvPr/>
            </p:nvSpPr>
            <p:spPr bwMode="auto">
              <a:xfrm>
                <a:off x="559" y="2356"/>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5" name="Line 12"/>
              <p:cNvSpPr>
                <a:spLocks noChangeShapeType="1"/>
              </p:cNvSpPr>
              <p:nvPr/>
            </p:nvSpPr>
            <p:spPr bwMode="auto">
              <a:xfrm>
                <a:off x="559" y="2111"/>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6" name="Line 13"/>
              <p:cNvSpPr>
                <a:spLocks noChangeShapeType="1"/>
              </p:cNvSpPr>
              <p:nvPr/>
            </p:nvSpPr>
            <p:spPr bwMode="auto">
              <a:xfrm>
                <a:off x="559" y="1872"/>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7" name="Line 14"/>
              <p:cNvSpPr>
                <a:spLocks noChangeShapeType="1"/>
              </p:cNvSpPr>
              <p:nvPr/>
            </p:nvSpPr>
            <p:spPr bwMode="auto">
              <a:xfrm>
                <a:off x="559" y="1627"/>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8" name="Line 20"/>
              <p:cNvSpPr>
                <a:spLocks noChangeShapeType="1"/>
              </p:cNvSpPr>
              <p:nvPr/>
            </p:nvSpPr>
            <p:spPr bwMode="auto">
              <a:xfrm>
                <a:off x="559" y="1627"/>
                <a:ext cx="1" cy="16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9" name="Line 21"/>
              <p:cNvSpPr>
                <a:spLocks noChangeShapeType="1"/>
              </p:cNvSpPr>
              <p:nvPr/>
            </p:nvSpPr>
            <p:spPr bwMode="auto">
              <a:xfrm>
                <a:off x="504" y="3323"/>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0" name="Line 22"/>
              <p:cNvSpPr>
                <a:spLocks noChangeShapeType="1"/>
              </p:cNvSpPr>
              <p:nvPr/>
            </p:nvSpPr>
            <p:spPr bwMode="auto">
              <a:xfrm>
                <a:off x="504" y="3078"/>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1" name="Line 23"/>
              <p:cNvSpPr>
                <a:spLocks noChangeShapeType="1"/>
              </p:cNvSpPr>
              <p:nvPr/>
            </p:nvSpPr>
            <p:spPr bwMode="auto">
              <a:xfrm>
                <a:off x="504" y="2840"/>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2" name="Line 24"/>
              <p:cNvSpPr>
                <a:spLocks noChangeShapeType="1"/>
              </p:cNvSpPr>
              <p:nvPr/>
            </p:nvSpPr>
            <p:spPr bwMode="auto">
              <a:xfrm>
                <a:off x="504" y="2595"/>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3" name="Line 25"/>
              <p:cNvSpPr>
                <a:spLocks noChangeShapeType="1"/>
              </p:cNvSpPr>
              <p:nvPr/>
            </p:nvSpPr>
            <p:spPr bwMode="auto">
              <a:xfrm>
                <a:off x="531" y="2356"/>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4" name="Line 26"/>
              <p:cNvSpPr>
                <a:spLocks noChangeShapeType="1"/>
              </p:cNvSpPr>
              <p:nvPr/>
            </p:nvSpPr>
            <p:spPr bwMode="auto">
              <a:xfrm>
                <a:off x="504" y="2111"/>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5" name="Line 27"/>
              <p:cNvSpPr>
                <a:spLocks noChangeShapeType="1"/>
              </p:cNvSpPr>
              <p:nvPr/>
            </p:nvSpPr>
            <p:spPr bwMode="auto">
              <a:xfrm>
                <a:off x="504" y="1872"/>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6" name="Line 28"/>
              <p:cNvSpPr>
                <a:spLocks noChangeShapeType="1"/>
              </p:cNvSpPr>
              <p:nvPr/>
            </p:nvSpPr>
            <p:spPr bwMode="auto">
              <a:xfrm>
                <a:off x="504" y="1627"/>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7" name="Line 29"/>
              <p:cNvSpPr>
                <a:spLocks noChangeShapeType="1"/>
              </p:cNvSpPr>
              <p:nvPr/>
            </p:nvSpPr>
            <p:spPr bwMode="auto">
              <a:xfrm>
                <a:off x="559" y="3323"/>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8" name="Line 30"/>
              <p:cNvSpPr>
                <a:spLocks noChangeShapeType="1"/>
              </p:cNvSpPr>
              <p:nvPr/>
            </p:nvSpPr>
            <p:spPr bwMode="auto">
              <a:xfrm flipV="1">
                <a:off x="559" y="3323"/>
                <a:ext cx="1" cy="4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9" name="Line 31"/>
              <p:cNvSpPr>
                <a:spLocks noChangeShapeType="1"/>
              </p:cNvSpPr>
              <p:nvPr/>
            </p:nvSpPr>
            <p:spPr bwMode="auto">
              <a:xfrm flipV="1">
                <a:off x="1535"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0" name="Line 32"/>
              <p:cNvSpPr>
                <a:spLocks noChangeShapeType="1"/>
              </p:cNvSpPr>
              <p:nvPr/>
            </p:nvSpPr>
            <p:spPr bwMode="auto">
              <a:xfrm flipV="1">
                <a:off x="2518"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1" name="Line 33"/>
              <p:cNvSpPr>
                <a:spLocks noChangeShapeType="1"/>
              </p:cNvSpPr>
              <p:nvPr/>
            </p:nvSpPr>
            <p:spPr bwMode="auto">
              <a:xfrm flipV="1">
                <a:off x="3494"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2" name="Line 34"/>
              <p:cNvSpPr>
                <a:spLocks noChangeShapeType="1"/>
              </p:cNvSpPr>
              <p:nvPr/>
            </p:nvSpPr>
            <p:spPr bwMode="auto">
              <a:xfrm flipV="1">
                <a:off x="4477"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3" name="Line 35"/>
              <p:cNvSpPr>
                <a:spLocks noChangeShapeType="1"/>
              </p:cNvSpPr>
              <p:nvPr/>
            </p:nvSpPr>
            <p:spPr bwMode="auto">
              <a:xfrm flipV="1">
                <a:off x="5453" y="3323"/>
                <a:ext cx="1" cy="4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4" name="Rectangle 36"/>
              <p:cNvSpPr>
                <a:spLocks noChangeArrowheads="1"/>
              </p:cNvSpPr>
              <p:nvPr/>
            </p:nvSpPr>
            <p:spPr bwMode="auto">
              <a:xfrm>
                <a:off x="329" y="3213"/>
                <a:ext cx="101"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0</a:t>
                </a:r>
                <a:endParaRPr kumimoji="0" lang="pl-PL" altLang="pl-PL"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 name="Rectangle 37"/>
              <p:cNvSpPr>
                <a:spLocks noChangeArrowheads="1"/>
              </p:cNvSpPr>
              <p:nvPr/>
            </p:nvSpPr>
            <p:spPr bwMode="auto">
              <a:xfrm>
                <a:off x="329" y="2968"/>
                <a:ext cx="101"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5</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6" name="Rectangle 38"/>
              <p:cNvSpPr>
                <a:spLocks noChangeArrowheads="1"/>
              </p:cNvSpPr>
              <p:nvPr/>
            </p:nvSpPr>
            <p:spPr bwMode="auto">
              <a:xfrm>
                <a:off x="232" y="2729"/>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10</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7" name="Rectangle 39"/>
              <p:cNvSpPr>
                <a:spLocks noChangeArrowheads="1"/>
              </p:cNvSpPr>
              <p:nvPr/>
            </p:nvSpPr>
            <p:spPr bwMode="auto">
              <a:xfrm>
                <a:off x="232" y="2484"/>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15</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8" name="Rectangle 40"/>
              <p:cNvSpPr>
                <a:spLocks noChangeArrowheads="1"/>
              </p:cNvSpPr>
              <p:nvPr/>
            </p:nvSpPr>
            <p:spPr bwMode="auto">
              <a:xfrm>
                <a:off x="232" y="2245"/>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20</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9" name="Rectangle 41"/>
              <p:cNvSpPr>
                <a:spLocks noChangeArrowheads="1"/>
              </p:cNvSpPr>
              <p:nvPr/>
            </p:nvSpPr>
            <p:spPr bwMode="auto">
              <a:xfrm>
                <a:off x="232" y="2000"/>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25</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0" name="Rectangle 42"/>
              <p:cNvSpPr>
                <a:spLocks noChangeArrowheads="1"/>
              </p:cNvSpPr>
              <p:nvPr/>
            </p:nvSpPr>
            <p:spPr bwMode="auto">
              <a:xfrm>
                <a:off x="232" y="1762"/>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30</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1" name="Rectangle 43"/>
              <p:cNvSpPr>
                <a:spLocks noChangeArrowheads="1"/>
              </p:cNvSpPr>
              <p:nvPr/>
            </p:nvSpPr>
            <p:spPr bwMode="auto">
              <a:xfrm>
                <a:off x="232" y="1517"/>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35</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2" name="Rectangle 52"/>
              <p:cNvSpPr>
                <a:spLocks noChangeArrowheads="1"/>
              </p:cNvSpPr>
              <p:nvPr/>
            </p:nvSpPr>
            <p:spPr bwMode="auto">
              <a:xfrm>
                <a:off x="468" y="1376"/>
                <a:ext cx="17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grpSp>
          <p:nvGrpSpPr>
            <p:cNvPr id="33" name="Group 54"/>
            <p:cNvGrpSpPr>
              <a:grpSpLocks/>
            </p:cNvGrpSpPr>
            <p:nvPr/>
          </p:nvGrpSpPr>
          <p:grpSpPr bwMode="auto">
            <a:xfrm>
              <a:off x="979489" y="4683125"/>
              <a:ext cx="1435104" cy="1322388"/>
              <a:chOff x="617" y="2950"/>
              <a:chExt cx="904" cy="833"/>
            </a:xfrm>
          </p:grpSpPr>
          <p:sp>
            <p:nvSpPr>
              <p:cNvPr id="49" name="Rectangle 15"/>
              <p:cNvSpPr>
                <a:spLocks noChangeArrowheads="1"/>
              </p:cNvSpPr>
              <p:nvPr/>
            </p:nvSpPr>
            <p:spPr bwMode="auto">
              <a:xfrm>
                <a:off x="850" y="2950"/>
                <a:ext cx="388" cy="373"/>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0" name="Rectangle 44"/>
              <p:cNvSpPr>
                <a:spLocks noChangeArrowheads="1"/>
              </p:cNvSpPr>
              <p:nvPr/>
            </p:nvSpPr>
            <p:spPr bwMode="auto">
              <a:xfrm>
                <a:off x="617" y="3419"/>
                <a:ext cx="904"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Geen </a:t>
                </a:r>
                <a:r>
                  <a:rPr kumimoji="0" lang="pl-PL" altLang="pl-PL" sz="2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behandeling</a:t>
                </a:r>
                <a:endPar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4" name="Group 55"/>
            <p:cNvGrpSpPr>
              <a:grpSpLocks/>
            </p:cNvGrpSpPr>
            <p:nvPr/>
          </p:nvGrpSpPr>
          <p:grpSpPr bwMode="auto">
            <a:xfrm>
              <a:off x="2682876" y="3341689"/>
              <a:ext cx="1079501" cy="2724150"/>
              <a:chOff x="1690" y="2105"/>
              <a:chExt cx="680" cy="1716"/>
            </a:xfrm>
          </p:grpSpPr>
          <p:sp>
            <p:nvSpPr>
              <p:cNvPr id="46" name="Rectangle 16"/>
              <p:cNvSpPr>
                <a:spLocks noChangeArrowheads="1"/>
              </p:cNvSpPr>
              <p:nvPr/>
            </p:nvSpPr>
            <p:spPr bwMode="auto">
              <a:xfrm>
                <a:off x="1827" y="2105"/>
                <a:ext cx="394" cy="1218"/>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7" name="Rectangle 45"/>
              <p:cNvSpPr>
                <a:spLocks noChangeArrowheads="1"/>
              </p:cNvSpPr>
              <p:nvPr/>
            </p:nvSpPr>
            <p:spPr bwMode="auto">
              <a:xfrm>
                <a:off x="1690" y="3457"/>
                <a:ext cx="680"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altLang="pl-PL" sz="2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Actief</a:t>
                </a:r>
                <a:endPar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eg</a:t>
                </a:r>
                <a:r>
                  <a:rPr kumimoji="0" lang="nl-N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gen</a:t>
                </a:r>
                <a:r>
                  <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grpSp>
          <p:nvGrpSpPr>
            <p:cNvPr id="35" name="Group 56"/>
            <p:cNvGrpSpPr>
              <a:grpSpLocks/>
            </p:cNvGrpSpPr>
            <p:nvPr/>
          </p:nvGrpSpPr>
          <p:grpSpPr bwMode="auto">
            <a:xfrm>
              <a:off x="4370388" y="4440240"/>
              <a:ext cx="808038" cy="1625600"/>
              <a:chOff x="2753" y="2797"/>
              <a:chExt cx="509" cy="1024"/>
            </a:xfrm>
          </p:grpSpPr>
          <p:sp>
            <p:nvSpPr>
              <p:cNvPr id="43" name="Rectangle 17"/>
              <p:cNvSpPr>
                <a:spLocks noChangeArrowheads="1"/>
              </p:cNvSpPr>
              <p:nvPr/>
            </p:nvSpPr>
            <p:spPr bwMode="auto">
              <a:xfrm>
                <a:off x="2809" y="2797"/>
                <a:ext cx="388" cy="526"/>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4" name="Rectangle 47"/>
              <p:cNvSpPr>
                <a:spLocks noChangeArrowheads="1"/>
              </p:cNvSpPr>
              <p:nvPr/>
            </p:nvSpPr>
            <p:spPr bwMode="auto">
              <a:xfrm>
                <a:off x="2753" y="3457"/>
                <a:ext cx="509"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lang="nl-NL" altLang="pl-PL" sz="2100" dirty="0" smtClean="0">
                    <a:solidFill>
                      <a:srgbClr val="000000"/>
                    </a:solidFill>
                    <a:latin typeface="Tahoma" panose="020B0604030504040204" pitchFamily="34" charset="0"/>
                    <a:ea typeface="Tahoma" panose="020B0604030504040204" pitchFamily="34" charset="0"/>
                    <a:cs typeface="Tahoma" panose="020B0604030504040204" pitchFamily="34" charset="0"/>
                  </a:rPr>
                  <a:t>Kort</a:t>
                </a:r>
                <a:r>
                  <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altLang="pl-PL" sz="2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maaien</a:t>
                </a:r>
                <a:endPar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6" name="Group 57"/>
            <p:cNvGrpSpPr>
              <a:grpSpLocks/>
            </p:cNvGrpSpPr>
            <p:nvPr/>
          </p:nvGrpSpPr>
          <p:grpSpPr bwMode="auto">
            <a:xfrm>
              <a:off x="5780103" y="4098925"/>
              <a:ext cx="1039814" cy="1677988"/>
              <a:chOff x="3641" y="2582"/>
              <a:chExt cx="655" cy="1057"/>
            </a:xfrm>
          </p:grpSpPr>
          <p:sp>
            <p:nvSpPr>
              <p:cNvPr id="40" name="Rectangle 18"/>
              <p:cNvSpPr>
                <a:spLocks noChangeArrowheads="1"/>
              </p:cNvSpPr>
              <p:nvPr/>
            </p:nvSpPr>
            <p:spPr bwMode="auto">
              <a:xfrm>
                <a:off x="3785" y="2582"/>
                <a:ext cx="395" cy="741"/>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 name="Rectangle 49"/>
              <p:cNvSpPr>
                <a:spLocks noChangeArrowheads="1"/>
              </p:cNvSpPr>
              <p:nvPr/>
            </p:nvSpPr>
            <p:spPr bwMode="auto">
              <a:xfrm>
                <a:off x="3641" y="3457"/>
                <a:ext cx="65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lang="nl-NL" altLang="pl-PL" sz="2100" dirty="0" smtClean="0">
                    <a:solidFill>
                      <a:srgbClr val="000000"/>
                    </a:solidFill>
                    <a:latin typeface="Tahoma" panose="020B0604030504040204" pitchFamily="34" charset="0"/>
                    <a:ea typeface="Tahoma" panose="020B0604030504040204" pitchFamily="34" charset="0"/>
                    <a:cs typeface="Tahoma" panose="020B0604030504040204" pitchFamily="34" charset="0"/>
                  </a:rPr>
                  <a:t>Herbicide</a:t>
                </a:r>
                <a:endPar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7" name="Group 58"/>
            <p:cNvGrpSpPr>
              <a:grpSpLocks/>
            </p:cNvGrpSpPr>
            <p:nvPr/>
          </p:nvGrpSpPr>
          <p:grpSpPr bwMode="auto">
            <a:xfrm>
              <a:off x="7380293" y="2913062"/>
              <a:ext cx="1071563" cy="2841625"/>
              <a:chOff x="4649" y="1835"/>
              <a:chExt cx="675" cy="1790"/>
            </a:xfrm>
          </p:grpSpPr>
          <p:sp>
            <p:nvSpPr>
              <p:cNvPr id="38" name="Rectangle 19"/>
              <p:cNvSpPr>
                <a:spLocks noChangeArrowheads="1"/>
              </p:cNvSpPr>
              <p:nvPr/>
            </p:nvSpPr>
            <p:spPr bwMode="auto">
              <a:xfrm>
                <a:off x="4768" y="1835"/>
                <a:ext cx="388" cy="1488"/>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9" name="Rectangle 51"/>
              <p:cNvSpPr>
                <a:spLocks noChangeArrowheads="1"/>
              </p:cNvSpPr>
              <p:nvPr/>
            </p:nvSpPr>
            <p:spPr bwMode="auto">
              <a:xfrm>
                <a:off x="4649" y="3457"/>
                <a:ext cx="675"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Rotavator</a:t>
                </a:r>
                <a:endPar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83" name="Text Box 3"/>
          <p:cNvSpPr txBox="1">
            <a:spLocks noChangeArrowheads="1"/>
          </p:cNvSpPr>
          <p:nvPr/>
        </p:nvSpPr>
        <p:spPr bwMode="auto">
          <a:xfrm>
            <a:off x="107504" y="5832906"/>
            <a:ext cx="2159000" cy="26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2001</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4" name="Text Box 21"/>
          <p:cNvSpPr txBox="1">
            <a:spLocks noGrp="1" noChangeArrowheads="1"/>
          </p:cNvSpPr>
          <p:nvPr>
            <p:ph type="title"/>
          </p:nvPr>
        </p:nvSpPr>
        <p:spPr bwMode="auto">
          <a:xfrm>
            <a:off x="1151890" y="-3577"/>
            <a:ext cx="5746211" cy="1292662"/>
          </a:xfrm>
          <a:prstGeom prst="rect">
            <a:avLst/>
          </a:prstGeom>
          <a:noFill/>
          <a:ln w="9525">
            <a:noFill/>
            <a:miter lim="800000"/>
            <a:headEnd/>
            <a:tailEnd/>
          </a:ln>
          <a:effectLst/>
        </p:spPr>
        <p:txBody>
          <a:bodyPr wrap="square">
            <a:spAutoFit/>
          </a:bodyPr>
          <a:lstStyle/>
          <a:p>
            <a:pPr>
              <a:spcBef>
                <a:spcPct val="50000"/>
              </a:spcBef>
              <a:defRPr/>
            </a:pPr>
            <a:r>
              <a:rPr lang="en-US" sz="2600" b="1" dirty="0" err="1" smtClean="0">
                <a:solidFill>
                  <a:srgbClr val="006600"/>
                </a:solidFill>
                <a:latin typeface="Tahoma" panose="020B0604030504040204" pitchFamily="34" charset="0"/>
                <a:cs typeface="Tahoma" panose="020B0604030504040204" pitchFamily="34" charset="0"/>
              </a:rPr>
              <a:t>Invloed</a:t>
            </a:r>
            <a:r>
              <a:rPr lang="en-US" sz="2600" b="1" dirty="0" smtClean="0">
                <a:solidFill>
                  <a:srgbClr val="006600"/>
                </a:solidFill>
                <a:latin typeface="Tahoma" panose="020B0604030504040204" pitchFamily="34" charset="0"/>
                <a:cs typeface="Tahoma" panose="020B0604030504040204" pitchFamily="34" charset="0"/>
              </a:rPr>
              <a:t> van </a:t>
            </a:r>
            <a:r>
              <a:rPr lang="en-US" sz="2600" b="1" dirty="0" err="1" smtClean="0">
                <a:solidFill>
                  <a:srgbClr val="006600"/>
                </a:solidFill>
                <a:latin typeface="Tahoma" panose="020B0604030504040204" pitchFamily="34" charset="0"/>
                <a:cs typeface="Tahoma" panose="020B0604030504040204" pitchFamily="34" charset="0"/>
              </a:rPr>
              <a:t>verschillende</a:t>
            </a:r>
            <a:r>
              <a:rPr lang="en-US" sz="2600" b="1" dirty="0" smtClean="0">
                <a:solidFill>
                  <a:srgbClr val="006600"/>
                </a:solidFill>
                <a:latin typeface="Tahoma" panose="020B0604030504040204" pitchFamily="34" charset="0"/>
                <a:cs typeface="Tahoma" panose="020B0604030504040204" pitchFamily="34" charset="0"/>
              </a:rPr>
              <a:t> </a:t>
            </a:r>
            <a:r>
              <a:rPr lang="pl-PL" sz="2600" b="1" dirty="0" smtClean="0">
                <a:solidFill>
                  <a:srgbClr val="006600"/>
                </a:solidFill>
                <a:latin typeface="Tahoma" panose="020B0604030504040204" pitchFamily="34" charset="0"/>
                <a:cs typeface="Tahoma" panose="020B0604030504040204" pitchFamily="34" charset="0"/>
              </a:rPr>
              <a:t>methoden </a:t>
            </a:r>
            <a:r>
              <a:rPr lang="nl-NL" sz="2600" b="1" dirty="0" smtClean="0">
                <a:solidFill>
                  <a:srgbClr val="006600"/>
                </a:solidFill>
                <a:latin typeface="Tahoma" panose="020B0604030504040204" pitchFamily="34" charset="0"/>
                <a:cs typeface="Tahoma" panose="020B0604030504040204" pitchFamily="34" charset="0"/>
              </a:rPr>
              <a:t>op het aandeel w</a:t>
            </a:r>
            <a:r>
              <a:rPr lang="en-US" sz="2600" b="1" dirty="0" err="1" smtClean="0">
                <a:solidFill>
                  <a:srgbClr val="006600"/>
                </a:solidFill>
                <a:latin typeface="Tahoma" panose="020B0604030504040204" pitchFamily="34" charset="0"/>
                <a:cs typeface="Tahoma" panose="020B0604030504040204" pitchFamily="34" charset="0"/>
              </a:rPr>
              <a:t>itte</a:t>
            </a:r>
            <a:r>
              <a:rPr lang="en-US" sz="2600" b="1" dirty="0" smtClean="0">
                <a:solidFill>
                  <a:srgbClr val="006600"/>
                </a:solidFill>
                <a:latin typeface="Tahoma" panose="020B0604030504040204" pitchFamily="34" charset="0"/>
                <a:cs typeface="Tahoma" panose="020B0604030504040204" pitchFamily="34" charset="0"/>
              </a:rPr>
              <a:t> klaver in de graszode</a:t>
            </a:r>
            <a:endParaRPr lang="pl-PL" sz="2600" b="1" dirty="0">
              <a:solidFill>
                <a:srgbClr val="006600"/>
              </a:solidFill>
              <a:latin typeface="Tahoma" panose="020B0604030504040204" pitchFamily="34" charset="0"/>
              <a:cs typeface="Tahoma" panose="020B0604030504040204" pitchFamily="34" charset="0"/>
            </a:endParaRPr>
          </a:p>
        </p:txBody>
      </p:sp>
      <p:pic>
        <p:nvPicPr>
          <p:cNvPr id="85"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490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053" descr="IMG_4582_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Prostokąt 3"/>
          <p:cNvSpPr>
            <a:spLocks noChangeArrowheads="1"/>
          </p:cNvSpPr>
          <p:nvPr/>
        </p:nvSpPr>
        <p:spPr bwMode="auto">
          <a:xfrm>
            <a:off x="0" y="5720765"/>
            <a:ext cx="9144000" cy="112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1" fontAlgn="base" latinLnBrk="0" hangingPunct="1">
              <a:lnSpc>
                <a:spcPct val="93000"/>
              </a:lnSpc>
              <a:spcBef>
                <a:spcPct val="0"/>
              </a:spcBef>
              <a:spcAft>
                <a:spcPct val="0"/>
              </a:spcAft>
              <a:buClr>
                <a:srgbClr val="000000"/>
              </a:buClr>
              <a:buSzTx/>
              <a:buFontTx/>
              <a:buNone/>
              <a:tabLst/>
              <a:defRPr/>
            </a:pPr>
            <a:r>
              <a:rPr lang="en-US" altLang="pl-PL" sz="2400" b="1" dirty="0" err="1" smtClean="0">
                <a:solidFill>
                  <a:srgbClr val="FFFFFF"/>
                </a:solidFill>
                <a:latin typeface="Arial" panose="020B0604020202020204" pitchFamily="34" charset="0"/>
              </a:rPr>
              <a:t>Mengsels</a:t>
            </a:r>
            <a:r>
              <a:rPr lang="en-US" altLang="pl-PL" sz="2400" b="1" dirty="0" smtClean="0">
                <a:solidFill>
                  <a:srgbClr val="FFFFFF"/>
                </a:solidFill>
                <a:latin typeface="Arial" panose="020B0604020202020204" pitchFamily="34" charset="0"/>
              </a:rPr>
              <a:t> van </a:t>
            </a:r>
            <a:r>
              <a:rPr lang="en-US" altLang="pl-PL" sz="2400" b="1" dirty="0" err="1" smtClean="0">
                <a:solidFill>
                  <a:srgbClr val="FFFFFF"/>
                </a:solidFill>
                <a:latin typeface="Arial" panose="020B0604020202020204" pitchFamily="34" charset="0"/>
              </a:rPr>
              <a:t>gras</a:t>
            </a:r>
            <a:r>
              <a:rPr lang="en-US" altLang="pl-PL" sz="2400" b="1" dirty="0" smtClean="0">
                <a:solidFill>
                  <a:srgbClr val="FFFFFF"/>
                </a:solidFill>
                <a:latin typeface="Arial" panose="020B0604020202020204" pitchFamily="34" charset="0"/>
              </a:rPr>
              <a:t> </a:t>
            </a:r>
            <a:r>
              <a:rPr lang="en-US" altLang="pl-PL" sz="2400" b="1" dirty="0" err="1" smtClean="0">
                <a:solidFill>
                  <a:srgbClr val="FFFFFF"/>
                </a:solidFill>
                <a:latin typeface="Arial" panose="020B0604020202020204" pitchFamily="34" charset="0"/>
              </a:rPr>
              <a:t>en</a:t>
            </a:r>
            <a:r>
              <a:rPr lang="en-US" altLang="pl-PL" sz="2400" b="1" dirty="0" smtClean="0">
                <a:solidFill>
                  <a:srgbClr val="FFFFFF"/>
                </a:solidFill>
                <a:latin typeface="Arial" panose="020B0604020202020204" pitchFamily="34" charset="0"/>
              </a:rPr>
              <a:t> </a:t>
            </a:r>
            <a:r>
              <a:rPr lang="en-US" altLang="pl-PL" sz="2400" b="1" dirty="0" err="1" smtClean="0">
                <a:solidFill>
                  <a:srgbClr val="FFFFFF"/>
                </a:solidFill>
                <a:latin typeface="Arial" panose="020B0604020202020204" pitchFamily="34" charset="0"/>
              </a:rPr>
              <a:t>vlinderbloemigen</a:t>
            </a:r>
            <a:r>
              <a:rPr kumimoji="0" lang="en-US" altLang="pl-PL"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 die zijn samengesteld op basis van de functionele kenmerken van de componenten</a:t>
            </a:r>
            <a:endParaRPr kumimoji="0" lang="en-US" altLang="pl-PL"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 name="Rectangle 2"/>
          <p:cNvSpPr txBox="1">
            <a:spLocks noChangeArrowheads="1"/>
          </p:cNvSpPr>
          <p:nvPr/>
        </p:nvSpPr>
        <p:spPr>
          <a:xfrm>
            <a:off x="0" y="115888"/>
            <a:ext cx="8913091" cy="679450"/>
          </a:xfrm>
          <a:prstGeom prst="rect">
            <a:avLst/>
          </a:prstGeom>
        </p:spPr>
        <p:txBody>
          <a:bodyPr lIns="90000" tIns="46800" rIns="90000" bIns="4680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449263" rtl="0" eaLnBrk="1" fontAlgn="base" latinLnBrk="0" hangingPunct="1">
              <a:lnSpc>
                <a:spcPct val="93000"/>
              </a:lnSpc>
              <a:spcBef>
                <a:spcPct val="0"/>
              </a:spcBef>
              <a:spcAft>
                <a:spcPct val="0"/>
              </a:spcAft>
              <a:buClr>
                <a:srgbClr val="669900"/>
              </a:buClr>
              <a:buSzTx/>
              <a:buFontTx/>
              <a:buNone/>
              <a:tabLst/>
              <a:defRPr/>
            </a:pPr>
            <a:r>
              <a:rPr kumimoji="0" lang="en-US" altLang="pl-PL" sz="2800" b="1" i="0" u="none" strike="noStrike" kern="0" cap="none" spc="0" normalizeH="0" baseline="0" noProof="0" dirty="0" err="1" smtClean="0">
                <a:ln>
                  <a:noFill/>
                </a:ln>
                <a:solidFill>
                  <a:srgbClr val="FFFF00"/>
                </a:solidFill>
                <a:effectLst/>
                <a:uLnTx/>
                <a:uFillTx/>
                <a:latin typeface="Tahoma" panose="020B0604030504040204" pitchFamily="34" charset="0"/>
                <a:ea typeface="+mj-ea"/>
                <a:cs typeface="Tahoma" panose="020B0604030504040204" pitchFamily="34" charset="0"/>
              </a:rPr>
              <a:t>Productie</a:t>
            </a:r>
            <a:r>
              <a:rPr kumimoji="0" lang="en-US" altLang="pl-PL" sz="2800" b="1" i="0" u="none" strike="noStrike" kern="0" cap="none" spc="0" normalizeH="0" baseline="0" noProof="0" dirty="0" smtClean="0">
                <a:ln>
                  <a:noFill/>
                </a:ln>
                <a:solidFill>
                  <a:srgbClr val="FFFF00"/>
                </a:solidFill>
                <a:effectLst/>
                <a:uLnTx/>
                <a:uFillTx/>
                <a:latin typeface="Tahoma" panose="020B0604030504040204" pitchFamily="34" charset="0"/>
                <a:ea typeface="+mj-ea"/>
                <a:cs typeface="Tahoma" panose="020B0604030504040204" pitchFamily="34" charset="0"/>
              </a:rPr>
              <a:t> van </a:t>
            </a:r>
            <a:r>
              <a:rPr kumimoji="0" lang="en-US" altLang="pl-PL" sz="2800" b="1" i="0" u="none" strike="noStrike" kern="0" cap="none" spc="0" normalizeH="0" baseline="0" noProof="0" dirty="0" err="1" smtClean="0">
                <a:ln>
                  <a:noFill/>
                </a:ln>
                <a:solidFill>
                  <a:srgbClr val="FFFF00"/>
                </a:solidFill>
                <a:effectLst/>
                <a:uLnTx/>
                <a:uFillTx/>
                <a:latin typeface="Tahoma" panose="020B0604030504040204" pitchFamily="34" charset="0"/>
                <a:ea typeface="+mj-ea"/>
                <a:cs typeface="Tahoma" panose="020B0604030504040204" pitchFamily="34" charset="0"/>
              </a:rPr>
              <a:t>grasland</a:t>
            </a:r>
            <a:r>
              <a:rPr kumimoji="0" lang="en-US" altLang="pl-PL" sz="2800" b="1" i="0" u="none" strike="noStrike" kern="0" cap="none" spc="0" normalizeH="0" baseline="0" noProof="0" dirty="0" smtClean="0">
                <a:ln>
                  <a:noFill/>
                </a:ln>
                <a:solidFill>
                  <a:srgbClr val="FFFF00"/>
                </a:solidFill>
                <a:effectLst/>
                <a:uLnTx/>
                <a:uFillTx/>
                <a:latin typeface="Tahoma" panose="020B0604030504040204" pitchFamily="34" charset="0"/>
                <a:ea typeface="+mj-ea"/>
                <a:cs typeface="Tahoma" panose="020B0604030504040204" pitchFamily="34" charset="0"/>
              </a:rPr>
              <a:t> met </a:t>
            </a:r>
            <a:r>
              <a:rPr lang="en-US" altLang="pl-PL" sz="2800" b="1" kern="0" dirty="0" err="1" smtClean="0">
                <a:solidFill>
                  <a:srgbClr val="FFFF00"/>
                </a:solidFill>
                <a:latin typeface="Tahoma" panose="020B0604030504040204" pitchFamily="34" charset="0"/>
                <a:cs typeface="Tahoma" panose="020B0604030504040204" pitchFamily="34" charset="0"/>
              </a:rPr>
              <a:t>grotere</a:t>
            </a:r>
            <a:r>
              <a:rPr kumimoji="0" lang="en-US" altLang="pl-PL" sz="2800" b="1" i="0" u="none" strike="noStrike" kern="0" cap="none" spc="0" normalizeH="0" baseline="0" noProof="0" dirty="0" smtClean="0">
                <a:ln>
                  <a:noFill/>
                </a:ln>
                <a:solidFill>
                  <a:srgbClr val="FFFF00"/>
                </a:solidFill>
                <a:effectLst/>
                <a:uLnTx/>
                <a:uFillTx/>
                <a:latin typeface="Tahoma" panose="020B0604030504040204" pitchFamily="34" charset="0"/>
                <a:ea typeface="+mj-ea"/>
                <a:cs typeface="Tahoma" panose="020B0604030504040204" pitchFamily="34" charset="0"/>
              </a:rPr>
              <a:t> </a:t>
            </a:r>
            <a:r>
              <a:rPr kumimoji="0" lang="en-US" altLang="pl-PL" sz="2800" b="1" i="0" u="none" strike="noStrike" kern="0" cap="none" spc="0" normalizeH="0" baseline="0" noProof="0" dirty="0" err="1" smtClean="0">
                <a:ln>
                  <a:noFill/>
                </a:ln>
                <a:solidFill>
                  <a:srgbClr val="FFFF00"/>
                </a:solidFill>
                <a:effectLst/>
                <a:uLnTx/>
                <a:uFillTx/>
                <a:latin typeface="Tahoma" panose="020B0604030504040204" pitchFamily="34" charset="0"/>
                <a:ea typeface="+mj-ea"/>
                <a:cs typeface="Tahoma" panose="020B0604030504040204" pitchFamily="34" charset="0"/>
              </a:rPr>
              <a:t>hoeveelheden</a:t>
            </a:r>
            <a:r>
              <a:rPr kumimoji="0" lang="en-US" altLang="pl-PL" sz="2800" b="1" i="0" u="none" strike="noStrike" kern="0" cap="none" spc="0" normalizeH="0" baseline="0" noProof="0" dirty="0" smtClean="0">
                <a:ln>
                  <a:noFill/>
                </a:ln>
                <a:solidFill>
                  <a:srgbClr val="FFFF00"/>
                </a:solidFill>
                <a:effectLst/>
                <a:uLnTx/>
                <a:uFillTx/>
                <a:latin typeface="Tahoma" panose="020B0604030504040204" pitchFamily="34" charset="0"/>
                <a:ea typeface="+mj-ea"/>
                <a:cs typeface="Tahoma" panose="020B0604030504040204" pitchFamily="34" charset="0"/>
              </a:rPr>
              <a:t> “</a:t>
            </a:r>
            <a:r>
              <a:rPr kumimoji="0" lang="en-US" altLang="pl-PL" sz="2800" b="1" i="0" u="none" strike="noStrike" kern="0" cap="none" spc="0" normalizeH="0" baseline="0" noProof="0" dirty="0" err="1" smtClean="0">
                <a:ln>
                  <a:noFill/>
                </a:ln>
                <a:solidFill>
                  <a:srgbClr val="FFFF00"/>
                </a:solidFill>
                <a:effectLst/>
                <a:uLnTx/>
                <a:uFillTx/>
                <a:latin typeface="Tahoma" panose="020B0604030504040204" pitchFamily="34" charset="0"/>
                <a:ea typeface="+mj-ea"/>
                <a:cs typeface="Tahoma" panose="020B0604030504040204" pitchFamily="34" charset="0"/>
              </a:rPr>
              <a:t>eigen</a:t>
            </a:r>
            <a:r>
              <a:rPr kumimoji="0" lang="en-US" altLang="pl-PL" sz="2800" b="1" i="0" u="none" strike="noStrike" kern="0" cap="none" spc="0" normalizeH="0" baseline="0" noProof="0" dirty="0" smtClean="0">
                <a:ln>
                  <a:noFill/>
                </a:ln>
                <a:solidFill>
                  <a:srgbClr val="FFFF00"/>
                </a:solidFill>
                <a:effectLst/>
                <a:uLnTx/>
                <a:uFillTx/>
                <a:latin typeface="Tahoma" panose="020B0604030504040204" pitchFamily="34" charset="0"/>
                <a:ea typeface="+mj-ea"/>
                <a:cs typeface="Tahoma" panose="020B0604030504040204" pitchFamily="34" charset="0"/>
              </a:rPr>
              <a:t>" </a:t>
            </a:r>
            <a:r>
              <a:rPr kumimoji="0" lang="en-US" altLang="pl-PL" sz="2800" b="1" i="0" u="none" strike="noStrike" kern="0" cap="none" spc="0" normalizeH="0" baseline="0" noProof="0" dirty="0" err="1" smtClean="0">
                <a:ln>
                  <a:noFill/>
                </a:ln>
                <a:solidFill>
                  <a:srgbClr val="FFFF00"/>
                </a:solidFill>
                <a:effectLst/>
                <a:uLnTx/>
                <a:uFillTx/>
                <a:latin typeface="Tahoma" panose="020B0604030504040204" pitchFamily="34" charset="0"/>
                <a:ea typeface="+mj-ea"/>
                <a:cs typeface="Tahoma" panose="020B0604030504040204" pitchFamily="34" charset="0"/>
              </a:rPr>
              <a:t>eiwit</a:t>
            </a:r>
            <a:endParaRPr kumimoji="0" lang="pl-PL" altLang="pl-PL" sz="2800" b="1" i="0" u="none" strike="noStrike" kern="0" cap="none" spc="0" normalizeH="0" baseline="0" noProof="0" dirty="0" smtClean="0">
              <a:ln>
                <a:noFill/>
              </a:ln>
              <a:solidFill>
                <a:srgbClr val="FFFF00"/>
              </a:solidFill>
              <a:effectLst/>
              <a:uLnTx/>
              <a:uFillTx/>
              <a:latin typeface="Tahoma" panose="020B0604030504040204" pitchFamily="34" charset="0"/>
              <a:ea typeface="+mj-ea"/>
              <a:cs typeface="Tahoma" panose="020B0604030504040204" pitchFamily="34" charset="0"/>
            </a:endParaRPr>
          </a:p>
        </p:txBody>
      </p:sp>
      <p:sp>
        <p:nvSpPr>
          <p:cNvPr id="5" name="Text Box 4"/>
          <p:cNvSpPr txBox="1">
            <a:spLocks noChangeArrowheads="1"/>
          </p:cNvSpPr>
          <p:nvPr/>
        </p:nvSpPr>
        <p:spPr bwMode="auto">
          <a:xfrm>
            <a:off x="7161592" y="6597352"/>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Foto</a:t>
            </a:r>
            <a:r>
              <a:rPr kumimoji="0" lang="pl-PL"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98833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Wykres 5"/>
          <p:cNvGraphicFramePr>
            <a:graphicFrameLocks noChangeAspect="1"/>
          </p:cNvGraphicFramePr>
          <p:nvPr>
            <p:extLst>
              <p:ext uri="{D42A27DB-BD31-4B8C-83A1-F6EECF244321}">
                <p14:modId xmlns:p14="http://schemas.microsoft.com/office/powerpoint/2010/main" val="797472493"/>
              </p:ext>
            </p:extLst>
          </p:nvPr>
        </p:nvGraphicFramePr>
        <p:xfrm>
          <a:off x="79079" y="1333981"/>
          <a:ext cx="8687964" cy="482545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2"/>
          <p:cNvSpPr txBox="1">
            <a:spLocks noGrp="1" noChangeArrowheads="1"/>
          </p:cNvSpPr>
          <p:nvPr>
            <p:ph type="title"/>
          </p:nvPr>
        </p:nvSpPr>
        <p:spPr bwMode="auto">
          <a:xfrm>
            <a:off x="1115616" y="70465"/>
            <a:ext cx="576064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pl-PL" sz="2600" b="1" dirty="0" smtClean="0">
                <a:solidFill>
                  <a:srgbClr val="006600"/>
                </a:solidFill>
                <a:latin typeface="Tahoma" panose="020B0604030504040204" pitchFamily="34" charset="0"/>
              </a:rPr>
              <a:t>Opbrengst van de graszode afhankelijk van de </a:t>
            </a:r>
            <a:r>
              <a:rPr lang="en-US" altLang="pl-PL" sz="2600" b="1" dirty="0" err="1" smtClean="0">
                <a:solidFill>
                  <a:srgbClr val="006600"/>
                </a:solidFill>
                <a:latin typeface="Tahoma" panose="020B0604030504040204" pitchFamily="34" charset="0"/>
              </a:rPr>
              <a:t>bemesting</a:t>
            </a:r>
            <a:endParaRPr lang="pl-PL" altLang="pl-PL" sz="2600" b="1" dirty="0">
              <a:solidFill>
                <a:srgbClr val="006600"/>
              </a:solidFill>
              <a:latin typeface="Tahoma" panose="020B0604030504040204" pitchFamily="34" charset="0"/>
            </a:endParaRPr>
          </a:p>
        </p:txBody>
      </p:sp>
      <p:pic>
        <p:nvPicPr>
          <p:cNvPr id="8"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170281" y="5829771"/>
            <a:ext cx="23971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Mikołajczak, 1996</a:t>
            </a:r>
            <a:endParaRPr kumimoji="0" lang="pl-PL" alt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64305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Foto_PG\IMG_3122_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638" y="1268760"/>
            <a:ext cx="9164638" cy="55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9581" y="1268760"/>
            <a:ext cx="4784419" cy="5589240"/>
          </a:xfrm>
          <a:prstGeom prst="rect">
            <a:avLst/>
          </a:prstGeom>
        </p:spPr>
      </p:pic>
      <p:sp>
        <p:nvSpPr>
          <p:cNvPr id="12" name="Prostokąt 9"/>
          <p:cNvSpPr>
            <a:spLocks noChangeArrowheads="1"/>
          </p:cNvSpPr>
          <p:nvPr/>
        </p:nvSpPr>
        <p:spPr bwMode="auto">
          <a:xfrm>
            <a:off x="101600" y="6004563"/>
            <a:ext cx="8791575"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1" fontAlgn="base" latinLnBrk="0" hangingPunct="1">
              <a:lnSpc>
                <a:spcPct val="93000"/>
              </a:lnSpc>
              <a:spcBef>
                <a:spcPct val="0"/>
              </a:spcBef>
              <a:spcAft>
                <a:spcPct val="0"/>
              </a:spcAft>
              <a:buClr>
                <a:srgbClr val="000000"/>
              </a:buClr>
              <a:buSzTx/>
              <a:buFontTx/>
              <a:buNone/>
              <a:tabLst/>
              <a:defRPr/>
            </a:pPr>
            <a:r>
              <a:rPr lang="en-US" altLang="pl-PL"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C</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ichorei</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en </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weegbree</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verbeteren de </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smaak</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van </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ruwvoer</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en</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zorgen</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voor</a:t>
            </a:r>
            <a:r>
              <a:rPr kumimoji="0" lang="en-US" altLang="pl-PL" sz="2000" b="1"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een</a:t>
            </a:r>
            <a:r>
              <a:rPr kumimoji="0" lang="en-US" altLang="pl-PL" sz="2000" b="1"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gelijkmatigere</a:t>
            </a:r>
            <a:r>
              <a:rPr kumimoji="0" lang="en-US" altLang="pl-PL" sz="2000" b="1"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opbrengst</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tijdens het </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groeiseizoen</a:t>
            </a:r>
            <a:endParaRPr kumimoji="0" lang="en-US" altLang="pl-PL"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 Box 3"/>
          <p:cNvSpPr txBox="1">
            <a:spLocks noChangeArrowheads="1"/>
          </p:cNvSpPr>
          <p:nvPr/>
        </p:nvSpPr>
        <p:spPr bwMode="auto">
          <a:xfrm>
            <a:off x="1115616" y="46183"/>
            <a:ext cx="5688632" cy="89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en-GB"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Mengsel</a:t>
            </a:r>
            <a:r>
              <a:rPr lang="en-GB" altLang="pl-PL" sz="2800" b="1" dirty="0" smtClean="0">
                <a:solidFill>
                  <a:srgbClr val="006600"/>
                </a:solidFill>
                <a:latin typeface="Tahoma" panose="020B0604030504040204" pitchFamily="34" charset="0"/>
              </a:rPr>
              <a:t>s met </a:t>
            </a:r>
            <a:r>
              <a:rPr lang="en-GB" altLang="pl-PL" sz="2800" b="1" dirty="0" err="1" smtClean="0">
                <a:solidFill>
                  <a:srgbClr val="006600"/>
                </a:solidFill>
                <a:latin typeface="Tahoma" panose="020B0604030504040204" pitchFamily="34" charset="0"/>
              </a:rPr>
              <a:t>toevoeging</a:t>
            </a:r>
            <a:r>
              <a:rPr lang="en-GB" altLang="pl-PL" sz="2800" b="1" dirty="0" smtClean="0">
                <a:solidFill>
                  <a:srgbClr val="006600"/>
                </a:solidFill>
                <a:latin typeface="Tahoma" panose="020B0604030504040204" pitchFamily="34" charset="0"/>
              </a:rPr>
              <a:t> van </a:t>
            </a:r>
            <a:r>
              <a:rPr lang="en-GB" altLang="pl-PL" sz="2800" b="1" dirty="0" err="1" smtClean="0">
                <a:solidFill>
                  <a:srgbClr val="006600"/>
                </a:solidFill>
                <a:latin typeface="Tahoma" panose="020B0604030504040204" pitchFamily="34" charset="0"/>
              </a:rPr>
              <a:t>kruiden</a:t>
            </a:r>
            <a:endParaRPr kumimoji="0" lang="en-GB" altLang="pl-PL" sz="2800" b="1" i="0" u="none" strike="noStrike" kern="1200" cap="none" spc="0" normalizeH="0" baseline="0" noProof="0" dirty="0">
              <a:ln>
                <a:noFill/>
              </a:ln>
              <a:solidFill>
                <a:srgbClr val="006600"/>
              </a:solidFill>
              <a:effectLst/>
              <a:uLnTx/>
              <a:uFillTx/>
              <a:latin typeface="Tahoma" panose="020B0604030504040204" pitchFamily="34" charset="0"/>
              <a:ea typeface="+mn-ea"/>
              <a:cs typeface="+mn-cs"/>
            </a:endParaRPr>
          </a:p>
        </p:txBody>
      </p:sp>
      <p:sp>
        <p:nvSpPr>
          <p:cNvPr id="7" name="Text Box 4"/>
          <p:cNvSpPr txBox="1">
            <a:spLocks noChangeArrowheads="1"/>
          </p:cNvSpPr>
          <p:nvPr/>
        </p:nvSpPr>
        <p:spPr bwMode="auto">
          <a:xfrm>
            <a:off x="7233600" y="6600608"/>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98404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50257" y="73944"/>
            <a:ext cx="5026187" cy="112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93000"/>
              </a:lnSpc>
              <a:spcBef>
                <a:spcPct val="0"/>
              </a:spcBef>
              <a:spcAft>
                <a:spcPct val="0"/>
              </a:spcAft>
              <a:buClr>
                <a:srgbClr val="000000"/>
              </a:buClr>
              <a:buSzTx/>
              <a:buFontTx/>
              <a:buNone/>
              <a:tabLst/>
              <a:defRPr/>
            </a:pPr>
            <a:r>
              <a:rPr kumimoji="0" lang="en-US"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Invloed van het </a:t>
            </a:r>
            <a:r>
              <a:rPr kumimoji="0" lang="en-US" altLang="pl-PL" sz="24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aantal</a:t>
            </a:r>
            <a:r>
              <a:rPr kumimoji="0" lang="en-US"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a:t>
            </a:r>
            <a:r>
              <a:rPr kumimoji="0" lang="en-US" altLang="pl-PL" sz="24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soorten</a:t>
            </a:r>
            <a:r>
              <a:rPr kumimoji="0" lang="en-US"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op </a:t>
            </a:r>
            <a:r>
              <a:rPr kumimoji="0" lang="en-US" altLang="pl-PL" sz="24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ruwvoeropname</a:t>
            </a:r>
            <a:r>
              <a:rPr kumimoji="0" lang="en-US"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a:t>
            </a:r>
            <a:r>
              <a:rPr kumimoji="0" lang="en-US" altLang="pl-PL" sz="24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en</a:t>
            </a:r>
            <a:r>
              <a:rPr kumimoji="0" lang="en-US"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a:t>
            </a:r>
            <a:r>
              <a:rPr kumimoji="0" lang="en-US" altLang="pl-PL" sz="24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melkproductie</a:t>
            </a:r>
            <a:endParaRPr kumimoji="0" lang="pl-PL"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endParaRPr>
          </a:p>
        </p:txBody>
      </p:sp>
      <p:pic>
        <p:nvPicPr>
          <p:cNvPr id="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388" y="1276350"/>
            <a:ext cx="4179887"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3438" y="1284288"/>
            <a:ext cx="4170362"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ostokąt 1"/>
          <p:cNvSpPr>
            <a:spLocks noChangeArrowheads="1"/>
          </p:cNvSpPr>
          <p:nvPr/>
        </p:nvSpPr>
        <p:spPr bwMode="auto">
          <a:xfrm>
            <a:off x="110331" y="4169098"/>
            <a:ext cx="4318000" cy="235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Lp</a:t>
            </a:r>
            <a:r>
              <a:rPr lang="nl-NL" altLang="pl-PL" sz="20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Fa</a:t>
            </a:r>
            <a:r>
              <a:rPr kumimoji="0" lang="nl-N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Tr</a:t>
            </a:r>
            <a:r>
              <a:rPr kumimoji="0" lang="nl-N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Tp</a:t>
            </a: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endParaRPr kumimoji="0" lang="pl-PL" altLang="pl-PL" sz="8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	1	0	0	0</a:t>
            </a: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 	2/3	0	1/6	1/6</a:t>
            </a: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	1/2	1/6	1/6	1/6</a:t>
            </a:r>
            <a:endPar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nl-N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Five	Mengsel</a:t>
            </a:r>
            <a:r>
              <a:rPr kumimoji="0" lang="nl-NL" altLang="pl-PL" sz="2000" b="1" i="0" u="none" strike="noStrike" kern="1200" cap="none" spc="0" normalizeH="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van 5 soorten</a:t>
            </a:r>
            <a:endPar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endParaRPr kumimoji="0" lang="pl-PL" altLang="pl-PL" sz="1000" b="0"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Stikstofbemesting=12 kg/t</a:t>
            </a:r>
            <a:r>
              <a:rPr kumimoji="0" lang="pl-PL"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
            </a:r>
            <a:br>
              <a:rPr kumimoji="0" lang="pl-PL"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altLang="pl-PL" sz="2000" b="1" i="0" u="none" strike="noStrike" kern="1200" cap="none" spc="0" normalizeH="0" baseline="0" noProof="0" dirty="0" err="1"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verwachte</a:t>
            </a:r>
            <a:r>
              <a:rPr kumimoji="0" lang="en-US"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 DS-</a:t>
            </a:r>
            <a:r>
              <a:rPr kumimoji="0" lang="en-US" altLang="pl-PL" sz="2000" b="1" i="0" u="none" strike="noStrike" kern="1200" cap="none" spc="0" normalizeH="0" baseline="0" noProof="0" dirty="0" err="1"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opbrengst</a:t>
            </a:r>
            <a:endParaRPr kumimoji="0" lang="en-US"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4168" y="300455"/>
            <a:ext cx="803358" cy="61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logo-europe_inra_log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95250" y="324268"/>
            <a:ext cx="881062" cy="58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2" descr="LOGOTYPE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76312" y="324268"/>
            <a:ext cx="1332193" cy="61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rostokąt 7"/>
          <p:cNvSpPr>
            <a:spLocks noChangeArrowheads="1"/>
          </p:cNvSpPr>
          <p:nvPr/>
        </p:nvSpPr>
        <p:spPr bwMode="auto">
          <a:xfrm>
            <a:off x="4646613" y="4076700"/>
            <a:ext cx="4318000" cy="215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4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Mengsels</a:t>
            </a: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van </a:t>
            </a:r>
            <a:r>
              <a:rPr kumimoji="0" lang="en-US" altLang="pl-PL" sz="24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gras</a:t>
            </a: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4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en</a:t>
            </a: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4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vlinderbloemigen</a:t>
            </a: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4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hebben</a:t>
            </a: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4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bij</a:t>
            </a: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4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een</a:t>
            </a: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4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zelfde</a:t>
            </a: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altLang="pl-PL"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bemestingsniveau</a:t>
            </a:r>
            <a:r>
              <a:rPr lang="en-US" altLang="pl-PL"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pl-PL"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een</a:t>
            </a:r>
            <a:r>
              <a:rPr lang="en-US" altLang="pl-PL"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pl-PL"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hogere</a:t>
            </a:r>
            <a:r>
              <a:rPr lang="en-US" altLang="pl-PL"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o</a:t>
            </a:r>
            <a:r>
              <a:rPr kumimoji="0" lang="en-US" altLang="pl-PL" sz="24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pbrengst</a:t>
            </a: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4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dan</a:t>
            </a: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altLang="pl-PL"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afzonderlijke</a:t>
            </a:r>
            <a:r>
              <a:rPr lang="en-US" altLang="pl-PL"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pl-PL"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soorten</a:t>
            </a:r>
            <a:endPar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pole tekstowe 2"/>
          <p:cNvSpPr txBox="1">
            <a:spLocks noChangeArrowheads="1"/>
          </p:cNvSpPr>
          <p:nvPr/>
        </p:nvSpPr>
        <p:spPr bwMode="auto">
          <a:xfrm>
            <a:off x="827088" y="3500438"/>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A</a:t>
            </a:r>
          </a:p>
        </p:txBody>
      </p:sp>
      <p:sp>
        <p:nvSpPr>
          <p:cNvPr id="12" name="pole tekstowe 14"/>
          <p:cNvSpPr txBox="1">
            <a:spLocks noChangeArrowheads="1"/>
          </p:cNvSpPr>
          <p:nvPr/>
        </p:nvSpPr>
        <p:spPr bwMode="auto">
          <a:xfrm>
            <a:off x="6227763" y="3500438"/>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B</a:t>
            </a:r>
          </a:p>
        </p:txBody>
      </p:sp>
      <p:sp>
        <p:nvSpPr>
          <p:cNvPr id="13" name="pole tekstowe 14"/>
          <p:cNvSpPr txBox="1">
            <a:spLocks noChangeArrowheads="1"/>
          </p:cNvSpPr>
          <p:nvPr/>
        </p:nvSpPr>
        <p:spPr bwMode="auto">
          <a:xfrm>
            <a:off x="1759744" y="3500438"/>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B</a:t>
            </a:r>
          </a:p>
        </p:txBody>
      </p:sp>
      <p:sp>
        <p:nvSpPr>
          <p:cNvPr id="14" name="pole tekstowe 2"/>
          <p:cNvSpPr txBox="1">
            <a:spLocks noChangeArrowheads="1"/>
          </p:cNvSpPr>
          <p:nvPr/>
        </p:nvSpPr>
        <p:spPr bwMode="auto">
          <a:xfrm>
            <a:off x="5291931" y="3504992"/>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A</a:t>
            </a:r>
          </a:p>
        </p:txBody>
      </p:sp>
      <p:sp>
        <p:nvSpPr>
          <p:cNvPr id="15" name="pole tekstowe 15"/>
          <p:cNvSpPr txBox="1">
            <a:spLocks noChangeArrowheads="1"/>
          </p:cNvSpPr>
          <p:nvPr/>
        </p:nvSpPr>
        <p:spPr bwMode="auto">
          <a:xfrm>
            <a:off x="7164388" y="3500438"/>
            <a:ext cx="287337"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a:t>
            </a:r>
          </a:p>
        </p:txBody>
      </p:sp>
      <p:sp>
        <p:nvSpPr>
          <p:cNvPr id="16" name="pole tekstowe 15"/>
          <p:cNvSpPr txBox="1">
            <a:spLocks noChangeArrowheads="1"/>
          </p:cNvSpPr>
          <p:nvPr/>
        </p:nvSpPr>
        <p:spPr bwMode="auto">
          <a:xfrm>
            <a:off x="2692400" y="3500438"/>
            <a:ext cx="287337"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a:t>
            </a:r>
          </a:p>
        </p:txBody>
      </p:sp>
      <p:sp>
        <p:nvSpPr>
          <p:cNvPr id="17" name="pole tekstowe 12"/>
          <p:cNvSpPr txBox="1">
            <a:spLocks noChangeArrowheads="1"/>
          </p:cNvSpPr>
          <p:nvPr/>
        </p:nvSpPr>
        <p:spPr bwMode="auto">
          <a:xfrm>
            <a:off x="3492500" y="3500438"/>
            <a:ext cx="574675"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l-NL" altLang="pl-PL" sz="1600" b="1" dirty="0" smtClean="0">
                <a:solidFill>
                  <a:srgbClr val="000000"/>
                </a:solidFill>
              </a:rPr>
              <a:t>Five</a:t>
            </a:r>
            <a:endPar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endParaRPr>
          </a:p>
        </p:txBody>
      </p:sp>
      <p:sp>
        <p:nvSpPr>
          <p:cNvPr id="18" name="pole tekstowe 12"/>
          <p:cNvSpPr txBox="1">
            <a:spLocks noChangeArrowheads="1"/>
          </p:cNvSpPr>
          <p:nvPr/>
        </p:nvSpPr>
        <p:spPr bwMode="auto">
          <a:xfrm>
            <a:off x="8027988" y="3500438"/>
            <a:ext cx="574675"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l-NL" altLang="pl-PL" sz="1600" b="1" dirty="0" smtClean="0">
                <a:solidFill>
                  <a:srgbClr val="000000"/>
                </a:solidFill>
              </a:rPr>
              <a:t>Five</a:t>
            </a:r>
            <a:endPar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endParaRPr>
          </a:p>
        </p:txBody>
      </p:sp>
      <p:sp>
        <p:nvSpPr>
          <p:cNvPr id="19" name="Text Box 6"/>
          <p:cNvSpPr txBox="1">
            <a:spLocks noChangeArrowheads="1"/>
          </p:cNvSpPr>
          <p:nvPr/>
        </p:nvSpPr>
        <p:spPr bwMode="auto">
          <a:xfrm>
            <a:off x="3779837" y="6229982"/>
            <a:ext cx="2080508"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93000"/>
              </a:lnSpc>
              <a:spcBef>
                <a:spcPct val="50000"/>
              </a:spcBef>
              <a:spcAft>
                <a:spcPct val="0"/>
              </a:spcAft>
              <a:buClr>
                <a:srgbClr val="000000"/>
              </a:buClr>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Collins et al., 2014</a:t>
            </a:r>
          </a:p>
        </p:txBody>
      </p:sp>
      <p:pic>
        <p:nvPicPr>
          <p:cNvPr id="20" name="Picture 8" descr="Logo copy 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567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102001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734" y="7249"/>
            <a:ext cx="4571267" cy="33132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5" name="Picture 3" descr="F10200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511"/>
            <a:ext cx="4647504" cy="334111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4" descr="F10200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6497" y="3371822"/>
            <a:ext cx="4647504" cy="348617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5" descr="F10200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368891"/>
            <a:ext cx="4647504" cy="348910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6551" name="Text Box 7"/>
          <p:cNvSpPr txBox="1">
            <a:spLocks noChangeArrowheads="1"/>
          </p:cNvSpPr>
          <p:nvPr/>
        </p:nvSpPr>
        <p:spPr bwMode="auto">
          <a:xfrm>
            <a:off x="3694546" y="3006188"/>
            <a:ext cx="2216728" cy="699459"/>
          </a:xfrm>
          <a:prstGeom prst="rect">
            <a:avLst/>
          </a:prstGeom>
          <a:solidFill>
            <a:schemeClr val="tx1"/>
          </a:solidFill>
          <a:ln w="9525">
            <a:noFill/>
            <a:miter lim="800000"/>
            <a:headEnd/>
            <a:tailEnd/>
          </a:ln>
          <a:effectLst/>
        </p:spPr>
        <p:txBody>
          <a:bodyPr wrap="square" lIns="132987" tIns="132987" rIns="132987" bIns="132987">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Direct</a:t>
            </a:r>
            <a:r>
              <a:rPr kumimoji="0" lang="nl-N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zaai</a:t>
            </a:r>
            <a:endParaRPr kumimoji="0" lang="pl-PL" sz="28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Obraz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094" y="29890"/>
            <a:ext cx="1514730" cy="3290621"/>
          </a:xfrm>
          <a:prstGeom prst="rect">
            <a:avLst/>
          </a:prstGeom>
        </p:spPr>
      </p:pic>
      <p:sp>
        <p:nvSpPr>
          <p:cNvPr id="8" name="Text Box 4"/>
          <p:cNvSpPr txBox="1">
            <a:spLocks noChangeArrowheads="1"/>
          </p:cNvSpPr>
          <p:nvPr/>
        </p:nvSpPr>
        <p:spPr bwMode="auto">
          <a:xfrm>
            <a:off x="2836911" y="6592141"/>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39594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478615"/>
            <a:ext cx="6439227" cy="519080"/>
          </a:xfrm>
        </p:spPr>
        <p:txBody>
          <a:bodyPr/>
          <a:lstStyle/>
          <a:p>
            <a:r>
              <a:rPr lang="en-US" sz="2400" dirty="0" smtClean="0">
                <a:solidFill>
                  <a:schemeClr val="tx1"/>
                </a:solidFill>
                <a:latin typeface="+mn-lt"/>
              </a:rPr>
              <a:t>Biologische productie in Zweden</a:t>
            </a:r>
            <a:endParaRPr lang="es-ES" sz="2400" dirty="0">
              <a:solidFill>
                <a:schemeClr val="tx1"/>
              </a:solidFill>
              <a:latin typeface="+mn-lt"/>
            </a:endParaRPr>
          </a:p>
        </p:txBody>
      </p:sp>
      <p:graphicFrame>
        <p:nvGraphicFramePr>
          <p:cNvPr id="3" name="Tabell 2"/>
          <p:cNvGraphicFramePr>
            <a:graphicFrameLocks noGrp="1"/>
          </p:cNvGraphicFramePr>
          <p:nvPr>
            <p:extLst>
              <p:ext uri="{D42A27DB-BD31-4B8C-83A1-F6EECF244321}">
                <p14:modId xmlns:p14="http://schemas.microsoft.com/office/powerpoint/2010/main" val="3840021130"/>
              </p:ext>
            </p:extLst>
          </p:nvPr>
        </p:nvGraphicFramePr>
        <p:xfrm>
          <a:off x="664308" y="1070987"/>
          <a:ext cx="8274976" cy="4983480"/>
        </p:xfrm>
        <a:graphic>
          <a:graphicData uri="http://schemas.openxmlformats.org/drawingml/2006/table">
            <a:tbl>
              <a:tblPr firstRow="1" bandRow="1">
                <a:tableStyleId>{F5AB1C69-6EDB-4FF4-983F-18BD219EF322}</a:tableStyleId>
              </a:tblPr>
              <a:tblGrid>
                <a:gridCol w="4863035">
                  <a:extLst>
                    <a:ext uri="{9D8B030D-6E8A-4147-A177-3AD203B41FA5}">
                      <a16:colId xmlns:a16="http://schemas.microsoft.com/office/drawing/2014/main" val="20000"/>
                    </a:ext>
                  </a:extLst>
                </a:gridCol>
                <a:gridCol w="3411941">
                  <a:extLst>
                    <a:ext uri="{9D8B030D-6E8A-4147-A177-3AD203B41FA5}">
                      <a16:colId xmlns:a16="http://schemas.microsoft.com/office/drawing/2014/main" val="20001"/>
                    </a:ext>
                  </a:extLst>
                </a:gridCol>
              </a:tblGrid>
              <a:tr h="370840">
                <a:tc>
                  <a:txBody>
                    <a:bodyPr/>
                    <a:lstStyle/>
                    <a:p>
                      <a:pPr>
                        <a:spcAft>
                          <a:spcPts val="0"/>
                        </a:spcAft>
                      </a:pPr>
                      <a:r>
                        <a:rPr lang="en-GB" sz="1800" dirty="0">
                          <a:effectLst/>
                        </a:rPr>
                        <a:t>Biologische productie</a:t>
                      </a:r>
                      <a:endParaRPr lang="sv-SE" sz="1800" dirty="0">
                        <a:effectLst/>
                        <a:latin typeface="+mn-lt"/>
                        <a:ea typeface="Calibri"/>
                      </a:endParaRPr>
                    </a:p>
                  </a:txBody>
                  <a:tcPr marL="68580" marR="68580" marT="0" marB="0"/>
                </a:tc>
                <a:tc>
                  <a:txBody>
                    <a:bodyPr/>
                    <a:lstStyle/>
                    <a:p>
                      <a:pPr>
                        <a:spcAft>
                          <a:spcPts val="0"/>
                        </a:spcAft>
                        <a:tabLst>
                          <a:tab pos="232410" algn="dec"/>
                        </a:tabLst>
                      </a:pPr>
                      <a:r>
                        <a:rPr lang="en-GB" sz="1800">
                          <a:effectLst/>
                        </a:rPr>
                        <a:t>Percentage van het totale landbouwareaal of het totale aantal dieren (%)</a:t>
                      </a:r>
                      <a:endParaRPr lang="sv-SE" sz="1800">
                        <a:effectLst/>
                        <a:latin typeface="+mn-lt"/>
                        <a:ea typeface="Calibri"/>
                      </a:endParaRPr>
                    </a:p>
                  </a:txBody>
                  <a:tcPr marL="68580" marR="68580" marT="0" marB="0"/>
                </a:tc>
                <a:extLst>
                  <a:ext uri="{0D108BD9-81ED-4DB2-BD59-A6C34878D82A}">
                    <a16:rowId xmlns:a16="http://schemas.microsoft.com/office/drawing/2014/main" val="10000"/>
                  </a:ext>
                </a:extLst>
              </a:tr>
              <a:tr h="370840">
                <a:tc>
                  <a:txBody>
                    <a:bodyPr/>
                    <a:lstStyle/>
                    <a:p>
                      <a:pPr>
                        <a:spcAft>
                          <a:spcPts val="0"/>
                        </a:spcAft>
                      </a:pPr>
                      <a:r>
                        <a:rPr lang="en-GB" sz="1800">
                          <a:effectLst/>
                        </a:rPr>
                        <a:t>Totale oppervlakte</a:t>
                      </a:r>
                      <a:endParaRPr lang="sv-SE" sz="180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19,1</a:t>
                      </a:r>
                      <a:endParaRPr lang="sv-SE" sz="1800" dirty="0">
                        <a:effectLst/>
                        <a:latin typeface="+mn-lt"/>
                        <a:ea typeface="Calibri"/>
                      </a:endParaRPr>
                    </a:p>
                  </a:txBody>
                  <a:tcPr marL="68580" marR="68580" marT="0" marB="0"/>
                </a:tc>
                <a:extLst>
                  <a:ext uri="{0D108BD9-81ED-4DB2-BD59-A6C34878D82A}">
                    <a16:rowId xmlns:a16="http://schemas.microsoft.com/office/drawing/2014/main" val="10001"/>
                  </a:ext>
                </a:extLst>
              </a:tr>
              <a:tr h="370840">
                <a:tc>
                  <a:txBody>
                    <a:bodyPr/>
                    <a:lstStyle/>
                    <a:p>
                      <a:pPr>
                        <a:spcAft>
                          <a:spcPts val="0"/>
                        </a:spcAft>
                      </a:pPr>
                      <a:r>
                        <a:rPr lang="en-GB" sz="1800" dirty="0" err="1" smtClean="0">
                          <a:effectLst/>
                        </a:rPr>
                        <a:t>Graan</a:t>
                      </a:r>
                      <a:r>
                        <a:rPr lang="en-GB" sz="1800" dirty="0" smtClean="0">
                          <a:effectLst/>
                        </a:rPr>
                        <a:t> </a:t>
                      </a:r>
                      <a:r>
                        <a:rPr lang="en-GB" sz="1800" dirty="0">
                          <a:effectLst/>
                        </a:rPr>
                        <a:t>(</a:t>
                      </a:r>
                      <a:r>
                        <a:rPr lang="en-GB" sz="1800" dirty="0" err="1">
                          <a:effectLst/>
                        </a:rPr>
                        <a:t>tarwe</a:t>
                      </a:r>
                      <a:r>
                        <a:rPr lang="en-GB" sz="1800" dirty="0">
                          <a:effectLst/>
                        </a:rPr>
                        <a:t>, </a:t>
                      </a:r>
                      <a:r>
                        <a:rPr lang="en-GB" sz="1800" dirty="0" err="1">
                          <a:effectLst/>
                        </a:rPr>
                        <a:t>gerst</a:t>
                      </a:r>
                      <a:r>
                        <a:rPr lang="en-GB" sz="1800" dirty="0">
                          <a:effectLst/>
                        </a:rPr>
                        <a:t>, haver, </a:t>
                      </a:r>
                      <a:r>
                        <a:rPr lang="en-GB" sz="1800" dirty="0" err="1">
                          <a:effectLst/>
                        </a:rPr>
                        <a:t>rogge</a:t>
                      </a:r>
                      <a:r>
                        <a:rPr lang="en-GB" sz="1800" dirty="0">
                          <a:effectLst/>
                        </a:rPr>
                        <a:t>, </a:t>
                      </a:r>
                      <a:r>
                        <a:rPr lang="en-GB" sz="1800" dirty="0" smtClean="0">
                          <a:effectLst/>
                        </a:rPr>
                        <a:t>triticale)</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9,5</a:t>
                      </a: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370840">
                <a:tc>
                  <a:txBody>
                    <a:bodyPr/>
                    <a:lstStyle/>
                    <a:p>
                      <a:pPr>
                        <a:spcAft>
                          <a:spcPts val="0"/>
                        </a:spcAft>
                      </a:pPr>
                      <a:r>
                        <a:rPr lang="en-GB" sz="1800" dirty="0" err="1">
                          <a:effectLst/>
                        </a:rPr>
                        <a:t>Voedergewassen</a:t>
                      </a:r>
                      <a:r>
                        <a:rPr lang="en-GB" sz="1800" dirty="0">
                          <a:effectLst/>
                        </a:rPr>
                        <a:t> </a:t>
                      </a:r>
                      <a:r>
                        <a:rPr lang="en-GB" sz="1800" dirty="0" smtClean="0">
                          <a:effectLst/>
                        </a:rPr>
                        <a:t>(</a:t>
                      </a:r>
                      <a:r>
                        <a:rPr lang="en-GB" sz="1800" dirty="0" err="1" smtClean="0">
                          <a:effectLst/>
                        </a:rPr>
                        <a:t>leguminosen</a:t>
                      </a:r>
                      <a:r>
                        <a:rPr lang="en-GB" sz="1800" dirty="0" smtClean="0">
                          <a:effectLst/>
                        </a:rPr>
                        <a:t>/</a:t>
                      </a:r>
                      <a:r>
                        <a:rPr lang="en-GB" sz="1800" dirty="0" err="1" smtClean="0">
                          <a:effectLst/>
                        </a:rPr>
                        <a:t>gras</a:t>
                      </a:r>
                      <a:r>
                        <a:rPr lang="en-GB" sz="1800" dirty="0">
                          <a:effectLst/>
                        </a:rPr>
                        <a:t>, </a:t>
                      </a:r>
                      <a:r>
                        <a:rPr lang="en-GB" sz="1800" dirty="0" err="1">
                          <a:effectLst/>
                        </a:rPr>
                        <a:t>groenvoedergewassen</a:t>
                      </a:r>
                      <a:r>
                        <a:rPr lang="en-GB" sz="1800" dirty="0">
                          <a:effectLst/>
                        </a:rPr>
                        <a:t>, </a:t>
                      </a:r>
                      <a:r>
                        <a:rPr lang="en-GB" sz="1800" dirty="0" err="1">
                          <a:effectLst/>
                        </a:rPr>
                        <a:t>geploegd</a:t>
                      </a:r>
                      <a:r>
                        <a:rPr lang="en-GB" sz="1800" dirty="0">
                          <a:effectLst/>
                        </a:rPr>
                        <a:t>) </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22,1</a:t>
                      </a:r>
                      <a:endParaRPr lang="sv-SE" sz="1800" dirty="0">
                        <a:effectLst/>
                        <a:latin typeface="+mn-lt"/>
                        <a:ea typeface="Calibri"/>
                      </a:endParaRPr>
                    </a:p>
                  </a:txBody>
                  <a:tcPr marL="68580" marR="68580" marT="0" marB="0"/>
                </a:tc>
                <a:extLst>
                  <a:ext uri="{0D108BD9-81ED-4DB2-BD59-A6C34878D82A}">
                    <a16:rowId xmlns:a16="http://schemas.microsoft.com/office/drawing/2014/main" val="10003"/>
                  </a:ext>
                </a:extLst>
              </a:tr>
              <a:tr h="370840">
                <a:tc>
                  <a:txBody>
                    <a:bodyPr/>
                    <a:lstStyle/>
                    <a:p>
                      <a:pPr>
                        <a:spcAft>
                          <a:spcPts val="0"/>
                        </a:spcAft>
                      </a:pPr>
                      <a:r>
                        <a:rPr lang="en-GB" sz="1800" dirty="0" smtClean="0">
                          <a:effectLst/>
                        </a:rPr>
                        <a:t>Semi-</a:t>
                      </a:r>
                      <a:r>
                        <a:rPr lang="en-GB" sz="1800" dirty="0" err="1" smtClean="0">
                          <a:effectLst/>
                        </a:rPr>
                        <a:t>natuurlijk</a:t>
                      </a:r>
                      <a:r>
                        <a:rPr lang="en-GB" sz="1800" dirty="0" smtClean="0">
                          <a:effectLst/>
                        </a:rPr>
                        <a:t> </a:t>
                      </a:r>
                      <a:r>
                        <a:rPr lang="en-GB" sz="1800" dirty="0">
                          <a:effectLst/>
                        </a:rPr>
                        <a:t>grasland </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24,6</a:t>
                      </a:r>
                      <a:endParaRPr lang="sv-SE" sz="1800" dirty="0">
                        <a:effectLst/>
                        <a:latin typeface="+mn-lt"/>
                        <a:ea typeface="Calibri"/>
                      </a:endParaRPr>
                    </a:p>
                  </a:txBody>
                  <a:tcPr marL="68580" marR="68580" marT="0" marB="0"/>
                </a:tc>
                <a:extLst>
                  <a:ext uri="{0D108BD9-81ED-4DB2-BD59-A6C34878D82A}">
                    <a16:rowId xmlns:a16="http://schemas.microsoft.com/office/drawing/2014/main" val="10004"/>
                  </a:ext>
                </a:extLst>
              </a:tr>
              <a:tr h="194857">
                <a:tc>
                  <a:txBody>
                    <a:bodyPr/>
                    <a:lstStyle/>
                    <a:p>
                      <a:pPr>
                        <a:spcAft>
                          <a:spcPts val="0"/>
                        </a:spcAft>
                      </a:pPr>
                      <a:r>
                        <a:rPr lang="en-GB" sz="1800" dirty="0">
                          <a:effectLst/>
                        </a:rPr>
                        <a:t> </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a:effectLst/>
                        </a:rPr>
                        <a:t> </a:t>
                      </a: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370840">
                <a:tc>
                  <a:txBody>
                    <a:bodyPr/>
                    <a:lstStyle/>
                    <a:p>
                      <a:pPr>
                        <a:spcAft>
                          <a:spcPts val="0"/>
                        </a:spcAft>
                      </a:pPr>
                      <a:r>
                        <a:rPr lang="en-GB" sz="1800" dirty="0" err="1">
                          <a:effectLst/>
                        </a:rPr>
                        <a:t>Melkvee</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16,4</a:t>
                      </a: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r h="370840">
                <a:tc>
                  <a:txBody>
                    <a:bodyPr/>
                    <a:lstStyle/>
                    <a:p>
                      <a:pPr>
                        <a:spcAft>
                          <a:spcPts val="0"/>
                        </a:spcAft>
                      </a:pPr>
                      <a:r>
                        <a:rPr lang="en-GB" sz="1800" dirty="0" err="1" smtClean="0">
                          <a:effectLst/>
                        </a:rPr>
                        <a:t>Rundvleesvee</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33,7</a:t>
                      </a:r>
                      <a:endParaRPr lang="sv-SE" sz="1800" dirty="0">
                        <a:effectLst/>
                        <a:latin typeface="+mn-lt"/>
                        <a:ea typeface="Calibri"/>
                      </a:endParaRPr>
                    </a:p>
                  </a:txBody>
                  <a:tcPr marL="68580" marR="68580" marT="0" marB="0"/>
                </a:tc>
                <a:extLst>
                  <a:ext uri="{0D108BD9-81ED-4DB2-BD59-A6C34878D82A}">
                    <a16:rowId xmlns:a16="http://schemas.microsoft.com/office/drawing/2014/main" val="10007"/>
                  </a:ext>
                </a:extLst>
              </a:tr>
              <a:tr h="370840">
                <a:tc>
                  <a:txBody>
                    <a:bodyPr/>
                    <a:lstStyle/>
                    <a:p>
                      <a:pPr>
                        <a:spcAft>
                          <a:spcPts val="0"/>
                        </a:spcAft>
                      </a:pPr>
                      <a:r>
                        <a:rPr lang="en-GB" sz="1800" dirty="0" err="1">
                          <a:effectLst/>
                        </a:rPr>
                        <a:t>Schapen</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20,9</a:t>
                      </a:r>
                      <a:endParaRPr lang="sv-SE" sz="1800" dirty="0">
                        <a:effectLst/>
                        <a:latin typeface="+mn-lt"/>
                        <a:ea typeface="Calibri"/>
                      </a:endParaRPr>
                    </a:p>
                  </a:txBody>
                  <a:tcPr marL="68580" marR="68580" marT="0" marB="0"/>
                </a:tc>
                <a:extLst>
                  <a:ext uri="{0D108BD9-81ED-4DB2-BD59-A6C34878D82A}">
                    <a16:rowId xmlns:a16="http://schemas.microsoft.com/office/drawing/2014/main" val="10008"/>
                  </a:ext>
                </a:extLst>
              </a:tr>
              <a:tr h="370840">
                <a:tc>
                  <a:txBody>
                    <a:bodyPr/>
                    <a:lstStyle/>
                    <a:p>
                      <a:pPr>
                        <a:spcAft>
                          <a:spcPts val="0"/>
                        </a:spcAft>
                      </a:pPr>
                      <a:r>
                        <a:rPr lang="en-GB" sz="1800" dirty="0" err="1">
                          <a:effectLst/>
                        </a:rPr>
                        <a:t>Varkens</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2,3</a:t>
                      </a:r>
                      <a:endParaRPr lang="sv-SE" sz="1800" dirty="0">
                        <a:effectLst/>
                        <a:latin typeface="+mn-lt"/>
                        <a:ea typeface="Calibri"/>
                      </a:endParaRPr>
                    </a:p>
                  </a:txBody>
                  <a:tcPr marL="68580" marR="68580" marT="0" marB="0"/>
                </a:tc>
                <a:extLst>
                  <a:ext uri="{0D108BD9-81ED-4DB2-BD59-A6C34878D82A}">
                    <a16:rowId xmlns:a16="http://schemas.microsoft.com/office/drawing/2014/main" val="10009"/>
                  </a:ext>
                </a:extLst>
              </a:tr>
              <a:tr h="370840">
                <a:tc>
                  <a:txBody>
                    <a:bodyPr/>
                    <a:lstStyle/>
                    <a:p>
                      <a:pPr>
                        <a:spcAft>
                          <a:spcPts val="0"/>
                        </a:spcAft>
                      </a:pPr>
                      <a:r>
                        <a:rPr lang="en-GB" sz="1800" dirty="0">
                          <a:effectLst/>
                        </a:rPr>
                        <a:t>Legkippen</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17,0</a:t>
                      </a:r>
                      <a:endParaRPr lang="sv-SE" sz="1800" dirty="0">
                        <a:effectLst/>
                        <a:latin typeface="+mn-lt"/>
                        <a:ea typeface="Calibri"/>
                      </a:endParaRPr>
                    </a:p>
                  </a:txBody>
                  <a:tcPr marL="68580" marR="68580" marT="0" marB="0"/>
                </a:tc>
                <a:extLst>
                  <a:ext uri="{0D108BD9-81ED-4DB2-BD59-A6C34878D82A}">
                    <a16:rowId xmlns:a16="http://schemas.microsoft.com/office/drawing/2014/main" val="10010"/>
                  </a:ext>
                </a:extLst>
              </a:tr>
              <a:tr h="370840">
                <a:tc>
                  <a:txBody>
                    <a:bodyPr/>
                    <a:lstStyle/>
                    <a:p>
                      <a:pPr>
                        <a:spcAft>
                          <a:spcPts val="0"/>
                        </a:spcAft>
                      </a:pPr>
                      <a:r>
                        <a:rPr lang="en-GB" sz="1800" dirty="0" smtClean="0">
                          <a:effectLst/>
                        </a:rPr>
                        <a:t>Vleeskuikens</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1,9</a:t>
                      </a:r>
                      <a:endParaRPr lang="sv-SE" sz="1800" dirty="0">
                        <a:effectLst/>
                        <a:latin typeface="+mn-lt"/>
                        <a:ea typeface="Calibri"/>
                      </a:endParaRPr>
                    </a:p>
                  </a:txBody>
                  <a:tcPr marL="68580" marR="68580" marT="0" marB="0"/>
                </a:tc>
                <a:extLst>
                  <a:ext uri="{0D108BD9-81ED-4DB2-BD59-A6C34878D82A}">
                    <a16:rowId xmlns:a16="http://schemas.microsoft.com/office/drawing/2014/main" val="10011"/>
                  </a:ext>
                </a:extLst>
              </a:tr>
            </a:tbl>
          </a:graphicData>
        </a:graphic>
      </p:graphicFrame>
      <p:sp>
        <p:nvSpPr>
          <p:cNvPr id="5" name="Rectangle 7"/>
          <p:cNvSpPr>
            <a:spLocks noChangeArrowheads="1"/>
          </p:cNvSpPr>
          <p:nvPr/>
        </p:nvSpPr>
        <p:spPr bwMode="auto">
          <a:xfrm>
            <a:off x="611187" y="6054467"/>
            <a:ext cx="80894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Toename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in </a:t>
            </a:r>
            <a:r>
              <a:rPr kumimoji="0" lang="en-GB" sz="2000" b="0" i="0" u="none" strike="noStrike" kern="1200" cap="none" spc="0" normalizeH="0" baseline="0" noProof="0" dirty="0" err="1">
                <a:ln>
                  <a:noFill/>
                </a:ln>
                <a:solidFill>
                  <a:prstClr val="black"/>
                </a:solidFill>
                <a:effectLst/>
                <a:uLnTx/>
                <a:uFillTx/>
                <a:latin typeface="Calibri" pitchFamily="34" charset="0"/>
                <a:ea typeface="+mn-ea"/>
                <a:cs typeface="+mn-cs"/>
              </a:rPr>
              <a:t>alle</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sectoren</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vooral</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 in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de </a:t>
            </a:r>
            <a:r>
              <a:rPr kumimoji="0" lang="en-GB"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rundveehouderij</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ktangel 5"/>
          <p:cNvSpPr/>
          <p:nvPr/>
        </p:nvSpPr>
        <p:spPr>
          <a:xfrm>
            <a:off x="6083887" y="6381537"/>
            <a:ext cx="2855397"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(Zweedse Landbouwraad, </a:t>
            </a: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2018)</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5706409"/>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9" descr="IMG_802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05644"/>
            <a:ext cx="9142086" cy="575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1115616" y="44624"/>
            <a:ext cx="5760640" cy="1376567"/>
          </a:xfrm>
          <a:prstGeom prst="rect">
            <a:avLst/>
          </a:prstGeom>
          <a:noFill/>
          <a:ln w="9525">
            <a:noFill/>
            <a:miter lim="800000"/>
            <a:headEnd/>
            <a:tailEnd/>
          </a:ln>
          <a:effectLst/>
        </p:spPr>
        <p:txBody>
          <a:bodyPr wrap="square" lIns="132987" tIns="132987" rIns="132987" bIns="132987">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Graslandvernieuwing</a:t>
            </a:r>
            <a:r>
              <a:rPr kumimoji="0" 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met </a:t>
            </a:r>
            <a:r>
              <a:rPr kumimoji="0" lang="en-US"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een</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Horsch</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zaaimachine zonder grondbewerking</a:t>
            </a:r>
            <a:endParaRPr kumimoji="0" lang="pl-PL" sz="24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 Box 4"/>
          <p:cNvSpPr txBox="1">
            <a:spLocks noChangeArrowheads="1"/>
          </p:cNvSpPr>
          <p:nvPr/>
        </p:nvSpPr>
        <p:spPr bwMode="auto">
          <a:xfrm>
            <a:off x="7192470" y="6592142"/>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Foto</a:t>
            </a:r>
            <a:r>
              <a:rPr kumimoji="0" lang="pl-PL" altLang="pl-PL" sz="1000" b="0" i="1"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62582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a:xfrm>
            <a:off x="468312" y="2276874"/>
            <a:ext cx="6551959" cy="1470025"/>
          </a:xfrm>
        </p:spPr>
        <p:txBody>
          <a:bodyPr/>
          <a:lstStyle/>
          <a:p>
            <a:r>
              <a:rPr lang="pl-PL"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Bemesting van grasland</a:t>
            </a:r>
            <a:endParaRPr lang="pl-PL"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75842982"/>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1" y="116632"/>
            <a:ext cx="5806187" cy="936104"/>
          </a:xfrm>
        </p:spPr>
        <p:txBody>
          <a:bodyPr/>
          <a:lstStyle/>
          <a:p>
            <a:r>
              <a:rPr lang="en-US" altLang="pl-PL" sz="2800" b="1" dirty="0">
                <a:solidFill>
                  <a:srgbClr val="006600"/>
                </a:solidFill>
                <a:latin typeface="Tahoma" panose="020B0604030504040204" pitchFamily="34" charset="0"/>
                <a:ea typeface="Tahoma" panose="020B0604030504040204" pitchFamily="34" charset="0"/>
                <a:cs typeface="Tahoma" panose="020B0604030504040204" pitchFamily="34" charset="0"/>
              </a:rPr>
              <a:t>Principes van </a:t>
            </a:r>
            <a:r>
              <a:rPr lang="en-US" altLang="pl-PL" sz="2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stikstofbemesting</a:t>
            </a:r>
            <a:r>
              <a:rPr lang="en-US"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van </a:t>
            </a:r>
            <a:r>
              <a:rPr lang="en-US" altLang="pl-PL" sz="2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grasland</a:t>
            </a:r>
            <a:endParaRPr lang="pl-PL"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Symbol zastępczy zawartości 2"/>
          <p:cNvSpPr>
            <a:spLocks noGrp="1"/>
          </p:cNvSpPr>
          <p:nvPr>
            <p:ph idx="1"/>
          </p:nvPr>
        </p:nvSpPr>
        <p:spPr>
          <a:xfrm>
            <a:off x="457968" y="1556793"/>
            <a:ext cx="8218488" cy="4032447"/>
          </a:xfrm>
        </p:spPr>
        <p:txBody>
          <a:bodyPr/>
          <a:lstStyle/>
          <a:p>
            <a:pPr>
              <a:spcBef>
                <a:spcPts val="600"/>
              </a:spcBef>
              <a:spcAft>
                <a:spcPts val="600"/>
              </a:spcAft>
            </a:pPr>
            <a:r>
              <a:rPr lang="nl-NL" sz="2800" dirty="0"/>
              <a:t>l</a:t>
            </a:r>
            <a:r>
              <a:rPr lang="nl-NL" sz="2800" dirty="0" smtClean="0"/>
              <a:t>agere gift</a:t>
            </a:r>
            <a:r>
              <a:rPr lang="pl-PL" sz="2800" dirty="0" smtClean="0"/>
              <a:t> </a:t>
            </a:r>
            <a:r>
              <a:rPr lang="pl-PL" sz="2800" dirty="0"/>
              <a:t>op veengronden</a:t>
            </a:r>
            <a:endParaRPr lang="pl-PL" altLang="pl-PL" sz="2800" dirty="0"/>
          </a:p>
          <a:p>
            <a:pPr>
              <a:spcBef>
                <a:spcPts val="600"/>
              </a:spcBef>
              <a:spcAft>
                <a:spcPts val="600"/>
              </a:spcAft>
            </a:pPr>
            <a:r>
              <a:rPr lang="en-US" altLang="pl-PL" sz="2800" dirty="0" smtClean="0"/>
              <a:t>maximaal bemestingsniveau -</a:t>
            </a:r>
            <a:r>
              <a:rPr lang="pl-PL" altLang="pl-PL" sz="2800" dirty="0" err="1" smtClean="0"/>
              <a:t> marginale</a:t>
            </a:r>
            <a:r>
              <a:rPr lang="en-US" altLang="pl-PL" sz="2800" dirty="0" smtClean="0"/>
              <a:t> opbrengst </a:t>
            </a:r>
            <a:r>
              <a:rPr lang="pl-PL" altLang="pl-PL" sz="2800" dirty="0" smtClean="0"/>
              <a:t>van 1 kg stikstof </a:t>
            </a:r>
            <a:r>
              <a:rPr lang="nl-NL" altLang="pl-PL" sz="2800" dirty="0" smtClean="0"/>
              <a:t>niet minder dan</a:t>
            </a:r>
            <a:r>
              <a:rPr lang="en-US" altLang="pl-PL" sz="2800" dirty="0" smtClean="0"/>
              <a:t> </a:t>
            </a:r>
            <a:r>
              <a:rPr lang="en-US" altLang="pl-PL" sz="2800" dirty="0"/>
              <a:t>10 kg </a:t>
            </a:r>
            <a:r>
              <a:rPr lang="pl-PL" altLang="pl-PL" sz="2800" dirty="0" smtClean="0"/>
              <a:t>D</a:t>
            </a:r>
            <a:r>
              <a:rPr lang="nl-NL" altLang="pl-PL" sz="2800" dirty="0" smtClean="0"/>
              <a:t>S</a:t>
            </a:r>
            <a:endParaRPr lang="pl-PL" altLang="pl-PL" sz="2800" dirty="0"/>
          </a:p>
          <a:p>
            <a:pPr>
              <a:spcBef>
                <a:spcPts val="600"/>
              </a:spcBef>
              <a:spcAft>
                <a:spcPts val="600"/>
              </a:spcAft>
            </a:pPr>
            <a:r>
              <a:rPr lang="en-US" altLang="pl-PL" sz="2800" dirty="0" err="1"/>
              <a:t>l</a:t>
            </a:r>
            <a:r>
              <a:rPr lang="en-US" altLang="pl-PL" sz="2800" dirty="0" err="1" smtClean="0"/>
              <a:t>agere</a:t>
            </a:r>
            <a:r>
              <a:rPr lang="en-US" altLang="pl-PL" sz="2800" dirty="0" smtClean="0"/>
              <a:t> gift </a:t>
            </a:r>
            <a:r>
              <a:rPr lang="en-US" altLang="pl-PL" sz="2800" dirty="0" err="1" smtClean="0"/>
              <a:t>bij</a:t>
            </a:r>
            <a:r>
              <a:rPr lang="en-US" altLang="pl-PL" sz="2800" dirty="0" smtClean="0"/>
              <a:t> </a:t>
            </a:r>
            <a:r>
              <a:rPr lang="en-US" altLang="pl-PL" sz="2800" dirty="0"/>
              <a:t>aanwezigheid van </a:t>
            </a:r>
            <a:r>
              <a:rPr lang="en-US" altLang="pl-PL" sz="2800" dirty="0" err="1" smtClean="0"/>
              <a:t>vlinderbloemigen</a:t>
            </a:r>
            <a:r>
              <a:rPr lang="en-US" altLang="pl-PL" sz="2800" dirty="0" smtClean="0"/>
              <a:t> </a:t>
            </a:r>
            <a:r>
              <a:rPr lang="en-US" altLang="pl-PL" sz="2800" dirty="0"/>
              <a:t>in de graszode (1% van het aandeel </a:t>
            </a:r>
            <a:r>
              <a:rPr lang="pl-PL" altLang="pl-PL" sz="2800" dirty="0" err="1" smtClean="0"/>
              <a:t>betekent</a:t>
            </a:r>
            <a:r>
              <a:rPr lang="en-US" altLang="pl-PL" sz="2800" dirty="0"/>
              <a:t> 3-5 </a:t>
            </a:r>
            <a:r>
              <a:rPr lang="en-US" altLang="pl-PL" sz="2800" dirty="0" smtClean="0"/>
              <a:t>kg/ha </a:t>
            </a:r>
            <a:r>
              <a:rPr lang="en-US" altLang="pl-PL" sz="2800" dirty="0"/>
              <a:t>N minder)</a:t>
            </a:r>
            <a:endParaRPr lang="pl-PL" altLang="pl-PL" sz="2800" dirty="0"/>
          </a:p>
          <a:p>
            <a:pPr>
              <a:spcBef>
                <a:spcPts val="600"/>
              </a:spcBef>
              <a:spcAft>
                <a:spcPts val="600"/>
              </a:spcAft>
            </a:pPr>
            <a:r>
              <a:rPr lang="en-US" altLang="pl-PL" sz="2800" dirty="0" err="1" smtClean="0"/>
              <a:t>deel</a:t>
            </a:r>
            <a:r>
              <a:rPr lang="en-US" altLang="pl-PL" sz="2800" dirty="0" smtClean="0"/>
              <a:t> de </a:t>
            </a:r>
            <a:r>
              <a:rPr lang="pl-PL" altLang="pl-PL" sz="2800" dirty="0" smtClean="0"/>
              <a:t>jaarlijkse</a:t>
            </a:r>
            <a:r>
              <a:rPr lang="en-US" altLang="pl-PL" sz="2800" dirty="0" smtClean="0"/>
              <a:t> </a:t>
            </a:r>
            <a:r>
              <a:rPr lang="en-US" altLang="pl-PL" sz="2800" dirty="0" err="1" smtClean="0"/>
              <a:t>stikstofgift</a:t>
            </a:r>
            <a:r>
              <a:rPr lang="en-US" altLang="pl-PL" sz="2800" dirty="0" smtClean="0"/>
              <a:t> (</a:t>
            </a:r>
            <a:r>
              <a:rPr lang="pl-PL" altLang="pl-PL" sz="2800" dirty="0" smtClean="0"/>
              <a:t>max. </a:t>
            </a:r>
            <a:r>
              <a:rPr lang="en-US" altLang="pl-PL" sz="2800" dirty="0" smtClean="0"/>
              <a:t>60-70 kg/ha</a:t>
            </a:r>
            <a:r>
              <a:rPr lang="pl-PL" altLang="pl-PL" sz="2800" dirty="0" smtClean="0"/>
              <a:t> per </a:t>
            </a:r>
            <a:r>
              <a:rPr lang="pl-PL" altLang="pl-PL" sz="2800" dirty="0" err="1" smtClean="0"/>
              <a:t>hergroei</a:t>
            </a:r>
            <a:r>
              <a:rPr lang="en-US" altLang="pl-PL" sz="2800" dirty="0" smtClean="0"/>
              <a:t>), het </a:t>
            </a:r>
            <a:r>
              <a:rPr lang="en-US" altLang="pl-PL" sz="2800" dirty="0" err="1" smtClean="0"/>
              <a:t>bemestingscriterium</a:t>
            </a:r>
            <a:r>
              <a:rPr lang="en-US" altLang="pl-PL" sz="2800" dirty="0" smtClean="0"/>
              <a:t> is N-NO</a:t>
            </a:r>
            <a:r>
              <a:rPr lang="en-US" altLang="pl-PL" sz="2800" baseline="-25000" dirty="0" smtClean="0"/>
              <a:t>3</a:t>
            </a:r>
            <a:r>
              <a:rPr lang="en-US" altLang="pl-PL" sz="2800" dirty="0" smtClean="0"/>
              <a:t> </a:t>
            </a:r>
            <a:r>
              <a:rPr lang="en-US" altLang="pl-PL" sz="2800" dirty="0"/>
              <a:t>onder de </a:t>
            </a:r>
            <a:r>
              <a:rPr lang="pl-PL" altLang="pl-PL" sz="2800" dirty="0" err="1"/>
              <a:t>drempelwaarde van</a:t>
            </a:r>
            <a:r>
              <a:rPr lang="en-US" altLang="pl-PL" sz="2800" dirty="0" smtClean="0"/>
              <a:t> 0,</a:t>
            </a:r>
            <a:r>
              <a:rPr lang="en-US" altLang="pl-PL" sz="2800" dirty="0"/>
              <a:t>2% </a:t>
            </a:r>
            <a:r>
              <a:rPr lang="en-US" altLang="pl-PL" sz="2800" dirty="0" smtClean="0"/>
              <a:t>in </a:t>
            </a:r>
            <a:r>
              <a:rPr lang="pl-PL" altLang="pl-PL" sz="2800" dirty="0" smtClean="0"/>
              <a:t>D</a:t>
            </a:r>
            <a:r>
              <a:rPr lang="nl-NL" altLang="pl-PL" sz="2800" dirty="0" smtClean="0"/>
              <a:t>S</a:t>
            </a:r>
            <a:endParaRPr lang="pl-PL" sz="2800" dirty="0"/>
          </a:p>
        </p:txBody>
      </p:sp>
      <p:pic>
        <p:nvPicPr>
          <p:cNvPr id="6"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2987704"/>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93" y="4273637"/>
            <a:ext cx="3539323" cy="245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9618" name="Text Box 2"/>
          <p:cNvSpPr txBox="1">
            <a:spLocks noChangeArrowheads="1"/>
          </p:cNvSpPr>
          <p:nvPr/>
        </p:nvSpPr>
        <p:spPr bwMode="auto">
          <a:xfrm>
            <a:off x="1076836" y="88176"/>
            <a:ext cx="636767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Opbrengst van </a:t>
            </a:r>
            <a:r>
              <a:rPr kumimoji="0" lang="en-US" altLang="pl-PL"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grasland</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en-US" altLang="pl-PL"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afhankelijk</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van type </a:t>
            </a:r>
            <a:r>
              <a:rPr lang="en-US" altLang="pl-PL" sz="2600" b="1" dirty="0" smtClean="0">
                <a:solidFill>
                  <a:srgbClr val="006600"/>
                </a:solidFill>
                <a:latin typeface="Tahoma" panose="020B0604030504040204" pitchFamily="34" charset="0"/>
                <a:cs typeface="Tahoma" panose="020B0604030504040204" pitchFamily="34" charset="0"/>
              </a:rPr>
              <a:t>N-</a:t>
            </a:r>
            <a:r>
              <a:rPr kumimoji="0" lang="en-US" altLang="pl-PL"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meststof</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en-US" altLang="pl-PL"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dt</a:t>
            </a:r>
            <a:r>
              <a:rPr kumimoji="0" lang="pl-PL"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D</a:t>
            </a:r>
            <a:r>
              <a:rPr kumimoji="0" lang="nl-NL"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S</a:t>
            </a:r>
            <a:r>
              <a:rPr kumimoji="0" lang="pl-PL"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/ha</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a:t>
            </a:r>
            <a:endParaRPr kumimoji="0" lang="en-US" altLang="pl-PL" sz="2600" b="1" i="0" u="none" strike="noStrike" kern="1200" cap="none" spc="0" normalizeH="0" baseline="0" noProof="0" dirty="0">
              <a:ln>
                <a:noFill/>
              </a:ln>
              <a:solidFill>
                <a:srgbClr val="006600"/>
              </a:solidFill>
              <a:effectLst/>
              <a:uLnTx/>
              <a:uFillTx/>
              <a:latin typeface="Tahoma" panose="020B0604030504040204" pitchFamily="34" charset="0"/>
              <a:ea typeface="+mn-ea"/>
              <a:cs typeface="Tahoma" panose="020B0604030504040204" pitchFamily="34" charset="0"/>
            </a:endParaRPr>
          </a:p>
        </p:txBody>
      </p:sp>
      <p:sp>
        <p:nvSpPr>
          <p:cNvPr id="239619" name="Text Box 3"/>
          <p:cNvSpPr txBox="1">
            <a:spLocks noChangeArrowheads="1"/>
          </p:cNvSpPr>
          <p:nvPr/>
        </p:nvSpPr>
        <p:spPr bwMode="auto">
          <a:xfrm>
            <a:off x="107504" y="3861048"/>
            <a:ext cx="2663885" cy="20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293"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Ernst, </a:t>
            </a:r>
            <a:r>
              <a:rPr kumimoji="0" lang="pl-PL" altLang="pl-PL" sz="129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1998</a:t>
            </a:r>
          </a:p>
        </p:txBody>
      </p:sp>
      <p:graphicFrame>
        <p:nvGraphicFramePr>
          <p:cNvPr id="239621" name="Object 5"/>
          <p:cNvGraphicFramePr>
            <a:graphicFrameLocks noChangeAspect="1"/>
          </p:cNvGraphicFramePr>
          <p:nvPr>
            <p:extLst/>
          </p:nvPr>
        </p:nvGraphicFramePr>
        <p:xfrm>
          <a:off x="23093" y="1120775"/>
          <a:ext cx="6936507" cy="3316337"/>
        </p:xfrm>
        <a:graphic>
          <a:graphicData uri="http://schemas.openxmlformats.org/presentationml/2006/ole">
            <mc:AlternateContent xmlns:mc="http://schemas.openxmlformats.org/markup-compatibility/2006">
              <mc:Choice xmlns:v="urn:schemas-microsoft-com:vml" Requires="v">
                <p:oleObj spid="_x0000_s13362" name="Document" r:id="rId5" imgW="8714473" imgH="4943391" progId="Word.Document.8">
                  <p:embed/>
                </p:oleObj>
              </mc:Choice>
              <mc:Fallback>
                <p:oleObj name="Document" r:id="rId5" imgW="8714473" imgH="4943391" progId="Word.Document.8">
                  <p:embed/>
                  <p:pic>
                    <p:nvPicPr>
                      <p:cNvPr id="239621" name="Object 5"/>
                      <p:cNvPicPr>
                        <a:picLocks noChangeAspect="1" noChangeArrowheads="1"/>
                      </p:cNvPicPr>
                      <p:nvPr/>
                    </p:nvPicPr>
                    <p:blipFill>
                      <a:blip r:embed="rId6"/>
                      <a:srcRect/>
                      <a:stretch>
                        <a:fillRect/>
                      </a:stretch>
                    </p:blipFill>
                    <p:spPr bwMode="auto">
                      <a:xfrm>
                        <a:off x="23093" y="1120775"/>
                        <a:ext cx="6936507" cy="3316337"/>
                      </a:xfrm>
                      <a:prstGeom prst="rect">
                        <a:avLst/>
                      </a:prstGeom>
                      <a:noFill/>
                      <a:extLst/>
                    </p:spPr>
                  </p:pic>
                </p:oleObj>
              </mc:Fallback>
            </mc:AlternateContent>
          </a:graphicData>
        </a:graphic>
      </p:graphicFrame>
      <p:pic>
        <p:nvPicPr>
          <p:cNvPr id="239624" name="Picture 8" descr="IMG_8183"/>
          <p:cNvPicPr>
            <a:picLocks noGrp="1" noChangeAspect="1" noChangeArrowheads="1"/>
          </p:cNvPicPr>
          <p:nvPr>
            <p:ph sz="half" idx="4294967295"/>
          </p:nvPr>
        </p:nvPicPr>
        <p:blipFill>
          <a:blip r:embed="rId7" cstate="screen">
            <a:extLst>
              <a:ext uri="{28A0092B-C50C-407E-A947-70E740481C1C}">
                <a14:useLocalDpi xmlns:a14="http://schemas.microsoft.com/office/drawing/2010/main"/>
              </a:ext>
            </a:extLst>
          </a:blip>
          <a:srcRect/>
          <a:stretch>
            <a:fillRect/>
          </a:stretch>
        </p:blipFill>
        <p:spPr>
          <a:xfrm>
            <a:off x="6405563" y="929878"/>
            <a:ext cx="2738437" cy="3651250"/>
          </a:xfrm>
          <a:noFill/>
        </p:spPr>
      </p:pic>
      <p:pic>
        <p:nvPicPr>
          <p:cNvPr id="239626" name="Picture 10" descr="IMG_8184"/>
          <p:cNvPicPr>
            <a:picLocks noGrp="1" noChangeAspect="1" noChangeArrowheads="1"/>
          </p:cNvPicPr>
          <p:nvPr>
            <p:ph sz="half" idx="4294967295"/>
          </p:nvPr>
        </p:nvPicPr>
        <p:blipFill>
          <a:blip r:embed="rId8" cstate="screen">
            <a:extLst>
              <a:ext uri="{28A0092B-C50C-407E-A947-70E740481C1C}">
                <a14:useLocalDpi xmlns:a14="http://schemas.microsoft.com/office/drawing/2010/main"/>
              </a:ext>
            </a:extLst>
          </a:blip>
          <a:srcRect/>
          <a:stretch>
            <a:fillRect/>
          </a:stretch>
        </p:blipFill>
        <p:spPr>
          <a:xfrm>
            <a:off x="5862638" y="3861048"/>
            <a:ext cx="3281362" cy="2459037"/>
          </a:xfrm>
          <a:noFill/>
        </p:spPr>
      </p:pic>
      <p:pic>
        <p:nvPicPr>
          <p:cNvPr id="10" name="Picture 5" descr="http://www.wolken-wittmund.de/images/dsci0044.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562416" y="4273637"/>
            <a:ext cx="3553924" cy="246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Logo copy 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7164288" y="6048171"/>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99676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7" name="Rectangle 2"/>
          <p:cNvSpPr>
            <a:spLocks noGrp="1" noChangeArrowheads="1"/>
          </p:cNvSpPr>
          <p:nvPr>
            <p:ph type="title" idx="4294967295"/>
          </p:nvPr>
        </p:nvSpPr>
        <p:spPr>
          <a:xfrm>
            <a:off x="1115616" y="116631"/>
            <a:ext cx="6250384" cy="811212"/>
          </a:xfrm>
        </p:spPr>
        <p:txBody>
          <a:bodyPr/>
          <a:lstStyle/>
          <a:p>
            <a:r>
              <a:rPr lang="en-US"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Effect van pH op </a:t>
            </a:r>
            <a:r>
              <a:rPr lang="en-US" altLang="pl-PL" sz="26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fosfaat</a:t>
            </a:r>
            <a:endParaRPr lang="pl-PL" altLang="pl-PL" sz="26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Obraz 4" descr="Obraz1 GGP eng.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343" y="1761081"/>
            <a:ext cx="7928929" cy="4484347"/>
          </a:xfrm>
          <a:prstGeom prst="rect">
            <a:avLst/>
          </a:prstGeom>
          <a:ln>
            <a:noFill/>
          </a:ln>
          <a:effectLst>
            <a:outerShdw blurRad="292100" dist="139700" dir="2700000" algn="tl" rotWithShape="0">
              <a:srgbClr val="333333">
                <a:alpha val="65000"/>
              </a:srgbClr>
            </a:outerShdw>
          </a:effectLst>
        </p:spPr>
      </p:pic>
      <p:pic>
        <p:nvPicPr>
          <p:cNvPr id="7"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359875" y="5728363"/>
            <a:ext cx="1907704" cy="38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844083" rtl="0" eaLnBrk="0" fontAlgn="base" latinLnBrk="0" hangingPunct="0">
              <a:lnSpc>
                <a:spcPct val="120000"/>
              </a:lnSpc>
              <a:spcBef>
                <a:spcPct val="30000"/>
              </a:spcBef>
              <a:spcAft>
                <a:spcPct val="0"/>
              </a:spcAft>
              <a:buClrTx/>
              <a:buSzTx/>
              <a:buFontTx/>
              <a:buNone/>
              <a:tabLst/>
              <a:defRPr/>
            </a:pPr>
            <a:r>
              <a:rPr kumimoji="0" lang="pl-PL" altLang="pl-PL" sz="1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Grzebisz, Goliński and </a:t>
            </a:r>
            <a:r>
              <a:rPr kumimoji="0" lang="pl-PL" altLang="pl-PL" sz="1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Potarzycki</a:t>
            </a:r>
            <a:r>
              <a:rPr kumimoji="0" lang="pl-PL" altLang="pl-PL" sz="1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2014</a:t>
            </a:r>
            <a:endParaRPr kumimoji="0" lang="en-US" altLang="pl-PL"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76642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2" y="44624"/>
            <a:ext cx="5544616" cy="936104"/>
          </a:xfrm>
        </p:spPr>
        <p:txBody>
          <a:bodyPr/>
          <a:lstStyle/>
          <a:p>
            <a:r>
              <a:rPr lang="pl-PL" altLang="pl-PL" sz="2800" b="1" dirty="0">
                <a:solidFill>
                  <a:srgbClr val="006600"/>
                </a:solidFill>
                <a:latin typeface="Tahoma" panose="020B0604030504040204" pitchFamily="34" charset="0"/>
                <a:ea typeface="Tahoma" panose="020B0604030504040204" pitchFamily="34" charset="0"/>
                <a:cs typeface="Tahoma" panose="020B0604030504040204" pitchFamily="34" charset="0"/>
              </a:rPr>
              <a:t>Principes van </a:t>
            </a:r>
            <a:r>
              <a:rPr lang="nl-NL" altLang="pl-PL" sz="2800" dirty="0" smtClean="0">
                <a:solidFill>
                  <a:srgbClr val="006600"/>
                </a:solidFill>
                <a:latin typeface="Tahoma" panose="020B0604030504040204" pitchFamily="34" charset="0"/>
                <a:ea typeface="Tahoma" panose="020B0604030504040204" pitchFamily="34" charset="0"/>
                <a:cs typeface="Tahoma" panose="020B0604030504040204" pitchFamily="34" charset="0"/>
              </a:rPr>
              <a:t>kali</a:t>
            </a:r>
            <a:r>
              <a:rPr lang="pl-PL"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bemesting</a:t>
            </a:r>
            <a:r>
              <a:rPr lang="nl-NL"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van grasland</a:t>
            </a:r>
            <a:endParaRPr lang="pl-PL"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Symbol zastępczy zawartości 2"/>
          <p:cNvSpPr>
            <a:spLocks noGrp="1"/>
          </p:cNvSpPr>
          <p:nvPr>
            <p:ph idx="1"/>
          </p:nvPr>
        </p:nvSpPr>
        <p:spPr>
          <a:xfrm>
            <a:off x="457968" y="1340768"/>
            <a:ext cx="8074472" cy="4320479"/>
          </a:xfrm>
        </p:spPr>
        <p:txBody>
          <a:bodyPr/>
          <a:lstStyle/>
          <a:p>
            <a:r>
              <a:rPr lang="en-GB" sz="2400" dirty="0" err="1"/>
              <a:t>h</a:t>
            </a:r>
            <a:r>
              <a:rPr lang="en-GB" sz="2400" dirty="0" err="1" smtClean="0"/>
              <a:t>ogere</a:t>
            </a:r>
            <a:r>
              <a:rPr lang="en-GB" sz="2400" dirty="0" smtClean="0"/>
              <a:t> gift op veengronden</a:t>
            </a:r>
            <a:endParaRPr lang="en-GB" altLang="pl-PL" sz="2400" dirty="0" smtClean="0"/>
          </a:p>
          <a:p>
            <a:r>
              <a:rPr lang="en-GB" sz="2400" dirty="0" err="1"/>
              <a:t>h</a:t>
            </a:r>
            <a:r>
              <a:rPr lang="en-GB" sz="2400" dirty="0" err="1" smtClean="0"/>
              <a:t>ogere</a:t>
            </a:r>
            <a:r>
              <a:rPr lang="en-GB" sz="2400" dirty="0" smtClean="0"/>
              <a:t> gift </a:t>
            </a:r>
            <a:r>
              <a:rPr lang="en-GB" sz="2400" dirty="0" err="1" smtClean="0"/>
              <a:t>bij</a:t>
            </a:r>
            <a:r>
              <a:rPr lang="en-GB" sz="2400" dirty="0" smtClean="0"/>
              <a:t> </a:t>
            </a:r>
            <a:r>
              <a:rPr lang="en-GB" sz="2400" dirty="0" err="1" smtClean="0"/>
              <a:t>vlinderbloemigen</a:t>
            </a:r>
            <a:r>
              <a:rPr lang="en-GB" sz="2400" dirty="0" smtClean="0"/>
              <a:t> in de graszode</a:t>
            </a:r>
            <a:endParaRPr lang="en-GB" altLang="pl-PL" sz="2400" dirty="0" smtClean="0"/>
          </a:p>
          <a:p>
            <a:r>
              <a:rPr lang="en-GB" altLang="pl-PL" sz="2400" dirty="0" err="1"/>
              <a:t>d</a:t>
            </a:r>
            <a:r>
              <a:rPr lang="en-GB" altLang="pl-PL" sz="2400" dirty="0" err="1" smtClean="0"/>
              <a:t>eel</a:t>
            </a:r>
            <a:r>
              <a:rPr lang="en-GB" altLang="pl-PL" sz="2400" dirty="0" smtClean="0"/>
              <a:t> de </a:t>
            </a:r>
            <a:r>
              <a:rPr lang="en-GB" altLang="pl-PL" sz="2400" dirty="0" err="1" smtClean="0"/>
              <a:t>kaligift</a:t>
            </a:r>
            <a:r>
              <a:rPr lang="en-GB" altLang="pl-PL" sz="2400" dirty="0" smtClean="0"/>
              <a:t> (max. 50 kg/ha per hergroei), het </a:t>
            </a:r>
            <a:r>
              <a:rPr lang="en-GB" altLang="pl-PL" sz="2400" dirty="0" err="1" smtClean="0"/>
              <a:t>bemestingscriterium</a:t>
            </a:r>
            <a:r>
              <a:rPr lang="en-GB" altLang="pl-PL" sz="2400" dirty="0" smtClean="0"/>
              <a:t> is </a:t>
            </a:r>
            <a:r>
              <a:rPr lang="en-GB" altLang="pl-PL" sz="2400" dirty="0" err="1" smtClean="0"/>
              <a:t>een</a:t>
            </a:r>
            <a:r>
              <a:rPr lang="en-GB" altLang="pl-PL" sz="2400" dirty="0" smtClean="0"/>
              <a:t> </a:t>
            </a:r>
            <a:r>
              <a:rPr lang="en-GB" altLang="pl-PL" sz="2400" dirty="0" err="1" smtClean="0"/>
              <a:t>optimaal</a:t>
            </a:r>
            <a:r>
              <a:rPr lang="en-GB" altLang="pl-PL" sz="2400" dirty="0" smtClean="0"/>
              <a:t> </a:t>
            </a:r>
            <a:r>
              <a:rPr lang="en-GB" altLang="pl-PL" sz="2400" dirty="0" err="1" smtClean="0"/>
              <a:t>niveau</a:t>
            </a:r>
            <a:r>
              <a:rPr lang="en-GB" altLang="pl-PL" sz="2400" dirty="0" smtClean="0"/>
              <a:t> van K van 1,7% in DS</a:t>
            </a:r>
          </a:p>
          <a:p>
            <a:r>
              <a:rPr lang="en-GB" altLang="pl-PL" sz="2400" dirty="0"/>
              <a:t>n</a:t>
            </a:r>
            <a:r>
              <a:rPr lang="en-GB" altLang="pl-PL" sz="2400" dirty="0" smtClean="0"/>
              <a:t>eem </a:t>
            </a:r>
            <a:r>
              <a:rPr lang="en-GB" altLang="pl-PL" sz="2400" dirty="0" err="1" smtClean="0"/>
              <a:t>een</a:t>
            </a:r>
            <a:r>
              <a:rPr lang="en-GB" altLang="pl-PL" sz="2400" dirty="0" smtClean="0"/>
              <a:t> luxe absorptie van kalium van 90-100% </a:t>
            </a:r>
            <a:r>
              <a:rPr lang="en-GB" altLang="pl-PL" sz="2400" dirty="0" err="1" smtClean="0"/>
              <a:t>mee</a:t>
            </a:r>
            <a:endParaRPr lang="en-GB" altLang="pl-PL" sz="2400" dirty="0" smtClean="0"/>
          </a:p>
          <a:p>
            <a:r>
              <a:rPr lang="en-GB" sz="2400" dirty="0" err="1"/>
              <a:t>b</a:t>
            </a:r>
            <a:r>
              <a:rPr lang="en-GB" sz="2400" dirty="0" err="1" smtClean="0"/>
              <a:t>ij</a:t>
            </a:r>
            <a:r>
              <a:rPr lang="en-GB" sz="2400" dirty="0" smtClean="0"/>
              <a:t> </a:t>
            </a:r>
            <a:r>
              <a:rPr lang="en-GB" sz="2400" dirty="0" err="1" smtClean="0"/>
              <a:t>beweiding</a:t>
            </a:r>
            <a:r>
              <a:rPr lang="en-GB" sz="2400" dirty="0" smtClean="0"/>
              <a:t>: gift met 20 kg/ha per </a:t>
            </a:r>
            <a:r>
              <a:rPr lang="en-GB" sz="2400" dirty="0" err="1" smtClean="0"/>
              <a:t>jaar</a:t>
            </a:r>
            <a:r>
              <a:rPr lang="en-GB" sz="2400" dirty="0" smtClean="0"/>
              <a:t> per GVE </a:t>
            </a:r>
            <a:r>
              <a:rPr lang="en-GB" sz="2400" dirty="0" err="1" smtClean="0"/>
              <a:t>verlagen</a:t>
            </a:r>
            <a:r>
              <a:rPr lang="en-GB" sz="2400" dirty="0" smtClean="0"/>
              <a:t> </a:t>
            </a:r>
            <a:r>
              <a:rPr lang="en-GB" sz="2400" dirty="0" err="1" smtClean="0"/>
              <a:t>als</a:t>
            </a:r>
            <a:r>
              <a:rPr lang="en-GB" sz="2400" dirty="0" smtClean="0"/>
              <a:t> gevolg van uitwerpselen</a:t>
            </a:r>
            <a:endParaRPr lang="en-GB" altLang="pl-PL" sz="2400" dirty="0"/>
          </a:p>
        </p:txBody>
      </p:sp>
      <p:pic>
        <p:nvPicPr>
          <p:cNvPr id="6"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523358"/>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ctrTitle"/>
          </p:nvPr>
        </p:nvSpPr>
        <p:spPr>
          <a:xfrm>
            <a:off x="468313" y="2319015"/>
            <a:ext cx="5831880" cy="1470025"/>
          </a:xfrm>
        </p:spPr>
        <p:txBody>
          <a:bodyPr/>
          <a:lstStyle/>
          <a:p>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Waterbeheer</a:t>
            </a:r>
            <a:r>
              <a:rPr lang="pl-PL"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 op </a:t>
            </a:r>
            <a:r>
              <a:rPr lang="en-US"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grasland </a:t>
            </a:r>
            <a:endParaRPr lang="pl-PL"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35007611"/>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p:cNvGrpSpPr/>
          <p:nvPr/>
        </p:nvGrpSpPr>
        <p:grpSpPr>
          <a:xfrm>
            <a:off x="-967" y="1135139"/>
            <a:ext cx="9141208" cy="5750245"/>
            <a:chOff x="-967" y="764704"/>
            <a:chExt cx="9141208" cy="5750245"/>
          </a:xfrm>
          <a:solidFill>
            <a:schemeClr val="bg1"/>
          </a:solidFill>
        </p:grpSpPr>
        <p:pic>
          <p:nvPicPr>
            <p:cNvPr id="108548" name="Picture 4" descr="2013_Spring_Precipit_Anomal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7" y="785710"/>
              <a:ext cx="3039714" cy="2859232"/>
            </a:xfrm>
            <a:prstGeom prst="rect">
              <a:avLst/>
            </a:prstGeom>
            <a:grpFill/>
            <a:extLst/>
          </p:spPr>
        </p:pic>
        <p:pic>
          <p:nvPicPr>
            <p:cNvPr id="108550" name="Picture 6" descr="2014_Spring_Precipit_Anomal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1260" y="785710"/>
              <a:ext cx="3049216" cy="2868170"/>
            </a:xfrm>
            <a:prstGeom prst="rect">
              <a:avLst/>
            </a:prstGeom>
            <a:grpFill/>
            <a:extLst/>
          </p:spPr>
        </p:pic>
        <p:pic>
          <p:nvPicPr>
            <p:cNvPr id="108554" name="Picture 10" descr="2015_Spring_Precipit_Anomaly.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52689" y="764704"/>
              <a:ext cx="3087552" cy="2889176"/>
            </a:xfrm>
            <a:prstGeom prst="rect">
              <a:avLst/>
            </a:prstGeom>
            <a:grpFill/>
            <a:extLst/>
          </p:spPr>
        </p:pic>
        <p:pic>
          <p:nvPicPr>
            <p:cNvPr id="108556" name="Picture 12" descr="2013_Summer_Precipit_Anomaly.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644943"/>
              <a:ext cx="3051168" cy="2870006"/>
            </a:xfrm>
            <a:prstGeom prst="rect">
              <a:avLst/>
            </a:prstGeom>
            <a:grpFill/>
            <a:extLst/>
          </p:spPr>
        </p:pic>
        <p:pic>
          <p:nvPicPr>
            <p:cNvPr id="108558" name="Picture 14" descr="2014_Summer_Precipit_Anomaly.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34951" y="3644942"/>
              <a:ext cx="3049217" cy="2868170"/>
            </a:xfrm>
            <a:prstGeom prst="rect">
              <a:avLst/>
            </a:prstGeom>
            <a:grpFill/>
            <a:extLst/>
          </p:spPr>
        </p:pic>
        <p:pic>
          <p:nvPicPr>
            <p:cNvPr id="108560" name="Picture 16" descr="2015_Summer_Precipit_Anomaly.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72654" y="3643105"/>
              <a:ext cx="3067068" cy="2870007"/>
            </a:xfrm>
            <a:prstGeom prst="rect">
              <a:avLst/>
            </a:prstGeom>
            <a:grpFill/>
            <a:extLst/>
          </p:spPr>
        </p:pic>
      </p:grpSp>
      <p:sp>
        <p:nvSpPr>
          <p:cNvPr id="8" name="Rectangle 2"/>
          <p:cNvSpPr>
            <a:spLocks noGrp="1" noChangeArrowheads="1"/>
          </p:cNvSpPr>
          <p:nvPr>
            <p:ph type="title" idx="4294967295"/>
          </p:nvPr>
        </p:nvSpPr>
        <p:spPr>
          <a:xfrm>
            <a:off x="998821" y="64928"/>
            <a:ext cx="6574997" cy="864096"/>
          </a:xfrm>
          <a:solidFill>
            <a:schemeClr val="bg1"/>
          </a:solidFill>
        </p:spPr>
        <p:txBody>
          <a:bodyPr/>
          <a:lstStyle/>
          <a:p>
            <a:pPr algn="l">
              <a:spcAft>
                <a:spcPts val="0"/>
              </a:spcAft>
              <a:tabLst>
                <a:tab pos="1708150" algn="l"/>
              </a:tabLst>
            </a:pPr>
            <a:r>
              <a:rPr lang="en-US"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Afwijkingen van de totale neerslag in </a:t>
            </a:r>
            <a:r>
              <a:rPr lang="en-US" altLang="pl-PL" sz="1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voorjaar</a:t>
            </a:r>
            <a:r>
              <a:rPr lang="en-US"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1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en</a:t>
            </a:r>
            <a:r>
              <a:rPr lang="en-US"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1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zomer</a:t>
            </a:r>
            <a:r>
              <a:rPr lang="en-US"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2013-2015 ten opzichte van de jaren 1971-2000</a:t>
            </a:r>
            <a:endParaRPr lang="pl-PL" altLang="pl-PL" sz="1800"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pole tekstowe 2"/>
          <p:cNvSpPr txBox="1"/>
          <p:nvPr/>
        </p:nvSpPr>
        <p:spPr>
          <a:xfrm>
            <a:off x="1042137" y="812017"/>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2013</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pole tekstowe 10"/>
          <p:cNvSpPr txBox="1"/>
          <p:nvPr/>
        </p:nvSpPr>
        <p:spPr>
          <a:xfrm>
            <a:off x="4203551" y="850397"/>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2014</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 name="pole tekstowe 11"/>
          <p:cNvSpPr txBox="1"/>
          <p:nvPr/>
        </p:nvSpPr>
        <p:spPr>
          <a:xfrm>
            <a:off x="7346249" y="802565"/>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2015</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4" name="pole tekstowe 13"/>
          <p:cNvSpPr txBox="1"/>
          <p:nvPr/>
        </p:nvSpPr>
        <p:spPr>
          <a:xfrm>
            <a:off x="1981821" y="1154308"/>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voorjaar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pole tekstowe 14"/>
          <p:cNvSpPr txBox="1"/>
          <p:nvPr/>
        </p:nvSpPr>
        <p:spPr>
          <a:xfrm>
            <a:off x="5004048" y="1124744"/>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voorjaar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 name="pole tekstowe 15"/>
          <p:cNvSpPr txBox="1"/>
          <p:nvPr/>
        </p:nvSpPr>
        <p:spPr>
          <a:xfrm>
            <a:off x="8100392" y="1124744"/>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voorjaar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7" name="pole tekstowe 16"/>
          <p:cNvSpPr txBox="1"/>
          <p:nvPr/>
        </p:nvSpPr>
        <p:spPr>
          <a:xfrm>
            <a:off x="2071670" y="4005064"/>
            <a:ext cx="914045"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zomer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 name="pole tekstowe 17"/>
          <p:cNvSpPr txBox="1"/>
          <p:nvPr/>
        </p:nvSpPr>
        <p:spPr>
          <a:xfrm>
            <a:off x="5000629" y="4005064"/>
            <a:ext cx="1011532"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zomer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 name="pole tekstowe 18"/>
          <p:cNvSpPr txBox="1"/>
          <p:nvPr/>
        </p:nvSpPr>
        <p:spPr>
          <a:xfrm>
            <a:off x="8215338" y="4005064"/>
            <a:ext cx="893167"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zomer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0" name="Picture 8" descr="Logo copy 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solidFill>
            <a:schemeClr val="bg1"/>
          </a:solidFill>
          <a:ln>
            <a:noFill/>
          </a:ln>
          <a:extLst/>
        </p:spPr>
      </p:pic>
      <p:sp>
        <p:nvSpPr>
          <p:cNvPr id="22" name="Text Box 4"/>
          <p:cNvSpPr txBox="1">
            <a:spLocks noChangeArrowheads="1"/>
          </p:cNvSpPr>
          <p:nvPr/>
        </p:nvSpPr>
        <p:spPr bwMode="auto">
          <a:xfrm>
            <a:off x="-1047" y="6700718"/>
            <a:ext cx="3022307" cy="184666"/>
          </a:xfrm>
          <a:prstGeom prst="rect">
            <a:avLst/>
          </a:prstGeom>
          <a:solidFill>
            <a:schemeClr val="bg1"/>
          </a:solidFill>
          <a:ln>
            <a:noFill/>
          </a:ln>
          <a:extLst/>
        </p:spPr>
        <p:txBody>
          <a:bodyPr wrap="square"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2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Eigen uitwerking op basis</a:t>
            </a:r>
            <a:r>
              <a:rPr kumimoji="0" lang="pl-PL" altLang="pl-PL" sz="12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van IMGW, 2018</a:t>
            </a:r>
            <a:endParaRPr kumimoji="0" lang="pl-PL" altLang="pl-PL"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64696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le tekstowe 15"/>
          <p:cNvSpPr txBox="1"/>
          <p:nvPr/>
        </p:nvSpPr>
        <p:spPr>
          <a:xfrm>
            <a:off x="1043608" y="796642"/>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2016</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7" name="pole tekstowe 16"/>
          <p:cNvSpPr txBox="1"/>
          <p:nvPr/>
        </p:nvSpPr>
        <p:spPr>
          <a:xfrm>
            <a:off x="4211960" y="796642"/>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2017</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 name="pole tekstowe 17"/>
          <p:cNvSpPr txBox="1"/>
          <p:nvPr/>
        </p:nvSpPr>
        <p:spPr>
          <a:xfrm>
            <a:off x="7164288" y="796642"/>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2018</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0" name="Obraz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90288"/>
            <a:ext cx="3058510" cy="2862000"/>
          </a:xfrm>
          <a:prstGeom prst="rect">
            <a:avLst/>
          </a:prstGeom>
          <a:solidFill>
            <a:schemeClr val="bg1"/>
          </a:solidFill>
        </p:spPr>
      </p:pic>
      <p:pic>
        <p:nvPicPr>
          <p:cNvPr id="19" name="Obraz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677" y="1191600"/>
            <a:ext cx="3058512" cy="2862000"/>
          </a:xfrm>
          <a:prstGeom prst="rect">
            <a:avLst/>
          </a:prstGeom>
          <a:solidFill>
            <a:schemeClr val="bg1"/>
          </a:solidFill>
        </p:spPr>
      </p:pic>
      <p:pic>
        <p:nvPicPr>
          <p:cNvPr id="20" name="Obraz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7355" y="1191600"/>
            <a:ext cx="3058511" cy="2862000"/>
          </a:xfrm>
          <a:prstGeom prst="rect">
            <a:avLst/>
          </a:prstGeom>
          <a:solidFill>
            <a:schemeClr val="bg1"/>
          </a:solidFill>
        </p:spPr>
      </p:pic>
      <p:pic>
        <p:nvPicPr>
          <p:cNvPr id="21" name="Obraz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050459"/>
            <a:ext cx="3058512" cy="2862000"/>
          </a:xfrm>
          <a:prstGeom prst="rect">
            <a:avLst/>
          </a:prstGeom>
          <a:solidFill>
            <a:schemeClr val="bg1"/>
          </a:solidFill>
        </p:spPr>
      </p:pic>
      <p:pic>
        <p:nvPicPr>
          <p:cNvPr id="22" name="Obraz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8677" y="4050459"/>
            <a:ext cx="3058510" cy="2862000"/>
          </a:xfrm>
          <a:prstGeom prst="rect">
            <a:avLst/>
          </a:prstGeom>
          <a:solidFill>
            <a:schemeClr val="bg1"/>
          </a:solidFill>
        </p:spPr>
      </p:pic>
      <p:pic>
        <p:nvPicPr>
          <p:cNvPr id="23" name="Obraz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8400" y="4050458"/>
            <a:ext cx="3058511" cy="2862000"/>
          </a:xfrm>
          <a:prstGeom prst="rect">
            <a:avLst/>
          </a:prstGeom>
          <a:solidFill>
            <a:schemeClr val="bg1"/>
          </a:solidFill>
        </p:spPr>
      </p:pic>
      <p:pic>
        <p:nvPicPr>
          <p:cNvPr id="13" name="Picture 8" descr="Logo copy 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solidFill>
            <a:schemeClr val="bg1"/>
          </a:solidFill>
          <a:ln>
            <a:noFill/>
          </a:ln>
          <a:extLst/>
        </p:spPr>
      </p:pic>
      <p:sp>
        <p:nvSpPr>
          <p:cNvPr id="14" name="pole tekstowe 13"/>
          <p:cNvSpPr txBox="1"/>
          <p:nvPr/>
        </p:nvSpPr>
        <p:spPr>
          <a:xfrm>
            <a:off x="1979712" y="1154308"/>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voorjaar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pole tekstowe 14"/>
          <p:cNvSpPr txBox="1"/>
          <p:nvPr/>
        </p:nvSpPr>
        <p:spPr>
          <a:xfrm>
            <a:off x="5078165" y="1177007"/>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voorjaar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4" name="pole tekstowe 23"/>
          <p:cNvSpPr txBox="1"/>
          <p:nvPr/>
        </p:nvSpPr>
        <p:spPr>
          <a:xfrm>
            <a:off x="8100392" y="1196752"/>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voorjaar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5" name="pole tekstowe 24"/>
          <p:cNvSpPr txBox="1"/>
          <p:nvPr/>
        </p:nvSpPr>
        <p:spPr>
          <a:xfrm>
            <a:off x="2071670" y="4005064"/>
            <a:ext cx="914045"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nl-NL"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z</a:t>
            </a: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omer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pole tekstowe 25"/>
          <p:cNvSpPr txBox="1"/>
          <p:nvPr/>
        </p:nvSpPr>
        <p:spPr>
          <a:xfrm>
            <a:off x="5170123" y="4005064"/>
            <a:ext cx="914045"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zomer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7" name="pole tekstowe 26"/>
          <p:cNvSpPr txBox="1"/>
          <p:nvPr/>
        </p:nvSpPr>
        <p:spPr>
          <a:xfrm>
            <a:off x="8194459" y="4005064"/>
            <a:ext cx="914045"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zomer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9" name="Rectangle 2"/>
          <p:cNvSpPr>
            <a:spLocks noGrp="1" noChangeArrowheads="1"/>
          </p:cNvSpPr>
          <p:nvPr>
            <p:ph type="title" idx="4294967295"/>
          </p:nvPr>
        </p:nvSpPr>
        <p:spPr>
          <a:xfrm>
            <a:off x="998821" y="64928"/>
            <a:ext cx="6574997" cy="864096"/>
          </a:xfrm>
          <a:solidFill>
            <a:schemeClr val="bg1"/>
          </a:solidFill>
        </p:spPr>
        <p:txBody>
          <a:bodyPr/>
          <a:lstStyle/>
          <a:p>
            <a:pPr algn="l">
              <a:spcAft>
                <a:spcPts val="0"/>
              </a:spcAft>
              <a:tabLst>
                <a:tab pos="1708150" algn="l"/>
              </a:tabLst>
            </a:pPr>
            <a:r>
              <a:rPr lang="en-US"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Afwijkingen van de totale neerslag in </a:t>
            </a:r>
            <a:r>
              <a:rPr lang="en-US" altLang="pl-PL" sz="1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voorjaar</a:t>
            </a:r>
            <a:r>
              <a:rPr lang="en-US"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1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en</a:t>
            </a:r>
            <a:r>
              <a:rPr lang="en-US"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1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zomer</a:t>
            </a:r>
            <a:r>
              <a:rPr lang="en-US"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2016-2018 ten opzichte van de jaren 1971-2000</a:t>
            </a:r>
            <a:endParaRPr lang="pl-PL" altLang="pl-PL" sz="1800"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 Box 4"/>
          <p:cNvSpPr txBox="1">
            <a:spLocks noChangeArrowheads="1"/>
          </p:cNvSpPr>
          <p:nvPr/>
        </p:nvSpPr>
        <p:spPr bwMode="auto">
          <a:xfrm>
            <a:off x="-1047" y="6700718"/>
            <a:ext cx="3022307" cy="184666"/>
          </a:xfrm>
          <a:prstGeom prst="rect">
            <a:avLst/>
          </a:prstGeom>
          <a:solidFill>
            <a:schemeClr val="bg1"/>
          </a:solidFill>
          <a:ln>
            <a:noFill/>
          </a:ln>
          <a:extLst/>
        </p:spPr>
        <p:txBody>
          <a:bodyPr wrap="square"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2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Eigen uitwerking op basis</a:t>
            </a:r>
            <a:r>
              <a:rPr kumimoji="0" lang="pl-PL" altLang="pl-PL" sz="12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van IMGW, 2018</a:t>
            </a:r>
            <a:endParaRPr kumimoji="0" lang="pl-PL" altLang="pl-PL"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18973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047706" y="114600"/>
            <a:ext cx="613074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Veranderingen in de neerslag en evapotranspiratie in </a:t>
            </a:r>
            <a:r>
              <a:rPr kumimoji="0" lang="pl-P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Wielkopolska</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in de </a:t>
            </a:r>
            <a:r>
              <a:rPr kumimoji="0" lang="en-US"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jaren</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1985-2014</a:t>
            </a:r>
            <a:endParaRPr kumimoji="0" lang="pl-PL" sz="22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Obraz 4"/>
          <p:cNvPicPr>
            <a:picLocks noChangeAspect="1"/>
          </p:cNvPicPr>
          <p:nvPr/>
        </p:nvPicPr>
        <p:blipFill rotWithShape="1">
          <a:blip r:embed="rId2" cstate="screen">
            <a:extLst>
              <a:ext uri="{28A0092B-C50C-407E-A947-70E740481C1C}">
                <a14:useLocalDpi xmlns:a14="http://schemas.microsoft.com/office/drawing/2010/main"/>
              </a:ext>
            </a:extLst>
          </a:blip>
          <a:srcRect l="4204" t="8833" b="6050"/>
          <a:stretch/>
        </p:blipFill>
        <p:spPr>
          <a:xfrm>
            <a:off x="395536" y="1452826"/>
            <a:ext cx="6562793" cy="4392489"/>
          </a:xfrm>
          <a:prstGeom prst="rect">
            <a:avLst/>
          </a:prstGeom>
        </p:spPr>
      </p:pic>
      <p:pic>
        <p:nvPicPr>
          <p:cNvPr id="6" name="Obraz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00192" y="3356992"/>
            <a:ext cx="2725061" cy="285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4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505" y="6323210"/>
            <a:ext cx="1858551" cy="4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ymbol zastępczy zawartości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66056" y="6323210"/>
            <a:ext cx="1547048" cy="404664"/>
          </a:xfrm>
          <a:prstGeom prst="rect">
            <a:avLst/>
          </a:prstGeom>
        </p:spPr>
      </p:pic>
      <p:sp>
        <p:nvSpPr>
          <p:cNvPr id="9" name="pole tekstowe 8"/>
          <p:cNvSpPr txBox="1"/>
          <p:nvPr/>
        </p:nvSpPr>
        <p:spPr>
          <a:xfrm>
            <a:off x="2470112" y="5745708"/>
            <a:ext cx="1042992" cy="307777"/>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maanden</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pole tekstowe 9"/>
          <p:cNvSpPr txBox="1"/>
          <p:nvPr/>
        </p:nvSpPr>
        <p:spPr>
          <a:xfrm rot="16200000">
            <a:off x="-1734807" y="3367144"/>
            <a:ext cx="4136414" cy="307777"/>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verandering van </a:t>
            </a:r>
            <a:r>
              <a:rPr kumimoji="0" lang="pl-PL"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neerslag/evapotranspiratie </a:t>
            </a:r>
            <a:r>
              <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[mm</a:t>
            </a:r>
            <a:r>
              <a:rPr kumimoji="0" lang="pl-PL"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endPar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pole tekstowe 10"/>
          <p:cNvSpPr txBox="1"/>
          <p:nvPr/>
        </p:nvSpPr>
        <p:spPr>
          <a:xfrm>
            <a:off x="5436096" y="2204864"/>
            <a:ext cx="1152128" cy="307777"/>
          </a:xfrm>
          <a:prstGeom prst="rect">
            <a:avLst/>
          </a:prstGeom>
          <a:solidFill>
            <a:schemeClr val="bg1"/>
          </a:solid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parameter</a:t>
            </a:r>
            <a:endParaRPr kumimoji="0" lang="pl-PL"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pole tekstowe 11"/>
          <p:cNvSpPr txBox="1"/>
          <p:nvPr/>
        </p:nvSpPr>
        <p:spPr>
          <a:xfrm>
            <a:off x="5796136" y="3055298"/>
            <a:ext cx="1440160" cy="307777"/>
          </a:xfrm>
          <a:prstGeom prst="rect">
            <a:avLst/>
          </a:prstGeom>
          <a:solidFill>
            <a:schemeClr val="bg1"/>
          </a:solid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neerslag</a:t>
            </a:r>
            <a:endParaRPr kumimoji="0" lang="pl-P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pole tekstowe 12"/>
          <p:cNvSpPr txBox="1"/>
          <p:nvPr/>
        </p:nvSpPr>
        <p:spPr>
          <a:xfrm>
            <a:off x="5779523" y="2470523"/>
            <a:ext cx="1584176" cy="523220"/>
          </a:xfrm>
          <a:prstGeom prst="rect">
            <a:avLst/>
          </a:prstGeom>
          <a:solidFill>
            <a:schemeClr val="bg1"/>
          </a:solid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evapotranspiratie</a:t>
            </a:r>
            <a:endParaRPr kumimoji="0" lang="pl-P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 Box 4"/>
          <p:cNvSpPr txBox="1">
            <a:spLocks noChangeArrowheads="1"/>
          </p:cNvSpPr>
          <p:nvPr/>
        </p:nvSpPr>
        <p:spPr bwMode="auto">
          <a:xfrm>
            <a:off x="135270" y="5959413"/>
            <a:ext cx="18230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et al., 2015</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755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439227" cy="519080"/>
          </a:xfrm>
        </p:spPr>
        <p:txBody>
          <a:bodyPr/>
          <a:lstStyle/>
          <a:p>
            <a:r>
              <a:rPr lang="en-US" sz="2400" dirty="0">
                <a:solidFill>
                  <a:schemeClr val="tx1"/>
                </a:solidFill>
                <a:latin typeface="+mn-lt"/>
              </a:rPr>
              <a:t>Automatisch melken (AM) en </a:t>
            </a:r>
            <a:r>
              <a:rPr lang="en-US" sz="2400" dirty="0" smtClean="0">
                <a:solidFill>
                  <a:schemeClr val="tx1"/>
                </a:solidFill>
                <a:latin typeface="+mn-lt"/>
              </a:rPr>
              <a:t>beweiding</a:t>
            </a:r>
            <a:endParaRPr lang="es-ES" sz="2400" dirty="0">
              <a:solidFill>
                <a:schemeClr val="tx1"/>
              </a:solidFill>
              <a:latin typeface="+mn-lt"/>
            </a:endParaRPr>
          </a:p>
        </p:txBody>
      </p:sp>
      <p:sp>
        <p:nvSpPr>
          <p:cNvPr id="4" name="Rectangle 7"/>
          <p:cNvSpPr>
            <a:spLocks noChangeArrowheads="1"/>
          </p:cNvSpPr>
          <p:nvPr/>
        </p:nvSpPr>
        <p:spPr bwMode="auto">
          <a:xfrm>
            <a:off x="611188" y="1499324"/>
            <a:ext cx="7858551" cy="40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Ongeveer een derde van de melk in Zweden wordt geproduceerd in AM-systemen.</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lang="en-GB" sz="2200" dirty="0" err="1" smtClean="0">
                <a:solidFill>
                  <a:prstClr val="black"/>
                </a:solidFill>
                <a:latin typeface="Calibri"/>
              </a:rPr>
              <a:t>Gangbare</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(niet-biologische) bedrijven met AM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weiden</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vaak voornamelijk om aan de wettelijke verplichting te voldoen en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bieden</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oefenweiden</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in combinatie met aanzienlijke hoeveelheden krachtvoer en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kuilvoer</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a:t>
            </a:r>
            <a:r>
              <a:rPr lang="en-GB" sz="2200" dirty="0" smtClean="0">
                <a:solidFill>
                  <a:prstClr val="black"/>
                </a:solidFill>
                <a:latin typeface="Calibri"/>
              </a:rPr>
              <a:t>in de </a:t>
            </a:r>
            <a:r>
              <a:rPr lang="en-GB" sz="2200" dirty="0" err="1" smtClean="0">
                <a:solidFill>
                  <a:prstClr val="black"/>
                </a:solidFill>
                <a:latin typeface="Calibri"/>
              </a:rPr>
              <a:t>stal</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AM-systemen zijn ook gebruikelijk in de biologische productie, maar met minstens 6 kg DS van de weide/dag in de voeding.</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Het EU-onderzoeksproject AUTOGRASSMILK geeft meer informatie over AM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beweiding</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in Zweden en andere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Europese</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landen</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2200" b="0" i="0" u="none" strike="noStrike" kern="1200" cap="none" spc="0" normalizeH="0" baseline="0" noProof="0" dirty="0" smtClean="0">
                <a:ln>
                  <a:noFill/>
                </a:ln>
                <a:solidFill>
                  <a:prstClr val="black"/>
                </a:solidFill>
                <a:effectLst/>
                <a:uLnTx/>
                <a:uFillTx/>
                <a:latin typeface="Calibri"/>
                <a:ea typeface="+mn-ea"/>
                <a:cs typeface="+mn-cs"/>
                <a:hlinkClick r:id="rId2"/>
              </a:rPr>
              <a:t>https://autograssmilk.dk/</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GB" sz="2200" b="0" i="0" u="none" strike="noStrike" kern="1200" cap="none" spc="0" normalizeH="0" baseline="0" noProof="0" dirty="0" smtClean="0">
              <a:ln>
                <a:noFill/>
              </a:ln>
              <a:solidFill>
                <a:prstClr val="black"/>
              </a:solidFill>
              <a:effectLst/>
              <a:uLnTx/>
              <a:uFillTx/>
              <a:latin typeface="Calibri"/>
              <a:ea typeface="+mn-ea"/>
              <a:cs typeface="+mn-cs"/>
              <a:hlinkClick r:id="rId2"/>
            </a:endParaRPr>
          </a:p>
        </p:txBody>
      </p:sp>
    </p:spTree>
    <p:extLst>
      <p:ext uri="{BB962C8B-B14F-4D97-AF65-F5344CB8AC3E}">
        <p14:creationId xmlns:p14="http://schemas.microsoft.com/office/powerpoint/2010/main" val="2118078331"/>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1046605" y="38234"/>
            <a:ext cx="7894195" cy="1446550"/>
          </a:xfrm>
          <a:prstGeom prst="rect">
            <a:avLst/>
          </a:prstGeom>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Verband tussen</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de </a:t>
            </a:r>
            <a:r>
              <a:rPr kumimoji="0" lang="en-US"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jaarlijkse</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graslandopbrengst</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en de</a:t>
            </a:r>
            <a:r>
              <a:rPr kumimoji="0" lang="en-US"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gestandaardiseerde neerslagverdampingsindex</a:t>
            </a:r>
            <a:r>
              <a:rPr kumimoji="0" lang="pl-P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(SPEI) </a:t>
            </a:r>
            <a:r>
              <a:rPr kumimoji="0" lang="en-US"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voor</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een</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periode</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van 6 </a:t>
            </a:r>
            <a:r>
              <a:rPr kumimoji="0" lang="en-US"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maanden</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2200" b="1" noProof="0" dirty="0" smtClean="0">
                <a:solidFill>
                  <a:srgbClr val="006600"/>
                </a:solidFill>
                <a:latin typeface="Tahoma" panose="020B0604030504040204" pitchFamily="34" charset="0"/>
                <a:ea typeface="Tahoma" panose="020B0604030504040204" pitchFamily="34" charset="0"/>
                <a:cs typeface="Tahoma" panose="020B0604030504040204" pitchFamily="34" charset="0"/>
              </a:rPr>
              <a:t>i</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n 1965-2014 in </a:t>
            </a:r>
            <a:r>
              <a:rPr kumimoji="0" lang="pl-P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Experiment</a:t>
            </a:r>
            <a:r>
              <a:rPr kumimoji="0" lang="nl-N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pl-P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l Station</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Brody (</a:t>
            </a:r>
            <a:r>
              <a:rPr kumimoji="0" lang="pl-PL"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provincie</a:t>
            </a:r>
            <a:r>
              <a:rPr kumimoji="0" lang="pl-P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Wielkopolska</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pl-PL" sz="22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44" descr="regression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97" y="1484784"/>
            <a:ext cx="9144000" cy="46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4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504" y="6302467"/>
            <a:ext cx="1858551" cy="4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ymbol zastępczy zawartości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6055" y="6302467"/>
            <a:ext cx="1596017" cy="417473"/>
          </a:xfrm>
          <a:prstGeom prst="rect">
            <a:avLst/>
          </a:prstGeom>
        </p:spPr>
      </p:pic>
      <p:pic>
        <p:nvPicPr>
          <p:cNvPr id="9" name="Picture 8" descr="Logo copy 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135270" y="5959413"/>
            <a:ext cx="18230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et al., 2015</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14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Obraz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az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6504" y="3802299"/>
            <a:ext cx="4607496" cy="3050939"/>
          </a:xfrm>
          <a:prstGeom prst="rect">
            <a:avLst/>
          </a:prstGeom>
        </p:spPr>
      </p:pic>
      <p:pic>
        <p:nvPicPr>
          <p:cNvPr id="3" name="Obraz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145" y="3802299"/>
            <a:ext cx="4572001" cy="3050940"/>
          </a:xfrm>
          <a:prstGeom prst="rect">
            <a:avLst/>
          </a:prstGeom>
        </p:spPr>
      </p:pic>
      <p:sp>
        <p:nvSpPr>
          <p:cNvPr id="6" name="Text Box 3"/>
          <p:cNvSpPr txBox="1">
            <a:spLocks noChangeArrowheads="1"/>
          </p:cNvSpPr>
          <p:nvPr/>
        </p:nvSpPr>
        <p:spPr bwMode="auto">
          <a:xfrm>
            <a:off x="107950" y="14288"/>
            <a:ext cx="8928100" cy="129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spcBef>
                <a:spcPct val="20000"/>
              </a:spcBef>
              <a:buChar char="•"/>
              <a:defRPr sz="3200">
                <a:solidFill>
                  <a:schemeClr val="tx1"/>
                </a:solidFill>
                <a:latin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93000"/>
              </a:lnSpc>
              <a:spcBef>
                <a:spcPct val="0"/>
              </a:spcBef>
              <a:spcAft>
                <a:spcPct val="0"/>
              </a:spcAft>
              <a:buClr>
                <a:srgbClr val="000000"/>
              </a:buClr>
              <a:buSzTx/>
              <a:buFontTx/>
              <a:buNone/>
              <a:tabLst/>
              <a:defRPr/>
            </a:pPr>
            <a:r>
              <a:rPr lang="en-US" altLang="pl-PL" sz="2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Beregening</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van </a:t>
            </a:r>
            <a:r>
              <a:rPr lang="en-US" altLang="pl-PL" sz="2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grasland</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in Polen - zorgt voor continuïteit van de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ruwvoervoorziening</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tijdens het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groeiseizoen</a:t>
            </a:r>
            <a:endParaRPr kumimoji="0" lang="en-US" altLang="pl-PL" sz="28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 Box 4"/>
          <p:cNvSpPr txBox="1">
            <a:spLocks noChangeArrowheads="1"/>
          </p:cNvSpPr>
          <p:nvPr/>
        </p:nvSpPr>
        <p:spPr bwMode="auto">
          <a:xfrm>
            <a:off x="7161592" y="656715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04673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2604655" y="116631"/>
            <a:ext cx="4765963" cy="936104"/>
          </a:xfrm>
        </p:spPr>
        <p:txBody>
          <a:bodyPr/>
          <a:lstStyle/>
          <a:p>
            <a:r>
              <a:rPr lang="en-US" sz="2200" b="1" dirty="0">
                <a:latin typeface="Tahoma" panose="020B0604030504040204" pitchFamily="34" charset="0"/>
                <a:ea typeface="Tahoma" panose="020B0604030504040204" pitchFamily="34" charset="0"/>
                <a:cs typeface="Tahoma" panose="020B0604030504040204" pitchFamily="34" charset="0"/>
              </a:rPr>
              <a:t>De </a:t>
            </a:r>
            <a:r>
              <a:rPr lang="en-US" sz="2200" b="1" dirty="0" err="1" smtClean="0">
                <a:latin typeface="Tahoma" panose="020B0604030504040204" pitchFamily="34" charset="0"/>
                <a:ea typeface="Tahoma" panose="020B0604030504040204" pitchFamily="34" charset="0"/>
                <a:cs typeface="Tahoma" panose="020B0604030504040204" pitchFamily="34" charset="0"/>
              </a:rPr>
              <a:t>grasgroei</a:t>
            </a:r>
            <a:r>
              <a:rPr lang="en-US" sz="2200" b="1" dirty="0" smtClean="0">
                <a:latin typeface="Tahoma" panose="020B0604030504040204" pitchFamily="34" charset="0"/>
                <a:ea typeface="Tahoma" panose="020B0604030504040204" pitchFamily="34" charset="0"/>
                <a:cs typeface="Tahoma" panose="020B0604030504040204" pitchFamily="34" charset="0"/>
              </a:rPr>
              <a:t> van </a:t>
            </a:r>
            <a:r>
              <a:rPr lang="en-US" sz="2200" b="1" dirty="0" err="1" smtClean="0">
                <a:solidFill>
                  <a:srgbClr val="00CC00"/>
                </a:solidFill>
                <a:latin typeface="Tahoma" panose="020B0604030504040204" pitchFamily="34" charset="0"/>
                <a:ea typeface="Tahoma" panose="020B0604030504040204" pitchFamily="34" charset="0"/>
                <a:cs typeface="Tahoma" panose="020B0604030504040204" pitchFamily="34" charset="0"/>
              </a:rPr>
              <a:t>beregende</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en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niet-beregende</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a:latin typeface="Tahoma" panose="020B0604030504040204" pitchFamily="34" charset="0"/>
                <a:ea typeface="Tahoma" panose="020B0604030504040204" pitchFamily="34" charset="0"/>
                <a:cs typeface="Tahoma" panose="020B0604030504040204" pitchFamily="34" charset="0"/>
              </a:rPr>
              <a:t>raaigrasweiden in </a:t>
            </a:r>
            <a:r>
              <a:rPr lang="en-US" sz="2200" b="1" dirty="0" err="1" smtClean="0">
                <a:latin typeface="Tahoma" panose="020B0604030504040204" pitchFamily="34" charset="0"/>
                <a:ea typeface="Tahoma" panose="020B0604030504040204" pitchFamily="34" charset="0"/>
                <a:cs typeface="Tahoma" panose="020B0604030504040204" pitchFamily="34" charset="0"/>
              </a:rPr>
              <a:t>centraal</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Polen</a:t>
            </a:r>
            <a:endParaRPr lang="pl-PL" sz="2200" dirty="0">
              <a:latin typeface="Tahoma" panose="020B0604030504040204" pitchFamily="34" charset="0"/>
              <a:ea typeface="Tahoma" panose="020B0604030504040204" pitchFamily="34" charset="0"/>
              <a:cs typeface="Tahoma" panose="020B0604030504040204" pitchFamily="34" charset="0"/>
            </a:endParaRPr>
          </a:p>
        </p:txBody>
      </p:sp>
      <p:pic>
        <p:nvPicPr>
          <p:cNvPr id="6" name="Symbol zastępczy zawartości 5"/>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67544" y="1361058"/>
            <a:ext cx="8209370" cy="4300190"/>
          </a:xfrm>
          <a:prstGeom prst="rect">
            <a:avLst/>
          </a:prstGeom>
          <a:ln>
            <a:noFill/>
          </a:ln>
          <a:effectLst>
            <a:outerShdw blurRad="292100" dist="139700" dir="2700000" algn="tl" rotWithShape="0">
              <a:srgbClr val="333333">
                <a:alpha val="65000"/>
              </a:srgbClr>
            </a:outerShdw>
          </a:effectLst>
        </p:spPr>
      </p:pic>
      <p:sp>
        <p:nvSpPr>
          <p:cNvPr id="7" name="pole tekstowe 6"/>
          <p:cNvSpPr txBox="1"/>
          <p:nvPr/>
        </p:nvSpPr>
        <p:spPr>
          <a:xfrm>
            <a:off x="3789488" y="4725144"/>
            <a:ext cx="2232248" cy="400110"/>
          </a:xfrm>
          <a:prstGeom prst="rect">
            <a:avLst/>
          </a:prstGeom>
          <a:solidFill>
            <a:srgbClr val="EBF4D5"/>
          </a:solid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Groeiseizoen</a:t>
            </a:r>
            <a:endParaRPr kumimoji="0" lang="pl-PL"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pole tekstowe 7"/>
          <p:cNvSpPr txBox="1"/>
          <p:nvPr/>
        </p:nvSpPr>
        <p:spPr>
          <a:xfrm>
            <a:off x="549128" y="1772816"/>
            <a:ext cx="648072" cy="3024336"/>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pole tekstowe 8"/>
          <p:cNvSpPr txBox="1"/>
          <p:nvPr/>
        </p:nvSpPr>
        <p:spPr>
          <a:xfrm rot="16200000">
            <a:off x="-1093053" y="3187989"/>
            <a:ext cx="3816424" cy="646331"/>
          </a:xfrm>
          <a:prstGeom prst="rect">
            <a:avLst/>
          </a:prstGeom>
          <a:solidFill>
            <a:srgbClr val="EBF4D5"/>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Grasgroei</a:t>
            </a: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kg/ha/dag)</a:t>
            </a:r>
            <a:endParaRPr kumimoji="0" 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9948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408382"/>
            <a:ext cx="8218488" cy="4632515"/>
          </a:xfrm>
        </p:spPr>
        <p:txBody>
          <a:bodyPr/>
          <a:lstStyle/>
          <a:p>
            <a:pPr>
              <a:spcBef>
                <a:spcPts val="600"/>
              </a:spcBef>
              <a:spcAft>
                <a:spcPts val="600"/>
              </a:spcAft>
            </a:pPr>
            <a:r>
              <a:rPr lang="en-GB" altLang="pl-PL" sz="2000" dirty="0" err="1" smtClean="0">
                <a:latin typeface="Tahoma" panose="020B0604030504040204" pitchFamily="34" charset="0"/>
                <a:ea typeface="Tahoma" panose="020B0604030504040204" pitchFamily="34" charset="0"/>
                <a:cs typeface="Tahoma" panose="020B0604030504040204" pitchFamily="34" charset="0"/>
              </a:rPr>
              <a:t>rationele</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beregening</a:t>
            </a:r>
            <a:r>
              <a:rPr lang="en-GB" altLang="pl-PL" sz="2000" dirty="0" smtClean="0">
                <a:latin typeface="Tahoma" panose="020B0604030504040204" pitchFamily="34" charset="0"/>
                <a:ea typeface="Tahoma" panose="020B0604030504040204" pitchFamily="34" charset="0"/>
                <a:cs typeface="Tahoma" panose="020B0604030504040204" pitchFamily="34" charset="0"/>
              </a:rPr>
              <a:t> van grasland op minerale gronden </a:t>
            </a:r>
          </a:p>
          <a:p>
            <a:pPr>
              <a:spcBef>
                <a:spcPts val="600"/>
              </a:spcBef>
              <a:spcAft>
                <a:spcPts val="600"/>
              </a:spcAft>
            </a:pPr>
            <a:r>
              <a:rPr lang="en-GB" altLang="pl-PL" sz="2000" dirty="0" err="1" smtClean="0">
                <a:latin typeface="Tahoma" panose="020B0604030504040204" pitchFamily="34" charset="0"/>
                <a:ea typeface="Tahoma" panose="020B0604030504040204" pitchFamily="34" charset="0"/>
                <a:cs typeface="Tahoma" panose="020B0604030504040204" pitchFamily="34" charset="0"/>
              </a:rPr>
              <a:t>graslandvernieuwing</a:t>
            </a:r>
            <a:r>
              <a:rPr lang="en-GB" altLang="pl-PL" sz="2000" dirty="0" smtClean="0">
                <a:latin typeface="Tahoma" panose="020B0604030504040204" pitchFamily="34" charset="0"/>
                <a:ea typeface="Tahoma" panose="020B0604030504040204" pitchFamily="34" charset="0"/>
                <a:cs typeface="Tahoma" panose="020B0604030504040204" pitchFamily="34" charset="0"/>
              </a:rPr>
              <a:t> met de beste zaadmengsels en nieuwe grassoorten die bestand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zijn</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tegen</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hitte</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en</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droogtestress</a:t>
            </a:r>
            <a:endParaRPr lang="en-GB" altLang="pl-PL" sz="2000" dirty="0" smtClean="0">
              <a:latin typeface="Tahoma" panose="020B0604030504040204" pitchFamily="34" charset="0"/>
              <a:ea typeface="Tahoma" panose="020B0604030504040204" pitchFamily="34" charset="0"/>
              <a:cs typeface="Tahoma" panose="020B0604030504040204" pitchFamily="34" charset="0"/>
            </a:endParaRPr>
          </a:p>
          <a:p>
            <a:pPr>
              <a:spcBef>
                <a:spcPts val="600"/>
              </a:spcBef>
              <a:spcAft>
                <a:spcPts val="600"/>
              </a:spcAft>
            </a:pPr>
            <a:r>
              <a:rPr lang="en-GB" altLang="pl-PL" sz="2000" dirty="0" err="1" smtClean="0">
                <a:latin typeface="Tahoma" panose="020B0604030504040204" pitchFamily="34" charset="0"/>
                <a:ea typeface="Tahoma" panose="020B0604030504040204" pitchFamily="34" charset="0"/>
                <a:cs typeface="Tahoma" panose="020B0604030504040204" pitchFamily="34" charset="0"/>
              </a:rPr>
              <a:t>beperking</a:t>
            </a:r>
            <a:r>
              <a:rPr lang="en-GB" altLang="pl-PL" sz="2000" dirty="0" smtClean="0">
                <a:latin typeface="Tahoma" panose="020B0604030504040204" pitchFamily="34" charset="0"/>
                <a:ea typeface="Tahoma" panose="020B0604030504040204" pitchFamily="34" charset="0"/>
                <a:cs typeface="Tahoma" panose="020B0604030504040204" pitchFamily="34" charset="0"/>
              </a:rPr>
              <a:t> van de effecten van droogte (bemesting met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dierlijke</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mest</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goede</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kalibemesting</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passend</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graslandmanagement</a:t>
            </a:r>
            <a:r>
              <a:rPr lang="en-GB" altLang="pl-PL" sz="2000" dirty="0" smtClean="0">
                <a:latin typeface="Tahoma" panose="020B0604030504040204" pitchFamily="34" charset="0"/>
                <a:ea typeface="Tahoma" panose="020B0604030504040204" pitchFamily="34" charset="0"/>
                <a:cs typeface="Tahoma" panose="020B0604030504040204" pitchFamily="34" charset="0"/>
              </a:rPr>
              <a:t>, onkruidbestrijding)</a:t>
            </a:r>
          </a:p>
          <a:p>
            <a:pPr>
              <a:spcBef>
                <a:spcPts val="600"/>
              </a:spcBef>
              <a:spcAft>
                <a:spcPts val="600"/>
              </a:spcAft>
            </a:pPr>
            <a:r>
              <a:rPr lang="en-GB" altLang="pl-PL" sz="2000" dirty="0" smtClean="0">
                <a:latin typeface="Tahoma" panose="020B0604030504040204" pitchFamily="34" charset="0"/>
                <a:ea typeface="Tahoma" panose="020B0604030504040204" pitchFamily="34" charset="0"/>
                <a:cs typeface="Tahoma" panose="020B0604030504040204" pitchFamily="34" charset="0"/>
              </a:rPr>
              <a:t>gebruik van remote sensing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voor</a:t>
            </a:r>
            <a:r>
              <a:rPr lang="en-GB" altLang="pl-PL" sz="2000" dirty="0" smtClean="0">
                <a:latin typeface="Tahoma" panose="020B0604030504040204" pitchFamily="34" charset="0"/>
                <a:ea typeface="Tahoma" panose="020B0604030504040204" pitchFamily="34" charset="0"/>
                <a:cs typeface="Tahoma" panose="020B0604030504040204" pitchFamily="34" charset="0"/>
              </a:rPr>
              <a:t> systematische </a:t>
            </a:r>
            <a:r>
              <a:rPr lang="pl-PL" altLang="pl-PL" sz="2000" dirty="0" smtClean="0">
                <a:latin typeface="Tahoma" panose="020B0604030504040204" pitchFamily="34" charset="0"/>
                <a:ea typeface="Tahoma" panose="020B0604030504040204" pitchFamily="34" charset="0"/>
                <a:cs typeface="Tahoma" panose="020B0604030504040204" pitchFamily="34" charset="0"/>
              </a:rPr>
              <a:t>monitoring</a:t>
            </a:r>
            <a:r>
              <a:rPr lang="en-GB" altLang="pl-PL" sz="2000" dirty="0" smtClean="0">
                <a:latin typeface="Tahoma" panose="020B0604030504040204" pitchFamily="34" charset="0"/>
                <a:ea typeface="Tahoma" panose="020B0604030504040204" pitchFamily="34" charset="0"/>
                <a:cs typeface="Tahoma" panose="020B0604030504040204" pitchFamily="34" charset="0"/>
              </a:rPr>
              <a:t> van de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graslandvegetatie</a:t>
            </a:r>
            <a:r>
              <a:rPr lang="en-GB" altLang="pl-PL" sz="2000" dirty="0" smtClean="0">
                <a:latin typeface="Tahoma" panose="020B0604030504040204" pitchFamily="34" charset="0"/>
                <a:ea typeface="Tahoma" panose="020B0604030504040204" pitchFamily="34" charset="0"/>
                <a:cs typeface="Tahoma" panose="020B0604030504040204" pitchFamily="34" charset="0"/>
              </a:rPr>
              <a:t>, waardoor een nauwkeurigere selectie en dosering van meststoffen of een nauwkeurigere en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efficiëntere</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beregening</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mogelijk</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wordt</a:t>
            </a:r>
            <a:endParaRPr lang="en-GB" altLang="pl-PL" sz="20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2"/>
          <p:cNvSpPr>
            <a:spLocks noGrp="1" noChangeArrowheads="1"/>
          </p:cNvSpPr>
          <p:nvPr>
            <p:ph type="title"/>
          </p:nvPr>
        </p:nvSpPr>
        <p:spPr>
          <a:xfrm>
            <a:off x="981413" y="44624"/>
            <a:ext cx="6579320" cy="1107996"/>
          </a:xfrm>
        </p:spPr>
        <p:txBody>
          <a:bodyPr wrap="square">
            <a:spAutoFit/>
          </a:bodyPr>
          <a:lstStyle/>
          <a:p>
            <a:r>
              <a:rPr lang="en-US" altLang="pl-PL" sz="2600"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Acties</a:t>
            </a:r>
            <a:r>
              <a:rPr lang="en-US" altLang="pl-PL"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2600"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vooor</a:t>
            </a:r>
            <a:r>
              <a:rPr lang="en-US" altLang="pl-PL"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2600"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ruwvoerproductie</a:t>
            </a:r>
            <a:r>
              <a:rPr lang="en-US" altLang="pl-PL"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 in </a:t>
            </a:r>
            <a:r>
              <a:rPr lang="en-US" altLang="pl-PL" sz="2600"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verband</a:t>
            </a:r>
            <a:r>
              <a:rPr lang="en-US" altLang="pl-PL"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 met </a:t>
            </a:r>
            <a:r>
              <a:rPr lang="en-US" altLang="pl-PL" sz="2600"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klim</a:t>
            </a:r>
            <a:r>
              <a:rPr lang="pl-PL"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aatverandering</a:t>
            </a:r>
            <a:endParaRPr lang="pl-PL" altLang="pl-PL" sz="2600"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Obraz 4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520" y="6371787"/>
            <a:ext cx="1547664" cy="33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ymbol zastępczy zawartości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9184" y="6375265"/>
            <a:ext cx="1288266" cy="336974"/>
          </a:xfrm>
          <a:prstGeom prst="rect">
            <a:avLst/>
          </a:prstGeom>
        </p:spPr>
      </p:pic>
      <p:pic>
        <p:nvPicPr>
          <p:cNvPr id="9"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337668"/>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ctrTitle"/>
          </p:nvPr>
        </p:nvSpPr>
        <p:spPr>
          <a:xfrm>
            <a:off x="468312" y="2276872"/>
            <a:ext cx="6263927" cy="1470025"/>
          </a:xfrm>
        </p:spPr>
        <p:txBody>
          <a:bodyPr/>
          <a:lstStyle/>
          <a:p>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Be</a:t>
            </a:r>
            <a:r>
              <a:rPr lang="nl-NL"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weiding</a:t>
            </a:r>
            <a:endParaRPr lang="pl-PL"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8461067"/>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Obraz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27784" y="3644900"/>
            <a:ext cx="481488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Obraz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89363"/>
            <a:ext cx="4598766"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7547" y="3171304"/>
            <a:ext cx="2460741" cy="368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4288" y="0"/>
            <a:ext cx="9172576"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1029321" y="116631"/>
            <a:ext cx="8114679" cy="893834"/>
          </a:xfrm>
          <a:prstGeom prst="rect">
            <a:avLst/>
          </a:prstGeom>
          <a:solidFill>
            <a:schemeClr val="bg1"/>
          </a:solid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Innovaties</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bij</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opbrengstschattingen</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en</a:t>
            </a:r>
            <a:r>
              <a:rPr kumimoji="0" lang="pl-PL"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a:t>
            </a:r>
            <a:r>
              <a:rPr kumimoji="0" lang="nl-NL"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beweidingsmanagement</a:t>
            </a:r>
            <a:endParaRPr kumimoji="0" lang="en-US" altLang="pl-PL" sz="2800" b="1" i="0" u="none" strike="noStrike" kern="1200" cap="none" spc="0" normalizeH="0" baseline="0" noProof="0" dirty="0">
              <a:ln>
                <a:noFill/>
              </a:ln>
              <a:solidFill>
                <a:srgbClr val="006600"/>
              </a:solidFill>
              <a:effectLst/>
              <a:uLnTx/>
              <a:uFillTx/>
              <a:latin typeface="Tahoma" panose="020B0604030504040204" pitchFamily="34" charset="0"/>
              <a:ea typeface="+mn-ea"/>
              <a:cs typeface="+mn-cs"/>
            </a:endParaRPr>
          </a:p>
        </p:txBody>
      </p:sp>
      <p:pic>
        <p:nvPicPr>
          <p:cNvPr id="9"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2627784" y="656715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05542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047428" y="44624"/>
            <a:ext cx="6350899" cy="89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lang="en-US" altLang="pl-PL" sz="2800" b="1" dirty="0">
                <a:solidFill>
                  <a:srgbClr val="006600"/>
                </a:solidFill>
                <a:latin typeface="Tahoma" panose="020B0604030504040204" pitchFamily="34" charset="0"/>
              </a:rPr>
              <a:t>E</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ffect</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van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runderras</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op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productie</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bij</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beweiding</a:t>
            </a:r>
            <a:endParaRPr kumimoji="0" lang="pl-PL"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endParaRPr>
          </a:p>
        </p:txBody>
      </p:sp>
      <p:pic>
        <p:nvPicPr>
          <p:cNvPr id="4"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528" y="1019651"/>
            <a:ext cx="8353499" cy="521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2339752" y="5944603"/>
            <a:ext cx="1835696"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50000"/>
              </a:spcBef>
              <a:spcAft>
                <a:spcPct val="0"/>
              </a:spcAft>
              <a:buClr>
                <a:srgbClr val="000000"/>
              </a:buClr>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Dillon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et al., 2014</a:t>
            </a:r>
          </a:p>
        </p:txBody>
      </p:sp>
      <p:sp>
        <p:nvSpPr>
          <p:cNvPr id="6" name="Prostokąt 8"/>
          <p:cNvSpPr>
            <a:spLocks noChangeArrowheads="1"/>
          </p:cNvSpPr>
          <p:nvPr/>
        </p:nvSpPr>
        <p:spPr bwMode="auto">
          <a:xfrm>
            <a:off x="5127336" y="1292659"/>
            <a:ext cx="3816350" cy="146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Aanzienlijke verbetering van </a:t>
            </a:r>
            <a:r>
              <a:rPr kumimoji="0" lang="en-US" altLang="pl-PL" sz="24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mn-cs"/>
              </a:rPr>
              <a:t>afkalven</a:t>
            </a:r>
            <a:r>
              <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 </a:t>
            </a:r>
            <a:r>
              <a:rPr kumimoji="0" lang="en-US" altLang="pl-PL" sz="24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mn-cs"/>
              </a:rPr>
              <a:t>en</a:t>
            </a:r>
            <a:r>
              <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 </a:t>
            </a:r>
            <a:r>
              <a:rPr kumimoji="0" lang="en-US" altLang="pl-PL" sz="24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mn-cs"/>
              </a:rPr>
              <a:t>gezondheid</a:t>
            </a:r>
            <a:r>
              <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 </a:t>
            </a:r>
            <a:r>
              <a:rPr kumimoji="0" lang="en-US" altLang="pl-PL" sz="24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mn-cs"/>
              </a:rPr>
              <a:t>bij</a:t>
            </a:r>
            <a:r>
              <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 </a:t>
            </a:r>
            <a:r>
              <a:rPr kumimoji="0" lang="en-US" altLang="pl-PL" sz="24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mn-cs"/>
              </a:rPr>
              <a:t>kruisen</a:t>
            </a:r>
            <a:r>
              <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 - </a:t>
            </a:r>
            <a:r>
              <a:rPr kumimoji="0" lang="en-US" altLang="pl-PL" sz="24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mn-cs"/>
              </a:rPr>
              <a:t>beter</a:t>
            </a:r>
            <a:r>
              <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 economisch effect </a:t>
            </a:r>
          </a:p>
        </p:txBody>
      </p:sp>
      <p:sp>
        <p:nvSpPr>
          <p:cNvPr id="7" name="Prostokąt 9"/>
          <p:cNvSpPr>
            <a:spLocks noChangeArrowheads="1"/>
          </p:cNvSpPr>
          <p:nvPr/>
        </p:nvSpPr>
        <p:spPr bwMode="auto">
          <a:xfrm>
            <a:off x="611560" y="4048114"/>
            <a:ext cx="3384376" cy="1237262"/>
          </a:xfrm>
          <a:prstGeom prst="rect">
            <a:avLst/>
          </a:prstGeom>
          <a:solidFill>
            <a:schemeClr val="bg1"/>
          </a:solid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Ras </a:t>
            </a:r>
          </a:p>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HF</a:t>
            </a:r>
            <a:r>
              <a:rPr kumimoji="0" lang="nl-N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Holstein-Fries.</a:t>
            </a:r>
          </a:p>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Je</a:t>
            </a:r>
            <a:r>
              <a:rPr kumimoji="0" lang="nl-N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Jersey</a:t>
            </a:r>
          </a:p>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Je×HF</a:t>
            </a:r>
            <a:r>
              <a:rPr kumimoji="0" lang="nl-N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crossbred</a:t>
            </a:r>
            <a:endParaRPr kumimoji="0" lang="en-US"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pic>
        <p:nvPicPr>
          <p:cNvPr id="8"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069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3"/>
          <p:cNvSpPr txBox="1">
            <a:spLocks noChangeArrowheads="1"/>
          </p:cNvSpPr>
          <p:nvPr/>
        </p:nvSpPr>
        <p:spPr bwMode="auto">
          <a:xfrm>
            <a:off x="981413" y="96079"/>
            <a:ext cx="7792361" cy="43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spcBef>
                <a:spcPct val="20000"/>
              </a:spcBef>
              <a:buChar char="•"/>
              <a:defRPr sz="3200">
                <a:solidFill>
                  <a:schemeClr val="tx1"/>
                </a:solidFill>
                <a:latin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93000"/>
              </a:lnSpc>
              <a:spcBef>
                <a:spcPct val="0"/>
              </a:spcBef>
              <a:spcAft>
                <a:spcPct val="0"/>
              </a:spcAft>
              <a:buClr>
                <a:srgbClr val="000000"/>
              </a:buClr>
              <a:buSzTx/>
              <a:buFontTx/>
              <a:buNone/>
              <a:tabLst/>
              <a:defRPr/>
            </a:pPr>
            <a:r>
              <a:rPr kumimoji="0" lang="en-US" altLang="pl-PL" sz="24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Beweiding</a:t>
            </a:r>
            <a:r>
              <a:rPr kumimoji="0" lang="en-US"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pl-PL"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van melkkoeien</a:t>
            </a:r>
            <a:r>
              <a:rPr kumimoji="0" lang="en-US"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in Polen</a:t>
            </a:r>
            <a:endParaRPr kumimoji="0" lang="en-US" altLang="pl-PL" sz="2400" b="1" i="0" u="none" strike="noStrike" kern="1200" cap="none" spc="0" normalizeH="0" baseline="0" noProof="0" dirty="0">
              <a:ln>
                <a:noFill/>
              </a:ln>
              <a:solidFill>
                <a:srgbClr val="006600"/>
              </a:solidFill>
              <a:effectLst/>
              <a:uLnTx/>
              <a:uFillTx/>
              <a:latin typeface="Tahoma" panose="020B0604030504040204" pitchFamily="34" charset="0"/>
              <a:ea typeface="+mn-ea"/>
              <a:cs typeface="Tahoma" panose="020B0604030504040204" pitchFamily="34" charset="0"/>
            </a:endParaRPr>
          </a:p>
        </p:txBody>
      </p:sp>
      <p:pic>
        <p:nvPicPr>
          <p:cNvPr id="125955" name="Obraz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910680"/>
            <a:ext cx="9148763" cy="594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7161592" y="656715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92587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468312" y="2276872"/>
            <a:ext cx="7344048" cy="1470025"/>
          </a:xfrm>
        </p:spPr>
        <p:txBody>
          <a:bodyPr/>
          <a:lstStyle/>
          <a:p>
            <a:r>
              <a:rPr lang="nl-N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Maaien en conservering van gras</a:t>
            </a:r>
            <a:endParaRPr lang="pl-PL"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5375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2" y="44624"/>
            <a:ext cx="5544616" cy="936104"/>
          </a:xfrm>
        </p:spPr>
        <p:txBody>
          <a:bodyPr/>
          <a:lstStyle/>
          <a:p>
            <a:r>
              <a:rPr lang="en-US"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Optimaal maai</a:t>
            </a:r>
            <a:r>
              <a:rPr lang="pl-PL"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stadium</a:t>
            </a:r>
            <a:endParaRPr lang="pl-PL"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Obraz 1"/>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082208" y="1196752"/>
            <a:ext cx="6912768"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e tekstowe 7"/>
          <p:cNvSpPr txBox="1"/>
          <p:nvPr/>
        </p:nvSpPr>
        <p:spPr>
          <a:xfrm rot="16200000">
            <a:off x="1084259" y="3172325"/>
            <a:ext cx="1728190" cy="369332"/>
          </a:xfrm>
          <a:prstGeom prst="rect">
            <a:avLst/>
          </a:prstGeom>
          <a:solidFill>
            <a:srgbClr val="EBF4F5"/>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lang="nl-NL" dirty="0" smtClean="0">
                <a:solidFill>
                  <a:prstClr val="black"/>
                </a:solidFill>
                <a:latin typeface="Tahoma" panose="020B0604030504040204" pitchFamily="34" charset="0"/>
                <a:ea typeface="Tahoma" panose="020B0604030504040204" pitchFamily="34" charset="0"/>
                <a:cs typeface="Tahoma" panose="020B0604030504040204" pitchFamily="34" charset="0"/>
              </a:rPr>
              <a:t>gras</a:t>
            </a:r>
            <a:r>
              <a:rPr kumimoji="0" lang="pl-PL" sz="18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opbrengst </a:t>
            </a:r>
            <a:endParaRPr kumimoji="0" lang="pl-PL"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pole tekstowe 8"/>
          <p:cNvSpPr txBox="1"/>
          <p:nvPr/>
        </p:nvSpPr>
        <p:spPr>
          <a:xfrm rot="5400000">
            <a:off x="5878016" y="3172327"/>
            <a:ext cx="2592287" cy="369332"/>
          </a:xfrm>
          <a:prstGeom prst="rect">
            <a:avLst/>
          </a:prstGeom>
          <a:solidFill>
            <a:srgbClr val="EBF4F5"/>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verteerbaarheid van de droge stof</a:t>
            </a:r>
            <a:endParaRPr kumimoji="0" lang="pl-PL"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pole tekstowe 9"/>
          <p:cNvSpPr txBox="1"/>
          <p:nvPr/>
        </p:nvSpPr>
        <p:spPr>
          <a:xfrm>
            <a:off x="3278452" y="5661248"/>
            <a:ext cx="2520280" cy="369332"/>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8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grasgroeifase</a:t>
            </a:r>
            <a:endParaRPr kumimoji="0" lang="pl-PL"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pole tekstowe 10"/>
          <p:cNvSpPr txBox="1"/>
          <p:nvPr/>
        </p:nvSpPr>
        <p:spPr>
          <a:xfrm>
            <a:off x="1732910" y="5301209"/>
            <a:ext cx="1473534" cy="523220"/>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a:t>
            </a:r>
            <a:r>
              <a:rPr kumimoji="0" lang="nl-NL" sz="14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egetatief</a:t>
            </a:r>
            <a:r>
              <a:rPr kumimoji="0" lang="nl-N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st</a:t>
            </a:r>
            <a:r>
              <a:rPr kumimoji="0" 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adium</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pole tekstowe 11"/>
          <p:cNvSpPr txBox="1"/>
          <p:nvPr/>
        </p:nvSpPr>
        <p:spPr>
          <a:xfrm>
            <a:off x="3131840" y="5301208"/>
            <a:ext cx="1440160" cy="30777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lang="nl-NL" sz="1400" noProof="0" dirty="0" smtClean="0">
                <a:solidFill>
                  <a:prstClr val="black"/>
                </a:solidFill>
                <a:latin typeface="Tahoma" panose="020B0604030504040204" pitchFamily="34" charset="0"/>
                <a:ea typeface="Tahoma" panose="020B0604030504040204" pitchFamily="34" charset="0"/>
                <a:cs typeface="Tahoma" panose="020B0604030504040204" pitchFamily="34" charset="0"/>
              </a:rPr>
              <a:t>schieten</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pole tekstowe 12"/>
          <p:cNvSpPr txBox="1"/>
          <p:nvPr/>
        </p:nvSpPr>
        <p:spPr>
          <a:xfrm>
            <a:off x="4355976" y="5301208"/>
            <a:ext cx="1872208" cy="30777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bloei</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pole tekstowe 13"/>
          <p:cNvSpPr txBox="1"/>
          <p:nvPr/>
        </p:nvSpPr>
        <p:spPr>
          <a:xfrm>
            <a:off x="6156176" y="5301209"/>
            <a:ext cx="1296144" cy="30777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zaadrijping</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 Box 4"/>
          <p:cNvSpPr txBox="1">
            <a:spLocks noChangeArrowheads="1"/>
          </p:cNvSpPr>
          <p:nvPr/>
        </p:nvSpPr>
        <p:spPr bwMode="auto">
          <a:xfrm>
            <a:off x="467544"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2017</a:t>
            </a:r>
          </a:p>
        </p:txBody>
      </p:sp>
    </p:spTree>
    <p:extLst>
      <p:ext uri="{BB962C8B-B14F-4D97-AF65-F5344CB8AC3E}">
        <p14:creationId xmlns:p14="http://schemas.microsoft.com/office/powerpoint/2010/main" val="32526483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sz="3200" dirty="0" smtClean="0"/>
              <a:t>Inhoud</a:t>
            </a:r>
            <a:br>
              <a:rPr lang="nl-NL" sz="3200" dirty="0" smtClean="0"/>
            </a:br>
            <a:r>
              <a:rPr lang="nl-NL" sz="3200" dirty="0"/>
              <a:t/>
            </a:r>
            <a:br>
              <a:rPr lang="nl-NL" sz="3200" dirty="0"/>
            </a:br>
            <a:r>
              <a:rPr lang="nl-NL" sz="3200" dirty="0" smtClean="0"/>
              <a:t/>
            </a:r>
            <a:br>
              <a:rPr lang="nl-NL" sz="3200" dirty="0" smtClean="0"/>
            </a:br>
            <a:endParaRPr lang="nl-NL" sz="3200" dirty="0"/>
          </a:p>
        </p:txBody>
      </p:sp>
      <p:sp>
        <p:nvSpPr>
          <p:cNvPr id="3" name="Tekstvak 2"/>
          <p:cNvSpPr txBox="1"/>
          <p:nvPr/>
        </p:nvSpPr>
        <p:spPr>
          <a:xfrm>
            <a:off x="664308" y="1727200"/>
            <a:ext cx="7786965"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Deze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powerpoint</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bestaat uit bijdragen van verschillende landen.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Het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materiaal</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is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geleverd door de</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partners van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de</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verschillende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landen.</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hlinkClick r:id="rId2" action="ppaction://hlinksldjump"/>
              </a:rPr>
              <a:t>Zweden</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hlinkClick r:id="rId3" action="ppaction://hlinksldjump"/>
              </a:rPr>
              <a:t>Ierland</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hlinkClick r:id="rId4" action="ppaction://hlinksldjump"/>
              </a:rPr>
              <a:t>Nederland</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hlinkClick r:id="rId5" action="ppaction://hlinksldjump"/>
              </a:rPr>
              <a:t>België</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hlinkClick r:id="rId6" action="ppaction://hlinksldjump"/>
              </a:rPr>
              <a:t>Duitsland</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hlinkClick r:id="rId7" action="ppaction://hlinksldjump"/>
              </a:rPr>
              <a:t>Polen</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hlinkClick r:id="rId8" action="ppaction://hlinksldjump"/>
              </a:rPr>
              <a:t>Frankrijk</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hlinkClick r:id="rId9" action="ppaction://hlinksldjump"/>
              </a:rPr>
              <a:t>Italië</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U kunt de</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hyperlink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gebruiken om naar</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een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bepaald</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land te gaan).</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95492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745485" cy="802860"/>
          </a:xfrm>
        </p:spPr>
        <p:txBody>
          <a:bodyPr/>
          <a:lstStyle/>
          <a:p>
            <a:r>
              <a:rPr lang="en-US" sz="2400" dirty="0" err="1" smtClean="0">
                <a:solidFill>
                  <a:schemeClr val="tx1"/>
                </a:solidFill>
                <a:latin typeface="+mn-lt"/>
              </a:rPr>
              <a:t>Beweidingssystemen</a:t>
            </a:r>
            <a:r>
              <a:rPr lang="en-US" sz="2400" dirty="0" smtClean="0">
                <a:solidFill>
                  <a:schemeClr val="tx1"/>
                </a:solidFill>
                <a:latin typeface="+mn-lt"/>
              </a:rPr>
              <a:t> </a:t>
            </a:r>
            <a:r>
              <a:rPr lang="en-US" sz="2400" dirty="0" err="1" smtClean="0">
                <a:solidFill>
                  <a:schemeClr val="tx1"/>
                </a:solidFill>
                <a:latin typeface="+mn-lt"/>
              </a:rPr>
              <a:t>en</a:t>
            </a:r>
            <a:r>
              <a:rPr lang="en-US" sz="2400" dirty="0" smtClean="0">
                <a:solidFill>
                  <a:schemeClr val="tx1"/>
                </a:solidFill>
                <a:latin typeface="+mn-lt"/>
              </a:rPr>
              <a:t> </a:t>
            </a:r>
            <a:r>
              <a:rPr lang="en-US" sz="2400" dirty="0" err="1" smtClean="0">
                <a:solidFill>
                  <a:schemeClr val="tx1"/>
                </a:solidFill>
                <a:latin typeface="+mn-lt"/>
              </a:rPr>
              <a:t>graslandgebruik</a:t>
            </a:r>
            <a:r>
              <a:rPr lang="en-US" sz="2400" dirty="0">
                <a:solidFill>
                  <a:schemeClr val="tx1"/>
                </a:solidFill>
                <a:latin typeface="+mn-lt"/>
              </a:rPr>
              <a:t/>
            </a:r>
            <a:br>
              <a:rPr lang="en-US" sz="2400" dirty="0">
                <a:solidFill>
                  <a:schemeClr val="tx1"/>
                </a:solidFill>
                <a:latin typeface="+mn-lt"/>
              </a:rPr>
            </a:br>
            <a:r>
              <a:rPr lang="en-US" sz="2400" dirty="0">
                <a:solidFill>
                  <a:schemeClr val="tx1"/>
                </a:solidFill>
                <a:latin typeface="+mn-lt"/>
              </a:rPr>
              <a:t>2. Schapen en runderen </a:t>
            </a:r>
            <a:r>
              <a:rPr lang="en-US" sz="2400" dirty="0" err="1">
                <a:solidFill>
                  <a:schemeClr val="tx1"/>
                </a:solidFill>
                <a:latin typeface="+mn-lt"/>
              </a:rPr>
              <a:t>voor</a:t>
            </a:r>
            <a:r>
              <a:rPr lang="en-US" sz="2400" dirty="0">
                <a:solidFill>
                  <a:schemeClr val="tx1"/>
                </a:solidFill>
                <a:latin typeface="+mn-lt"/>
              </a:rPr>
              <a:t> </a:t>
            </a:r>
            <a:r>
              <a:rPr lang="en-US" sz="2400" dirty="0" err="1" smtClean="0">
                <a:solidFill>
                  <a:schemeClr val="tx1"/>
                </a:solidFill>
                <a:latin typeface="+mn-lt"/>
              </a:rPr>
              <a:t>groei</a:t>
            </a:r>
            <a:r>
              <a:rPr lang="en-US" sz="2400" dirty="0" smtClean="0">
                <a:solidFill>
                  <a:schemeClr val="tx1"/>
                </a:solidFill>
                <a:latin typeface="+mn-lt"/>
              </a:rPr>
              <a:t> </a:t>
            </a:r>
            <a:r>
              <a:rPr lang="en-US" sz="2400" dirty="0">
                <a:solidFill>
                  <a:schemeClr val="tx1"/>
                </a:solidFill>
                <a:latin typeface="+mn-lt"/>
              </a:rPr>
              <a:t>en </a:t>
            </a:r>
            <a:r>
              <a:rPr lang="en-US" sz="2400" dirty="0" smtClean="0">
                <a:solidFill>
                  <a:schemeClr val="tx1"/>
                </a:solidFill>
                <a:latin typeface="+mn-lt"/>
              </a:rPr>
              <a:t>vleesproductie</a:t>
            </a:r>
            <a:endParaRPr lang="es-ES" sz="2400" dirty="0">
              <a:solidFill>
                <a:schemeClr val="tx1"/>
              </a:solidFill>
              <a:latin typeface="+mn-lt"/>
            </a:endParaRPr>
          </a:p>
        </p:txBody>
      </p:sp>
      <p:sp>
        <p:nvSpPr>
          <p:cNvPr id="3" name="Rectangle 7"/>
          <p:cNvSpPr>
            <a:spLocks noChangeArrowheads="1"/>
          </p:cNvSpPr>
          <p:nvPr/>
        </p:nvSpPr>
        <p:spPr bwMode="auto">
          <a:xfrm>
            <a:off x="611188" y="1988055"/>
            <a:ext cx="7858551" cy="266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2200" b="1" i="1" u="none" strike="noStrike" kern="1200" cap="none" spc="0" normalizeH="0" baseline="0" noProof="0" dirty="0">
                <a:ln>
                  <a:noFill/>
                </a:ln>
                <a:solidFill>
                  <a:prstClr val="black"/>
                </a:solidFill>
                <a:effectLst/>
                <a:uLnTx/>
                <a:uFillTx/>
                <a:latin typeface="Calibri"/>
                <a:ea typeface="+mn-ea"/>
                <a:cs typeface="+mn-cs"/>
              </a:rPr>
              <a:t>Dieren die 24 uur per dag moeten grazen (runderen en schapen):</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Grazen voor een groot deel op </a:t>
            </a:r>
            <a:r>
              <a:rPr kumimoji="0" lang="en-US" sz="2200" b="0" i="0" u="none" strike="noStrike" kern="1200" cap="none" spc="0" normalizeH="0" baseline="0" noProof="0" dirty="0" err="1">
                <a:ln>
                  <a:noFill/>
                </a:ln>
                <a:solidFill>
                  <a:prstClr val="black"/>
                </a:solidFill>
                <a:effectLst/>
                <a:uLnTx/>
                <a:uFillTx/>
                <a:latin typeface="Calibri"/>
                <a:ea typeface="+mn-ea"/>
                <a:cs typeface="+mn-cs"/>
              </a:rPr>
              <a:t>permanente</a:t>
            </a:r>
            <a:r>
              <a:rPr kumimoji="0" lang="en-US" sz="2200" b="0" i="0" u="none" strike="noStrike" kern="1200" cap="none" spc="0" normalizeH="0" baseline="0" noProof="0" dirty="0">
                <a:ln>
                  <a:noFill/>
                </a:ln>
                <a:solidFill>
                  <a:prstClr val="black"/>
                </a:solidFill>
                <a:effectLst/>
                <a:uLnTx/>
                <a:uFillTx/>
                <a:latin typeface="Calibri"/>
                <a:ea typeface="+mn-ea"/>
                <a:cs typeface="+mn-cs"/>
              </a:rPr>
              <a:t>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semi-</a:t>
            </a:r>
            <a:r>
              <a:rPr kumimoji="0" lang="en-US" sz="2200" b="0" i="0" u="none" strike="noStrike" kern="1200" cap="none" spc="0" normalizeH="0" baseline="0" noProof="0" dirty="0" err="1" smtClean="0">
                <a:ln>
                  <a:noFill/>
                </a:ln>
                <a:solidFill>
                  <a:prstClr val="black"/>
                </a:solidFill>
                <a:effectLst/>
                <a:uLnTx/>
                <a:uFillTx/>
                <a:latin typeface="Calibri"/>
                <a:ea typeface="+mn-ea"/>
                <a:cs typeface="+mn-cs"/>
              </a:rPr>
              <a:t>natuurlijke</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 graslanden</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Zweedse landbouwers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ontvangen </a:t>
            </a:r>
            <a:r>
              <a:rPr kumimoji="0" lang="en-US" sz="2200" b="0" i="0" u="none" strike="noStrike" kern="1200" cap="none" spc="0" normalizeH="0" baseline="0" noProof="0" dirty="0">
                <a:ln>
                  <a:noFill/>
                </a:ln>
                <a:solidFill>
                  <a:prstClr val="black"/>
                </a:solidFill>
                <a:effectLst/>
                <a:uLnTx/>
                <a:uFillTx/>
                <a:latin typeface="Calibri"/>
                <a:ea typeface="+mn-ea"/>
                <a:cs typeface="+mn-cs"/>
              </a:rPr>
              <a:t>subsidies voor het </a:t>
            </a:r>
            <a:r>
              <a:rPr kumimoji="0" lang="en-US" sz="2200" b="0" i="0" u="none" strike="noStrike" kern="1200" cap="none" spc="0" normalizeH="0" baseline="0" noProof="0" dirty="0" err="1" smtClean="0">
                <a:ln>
                  <a:noFill/>
                </a:ln>
                <a:solidFill>
                  <a:prstClr val="black"/>
                </a:solidFill>
                <a:effectLst/>
                <a:uLnTx/>
                <a:uFillTx/>
                <a:latin typeface="Calibri"/>
                <a:ea typeface="+mn-ea"/>
                <a:cs typeface="+mn-cs"/>
              </a:rPr>
              <a:t>beweiden</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200" b="0" i="0" u="none" strike="noStrike" kern="1200" cap="none" spc="0" normalizeH="0" baseline="0" noProof="0" dirty="0">
                <a:ln>
                  <a:noFill/>
                </a:ln>
                <a:solidFill>
                  <a:prstClr val="black"/>
                </a:solidFill>
                <a:effectLst/>
                <a:uLnTx/>
                <a:uFillTx/>
                <a:latin typeface="Calibri"/>
                <a:ea typeface="+mn-ea"/>
                <a:cs typeface="+mn-cs"/>
              </a:rPr>
              <a:t>van </a:t>
            </a:r>
            <a:r>
              <a:rPr kumimoji="0" lang="en-US" sz="2200" b="0" i="0" u="none" strike="noStrike" kern="1200" cap="none" spc="0" normalizeH="0" baseline="0" noProof="0" dirty="0" err="1">
                <a:ln>
                  <a:noFill/>
                </a:ln>
                <a:solidFill>
                  <a:prstClr val="black"/>
                </a:solidFill>
                <a:effectLst/>
                <a:uLnTx/>
                <a:uFillTx/>
                <a:latin typeface="Calibri"/>
                <a:ea typeface="+mn-ea"/>
                <a:cs typeface="+mn-cs"/>
              </a:rPr>
              <a:t>blijvend</a:t>
            </a:r>
            <a:r>
              <a:rPr kumimoji="0" lang="en-US" sz="2200" b="0" i="0" u="none" strike="noStrike" kern="1200" cap="none" spc="0" normalizeH="0" baseline="0" noProof="0" dirty="0">
                <a:ln>
                  <a:noFill/>
                </a:ln>
                <a:solidFill>
                  <a:prstClr val="black"/>
                </a:solidFill>
                <a:effectLst/>
                <a:uLnTx/>
                <a:uFillTx/>
                <a:latin typeface="Calibri"/>
                <a:ea typeface="+mn-ea"/>
                <a:cs typeface="+mn-cs"/>
              </a:rPr>
              <a:t>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semi-</a:t>
            </a:r>
            <a:r>
              <a:rPr kumimoji="0" lang="en-US" sz="2200" b="0" i="0" u="none" strike="noStrike" kern="1200" cap="none" spc="0" normalizeH="0" baseline="0" noProof="0" dirty="0" err="1" smtClean="0">
                <a:ln>
                  <a:noFill/>
                </a:ln>
                <a:solidFill>
                  <a:prstClr val="black"/>
                </a:solidFill>
                <a:effectLst/>
                <a:uLnTx/>
                <a:uFillTx/>
                <a:latin typeface="Calibri"/>
                <a:ea typeface="+mn-ea"/>
                <a:cs typeface="+mn-cs"/>
              </a:rPr>
              <a:t>natuurlijk</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 grasland, </a:t>
            </a:r>
            <a:r>
              <a:rPr kumimoji="0" lang="en-US" sz="2200" b="0" i="0" u="none" strike="noStrike" kern="1200" cap="none" spc="0" normalizeH="0" baseline="0" noProof="0" dirty="0">
                <a:ln>
                  <a:noFill/>
                </a:ln>
                <a:solidFill>
                  <a:prstClr val="black"/>
                </a:solidFill>
                <a:effectLst/>
                <a:uLnTx/>
                <a:uFillTx/>
                <a:latin typeface="Calibri"/>
                <a:ea typeface="+mn-ea"/>
                <a:cs typeface="+mn-cs"/>
              </a:rPr>
              <a:t>aangezien deze weiden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een grote biodiversiteit hebben.</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sz="2200" b="0" i="0" u="none" strike="noStrike" kern="1200" cap="none" spc="0" normalizeH="0" baseline="0" noProof="0" dirty="0" smtClean="0">
              <a:ln>
                <a:noFill/>
              </a:ln>
              <a:solidFill>
                <a:prstClr val="black"/>
              </a:solidFill>
              <a:effectLst/>
              <a:uLnTx/>
              <a:uFillTx/>
              <a:latin typeface="Calibri"/>
              <a:ea typeface="+mn-ea"/>
              <a:cs typeface="+mn-cs"/>
            </a:endParaRPr>
          </a:p>
        </p:txBody>
      </p:sp>
      <p:pic>
        <p:nvPicPr>
          <p:cNvPr id="4" name="Bildobjekt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66283" y="4331449"/>
            <a:ext cx="3382412" cy="2536809"/>
          </a:xfrm>
          <a:prstGeom prst="rect">
            <a:avLst/>
          </a:prstGeom>
        </p:spPr>
      </p:pic>
      <p:sp>
        <p:nvSpPr>
          <p:cNvPr id="8" name="textruta 7"/>
          <p:cNvSpPr txBox="1"/>
          <p:nvPr/>
        </p:nvSpPr>
        <p:spPr>
          <a:xfrm>
            <a:off x="7092880" y="6546306"/>
            <a:ext cx="15913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Foto: Eva Spörndly</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7"/>
          <p:cNvSpPr>
            <a:spLocks noChangeArrowheads="1"/>
          </p:cNvSpPr>
          <p:nvPr/>
        </p:nvSpPr>
        <p:spPr bwMode="auto">
          <a:xfrm>
            <a:off x="733340" y="4248065"/>
            <a:ext cx="4854660" cy="151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sz="2200" b="0" i="0" u="none" strike="noStrike" kern="1200" cap="none" spc="0" normalizeH="0" baseline="0" noProof="0" dirty="0" smtClean="0">
              <a:ln>
                <a:noFill/>
              </a:ln>
              <a:solidFill>
                <a:prstClr val="black"/>
              </a:solidFill>
              <a:effectLst/>
              <a:uLnTx/>
              <a:uFillTx/>
              <a:latin typeface="Calibri"/>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2200" b="1" i="1" u="none" strike="noStrike" kern="1200" cap="none" spc="0" normalizeH="0" baseline="0" noProof="0" dirty="0" err="1" smtClean="0">
                <a:ln>
                  <a:noFill/>
                </a:ln>
                <a:solidFill>
                  <a:prstClr val="black"/>
                </a:solidFill>
                <a:effectLst/>
                <a:uLnTx/>
                <a:uFillTx/>
                <a:latin typeface="Calibri"/>
                <a:ea typeface="+mn-ea"/>
                <a:cs typeface="+mn-cs"/>
              </a:rPr>
              <a:t>Veel</a:t>
            </a:r>
            <a:r>
              <a:rPr kumimoji="0" lang="en-US" sz="2200" b="1" i="1" u="none" strike="noStrike" kern="1200" cap="none" spc="0" normalizeH="0" baseline="0" noProof="0" dirty="0" smtClean="0">
                <a:ln>
                  <a:noFill/>
                </a:ln>
                <a:solidFill>
                  <a:prstClr val="black"/>
                </a:solidFill>
                <a:effectLst/>
                <a:uLnTx/>
                <a:uFillTx/>
                <a:latin typeface="Calibri"/>
                <a:ea typeface="+mn-ea"/>
                <a:cs typeface="+mn-cs"/>
              </a:rPr>
              <a:t> </a:t>
            </a:r>
            <a:r>
              <a:rPr lang="en-US" sz="2200" b="1" i="1" noProof="0" dirty="0" smtClean="0">
                <a:solidFill>
                  <a:prstClr val="black"/>
                </a:solidFill>
                <a:latin typeface="Calibri"/>
              </a:rPr>
              <a:t>semi-</a:t>
            </a:r>
            <a:r>
              <a:rPr kumimoji="0" lang="en-US" sz="2200" b="1" i="1" u="none" strike="noStrike" kern="1200" cap="none" spc="0" normalizeH="0" baseline="0" noProof="0" dirty="0" err="1" smtClean="0">
                <a:ln>
                  <a:noFill/>
                </a:ln>
                <a:solidFill>
                  <a:prstClr val="black"/>
                </a:solidFill>
                <a:effectLst/>
                <a:uLnTx/>
                <a:uFillTx/>
                <a:latin typeface="Calibri"/>
                <a:ea typeface="+mn-ea"/>
                <a:cs typeface="+mn-cs"/>
              </a:rPr>
              <a:t>natuurlijke</a:t>
            </a:r>
            <a:r>
              <a:rPr kumimoji="0" lang="en-US" sz="2200" b="1" i="1" u="none" strike="noStrike" kern="1200" cap="none" spc="0" normalizeH="0" baseline="0" noProof="0" dirty="0" smtClean="0">
                <a:ln>
                  <a:noFill/>
                </a:ln>
                <a:solidFill>
                  <a:prstClr val="black"/>
                </a:solidFill>
                <a:effectLst/>
                <a:uLnTx/>
                <a:uFillTx/>
                <a:latin typeface="Calibri"/>
                <a:ea typeface="+mn-ea"/>
                <a:cs typeface="+mn-cs"/>
              </a:rPr>
              <a:t> </a:t>
            </a:r>
            <a:r>
              <a:rPr kumimoji="0" lang="en-US" sz="2200" b="1" i="1" u="none" strike="noStrike" kern="1200" cap="none" spc="0" normalizeH="0" baseline="0" noProof="0" dirty="0">
                <a:ln>
                  <a:noFill/>
                </a:ln>
                <a:solidFill>
                  <a:prstClr val="black"/>
                </a:solidFill>
                <a:effectLst/>
                <a:uLnTx/>
                <a:uFillTx/>
                <a:latin typeface="Calibri"/>
                <a:ea typeface="+mn-ea"/>
                <a:cs typeface="+mn-cs"/>
              </a:rPr>
              <a:t>weiden zijn belangrijk voor bedreigde soorten in </a:t>
            </a:r>
            <a:r>
              <a:rPr kumimoji="0" lang="en-US" sz="2200" b="1" i="1" u="none" strike="noStrike" kern="1200" cap="none" spc="0" normalizeH="0" baseline="0" noProof="0" dirty="0" smtClean="0">
                <a:ln>
                  <a:noFill/>
                </a:ln>
                <a:solidFill>
                  <a:prstClr val="black"/>
                </a:solidFill>
                <a:effectLst/>
                <a:uLnTx/>
                <a:uFillTx/>
                <a:latin typeface="Calibri"/>
                <a:ea typeface="+mn-ea"/>
                <a:cs typeface="+mn-cs"/>
              </a:rPr>
              <a:t>Zweden: bloemen</a:t>
            </a:r>
            <a:r>
              <a:rPr kumimoji="0" lang="en-US" sz="2200" b="1" i="1" u="none" strike="noStrike" kern="1200" cap="none" spc="0" normalizeH="0" baseline="0" noProof="0" dirty="0">
                <a:ln>
                  <a:noFill/>
                </a:ln>
                <a:solidFill>
                  <a:prstClr val="black"/>
                </a:solidFill>
                <a:effectLst/>
                <a:uLnTx/>
                <a:uFillTx/>
                <a:latin typeface="Calibri"/>
                <a:ea typeface="+mn-ea"/>
                <a:cs typeface="+mn-cs"/>
              </a:rPr>
              <a:t>, insecten, vogels, enz. </a:t>
            </a:r>
          </a:p>
        </p:txBody>
      </p:sp>
    </p:spTree>
    <p:extLst>
      <p:ext uri="{BB962C8B-B14F-4D97-AF65-F5344CB8AC3E}">
        <p14:creationId xmlns:p14="http://schemas.microsoft.com/office/powerpoint/2010/main" val="842673624"/>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86471" y="116631"/>
            <a:ext cx="5861794" cy="936104"/>
          </a:xfrm>
        </p:spPr>
        <p:txBody>
          <a:bodyPr/>
          <a:lstStyle/>
          <a:p>
            <a:r>
              <a:rPr lang="en-US" altLang="pl-PL" sz="26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Optimaal maaitijdstip gedurende </a:t>
            </a:r>
            <a:r>
              <a:rPr lang="en-US" altLang="pl-PL" sz="2600" b="1" kern="0" noProof="1">
                <a:solidFill>
                  <a:srgbClr val="006600"/>
                </a:solidFill>
                <a:latin typeface="Tahoma" panose="020B0604030504040204" pitchFamily="34" charset="0"/>
                <a:ea typeface="Tahoma" panose="020B0604030504040204" pitchFamily="34" charset="0"/>
                <a:cs typeface="Tahoma" panose="020B0604030504040204" pitchFamily="34" charset="0"/>
              </a:rPr>
              <a:t>de </a:t>
            </a:r>
            <a:r>
              <a:rPr lang="en-US" altLang="pl-PL" sz="26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dag</a:t>
            </a:r>
            <a:endParaRPr lang="pl-PL" sz="2600" dirty="0"/>
          </a:p>
        </p:txBody>
      </p:sp>
      <p:pic>
        <p:nvPicPr>
          <p:cNvPr id="11" name="Obraz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51041" y="923636"/>
            <a:ext cx="5343801" cy="3206280"/>
          </a:xfrm>
          <a:prstGeom prst="rect">
            <a:avLst/>
          </a:prstGeom>
        </p:spPr>
      </p:pic>
      <p:sp>
        <p:nvSpPr>
          <p:cNvPr id="12" name="pole tekstowe 11"/>
          <p:cNvSpPr txBox="1"/>
          <p:nvPr/>
        </p:nvSpPr>
        <p:spPr>
          <a:xfrm>
            <a:off x="257513" y="2733398"/>
            <a:ext cx="3497560" cy="830997"/>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nl-NL" sz="2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
            </a:r>
            <a:r>
              <a:rPr kumimoji="0" lang="pl-PL" sz="2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aaien</a:t>
            </a:r>
            <a:r>
              <a:rPr kumimoji="0" lang="nl-NL" sz="2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 namiddag en avond</a:t>
            </a:r>
            <a:endParaRPr kumimoji="0" lang="pl-PL"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pole tekstowe 12"/>
          <p:cNvSpPr txBox="1"/>
          <p:nvPr/>
        </p:nvSpPr>
        <p:spPr>
          <a:xfrm>
            <a:off x="1372173" y="4725144"/>
            <a:ext cx="6552728" cy="523220"/>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6 uur later = </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+20 g </a:t>
            </a:r>
            <a:r>
              <a:rPr kumimoji="0" lang="en-US" sz="2800" b="1"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suikers</a:t>
            </a:r>
            <a:r>
              <a:rPr kumimoji="0" lang="en-US" sz="2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/kg DS</a:t>
            </a:r>
            <a:endParaRPr kumimoji="0" lang="pl-PL" sz="2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pole tekstowe 13"/>
          <p:cNvSpPr txBox="1"/>
          <p:nvPr/>
        </p:nvSpPr>
        <p:spPr>
          <a:xfrm>
            <a:off x="338235" y="5362673"/>
            <a:ext cx="8435280" cy="95410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in 1000 kg DS</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+20 kg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suikers meer → +160 kg krachtvoer</a:t>
            </a:r>
            <a:endParaRPr kumimoji="0" lang="pl-PL"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7725645" y="4131177"/>
            <a:ext cx="1512168"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1" fontAlgn="base" latinLnBrk="0" hangingPunct="1">
              <a:lnSpc>
                <a:spcPct val="93000"/>
              </a:lnSpc>
              <a:spcBef>
                <a:spcPct val="50000"/>
              </a:spcBef>
              <a:spcAft>
                <a:spcPct val="0"/>
              </a:spcAft>
              <a:buClr>
                <a:srgbClr val="000000"/>
              </a:buClr>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Lely</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2015</a:t>
            </a:r>
          </a:p>
        </p:txBody>
      </p:sp>
    </p:spTree>
    <p:extLst>
      <p:ext uri="{BB962C8B-B14F-4D97-AF65-F5344CB8AC3E}">
        <p14:creationId xmlns:p14="http://schemas.microsoft.com/office/powerpoint/2010/main" val="2047077326"/>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p:cNvSpPr txBox="1">
            <a:spLocks noChangeArrowheads="1"/>
          </p:cNvSpPr>
          <p:nvPr/>
        </p:nvSpPr>
        <p:spPr bwMode="auto">
          <a:xfrm>
            <a:off x="1043608" y="44624"/>
            <a:ext cx="633670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altLang="pl-PL" sz="25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Effect van </a:t>
            </a:r>
            <a:r>
              <a:rPr kumimoji="0" lang="en-US" altLang="pl-PL" sz="25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maaitijdstip</a:t>
            </a:r>
            <a:r>
              <a:rPr kumimoji="0" lang="en-US" altLang="pl-PL" sz="25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op de </a:t>
            </a:r>
            <a:r>
              <a:rPr kumimoji="0" lang="en-US" altLang="pl-PL" sz="25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voerkwaliteit</a:t>
            </a:r>
            <a:r>
              <a:rPr kumimoji="0" lang="en-US" altLang="pl-PL" sz="25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en-US" altLang="pl-PL" sz="25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en</a:t>
            </a:r>
            <a:r>
              <a:rPr kumimoji="0" lang="en-US" altLang="pl-PL" sz="25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de </a:t>
            </a:r>
            <a:r>
              <a:rPr kumimoji="0" lang="en-US" altLang="pl-PL" sz="25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melkproductie</a:t>
            </a:r>
            <a:endParaRPr kumimoji="0" lang="pl-PL" altLang="pl-PL" sz="2500" b="1" i="0" u="none" strike="noStrike" kern="1200" cap="none" spc="0" normalizeH="0" baseline="0" noProof="0" dirty="0">
              <a:ln>
                <a:noFill/>
              </a:ln>
              <a:solidFill>
                <a:srgbClr val="006600"/>
              </a:solidFill>
              <a:effectLst/>
              <a:uLnTx/>
              <a:uFillTx/>
              <a:latin typeface="Tahoma" panose="020B0604030504040204" pitchFamily="34" charset="0"/>
              <a:ea typeface="+mn-ea"/>
              <a:cs typeface="Tahoma" panose="020B0604030504040204" pitchFamily="34" charset="0"/>
            </a:endParaRPr>
          </a:p>
        </p:txBody>
      </p:sp>
      <p:grpSp>
        <p:nvGrpSpPr>
          <p:cNvPr id="41" name="Rectangle 5"/>
          <p:cNvGrpSpPr>
            <a:grpSpLocks noRot="1"/>
          </p:cNvGrpSpPr>
          <p:nvPr/>
        </p:nvGrpSpPr>
        <p:grpSpPr bwMode="auto">
          <a:xfrm>
            <a:off x="252167" y="1340768"/>
            <a:ext cx="8708571" cy="4726672"/>
            <a:chOff x="172" y="754"/>
            <a:chExt cx="5942" cy="3224"/>
          </a:xfrm>
        </p:grpSpPr>
        <p:sp>
          <p:nvSpPr>
            <p:cNvPr id="42" name="Rectangle 6"/>
            <p:cNvSpPr>
              <a:spLocks noChangeArrowheads="1"/>
            </p:cNvSpPr>
            <p:nvPr/>
          </p:nvSpPr>
          <p:spPr bwMode="auto">
            <a:xfrm>
              <a:off x="5019" y="3537"/>
              <a:ext cx="109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a:ln>
                  <a:noFill/>
                </a:ln>
                <a:solidFill>
                  <a:srgbClr val="99FFCC"/>
                </a:solidFill>
                <a:effectLst/>
                <a:uLnTx/>
                <a:uFillTx/>
                <a:latin typeface="Times New Roman" panose="02020603050405020304" pitchFamily="18" charset="0"/>
                <a:ea typeface="+mn-ea"/>
                <a:cs typeface="+mn-cs"/>
              </a:endParaRPr>
            </a:p>
          </p:txBody>
        </p:sp>
        <p:sp>
          <p:nvSpPr>
            <p:cNvPr id="43" name="Rectangle 7"/>
            <p:cNvSpPr>
              <a:spLocks noChangeArrowheads="1"/>
            </p:cNvSpPr>
            <p:nvPr/>
          </p:nvSpPr>
          <p:spPr bwMode="auto">
            <a:xfrm>
              <a:off x="3974" y="3537"/>
              <a:ext cx="104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a:ln>
                  <a:noFill/>
                </a:ln>
                <a:solidFill>
                  <a:srgbClr val="99FFCC"/>
                </a:solidFill>
                <a:effectLst/>
                <a:uLnTx/>
                <a:uFillTx/>
                <a:latin typeface="Times New Roman" panose="02020603050405020304" pitchFamily="18" charset="0"/>
                <a:ea typeface="+mn-ea"/>
                <a:cs typeface="+mn-cs"/>
              </a:endParaRPr>
            </a:p>
          </p:txBody>
        </p:sp>
        <p:sp>
          <p:nvSpPr>
            <p:cNvPr id="44" name="Rectangle 8"/>
            <p:cNvSpPr>
              <a:spLocks noChangeArrowheads="1"/>
            </p:cNvSpPr>
            <p:nvPr/>
          </p:nvSpPr>
          <p:spPr bwMode="auto">
            <a:xfrm>
              <a:off x="2984" y="3537"/>
              <a:ext cx="99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a:ln>
                  <a:noFill/>
                </a:ln>
                <a:solidFill>
                  <a:srgbClr val="99FFCC"/>
                </a:solidFill>
                <a:effectLst/>
                <a:uLnTx/>
                <a:uFillTx/>
                <a:latin typeface="Times New Roman" panose="02020603050405020304" pitchFamily="18" charset="0"/>
                <a:ea typeface="+mn-ea"/>
                <a:cs typeface="+mn-cs"/>
              </a:endParaRPr>
            </a:p>
          </p:txBody>
        </p:sp>
        <p:sp>
          <p:nvSpPr>
            <p:cNvPr id="45" name="Rectangle 9"/>
            <p:cNvSpPr>
              <a:spLocks noChangeArrowheads="1"/>
            </p:cNvSpPr>
            <p:nvPr/>
          </p:nvSpPr>
          <p:spPr bwMode="auto">
            <a:xfrm>
              <a:off x="172" y="3537"/>
              <a:ext cx="2812"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 name="Rectangle 10"/>
            <p:cNvSpPr>
              <a:spLocks noChangeArrowheads="1"/>
            </p:cNvSpPr>
            <p:nvPr/>
          </p:nvSpPr>
          <p:spPr bwMode="auto">
            <a:xfrm>
              <a:off x="5019" y="2328"/>
              <a:ext cx="1095"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8,5</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1785</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15</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7" name="Rectangle 11"/>
            <p:cNvSpPr>
              <a:spLocks noChangeArrowheads="1"/>
            </p:cNvSpPr>
            <p:nvPr/>
          </p:nvSpPr>
          <p:spPr bwMode="auto">
            <a:xfrm>
              <a:off x="3974" y="2328"/>
              <a:ext cx="1045"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11,3</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2373</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11</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8" name="Rectangle 12"/>
            <p:cNvSpPr>
              <a:spLocks noChangeArrowheads="1"/>
            </p:cNvSpPr>
            <p:nvPr/>
          </p:nvSpPr>
          <p:spPr bwMode="auto">
            <a:xfrm>
              <a:off x="2984" y="2328"/>
              <a:ext cx="990"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14,3</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3003</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8</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9" name="Rectangle 13"/>
            <p:cNvSpPr>
              <a:spLocks noChangeArrowheads="1"/>
            </p:cNvSpPr>
            <p:nvPr/>
          </p:nvSpPr>
          <p:spPr bwMode="auto">
            <a:xfrm>
              <a:off x="172" y="2328"/>
              <a:ext cx="2812"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Dagelijkse melkopbrengst van het basisvoer </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per</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koe (kg</a:t>
              </a: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Melkproductie uit het basisvoer (kg/210</a:t>
              </a:r>
              <a:r>
                <a:rPr kumimoji="0" lang="pl-PL"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 dagen</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Verbruik van </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krachtvoer</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per jaar</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dt</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koe</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0" name="Rectangle 14"/>
            <p:cNvSpPr>
              <a:spLocks noChangeArrowheads="1"/>
            </p:cNvSpPr>
            <p:nvPr/>
          </p:nvSpPr>
          <p:spPr bwMode="auto">
            <a:xfrm>
              <a:off x="5019" y="1887"/>
              <a:ext cx="109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11</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1" name="Rectangle 15"/>
            <p:cNvSpPr>
              <a:spLocks noChangeArrowheads="1"/>
            </p:cNvSpPr>
            <p:nvPr/>
          </p:nvSpPr>
          <p:spPr bwMode="auto">
            <a:xfrm>
              <a:off x="3974" y="1887"/>
              <a:ext cx="104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12</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2" name="Rectangle 16"/>
            <p:cNvSpPr>
              <a:spLocks noChangeArrowheads="1"/>
            </p:cNvSpPr>
            <p:nvPr/>
          </p:nvSpPr>
          <p:spPr bwMode="auto">
            <a:xfrm>
              <a:off x="2984" y="1887"/>
              <a:ext cx="990"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13</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3" name="Rectangle 17"/>
            <p:cNvSpPr>
              <a:spLocks noChangeArrowheads="1"/>
            </p:cNvSpPr>
            <p:nvPr/>
          </p:nvSpPr>
          <p:spPr bwMode="auto">
            <a:xfrm>
              <a:off x="172" y="1887"/>
              <a:ext cx="2812"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Dagelijkse</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altLang="pl-PL" sz="1847" b="1" kern="0" dirty="0" smtClean="0">
                  <a:solidFill>
                    <a:srgbClr val="000000"/>
                  </a:solidFill>
                  <a:cs typeface="Times New Roman" panose="02020603050405020304" pitchFamily="18" charset="0"/>
                </a:rPr>
                <a:t>op</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name van een basisvoer </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per</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koe</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(kg </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DM</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4" name="Rectangle 18"/>
            <p:cNvSpPr>
              <a:spLocks noChangeArrowheads="1"/>
            </p:cNvSpPr>
            <p:nvPr/>
          </p:nvSpPr>
          <p:spPr bwMode="auto">
            <a:xfrm>
              <a:off x="5019" y="1446"/>
              <a:ext cx="109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5,8</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26560</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5" name="Rectangle 19"/>
            <p:cNvSpPr>
              <a:spLocks noChangeArrowheads="1"/>
            </p:cNvSpPr>
            <p:nvPr/>
          </p:nvSpPr>
          <p:spPr bwMode="auto">
            <a:xfrm>
              <a:off x="3974" y="1446"/>
              <a:ext cx="104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6,0</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24000</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6" name="Rectangle 20"/>
            <p:cNvSpPr>
              <a:spLocks noChangeArrowheads="1"/>
            </p:cNvSpPr>
            <p:nvPr/>
          </p:nvSpPr>
          <p:spPr bwMode="auto">
            <a:xfrm>
              <a:off x="2984" y="1446"/>
              <a:ext cx="99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6,4</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22400</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7" name="Rectangle 21"/>
            <p:cNvSpPr>
              <a:spLocks noChangeArrowheads="1"/>
            </p:cNvSpPr>
            <p:nvPr/>
          </p:nvSpPr>
          <p:spPr bwMode="auto">
            <a:xfrm>
              <a:off x="172" y="1446"/>
              <a:ext cx="2812"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NEL</a:t>
              </a:r>
              <a:r>
                <a:rPr kumimoji="0" lang="nl-NL" altLang="pl-PL" sz="1847" b="1" i="0" u="none" strike="noStrike" kern="0" cap="none" spc="0" normalizeH="0" noProof="0" dirty="0" smtClean="0">
                  <a:ln>
                    <a:noFill/>
                  </a:ln>
                  <a:solidFill>
                    <a:srgbClr val="000000"/>
                  </a:solidFill>
                  <a:effectLst/>
                  <a:uLnTx/>
                  <a:uFillTx/>
                  <a:latin typeface="Times New Roman" panose="02020603050405020304" pitchFamily="18" charset="0"/>
                  <a:ea typeface="+mn-ea"/>
                  <a:cs typeface="+mn-cs"/>
                </a:rPr>
                <a:t> </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energie-inhoud</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(MJ/kg </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D</a:t>
              </a:r>
              <a:r>
                <a:rPr kumimoji="0" lang="nl-N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S</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NEL energieopbrengst (MJ/ha</a:t>
              </a: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58" name="Rectangle 22"/>
            <p:cNvSpPr>
              <a:spLocks noChangeArrowheads="1"/>
            </p:cNvSpPr>
            <p:nvPr/>
          </p:nvSpPr>
          <p:spPr bwMode="auto">
            <a:xfrm>
              <a:off x="5019" y="1005"/>
              <a:ext cx="109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lang="en-US" altLang="pl-PL" sz="1847" kern="0" dirty="0" err="1">
                  <a:solidFill>
                    <a:srgbClr val="000000"/>
                  </a:solidFill>
                  <a:cs typeface="Times New Roman" panose="02020603050405020304" pitchFamily="18" charset="0"/>
                </a:rPr>
                <a:t>v</a:t>
              </a:r>
              <a:r>
                <a:rPr kumimoji="0" lang="en-US" altLang="pl-PL" sz="1847"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olledige</a:t>
              </a:r>
              <a:r>
                <a:rPr kumimoji="0" lang="en-US"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pl-PL" sz="1847"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bloei</a:t>
              </a:r>
              <a:endParaRPr kumimoji="0" lang="en-US" altLang="pl-PL" sz="184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9" name="Rectangle 23"/>
            <p:cNvSpPr>
              <a:spLocks noChangeArrowheads="1"/>
            </p:cNvSpPr>
            <p:nvPr/>
          </p:nvSpPr>
          <p:spPr bwMode="auto">
            <a:xfrm>
              <a:off x="3974" y="1005"/>
              <a:ext cx="104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pl-PL" altLang="pl-PL" sz="185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beginfase </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pl-PL" altLang="pl-PL" sz="185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bloei</a:t>
              </a:r>
              <a:endParaRPr kumimoji="0" lang="en-US" altLang="pl-PL" sz="185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24"/>
            <p:cNvSpPr>
              <a:spLocks noChangeArrowheads="1"/>
            </p:cNvSpPr>
            <p:nvPr/>
          </p:nvSpPr>
          <p:spPr bwMode="auto">
            <a:xfrm>
              <a:off x="2984" y="1005"/>
              <a:ext cx="99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lang="nl-NL" altLang="pl-PL" sz="1847" kern="0" dirty="0" smtClean="0">
                  <a:solidFill>
                    <a:srgbClr val="000000"/>
                  </a:solidFill>
                </a:rPr>
                <a:t>schieten</a:t>
              </a:r>
              <a:endParaRPr kumimoji="0" lang="en-US" altLang="pl-PL" sz="2216"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1" name="Rectangle 25"/>
            <p:cNvSpPr>
              <a:spLocks noChangeArrowheads="1"/>
            </p:cNvSpPr>
            <p:nvPr/>
          </p:nvSpPr>
          <p:spPr bwMode="auto">
            <a:xfrm>
              <a:off x="2984" y="754"/>
              <a:ext cx="3130"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lang="nl-NL" altLang="pl-PL" sz="1847" kern="0" dirty="0" smtClean="0">
                  <a:solidFill>
                    <a:srgbClr val="000000"/>
                  </a:solidFill>
                  <a:cs typeface="Times New Roman" panose="02020603050405020304" pitchFamily="18" charset="0"/>
                </a:rPr>
                <a:t>Maaitijdstip</a:t>
              </a:r>
              <a:endParaRPr kumimoji="0" lang="en-US"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2" name="Rectangle 26"/>
            <p:cNvSpPr>
              <a:spLocks noChangeArrowheads="1"/>
            </p:cNvSpPr>
            <p:nvPr/>
          </p:nvSpPr>
          <p:spPr bwMode="auto">
            <a:xfrm>
              <a:off x="172" y="754"/>
              <a:ext cx="2812" cy="6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Specificatie</a:t>
              </a:r>
              <a:endParaRPr kumimoji="0" lang="en-US" altLang="pl-PL" sz="184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3" name="Line 27"/>
            <p:cNvSpPr>
              <a:spLocks noChangeShapeType="1"/>
            </p:cNvSpPr>
            <p:nvPr/>
          </p:nvSpPr>
          <p:spPr bwMode="auto">
            <a:xfrm>
              <a:off x="2984" y="754"/>
              <a:ext cx="0" cy="32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4" name="Line 28"/>
            <p:cNvSpPr>
              <a:spLocks noChangeShapeType="1"/>
            </p:cNvSpPr>
            <p:nvPr/>
          </p:nvSpPr>
          <p:spPr bwMode="auto">
            <a:xfrm>
              <a:off x="3974" y="1005"/>
              <a:ext cx="0" cy="29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5" name="Line 29"/>
            <p:cNvSpPr>
              <a:spLocks noChangeShapeType="1"/>
            </p:cNvSpPr>
            <p:nvPr/>
          </p:nvSpPr>
          <p:spPr bwMode="auto">
            <a:xfrm>
              <a:off x="2984" y="1005"/>
              <a:ext cx="31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6" name="Line 30"/>
            <p:cNvSpPr>
              <a:spLocks noChangeShapeType="1"/>
            </p:cNvSpPr>
            <p:nvPr/>
          </p:nvSpPr>
          <p:spPr bwMode="auto">
            <a:xfrm>
              <a:off x="5019" y="1005"/>
              <a:ext cx="0" cy="29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7" name="Line 31"/>
            <p:cNvSpPr>
              <a:spLocks noChangeShapeType="1"/>
            </p:cNvSpPr>
            <p:nvPr/>
          </p:nvSpPr>
          <p:spPr bwMode="auto">
            <a:xfrm>
              <a:off x="172" y="754"/>
              <a:ext cx="5942"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8" name="Line 32"/>
            <p:cNvSpPr>
              <a:spLocks noChangeShapeType="1"/>
            </p:cNvSpPr>
            <p:nvPr/>
          </p:nvSpPr>
          <p:spPr bwMode="auto">
            <a:xfrm>
              <a:off x="172" y="754"/>
              <a:ext cx="0" cy="3224"/>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9" name="Line 33"/>
            <p:cNvSpPr>
              <a:spLocks noChangeShapeType="1"/>
            </p:cNvSpPr>
            <p:nvPr/>
          </p:nvSpPr>
          <p:spPr bwMode="auto">
            <a:xfrm>
              <a:off x="6114" y="754"/>
              <a:ext cx="0" cy="3224"/>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70" name="Line 34"/>
            <p:cNvSpPr>
              <a:spLocks noChangeShapeType="1"/>
            </p:cNvSpPr>
            <p:nvPr/>
          </p:nvSpPr>
          <p:spPr bwMode="auto">
            <a:xfrm>
              <a:off x="172" y="3978"/>
              <a:ext cx="5942"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71" name="Line 35"/>
            <p:cNvSpPr>
              <a:spLocks noChangeShapeType="1"/>
            </p:cNvSpPr>
            <p:nvPr/>
          </p:nvSpPr>
          <p:spPr bwMode="auto">
            <a:xfrm>
              <a:off x="172" y="1446"/>
              <a:ext cx="5942"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pic>
        <p:nvPicPr>
          <p:cNvPr id="72" name="Picture 4" descr="F1040018"/>
          <p:cNvPicPr>
            <a:picLocks noGrp="1" noChangeAspect="1" noChangeArrowheads="1"/>
          </p:cNvPicPr>
          <p:nvPr>
            <p:ph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5508104" y="5556197"/>
            <a:ext cx="1954164" cy="1303791"/>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 name="Picture 5" descr="F1040017"/>
          <p:cNvPicPr>
            <a:picLocks noGrp="1" noChangeAspect="1" noChangeArrowheads="1"/>
          </p:cNvPicPr>
          <p:nvPr>
            <p:ph sz="quarter" idx="4294967295"/>
          </p:nvPr>
        </p:nvPicPr>
        <p:blipFill>
          <a:blip r:embed="rId4" cstate="screen">
            <a:extLst>
              <a:ext uri="{28A0092B-C50C-407E-A947-70E740481C1C}">
                <a14:useLocalDpi xmlns:a14="http://schemas.microsoft.com/office/drawing/2010/main"/>
              </a:ext>
            </a:extLst>
          </a:blip>
          <a:srcRect/>
          <a:stretch>
            <a:fillRect/>
          </a:stretch>
        </p:blipFill>
        <p:spPr>
          <a:xfrm>
            <a:off x="3545631" y="5556199"/>
            <a:ext cx="1966421" cy="1311969"/>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 name="Picture 6" descr="IMG_515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27997" y="5556197"/>
            <a:ext cx="1730171" cy="129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2" descr="mix wiechliny z koniczyną"/>
          <p:cNvPicPr>
            <a:picLocks noGrp="1" noChangeAspect="1" noChangeArrowheads="1"/>
          </p:cNvPicPr>
          <p:nvPr>
            <p:ph sz="quarter" idx="1"/>
          </p:nvPr>
        </p:nvPicPr>
        <p:blipFill>
          <a:blip r:embed="rId6" cstate="screen">
            <a:extLst>
              <a:ext uri="{28A0092B-C50C-407E-A947-70E740481C1C}">
                <a14:useLocalDpi xmlns:a14="http://schemas.microsoft.com/office/drawing/2010/main"/>
              </a:ext>
            </a:extLst>
          </a:blip>
          <a:srcRect/>
          <a:stretch>
            <a:fillRect/>
          </a:stretch>
        </p:blipFill>
        <p:spPr>
          <a:xfrm>
            <a:off x="1669078" y="5556198"/>
            <a:ext cx="1960123" cy="1311969"/>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 name="Picture 3" descr="KłoszenieLp"/>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5556198"/>
            <a:ext cx="1940804" cy="13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6"/>
          <p:cNvSpPr txBox="1">
            <a:spLocks noChangeArrowheads="1"/>
          </p:cNvSpPr>
          <p:nvPr/>
        </p:nvSpPr>
        <p:spPr bwMode="auto">
          <a:xfrm>
            <a:off x="2128977" y="5225188"/>
            <a:ext cx="1763688"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50000"/>
              </a:spcBef>
              <a:spcAft>
                <a:spcPct val="0"/>
              </a:spcAft>
              <a:buClr>
                <a:srgbClr val="000000"/>
              </a:buClr>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Rieder</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1996</a:t>
            </a:r>
          </a:p>
        </p:txBody>
      </p:sp>
      <p:sp>
        <p:nvSpPr>
          <p:cNvPr id="78" name="Text Box 4"/>
          <p:cNvSpPr txBox="1">
            <a:spLocks noChangeArrowheads="1"/>
          </p:cNvSpPr>
          <p:nvPr/>
        </p:nvSpPr>
        <p:spPr bwMode="auto">
          <a:xfrm>
            <a:off x="7233600" y="6597352"/>
            <a:ext cx="1910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Foto's</a:t>
            </a:r>
            <a:r>
              <a:rPr kumimoji="0" lang="pl-PL" altLang="pl-PL" sz="1000" b="0" i="1"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46311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525326"/>
            <a:ext cx="2267744" cy="1319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88778"/>
            <a:ext cx="2315469" cy="128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34" y="2924944"/>
            <a:ext cx="2656352" cy="1223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C:\Users\bpasman\Pictures\ppt pagina vullend LR\hook-tine.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28106" y="931333"/>
            <a:ext cx="1900198" cy="321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23960" y="623377"/>
            <a:ext cx="5094662" cy="352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bpasman\Pictures\ppt pagina vullend LR\verdichten.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4146391"/>
            <a:ext cx="5940216" cy="271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C:\Users\bpasman\Pictures\ppt pagina vullend LR\knives.2.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915816" y="4148669"/>
            <a:ext cx="2707137" cy="270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bpasman\Pictures\ppt pagina vullend LR\Welger-round-Var.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27230" y="4146390"/>
            <a:ext cx="3916770" cy="271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981413" y="772"/>
            <a:ext cx="81468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GB"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Technische </a:t>
            </a:r>
            <a:r>
              <a:rPr kumimoji="0" lang="en-GB" altLang="pl-PL" sz="20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innovaties</a:t>
            </a:r>
            <a:r>
              <a:rPr kumimoji="0" lang="en-GB"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lang="en-GB" altLang="pl-PL" sz="2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bij</a:t>
            </a:r>
            <a:r>
              <a:rPr kumimoji="0" lang="en-GB"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altLang="pl-PL" sz="20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oogst</a:t>
            </a:r>
            <a:r>
              <a:rPr kumimoji="0" lang="en-GB"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en </a:t>
            </a:r>
            <a:r>
              <a:rPr kumimoji="0" lang="en-GB" altLang="pl-PL" sz="20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conservering</a:t>
            </a:r>
            <a:r>
              <a:rPr kumimoji="0" lang="en-GB"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van </a:t>
            </a:r>
            <a:r>
              <a:rPr kumimoji="0" lang="en-GB" altLang="pl-PL" sz="20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grasland</a:t>
            </a:r>
            <a:endParaRPr kumimoji="0" lang="en-GB" altLang="pl-PL" sz="20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Picture 8" descr="Logo copy 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
          <p:cNvSpPr txBox="1">
            <a:spLocks noChangeArrowheads="1"/>
          </p:cNvSpPr>
          <p:nvPr/>
        </p:nvSpPr>
        <p:spPr bwMode="auto">
          <a:xfrm>
            <a:off x="5227229" y="6609075"/>
            <a:ext cx="3916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Foto's</a:t>
            </a:r>
            <a:r>
              <a:rPr kumimoji="0" lang="pl-PL"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Piotr Goliński en bedrijfsmaterialen </a:t>
            </a:r>
            <a:endParaRPr kumimoji="0" lang="pl-PL" altLang="pl-PL" sz="1000" b="0" i="1"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78939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Obraz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73415" y="0"/>
            <a:ext cx="4970585" cy="357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Obraz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1259" y="3295651"/>
            <a:ext cx="4942742" cy="356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Obraz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 y="0"/>
            <a:ext cx="4224704"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0" y="6367866"/>
            <a:ext cx="9144001" cy="490134"/>
          </a:xfrm>
          <a:prstGeom prst="rect">
            <a:avLst/>
          </a:prstGeom>
          <a:solidFill>
            <a:schemeClr val="tx1"/>
          </a:solid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altLang="pl-PL" sz="2585"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Hooiproductie op basis van drog</a:t>
            </a:r>
            <a:r>
              <a:rPr kumimoji="0" lang="nl-NL" altLang="pl-PL" sz="2585"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en</a:t>
            </a:r>
            <a:r>
              <a:rPr kumimoji="0" lang="pl-PL" altLang="pl-PL" sz="2585"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in speciale schuur</a:t>
            </a:r>
            <a:endParaRPr kumimoji="0" lang="pl-PL" altLang="pl-PL" sz="2585"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 Box 4"/>
          <p:cNvSpPr txBox="1">
            <a:spLocks noChangeArrowheads="1"/>
          </p:cNvSpPr>
          <p:nvPr/>
        </p:nvSpPr>
        <p:spPr bwMode="auto">
          <a:xfrm>
            <a:off x="7164288" y="6121644"/>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81778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105899" y="116631"/>
            <a:ext cx="5753911" cy="926976"/>
          </a:xfrm>
        </p:spPr>
        <p:txBody>
          <a:bodyPr/>
          <a:lstStyle/>
          <a:p>
            <a:r>
              <a:rPr lang="en-US" altLang="pl-PL" sz="2800" b="1" kern="0" noProof="1">
                <a:solidFill>
                  <a:srgbClr val="006600"/>
                </a:solidFill>
                <a:latin typeface="Tahoma" panose="020B0604030504040204" pitchFamily="34" charset="0"/>
                <a:ea typeface="Tahoma" panose="020B0604030504040204" pitchFamily="34" charset="0"/>
                <a:cs typeface="Tahoma" panose="020B0604030504040204" pitchFamily="34" charset="0"/>
              </a:rPr>
              <a:t>Factoren die </a:t>
            </a:r>
            <a:r>
              <a:rPr lang="en-US"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de kwaliteit van kuilvoer </a:t>
            </a:r>
            <a:r>
              <a:rPr lang="en-US" altLang="pl-PL" sz="2800" b="1" kern="0" noProof="1">
                <a:solidFill>
                  <a:srgbClr val="006600"/>
                </a:solidFill>
                <a:latin typeface="Tahoma" panose="020B0604030504040204" pitchFamily="34" charset="0"/>
                <a:ea typeface="Tahoma" panose="020B0604030504040204" pitchFamily="34" charset="0"/>
                <a:cs typeface="Tahoma" panose="020B0604030504040204" pitchFamily="34" charset="0"/>
              </a:rPr>
              <a:t>bepalen </a:t>
            </a:r>
            <a:endParaRPr lang="pl-PL"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5" name="Symbol zastępczy zawartości 4"/>
          <p:cNvSpPr>
            <a:spLocks noGrp="1"/>
          </p:cNvSpPr>
          <p:nvPr>
            <p:ph sz="half" idx="1"/>
          </p:nvPr>
        </p:nvSpPr>
        <p:spPr>
          <a:xfrm>
            <a:off x="1035759" y="1412776"/>
            <a:ext cx="3392225" cy="4536504"/>
          </a:xfrm>
        </p:spPr>
        <p:txBody>
          <a:bodyPr/>
          <a:lstStyle/>
          <a:p>
            <a:pPr marL="355600" indent="-355600">
              <a:buNone/>
            </a:pPr>
            <a:r>
              <a:rPr lang="en-US" sz="2000" b="1" dirty="0">
                <a:latin typeface="Tahoma" panose="020B0604030504040204" pitchFamily="34" charset="0"/>
                <a:ea typeface="Tahoma" panose="020B0604030504040204" pitchFamily="34" charset="0"/>
                <a:cs typeface="Tahoma" panose="020B0604030504040204" pitchFamily="34" charset="0"/>
              </a:rPr>
              <a:t>A. </a:t>
            </a:r>
            <a:r>
              <a:rPr lang="en-US" sz="2000" b="1" dirty="0" err="1" smtClean="0">
                <a:latin typeface="Tahoma" panose="020B0604030504040204" pitchFamily="34" charset="0"/>
                <a:ea typeface="Tahoma" panose="020B0604030504040204" pitchFamily="34" charset="0"/>
                <a:cs typeface="Tahoma" panose="020B0604030504040204" pitchFamily="34" charset="0"/>
              </a:rPr>
              <a:t>Graslandfactoren</a:t>
            </a:r>
            <a:endParaRPr lang="en-US" sz="2000" b="1" dirty="0">
              <a:latin typeface="Tahoma" panose="020B0604030504040204" pitchFamily="34" charset="0"/>
              <a:ea typeface="Tahoma" panose="020B0604030504040204" pitchFamily="34" charset="0"/>
              <a:cs typeface="Tahoma" panose="020B0604030504040204" pitchFamily="34" charset="0"/>
            </a:endParaRPr>
          </a:p>
          <a:p>
            <a:endParaRPr lang="en-US" sz="2000" dirty="0" smtClean="0">
              <a:latin typeface="Tahoma" panose="020B0604030504040204" pitchFamily="34" charset="0"/>
              <a:ea typeface="Tahoma" panose="020B0604030504040204" pitchFamily="34" charset="0"/>
              <a:cs typeface="Tahoma" panose="020B0604030504040204" pitchFamily="34" charset="0"/>
            </a:endParaRPr>
          </a:p>
          <a:p>
            <a:r>
              <a:rPr lang="en-US" sz="2000" dirty="0" err="1" smtClean="0">
                <a:latin typeface="Tahoma" panose="020B0604030504040204" pitchFamily="34" charset="0"/>
                <a:ea typeface="Tahoma" panose="020B0604030504040204" pitchFamily="34" charset="0"/>
                <a:cs typeface="Tahoma" panose="020B0604030504040204" pitchFamily="34" charset="0"/>
              </a:rPr>
              <a:t>suikergehalte</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buffercapaciteit</a:t>
            </a:r>
          </a:p>
          <a:p>
            <a:r>
              <a:rPr lang="en-US" sz="2000" dirty="0">
                <a:latin typeface="Tahoma" panose="020B0604030504040204" pitchFamily="34" charset="0"/>
                <a:ea typeface="Tahoma" panose="020B0604030504040204" pitchFamily="34" charset="0"/>
                <a:cs typeface="Tahoma" panose="020B0604030504040204" pitchFamily="34" charset="0"/>
              </a:rPr>
              <a:t>drogestofgehalte</a:t>
            </a:r>
            <a:r>
              <a:rPr lang="pl-PL" sz="2000" dirty="0" smtClean="0">
                <a:latin typeface="Tahoma" panose="020B0604030504040204" pitchFamily="34" charset="0"/>
                <a:ea typeface="Tahoma" panose="020B0604030504040204" pitchFamily="34" charset="0"/>
                <a:cs typeface="Tahoma" panose="020B0604030504040204" pitchFamily="34" charset="0"/>
              </a:rPr>
              <a:t/>
            </a:r>
            <a:br>
              <a:rPr lang="pl-PL" sz="2000" dirty="0" smtClean="0">
                <a:latin typeface="Tahoma" panose="020B0604030504040204" pitchFamily="34" charset="0"/>
                <a:ea typeface="Tahoma" panose="020B0604030504040204" pitchFamily="34" charset="0"/>
                <a:cs typeface="Tahoma" panose="020B0604030504040204" pitchFamily="34" charset="0"/>
              </a:rPr>
            </a:br>
            <a:r>
              <a:rPr lang="en-US" sz="2000" dirty="0" smtClean="0">
                <a:latin typeface="Tahoma" panose="020B0604030504040204" pitchFamily="34" charset="0"/>
                <a:ea typeface="Tahoma" panose="020B0604030504040204" pitchFamily="34" charset="0"/>
                <a:cs typeface="Tahoma" panose="020B0604030504040204" pitchFamily="34" charset="0"/>
              </a:rPr>
              <a:t>(</a:t>
            </a:r>
            <a:r>
              <a:rPr lang="en-US" sz="2000" dirty="0">
                <a:latin typeface="Tahoma" panose="020B0604030504040204" pitchFamily="34" charset="0"/>
                <a:ea typeface="Tahoma" panose="020B0604030504040204" pitchFamily="34" charset="0"/>
                <a:cs typeface="Tahoma" panose="020B0604030504040204" pitchFamily="34" charset="0"/>
              </a:rPr>
              <a:t>mate </a:t>
            </a:r>
            <a:r>
              <a:rPr lang="en-US" sz="2000" dirty="0" smtClean="0">
                <a:latin typeface="Tahoma" panose="020B0604030504040204" pitchFamily="34" charset="0"/>
                <a:ea typeface="Tahoma" panose="020B0604030504040204" pitchFamily="34" charset="0"/>
                <a:cs typeface="Tahoma" panose="020B0604030504040204" pitchFamily="34" charset="0"/>
              </a:rPr>
              <a:t>van </a:t>
            </a:r>
            <a:r>
              <a:rPr lang="en-US" sz="2000" dirty="0" err="1" smtClean="0">
                <a:latin typeface="Tahoma" panose="020B0604030504040204" pitchFamily="34" charset="0"/>
                <a:ea typeface="Tahoma" panose="020B0604030504040204" pitchFamily="34" charset="0"/>
                <a:cs typeface="Tahoma" panose="020B0604030504040204" pitchFamily="34" charset="0"/>
              </a:rPr>
              <a:t>drogen</a:t>
            </a:r>
            <a:r>
              <a:rPr lang="en-US" sz="2000" dirty="0" smtClean="0">
                <a:latin typeface="Tahoma" panose="020B0604030504040204" pitchFamily="34" charset="0"/>
                <a:ea typeface="Tahoma" panose="020B0604030504040204" pitchFamily="34" charset="0"/>
                <a:cs typeface="Tahoma" panose="020B0604030504040204" pitchFamily="34" charset="0"/>
              </a:rPr>
              <a:t> in het veld)</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bodemverontreiniging</a:t>
            </a:r>
          </a:p>
          <a:p>
            <a:r>
              <a:rPr lang="en-US" sz="2000" dirty="0" err="1" smtClean="0">
                <a:latin typeface="Tahoma" panose="020B0604030504040204" pitchFamily="34" charset="0"/>
                <a:ea typeface="Tahoma" panose="020B0604030504040204" pitchFamily="34" charset="0"/>
                <a:cs typeface="Tahoma" panose="020B0604030504040204" pitchFamily="34" charset="0"/>
              </a:rPr>
              <a:t>aanwezigheid</a:t>
            </a:r>
            <a:r>
              <a:rPr lang="en-US" sz="2000" dirty="0" smtClean="0">
                <a:latin typeface="Tahoma" panose="020B0604030504040204" pitchFamily="34" charset="0"/>
                <a:ea typeface="Tahoma" panose="020B0604030504040204" pitchFamily="34" charset="0"/>
                <a:cs typeface="Tahoma" panose="020B0604030504040204" pitchFamily="34" charset="0"/>
              </a:rPr>
              <a:t> van </a:t>
            </a:r>
            <a:r>
              <a:rPr lang="en-US" sz="2000" dirty="0">
                <a:latin typeface="Tahoma" panose="020B0604030504040204" pitchFamily="34" charset="0"/>
                <a:ea typeface="Tahoma" panose="020B0604030504040204" pitchFamily="34" charset="0"/>
                <a:cs typeface="Tahoma" panose="020B0604030504040204" pitchFamily="34" charset="0"/>
              </a:rPr>
              <a:t>melkzuurbacteriën</a:t>
            </a:r>
          </a:p>
          <a:p>
            <a:pPr marL="0" indent="0">
              <a:buNone/>
            </a:pPr>
            <a:endParaRPr lang="pl-PL" sz="2000" dirty="0"/>
          </a:p>
        </p:txBody>
      </p:sp>
      <p:sp>
        <p:nvSpPr>
          <p:cNvPr id="7" name="Symbol zastępczy zawartości 6"/>
          <p:cNvSpPr>
            <a:spLocks noGrp="1"/>
          </p:cNvSpPr>
          <p:nvPr>
            <p:ph sz="half" idx="2"/>
          </p:nvPr>
        </p:nvSpPr>
        <p:spPr>
          <a:xfrm>
            <a:off x="4850825" y="1412776"/>
            <a:ext cx="3537599" cy="4176464"/>
          </a:xfrm>
        </p:spPr>
        <p:txBody>
          <a:bodyPr/>
          <a:lstStyle/>
          <a:p>
            <a:pPr marL="0" indent="0">
              <a:spcAft>
                <a:spcPts val="3600"/>
              </a:spcAft>
              <a:buNone/>
            </a:pPr>
            <a:r>
              <a:rPr lang="en-US" sz="2000" b="1" dirty="0">
                <a:latin typeface="Tahoma" panose="020B0604030504040204" pitchFamily="34" charset="0"/>
                <a:ea typeface="Tahoma" panose="020B0604030504040204" pitchFamily="34" charset="0"/>
                <a:cs typeface="Tahoma" panose="020B0604030504040204" pitchFamily="34" charset="0"/>
              </a:rPr>
              <a:t>B. </a:t>
            </a:r>
            <a:r>
              <a:rPr lang="en-US" sz="2000" b="1" dirty="0" err="1" smtClean="0">
                <a:latin typeface="Tahoma" panose="020B0604030504040204" pitchFamily="34" charset="0"/>
                <a:ea typeface="Tahoma" panose="020B0604030504040204" pitchFamily="34" charset="0"/>
                <a:cs typeface="Tahoma" panose="020B0604030504040204" pitchFamily="34" charset="0"/>
              </a:rPr>
              <a:t>Inkuiltechniek</a:t>
            </a:r>
            <a:endParaRPr lang="en-US" sz="2000" b="1" dirty="0">
              <a:latin typeface="Tahoma" panose="020B0604030504040204" pitchFamily="34" charset="0"/>
              <a:ea typeface="Tahoma" panose="020B0604030504040204" pitchFamily="34" charset="0"/>
              <a:cs typeface="Tahoma" panose="020B0604030504040204" pitchFamily="34" charset="0"/>
            </a:endParaRPr>
          </a:p>
          <a:p>
            <a:r>
              <a:rPr lang="en-US" sz="2000" dirty="0" err="1" smtClean="0">
                <a:latin typeface="Tahoma" panose="020B0604030504040204" pitchFamily="34" charset="0"/>
                <a:ea typeface="Tahoma" panose="020B0604030504040204" pitchFamily="34" charset="0"/>
                <a:cs typeface="Tahoma" panose="020B0604030504040204" pitchFamily="34" charset="0"/>
              </a:rPr>
              <a:t>deeltjesgrootte</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smtClean="0">
                <a:latin typeface="Tahoma" panose="020B0604030504040204" pitchFamily="34" charset="0"/>
                <a:ea typeface="Tahoma" panose="020B0604030504040204" pitchFamily="34" charset="0"/>
                <a:cs typeface="Tahoma" panose="020B0604030504040204" pitchFamily="34" charset="0"/>
              </a:rPr>
              <a:t>verdichting </a:t>
            </a:r>
            <a:r>
              <a:rPr lang="en-US" sz="2000" dirty="0" err="1">
                <a:latin typeface="Tahoma" panose="020B0604030504040204" pitchFamily="34" charset="0"/>
                <a:ea typeface="Tahoma" panose="020B0604030504040204" pitchFamily="34" charset="0"/>
                <a:cs typeface="Tahoma" panose="020B0604030504040204" pitchFamily="34" charset="0"/>
              </a:rPr>
              <a:t>en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dichtheid</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err="1">
                <a:latin typeface="Tahoma" panose="020B0604030504040204" pitchFamily="34" charset="0"/>
                <a:ea typeface="Tahoma" panose="020B0604030504040204" pitchFamily="34" charset="0"/>
                <a:cs typeface="Tahoma" panose="020B0604030504040204" pitchFamily="34" charset="0"/>
              </a:rPr>
              <a:t>v</a:t>
            </a:r>
            <a:r>
              <a:rPr lang="en-US" sz="2000" dirty="0" err="1" smtClean="0">
                <a:latin typeface="Tahoma" panose="020B0604030504040204" pitchFamily="34" charset="0"/>
                <a:ea typeface="Tahoma" panose="020B0604030504040204" pitchFamily="34" charset="0"/>
                <a:cs typeface="Tahoma" panose="020B0604030504040204" pitchFamily="34" charset="0"/>
              </a:rPr>
              <a:t>ultijd</a:t>
            </a:r>
            <a:r>
              <a:rPr lang="en-US" sz="2000" dirty="0" smtClean="0">
                <a:latin typeface="Tahoma" panose="020B0604030504040204" pitchFamily="34" charset="0"/>
                <a:ea typeface="Tahoma" panose="020B0604030504040204" pitchFamily="34" charset="0"/>
                <a:cs typeface="Tahoma" panose="020B0604030504040204" pitchFamily="34" charset="0"/>
              </a:rPr>
              <a:t> silo</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inkuiladditieven</a:t>
            </a:r>
          </a:p>
          <a:p>
            <a:r>
              <a:rPr lang="pl-PL" sz="2000" dirty="0" smtClean="0">
                <a:latin typeface="Tahoma" panose="020B0604030504040204" pitchFamily="34" charset="0"/>
                <a:ea typeface="Tahoma" panose="020B0604030504040204" pitchFamily="34" charset="0"/>
                <a:cs typeface="Tahoma" panose="020B0604030504040204" pitchFamily="34" charset="0"/>
              </a:rPr>
              <a:t>kwaliteit van de folie die wordt gebruikt voor het </a:t>
            </a:r>
            <a:r>
              <a:rPr lang="en-US" sz="2000" dirty="0" err="1" smtClean="0">
                <a:latin typeface="Tahoma" panose="020B0604030504040204" pitchFamily="34" charset="0"/>
                <a:ea typeface="Tahoma" panose="020B0604030504040204" pitchFamily="34" charset="0"/>
                <a:cs typeface="Tahoma" panose="020B0604030504040204" pitchFamily="34" charset="0"/>
              </a:rPr>
              <a:t>afdekken</a:t>
            </a:r>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pl-PL" dirty="0"/>
          </a:p>
        </p:txBody>
      </p:sp>
      <p:pic>
        <p:nvPicPr>
          <p:cNvPr id="8"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301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Frankrijk</a:t>
            </a:r>
            <a:endParaRPr lang="nl-NL" dirty="0"/>
          </a:p>
        </p:txBody>
      </p:sp>
    </p:spTree>
    <p:extLst>
      <p:ext uri="{BB962C8B-B14F-4D97-AF65-F5344CB8AC3E}">
        <p14:creationId xmlns:p14="http://schemas.microsoft.com/office/powerpoint/2010/main" val="2667820040"/>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grpSp>
        <p:nvGrpSpPr>
          <p:cNvPr id="4" name="Groupe 3"/>
          <p:cNvGrpSpPr/>
          <p:nvPr/>
        </p:nvGrpSpPr>
        <p:grpSpPr>
          <a:xfrm>
            <a:off x="1516434" y="1886906"/>
            <a:ext cx="4597246" cy="4434496"/>
            <a:chOff x="0" y="0"/>
            <a:chExt cx="3695700" cy="3815080"/>
          </a:xfrm>
        </p:grpSpPr>
        <p:pic>
          <p:nvPicPr>
            <p:cNvPr id="5" name="Image 4"/>
            <p:cNvPicPr>
              <a:picLocks noChangeAspect="1"/>
            </p:cNvPicPr>
            <p:nvPr/>
          </p:nvPicPr>
          <p:blipFill rotWithShape="1">
            <a:blip r:embed="rId2" cstate="screen">
              <a:extLst>
                <a:ext uri="{28A0092B-C50C-407E-A947-70E740481C1C}">
                  <a14:useLocalDpi xmlns:a14="http://schemas.microsoft.com/office/drawing/2010/main"/>
                </a:ext>
              </a:extLst>
            </a:blip>
            <a:srcRect l="4646" r="9513"/>
            <a:stretch/>
          </p:blipFill>
          <p:spPr bwMode="auto">
            <a:xfrm>
              <a:off x="0" y="0"/>
              <a:ext cx="3695700" cy="3590925"/>
            </a:xfrm>
            <a:prstGeom prst="rect">
              <a:avLst/>
            </a:prstGeom>
            <a:ln>
              <a:noFill/>
            </a:ln>
            <a:extLst>
              <a:ext uri="{53640926-AAD7-44D8-BBD7-CCE9431645EC}">
                <a14:shadowObscured xmlns:a14="http://schemas.microsoft.com/office/drawing/2010/main"/>
              </a:ext>
            </a:extLst>
          </p:spPr>
        </p:pic>
        <p:pic>
          <p:nvPicPr>
            <p:cNvPr id="6" name="Image 5"/>
            <p:cNvPicPr>
              <a:picLocks noChangeAspect="1"/>
            </p:cNvPicPr>
            <p:nvPr/>
          </p:nvPicPr>
          <p:blipFill rotWithShape="1">
            <a:blip r:embed="rId3" cstate="screen">
              <a:extLst>
                <a:ext uri="{28A0092B-C50C-407E-A947-70E740481C1C}">
                  <a14:useLocalDpi xmlns:a14="http://schemas.microsoft.com/office/drawing/2010/main"/>
                </a:ext>
              </a:extLst>
            </a:blip>
            <a:srcRect l="11687" t="4610" r="-1" b="12509"/>
            <a:stretch/>
          </p:blipFill>
          <p:spPr bwMode="auto">
            <a:xfrm>
              <a:off x="3276600" y="3130550"/>
              <a:ext cx="383540" cy="684530"/>
            </a:xfrm>
            <a:prstGeom prst="rect">
              <a:avLst/>
            </a:prstGeom>
            <a:ln>
              <a:noFill/>
            </a:ln>
            <a:extLst>
              <a:ext uri="{53640926-AAD7-44D8-BBD7-CCE9431645EC}">
                <a14:shadowObscured xmlns:a14="http://schemas.microsoft.com/office/drawing/2010/main"/>
              </a:ext>
            </a:extLst>
          </p:spPr>
        </p:pic>
      </p:grpSp>
      <p:graphicFrame>
        <p:nvGraphicFramePr>
          <p:cNvPr id="8" name="Tableau 7"/>
          <p:cNvGraphicFramePr>
            <a:graphicFrameLocks noGrp="1"/>
          </p:cNvGraphicFramePr>
          <p:nvPr>
            <p:extLst>
              <p:ext uri="{D42A27DB-BD31-4B8C-83A1-F6EECF244321}">
                <p14:modId xmlns:p14="http://schemas.microsoft.com/office/powerpoint/2010/main" val="581376159"/>
              </p:ext>
            </p:extLst>
          </p:nvPr>
        </p:nvGraphicFramePr>
        <p:xfrm>
          <a:off x="6331029" y="2626517"/>
          <a:ext cx="2427960" cy="3217392"/>
        </p:xfrm>
        <a:graphic>
          <a:graphicData uri="http://schemas.openxmlformats.org/drawingml/2006/table">
            <a:tbl>
              <a:tblPr firstRow="1" firstCol="1" bandRow="1"/>
              <a:tblGrid>
                <a:gridCol w="397181">
                  <a:extLst>
                    <a:ext uri="{9D8B030D-6E8A-4147-A177-3AD203B41FA5}">
                      <a16:colId xmlns:a16="http://schemas.microsoft.com/office/drawing/2014/main" val="20000"/>
                    </a:ext>
                  </a:extLst>
                </a:gridCol>
                <a:gridCol w="2030779">
                  <a:extLst>
                    <a:ext uri="{9D8B030D-6E8A-4147-A177-3AD203B41FA5}">
                      <a16:colId xmlns:a16="http://schemas.microsoft.com/office/drawing/2014/main" val="20001"/>
                    </a:ext>
                  </a:extLst>
                </a:gridCol>
              </a:tblGrid>
              <a:tr h="402174">
                <a:tc>
                  <a:txBody>
                    <a:bodyPr/>
                    <a:lstStyle/>
                    <a:p>
                      <a:pPr algn="r">
                        <a:lnSpc>
                          <a:spcPct val="107000"/>
                        </a:lnSpc>
                        <a:spcAft>
                          <a:spcPts val="0"/>
                        </a:spcAft>
                      </a:pP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100"/>
                    </a:solidFill>
                  </a:tcPr>
                </a:tc>
                <a:tc>
                  <a:txBody>
                    <a:bodyPr/>
                    <a:lstStyle/>
                    <a:p>
                      <a:pPr algn="r">
                        <a:lnSpc>
                          <a:spcPct val="107000"/>
                        </a:lnSpc>
                        <a:spcAft>
                          <a:spcPts val="0"/>
                        </a:spcAft>
                      </a:pPr>
                      <a:r>
                        <a:rPr lang="fr-FR" sz="10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Akkerbouwgebied</a:t>
                      </a:r>
                      <a:r>
                        <a:rPr lang="fr-FR" sz="1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met weinig </a:t>
                      </a:r>
                      <a:r>
                        <a:rPr lang="fr-FR"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21E"/>
                    </a:solidFill>
                  </a:tcPr>
                </a:tc>
                <a:tc>
                  <a:txBody>
                    <a:bodyPr/>
                    <a:lstStyle/>
                    <a:p>
                      <a:pPr algn="r">
                        <a:lnSpc>
                          <a:spcPct val="107000"/>
                        </a:lnSpc>
                        <a:spcAft>
                          <a:spcPts val="0"/>
                        </a:spcAft>
                      </a:pPr>
                      <a:r>
                        <a:rPr lang="fr-FR" sz="10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Akkerbouw</a:t>
                      </a:r>
                      <a:r>
                        <a:rPr lang="fr-FR" sz="1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veehouderijgebied</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650"/>
                    </a:solidFill>
                  </a:tcPr>
                </a:tc>
                <a:tc>
                  <a:txBody>
                    <a:bodyPr/>
                    <a:lstStyle/>
                    <a:p>
                      <a:pPr algn="r">
                        <a:lnSpc>
                          <a:spcPct val="107000"/>
                        </a:lnSpc>
                        <a:spcAft>
                          <a:spcPts val="0"/>
                        </a:spcAft>
                      </a:pPr>
                      <a:r>
                        <a:rPr lang="en-GB" sz="10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Graslandgebied</a:t>
                      </a:r>
                      <a:r>
                        <a:rPr lang="en-GB" sz="1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0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Noordwest</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2174">
                <a:tc>
                  <a:txBody>
                    <a:bodyPr/>
                    <a:lstStyle/>
                    <a:p>
                      <a:pPr algn="r">
                        <a:lnSpc>
                          <a:spcPct val="107000"/>
                        </a:lnSpc>
                        <a:spcAft>
                          <a:spcPts val="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7795E"/>
                    </a:solidFill>
                  </a:tcPr>
                </a:tc>
                <a:tc>
                  <a:txBody>
                    <a:bodyPr/>
                    <a:lstStyle/>
                    <a:p>
                      <a:pPr algn="r">
                        <a:lnSpc>
                          <a:spcPct val="107000"/>
                        </a:lnSpc>
                        <a:spcAft>
                          <a:spcPts val="0"/>
                        </a:spcAft>
                      </a:pPr>
                      <a:r>
                        <a:rPr lang="en-GB" sz="10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Graslandgebied</a:t>
                      </a:r>
                      <a:r>
                        <a:rPr lang="en-GB" sz="1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0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Centraal</a:t>
                      </a:r>
                      <a:r>
                        <a:rPr lang="en-GB" sz="1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0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a:t>
                      </a:r>
                      <a:r>
                        <a:rPr lang="en-GB" sz="1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Oost</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2174">
                <a:tc>
                  <a:txBody>
                    <a:bodyPr/>
                    <a:lstStyle/>
                    <a:p>
                      <a:pPr algn="r">
                        <a:lnSpc>
                          <a:spcPct val="107000"/>
                        </a:lnSpc>
                        <a:spcAft>
                          <a:spcPts val="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3192"/>
                    </a:solidFill>
                  </a:tcPr>
                </a:tc>
                <a:tc>
                  <a:txBody>
                    <a:bodyPr/>
                    <a:lstStyle/>
                    <a:p>
                      <a:pPr algn="r">
                        <a:lnSpc>
                          <a:spcPct val="107000"/>
                        </a:lnSpc>
                        <a:spcAft>
                          <a:spcPts val="0"/>
                        </a:spcAft>
                      </a:pPr>
                      <a:r>
                        <a:rPr lang="fr-FR" sz="10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Ruwvoedergewassen</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0088"/>
                    </a:solidFill>
                  </a:tcPr>
                </a:tc>
                <a:tc>
                  <a:txBody>
                    <a:bodyPr/>
                    <a:lstStyle/>
                    <a:p>
                      <a:pPr algn="r">
                        <a:lnSpc>
                          <a:spcPct val="107000"/>
                        </a:lnSpc>
                        <a:spcAft>
                          <a:spcPts val="0"/>
                        </a:spcAft>
                      </a:pPr>
                      <a:r>
                        <a:rPr lang="fr-FR" sz="10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Beweidingsgebied</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F5746"/>
                    </a:solidFill>
                  </a:tcPr>
                </a:tc>
                <a:tc>
                  <a:txBody>
                    <a:bodyPr/>
                    <a:lstStyle/>
                    <a:p>
                      <a:pPr algn="r">
                        <a:lnSpc>
                          <a:spcPct val="107000"/>
                        </a:lnSpc>
                        <a:spcAft>
                          <a:spcPts val="0"/>
                        </a:spcAft>
                      </a:pPr>
                      <a:r>
                        <a:rPr lang="fr-FR"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Vochtige</a:t>
                      </a:r>
                      <a:r>
                        <a:rPr lang="fr-FR"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10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berggebieden</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31F20"/>
                    </a:solidFill>
                  </a:tcPr>
                </a:tc>
                <a:tc>
                  <a:txBody>
                    <a:bodyPr/>
                    <a:lstStyle/>
                    <a:p>
                      <a:pPr algn="r">
                        <a:lnSpc>
                          <a:spcPct val="107000"/>
                        </a:lnSpc>
                        <a:spcAft>
                          <a:spcPts val="0"/>
                        </a:spcAft>
                      </a:pPr>
                      <a:r>
                        <a:rPr lang="fr-FR" sz="10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Hoog</a:t>
                      </a:r>
                      <a:r>
                        <a:rPr lang="fr-FR" sz="1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land</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1" name="ZoneTexte 10"/>
          <p:cNvSpPr txBox="1"/>
          <p:nvPr/>
        </p:nvSpPr>
        <p:spPr>
          <a:xfrm>
            <a:off x="393396" y="1115869"/>
            <a:ext cx="3326081" cy="132343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Belangrijkste</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systemen</a:t>
            </a:r>
            <a:r>
              <a:rPr kumimoji="0" lang="fr-F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fr-FR"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Rundvee</a:t>
            </a:r>
            <a:r>
              <a:rPr kumimoji="0" lang="fr-F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melkvee</a:t>
            </a:r>
            <a:r>
              <a:rPr kumimoji="0" lang="fr-F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en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vleesvee</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fr-FR"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Schapen</a:t>
            </a:r>
            <a:r>
              <a:rPr kumimoji="0" lang="fr-F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melk</a:t>
            </a:r>
            <a:r>
              <a:rPr kumimoji="0" lang="fr-F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en </a:t>
            </a:r>
            <a:r>
              <a:rPr kumimoji="0" lang="fr-FR"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vleesschapen</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fr-FR"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Geiten</a:t>
            </a:r>
            <a:r>
              <a:rPr kumimoji="0" lang="fr-F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melkgeiten</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Paarden</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ZoneTexte 11"/>
          <p:cNvSpPr txBox="1"/>
          <p:nvPr/>
        </p:nvSpPr>
        <p:spPr>
          <a:xfrm>
            <a:off x="7693551" y="6321402"/>
            <a:ext cx="1214438"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Bron: SCEES</a:t>
            </a:r>
          </a:p>
        </p:txBody>
      </p:sp>
      <p:sp>
        <p:nvSpPr>
          <p:cNvPr id="7" name="Rechthoek 6"/>
          <p:cNvSpPr/>
          <p:nvPr/>
        </p:nvSpPr>
        <p:spPr>
          <a:xfrm>
            <a:off x="393396" y="412282"/>
            <a:ext cx="401071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Belangrijkste veehouderijgebieden in Frankrijk</a:t>
            </a:r>
          </a:p>
        </p:txBody>
      </p:sp>
    </p:spTree>
    <p:extLst>
      <p:ext uri="{BB962C8B-B14F-4D97-AF65-F5344CB8AC3E}">
        <p14:creationId xmlns:p14="http://schemas.microsoft.com/office/powerpoint/2010/main" val="3700283471"/>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26880" y="365125"/>
            <a:ext cx="7659819" cy="1325563"/>
          </a:xfrm>
          <a:prstGeom prst="rect">
            <a:avLst/>
          </a:prstGeom>
        </p:spPr>
        <p:txBody>
          <a:bodyPr/>
          <a:lstStyle/>
          <a:p>
            <a:pPr algn="l"/>
            <a:r>
              <a:rPr lang="fr-FR" sz="2400" dirty="0" err="1" smtClean="0">
                <a:solidFill>
                  <a:schemeClr val="tx1"/>
                </a:solidFill>
              </a:rPr>
              <a:t>Koeien</a:t>
            </a:r>
            <a:r>
              <a:rPr lang="fr-FR" sz="2400" dirty="0" smtClean="0">
                <a:solidFill>
                  <a:schemeClr val="tx1"/>
                </a:solidFill>
              </a:rPr>
              <a:t> in Frankrijk</a:t>
            </a:r>
            <a:endParaRPr lang="fr-FR" sz="2400" dirty="0">
              <a:solidFill>
                <a:schemeClr val="tx1"/>
              </a:solidFill>
            </a:endParaRPr>
          </a:p>
        </p:txBody>
      </p:sp>
      <p:graphicFrame>
        <p:nvGraphicFramePr>
          <p:cNvPr id="4" name="Espace réservé du contenu 3"/>
          <p:cNvGraphicFramePr>
            <a:graphicFrameLocks noGrp="1"/>
          </p:cNvGraphicFramePr>
          <p:nvPr>
            <p:ph idx="4294967295"/>
            <p:extLst>
              <p:ext uri="{D42A27DB-BD31-4B8C-83A1-F6EECF244321}">
                <p14:modId xmlns:p14="http://schemas.microsoft.com/office/powerpoint/2010/main" val="1356195699"/>
              </p:ext>
            </p:extLst>
          </p:nvPr>
        </p:nvGraphicFramePr>
        <p:xfrm>
          <a:off x="467513" y="1801415"/>
          <a:ext cx="7886700" cy="1485900"/>
        </p:xfrm>
        <a:graphic>
          <a:graphicData uri="http://schemas.openxmlformats.org/drawingml/2006/table">
            <a:tbl>
              <a:tblPr firstRow="1" bandRow="1">
                <a:tableStyleId>{F5AB1C69-6EDB-4FF4-983F-18BD219EF322}</a:tableStyleId>
              </a:tblPr>
              <a:tblGrid>
                <a:gridCol w="1577340">
                  <a:extLst>
                    <a:ext uri="{9D8B030D-6E8A-4147-A177-3AD203B41FA5}">
                      <a16:colId xmlns:a16="http://schemas.microsoft.com/office/drawing/2014/main" val="20000"/>
                    </a:ext>
                  </a:extLst>
                </a:gridCol>
                <a:gridCol w="1577340">
                  <a:extLst>
                    <a:ext uri="{9D8B030D-6E8A-4147-A177-3AD203B41FA5}">
                      <a16:colId xmlns:a16="http://schemas.microsoft.com/office/drawing/2014/main" val="20001"/>
                    </a:ext>
                  </a:extLst>
                </a:gridCol>
                <a:gridCol w="1577340">
                  <a:extLst>
                    <a:ext uri="{9D8B030D-6E8A-4147-A177-3AD203B41FA5}">
                      <a16:colId xmlns:a16="http://schemas.microsoft.com/office/drawing/2014/main" val="20002"/>
                    </a:ext>
                  </a:extLst>
                </a:gridCol>
                <a:gridCol w="1577340">
                  <a:extLst>
                    <a:ext uri="{9D8B030D-6E8A-4147-A177-3AD203B41FA5}">
                      <a16:colId xmlns:a16="http://schemas.microsoft.com/office/drawing/2014/main" val="20003"/>
                    </a:ext>
                  </a:extLst>
                </a:gridCol>
                <a:gridCol w="1577340">
                  <a:extLst>
                    <a:ext uri="{9D8B030D-6E8A-4147-A177-3AD203B41FA5}">
                      <a16:colId xmlns:a16="http://schemas.microsoft.com/office/drawing/2014/main" val="20004"/>
                    </a:ext>
                  </a:extLst>
                </a:gridCol>
              </a:tblGrid>
              <a:tr h="278130">
                <a:tc>
                  <a:txBody>
                    <a:bodyPr/>
                    <a:lstStyle/>
                    <a:p>
                      <a:endParaRPr lang="fr-FR" sz="1400" dirty="0"/>
                    </a:p>
                  </a:txBody>
                  <a:tcPr marL="68580" marR="68580" marT="34290" marB="34290"/>
                </a:tc>
                <a:tc>
                  <a:txBody>
                    <a:bodyPr/>
                    <a:lstStyle/>
                    <a:p>
                      <a:r>
                        <a:rPr lang="fr-FR" sz="1400" dirty="0" err="1" smtClean="0"/>
                        <a:t>Vóór</a:t>
                      </a:r>
                      <a:r>
                        <a:rPr lang="fr-FR" sz="1400" dirty="0" smtClean="0"/>
                        <a:t> </a:t>
                      </a:r>
                      <a:r>
                        <a:rPr lang="fr-FR" sz="1400" dirty="0" err="1" smtClean="0"/>
                        <a:t>beëindigen</a:t>
                      </a:r>
                      <a:r>
                        <a:rPr lang="fr-FR" sz="1400" baseline="0" dirty="0" smtClean="0"/>
                        <a:t> </a:t>
                      </a:r>
                      <a:r>
                        <a:rPr lang="fr-FR" sz="1400" baseline="0" dirty="0" err="1" smtClean="0"/>
                        <a:t>melkquotum</a:t>
                      </a:r>
                      <a:endParaRPr lang="fr-FR" sz="1400" dirty="0"/>
                    </a:p>
                  </a:txBody>
                  <a:tcPr marL="68580" marR="68580" marT="34290" marB="34290"/>
                </a:tc>
                <a:tc>
                  <a:txBody>
                    <a:bodyPr/>
                    <a:lstStyle/>
                    <a:p>
                      <a:r>
                        <a:rPr lang="fr-FR" sz="1400" dirty="0" smtClean="0"/>
                        <a:t>2017</a:t>
                      </a:r>
                      <a:endParaRPr lang="fr-FR" sz="1400" dirty="0"/>
                    </a:p>
                  </a:txBody>
                  <a:tcPr marL="68580" marR="68580" marT="34290" marB="34290"/>
                </a:tc>
                <a:tc>
                  <a:txBody>
                    <a:bodyPr/>
                    <a:lstStyle/>
                    <a:p>
                      <a:r>
                        <a:rPr lang="fr-FR" sz="1400" dirty="0" smtClean="0"/>
                        <a:t>Belangrijkste </a:t>
                      </a:r>
                      <a:r>
                        <a:rPr lang="fr-FR" sz="1400" dirty="0" err="1" smtClean="0"/>
                        <a:t>rassen</a:t>
                      </a:r>
                      <a:endParaRPr lang="fr-FR" sz="1400" dirty="0"/>
                    </a:p>
                  </a:txBody>
                  <a:tcPr marL="68580" marR="68580" marT="34290" marB="34290"/>
                </a:tc>
                <a:tc>
                  <a:txBody>
                    <a:bodyPr/>
                    <a:lstStyle/>
                    <a:p>
                      <a:r>
                        <a:rPr lang="fr-FR" sz="1400" dirty="0" err="1" smtClean="0"/>
                        <a:t>Secundaire</a:t>
                      </a:r>
                      <a:r>
                        <a:rPr lang="fr-FR" sz="1400" baseline="0" dirty="0" err="1" smtClean="0"/>
                        <a:t> rassen</a:t>
                      </a:r>
                      <a:endParaRPr lang="fr-FR" sz="1400" dirty="0"/>
                    </a:p>
                  </a:txBody>
                  <a:tcPr marL="68580" marR="68580" marT="34290" marB="34290"/>
                </a:tc>
                <a:extLst>
                  <a:ext uri="{0D108BD9-81ED-4DB2-BD59-A6C34878D82A}">
                    <a16:rowId xmlns:a16="http://schemas.microsoft.com/office/drawing/2014/main" val="10000"/>
                  </a:ext>
                </a:extLst>
              </a:tr>
              <a:tr h="278130">
                <a:tc>
                  <a:txBody>
                    <a:bodyPr/>
                    <a:lstStyle/>
                    <a:p>
                      <a:r>
                        <a:rPr lang="fr-FR" sz="1400" dirty="0" err="1" smtClean="0"/>
                        <a:t>Melkvee</a:t>
                      </a:r>
                      <a:endParaRPr lang="fr-FR" sz="1400" dirty="0"/>
                    </a:p>
                  </a:txBody>
                  <a:tcPr marL="68580" marR="68580" marT="34290" marB="34290"/>
                </a:tc>
                <a:tc>
                  <a:txBody>
                    <a:bodyPr/>
                    <a:lstStyle/>
                    <a:p>
                      <a:r>
                        <a:rPr lang="fr-FR" sz="1400" dirty="0" smtClean="0"/>
                        <a:t>7,2 miljoen </a:t>
                      </a:r>
                      <a:r>
                        <a:rPr lang="fr-FR" sz="1400" dirty="0" err="1" smtClean="0"/>
                        <a:t>koeien</a:t>
                      </a:r>
                      <a:endParaRPr lang="fr-FR" sz="1400" dirty="0"/>
                    </a:p>
                  </a:txBody>
                  <a:tcPr marL="68580" marR="68580" marT="34290" marB="34290"/>
                </a:tc>
                <a:tc>
                  <a:txBody>
                    <a:bodyPr/>
                    <a:lstStyle/>
                    <a:p>
                      <a:r>
                        <a:rPr lang="fr-FR" sz="1400" dirty="0" smtClean="0"/>
                        <a:t>3,8 miljoen</a:t>
                      </a:r>
                      <a:endParaRPr lang="fr-FR" sz="1400" dirty="0"/>
                    </a:p>
                  </a:txBody>
                  <a:tcPr marL="68580" marR="68580" marT="34290" marB="34290"/>
                </a:tc>
                <a:tc>
                  <a:txBody>
                    <a:bodyPr/>
                    <a:lstStyle/>
                    <a:p>
                      <a:r>
                        <a:rPr lang="fr-FR" sz="1400" dirty="0" err="1" smtClean="0"/>
                        <a:t>Prim'Holstein</a:t>
                      </a:r>
                      <a:endParaRPr lang="fr-FR" sz="1400" dirty="0"/>
                    </a:p>
                  </a:txBody>
                  <a:tcPr marL="68580" marR="68580" marT="34290" marB="34290"/>
                </a:tc>
                <a:tc>
                  <a:txBody>
                    <a:bodyPr/>
                    <a:lstStyle/>
                    <a:p>
                      <a:r>
                        <a:rPr lang="fr-FR" sz="1400" dirty="0" err="1" smtClean="0"/>
                        <a:t>Montbeliard</a:t>
                      </a:r>
                      <a:r>
                        <a:rPr lang="fr-FR" sz="1400" dirty="0" smtClean="0"/>
                        <a:t>, Normand</a:t>
                      </a:r>
                      <a:endParaRPr lang="fr-FR" sz="1400" dirty="0"/>
                    </a:p>
                  </a:txBody>
                  <a:tcPr marL="68580" marR="68580" marT="34290" marB="34290"/>
                </a:tc>
                <a:extLst>
                  <a:ext uri="{0D108BD9-81ED-4DB2-BD59-A6C34878D82A}">
                    <a16:rowId xmlns:a16="http://schemas.microsoft.com/office/drawing/2014/main" val="10001"/>
                  </a:ext>
                </a:extLst>
              </a:tr>
              <a:tr h="377190">
                <a:tc>
                  <a:txBody>
                    <a:bodyPr/>
                    <a:lstStyle/>
                    <a:p>
                      <a:r>
                        <a:rPr lang="fr-FR" sz="1400" dirty="0" err="1" smtClean="0"/>
                        <a:t>Vleesvee</a:t>
                      </a:r>
                      <a:endParaRPr lang="fr-FR" sz="1400" dirty="0"/>
                    </a:p>
                  </a:txBody>
                  <a:tcPr marL="68580" marR="68580" marT="34290" marB="34290"/>
                </a:tc>
                <a:tc>
                  <a:txBody>
                    <a:bodyPr/>
                    <a:lstStyle/>
                    <a:p>
                      <a:r>
                        <a:rPr lang="fr-FR" sz="1400" dirty="0" smtClean="0"/>
                        <a:t>2,9 miljoen </a:t>
                      </a:r>
                      <a:r>
                        <a:rPr lang="fr-FR" sz="1400" dirty="0" err="1" smtClean="0"/>
                        <a:t>koeien</a:t>
                      </a:r>
                      <a:endParaRPr lang="fr-FR" sz="1400" dirty="0"/>
                    </a:p>
                  </a:txBody>
                  <a:tcPr marL="68580" marR="68580" marT="34290" marB="34290"/>
                </a:tc>
                <a:tc>
                  <a:txBody>
                    <a:bodyPr/>
                    <a:lstStyle/>
                    <a:p>
                      <a:r>
                        <a:rPr lang="fr-FR" sz="1400" dirty="0" smtClean="0"/>
                        <a:t>4 miljoen</a:t>
                      </a:r>
                      <a:endParaRPr lang="fr-FR" sz="1400" dirty="0"/>
                    </a:p>
                  </a:txBody>
                  <a:tcPr marL="68580" marR="68580" marT="34290" marB="34290"/>
                </a:tc>
                <a:tc>
                  <a:txBody>
                    <a:bodyPr/>
                    <a:lstStyle/>
                    <a:p>
                      <a:r>
                        <a:rPr lang="fr-FR" sz="1400" dirty="0" smtClean="0"/>
                        <a:t>Charolais, Limousin</a:t>
                      </a:r>
                      <a:endParaRPr lang="fr-FR" sz="1400" dirty="0"/>
                    </a:p>
                  </a:txBody>
                  <a:tcPr marL="68580" marR="68580" marT="34290" marB="34290"/>
                </a:tc>
                <a:tc>
                  <a:txBody>
                    <a:bodyPr/>
                    <a:lstStyle/>
                    <a:p>
                      <a:r>
                        <a:rPr lang="fr-FR" sz="1400" dirty="0" smtClean="0"/>
                        <a:t>Blond</a:t>
                      </a:r>
                      <a:r>
                        <a:rPr lang="fr-FR" sz="1400" baseline="0" dirty="0" smtClean="0"/>
                        <a:t> d'Aquitaine, Salers, Aubrac</a:t>
                      </a:r>
                      <a:endParaRPr lang="fr-FR" sz="1400" dirty="0"/>
                    </a:p>
                  </a:txBody>
                  <a:tcPr marL="68580" marR="68580" marT="34290" marB="34290"/>
                </a:tc>
                <a:extLst>
                  <a:ext uri="{0D108BD9-81ED-4DB2-BD59-A6C34878D82A}">
                    <a16:rowId xmlns:a16="http://schemas.microsoft.com/office/drawing/2014/main" val="10002"/>
                  </a:ext>
                </a:extLst>
              </a:tr>
            </a:tbl>
          </a:graphicData>
        </a:graphic>
      </p:graphicFrame>
      <p:sp>
        <p:nvSpPr>
          <p:cNvPr id="5" name="ZoneTexte 4"/>
          <p:cNvSpPr txBox="1"/>
          <p:nvPr/>
        </p:nvSpPr>
        <p:spPr>
          <a:xfrm>
            <a:off x="678656" y="3779044"/>
            <a:ext cx="3267702" cy="2862322"/>
          </a:xfrm>
          <a:prstGeom prst="rect">
            <a:avLst/>
          </a:prstGeom>
          <a:noFill/>
          <a:ln>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Melkvolume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25 miljard liter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melk</a:t>
            </a:r>
            <a:endPar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20 % verschil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tussen</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hoogste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en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laagste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levering</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per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maand</a:t>
            </a:r>
            <a:endPar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In 2019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wordt</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miljard</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liter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biologische</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melk</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verwacht</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p:cNvSpPr txBox="1"/>
          <p:nvPr/>
        </p:nvSpPr>
        <p:spPr>
          <a:xfrm>
            <a:off x="4271740" y="3779044"/>
            <a:ext cx="4082473" cy="2246769"/>
          </a:xfrm>
          <a:prstGeom prst="rect">
            <a:avLst/>
          </a:prstGeom>
          <a:noFill/>
          <a:ln>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black"/>
                </a:solidFill>
                <a:effectLst/>
                <a:uLnTx/>
                <a:uFillTx/>
                <a:latin typeface="Calibri" panose="020F0502020204030204"/>
                <a:ea typeface="+mn-ea"/>
                <a:cs typeface="+mn-cs"/>
              </a:rPr>
              <a:t>Zoogkoeien</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48% van de koeien (~2 miljoen) wordt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gehouden</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door</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21%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rundveehouders</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die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gemiddeld</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meer</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dan 70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koeien</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per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koppel</a:t>
            </a:r>
            <a:r>
              <a:rPr kumimoji="0" lang="fr-FR" sz="20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fr-FR" sz="2000" b="0" i="0" u="none" strike="noStrike" kern="1200" cap="none" spc="0" normalizeH="0" noProof="0" dirty="0" err="1" smtClean="0">
                <a:ln>
                  <a:noFill/>
                </a:ln>
                <a:solidFill>
                  <a:prstClr val="black"/>
                </a:solidFill>
                <a:effectLst/>
                <a:uLnTx/>
                <a:uFillTx/>
                <a:latin typeface="Calibri" panose="020F0502020204030204"/>
                <a:ea typeface="+mn-ea"/>
                <a:cs typeface="+mn-cs"/>
              </a:rPr>
              <a:t>hebben</a:t>
            </a:r>
            <a:endParaRPr lang="fr-FR" sz="2000" dirty="0">
              <a:solidFill>
                <a:prstClr val="black"/>
              </a:solidFill>
              <a:latin typeface="Calibri" panose="020F0502020204030204"/>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Een</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groot</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deel</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wordt</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als</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jong</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dier</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verkocht</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op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de </a:t>
            </a:r>
            <a:r>
              <a:rPr kumimoji="0" lang="fr-FR"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markt</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(64%)</a:t>
            </a:r>
          </a:p>
        </p:txBody>
      </p:sp>
      <p:sp>
        <p:nvSpPr>
          <p:cNvPr id="7" name="ZoneTexte 6"/>
          <p:cNvSpPr txBox="1"/>
          <p:nvPr/>
        </p:nvSpPr>
        <p:spPr>
          <a:xfrm>
            <a:off x="7139775" y="6173003"/>
            <a:ext cx="1214438"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Bron: GEB - Institut de l'Elevage, </a:t>
            </a:r>
            <a:r>
              <a:rPr kumimoji="0" lang="fr-FR" sz="900" b="0" i="0" u="none" strike="noStrike" kern="1200" cap="none" spc="0" normalizeH="0" baseline="0" noProof="0" dirty="0" smtClean="0">
                <a:ln>
                  <a:noFill/>
                </a:ln>
                <a:solidFill>
                  <a:prstClr val="black"/>
                </a:solidFill>
                <a:effectLst/>
                <a:uLnTx/>
                <a:uFillTx/>
                <a:latin typeface="Calibri" panose="020F0502020204030204"/>
                <a:ea typeface="+mn-ea"/>
                <a:cs typeface="+mn-cs"/>
              </a:rPr>
              <a:t>2018</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894611"/>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40631" y="392112"/>
            <a:ext cx="7886700" cy="739775"/>
          </a:xfrm>
          <a:prstGeom prst="rect">
            <a:avLst/>
          </a:prstGeom>
        </p:spPr>
        <p:txBody>
          <a:bodyPr>
            <a:normAutofit/>
          </a:bodyPr>
          <a:lstStyle/>
          <a:p>
            <a:pPr algn="l"/>
            <a:r>
              <a:rPr lang="fr-FR" sz="2400" dirty="0" err="1" smtClean="0">
                <a:solidFill>
                  <a:schemeClr val="tx1"/>
                </a:solidFill>
              </a:rPr>
              <a:t>Classificatie</a:t>
            </a:r>
            <a:r>
              <a:rPr lang="fr-FR" sz="2400" dirty="0" smtClean="0">
                <a:solidFill>
                  <a:schemeClr val="tx1"/>
                </a:solidFill>
              </a:rPr>
              <a:t> </a:t>
            </a:r>
            <a:r>
              <a:rPr lang="fr-FR" sz="2400" dirty="0" err="1" smtClean="0">
                <a:solidFill>
                  <a:schemeClr val="tx1"/>
                </a:solidFill>
              </a:rPr>
              <a:t>Franse</a:t>
            </a:r>
            <a:r>
              <a:rPr lang="fr-FR" sz="2400" dirty="0" smtClean="0">
                <a:solidFill>
                  <a:schemeClr val="tx1"/>
                </a:solidFill>
              </a:rPr>
              <a:t> </a:t>
            </a:r>
            <a:r>
              <a:rPr lang="fr-FR" sz="2400" dirty="0" err="1" smtClean="0">
                <a:solidFill>
                  <a:schemeClr val="tx1"/>
                </a:solidFill>
              </a:rPr>
              <a:t>melkveehouderij</a:t>
            </a:r>
            <a:endParaRPr lang="fr-FR" sz="2400" dirty="0">
              <a:solidFill>
                <a:schemeClr val="tx1"/>
              </a:solidFill>
            </a:endParaRPr>
          </a:p>
        </p:txBody>
      </p:sp>
      <p:pic>
        <p:nvPicPr>
          <p:cNvPr id="4" name="Afbeelding 1"/>
          <p:cNvPicPr>
            <a:picLocks noGrp="1"/>
          </p:cNvPicPr>
          <p:nvPr>
            <p:ph idx="4294967295"/>
          </p:nvPr>
        </p:nvPicPr>
        <p:blipFill>
          <a:blip r:embed="rId2" cstate="print">
            <a:extLst>
              <a:ext uri="{28A0092B-C50C-407E-A947-70E740481C1C}">
                <a14:useLocalDpi xmlns:a14="http://schemas.microsoft.com/office/drawing/2010/main"/>
              </a:ext>
            </a:extLst>
          </a:blip>
          <a:srcRect/>
          <a:stretch>
            <a:fillRect/>
          </a:stretch>
        </p:blipFill>
        <p:spPr bwMode="auto">
          <a:xfrm>
            <a:off x="371260" y="1265035"/>
            <a:ext cx="8518358" cy="4737207"/>
          </a:xfrm>
          <a:prstGeom prst="rect">
            <a:avLst/>
          </a:prstGeom>
          <a:noFill/>
        </p:spPr>
      </p:pic>
    </p:spTree>
    <p:extLst>
      <p:ext uri="{BB962C8B-B14F-4D97-AF65-F5344CB8AC3E}">
        <p14:creationId xmlns:p14="http://schemas.microsoft.com/office/powerpoint/2010/main" val="867841462"/>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342790" y="628122"/>
            <a:ext cx="7886700" cy="1325563"/>
          </a:xfrm>
          <a:prstGeom prst="rect">
            <a:avLst/>
          </a:prstGeom>
        </p:spPr>
        <p:txBody>
          <a:bodyPr>
            <a:normAutofit/>
          </a:bodyPr>
          <a:lstStyle/>
          <a:p>
            <a:pPr algn="l"/>
            <a:r>
              <a:rPr lang="fr-FR" sz="2400" b="1" dirty="0" err="1" smtClean="0">
                <a:solidFill>
                  <a:schemeClr val="tx1"/>
                </a:solidFill>
              </a:rPr>
              <a:t>Beweiding</a:t>
            </a:r>
            <a:r>
              <a:rPr lang="fr-FR" sz="2400" b="1" dirty="0" smtClean="0">
                <a:solidFill>
                  <a:schemeClr val="tx1"/>
                </a:solidFill>
              </a:rPr>
              <a:t> en </a:t>
            </a:r>
            <a:r>
              <a:rPr lang="fr-FR" sz="2400" b="1" dirty="0" err="1" smtClean="0">
                <a:solidFill>
                  <a:schemeClr val="tx1"/>
                </a:solidFill>
              </a:rPr>
              <a:t>rantsoen</a:t>
            </a:r>
            <a:endParaRPr lang="fr-FR" sz="2400" b="1" dirty="0">
              <a:solidFill>
                <a:schemeClr val="tx1"/>
              </a:solidFill>
            </a:endParaRPr>
          </a:p>
        </p:txBody>
      </p:sp>
      <p:grpSp>
        <p:nvGrpSpPr>
          <p:cNvPr id="4" name="Groupe 3"/>
          <p:cNvGrpSpPr/>
          <p:nvPr/>
        </p:nvGrpSpPr>
        <p:grpSpPr>
          <a:xfrm>
            <a:off x="80187" y="1564298"/>
            <a:ext cx="3669468" cy="3757761"/>
            <a:chOff x="-436837" y="0"/>
            <a:chExt cx="4660857" cy="3023870"/>
          </a:xfrm>
        </p:grpSpPr>
        <p:grpSp>
          <p:nvGrpSpPr>
            <p:cNvPr id="5" name="Groupe 4"/>
            <p:cNvGrpSpPr/>
            <p:nvPr/>
          </p:nvGrpSpPr>
          <p:grpSpPr>
            <a:xfrm>
              <a:off x="-436837" y="1291347"/>
              <a:ext cx="919120" cy="1494479"/>
              <a:chOff x="-436837" y="-4053"/>
              <a:chExt cx="919120" cy="1494479"/>
            </a:xfrm>
          </p:grpSpPr>
          <p:sp>
            <p:nvSpPr>
              <p:cNvPr id="7" name="Zone de texte 40"/>
              <p:cNvSpPr txBox="1"/>
              <p:nvPr/>
            </p:nvSpPr>
            <p:spPr>
              <a:xfrm>
                <a:off x="-381717" y="-4053"/>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&gt;= 0.8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8" name="Zone de texte 41"/>
              <p:cNvSpPr txBox="1"/>
              <p:nvPr/>
            </p:nvSpPr>
            <p:spPr>
              <a:xfrm>
                <a:off x="-394100" y="126468"/>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0.6 - 0.8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9" name="Zone de texte 42"/>
              <p:cNvSpPr txBox="1"/>
              <p:nvPr/>
            </p:nvSpPr>
            <p:spPr>
              <a:xfrm>
                <a:off x="-394100" y="264875"/>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0.4 - 0.6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0" name="Zone de texte 43"/>
              <p:cNvSpPr txBox="1"/>
              <p:nvPr/>
            </p:nvSpPr>
            <p:spPr>
              <a:xfrm>
                <a:off x="-394100" y="506175"/>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0.2 - 0.4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1" name="Zone de texte 44"/>
              <p:cNvSpPr txBox="1"/>
              <p:nvPr/>
            </p:nvSpPr>
            <p:spPr>
              <a:xfrm>
                <a:off x="-420046" y="779226"/>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0.1 - 0.2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2" name="Zone de texte 45"/>
              <p:cNvSpPr txBox="1"/>
              <p:nvPr/>
            </p:nvSpPr>
            <p:spPr>
              <a:xfrm>
                <a:off x="-436837" y="1019948"/>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0 - 0.1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3" name="Zone de texte 46"/>
              <p:cNvSpPr txBox="1"/>
              <p:nvPr/>
            </p:nvSpPr>
            <p:spPr>
              <a:xfrm>
                <a:off x="-420046" y="1293576"/>
                <a:ext cx="864000" cy="1968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No </a:t>
                </a:r>
                <a:r>
                  <a:rPr kumimoji="0" lang="fr-FR" sz="750" b="1"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grazing</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6" name="Imag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08000" y="0"/>
              <a:ext cx="3716020" cy="3023870"/>
            </a:xfrm>
            <a:prstGeom prst="rect">
              <a:avLst/>
            </a:prstGeom>
            <a:ln>
              <a:noFill/>
            </a:ln>
            <a:extLst>
              <a:ext uri="{53640926-AAD7-44D8-BBD7-CCE9431645EC}">
                <a14:shadowObscured xmlns:a14="http://schemas.microsoft.com/office/drawing/2010/main"/>
              </a:ext>
            </a:extLst>
          </p:spPr>
        </p:pic>
      </p:grpSp>
      <p:grpSp>
        <p:nvGrpSpPr>
          <p:cNvPr id="18" name="Groupe 17"/>
          <p:cNvGrpSpPr/>
          <p:nvPr/>
        </p:nvGrpSpPr>
        <p:grpSpPr>
          <a:xfrm>
            <a:off x="3771901" y="1595044"/>
            <a:ext cx="4945837" cy="3674998"/>
            <a:chOff x="5029200" y="1857375"/>
            <a:chExt cx="6353175" cy="4026347"/>
          </a:xfrm>
        </p:grpSpPr>
        <p:pic>
          <p:nvPicPr>
            <p:cNvPr id="14" name="Image 13"/>
            <p:cNvPicPr/>
            <p:nvPr/>
          </p:nvPicPr>
          <p:blipFill>
            <a:blip r:embed="rId3"/>
            <a:stretch>
              <a:fillRect/>
            </a:stretch>
          </p:blipFill>
          <p:spPr>
            <a:xfrm>
              <a:off x="5029200" y="1857375"/>
              <a:ext cx="6324599" cy="3950335"/>
            </a:xfrm>
            <a:prstGeom prst="rect">
              <a:avLst/>
            </a:prstGeom>
          </p:spPr>
        </p:pic>
        <p:sp>
          <p:nvSpPr>
            <p:cNvPr id="15" name="ZoneTexte 14"/>
            <p:cNvSpPr txBox="1"/>
            <p:nvPr/>
          </p:nvSpPr>
          <p:spPr>
            <a:xfrm>
              <a:off x="5457824" y="5483613"/>
              <a:ext cx="4286251" cy="400109"/>
            </a:xfrm>
            <a:prstGeom prst="rect">
              <a:avLst/>
            </a:prstGeom>
            <a:solidFill>
              <a:schemeClr val="accent4">
                <a:lumMod val="20000"/>
                <a:lumOff val="80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J    F   M    A    M    J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J</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A     S     O    N   D</a:t>
              </a:r>
            </a:p>
          </p:txBody>
        </p:sp>
        <p:sp>
          <p:nvSpPr>
            <p:cNvPr id="16" name="ZoneTexte 15"/>
            <p:cNvSpPr txBox="1"/>
            <p:nvPr/>
          </p:nvSpPr>
          <p:spPr>
            <a:xfrm>
              <a:off x="9591675" y="2124075"/>
              <a:ext cx="1638300" cy="1508105"/>
            </a:xfrm>
            <a:prstGeom prst="rect">
              <a:avLst/>
            </a:prstGeom>
            <a:solidFill>
              <a:schemeClr val="accent4">
                <a:lumMod val="20000"/>
                <a:lumOff val="80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Evolution of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dairy</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cow</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ration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throughout</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year</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16"/>
            <p:cNvSpPr txBox="1"/>
            <p:nvPr/>
          </p:nvSpPr>
          <p:spPr>
            <a:xfrm>
              <a:off x="9744075" y="3894143"/>
              <a:ext cx="1638300" cy="1600439"/>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Minerals</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Grazed</a:t>
              </a: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grass</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Other</a:t>
              </a: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fodder</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Hay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Maize</a:t>
              </a: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silage</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Grass </a:t>
              </a: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silage</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Energy</a:t>
              </a: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concentrate</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Protein</a:t>
              </a: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concentrate</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ZoneTexte 18"/>
          <p:cNvSpPr txBox="1"/>
          <p:nvPr/>
        </p:nvSpPr>
        <p:spPr>
          <a:xfrm>
            <a:off x="228307" y="2095373"/>
            <a:ext cx="1090642"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Accessible area for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grazing</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per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cow</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ZoneTexte 19"/>
          <p:cNvSpPr txBox="1"/>
          <p:nvPr/>
        </p:nvSpPr>
        <p:spPr>
          <a:xfrm>
            <a:off x="7450931" y="5403404"/>
            <a:ext cx="1260559"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smtClean="0">
                <a:ln>
                  <a:noFill/>
                </a:ln>
                <a:solidFill>
                  <a:prstClr val="black"/>
                </a:solidFill>
                <a:effectLst/>
                <a:uLnTx/>
                <a:uFillTx/>
                <a:latin typeface="Calibri" panose="020F0502020204030204"/>
                <a:ea typeface="+mn-ea"/>
                <a:cs typeface="+mn-cs"/>
              </a:rPr>
              <a:t>Bron: </a:t>
            </a: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Observatoire des élevages laitiers</a:t>
            </a:r>
          </a:p>
        </p:txBody>
      </p:sp>
      <p:sp>
        <p:nvSpPr>
          <p:cNvPr id="3" name="Rechthoek 2"/>
          <p:cNvSpPr/>
          <p:nvPr/>
        </p:nvSpPr>
        <p:spPr>
          <a:xfrm>
            <a:off x="3749655" y="1505666"/>
            <a:ext cx="5160589" cy="3897738"/>
          </a:xfrm>
          <a:prstGeom prst="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hthoek 20"/>
          <p:cNvSpPr/>
          <p:nvPr/>
        </p:nvSpPr>
        <p:spPr>
          <a:xfrm>
            <a:off x="57388" y="1505666"/>
            <a:ext cx="3515760" cy="3897738"/>
          </a:xfrm>
          <a:prstGeom prst="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473043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42816" y="710630"/>
            <a:ext cx="6439227" cy="834391"/>
          </a:xfrm>
        </p:spPr>
        <p:txBody>
          <a:bodyPr/>
          <a:lstStyle/>
          <a:p>
            <a:r>
              <a:rPr lang="en-US" sz="2400" dirty="0" smtClean="0">
                <a:solidFill>
                  <a:schemeClr val="tx1"/>
                </a:solidFill>
                <a:latin typeface="+mn-lt"/>
              </a:rPr>
              <a:t>Semi-</a:t>
            </a:r>
            <a:r>
              <a:rPr lang="en-US" sz="2400" dirty="0" err="1" smtClean="0">
                <a:solidFill>
                  <a:schemeClr val="tx1"/>
                </a:solidFill>
                <a:latin typeface="+mn-lt"/>
              </a:rPr>
              <a:t>natuurlijke</a:t>
            </a:r>
            <a:r>
              <a:rPr lang="en-US" sz="2400" dirty="0" smtClean="0">
                <a:solidFill>
                  <a:schemeClr val="tx1"/>
                </a:solidFill>
                <a:latin typeface="+mn-lt"/>
              </a:rPr>
              <a:t> </a:t>
            </a:r>
            <a:r>
              <a:rPr lang="en-US" sz="2400" dirty="0">
                <a:solidFill>
                  <a:schemeClr val="tx1"/>
                </a:solidFill>
                <a:latin typeface="+mn-lt"/>
              </a:rPr>
              <a:t>weiden </a:t>
            </a:r>
            <a:r>
              <a:rPr lang="en-US" sz="2400" dirty="0" err="1">
                <a:solidFill>
                  <a:schemeClr val="tx1"/>
                </a:solidFill>
                <a:latin typeface="+mn-lt"/>
              </a:rPr>
              <a:t>zijn</a:t>
            </a:r>
            <a:r>
              <a:rPr lang="en-US" sz="2400" dirty="0">
                <a:solidFill>
                  <a:schemeClr val="tx1"/>
                </a:solidFill>
                <a:latin typeface="+mn-lt"/>
              </a:rPr>
              <a:t> </a:t>
            </a:r>
            <a:r>
              <a:rPr lang="en-US" sz="2400" dirty="0" err="1" smtClean="0">
                <a:solidFill>
                  <a:schemeClr val="tx1"/>
                </a:solidFill>
                <a:latin typeface="+mn-lt"/>
              </a:rPr>
              <a:t>soortenrijker</a:t>
            </a:r>
            <a:r>
              <a:rPr lang="en-US" sz="2400" dirty="0" smtClean="0">
                <a:solidFill>
                  <a:schemeClr val="tx1"/>
                </a:solidFill>
                <a:latin typeface="+mn-lt"/>
              </a:rPr>
              <a:t> dan </a:t>
            </a:r>
            <a:r>
              <a:rPr lang="en-US" sz="2400" dirty="0" err="1" smtClean="0">
                <a:solidFill>
                  <a:schemeClr val="tx1"/>
                </a:solidFill>
                <a:latin typeface="+mn-lt"/>
              </a:rPr>
              <a:t>tijdelijk</a:t>
            </a:r>
            <a:r>
              <a:rPr lang="en-US" sz="2400" dirty="0" smtClean="0">
                <a:solidFill>
                  <a:schemeClr val="tx1"/>
                </a:solidFill>
                <a:latin typeface="+mn-lt"/>
              </a:rPr>
              <a:t> </a:t>
            </a:r>
            <a:r>
              <a:rPr lang="en-US" sz="2400" dirty="0" err="1" smtClean="0">
                <a:solidFill>
                  <a:schemeClr val="tx1"/>
                </a:solidFill>
                <a:latin typeface="+mn-lt"/>
              </a:rPr>
              <a:t>grasland</a:t>
            </a:r>
            <a:endParaRPr lang="es-ES" sz="2400" dirty="0">
              <a:solidFill>
                <a:schemeClr val="tx1"/>
              </a:solidFill>
              <a:latin typeface="+mn-lt"/>
            </a:endParaRPr>
          </a:p>
        </p:txBody>
      </p:sp>
      <p:graphicFrame>
        <p:nvGraphicFramePr>
          <p:cNvPr id="4" name="Tabell 3"/>
          <p:cNvGraphicFramePr>
            <a:graphicFrameLocks noGrp="1"/>
          </p:cNvGraphicFramePr>
          <p:nvPr>
            <p:extLst>
              <p:ext uri="{D42A27DB-BD31-4B8C-83A1-F6EECF244321}">
                <p14:modId xmlns:p14="http://schemas.microsoft.com/office/powerpoint/2010/main" val="806278197"/>
              </p:ext>
            </p:extLst>
          </p:nvPr>
        </p:nvGraphicFramePr>
        <p:xfrm>
          <a:off x="283780" y="2025882"/>
          <a:ext cx="8734097" cy="2397760"/>
        </p:xfrm>
        <a:graphic>
          <a:graphicData uri="http://schemas.openxmlformats.org/drawingml/2006/table">
            <a:tbl>
              <a:tblPr firstRow="1" firstCol="1" bandRow="1">
                <a:tableStyleId>{F5AB1C69-6EDB-4FF4-983F-18BD219EF322}</a:tableStyleId>
              </a:tblPr>
              <a:tblGrid>
                <a:gridCol w="2917549">
                  <a:extLst>
                    <a:ext uri="{9D8B030D-6E8A-4147-A177-3AD203B41FA5}">
                      <a16:colId xmlns:a16="http://schemas.microsoft.com/office/drawing/2014/main" val="20000"/>
                    </a:ext>
                  </a:extLst>
                </a:gridCol>
                <a:gridCol w="2363893">
                  <a:extLst>
                    <a:ext uri="{9D8B030D-6E8A-4147-A177-3AD203B41FA5}">
                      <a16:colId xmlns:a16="http://schemas.microsoft.com/office/drawing/2014/main" val="20001"/>
                    </a:ext>
                  </a:extLst>
                </a:gridCol>
                <a:gridCol w="3452655">
                  <a:extLst>
                    <a:ext uri="{9D8B030D-6E8A-4147-A177-3AD203B41FA5}">
                      <a16:colId xmlns:a16="http://schemas.microsoft.com/office/drawing/2014/main" val="20002"/>
                    </a:ext>
                  </a:extLst>
                </a:gridCol>
              </a:tblGrid>
              <a:tr h="370840">
                <a:tc>
                  <a:txBody>
                    <a:bodyPr/>
                    <a:lstStyle/>
                    <a:p>
                      <a:r>
                        <a:rPr lang="sv-SE" sz="1800" kern="1200" baseline="0" dirty="0" smtClean="0"/>
                        <a:t>Vegetatietype in semi-natuurlijke Zweedse weiden</a:t>
                      </a:r>
                      <a:endParaRPr lang="en-US" sz="1800" b="1" kern="1200" baseline="0" dirty="0">
                        <a:solidFill>
                          <a:schemeClr val="lt1"/>
                        </a:solidFill>
                        <a:latin typeface="+mn-lt"/>
                        <a:ea typeface="+mn-ea"/>
                        <a:cs typeface="+mn-cs"/>
                      </a:endParaRPr>
                    </a:p>
                  </a:txBody>
                  <a:tcPr/>
                </a:tc>
                <a:tc>
                  <a:txBody>
                    <a:bodyPr/>
                    <a:lstStyle/>
                    <a:p>
                      <a:pPr algn="ctr"/>
                      <a:r>
                        <a:rPr lang="sv-SE" sz="1800" dirty="0" smtClean="0"/>
                        <a:t>Biomassa</a:t>
                      </a:r>
                      <a:r>
                        <a:rPr lang="sv-SE" sz="1800" baseline="0" dirty="0" smtClean="0"/>
                        <a:t>, kg DS/ha en seizoen</a:t>
                      </a:r>
                      <a:endParaRPr lang="en-US" sz="1800" dirty="0"/>
                    </a:p>
                  </a:txBody>
                  <a:tcPr/>
                </a:tc>
                <a:tc>
                  <a:txBody>
                    <a:bodyPr/>
                    <a:lstStyle/>
                    <a:p>
                      <a:pPr algn="ctr"/>
                      <a:r>
                        <a:rPr lang="sv-SE" sz="1800" dirty="0" smtClean="0"/>
                        <a:t>Metaboliseerbare energie, gemiddeld over het seizoen, MJ/kg</a:t>
                      </a:r>
                      <a:r>
                        <a:rPr lang="sv-SE" sz="1800" baseline="0" dirty="0" smtClean="0"/>
                        <a:t> DS</a:t>
                      </a:r>
                      <a:endParaRPr lang="en-US" sz="1800" dirty="0"/>
                    </a:p>
                  </a:txBody>
                  <a:tcPr/>
                </a:tc>
                <a:extLst>
                  <a:ext uri="{0D108BD9-81ED-4DB2-BD59-A6C34878D82A}">
                    <a16:rowId xmlns:a16="http://schemas.microsoft.com/office/drawing/2014/main" val="10000"/>
                  </a:ext>
                </a:extLst>
              </a:tr>
              <a:tr h="370840">
                <a:tc>
                  <a:txBody>
                    <a:bodyPr/>
                    <a:lstStyle/>
                    <a:p>
                      <a:r>
                        <a:rPr lang="sv-SE" sz="1800" dirty="0" err="1" smtClean="0"/>
                        <a:t>Droog</a:t>
                      </a:r>
                      <a:endParaRPr lang="en-US" sz="1800" dirty="0"/>
                    </a:p>
                  </a:txBody>
                  <a:tcPr/>
                </a:tc>
                <a:tc>
                  <a:txBody>
                    <a:bodyPr/>
                    <a:lstStyle/>
                    <a:p>
                      <a:pPr algn="ctr"/>
                      <a:r>
                        <a:rPr lang="sv-SE" sz="1800" dirty="0" smtClean="0"/>
                        <a:t>1800</a:t>
                      </a:r>
                      <a:endParaRPr lang="en-US" sz="1800" dirty="0"/>
                    </a:p>
                  </a:txBody>
                  <a:tcPr/>
                </a:tc>
                <a:tc>
                  <a:txBody>
                    <a:bodyPr/>
                    <a:lstStyle/>
                    <a:p>
                      <a:pPr algn="ctr"/>
                      <a:r>
                        <a:rPr lang="sv-SE" sz="1800" dirty="0" smtClean="0"/>
                        <a:t>9,5</a:t>
                      </a:r>
                      <a:endParaRPr lang="en-US" sz="1800" dirty="0"/>
                    </a:p>
                  </a:txBody>
                  <a:tcPr/>
                </a:tc>
                <a:extLst>
                  <a:ext uri="{0D108BD9-81ED-4DB2-BD59-A6C34878D82A}">
                    <a16:rowId xmlns:a16="http://schemas.microsoft.com/office/drawing/2014/main" val="10001"/>
                  </a:ext>
                </a:extLst>
              </a:tr>
              <a:tr h="370840">
                <a:tc>
                  <a:txBody>
                    <a:bodyPr/>
                    <a:lstStyle/>
                    <a:p>
                      <a:r>
                        <a:rPr lang="sv-SE" sz="1800" dirty="0" err="1" smtClean="0"/>
                        <a:t>Mesisch</a:t>
                      </a:r>
                      <a:endParaRPr lang="en-US" sz="1800" dirty="0"/>
                    </a:p>
                  </a:txBody>
                  <a:tcPr/>
                </a:tc>
                <a:tc>
                  <a:txBody>
                    <a:bodyPr/>
                    <a:lstStyle/>
                    <a:p>
                      <a:pPr algn="ctr"/>
                      <a:r>
                        <a:rPr lang="sv-SE" sz="1800" dirty="0" smtClean="0"/>
                        <a:t>3000</a:t>
                      </a:r>
                      <a:endParaRPr lang="en-US" sz="1800" dirty="0"/>
                    </a:p>
                  </a:txBody>
                  <a:tcPr/>
                </a:tc>
                <a:tc>
                  <a:txBody>
                    <a:bodyPr/>
                    <a:lstStyle/>
                    <a:p>
                      <a:pPr algn="ctr"/>
                      <a:r>
                        <a:rPr lang="sv-SE" sz="1800" dirty="0" smtClean="0"/>
                        <a:t>9,7</a:t>
                      </a:r>
                      <a:endParaRPr lang="en-US" sz="1800" dirty="0"/>
                    </a:p>
                  </a:txBody>
                  <a:tcPr/>
                </a:tc>
                <a:extLst>
                  <a:ext uri="{0D108BD9-81ED-4DB2-BD59-A6C34878D82A}">
                    <a16:rowId xmlns:a16="http://schemas.microsoft.com/office/drawing/2014/main" val="10002"/>
                  </a:ext>
                </a:extLst>
              </a:tr>
              <a:tr h="370840">
                <a:tc>
                  <a:txBody>
                    <a:bodyPr/>
                    <a:lstStyle/>
                    <a:p>
                      <a:r>
                        <a:rPr lang="sv-SE" sz="1800" smtClean="0"/>
                        <a:t>Nat</a:t>
                      </a:r>
                      <a:endParaRPr lang="en-US" sz="1800"/>
                    </a:p>
                  </a:txBody>
                  <a:tcPr/>
                </a:tc>
                <a:tc>
                  <a:txBody>
                    <a:bodyPr/>
                    <a:lstStyle/>
                    <a:p>
                      <a:pPr algn="ctr"/>
                      <a:r>
                        <a:rPr lang="sv-SE" sz="1800" dirty="0" smtClean="0"/>
                        <a:t>4400</a:t>
                      </a:r>
                      <a:endParaRPr lang="en-US" sz="1800" dirty="0"/>
                    </a:p>
                  </a:txBody>
                  <a:tcPr/>
                </a:tc>
                <a:tc>
                  <a:txBody>
                    <a:bodyPr/>
                    <a:lstStyle/>
                    <a:p>
                      <a:pPr algn="ctr"/>
                      <a:r>
                        <a:rPr lang="sv-SE" sz="1800" dirty="0" smtClean="0"/>
                        <a:t>8,6</a:t>
                      </a:r>
                      <a:endParaRPr lang="en-US" sz="1800" dirty="0"/>
                    </a:p>
                  </a:txBody>
                  <a:tcPr/>
                </a:tc>
                <a:extLst>
                  <a:ext uri="{0D108BD9-81ED-4DB2-BD59-A6C34878D82A}">
                    <a16:rowId xmlns:a16="http://schemas.microsoft.com/office/drawing/2014/main" val="10003"/>
                  </a:ext>
                </a:extLst>
              </a:tr>
              <a:tr h="370840">
                <a:tc>
                  <a:txBody>
                    <a:bodyPr/>
                    <a:lstStyle/>
                    <a:p>
                      <a:r>
                        <a:rPr lang="sv-SE" sz="1800" dirty="0" err="1" smtClean="0"/>
                        <a:t>Schaduwrijk</a:t>
                      </a:r>
                      <a:endParaRPr lang="en-US" sz="1800" dirty="0"/>
                    </a:p>
                  </a:txBody>
                  <a:tcPr/>
                </a:tc>
                <a:tc>
                  <a:txBody>
                    <a:bodyPr/>
                    <a:lstStyle/>
                    <a:p>
                      <a:pPr algn="ctr"/>
                      <a:r>
                        <a:rPr lang="sv-SE" sz="1800" dirty="0" smtClean="0"/>
                        <a:t>1400</a:t>
                      </a:r>
                      <a:endParaRPr lang="en-US" sz="1800" dirty="0"/>
                    </a:p>
                  </a:txBody>
                  <a:tcPr/>
                </a:tc>
                <a:tc>
                  <a:txBody>
                    <a:bodyPr/>
                    <a:lstStyle/>
                    <a:p>
                      <a:pPr algn="ctr"/>
                      <a:r>
                        <a:rPr lang="sv-SE" sz="1800" dirty="0" smtClean="0"/>
                        <a:t>9,0</a:t>
                      </a:r>
                      <a:endParaRPr lang="en-US" sz="1800" dirty="0"/>
                    </a:p>
                  </a:txBody>
                  <a:tcPr/>
                </a:tc>
                <a:extLst>
                  <a:ext uri="{0D108BD9-81ED-4DB2-BD59-A6C34878D82A}">
                    <a16:rowId xmlns:a16="http://schemas.microsoft.com/office/drawing/2014/main" val="10004"/>
                  </a:ext>
                </a:extLst>
              </a:tr>
            </a:tbl>
          </a:graphicData>
        </a:graphic>
      </p:graphicFrame>
      <p:sp>
        <p:nvSpPr>
          <p:cNvPr id="5" name="textruta 4"/>
          <p:cNvSpPr txBox="1"/>
          <p:nvPr/>
        </p:nvSpPr>
        <p:spPr>
          <a:xfrm>
            <a:off x="6205879" y="6391187"/>
            <a:ext cx="27061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(Spörndly en Glimskär, 2018)</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6351891"/>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365125"/>
            <a:ext cx="7620000" cy="1325563"/>
          </a:xfrm>
          <a:prstGeom prst="rect">
            <a:avLst/>
          </a:prstGeom>
        </p:spPr>
        <p:txBody>
          <a:bodyPr>
            <a:normAutofit/>
          </a:bodyPr>
          <a:lstStyle/>
          <a:p>
            <a:pPr algn="l"/>
            <a:r>
              <a:rPr lang="fr-FR" sz="2400" dirty="0" smtClean="0">
                <a:solidFill>
                  <a:schemeClr val="tx1"/>
                </a:solidFill>
              </a:rPr>
              <a:t>Het </a:t>
            </a:r>
            <a:r>
              <a:rPr lang="fr-FR" sz="2400" dirty="0" err="1" smtClean="0">
                <a:solidFill>
                  <a:schemeClr val="tx1"/>
                </a:solidFill>
              </a:rPr>
              <a:t>kruispunt</a:t>
            </a:r>
            <a:r>
              <a:rPr lang="fr-FR" sz="2400" dirty="0" smtClean="0">
                <a:solidFill>
                  <a:schemeClr val="tx1"/>
                </a:solidFill>
              </a:rPr>
              <a:t> </a:t>
            </a:r>
            <a:r>
              <a:rPr lang="fr-FR" sz="2400" b="1" dirty="0" err="1" smtClean="0">
                <a:solidFill>
                  <a:schemeClr val="tx1"/>
                </a:solidFill>
              </a:rPr>
              <a:t>tussen</a:t>
            </a:r>
            <a:r>
              <a:rPr lang="fr-FR" sz="2400" b="1" dirty="0" smtClean="0">
                <a:solidFill>
                  <a:schemeClr val="tx1"/>
                </a:solidFill>
              </a:rPr>
              <a:t> </a:t>
            </a:r>
            <a:r>
              <a:rPr lang="fr-FR" sz="2400" b="1" dirty="0">
                <a:solidFill>
                  <a:schemeClr val="tx1"/>
                </a:solidFill>
              </a:rPr>
              <a:t>de </a:t>
            </a:r>
            <a:r>
              <a:rPr lang="fr-FR" sz="2400" b="1" dirty="0" err="1" smtClean="0">
                <a:solidFill>
                  <a:schemeClr val="tx1"/>
                </a:solidFill>
              </a:rPr>
              <a:t>veedichtheid</a:t>
            </a:r>
            <a:r>
              <a:rPr lang="fr-FR" sz="2400" b="1" dirty="0" smtClean="0">
                <a:solidFill>
                  <a:schemeClr val="tx1"/>
                </a:solidFill>
              </a:rPr>
              <a:t> </a:t>
            </a:r>
            <a:r>
              <a:rPr lang="fr-FR" sz="2400" b="1" dirty="0">
                <a:solidFill>
                  <a:schemeClr val="tx1"/>
                </a:solidFill>
              </a:rPr>
              <a:t>en de </a:t>
            </a:r>
            <a:r>
              <a:rPr lang="fr-FR" sz="2400" b="1" dirty="0" err="1">
                <a:solidFill>
                  <a:schemeClr val="tx1"/>
                </a:solidFill>
              </a:rPr>
              <a:t>beschikbare</a:t>
            </a:r>
            <a:r>
              <a:rPr lang="fr-FR" sz="2400" b="1" dirty="0">
                <a:solidFill>
                  <a:schemeClr val="tx1"/>
                </a:solidFill>
              </a:rPr>
              <a:t> </a:t>
            </a:r>
            <a:r>
              <a:rPr lang="fr-FR" sz="2400" b="1" dirty="0" err="1" smtClean="0">
                <a:solidFill>
                  <a:schemeClr val="tx1"/>
                </a:solidFill>
              </a:rPr>
              <a:t>weidegronden</a:t>
            </a:r>
            <a:r>
              <a:rPr lang="fr-FR" sz="2400" b="1" dirty="0" smtClean="0">
                <a:solidFill>
                  <a:schemeClr val="tx1"/>
                </a:solidFill>
              </a:rPr>
              <a:t> </a:t>
            </a:r>
            <a:r>
              <a:rPr lang="fr-FR" sz="2400" b="1" dirty="0" err="1" smtClean="0">
                <a:solidFill>
                  <a:schemeClr val="tx1"/>
                </a:solidFill>
              </a:rPr>
              <a:t>is</a:t>
            </a:r>
            <a:r>
              <a:rPr lang="fr-FR" sz="2400" b="1" dirty="0" smtClean="0">
                <a:solidFill>
                  <a:schemeClr val="tx1"/>
                </a:solidFill>
              </a:rPr>
              <a:t> </a:t>
            </a:r>
            <a:r>
              <a:rPr lang="fr-FR" sz="2400" b="1" dirty="0" err="1" smtClean="0">
                <a:solidFill>
                  <a:schemeClr val="tx1"/>
                </a:solidFill>
              </a:rPr>
              <a:t>bepalen</a:t>
            </a:r>
            <a:r>
              <a:rPr lang="fr-FR" sz="2400" dirty="0" err="1" smtClean="0">
                <a:solidFill>
                  <a:schemeClr val="tx1"/>
                </a:solidFill>
              </a:rPr>
              <a:t>d</a:t>
            </a:r>
            <a:r>
              <a:rPr lang="fr-FR" sz="2400" dirty="0" smtClean="0">
                <a:solidFill>
                  <a:schemeClr val="tx1"/>
                </a:solidFill>
              </a:rPr>
              <a:t> </a:t>
            </a:r>
            <a:r>
              <a:rPr lang="fr-FR" sz="2400" dirty="0" err="1" smtClean="0">
                <a:solidFill>
                  <a:schemeClr val="tx1"/>
                </a:solidFill>
              </a:rPr>
              <a:t>voor</a:t>
            </a:r>
            <a:r>
              <a:rPr lang="fr-FR" sz="2400" dirty="0" smtClean="0">
                <a:solidFill>
                  <a:schemeClr val="tx1"/>
                </a:solidFill>
              </a:rPr>
              <a:t> het </a:t>
            </a:r>
            <a:r>
              <a:rPr lang="fr-FR" sz="2400" dirty="0" err="1" smtClean="0">
                <a:solidFill>
                  <a:schemeClr val="tx1"/>
                </a:solidFill>
              </a:rPr>
              <a:t>aandeel</a:t>
            </a:r>
            <a:r>
              <a:rPr lang="fr-FR" sz="2400" dirty="0" smtClean="0">
                <a:solidFill>
                  <a:schemeClr val="tx1"/>
                </a:solidFill>
              </a:rPr>
              <a:t> gras in het</a:t>
            </a:r>
            <a:r>
              <a:rPr lang="fr-FR" sz="2400" b="1" dirty="0" smtClean="0">
                <a:solidFill>
                  <a:schemeClr val="tx1"/>
                </a:solidFill>
              </a:rPr>
              <a:t> </a:t>
            </a:r>
            <a:r>
              <a:rPr lang="fr-FR" sz="2400" b="1" dirty="0" err="1" smtClean="0">
                <a:solidFill>
                  <a:schemeClr val="tx1"/>
                </a:solidFill>
              </a:rPr>
              <a:t>rantsoen</a:t>
            </a:r>
            <a:endParaRPr lang="fr-FR" sz="2400" b="1" dirty="0">
              <a:solidFill>
                <a:schemeClr val="tx1"/>
              </a:solidFill>
            </a:endParaRPr>
          </a:p>
        </p:txBody>
      </p:sp>
      <p:pic>
        <p:nvPicPr>
          <p:cNvPr id="13" name="Afbeelding 12"/>
          <p:cNvPicPr>
            <a:picLocks noChangeAspect="1"/>
          </p:cNvPicPr>
          <p:nvPr/>
        </p:nvPicPr>
        <p:blipFill>
          <a:blip r:embed="rId2"/>
          <a:stretch>
            <a:fillRect/>
          </a:stretch>
        </p:blipFill>
        <p:spPr>
          <a:xfrm>
            <a:off x="285749" y="1540364"/>
            <a:ext cx="8504157" cy="4551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3582673"/>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58619" y="233238"/>
            <a:ext cx="7741462" cy="1325563"/>
          </a:xfrm>
          <a:prstGeom prst="rect">
            <a:avLst/>
          </a:prstGeom>
        </p:spPr>
        <p:txBody>
          <a:bodyPr>
            <a:normAutofit/>
          </a:bodyPr>
          <a:lstStyle/>
          <a:p>
            <a:pPr algn="l"/>
            <a:r>
              <a:rPr lang="fr-FR" sz="2400" dirty="0">
                <a:solidFill>
                  <a:schemeClr val="tx1"/>
                </a:solidFill>
              </a:rPr>
              <a:t>Samenstelling &amp; </a:t>
            </a:r>
            <a:r>
              <a:rPr lang="fr-FR" sz="2400" dirty="0" err="1" smtClean="0">
                <a:solidFill>
                  <a:schemeClr val="tx1"/>
                </a:solidFill>
              </a:rPr>
              <a:t>ontwikkeling</a:t>
            </a:r>
            <a:r>
              <a:rPr lang="fr-FR" sz="2400" dirty="0" smtClean="0">
                <a:solidFill>
                  <a:schemeClr val="tx1"/>
                </a:solidFill>
              </a:rPr>
              <a:t> </a:t>
            </a:r>
            <a:r>
              <a:rPr lang="fr-FR" sz="2400" dirty="0">
                <a:solidFill>
                  <a:schemeClr val="tx1"/>
                </a:solidFill>
              </a:rPr>
              <a:t>van het </a:t>
            </a:r>
            <a:r>
              <a:rPr lang="fr-FR" sz="2400" dirty="0" err="1">
                <a:solidFill>
                  <a:schemeClr val="tx1"/>
                </a:solidFill>
              </a:rPr>
              <a:t>Franse</a:t>
            </a:r>
            <a:r>
              <a:rPr lang="fr-FR" sz="2400" dirty="0">
                <a:solidFill>
                  <a:schemeClr val="tx1"/>
                </a:solidFill>
              </a:rPr>
              <a:t> </a:t>
            </a:r>
            <a:r>
              <a:rPr lang="fr-FR" sz="2400" dirty="0" err="1" smtClean="0">
                <a:solidFill>
                  <a:schemeClr val="tx1"/>
                </a:solidFill>
              </a:rPr>
              <a:t>ruwvoerareaal</a:t>
            </a:r>
            <a:endParaRPr lang="fr-FR" sz="2400" dirty="0">
              <a:solidFill>
                <a:schemeClr val="tx1"/>
              </a:solidFill>
            </a:endParaRPr>
          </a:p>
        </p:txBody>
      </p:sp>
      <p:grpSp>
        <p:nvGrpSpPr>
          <p:cNvPr id="4" name="Groupe 3"/>
          <p:cNvGrpSpPr/>
          <p:nvPr/>
        </p:nvGrpSpPr>
        <p:grpSpPr>
          <a:xfrm>
            <a:off x="496586" y="1194692"/>
            <a:ext cx="3770234" cy="1974057"/>
            <a:chOff x="0" y="0"/>
            <a:chExt cx="4420412" cy="2339975"/>
          </a:xfrm>
        </p:grpSpPr>
        <p:grpSp>
          <p:nvGrpSpPr>
            <p:cNvPr id="5" name="Groupe 4"/>
            <p:cNvGrpSpPr/>
            <p:nvPr/>
          </p:nvGrpSpPr>
          <p:grpSpPr>
            <a:xfrm>
              <a:off x="0" y="0"/>
              <a:ext cx="4420412" cy="2339975"/>
              <a:chOff x="0" y="0"/>
              <a:chExt cx="4752447" cy="2699385"/>
            </a:xfrm>
          </p:grpSpPr>
          <p:pic>
            <p:nvPicPr>
              <p:cNvPr id="7" name="Imag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365500" cy="2699385"/>
              </a:xfrm>
              <a:prstGeom prst="rect">
                <a:avLst/>
              </a:prstGeom>
              <a:ln>
                <a:noFill/>
              </a:ln>
              <a:effectLst>
                <a:outerShdw blurRad="292100" dist="139700" dir="2700000" algn="tl" rotWithShape="0">
                  <a:srgbClr val="333333">
                    <a:alpha val="65000"/>
                  </a:srgbClr>
                </a:outerShdw>
              </a:effectLst>
            </p:spPr>
          </p:pic>
          <p:grpSp>
            <p:nvGrpSpPr>
              <p:cNvPr id="8" name="Groupe 7"/>
              <p:cNvGrpSpPr/>
              <p:nvPr/>
            </p:nvGrpSpPr>
            <p:grpSpPr>
              <a:xfrm>
                <a:off x="3327327" y="590550"/>
                <a:ext cx="1425120" cy="1423894"/>
                <a:chOff x="49922" y="12700"/>
                <a:chExt cx="1603958" cy="1423894"/>
              </a:xfrm>
            </p:grpSpPr>
            <p:sp>
              <p:nvSpPr>
                <p:cNvPr id="9" name="Zone de texte 12"/>
                <p:cNvSpPr txBox="1"/>
                <p:nvPr/>
              </p:nvSpPr>
              <p:spPr>
                <a:xfrm>
                  <a:off x="64291" y="12700"/>
                  <a:ext cx="1542743" cy="41723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Voedergewassen</a:t>
                  </a:r>
                  <a:endParaRPr kumimoji="0" lang="fr-FR" sz="1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0" name="Zone de texte 13"/>
                <p:cNvSpPr txBox="1"/>
                <p:nvPr/>
              </p:nvSpPr>
              <p:spPr>
                <a:xfrm>
                  <a:off x="77784" y="355600"/>
                  <a:ext cx="1244600" cy="2794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Maïs</a:t>
                  </a:r>
                  <a:endParaRPr kumimoji="0" lang="fr-FR" sz="1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1" name="Zone de texte 14"/>
                <p:cNvSpPr txBox="1"/>
                <p:nvPr/>
              </p:nvSpPr>
              <p:spPr>
                <a:xfrm>
                  <a:off x="64291" y="635000"/>
                  <a:ext cx="1589589" cy="34204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0"/>
                    </a:spcAft>
                    <a:buClrTx/>
                    <a:buSzTx/>
                    <a:buFontTx/>
                    <a:buNone/>
                    <a:tabLst/>
                    <a:defRPr/>
                  </a:pPr>
                  <a:r>
                    <a:rPr kumimoji="0" lang="fr-FR" sz="75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Tijdelijk grasland</a:t>
                  </a:r>
                  <a:endParaRPr kumimoji="0" lang="fr-FR" sz="1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2" name="Zone de texte 15"/>
                <p:cNvSpPr txBox="1"/>
                <p:nvPr/>
              </p:nvSpPr>
              <p:spPr>
                <a:xfrm>
                  <a:off x="49922" y="977884"/>
                  <a:ext cx="1603958" cy="45871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Blijvend </a:t>
                  </a:r>
                  <a:r>
                    <a:rPr kumimoji="0" lang="fr-FR" sz="75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grasland</a:t>
                  </a:r>
                  <a:endParaRPr kumimoji="0" lang="fr-FR" sz="1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grpSp>
        <p:sp>
          <p:nvSpPr>
            <p:cNvPr id="6" name="Zone de texte 23"/>
            <p:cNvSpPr txBox="1"/>
            <p:nvPr/>
          </p:nvSpPr>
          <p:spPr>
            <a:xfrm>
              <a:off x="228600" y="38100"/>
              <a:ext cx="571500" cy="2095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fr-FR" sz="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fr-FR" sz="600" b="0" i="0" u="none" strike="noStrike" kern="1200" cap="none" spc="0" normalizeH="0" baseline="0" noProof="0" dirty="0" smtClean="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UAA</a:t>
              </a:r>
              <a:endParaRPr kumimoji="0" lang="fr-FR" sz="825"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13" name="Groupe 12"/>
          <p:cNvGrpSpPr/>
          <p:nvPr/>
        </p:nvGrpSpPr>
        <p:grpSpPr>
          <a:xfrm>
            <a:off x="496586" y="3713546"/>
            <a:ext cx="4680431" cy="2104162"/>
            <a:chOff x="0" y="0"/>
            <a:chExt cx="3273646" cy="1701800"/>
          </a:xfrm>
        </p:grpSpPr>
        <p:pic>
          <p:nvPicPr>
            <p:cNvPr id="14" name="Imag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771775" cy="1543685"/>
            </a:xfrm>
            <a:prstGeom prst="rect">
              <a:avLst/>
            </a:prstGeom>
            <a:ln>
              <a:noFill/>
            </a:ln>
            <a:effectLst>
              <a:outerShdw blurRad="292100" dist="139700" dir="2700000" algn="tl" rotWithShape="0">
                <a:srgbClr val="333333">
                  <a:alpha val="65000"/>
                </a:srgbClr>
              </a:outerShdw>
            </a:effectLst>
          </p:spPr>
        </p:pic>
        <p:grpSp>
          <p:nvGrpSpPr>
            <p:cNvPr id="15" name="Groupe 14"/>
            <p:cNvGrpSpPr/>
            <p:nvPr/>
          </p:nvGrpSpPr>
          <p:grpSpPr>
            <a:xfrm>
              <a:off x="1168400" y="1346198"/>
              <a:ext cx="2105246" cy="355602"/>
              <a:chOff x="0" y="-6352"/>
              <a:chExt cx="2105246" cy="355602"/>
            </a:xfrm>
          </p:grpSpPr>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7150"/>
                <a:ext cx="1007745" cy="260985"/>
              </a:xfrm>
              <a:prstGeom prst="rect">
                <a:avLst/>
              </a:prstGeom>
              <a:ln>
                <a:noFill/>
              </a:ln>
              <a:effectLst>
                <a:outerShdw blurRad="292100" dist="139700" dir="2700000" algn="tl" rotWithShape="0">
                  <a:srgbClr val="333333">
                    <a:alpha val="65000"/>
                  </a:srgbClr>
                </a:outerShdw>
              </a:effectLst>
            </p:spPr>
          </p:pic>
          <p:grpSp>
            <p:nvGrpSpPr>
              <p:cNvPr id="17" name="Groupe 16"/>
              <p:cNvGrpSpPr/>
              <p:nvPr/>
            </p:nvGrpSpPr>
            <p:grpSpPr>
              <a:xfrm>
                <a:off x="101599" y="-6352"/>
                <a:ext cx="2003647" cy="355602"/>
                <a:chOff x="-1" y="-6352"/>
                <a:chExt cx="2003647" cy="355602"/>
              </a:xfrm>
            </p:grpSpPr>
            <p:sp>
              <p:nvSpPr>
                <p:cNvPr id="18" name="Zone de texte 26"/>
                <p:cNvSpPr txBox="1"/>
                <p:nvPr/>
              </p:nvSpPr>
              <p:spPr>
                <a:xfrm>
                  <a:off x="-1" y="-7"/>
                  <a:ext cx="819150" cy="19685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lang="fr-FR" sz="825" b="1" dirty="0" err="1" smtClean="0">
                      <a:solidFill>
                        <a:prstClr val="black"/>
                      </a:solidFill>
                      <a:latin typeface="Calibri" panose="020F0502020204030204"/>
                      <a:ea typeface="Calibri" panose="020F0502020204030204" pitchFamily="34" charset="0"/>
                      <a:cs typeface="Times New Roman" panose="02020603050405020304" pitchFamily="18" charset="0"/>
                    </a:rPr>
                    <a:t>Ruwvoer</a:t>
                  </a:r>
                  <a:endParaRPr kumimoji="0" lang="fr-FR" sz="15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9" name="Zone de texte 27"/>
                <p:cNvSpPr txBox="1"/>
                <p:nvPr/>
              </p:nvSpPr>
              <p:spPr>
                <a:xfrm>
                  <a:off x="0" y="159308"/>
                  <a:ext cx="819150" cy="18993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0"/>
                    </a:spcAft>
                    <a:buClrTx/>
                    <a:buSzTx/>
                    <a:buFontTx/>
                    <a:buNone/>
                    <a:tabLst/>
                    <a:defRPr/>
                  </a:pPr>
                  <a:r>
                    <a:rPr lang="fr-FR" sz="825" b="1" dirty="0" err="1" smtClean="0">
                      <a:solidFill>
                        <a:prstClr val="black"/>
                      </a:solidFill>
                      <a:latin typeface="Calibri" panose="020F0502020204030204"/>
                      <a:ea typeface="Calibri" panose="020F0502020204030204" pitchFamily="34" charset="0"/>
                      <a:cs typeface="Times New Roman" panose="02020603050405020304" pitchFamily="18" charset="0"/>
                    </a:rPr>
                    <a:t>Blijvend</a:t>
                  </a:r>
                  <a:r>
                    <a:rPr kumimoji="0" lang="fr-FR" sz="825" b="1" i="0" u="none" strike="noStrike" kern="1200" cap="none" spc="0" normalizeH="0" baseline="0" noProof="0" dirty="0" smtClean="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fr-FR" sz="825" b="1"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grasland</a:t>
                  </a:r>
                  <a:endParaRPr kumimoji="0" lang="fr-FR" sz="15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0" name="Zone de texte 28"/>
                <p:cNvSpPr txBox="1"/>
                <p:nvPr/>
              </p:nvSpPr>
              <p:spPr>
                <a:xfrm>
                  <a:off x="889000" y="-6352"/>
                  <a:ext cx="1114646" cy="2032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fr-FR" sz="788" b="1"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Tijdelijk grasland</a:t>
                  </a:r>
                  <a:endParaRPr kumimoji="0" lang="fr-FR" sz="13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1" name="Zone de texte 29"/>
                <p:cNvSpPr txBox="1"/>
                <p:nvPr/>
              </p:nvSpPr>
              <p:spPr>
                <a:xfrm>
                  <a:off x="895350" y="146050"/>
                  <a:ext cx="869950" cy="2032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fr-FR" sz="788" b="1"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Rangeland</a:t>
                  </a:r>
                  <a:endParaRPr kumimoji="0" lang="fr-FR" sz="13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grpSp>
      </p:grpSp>
      <p:pic>
        <p:nvPicPr>
          <p:cNvPr id="22" name="Image 21"/>
          <p:cNvPicPr/>
          <p:nvPr/>
        </p:nvPicPr>
        <p:blipFill>
          <a:blip r:embed="rId5"/>
          <a:stretch>
            <a:fillRect/>
          </a:stretch>
        </p:blipFill>
        <p:spPr>
          <a:xfrm>
            <a:off x="5334098" y="1315224"/>
            <a:ext cx="2957513" cy="3121819"/>
          </a:xfrm>
          <a:prstGeom prst="rect">
            <a:avLst/>
          </a:prstGeom>
          <a:ln>
            <a:noFill/>
          </a:ln>
          <a:effectLst>
            <a:outerShdw blurRad="292100" dist="139700" dir="2700000" algn="tl" rotWithShape="0">
              <a:srgbClr val="333333">
                <a:alpha val="65000"/>
              </a:srgbClr>
            </a:outerShdw>
          </a:effectLst>
        </p:spPr>
      </p:pic>
      <p:sp>
        <p:nvSpPr>
          <p:cNvPr id="23" name="ZoneTexte 22"/>
          <p:cNvSpPr txBox="1"/>
          <p:nvPr/>
        </p:nvSpPr>
        <p:spPr>
          <a:xfrm>
            <a:off x="5334098" y="4471299"/>
            <a:ext cx="2307431"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blijvend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grasland</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in FA</a:t>
            </a:r>
          </a:p>
        </p:txBody>
      </p:sp>
      <p:sp>
        <p:nvSpPr>
          <p:cNvPr id="24" name="ZoneTexte 23"/>
          <p:cNvSpPr txBox="1"/>
          <p:nvPr/>
        </p:nvSpPr>
        <p:spPr>
          <a:xfrm>
            <a:off x="548391" y="5645661"/>
            <a:ext cx="1261223"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750" b="0" i="0" u="none" strike="noStrike" kern="1200" cap="none" spc="0" normalizeH="0" baseline="0" noProof="0" dirty="0">
                <a:ln>
                  <a:noFill/>
                </a:ln>
                <a:solidFill>
                  <a:prstClr val="black"/>
                </a:solidFill>
                <a:effectLst/>
                <a:uLnTx/>
                <a:uFillTx/>
                <a:latin typeface="Calibri" panose="020F0502020204030204"/>
                <a:ea typeface="+mn-ea"/>
                <a:cs typeface="+mn-cs"/>
              </a:rPr>
              <a:t>Bron: Huyghe </a:t>
            </a:r>
            <a:r>
              <a:rPr kumimoji="0" lang="fr-FR" sz="75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fr-FR" sz="7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750" b="0" i="0" u="none" strike="noStrike" kern="1200" cap="none" spc="0" normalizeH="0" baseline="0" noProof="0" dirty="0" smtClean="0">
                <a:ln>
                  <a:noFill/>
                </a:ln>
                <a:solidFill>
                  <a:prstClr val="black"/>
                </a:solidFill>
                <a:effectLst/>
                <a:uLnTx/>
                <a:uFillTx/>
                <a:latin typeface="Calibri" panose="020F0502020204030204"/>
                <a:ea typeface="+mn-ea"/>
                <a:cs typeface="+mn-cs"/>
              </a:rPr>
              <a:t>2015</a:t>
            </a:r>
            <a:endParaRPr kumimoji="0" lang="fr-FR" sz="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ZoneTexte 24"/>
          <p:cNvSpPr txBox="1"/>
          <p:nvPr/>
        </p:nvSpPr>
        <p:spPr>
          <a:xfrm>
            <a:off x="469705" y="3262089"/>
            <a:ext cx="1214438" cy="21358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788" b="0" i="0" u="none" strike="noStrike" kern="1200" cap="none" spc="0" normalizeH="0" baseline="0" noProof="0" dirty="0">
                <a:ln>
                  <a:noFill/>
                </a:ln>
                <a:solidFill>
                  <a:prstClr val="black"/>
                </a:solidFill>
                <a:effectLst/>
                <a:uLnTx/>
                <a:uFillTx/>
                <a:latin typeface="Calibri" panose="020F0502020204030204"/>
                <a:ea typeface="+mn-ea"/>
                <a:cs typeface="+mn-cs"/>
              </a:rPr>
              <a:t>Bron: RGA 2010</a:t>
            </a:r>
          </a:p>
        </p:txBody>
      </p:sp>
      <p:sp>
        <p:nvSpPr>
          <p:cNvPr id="26" name="ZoneTexte 25"/>
          <p:cNvSpPr txBox="1"/>
          <p:nvPr/>
        </p:nvSpPr>
        <p:spPr>
          <a:xfrm>
            <a:off x="7532629" y="4557796"/>
            <a:ext cx="1214438" cy="21358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788" b="0" i="0" u="none" strike="noStrike" kern="1200" cap="none" spc="0" normalizeH="0" baseline="0" noProof="0" dirty="0">
                <a:ln>
                  <a:noFill/>
                </a:ln>
                <a:solidFill>
                  <a:prstClr val="black"/>
                </a:solidFill>
                <a:effectLst/>
                <a:uLnTx/>
                <a:uFillTx/>
                <a:latin typeface="Calibri" panose="020F0502020204030204"/>
                <a:ea typeface="+mn-ea"/>
                <a:cs typeface="+mn-cs"/>
              </a:rPr>
              <a:t>Bron: RGA 2010</a:t>
            </a:r>
          </a:p>
        </p:txBody>
      </p:sp>
    </p:spTree>
    <p:extLst>
      <p:ext uri="{BB962C8B-B14F-4D97-AF65-F5344CB8AC3E}">
        <p14:creationId xmlns:p14="http://schemas.microsoft.com/office/powerpoint/2010/main" val="68220118"/>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365126"/>
            <a:ext cx="7122695" cy="673028"/>
          </a:xfrm>
          <a:prstGeom prst="rect">
            <a:avLst/>
          </a:prstGeom>
        </p:spPr>
        <p:txBody>
          <a:bodyPr/>
          <a:lstStyle/>
          <a:p>
            <a:pPr algn="l"/>
            <a:r>
              <a:rPr lang="fr-FR" sz="2400" dirty="0" err="1" smtClean="0">
                <a:solidFill>
                  <a:schemeClr val="tx1"/>
                </a:solidFill>
              </a:rPr>
              <a:t>Droge</a:t>
            </a:r>
            <a:r>
              <a:rPr lang="fr-FR" sz="2400" dirty="0" smtClean="0">
                <a:solidFill>
                  <a:schemeClr val="tx1"/>
                </a:solidFill>
              </a:rPr>
              <a:t> </a:t>
            </a:r>
            <a:r>
              <a:rPr lang="fr-FR" sz="2400" dirty="0" err="1" smtClean="0">
                <a:solidFill>
                  <a:schemeClr val="tx1"/>
                </a:solidFill>
              </a:rPr>
              <a:t>stofopname</a:t>
            </a:r>
            <a:r>
              <a:rPr lang="fr-FR" sz="2400" dirty="0" smtClean="0">
                <a:solidFill>
                  <a:schemeClr val="tx1"/>
                </a:solidFill>
              </a:rPr>
              <a:t> per </a:t>
            </a:r>
            <a:r>
              <a:rPr lang="fr-FR" sz="2400" dirty="0" err="1" smtClean="0">
                <a:solidFill>
                  <a:schemeClr val="tx1"/>
                </a:solidFill>
              </a:rPr>
              <a:t>koe</a:t>
            </a:r>
            <a:r>
              <a:rPr lang="fr-FR" sz="2400" dirty="0" smtClean="0">
                <a:solidFill>
                  <a:schemeClr val="tx1"/>
                </a:solidFill>
              </a:rPr>
              <a:t> in vers gras</a:t>
            </a:r>
            <a:endParaRPr lang="fr-FR" sz="2400" dirty="0">
              <a:solidFill>
                <a:schemeClr val="tx1"/>
              </a:solidFill>
            </a:endParaRPr>
          </a:p>
        </p:txBody>
      </p:sp>
      <p:sp>
        <p:nvSpPr>
          <p:cNvPr id="3" name="Espace réservé du contenu 2"/>
          <p:cNvSpPr>
            <a:spLocks noGrp="1"/>
          </p:cNvSpPr>
          <p:nvPr>
            <p:ph idx="4294967295"/>
          </p:nvPr>
        </p:nvSpPr>
        <p:spPr>
          <a:xfrm>
            <a:off x="4478338" y="2227263"/>
            <a:ext cx="4665662" cy="3262312"/>
          </a:xfrm>
          <a:prstGeom prst="rect">
            <a:avLst/>
          </a:prstGeom>
        </p:spPr>
        <p:txBody>
          <a:bodyPr/>
          <a:lstStyle/>
          <a:p>
            <a:r>
              <a:rPr lang="fr-FR" sz="1800" dirty="0" err="1" smtClean="0"/>
              <a:t>Kies</a:t>
            </a:r>
            <a:r>
              <a:rPr lang="fr-FR" sz="1800" dirty="0" smtClean="0"/>
              <a:t> </a:t>
            </a:r>
            <a:r>
              <a:rPr lang="fr-FR" sz="1800" dirty="0" err="1" smtClean="0"/>
              <a:t>uw</a:t>
            </a:r>
            <a:r>
              <a:rPr lang="fr-FR" sz="1800" dirty="0" smtClean="0"/>
              <a:t> </a:t>
            </a:r>
            <a:r>
              <a:rPr lang="fr-FR" sz="1800" dirty="0" err="1" smtClean="0"/>
              <a:t>doel</a:t>
            </a:r>
            <a:r>
              <a:rPr lang="fr-FR" sz="1800" dirty="0" smtClean="0"/>
              <a:t> (</a:t>
            </a:r>
            <a:r>
              <a:rPr lang="fr-FR" sz="1800" dirty="0" err="1" smtClean="0"/>
              <a:t>bij</a:t>
            </a:r>
            <a:r>
              <a:rPr lang="fr-FR" sz="1800" dirty="0" smtClean="0"/>
              <a:t> </a:t>
            </a:r>
            <a:r>
              <a:rPr lang="fr-FR" sz="1800" dirty="0" err="1" smtClean="0"/>
              <a:t>inscharen</a:t>
            </a:r>
            <a:r>
              <a:rPr lang="fr-FR" sz="1800" dirty="0" smtClean="0"/>
              <a:t> </a:t>
            </a:r>
            <a:r>
              <a:rPr lang="fr-FR" sz="1800" dirty="0" err="1" smtClean="0"/>
              <a:t>bij</a:t>
            </a:r>
            <a:r>
              <a:rPr lang="fr-FR" sz="1800" dirty="0" smtClean="0"/>
              <a:t> 12 cm)</a:t>
            </a:r>
          </a:p>
          <a:p>
            <a:pPr marL="0" indent="0">
              <a:buNone/>
            </a:pPr>
            <a:endParaRPr lang="fr-FR" sz="1800" dirty="0" smtClean="0"/>
          </a:p>
          <a:p>
            <a:pPr lvl="1"/>
            <a:r>
              <a:rPr lang="fr-FR" sz="1800" dirty="0" smtClean="0"/>
              <a:t>Meer </a:t>
            </a:r>
            <a:r>
              <a:rPr lang="fr-FR" sz="1800" dirty="0" err="1" smtClean="0"/>
              <a:t>melk/koe</a:t>
            </a:r>
            <a:r>
              <a:rPr lang="fr-FR" sz="1800" dirty="0" smtClean="0"/>
              <a:t>:</a:t>
            </a:r>
          </a:p>
          <a:p>
            <a:pPr lvl="2"/>
            <a:r>
              <a:rPr lang="fr-FR" sz="1600" dirty="0" err="1" smtClean="0"/>
              <a:t>Opname</a:t>
            </a:r>
            <a:r>
              <a:rPr lang="fr-FR" sz="1600" dirty="0" smtClean="0"/>
              <a:t> 17 kg DS/dag =&gt; restant 6 cm</a:t>
            </a:r>
          </a:p>
          <a:p>
            <a:pPr lvl="2"/>
            <a:r>
              <a:rPr lang="fr-FR" sz="1600" dirty="0" smtClean="0"/>
              <a:t>Grasgebruik 1 600 kg DS/ha</a:t>
            </a:r>
          </a:p>
          <a:p>
            <a:pPr lvl="1"/>
            <a:endParaRPr lang="fr-FR" sz="1800" dirty="0"/>
          </a:p>
          <a:p>
            <a:pPr lvl="1"/>
            <a:r>
              <a:rPr lang="fr-FR" sz="1800" dirty="0" smtClean="0"/>
              <a:t>Meer </a:t>
            </a:r>
            <a:r>
              <a:rPr lang="fr-FR" sz="1800" dirty="0" err="1" smtClean="0"/>
              <a:t>melk/ha</a:t>
            </a:r>
          </a:p>
          <a:p>
            <a:pPr lvl="2"/>
            <a:r>
              <a:rPr lang="fr-FR" sz="1600" dirty="0" err="1" smtClean="0"/>
              <a:t>Opname</a:t>
            </a:r>
            <a:r>
              <a:rPr lang="fr-FR" sz="1600" dirty="0" smtClean="0"/>
              <a:t> 15 kg DS/dag =&gt; restant 5 cm</a:t>
            </a:r>
          </a:p>
          <a:p>
            <a:pPr lvl="2"/>
            <a:r>
              <a:rPr lang="fr-FR" sz="1600" dirty="0" smtClean="0"/>
              <a:t>Grasgebruik 2 400 kg DS/ha</a:t>
            </a:r>
            <a:endParaRPr lang="fr-FR" sz="1600" dirty="0"/>
          </a:p>
        </p:txBody>
      </p:sp>
      <p:grpSp>
        <p:nvGrpSpPr>
          <p:cNvPr id="8" name="Groupe 7"/>
          <p:cNvGrpSpPr/>
          <p:nvPr/>
        </p:nvGrpSpPr>
        <p:grpSpPr>
          <a:xfrm>
            <a:off x="279456" y="2378869"/>
            <a:ext cx="4033926" cy="2821781"/>
            <a:chOff x="105909" y="2242963"/>
            <a:chExt cx="5032143" cy="3548237"/>
          </a:xfrm>
        </p:grpSpPr>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240" y="2242964"/>
              <a:ext cx="4282954" cy="3548236"/>
            </a:xfrm>
            <a:prstGeom prst="rect">
              <a:avLst/>
            </a:prstGeom>
          </p:spPr>
        </p:pic>
        <p:sp>
          <p:nvSpPr>
            <p:cNvPr id="5" name="ZoneTexte 4"/>
            <p:cNvSpPr txBox="1"/>
            <p:nvPr/>
          </p:nvSpPr>
          <p:spPr>
            <a:xfrm>
              <a:off x="2028824" y="4819650"/>
              <a:ext cx="3109228" cy="377337"/>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err="1" smtClean="0">
                  <a:ln>
                    <a:noFill/>
                  </a:ln>
                  <a:solidFill>
                    <a:prstClr val="black"/>
                  </a:solidFill>
                  <a:effectLst/>
                  <a:uLnTx/>
                  <a:uFillTx/>
                  <a:latin typeface="Calibri" panose="020F0502020204030204"/>
                  <a:ea typeface="+mn-ea"/>
                  <a:cs typeface="+mn-cs"/>
                </a:rPr>
                <a:t>Grashoogte</a:t>
              </a:r>
              <a:r>
                <a:rPr kumimoji="0" lang="fr-FR" sz="135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350" b="0" i="0" u="none" strike="noStrike" kern="1200" cap="none" spc="0" normalizeH="0" baseline="0" noProof="0" dirty="0" err="1" smtClean="0">
                  <a:ln>
                    <a:noFill/>
                  </a:ln>
                  <a:solidFill>
                    <a:prstClr val="black"/>
                  </a:solidFill>
                  <a:effectLst/>
                  <a:uLnTx/>
                  <a:uFillTx/>
                  <a:latin typeface="Calibri" panose="020F0502020204030204"/>
                  <a:ea typeface="+mn-ea"/>
                  <a:cs typeface="+mn-cs"/>
                </a:rPr>
                <a:t>bij</a:t>
              </a:r>
              <a:r>
                <a:rPr kumimoji="0" lang="fr-FR" sz="135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350" b="0" i="0" u="none" strike="noStrike" kern="1200" cap="none" spc="0" normalizeH="0" baseline="0" noProof="0" dirty="0" err="1" smtClean="0">
                  <a:ln>
                    <a:noFill/>
                  </a:ln>
                  <a:solidFill>
                    <a:prstClr val="black"/>
                  </a:solidFill>
                  <a:effectLst/>
                  <a:uLnTx/>
                  <a:uFillTx/>
                  <a:latin typeface="Calibri" panose="020F0502020204030204"/>
                  <a:ea typeface="+mn-ea"/>
                  <a:cs typeface="+mn-cs"/>
                </a:rPr>
                <a:t>inscharen</a:t>
              </a:r>
              <a:r>
                <a:rPr kumimoji="0" lang="fr-FR" sz="1350" b="0" i="0" u="none" strike="noStrike" kern="1200" cap="none" spc="0" normalizeH="0" baseline="0" noProof="0" dirty="0" smtClean="0">
                  <a:ln>
                    <a:noFill/>
                  </a:ln>
                  <a:solidFill>
                    <a:prstClr val="black"/>
                  </a:solidFill>
                  <a:effectLst/>
                  <a:uLnTx/>
                  <a:uFillTx/>
                  <a:latin typeface="Calibri" panose="020F0502020204030204"/>
                  <a:ea typeface="+mn-ea"/>
                  <a:cs typeface="+mn-cs"/>
                </a:rPr>
                <a:t> (cm</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ZoneTexte 5"/>
            <p:cNvSpPr txBox="1"/>
            <p:nvPr/>
          </p:nvSpPr>
          <p:spPr>
            <a:xfrm>
              <a:off x="105909" y="2242964"/>
              <a:ext cx="960891" cy="580519"/>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Restant (cm</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ZoneTexte 6"/>
            <p:cNvSpPr txBox="1"/>
            <p:nvPr/>
          </p:nvSpPr>
          <p:spPr>
            <a:xfrm>
              <a:off x="1121376" y="2242963"/>
              <a:ext cx="960891" cy="580519"/>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Calibri" panose="020F0502020204030204"/>
                  <a:ea typeface="+mn-ea"/>
                  <a:cs typeface="+mn-cs"/>
                </a:rPr>
                <a:t>Kg </a:t>
              </a:r>
              <a:r>
                <a:rPr kumimoji="0" lang="fr-FR" sz="1200" b="1" i="0" u="none" strike="noStrike" kern="1200" cap="none" spc="0" normalizeH="0" baseline="0" noProof="0" dirty="0" smtClean="0">
                  <a:ln>
                    <a:noFill/>
                  </a:ln>
                  <a:solidFill>
                    <a:srgbClr val="C00000"/>
                  </a:solidFill>
                  <a:effectLst/>
                  <a:uLnTx/>
                  <a:uFillTx/>
                  <a:latin typeface="Calibri" panose="020F0502020204030204"/>
                  <a:ea typeface="+mn-ea"/>
                  <a:cs typeface="+mn-cs"/>
                </a:rPr>
                <a:t>DS/dag</a:t>
              </a:r>
              <a:endParaRPr kumimoji="0" lang="fr-FR" sz="1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10" name="Afgeronde rechthoek 9"/>
          <p:cNvSpPr/>
          <p:nvPr/>
        </p:nvSpPr>
        <p:spPr>
          <a:xfrm>
            <a:off x="55002" y="1876926"/>
            <a:ext cx="4331368" cy="3808854"/>
          </a:xfrm>
          <a:prstGeom prst="roundRect">
            <a:avLst/>
          </a:prstGeom>
          <a:noFill/>
          <a:ln w="28575"/>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44984990"/>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391886" y="457552"/>
            <a:ext cx="5915025" cy="468312"/>
          </a:xfrm>
          <a:prstGeom prst="rect">
            <a:avLst/>
          </a:prstGeom>
        </p:spPr>
        <p:txBody>
          <a:bodyPr/>
          <a:lstStyle/>
          <a:p>
            <a:pPr algn="l"/>
            <a:r>
              <a:rPr lang="fr-FR" sz="2400" b="1" dirty="0" err="1" smtClean="0">
                <a:solidFill>
                  <a:schemeClr val="tx1"/>
                </a:solidFill>
              </a:rPr>
              <a:t>Beweiding</a:t>
            </a:r>
            <a:r>
              <a:rPr lang="fr-FR" sz="2400" b="1" dirty="0">
                <a:solidFill>
                  <a:schemeClr val="tx1"/>
                </a:solidFill>
              </a:rPr>
              <a:t>: </a:t>
            </a:r>
            <a:r>
              <a:rPr lang="fr-FR" sz="2400" b="1" dirty="0" err="1" smtClean="0">
                <a:solidFill>
                  <a:schemeClr val="tx1"/>
                </a:solidFill>
              </a:rPr>
              <a:t>standweiden</a:t>
            </a:r>
            <a:endParaRPr lang="fr-FR" sz="2400" b="1" dirty="0">
              <a:solidFill>
                <a:schemeClr val="tx1"/>
              </a:solidFill>
            </a:endParaRPr>
          </a:p>
        </p:txBody>
      </p:sp>
      <p:graphicFrame>
        <p:nvGraphicFramePr>
          <p:cNvPr id="8" name="Espace réservé du contenu 7"/>
          <p:cNvGraphicFramePr>
            <a:graphicFrameLocks noGrp="1"/>
          </p:cNvGraphicFramePr>
          <p:nvPr>
            <p:ph idx="4294967295"/>
            <p:extLst>
              <p:ext uri="{D42A27DB-BD31-4B8C-83A1-F6EECF244321}">
                <p14:modId xmlns:p14="http://schemas.microsoft.com/office/powerpoint/2010/main" val="118155545"/>
              </p:ext>
            </p:extLst>
          </p:nvPr>
        </p:nvGraphicFramePr>
        <p:xfrm>
          <a:off x="714620" y="3544360"/>
          <a:ext cx="7109344" cy="1811410"/>
        </p:xfrm>
        <a:graphic>
          <a:graphicData uri="http://schemas.openxmlformats.org/drawingml/2006/table">
            <a:tbl>
              <a:tblPr firstRow="1" firstCol="1" bandRow="1">
                <a:tableStyleId>{F5AB1C69-6EDB-4FF4-983F-18BD219EF322}</a:tableStyleId>
              </a:tblPr>
              <a:tblGrid>
                <a:gridCol w="1251684">
                  <a:extLst>
                    <a:ext uri="{9D8B030D-6E8A-4147-A177-3AD203B41FA5}">
                      <a16:colId xmlns:a16="http://schemas.microsoft.com/office/drawing/2014/main" val="3675460495"/>
                    </a:ext>
                  </a:extLst>
                </a:gridCol>
                <a:gridCol w="1182130">
                  <a:extLst>
                    <a:ext uri="{9D8B030D-6E8A-4147-A177-3AD203B41FA5}">
                      <a16:colId xmlns:a16="http://schemas.microsoft.com/office/drawing/2014/main" val="3647737208"/>
                    </a:ext>
                  </a:extLst>
                </a:gridCol>
                <a:gridCol w="741506">
                  <a:extLst>
                    <a:ext uri="{9D8B030D-6E8A-4147-A177-3AD203B41FA5}">
                      <a16:colId xmlns:a16="http://schemas.microsoft.com/office/drawing/2014/main" val="4044216148"/>
                    </a:ext>
                  </a:extLst>
                </a:gridCol>
                <a:gridCol w="497333">
                  <a:extLst>
                    <a:ext uri="{9D8B030D-6E8A-4147-A177-3AD203B41FA5}">
                      <a16:colId xmlns:a16="http://schemas.microsoft.com/office/drawing/2014/main" val="1678484085"/>
                    </a:ext>
                  </a:extLst>
                </a:gridCol>
                <a:gridCol w="674727">
                  <a:extLst>
                    <a:ext uri="{9D8B030D-6E8A-4147-A177-3AD203B41FA5}">
                      <a16:colId xmlns:a16="http://schemas.microsoft.com/office/drawing/2014/main" val="1777470371"/>
                    </a:ext>
                  </a:extLst>
                </a:gridCol>
                <a:gridCol w="461345">
                  <a:extLst>
                    <a:ext uri="{9D8B030D-6E8A-4147-A177-3AD203B41FA5}">
                      <a16:colId xmlns:a16="http://schemas.microsoft.com/office/drawing/2014/main" val="2191520425"/>
                    </a:ext>
                  </a:extLst>
                </a:gridCol>
                <a:gridCol w="591865">
                  <a:extLst>
                    <a:ext uri="{9D8B030D-6E8A-4147-A177-3AD203B41FA5}">
                      <a16:colId xmlns:a16="http://schemas.microsoft.com/office/drawing/2014/main" val="2577314284"/>
                    </a:ext>
                  </a:extLst>
                </a:gridCol>
                <a:gridCol w="599626">
                  <a:extLst>
                    <a:ext uri="{9D8B030D-6E8A-4147-A177-3AD203B41FA5}">
                      <a16:colId xmlns:a16="http://schemas.microsoft.com/office/drawing/2014/main" val="1750167113"/>
                    </a:ext>
                  </a:extLst>
                </a:gridCol>
                <a:gridCol w="546270">
                  <a:extLst>
                    <a:ext uri="{9D8B030D-6E8A-4147-A177-3AD203B41FA5}">
                      <a16:colId xmlns:a16="http://schemas.microsoft.com/office/drawing/2014/main" val="4288865"/>
                    </a:ext>
                  </a:extLst>
                </a:gridCol>
                <a:gridCol w="562858">
                  <a:extLst>
                    <a:ext uri="{9D8B030D-6E8A-4147-A177-3AD203B41FA5}">
                      <a16:colId xmlns:a16="http://schemas.microsoft.com/office/drawing/2014/main" val="4135825766"/>
                    </a:ext>
                  </a:extLst>
                </a:gridCol>
              </a:tblGrid>
              <a:tr h="305738">
                <a:tc gridSpan="2">
                  <a:txBody>
                    <a:bodyPr/>
                    <a:lstStyle/>
                    <a:p>
                      <a:pPr marL="0" indent="0" algn="l">
                        <a:spcAft>
                          <a:spcPts val="0"/>
                        </a:spcAft>
                        <a:buFont typeface="Arial" panose="020B0604020202020204" pitchFamily="34" charset="0"/>
                        <a:buNone/>
                      </a:pPr>
                      <a:r>
                        <a:rPr lang="fr-FR" sz="1050" dirty="0" err="1" smtClean="0">
                          <a:effectLst/>
                        </a:rPr>
                        <a:t>Standweiden</a:t>
                      </a:r>
                      <a:endParaRPr lang="fr-FR"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ctr">
                        <a:spcAft>
                          <a:spcPts val="0"/>
                        </a:spcAft>
                      </a:pPr>
                      <a:r>
                        <a:rPr lang="fr-FR" sz="1400" dirty="0" err="1" smtClean="0">
                          <a:effectLst/>
                        </a:rPr>
                        <a:t>Koe</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ctr">
                        <a:spcAft>
                          <a:spcPts val="0"/>
                        </a:spcAft>
                      </a:pPr>
                      <a:r>
                        <a:rPr lang="fr-FR" sz="1400" dirty="0" err="1" smtClean="0">
                          <a:effectLst/>
                        </a:rPr>
                        <a:t>Geit</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ctr">
                        <a:spcAft>
                          <a:spcPts val="0"/>
                        </a:spcAft>
                      </a:pPr>
                      <a:r>
                        <a:rPr lang="fr-FR" sz="1400" dirty="0" err="1" smtClean="0">
                          <a:effectLst/>
                        </a:rPr>
                        <a:t>Schapen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ctr">
                        <a:spcAft>
                          <a:spcPts val="0"/>
                        </a:spcAft>
                      </a:pPr>
                      <a:r>
                        <a:rPr lang="fr-FR" sz="1400" dirty="0" smtClean="0">
                          <a:effectLst/>
                        </a:rPr>
                        <a:t>Paard</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extLst>
                  <a:ext uri="{0D108BD9-81ED-4DB2-BD59-A6C34878D82A}">
                    <a16:rowId xmlns:a16="http://schemas.microsoft.com/office/drawing/2014/main" val="2976686150"/>
                  </a:ext>
                </a:extLst>
              </a:tr>
              <a:tr h="305738">
                <a:tc>
                  <a:txBody>
                    <a:bodyPr/>
                    <a:lstStyle/>
                    <a:p>
                      <a:pPr marL="0" indent="0" algn="l">
                        <a:spcAft>
                          <a:spcPts val="0"/>
                        </a:spcAft>
                        <a:buFont typeface="Arial" panose="020B0604020202020204" pitchFamily="34" charset="0"/>
                        <a:buNone/>
                      </a:pPr>
                      <a:r>
                        <a:rPr lang="fr-FR" sz="1400" dirty="0" err="1" smtClean="0">
                          <a:effectLst/>
                        </a:rPr>
                        <a:t>Criterium</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err="1" smtClean="0">
                          <a:effectLst/>
                        </a:rPr>
                        <a:t>Eenheid</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604334884"/>
                  </a:ext>
                </a:extLst>
              </a:tr>
              <a:tr h="305738">
                <a:tc>
                  <a:txBody>
                    <a:bodyPr/>
                    <a:lstStyle/>
                    <a:p>
                      <a:pPr marL="0" indent="0" algn="l">
                        <a:spcAft>
                          <a:spcPts val="0"/>
                        </a:spcAft>
                        <a:buFont typeface="Arial" panose="020B0604020202020204" pitchFamily="34" charset="0"/>
                        <a:buNone/>
                      </a:pPr>
                      <a:r>
                        <a:rPr lang="fr-FR" sz="1400" dirty="0" err="1" smtClean="0">
                          <a:effectLst/>
                        </a:rPr>
                        <a:t>Areaal</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Are/LU</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30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80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30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60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 70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 90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50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a:effectLst/>
                        </a:rPr>
                        <a:t>90</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939415083"/>
                  </a:ext>
                </a:extLst>
              </a:tr>
              <a:tr h="447098">
                <a:tc>
                  <a:txBody>
                    <a:bodyPr/>
                    <a:lstStyle/>
                    <a:p>
                      <a:pPr marL="0" indent="0" algn="l">
                        <a:spcAft>
                          <a:spcPts val="0"/>
                        </a:spcAft>
                        <a:buFont typeface="Arial" panose="020B0604020202020204" pitchFamily="34" charset="0"/>
                        <a:buNone/>
                      </a:pPr>
                      <a:r>
                        <a:rPr lang="fr-FR" sz="1400" dirty="0" err="1" smtClean="0">
                          <a:effectLst/>
                        </a:rPr>
                        <a:t>Inscharen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err="1" smtClean="0">
                          <a:effectLst/>
                        </a:rPr>
                        <a:t>Grashoogte</a:t>
                      </a:r>
                      <a:r>
                        <a:rPr lang="fr-FR" sz="1400" dirty="0" smtClean="0">
                          <a:effectLst/>
                        </a:rPr>
                        <a:t> (cm)</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7</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8</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6</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8</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 6</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8 </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5</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7</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3307574889"/>
                  </a:ext>
                </a:extLst>
              </a:tr>
              <a:tr h="447098">
                <a:tc>
                  <a:txBody>
                    <a:bodyPr/>
                    <a:lstStyle/>
                    <a:p>
                      <a:pPr marL="0" indent="0" algn="l">
                        <a:spcAft>
                          <a:spcPts val="0"/>
                        </a:spcAft>
                        <a:buFont typeface="Arial" panose="020B0604020202020204" pitchFamily="34" charset="0"/>
                        <a:buNone/>
                      </a:pPr>
                      <a:r>
                        <a:rPr lang="fr-FR" sz="1400" dirty="0" err="1" smtClean="0">
                          <a:effectLst/>
                        </a:rPr>
                        <a:t>Aantal</a:t>
                      </a:r>
                      <a:r>
                        <a:rPr lang="fr-FR" sz="1400" dirty="0" smtClean="0">
                          <a:effectLst/>
                        </a:rPr>
                        <a:t> paddocks</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buFont typeface="Arial" panose="020B0604020202020204" pitchFamily="34" charset="0"/>
                        <a:buNone/>
                      </a:pPr>
                      <a:endParaRPr lang="fr-FR" sz="1400" dirty="0">
                        <a:effectLst/>
                        <a:latin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a:effectLst/>
                        </a:rPr>
                        <a:t>1</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3</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a:effectLst/>
                        </a:rPr>
                        <a:t>2</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3</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a:effectLst/>
                        </a:rPr>
                        <a:t> 1</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3 </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1</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a:effectLst/>
                        </a:rPr>
                        <a:t>3</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543748834"/>
                  </a:ext>
                </a:extLst>
              </a:tr>
            </a:tbl>
          </a:graphicData>
        </a:graphic>
      </p:graphicFrame>
      <p:sp>
        <p:nvSpPr>
          <p:cNvPr id="4" name="ZoneTexte 3"/>
          <p:cNvSpPr txBox="1"/>
          <p:nvPr/>
        </p:nvSpPr>
        <p:spPr>
          <a:xfrm>
            <a:off x="814818" y="1523923"/>
            <a:ext cx="1728192" cy="1131079"/>
          </a:xfrm>
          <a:prstGeom prst="rect">
            <a:avLst/>
          </a:prstGeom>
          <a:solidFill>
            <a:schemeClr val="accent3"/>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r-FR" sz="1350" dirty="0" err="1" smtClean="0">
                <a:solidFill>
                  <a:prstClr val="black"/>
                </a:solidFill>
                <a:latin typeface="Calibri" panose="020F0502020204030204"/>
              </a:rPr>
              <a:t>Standweiden</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p:cNvSpPr txBox="1"/>
          <p:nvPr/>
        </p:nvSpPr>
        <p:spPr>
          <a:xfrm>
            <a:off x="814818" y="2904903"/>
            <a:ext cx="1728192" cy="507831"/>
          </a:xfrm>
          <a:prstGeom prst="rect">
            <a:avLst/>
          </a:prstGeom>
          <a:solidFill>
            <a:srgbClr val="FFFF00"/>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350" dirty="0" err="1" smtClean="0">
                <a:solidFill>
                  <a:prstClr val="black"/>
                </a:solidFill>
                <a:latin typeface="Calibri" panose="020F0502020204030204"/>
              </a:rPr>
              <a:t>Maaien</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p:cNvSpPr txBox="1"/>
          <p:nvPr/>
        </p:nvSpPr>
        <p:spPr>
          <a:xfrm>
            <a:off x="814818" y="2627902"/>
            <a:ext cx="1728192" cy="300082"/>
          </a:xfrm>
          <a:prstGeom prst="rect">
            <a:avLst/>
          </a:prstGeom>
          <a:gradFill>
            <a:gsLst>
              <a:gs pos="0">
                <a:schemeClr val="accent3"/>
              </a:gs>
              <a:gs pos="100000">
                <a:srgbClr val="FFFF00"/>
              </a:gs>
            </a:gsLst>
            <a:lin ang="5400000" scaled="1"/>
          </a:gradFill>
          <a:ln w="19050">
            <a:solidFill>
              <a:schemeClr val="accent1">
                <a:shade val="50000"/>
              </a:schemeClr>
            </a:solidFill>
            <a:prstDash val="sysDash"/>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Buffergebied</a:t>
            </a:r>
          </a:p>
        </p:txBody>
      </p:sp>
      <p:sp>
        <p:nvSpPr>
          <p:cNvPr id="7" name="ZoneTexte 6"/>
          <p:cNvSpPr txBox="1"/>
          <p:nvPr/>
        </p:nvSpPr>
        <p:spPr>
          <a:xfrm>
            <a:off x="3947166" y="1542292"/>
            <a:ext cx="1728192" cy="1846659"/>
          </a:xfrm>
          <a:prstGeom prst="rect">
            <a:avLst/>
          </a:prstGeom>
          <a:solidFill>
            <a:schemeClr val="accent3"/>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err="1" smtClean="0">
                <a:ln>
                  <a:noFill/>
                </a:ln>
                <a:solidFill>
                  <a:prstClr val="black"/>
                </a:solidFill>
                <a:effectLst/>
                <a:uLnTx/>
                <a:uFillTx/>
                <a:latin typeface="Calibri" panose="020F0502020204030204"/>
                <a:ea typeface="+mn-ea"/>
                <a:cs typeface="+mn-cs"/>
              </a:rPr>
              <a:t>Standweiden</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oneTexte 8"/>
          <p:cNvSpPr txBox="1"/>
          <p:nvPr/>
        </p:nvSpPr>
        <p:spPr>
          <a:xfrm>
            <a:off x="1111357" y="1214751"/>
            <a:ext cx="124213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350" dirty="0">
                <a:solidFill>
                  <a:prstClr val="black"/>
                </a:solidFill>
                <a:latin typeface="Calibri" panose="020F0502020204030204"/>
              </a:rPr>
              <a:t>L</a:t>
            </a:r>
            <a:r>
              <a:rPr kumimoji="0" lang="fr-FR" sz="1350" b="0" i="0" u="none" strike="noStrike" kern="1200" cap="none" spc="0" normalizeH="0" baseline="0" noProof="0" dirty="0" smtClean="0">
                <a:ln>
                  <a:noFill/>
                </a:ln>
                <a:solidFill>
                  <a:prstClr val="black"/>
                </a:solidFill>
                <a:effectLst/>
                <a:uLnTx/>
                <a:uFillTx/>
                <a:latin typeface="Calibri" panose="020F0502020204030204"/>
                <a:ea typeface="+mn-ea"/>
                <a:cs typeface="+mn-cs"/>
              </a:rPr>
              <a:t>ente</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ZoneTexte 9"/>
          <p:cNvSpPr txBox="1"/>
          <p:nvPr/>
        </p:nvSpPr>
        <p:spPr>
          <a:xfrm>
            <a:off x="4190193" y="1214751"/>
            <a:ext cx="1242138"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Zomer</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553778" y="6176901"/>
            <a:ext cx="6786775" cy="27699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fr-FR" sz="12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Hoden</a:t>
            </a:r>
            <a:r>
              <a:rPr kumimoji="0" lang="fr-FR" sz="12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et al.</a:t>
            </a:r>
            <a:r>
              <a:rPr kumimoji="0" lang="fr-FR" sz="1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1986; </a:t>
            </a:r>
            <a:r>
              <a:rPr kumimoji="0" lang="fr-FR" sz="12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Doligez</a:t>
            </a:r>
            <a:r>
              <a:rPr kumimoji="0" lang="fr-FR" sz="12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et al.</a:t>
            </a:r>
            <a:r>
              <a:rPr kumimoji="0" lang="fr-FR" sz="1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2014; Lefrileux </a:t>
            </a:r>
            <a:r>
              <a:rPr kumimoji="0" lang="fr-FR" sz="12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a:t>
            </a:r>
            <a:r>
              <a:rPr kumimoji="0" lang="fr-FR" sz="1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2012; Leray </a:t>
            </a:r>
            <a:r>
              <a:rPr kumimoji="0" lang="fr-FR" sz="12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 2016;</a:t>
            </a:r>
            <a:r>
              <a:rPr kumimoji="0" lang="fr-FR" sz="1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Pottier </a:t>
            </a:r>
            <a:r>
              <a:rPr kumimoji="0" lang="fr-FR" sz="12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a:t>
            </a:r>
            <a:r>
              <a:rPr kumimoji="0" lang="fr-FR" sz="1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2009</a:t>
            </a:r>
            <a:r>
              <a:rPr kumimoji="0" lang="fr-FR" sz="1200" b="1" i="0" u="none" strike="noStrike" kern="1200" cap="none" spc="0" normalizeH="0" baseline="0" noProof="0" dirty="0" smtClean="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fr-FR" sz="12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776411945"/>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514350" y="433302"/>
            <a:ext cx="7886700" cy="1325563"/>
          </a:xfrm>
          <a:prstGeom prst="rect">
            <a:avLst/>
          </a:prstGeom>
        </p:spPr>
        <p:txBody>
          <a:bodyPr/>
          <a:lstStyle/>
          <a:p>
            <a:pPr algn="l"/>
            <a:r>
              <a:rPr lang="fr-FR" sz="2400" b="1" dirty="0" err="1" smtClean="0">
                <a:solidFill>
                  <a:schemeClr val="tx1"/>
                </a:solidFill>
              </a:rPr>
              <a:t>Beweiding</a:t>
            </a:r>
            <a:r>
              <a:rPr lang="fr-FR" sz="2400" b="1" dirty="0" smtClean="0">
                <a:solidFill>
                  <a:schemeClr val="tx1"/>
                </a:solidFill>
              </a:rPr>
              <a:t>: </a:t>
            </a:r>
            <a:r>
              <a:rPr lang="fr-FR" sz="2400" b="1" dirty="0" err="1" smtClean="0">
                <a:solidFill>
                  <a:schemeClr val="tx1"/>
                </a:solidFill>
              </a:rPr>
              <a:t>omweiden</a:t>
            </a:r>
            <a:endParaRPr lang="fr-FR" sz="2400" b="1" dirty="0">
              <a:solidFill>
                <a:schemeClr val="tx1"/>
              </a:solidFill>
            </a:endParaRPr>
          </a:p>
        </p:txBody>
      </p:sp>
      <p:graphicFrame>
        <p:nvGraphicFramePr>
          <p:cNvPr id="18" name="Espace réservé du contenu 3"/>
          <p:cNvGraphicFramePr>
            <a:graphicFrameLocks noGrp="1"/>
          </p:cNvGraphicFramePr>
          <p:nvPr>
            <p:ph idx="4294967295"/>
            <p:extLst>
              <p:ext uri="{D42A27DB-BD31-4B8C-83A1-F6EECF244321}">
                <p14:modId xmlns:p14="http://schemas.microsoft.com/office/powerpoint/2010/main" val="3932109522"/>
              </p:ext>
            </p:extLst>
          </p:nvPr>
        </p:nvGraphicFramePr>
        <p:xfrm>
          <a:off x="1028701" y="3305201"/>
          <a:ext cx="6857999" cy="2692832"/>
        </p:xfrm>
        <a:graphic>
          <a:graphicData uri="http://schemas.openxmlformats.org/drawingml/2006/table">
            <a:tbl>
              <a:tblPr firstRow="1" firstCol="1" bandRow="1">
                <a:tableStyleId>{F5AB1C69-6EDB-4FF4-983F-18BD219EF322}</a:tableStyleId>
              </a:tblPr>
              <a:tblGrid>
                <a:gridCol w="966354">
                  <a:extLst>
                    <a:ext uri="{9D8B030D-6E8A-4147-A177-3AD203B41FA5}">
                      <a16:colId xmlns:a16="http://schemas.microsoft.com/office/drawing/2014/main" val="3159085550"/>
                    </a:ext>
                  </a:extLst>
                </a:gridCol>
                <a:gridCol w="1300470">
                  <a:extLst>
                    <a:ext uri="{9D8B030D-6E8A-4147-A177-3AD203B41FA5}">
                      <a16:colId xmlns:a16="http://schemas.microsoft.com/office/drawing/2014/main" val="292010260"/>
                    </a:ext>
                  </a:extLst>
                </a:gridCol>
                <a:gridCol w="549223">
                  <a:extLst>
                    <a:ext uri="{9D8B030D-6E8A-4147-A177-3AD203B41FA5}">
                      <a16:colId xmlns:a16="http://schemas.microsoft.com/office/drawing/2014/main" val="3427267710"/>
                    </a:ext>
                  </a:extLst>
                </a:gridCol>
                <a:gridCol w="594200">
                  <a:extLst>
                    <a:ext uri="{9D8B030D-6E8A-4147-A177-3AD203B41FA5}">
                      <a16:colId xmlns:a16="http://schemas.microsoft.com/office/drawing/2014/main" val="1832307493"/>
                    </a:ext>
                  </a:extLst>
                </a:gridCol>
                <a:gridCol w="566706">
                  <a:extLst>
                    <a:ext uri="{9D8B030D-6E8A-4147-A177-3AD203B41FA5}">
                      <a16:colId xmlns:a16="http://schemas.microsoft.com/office/drawing/2014/main" val="2463940378"/>
                    </a:ext>
                  </a:extLst>
                </a:gridCol>
                <a:gridCol w="594200">
                  <a:extLst>
                    <a:ext uri="{9D8B030D-6E8A-4147-A177-3AD203B41FA5}">
                      <a16:colId xmlns:a16="http://schemas.microsoft.com/office/drawing/2014/main" val="3197963408"/>
                    </a:ext>
                  </a:extLst>
                </a:gridCol>
                <a:gridCol w="549223">
                  <a:extLst>
                    <a:ext uri="{9D8B030D-6E8A-4147-A177-3AD203B41FA5}">
                      <a16:colId xmlns:a16="http://schemas.microsoft.com/office/drawing/2014/main" val="4145915906"/>
                    </a:ext>
                  </a:extLst>
                </a:gridCol>
                <a:gridCol w="594200">
                  <a:extLst>
                    <a:ext uri="{9D8B030D-6E8A-4147-A177-3AD203B41FA5}">
                      <a16:colId xmlns:a16="http://schemas.microsoft.com/office/drawing/2014/main" val="2626152264"/>
                    </a:ext>
                  </a:extLst>
                </a:gridCol>
                <a:gridCol w="549223">
                  <a:extLst>
                    <a:ext uri="{9D8B030D-6E8A-4147-A177-3AD203B41FA5}">
                      <a16:colId xmlns:a16="http://schemas.microsoft.com/office/drawing/2014/main" val="3996488753"/>
                    </a:ext>
                  </a:extLst>
                </a:gridCol>
                <a:gridCol w="594200">
                  <a:extLst>
                    <a:ext uri="{9D8B030D-6E8A-4147-A177-3AD203B41FA5}">
                      <a16:colId xmlns:a16="http://schemas.microsoft.com/office/drawing/2014/main" val="2367441044"/>
                    </a:ext>
                  </a:extLst>
                </a:gridCol>
              </a:tblGrid>
              <a:tr h="203205">
                <a:tc gridSpan="2">
                  <a:txBody>
                    <a:bodyPr/>
                    <a:lstStyle/>
                    <a:p>
                      <a:pPr marL="0" indent="0" algn="l">
                        <a:spcAft>
                          <a:spcPts val="0"/>
                        </a:spcAft>
                        <a:buFont typeface="Arial" panose="020B0604020202020204" pitchFamily="34" charset="0"/>
                        <a:buNone/>
                      </a:pPr>
                      <a:r>
                        <a:rPr lang="fr-FR" sz="1400" dirty="0" err="1" smtClean="0">
                          <a:effectLst/>
                        </a:rPr>
                        <a:t>Omweiden</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hMerge="1">
                  <a:txBody>
                    <a:bodyPr/>
                    <a:lstStyle/>
                    <a:p>
                      <a:endParaRPr lang="fr-FR"/>
                    </a:p>
                  </a:txBody>
                  <a:tcPr/>
                </a:tc>
                <a:tc gridSpan="2">
                  <a:txBody>
                    <a:bodyPr/>
                    <a:lstStyle/>
                    <a:p>
                      <a:pPr marL="0" indent="0" algn="ctr">
                        <a:spcAft>
                          <a:spcPts val="0"/>
                        </a:spcAft>
                        <a:buFont typeface="Arial" panose="020B0604020202020204" pitchFamily="34" charset="0"/>
                        <a:buNone/>
                      </a:pPr>
                      <a:r>
                        <a:rPr lang="fr-FR" sz="1400" dirty="0" err="1" smtClean="0">
                          <a:effectLst/>
                        </a:rPr>
                        <a:t>Koe</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marL="0" indent="0" algn="ctr">
                        <a:spcAft>
                          <a:spcPts val="0"/>
                        </a:spcAft>
                        <a:buFont typeface="Arial" panose="020B0604020202020204" pitchFamily="34" charset="0"/>
                        <a:buNone/>
                      </a:pPr>
                      <a:r>
                        <a:rPr lang="fr-FR" sz="1400" dirty="0" err="1" smtClean="0">
                          <a:effectLst/>
                        </a:rPr>
                        <a:t>Geit</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marL="0" indent="0" algn="ctr">
                        <a:spcAft>
                          <a:spcPts val="0"/>
                        </a:spcAft>
                        <a:buFont typeface="Arial" panose="020B0604020202020204" pitchFamily="34" charset="0"/>
                        <a:buNone/>
                      </a:pPr>
                      <a:r>
                        <a:rPr lang="fr-FR" sz="1400" dirty="0" err="1" smtClean="0">
                          <a:effectLst/>
                        </a:rPr>
                        <a:t>Schapen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marL="0" indent="0" algn="ctr">
                        <a:spcAft>
                          <a:spcPts val="0"/>
                        </a:spcAft>
                        <a:buFont typeface="Arial" panose="020B0604020202020204" pitchFamily="34" charset="0"/>
                        <a:buNone/>
                      </a:pPr>
                      <a:r>
                        <a:rPr lang="fr-FR" sz="1400" dirty="0" smtClean="0">
                          <a:effectLst/>
                        </a:rPr>
                        <a:t>Paard</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extLst>
                  <a:ext uri="{0D108BD9-81ED-4DB2-BD59-A6C34878D82A}">
                    <a16:rowId xmlns:a16="http://schemas.microsoft.com/office/drawing/2014/main" val="139623906"/>
                  </a:ext>
                </a:extLst>
              </a:tr>
              <a:tr h="282849">
                <a:tc>
                  <a:txBody>
                    <a:bodyPr/>
                    <a:lstStyle/>
                    <a:p>
                      <a:pPr marL="0" indent="0" algn="l">
                        <a:spcAft>
                          <a:spcPts val="0"/>
                        </a:spcAft>
                        <a:buFont typeface="Arial" panose="020B0604020202020204" pitchFamily="34" charset="0"/>
                        <a:buNone/>
                      </a:pPr>
                      <a:r>
                        <a:rPr lang="fr-FR" sz="1400" dirty="0" err="1" smtClean="0">
                          <a:effectLst/>
                        </a:rPr>
                        <a:t>Criterium</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err="1" smtClean="0">
                          <a:effectLst/>
                        </a:rPr>
                        <a:t>Eenheid</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ctr">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2225420393"/>
                  </a:ext>
                </a:extLst>
              </a:tr>
              <a:tr h="357641">
                <a:tc>
                  <a:txBody>
                    <a:bodyPr/>
                    <a:lstStyle/>
                    <a:p>
                      <a:pPr marL="0" indent="0" algn="l">
                        <a:spcAft>
                          <a:spcPts val="0"/>
                        </a:spcAft>
                        <a:buFont typeface="Arial" panose="020B0604020202020204" pitchFamily="34" charset="0"/>
                        <a:buNone/>
                      </a:pPr>
                      <a:r>
                        <a:rPr lang="fr-FR" sz="1400" dirty="0" err="1" smtClean="0">
                          <a:effectLst/>
                        </a:rPr>
                        <a:t>Areaal</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smtClean="0">
                          <a:effectLst/>
                        </a:rPr>
                        <a:t>Are/LU</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ctr">
                        <a:spcAft>
                          <a:spcPts val="0"/>
                        </a:spcAft>
                        <a:buFont typeface="Arial" panose="020B0604020202020204" pitchFamily="34" charset="0"/>
                        <a:buNone/>
                      </a:pPr>
                      <a:r>
                        <a:rPr lang="fr-FR" sz="1400" dirty="0">
                          <a:effectLst/>
                        </a:rPr>
                        <a:t>25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60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25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40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err="1">
                          <a:effectLst/>
                        </a:rPr>
                        <a:t> nc</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err="1">
                          <a:effectLst/>
                        </a:rPr>
                        <a:t>nc </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30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80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902254551"/>
                  </a:ext>
                </a:extLst>
              </a:tr>
              <a:tr h="536461">
                <a:tc>
                  <a:txBody>
                    <a:bodyPr/>
                    <a:lstStyle/>
                    <a:p>
                      <a:pPr marL="0" indent="0" algn="l">
                        <a:spcAft>
                          <a:spcPts val="0"/>
                        </a:spcAft>
                        <a:buFont typeface="Arial" panose="020B0604020202020204" pitchFamily="34" charset="0"/>
                        <a:buNone/>
                      </a:pPr>
                      <a:r>
                        <a:rPr lang="fr-FR" sz="1400" dirty="0" err="1" smtClean="0">
                          <a:effectLst/>
                        </a:rPr>
                        <a:t>Beweiding</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err="1" smtClean="0">
                          <a:effectLst/>
                        </a:rPr>
                        <a:t>Dagen</a:t>
                      </a:r>
                      <a:r>
                        <a:rPr lang="fr-FR" sz="1400" dirty="0" smtClean="0">
                          <a:effectLst/>
                        </a:rPr>
                        <a:t> / paddock</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ctr">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2</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4</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a:effectLst/>
                        </a:rPr>
                        <a:t>7</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a:effectLst/>
                        </a:rPr>
                        <a:t>7</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2318703880"/>
                  </a:ext>
                </a:extLst>
              </a:tr>
              <a:tr h="357641">
                <a:tc>
                  <a:txBody>
                    <a:bodyPr/>
                    <a:lstStyle/>
                    <a:p>
                      <a:pPr marL="0" indent="0" algn="l">
                        <a:spcAft>
                          <a:spcPts val="0"/>
                        </a:spcAft>
                        <a:buFont typeface="Arial" panose="020B0604020202020204" pitchFamily="34" charset="0"/>
                        <a:buNone/>
                      </a:pPr>
                      <a:r>
                        <a:rPr lang="fr-FR" sz="1400" dirty="0" err="1" smtClean="0">
                          <a:effectLst/>
                        </a:rPr>
                        <a:t>Rust</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err="1" smtClean="0">
                          <a:effectLst/>
                        </a:rPr>
                        <a:t>Dagen</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ctr">
                        <a:spcAft>
                          <a:spcPts val="0"/>
                        </a:spcAft>
                        <a:buFont typeface="Arial" panose="020B0604020202020204" pitchFamily="34" charset="0"/>
                        <a:buNone/>
                      </a:pPr>
                      <a:r>
                        <a:rPr lang="fr-FR" sz="1400">
                          <a:effectLst/>
                        </a:rPr>
                        <a:t>20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40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a:effectLst/>
                        </a:rPr>
                        <a:t>15</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45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err="1">
                          <a:effectLst/>
                        </a:rPr>
                        <a:t> nc</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a:effectLst/>
                        </a:rPr>
                        <a:t>nc </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a:effectLst/>
                        </a:rPr>
                        <a:t> 20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a:effectLst/>
                        </a:rPr>
                        <a:t>40 </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1670757156"/>
                  </a:ext>
                </a:extLst>
              </a:tr>
              <a:tr h="365760">
                <a:tc>
                  <a:txBody>
                    <a:bodyPr/>
                    <a:lstStyle/>
                    <a:p>
                      <a:pPr marL="0" indent="0" algn="l">
                        <a:spcAft>
                          <a:spcPts val="0"/>
                        </a:spcAft>
                        <a:buFont typeface="Arial" panose="020B0604020202020204" pitchFamily="34" charset="0"/>
                        <a:buNone/>
                      </a:pPr>
                      <a:r>
                        <a:rPr lang="fr-FR" sz="1400" dirty="0" err="1" smtClean="0">
                          <a:effectLst/>
                          <a:latin typeface="+mn-lt"/>
                          <a:ea typeface="+mn-ea"/>
                          <a:cs typeface="+mn-cs"/>
                        </a:rPr>
                        <a:t>Inscharen</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err="1" smtClean="0">
                          <a:effectLst/>
                        </a:rPr>
                        <a:t>Grashoogte</a:t>
                      </a:r>
                      <a:r>
                        <a:rPr lang="fr-FR" sz="1400" dirty="0" smtClean="0">
                          <a:effectLst/>
                        </a:rPr>
                        <a:t> (cm)</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ctr">
                        <a:spcAft>
                          <a:spcPts val="0"/>
                        </a:spcAft>
                        <a:buFont typeface="Arial" panose="020B0604020202020204" pitchFamily="34" charset="0"/>
                        <a:buNone/>
                      </a:pPr>
                      <a:r>
                        <a:rPr lang="fr-FR" sz="1400">
                          <a:effectLst/>
                        </a:rPr>
                        <a:t>8</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15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a:effectLst/>
                        </a:rPr>
                        <a:t>12</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a:effectLst/>
                        </a:rPr>
                        <a:t>14</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10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15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a:effectLst/>
                        </a:rPr>
                        <a:t>10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1789429165"/>
                  </a:ext>
                </a:extLst>
              </a:tr>
              <a:tr h="365760">
                <a:tc>
                  <a:txBody>
                    <a:bodyPr/>
                    <a:lstStyle/>
                    <a:p>
                      <a:pPr marL="0" indent="0" algn="l">
                        <a:spcAft>
                          <a:spcPts val="0"/>
                        </a:spcAft>
                        <a:buFont typeface="Arial" panose="020B0604020202020204" pitchFamily="34" charset="0"/>
                        <a:buNone/>
                      </a:pPr>
                      <a:r>
                        <a:rPr lang="fr-FR" sz="1400" dirty="0" err="1" smtClean="0">
                          <a:effectLst/>
                        </a:rPr>
                        <a:t>Resten</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err="1" smtClean="0">
                          <a:effectLst/>
                        </a:rPr>
                        <a:t>Grashoogte</a:t>
                      </a:r>
                      <a:r>
                        <a:rPr lang="fr-FR" sz="1400" dirty="0" smtClean="0">
                          <a:effectLst/>
                        </a:rPr>
                        <a:t> (cm)</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ctr">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6</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a:effectLst/>
                        </a:rPr>
                        <a:t>6</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a:effectLst/>
                        </a:rPr>
                        <a:t>8</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a:effectLst/>
                        </a:rPr>
                        <a:t>4</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6</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3</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7</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2917740331"/>
                  </a:ext>
                </a:extLst>
              </a:tr>
              <a:tr h="196431">
                <a:tc gridSpan="2">
                  <a:txBody>
                    <a:bodyPr/>
                    <a:lstStyle/>
                    <a:p>
                      <a:pPr marL="0" indent="0" algn="l">
                        <a:spcAft>
                          <a:spcPts val="0"/>
                        </a:spcAft>
                        <a:buFont typeface="Arial" panose="020B0604020202020204" pitchFamily="34" charset="0"/>
                        <a:buNone/>
                      </a:pPr>
                      <a:r>
                        <a:rPr lang="fr-FR" sz="1400" dirty="0" err="1" smtClean="0">
                          <a:effectLst/>
                        </a:rPr>
                        <a:t>Aantal</a:t>
                      </a:r>
                      <a:r>
                        <a:rPr lang="fr-FR" sz="1400" dirty="0" smtClean="0">
                          <a:effectLst/>
                        </a:rPr>
                        <a:t> paddocks</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hMerge="1">
                  <a:txBody>
                    <a:bodyPr/>
                    <a:lstStyle/>
                    <a:p>
                      <a:endParaRPr lang="fr-FR"/>
                    </a:p>
                  </a:txBody>
                  <a:tcPr/>
                </a:tc>
                <a:tc>
                  <a:txBody>
                    <a:bodyPr/>
                    <a:lstStyle/>
                    <a:p>
                      <a:pPr marL="0" indent="0" algn="ctr">
                        <a:spcAft>
                          <a:spcPts val="0"/>
                        </a:spcAft>
                        <a:buFont typeface="Arial" panose="020B0604020202020204" pitchFamily="34" charset="0"/>
                        <a:buNone/>
                      </a:pPr>
                      <a:r>
                        <a:rPr lang="fr-FR" sz="1400">
                          <a:effectLst/>
                        </a:rPr>
                        <a:t>5</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15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4</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8</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6</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10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3</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ctr">
                        <a:spcAft>
                          <a:spcPts val="0"/>
                        </a:spcAft>
                        <a:buFont typeface="Arial" panose="020B0604020202020204" pitchFamily="34" charset="0"/>
                        <a:buNone/>
                      </a:pPr>
                      <a:r>
                        <a:rPr lang="fr-FR" sz="1400" dirty="0">
                          <a:effectLst/>
                        </a:rPr>
                        <a:t>7</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4254473840"/>
                  </a:ext>
                </a:extLst>
              </a:tr>
            </a:tbl>
          </a:graphicData>
        </a:graphic>
      </p:graphicFrame>
      <p:sp>
        <p:nvSpPr>
          <p:cNvPr id="5" name="Rectangle 4"/>
          <p:cNvSpPr/>
          <p:nvPr/>
        </p:nvSpPr>
        <p:spPr>
          <a:xfrm>
            <a:off x="4289571" y="1454414"/>
            <a:ext cx="4482498" cy="156617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Connecteur droit 5"/>
          <p:cNvCxnSpPr>
            <a:cxnSpLocks/>
            <a:stCxn id="5" idx="1"/>
          </p:cNvCxnSpPr>
          <p:nvPr/>
        </p:nvCxnSpPr>
        <p:spPr>
          <a:xfrm>
            <a:off x="4289571" y="2237501"/>
            <a:ext cx="3402378"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a:cxnSpLocks/>
            <a:endCxn id="5" idx="3"/>
          </p:cNvCxnSpPr>
          <p:nvPr/>
        </p:nvCxnSpPr>
        <p:spPr>
          <a:xfrm>
            <a:off x="7691949" y="2237501"/>
            <a:ext cx="10801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7664946" y="1454414"/>
            <a:ext cx="0" cy="1566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5342688" y="1454414"/>
            <a:ext cx="0" cy="1566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530820" y="1454414"/>
            <a:ext cx="0" cy="1566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7610940" y="2048480"/>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lipse 11"/>
          <p:cNvSpPr/>
          <p:nvPr/>
        </p:nvSpPr>
        <p:spPr>
          <a:xfrm>
            <a:off x="7610940" y="2372516"/>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lipse 12"/>
          <p:cNvSpPr/>
          <p:nvPr/>
        </p:nvSpPr>
        <p:spPr>
          <a:xfrm>
            <a:off x="5288683" y="2009948"/>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lipse 13"/>
          <p:cNvSpPr/>
          <p:nvPr/>
        </p:nvSpPr>
        <p:spPr>
          <a:xfrm>
            <a:off x="5261680" y="2372516"/>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3722508" y="1940468"/>
            <a:ext cx="37804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Connecteur droit 15"/>
          <p:cNvCxnSpPr>
            <a:cxnSpLocks/>
          </p:cNvCxnSpPr>
          <p:nvPr/>
        </p:nvCxnSpPr>
        <p:spPr>
          <a:xfrm flipH="1">
            <a:off x="3722509" y="1940468"/>
            <a:ext cx="378041"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cxnSpLocks/>
          </p:cNvCxnSpPr>
          <p:nvPr/>
        </p:nvCxnSpPr>
        <p:spPr>
          <a:xfrm>
            <a:off x="3722508" y="1940468"/>
            <a:ext cx="347896"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71060" y="6253029"/>
            <a:ext cx="6915640"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1" i="0" u="none" strike="noStrike" kern="1200" cap="small"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Bronnen: Institut de l'Elevage</a:t>
            </a:r>
            <a:r>
              <a:rPr kumimoji="0" lang="fr-FR" sz="12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et al., </a:t>
            </a:r>
            <a:r>
              <a:rPr kumimoji="0" lang="fr-FR" sz="1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2016; </a:t>
            </a:r>
            <a:r>
              <a:rPr kumimoji="0" lang="fr-FR" sz="1200" b="1" i="0" u="none" strike="noStrike" kern="1200" cap="small"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Doligez</a:t>
            </a:r>
            <a:r>
              <a:rPr kumimoji="0" lang="fr-FR" sz="12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et al.</a:t>
            </a:r>
            <a:r>
              <a:rPr kumimoji="0" lang="fr-FR" sz="1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2014; Leray </a:t>
            </a:r>
            <a:r>
              <a:rPr kumimoji="0" lang="fr-FR" sz="12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 2016; </a:t>
            </a:r>
            <a:r>
              <a:rPr kumimoji="0" lang="fr-FR" sz="1200" b="1" i="0" u="none" strike="noStrike" kern="1200" cap="small"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Lefrileux</a:t>
            </a:r>
            <a:r>
              <a:rPr kumimoji="0" lang="fr-FR" sz="12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et al.,</a:t>
            </a:r>
            <a:r>
              <a:rPr kumimoji="0" lang="fr-FR" sz="1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2012; </a:t>
            </a:r>
            <a:r>
              <a:rPr kumimoji="0" lang="fr-FR" sz="1200" b="1" i="0" u="none" strike="noStrike" kern="1200" cap="small"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Pottier</a:t>
            </a:r>
            <a:r>
              <a:rPr kumimoji="0" lang="fr-FR" sz="12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et al.,</a:t>
            </a:r>
            <a:r>
              <a:rPr kumimoji="0" lang="fr-FR" sz="1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2009; </a:t>
            </a:r>
            <a:r>
              <a:rPr kumimoji="0" lang="fr-FR" sz="1200" b="1" i="0" u="none" strike="noStrike" kern="1200" cap="small"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Prairiales</a:t>
            </a:r>
            <a:r>
              <a:rPr kumimoji="0" lang="fr-FR" sz="1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2005</a:t>
            </a:r>
            <a:r>
              <a:rPr kumimoji="0" lang="fr-FR" sz="1200" b="1" i="0" u="none" strike="noStrike" kern="1200" cap="none" spc="0" normalizeH="0" baseline="0" noProof="0" dirty="0" smtClean="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fr-FR" sz="12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1818973855"/>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23752" y="365125"/>
            <a:ext cx="7762947" cy="1325563"/>
          </a:xfrm>
          <a:prstGeom prst="rect">
            <a:avLst/>
          </a:prstGeom>
        </p:spPr>
        <p:txBody>
          <a:bodyPr>
            <a:normAutofit/>
          </a:bodyPr>
          <a:lstStyle/>
          <a:p>
            <a:pPr algn="l"/>
            <a:r>
              <a:rPr lang="fr-FR" sz="2400" dirty="0" err="1" smtClean="0">
                <a:solidFill>
                  <a:prstClr val="black"/>
                </a:solidFill>
              </a:rPr>
              <a:t>Productiekosten</a:t>
            </a:r>
            <a:r>
              <a:rPr lang="fr-FR" sz="2400" dirty="0" smtClean="0">
                <a:solidFill>
                  <a:prstClr val="black"/>
                </a:solidFill>
              </a:rPr>
              <a:t>: </a:t>
            </a:r>
            <a:r>
              <a:rPr lang="fr-FR" sz="2400" dirty="0" err="1" smtClean="0">
                <a:solidFill>
                  <a:prstClr val="black"/>
                </a:solidFill>
              </a:rPr>
              <a:t>tot</a:t>
            </a:r>
            <a:r>
              <a:rPr lang="fr-FR" sz="2400" dirty="0" smtClean="0">
                <a:solidFill>
                  <a:prstClr val="black"/>
                </a:solidFill>
              </a:rPr>
              <a:t> </a:t>
            </a:r>
            <a:r>
              <a:rPr lang="fr-FR" sz="2400" dirty="0" err="1" smtClean="0">
                <a:solidFill>
                  <a:prstClr val="black"/>
                </a:solidFill>
              </a:rPr>
              <a:t>oogst</a:t>
            </a:r>
            <a:r>
              <a:rPr lang="fr-FR" sz="2400" dirty="0" smtClean="0">
                <a:solidFill>
                  <a:prstClr val="black"/>
                </a:solidFill>
              </a:rPr>
              <a:t>, met </a:t>
            </a:r>
            <a:r>
              <a:rPr lang="fr-FR" sz="2400" dirty="0" err="1" smtClean="0">
                <a:solidFill>
                  <a:prstClr val="black"/>
                </a:solidFill>
              </a:rPr>
              <a:t>oogst</a:t>
            </a:r>
            <a:r>
              <a:rPr lang="fr-FR" sz="2400" dirty="0" smtClean="0">
                <a:solidFill>
                  <a:prstClr val="black"/>
                </a:solidFill>
              </a:rPr>
              <a:t> en </a:t>
            </a:r>
            <a:r>
              <a:rPr lang="fr-FR" sz="2400" dirty="0" err="1" smtClean="0">
                <a:solidFill>
                  <a:prstClr val="black"/>
                </a:solidFill>
              </a:rPr>
              <a:t>opslag</a:t>
            </a:r>
            <a:r>
              <a:rPr lang="fr-FR" sz="2400" dirty="0" smtClean="0">
                <a:solidFill>
                  <a:prstClr val="black"/>
                </a:solidFill>
              </a:rPr>
              <a:t>, t/m </a:t>
            </a:r>
            <a:r>
              <a:rPr lang="fr-FR" sz="2400" dirty="0" err="1" smtClean="0">
                <a:solidFill>
                  <a:prstClr val="black"/>
                </a:solidFill>
              </a:rPr>
              <a:t>voeren</a:t>
            </a:r>
            <a:r>
              <a:rPr lang="fr-FR" sz="2400" dirty="0" smtClean="0">
                <a:solidFill>
                  <a:prstClr val="black"/>
                </a:solidFill>
              </a:rPr>
              <a:t> (per </a:t>
            </a:r>
            <a:r>
              <a:rPr lang="fr-FR" sz="2400" dirty="0">
                <a:solidFill>
                  <a:prstClr val="black"/>
                </a:solidFill>
              </a:rPr>
              <a:t>ton </a:t>
            </a:r>
            <a:r>
              <a:rPr lang="fr-FR" sz="2400" dirty="0" smtClean="0">
                <a:solidFill>
                  <a:prstClr val="black"/>
                </a:solidFill>
              </a:rPr>
              <a:t>DS)</a:t>
            </a:r>
            <a:r>
              <a:rPr lang="fr-FR" sz="3600" b="1" dirty="0">
                <a:solidFill>
                  <a:prstClr val="black"/>
                </a:solidFill>
                <a:latin typeface="Calibri" panose="020F0502020204030204"/>
              </a:rPr>
              <a:t/>
            </a:r>
            <a:br>
              <a:rPr lang="fr-FR" sz="3600" b="1" dirty="0">
                <a:solidFill>
                  <a:prstClr val="black"/>
                </a:solidFill>
                <a:latin typeface="Calibri" panose="020F0502020204030204"/>
              </a:rPr>
            </a:br>
            <a:endParaRPr lang="fr-FR" dirty="0"/>
          </a:p>
        </p:txBody>
      </p:sp>
      <p:graphicFrame>
        <p:nvGraphicFramePr>
          <p:cNvPr id="4" name="Graphique 7"/>
          <p:cNvGraphicFramePr>
            <a:graphicFrameLocks noGrp="1"/>
          </p:cNvGraphicFramePr>
          <p:nvPr>
            <p:extLst/>
          </p:nvPr>
        </p:nvGraphicFramePr>
        <p:xfrm>
          <a:off x="921544" y="1432234"/>
          <a:ext cx="6772275" cy="3921919"/>
        </p:xfrm>
        <a:graphic>
          <a:graphicData uri="http://schemas.openxmlformats.org/presentationml/2006/ole">
            <mc:AlternateContent xmlns:mc="http://schemas.openxmlformats.org/markup-compatibility/2006">
              <mc:Choice xmlns:v="urn:schemas-microsoft-com:vml" Requires="v">
                <p:oleObj spid="_x0000_s16399" r:id="rId3" imgW="9035055" imgH="5224725" progId="Excel.Chart.8">
                  <p:embed/>
                </p:oleObj>
              </mc:Choice>
              <mc:Fallback>
                <p:oleObj r:id="rId3" imgW="9035055" imgH="5224725" progId="Excel.Chart.8">
                  <p:embed/>
                  <p:pic>
                    <p:nvPicPr>
                      <p:cNvPr id="4" name="Graphique 7"/>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544" y="1432234"/>
                        <a:ext cx="6772275" cy="3921919"/>
                      </a:xfrm>
                      <a:prstGeom prst="rect">
                        <a:avLst/>
                      </a:prstGeom>
                      <a:noFill/>
                      <a:ln>
                        <a:noFill/>
                      </a:ln>
                      <a:extLst/>
                    </p:spPr>
                  </p:pic>
                </p:oleObj>
              </mc:Fallback>
            </mc:AlternateContent>
          </a:graphicData>
        </a:graphic>
      </p:graphicFrame>
      <p:grpSp>
        <p:nvGrpSpPr>
          <p:cNvPr id="19" name="Groupe 18"/>
          <p:cNvGrpSpPr/>
          <p:nvPr/>
        </p:nvGrpSpPr>
        <p:grpSpPr>
          <a:xfrm>
            <a:off x="1491103" y="4257637"/>
            <a:ext cx="4743914" cy="1644487"/>
            <a:chOff x="1988136" y="4533847"/>
            <a:chExt cx="6325219" cy="2192648"/>
          </a:xfrm>
        </p:grpSpPr>
        <p:sp>
          <p:nvSpPr>
            <p:cNvPr id="5" name="ZoneTexte 4"/>
            <p:cNvSpPr txBox="1"/>
            <p:nvPr/>
          </p:nvSpPr>
          <p:spPr>
            <a:xfrm rot="18866544">
              <a:off x="1447801" y="5202822"/>
              <a:ext cx="1419225"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Maize</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p:cNvSpPr txBox="1"/>
            <p:nvPr/>
          </p:nvSpPr>
          <p:spPr>
            <a:xfrm rot="18866544">
              <a:off x="1890712" y="5212349"/>
              <a:ext cx="1419225"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Irrigated</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Maize</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ZoneTexte 6"/>
            <p:cNvSpPr txBox="1"/>
            <p:nvPr/>
          </p:nvSpPr>
          <p:spPr>
            <a:xfrm rot="18866544">
              <a:off x="2352675" y="5202823"/>
              <a:ext cx="1419225"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Organic</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Maize</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ZoneTexte 7"/>
            <p:cNvSpPr txBox="1"/>
            <p:nvPr/>
          </p:nvSpPr>
          <p:spPr>
            <a:xfrm rot="18866544">
              <a:off x="2847975" y="5202823"/>
              <a:ext cx="1419225"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Sorghum</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BMR</a:t>
              </a:r>
            </a:p>
          </p:txBody>
        </p:sp>
        <p:sp>
          <p:nvSpPr>
            <p:cNvPr id="9" name="ZoneTexte 8"/>
            <p:cNvSpPr txBox="1"/>
            <p:nvPr/>
          </p:nvSpPr>
          <p:spPr>
            <a:xfrm rot="18866544">
              <a:off x="3248026" y="5202823"/>
              <a:ext cx="1419225"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Alfalfa</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ZoneTexte 9"/>
            <p:cNvSpPr txBox="1"/>
            <p:nvPr/>
          </p:nvSpPr>
          <p:spPr>
            <a:xfrm rot="18866544">
              <a:off x="3493957" y="5281014"/>
              <a:ext cx="1638004"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Red</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clover</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 HRG</a:t>
              </a:r>
            </a:p>
          </p:txBody>
        </p:sp>
        <p:sp>
          <p:nvSpPr>
            <p:cNvPr id="11" name="ZoneTexte 10"/>
            <p:cNvSpPr txBox="1"/>
            <p:nvPr/>
          </p:nvSpPr>
          <p:spPr>
            <a:xfrm rot="18866544">
              <a:off x="3757175" y="5449201"/>
              <a:ext cx="1946430"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Grazed</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Temp</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Grass </a:t>
              </a:r>
            </a:p>
          </p:txBody>
        </p:sp>
        <p:sp>
          <p:nvSpPr>
            <p:cNvPr id="12" name="ZoneTexte 11"/>
            <p:cNvSpPr txBox="1"/>
            <p:nvPr/>
          </p:nvSpPr>
          <p:spPr>
            <a:xfrm rot="18866544">
              <a:off x="4680617" y="5188582"/>
              <a:ext cx="1485802"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Italian</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RG</a:t>
              </a:r>
            </a:p>
          </p:txBody>
        </p:sp>
        <p:sp>
          <p:nvSpPr>
            <p:cNvPr id="13" name="ZoneTexte 12"/>
            <p:cNvSpPr txBox="1"/>
            <p:nvPr/>
          </p:nvSpPr>
          <p:spPr>
            <a:xfrm rot="18866544">
              <a:off x="5065197" y="5212007"/>
              <a:ext cx="1485802"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Perm. Grass. Hay</a:t>
              </a:r>
            </a:p>
          </p:txBody>
        </p:sp>
        <p:sp>
          <p:nvSpPr>
            <p:cNvPr id="14" name="ZoneTexte 13"/>
            <p:cNvSpPr txBox="1"/>
            <p:nvPr/>
          </p:nvSpPr>
          <p:spPr>
            <a:xfrm rot="18866544">
              <a:off x="4964398" y="5477020"/>
              <a:ext cx="2160395"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Cereals</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Leg</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Silage</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ZoneTexte 14"/>
            <p:cNvSpPr txBox="1"/>
            <p:nvPr/>
          </p:nvSpPr>
          <p:spPr>
            <a:xfrm rot="18866544">
              <a:off x="5945190" y="5267333"/>
              <a:ext cx="1602456"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Short rotation IRG</a:t>
              </a:r>
            </a:p>
          </p:txBody>
        </p:sp>
        <p:sp>
          <p:nvSpPr>
            <p:cNvPr id="16" name="ZoneTexte 15"/>
            <p:cNvSpPr txBox="1"/>
            <p:nvPr/>
          </p:nvSpPr>
          <p:spPr>
            <a:xfrm rot="18866544">
              <a:off x="6255417" y="5295235"/>
              <a:ext cx="1861332"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Grazed</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fodder</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rape</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16"/>
            <p:cNvSpPr txBox="1"/>
            <p:nvPr/>
          </p:nvSpPr>
          <p:spPr>
            <a:xfrm rot="18866544">
              <a:off x="6914224" y="5258706"/>
              <a:ext cx="1602457"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Pear</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Millet</a:t>
              </a:r>
            </a:p>
          </p:txBody>
        </p:sp>
        <p:sp>
          <p:nvSpPr>
            <p:cNvPr id="18" name="ZoneTexte 17"/>
            <p:cNvSpPr txBox="1"/>
            <p:nvPr/>
          </p:nvSpPr>
          <p:spPr>
            <a:xfrm rot="18866544">
              <a:off x="7342849" y="5258706"/>
              <a:ext cx="1602457"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Fodder</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beet</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 name="ZoneTexte 19"/>
          <p:cNvSpPr txBox="1"/>
          <p:nvPr/>
        </p:nvSpPr>
        <p:spPr>
          <a:xfrm>
            <a:off x="1439280" y="1478800"/>
            <a:ext cx="6165141" cy="323165"/>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err="1">
                <a:ln>
                  <a:noFill/>
                </a:ln>
                <a:solidFill>
                  <a:prstClr val="black"/>
                </a:solidFill>
                <a:effectLst/>
                <a:uLnTx/>
                <a:uFillTx/>
                <a:latin typeface="Calibri" panose="020F0502020204030204"/>
                <a:ea typeface="+mn-ea"/>
                <a:cs typeface="+mn-cs"/>
              </a:rPr>
              <a:t>Cost</a:t>
            </a:r>
            <a:r>
              <a:rPr kumimoji="0" lang="fr-FR" sz="1500" b="1" i="0" u="none" strike="noStrike" kern="1200" cap="none" spc="0" normalizeH="0" baseline="0" noProof="0" dirty="0">
                <a:ln>
                  <a:noFill/>
                </a:ln>
                <a:solidFill>
                  <a:prstClr val="black"/>
                </a:solidFill>
                <a:effectLst/>
                <a:uLnTx/>
                <a:uFillTx/>
                <a:latin typeface="Calibri" panose="020F0502020204030204"/>
                <a:ea typeface="+mn-ea"/>
                <a:cs typeface="+mn-cs"/>
              </a:rPr>
              <a:t> of production </a:t>
            </a:r>
            <a:r>
              <a:rPr kumimoji="0" lang="fr-FR" sz="1500" b="1" i="0" u="none" strike="noStrike" kern="1200" cap="none" spc="0" normalizeH="0" baseline="0" noProof="0" dirty="0" err="1">
                <a:ln>
                  <a:noFill/>
                </a:ln>
                <a:solidFill>
                  <a:prstClr val="black"/>
                </a:solidFill>
                <a:effectLst/>
                <a:uLnTx/>
                <a:uFillTx/>
                <a:latin typeface="Calibri" panose="020F0502020204030204"/>
                <a:ea typeface="+mn-ea"/>
                <a:cs typeface="+mn-cs"/>
              </a:rPr>
              <a:t>before</a:t>
            </a:r>
            <a:r>
              <a:rPr kumimoji="0" lang="fr-FR"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500" b="1" i="0" u="none" strike="noStrike" kern="1200" cap="none" spc="0" normalizeH="0" baseline="0" noProof="0" dirty="0" err="1">
                <a:ln>
                  <a:noFill/>
                </a:ln>
                <a:solidFill>
                  <a:prstClr val="black"/>
                </a:solidFill>
                <a:effectLst/>
                <a:uLnTx/>
                <a:uFillTx/>
                <a:latin typeface="Calibri" panose="020F0502020204030204"/>
                <a:ea typeface="+mn-ea"/>
                <a:cs typeface="+mn-cs"/>
              </a:rPr>
              <a:t>harvest</a:t>
            </a:r>
            <a:r>
              <a:rPr kumimoji="0" lang="fr-FR"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500" b="1" i="0" u="none" strike="noStrike" kern="1200" cap="none" spc="0" normalizeH="0" baseline="0" noProof="0" dirty="0" err="1">
                <a:ln>
                  <a:noFill/>
                </a:ln>
                <a:solidFill>
                  <a:prstClr val="black"/>
                </a:solidFill>
                <a:effectLst/>
                <a:uLnTx/>
                <a:uFillTx/>
                <a:latin typeface="Calibri" panose="020F0502020204030204"/>
                <a:ea typeface="+mn-ea"/>
                <a:cs typeface="+mn-cs"/>
              </a:rPr>
              <a:t>before</a:t>
            </a:r>
            <a:r>
              <a:rPr kumimoji="0" lang="fr-FR" sz="15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r-FR" sz="1500" b="1" i="0" u="none" strike="noStrike" kern="1200" cap="none" spc="0" normalizeH="0" baseline="0" noProof="0" dirty="0" err="1">
                <a:ln>
                  <a:noFill/>
                </a:ln>
                <a:solidFill>
                  <a:prstClr val="black"/>
                </a:solidFill>
                <a:effectLst/>
                <a:uLnTx/>
                <a:uFillTx/>
                <a:latin typeface="Calibri" panose="020F0502020204030204"/>
                <a:ea typeface="+mn-ea"/>
                <a:cs typeface="+mn-cs"/>
              </a:rPr>
              <a:t>after</a:t>
            </a:r>
            <a:r>
              <a:rPr kumimoji="0" lang="fr-FR" sz="1500" b="1" i="0" u="none" strike="noStrike" kern="1200" cap="none" spc="0" normalizeH="0" baseline="0" noProof="0" dirty="0">
                <a:ln>
                  <a:noFill/>
                </a:ln>
                <a:solidFill>
                  <a:prstClr val="black"/>
                </a:solidFill>
                <a:effectLst/>
                <a:uLnTx/>
                <a:uFillTx/>
                <a:latin typeface="Calibri" panose="020F0502020204030204"/>
                <a:ea typeface="+mn-ea"/>
                <a:cs typeface="+mn-cs"/>
              </a:rPr>
              <a:t> distribution per ton DM</a:t>
            </a:r>
          </a:p>
        </p:txBody>
      </p:sp>
      <p:sp>
        <p:nvSpPr>
          <p:cNvPr id="21" name="ZoneTexte 20"/>
          <p:cNvSpPr txBox="1"/>
          <p:nvPr/>
        </p:nvSpPr>
        <p:spPr>
          <a:xfrm rot="5400000">
            <a:off x="6226536" y="3793167"/>
            <a:ext cx="1025113" cy="253916"/>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err="1">
                <a:ln>
                  <a:noFill/>
                </a:ln>
                <a:solidFill>
                  <a:srgbClr val="0070C0"/>
                </a:solidFill>
                <a:effectLst/>
                <a:uLnTx/>
                <a:uFillTx/>
                <a:latin typeface="Calibri" panose="020F0502020204030204"/>
                <a:ea typeface="+mn-ea"/>
                <a:cs typeface="+mn-cs"/>
              </a:rPr>
              <a:t>Before</a:t>
            </a:r>
            <a:r>
              <a:rPr kumimoji="0" lang="fr-FR" sz="105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FR" sz="1050" b="1" i="0" u="none" strike="noStrike" kern="1200" cap="none" spc="0" normalizeH="0" baseline="0" noProof="0" dirty="0" err="1">
                <a:ln>
                  <a:noFill/>
                </a:ln>
                <a:solidFill>
                  <a:srgbClr val="0070C0"/>
                </a:solidFill>
                <a:effectLst/>
                <a:uLnTx/>
                <a:uFillTx/>
                <a:latin typeface="Calibri" panose="020F0502020204030204"/>
                <a:ea typeface="+mn-ea"/>
                <a:cs typeface="+mn-cs"/>
              </a:rPr>
              <a:t>harvest</a:t>
            </a:r>
            <a:endParaRPr kumimoji="0" lang="fr-FR" sz="105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2" name="ZoneTexte 21"/>
          <p:cNvSpPr txBox="1"/>
          <p:nvPr/>
        </p:nvSpPr>
        <p:spPr>
          <a:xfrm rot="5400000">
            <a:off x="6396074" y="3481084"/>
            <a:ext cx="1391198" cy="415498"/>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err="1">
                <a:ln>
                  <a:noFill/>
                </a:ln>
                <a:solidFill>
                  <a:srgbClr val="C00000"/>
                </a:solidFill>
                <a:effectLst/>
                <a:uLnTx/>
                <a:uFillTx/>
                <a:latin typeface="Calibri" panose="020F0502020204030204"/>
                <a:ea typeface="+mn-ea"/>
                <a:cs typeface="+mn-cs"/>
              </a:rPr>
              <a:t>Harvest</a:t>
            </a:r>
            <a:r>
              <a:rPr kumimoji="0" lang="fr-FR" sz="1050" b="1" i="0" u="none" strike="noStrike" kern="1200" cap="none" spc="0" normalizeH="0" baseline="0" noProof="0" dirty="0">
                <a:ln>
                  <a:noFill/>
                </a:ln>
                <a:solidFill>
                  <a:srgbClr val="C00000"/>
                </a:solidFill>
                <a:effectLst/>
                <a:uLnTx/>
                <a:uFillTx/>
                <a:latin typeface="Calibri" panose="020F0502020204030204"/>
                <a:ea typeface="+mn-ea"/>
                <a:cs typeface="+mn-cs"/>
              </a:rPr>
              <a:t> + Storage </a:t>
            </a:r>
            <a:r>
              <a:rPr kumimoji="0" lang="fr-FR" sz="1050" b="1" i="0" u="none" strike="noStrike" kern="1200" cap="none" spc="0" normalizeH="0" baseline="0" noProof="0" dirty="0" err="1">
                <a:ln>
                  <a:noFill/>
                </a:ln>
                <a:solidFill>
                  <a:srgbClr val="C00000"/>
                </a:solidFill>
                <a:effectLst/>
                <a:uLnTx/>
                <a:uFillTx/>
                <a:latin typeface="Calibri" panose="020F0502020204030204"/>
                <a:ea typeface="+mn-ea"/>
                <a:cs typeface="+mn-cs"/>
              </a:rPr>
              <a:t>cost</a:t>
            </a:r>
            <a:endParaRPr kumimoji="0" lang="fr-FR" sz="105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3" name="ZoneTexte 22"/>
          <p:cNvSpPr txBox="1"/>
          <p:nvPr/>
        </p:nvSpPr>
        <p:spPr>
          <a:xfrm rot="5400000">
            <a:off x="6865000" y="3365465"/>
            <a:ext cx="1201843" cy="276999"/>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70AD47"/>
                </a:solidFill>
                <a:effectLst/>
                <a:uLnTx/>
                <a:uFillTx/>
                <a:latin typeface="Calibri" panose="020F0502020204030204"/>
                <a:ea typeface="+mn-ea"/>
                <a:cs typeface="+mn-cs"/>
              </a:rPr>
              <a:t>Into</a:t>
            </a:r>
            <a:r>
              <a:rPr kumimoji="0" lang="fr-FR" sz="1200" b="1" i="0" u="none" strike="noStrike" kern="1200" cap="none" spc="0" normalizeH="0" baseline="0" noProof="0" dirty="0">
                <a:ln>
                  <a:noFill/>
                </a:ln>
                <a:solidFill>
                  <a:srgbClr val="70AD47"/>
                </a:solidFill>
                <a:effectLst/>
                <a:uLnTx/>
                <a:uFillTx/>
                <a:latin typeface="Calibri" panose="020F0502020204030204"/>
                <a:ea typeface="+mn-ea"/>
                <a:cs typeface="+mn-cs"/>
              </a:rPr>
              <a:t> the </a:t>
            </a:r>
            <a:r>
              <a:rPr kumimoji="0" lang="fr-FR" sz="1200" b="1" i="0" u="none" strike="noStrike" kern="1200" cap="none" spc="0" normalizeH="0" baseline="0" noProof="0" dirty="0" err="1">
                <a:ln>
                  <a:noFill/>
                </a:ln>
                <a:solidFill>
                  <a:srgbClr val="70AD47"/>
                </a:solidFill>
                <a:effectLst/>
                <a:uLnTx/>
                <a:uFillTx/>
                <a:latin typeface="Calibri" panose="020F0502020204030204"/>
                <a:ea typeface="+mn-ea"/>
                <a:cs typeface="+mn-cs"/>
              </a:rPr>
              <a:t>trough</a:t>
            </a:r>
            <a:endParaRPr kumimoji="0" lang="fr-FR" sz="1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24" name="ZoneTexte 23"/>
          <p:cNvSpPr txBox="1"/>
          <p:nvPr/>
        </p:nvSpPr>
        <p:spPr>
          <a:xfrm>
            <a:off x="6976257" y="5553357"/>
            <a:ext cx="1261223"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750" b="0" i="0" u="none" strike="noStrike" kern="1200" cap="none" spc="0" normalizeH="0" baseline="0" noProof="0" dirty="0">
                <a:ln>
                  <a:noFill/>
                </a:ln>
                <a:solidFill>
                  <a:prstClr val="black"/>
                </a:solidFill>
                <a:effectLst/>
                <a:uLnTx/>
                <a:uFillTx/>
                <a:latin typeface="Calibri" panose="020F0502020204030204"/>
                <a:ea typeface="+mn-ea"/>
                <a:cs typeface="+mn-cs"/>
              </a:rPr>
              <a:t>Source: PEREL, 2013</a:t>
            </a:r>
          </a:p>
        </p:txBody>
      </p:sp>
    </p:spTree>
    <p:extLst>
      <p:ext uri="{BB962C8B-B14F-4D97-AF65-F5344CB8AC3E}">
        <p14:creationId xmlns:p14="http://schemas.microsoft.com/office/powerpoint/2010/main" val="673791301"/>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Italië</a:t>
            </a:r>
            <a:endParaRPr lang="nl-NL" dirty="0"/>
          </a:p>
        </p:txBody>
      </p:sp>
    </p:spTree>
    <p:extLst>
      <p:ext uri="{BB962C8B-B14F-4D97-AF65-F5344CB8AC3E}">
        <p14:creationId xmlns:p14="http://schemas.microsoft.com/office/powerpoint/2010/main" val="1358105425"/>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908720"/>
            <a:ext cx="6336704" cy="722662"/>
          </a:xfrm>
        </p:spPr>
        <p:txBody>
          <a:bodyPr anchor="t"/>
          <a:lstStyle/>
          <a:p>
            <a:pPr algn="ctr"/>
            <a:r>
              <a:rPr lang="it-IT" sz="4000" b="1" i="1" dirty="0" smtClean="0"/>
              <a:t>Graslanden in Italië</a:t>
            </a:r>
            <a:r>
              <a:rPr lang="it-IT" sz="4000" b="1" i="1" dirty="0"/>
              <a:t/>
            </a:r>
            <a:br>
              <a:rPr lang="it-IT" sz="4000" b="1" i="1" dirty="0"/>
            </a:br>
            <a:endParaRPr lang="it-IT" sz="4000" dirty="0"/>
          </a:p>
        </p:txBody>
      </p:sp>
      <p:sp>
        <p:nvSpPr>
          <p:cNvPr id="6" name="CasellaDiTesto 5"/>
          <p:cNvSpPr txBox="1"/>
          <p:nvPr/>
        </p:nvSpPr>
        <p:spPr>
          <a:xfrm>
            <a:off x="0" y="2636912"/>
            <a:ext cx="9144000" cy="16106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prstClr val="black"/>
                </a:solidFill>
                <a:effectLst/>
                <a:uLnTx/>
                <a:uFillTx/>
                <a:latin typeface="Calibri"/>
                <a:ea typeface="+mn-ea"/>
                <a:cs typeface="+mn-cs"/>
              </a:rPr>
              <a:t>Claudio Porqueddu</a:t>
            </a:r>
            <a:r>
              <a:rPr kumimoji="0" lang="it-IT" sz="2800" b="1" i="0" u="none" strike="noStrike" kern="1200" cap="none" spc="0" normalizeH="0" baseline="30000" noProof="0" dirty="0" smtClean="0">
                <a:ln>
                  <a:noFill/>
                </a:ln>
                <a:solidFill>
                  <a:prstClr val="black"/>
                </a:solidFill>
                <a:effectLst/>
                <a:uLnTx/>
                <a:uFillTx/>
                <a:latin typeface="Calibri"/>
                <a:ea typeface="+mn-ea"/>
                <a:cs typeface="+mn-cs"/>
              </a:rPr>
              <a:t>1</a:t>
            </a:r>
            <a:r>
              <a:rPr kumimoji="0" lang="it-IT" sz="2800" b="1" i="0" u="none" strike="noStrike" kern="1200" cap="none" spc="0" normalizeH="0" baseline="0" noProof="0" dirty="0" smtClean="0">
                <a:ln>
                  <a:noFill/>
                </a:ln>
                <a:solidFill>
                  <a:prstClr val="black"/>
                </a:solidFill>
                <a:effectLst/>
                <a:uLnTx/>
                <a:uFillTx/>
                <a:latin typeface="Calibri"/>
                <a:ea typeface="+mn-ea"/>
                <a:cs typeface="+mn-cs"/>
              </a:rPr>
              <a:t>, Rita Melis</a:t>
            </a:r>
            <a:r>
              <a:rPr kumimoji="0" lang="it-IT" sz="2800" b="1" i="0" u="none" strike="noStrike" kern="1200" cap="none" spc="0" normalizeH="0" baseline="30000" noProof="0" dirty="0">
                <a:ln>
                  <a:noFill/>
                </a:ln>
                <a:solidFill>
                  <a:prstClr val="black"/>
                </a:solidFill>
                <a:effectLst/>
                <a:uLnTx/>
                <a:uFillTx/>
                <a:latin typeface="Calibri"/>
                <a:ea typeface="+mn-ea"/>
                <a:cs typeface="+mn-cs"/>
              </a:rPr>
              <a:t>1</a:t>
            </a:r>
            <a:r>
              <a:rPr kumimoji="0" lang="it-IT" sz="2800" b="1" i="0" u="none" strike="noStrike" kern="1200" cap="none" spc="0" normalizeH="0" baseline="0" noProof="0" dirty="0" smtClean="0">
                <a:ln>
                  <a:noFill/>
                </a:ln>
                <a:solidFill>
                  <a:prstClr val="black"/>
                </a:solidFill>
                <a:effectLst/>
                <a:uLnTx/>
                <a:uFillTx/>
                <a:latin typeface="Calibri"/>
                <a:ea typeface="+mn-ea"/>
                <a:cs typeface="+mn-cs"/>
              </a:rPr>
              <a:t>, Lorenzo Pascarella</a:t>
            </a:r>
            <a:r>
              <a:rPr kumimoji="0" lang="it-IT" sz="2800" b="1" i="0" u="none" strike="noStrike" kern="1200" cap="none" spc="0" normalizeH="0" baseline="30000" noProof="0" dirty="0" smtClean="0">
                <a:ln>
                  <a:noFill/>
                </a:ln>
                <a:solidFill>
                  <a:prstClr val="black"/>
                </a:solidFill>
                <a:effectLst/>
                <a:uLnTx/>
                <a:uFillTx/>
                <a:latin typeface="Calibri"/>
                <a:ea typeface="+mn-ea"/>
                <a:cs typeface="+mn-cs"/>
              </a:rPr>
              <a:t>2</a:t>
            </a:r>
            <a:r>
              <a:rPr kumimoji="0" lang="it-IT" sz="2800" b="1" i="0" u="none" strike="noStrike" kern="1200" cap="none" spc="0" normalizeH="0" baseline="0" noProof="0" dirty="0" smtClean="0">
                <a:ln>
                  <a:noFill/>
                </a:ln>
                <a:solidFill>
                  <a:prstClr val="black"/>
                </a:solidFill>
                <a:effectLst/>
                <a:uLnTx/>
                <a:uFillTx/>
                <a:latin typeface="Calibri"/>
                <a:ea typeface="+mn-ea"/>
                <a:cs typeface="+mn-cs"/>
              </a:rPr>
              <a:t> en Giovanni Peratoner</a:t>
            </a:r>
            <a:r>
              <a:rPr kumimoji="0" lang="it-IT" sz="2800" b="1" i="0" u="none" strike="noStrike" kern="1200" cap="none" spc="0" normalizeH="0" baseline="30000" noProof="0" dirty="0" smtClean="0">
                <a:ln>
                  <a:noFill/>
                </a:ln>
                <a:solidFill>
                  <a:prstClr val="black"/>
                </a:solidFill>
                <a:effectLst/>
                <a:uLnTx/>
                <a:uFillTx/>
                <a:latin typeface="Calibri"/>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3000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30000" noProof="0" dirty="0" smtClean="0">
                <a:ln>
                  <a:noFill/>
                </a:ln>
                <a:solidFill>
                  <a:prstClr val="black"/>
                </a:solidFill>
                <a:effectLst/>
                <a:uLnTx/>
                <a:uFillTx/>
                <a:latin typeface="Calibri"/>
                <a:ea typeface="+mn-ea"/>
                <a:cs typeface="+mn-cs"/>
              </a:rPr>
              <a:t>1</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CNR-ISPAAM, Sassari - </a:t>
            </a:r>
            <a:r>
              <a:rPr kumimoji="0" lang="it-IT" sz="2400" b="1" i="0" u="none" strike="noStrike" kern="1200" cap="none" spc="0" normalizeH="0" baseline="30000" noProof="0" dirty="0" smtClean="0">
                <a:ln>
                  <a:noFill/>
                </a:ln>
                <a:solidFill>
                  <a:prstClr val="black"/>
                </a:solidFill>
                <a:effectLst/>
                <a:uLnTx/>
                <a:uFillTx/>
                <a:latin typeface="Calibri"/>
                <a:ea typeface="+mn-ea"/>
                <a:cs typeface="+mn-cs"/>
              </a:rPr>
              <a:t>2</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AIA, Roma  – </a:t>
            </a:r>
            <a:r>
              <a:rPr kumimoji="0" lang="it-IT" sz="2400" b="1" i="0" u="none" strike="noStrike" kern="1200" cap="none" spc="0" normalizeH="0" baseline="30000" noProof="0" dirty="0" smtClean="0">
                <a:ln>
                  <a:noFill/>
                </a:ln>
                <a:solidFill>
                  <a:prstClr val="black"/>
                </a:solidFill>
                <a:effectLst/>
                <a:uLnTx/>
                <a:uFillTx/>
                <a:latin typeface="Calibri"/>
                <a:ea typeface="+mn-ea"/>
                <a:cs typeface="+mn-cs"/>
              </a:rPr>
              <a:t>3</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LAIMBURG, Bolzano</a:t>
            </a:r>
            <a:endParaRPr kumimoji="0" lang="it-IT"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29714"/>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55576" y="1226224"/>
            <a:ext cx="4824536" cy="501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34500" y="2893471"/>
            <a:ext cx="1637399" cy="3145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CasellaDiTesto 17"/>
          <p:cNvSpPr txBox="1"/>
          <p:nvPr/>
        </p:nvSpPr>
        <p:spPr>
          <a:xfrm>
            <a:off x="899592" y="404664"/>
            <a:ext cx="29302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Klimaatgebieden</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in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Italië</a:t>
            </a:r>
            <a:endParaRPr kumimoji="0" lang="it-IT" sz="2400" b="1"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3152028"/>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807884" y="6051394"/>
            <a:ext cx="48424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solidFill>
                  <a:prstClr val="black"/>
                </a:solidFill>
                <a:latin typeface="Calibri"/>
              </a:rPr>
              <a:t>Blijvend</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grasland beslaat een oppervlakte van 3,3 miljoen ha.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CasellaDiTesto 6"/>
          <p:cNvSpPr txBox="1"/>
          <p:nvPr/>
        </p:nvSpPr>
        <p:spPr>
          <a:xfrm>
            <a:off x="233756" y="251938"/>
            <a:ext cx="66617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Graslandtypes</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in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Italië</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CasellaDiTesto 8"/>
          <p:cNvSpPr txBox="1"/>
          <p:nvPr/>
        </p:nvSpPr>
        <p:spPr>
          <a:xfrm>
            <a:off x="6078820" y="6420726"/>
            <a:ext cx="20937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Gegevens: </a:t>
            </a: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Eurostat</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2013</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Immagin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584" y="1158298"/>
            <a:ext cx="5310194" cy="45843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882938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466165" cy="1724354"/>
          </a:xfrm>
        </p:spPr>
        <p:txBody>
          <a:bodyPr/>
          <a:lstStyle/>
          <a:p>
            <a:r>
              <a:rPr lang="en-US" sz="2400" dirty="0" err="1" smtClean="0">
                <a:solidFill>
                  <a:schemeClr val="tx1"/>
                </a:solidFill>
                <a:latin typeface="+mn-lt"/>
              </a:rPr>
              <a:t>Begrazing</a:t>
            </a:r>
            <a:r>
              <a:rPr lang="en-US" sz="2400" dirty="0" smtClean="0">
                <a:solidFill>
                  <a:schemeClr val="tx1"/>
                </a:solidFill>
                <a:latin typeface="+mn-lt"/>
              </a:rPr>
              <a:t> van semi-</a:t>
            </a:r>
            <a:r>
              <a:rPr lang="en-US" sz="2400" dirty="0" err="1" smtClean="0">
                <a:solidFill>
                  <a:schemeClr val="tx1"/>
                </a:solidFill>
                <a:latin typeface="+mn-lt"/>
              </a:rPr>
              <a:t>natuurlijke</a:t>
            </a:r>
            <a:r>
              <a:rPr lang="en-US" sz="2400" dirty="0" smtClean="0">
                <a:solidFill>
                  <a:schemeClr val="tx1"/>
                </a:solidFill>
                <a:latin typeface="+mn-lt"/>
              </a:rPr>
              <a:t> </a:t>
            </a:r>
            <a:r>
              <a:rPr lang="en-US" sz="2400" dirty="0" err="1" smtClean="0">
                <a:solidFill>
                  <a:schemeClr val="tx1"/>
                </a:solidFill>
                <a:latin typeface="+mn-lt"/>
              </a:rPr>
              <a:t>blijvende</a:t>
            </a:r>
            <a:r>
              <a:rPr lang="en-US" sz="2400" dirty="0" smtClean="0">
                <a:solidFill>
                  <a:schemeClr val="tx1"/>
                </a:solidFill>
                <a:latin typeface="+mn-lt"/>
              </a:rPr>
              <a:t> </a:t>
            </a:r>
            <a:r>
              <a:rPr lang="en-US" sz="2400" dirty="0" err="1" smtClean="0">
                <a:solidFill>
                  <a:schemeClr val="tx1"/>
                </a:solidFill>
                <a:latin typeface="+mn-lt"/>
              </a:rPr>
              <a:t>graslanden</a:t>
            </a:r>
            <a:r>
              <a:rPr lang="en-US" sz="2400" dirty="0" smtClean="0">
                <a:solidFill>
                  <a:schemeClr val="tx1"/>
                </a:solidFill>
                <a:latin typeface="+mn-lt"/>
              </a:rPr>
              <a:t> door </a:t>
            </a:r>
            <a:r>
              <a:rPr lang="en-US" sz="2400" dirty="0" err="1" smtClean="0">
                <a:solidFill>
                  <a:schemeClr val="tx1"/>
                </a:solidFill>
                <a:latin typeface="+mn-lt"/>
              </a:rPr>
              <a:t>runderen</a:t>
            </a:r>
            <a:r>
              <a:rPr lang="en-US" sz="2400" dirty="0" smtClean="0">
                <a:solidFill>
                  <a:schemeClr val="tx1"/>
                </a:solidFill>
                <a:latin typeface="+mn-lt"/>
              </a:rPr>
              <a:t>, </a:t>
            </a:r>
            <a:r>
              <a:rPr lang="en-US" sz="2400" dirty="0" err="1" smtClean="0">
                <a:solidFill>
                  <a:schemeClr val="tx1"/>
                </a:solidFill>
                <a:latin typeface="+mn-lt"/>
              </a:rPr>
              <a:t>paarden</a:t>
            </a:r>
            <a:r>
              <a:rPr lang="en-US" sz="2400" dirty="0" smtClean="0">
                <a:solidFill>
                  <a:schemeClr val="tx1"/>
                </a:solidFill>
                <a:latin typeface="+mn-lt"/>
              </a:rPr>
              <a:t> </a:t>
            </a:r>
            <a:r>
              <a:rPr lang="en-US" sz="2400" dirty="0" err="1" smtClean="0">
                <a:solidFill>
                  <a:schemeClr val="tx1"/>
                </a:solidFill>
                <a:latin typeface="+mn-lt"/>
              </a:rPr>
              <a:t>en</a:t>
            </a:r>
            <a:r>
              <a:rPr lang="en-US" sz="2400" dirty="0" smtClean="0">
                <a:solidFill>
                  <a:schemeClr val="tx1"/>
                </a:solidFill>
                <a:latin typeface="+mn-lt"/>
              </a:rPr>
              <a:t> </a:t>
            </a:r>
            <a:r>
              <a:rPr lang="en-US" sz="2400" dirty="0" err="1" smtClean="0">
                <a:solidFill>
                  <a:schemeClr val="tx1"/>
                </a:solidFill>
                <a:latin typeface="+mn-lt"/>
              </a:rPr>
              <a:t>schapen</a:t>
            </a:r>
            <a:r>
              <a:rPr lang="en-US" sz="2400" dirty="0">
                <a:solidFill>
                  <a:schemeClr val="tx1"/>
                </a:solidFill>
                <a:latin typeface="+mn-lt"/>
              </a:rPr>
              <a:t/>
            </a:r>
            <a:br>
              <a:rPr lang="en-US" sz="2400" dirty="0">
                <a:solidFill>
                  <a:schemeClr val="tx1"/>
                </a:solidFill>
                <a:latin typeface="+mn-lt"/>
              </a:rPr>
            </a:br>
            <a:r>
              <a:rPr lang="en-US" sz="2400" dirty="0" smtClean="0">
                <a:solidFill>
                  <a:schemeClr val="tx1"/>
                </a:solidFill>
                <a:latin typeface="+mn-lt"/>
              </a:rPr>
              <a:t/>
            </a:r>
            <a:br>
              <a:rPr lang="en-US" sz="2400" dirty="0" smtClean="0">
                <a:solidFill>
                  <a:schemeClr val="tx1"/>
                </a:solidFill>
                <a:latin typeface="+mn-lt"/>
              </a:rPr>
            </a:br>
            <a:r>
              <a:rPr lang="en-US" sz="2400" dirty="0" smtClean="0">
                <a:solidFill>
                  <a:schemeClr val="tx1"/>
                </a:solidFill>
                <a:latin typeface="+mn-lt"/>
              </a:rPr>
              <a:t/>
            </a:r>
            <a:br>
              <a:rPr lang="en-US" sz="2400" dirty="0" smtClean="0">
                <a:solidFill>
                  <a:schemeClr val="tx1"/>
                </a:solidFill>
                <a:latin typeface="+mn-lt"/>
              </a:rPr>
            </a:br>
            <a:r>
              <a:rPr lang="en-US" sz="2000" b="0" dirty="0" smtClean="0">
                <a:solidFill>
                  <a:schemeClr val="tx1"/>
                </a:solidFill>
                <a:latin typeface="+mn-lt"/>
              </a:rPr>
              <a:t>N = 219 locaties, </a:t>
            </a:r>
            <a:r>
              <a:rPr lang="en-US" sz="2000" b="0" dirty="0">
                <a:solidFill>
                  <a:schemeClr val="tx1"/>
                </a:solidFill>
                <a:latin typeface="+mn-lt"/>
              </a:rPr>
              <a:t>met een gemiddelde oppervlakte van 14 </a:t>
            </a:r>
            <a:r>
              <a:rPr lang="en-US" sz="2000" b="0" dirty="0" smtClean="0">
                <a:solidFill>
                  <a:schemeClr val="tx1"/>
                </a:solidFill>
                <a:latin typeface="+mn-lt"/>
              </a:rPr>
              <a:t>ha.</a:t>
            </a:r>
            <a:endParaRPr lang="es-ES" sz="2000" b="0" dirty="0">
              <a:solidFill>
                <a:schemeClr val="tx1"/>
              </a:solidFill>
              <a:latin typeface="+mn-lt"/>
            </a:endParaRPr>
          </a:p>
        </p:txBody>
      </p:sp>
      <p:graphicFrame>
        <p:nvGraphicFramePr>
          <p:cNvPr id="3" name="Platshållare för innehåll 5"/>
          <p:cNvGraphicFramePr>
            <a:graphicFrameLocks/>
          </p:cNvGraphicFramePr>
          <p:nvPr>
            <p:extLst>
              <p:ext uri="{D42A27DB-BD31-4B8C-83A1-F6EECF244321}">
                <p14:modId xmlns:p14="http://schemas.microsoft.com/office/powerpoint/2010/main" val="4190333236"/>
              </p:ext>
            </p:extLst>
          </p:nvPr>
        </p:nvGraphicFramePr>
        <p:xfrm>
          <a:off x="617010" y="2545821"/>
          <a:ext cx="8218488" cy="2895600"/>
        </p:xfrm>
        <a:graphic>
          <a:graphicData uri="http://schemas.openxmlformats.org/drawingml/2006/table">
            <a:tbl>
              <a:tblPr firstRow="1" firstCol="1" bandRow="1">
                <a:tableStyleId>{F5AB1C69-6EDB-4FF4-983F-18BD219EF322}</a:tableStyleId>
              </a:tblPr>
              <a:tblGrid>
                <a:gridCol w="2458892">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976782">
                  <a:extLst>
                    <a:ext uri="{9D8B030D-6E8A-4147-A177-3AD203B41FA5}">
                      <a16:colId xmlns:a16="http://schemas.microsoft.com/office/drawing/2014/main" val="20002"/>
                    </a:ext>
                  </a:extLst>
                </a:gridCol>
                <a:gridCol w="2054622">
                  <a:extLst>
                    <a:ext uri="{9D8B030D-6E8A-4147-A177-3AD203B41FA5}">
                      <a16:colId xmlns:a16="http://schemas.microsoft.com/office/drawing/2014/main" val="20003"/>
                    </a:ext>
                  </a:extLst>
                </a:gridCol>
              </a:tblGrid>
              <a:tr h="370840">
                <a:tc>
                  <a:txBody>
                    <a:bodyPr/>
                    <a:lstStyle/>
                    <a:p>
                      <a:endParaRPr lang="en-US" sz="2000" dirty="0"/>
                    </a:p>
                  </a:txBody>
                  <a:tcPr/>
                </a:tc>
                <a:tc>
                  <a:txBody>
                    <a:bodyPr/>
                    <a:lstStyle/>
                    <a:p>
                      <a:pPr algn="ctr"/>
                      <a:endParaRPr lang="sv-SE" sz="2000" dirty="0" smtClean="0"/>
                    </a:p>
                    <a:p>
                      <a:pPr algn="ctr"/>
                      <a:r>
                        <a:rPr lang="sv-SE" sz="2000" dirty="0" smtClean="0"/>
                        <a:t>% van het </a:t>
                      </a:r>
                      <a:r>
                        <a:rPr lang="sv-SE" sz="2000" dirty="0" err="1" smtClean="0"/>
                        <a:t>areaal</a:t>
                      </a:r>
                      <a:endParaRPr lang="en-US" sz="2000" dirty="0"/>
                    </a:p>
                  </a:txBody>
                  <a:tcPr/>
                </a:tc>
                <a:tc>
                  <a:txBody>
                    <a:bodyPr/>
                    <a:lstStyle/>
                    <a:p>
                      <a:pPr algn="ctr"/>
                      <a:r>
                        <a:rPr lang="sv-SE" sz="2000" dirty="0" smtClean="0"/>
                        <a:t>% </a:t>
                      </a:r>
                      <a:r>
                        <a:rPr lang="sv-SE" sz="2000" dirty="0" err="1" smtClean="0"/>
                        <a:t>van de</a:t>
                      </a:r>
                      <a:r>
                        <a:rPr lang="sv-SE" sz="2000" baseline="0" dirty="0" smtClean="0"/>
                        <a:t> weidegronden</a:t>
                      </a:r>
                      <a:endParaRPr lang="en-US" sz="2000" dirty="0"/>
                    </a:p>
                  </a:txBody>
                  <a:tcPr/>
                </a:tc>
                <a:tc>
                  <a:txBody>
                    <a:bodyPr/>
                    <a:lstStyle/>
                    <a:p>
                      <a:pPr algn="ctr"/>
                      <a:r>
                        <a:rPr lang="sv-SE" sz="2000" dirty="0" err="1" smtClean="0"/>
                        <a:t>% grazende</a:t>
                      </a:r>
                      <a:r>
                        <a:rPr lang="sv-SE" sz="2000" dirty="0" smtClean="0"/>
                        <a:t> dieren</a:t>
                      </a:r>
                      <a:endParaRPr lang="en-US" sz="2000" dirty="0"/>
                    </a:p>
                  </a:txBody>
                  <a:tcPr/>
                </a:tc>
                <a:extLst>
                  <a:ext uri="{0D108BD9-81ED-4DB2-BD59-A6C34878D82A}">
                    <a16:rowId xmlns:a16="http://schemas.microsoft.com/office/drawing/2014/main" val="10000"/>
                  </a:ext>
                </a:extLst>
              </a:tr>
              <a:tr h="370840">
                <a:tc>
                  <a:txBody>
                    <a:bodyPr/>
                    <a:lstStyle/>
                    <a:p>
                      <a:r>
                        <a:rPr lang="sv-SE" sz="2000" dirty="0" smtClean="0"/>
                        <a:t>Rundvee</a:t>
                      </a:r>
                      <a:endParaRPr lang="en-US" sz="2000" dirty="0"/>
                    </a:p>
                  </a:txBody>
                  <a:tcPr/>
                </a:tc>
                <a:tc>
                  <a:txBody>
                    <a:bodyPr/>
                    <a:lstStyle/>
                    <a:p>
                      <a:pPr algn="ctr"/>
                      <a:r>
                        <a:rPr lang="sv-SE" sz="2000" dirty="0" smtClean="0"/>
                        <a:t>68</a:t>
                      </a:r>
                      <a:endParaRPr lang="en-US" sz="2000" dirty="0"/>
                    </a:p>
                  </a:txBody>
                  <a:tcPr/>
                </a:tc>
                <a:tc>
                  <a:txBody>
                    <a:bodyPr/>
                    <a:lstStyle/>
                    <a:p>
                      <a:pPr algn="ctr"/>
                      <a:r>
                        <a:rPr lang="sv-SE" sz="2000" dirty="0" smtClean="0"/>
                        <a:t>64</a:t>
                      </a:r>
                      <a:endParaRPr lang="en-US" sz="2000" dirty="0"/>
                    </a:p>
                  </a:txBody>
                  <a:tcPr/>
                </a:tc>
                <a:tc>
                  <a:txBody>
                    <a:bodyPr/>
                    <a:lstStyle/>
                    <a:p>
                      <a:pPr algn="ctr"/>
                      <a:r>
                        <a:rPr lang="sv-SE" sz="2000" dirty="0" smtClean="0"/>
                        <a:t>66</a:t>
                      </a:r>
                      <a:endParaRPr lang="en-US" sz="2000" dirty="0"/>
                    </a:p>
                  </a:txBody>
                  <a:tcPr/>
                </a:tc>
                <a:extLst>
                  <a:ext uri="{0D108BD9-81ED-4DB2-BD59-A6C34878D82A}">
                    <a16:rowId xmlns:a16="http://schemas.microsoft.com/office/drawing/2014/main" val="10001"/>
                  </a:ext>
                </a:extLst>
              </a:tr>
              <a:tr h="370840">
                <a:tc>
                  <a:txBody>
                    <a:bodyPr/>
                    <a:lstStyle/>
                    <a:p>
                      <a:r>
                        <a:rPr lang="sv-SE" sz="2000" dirty="0" smtClean="0"/>
                        <a:t>Paarden</a:t>
                      </a:r>
                      <a:endParaRPr lang="en-US" sz="2000" dirty="0"/>
                    </a:p>
                  </a:txBody>
                  <a:tcPr/>
                </a:tc>
                <a:tc>
                  <a:txBody>
                    <a:bodyPr/>
                    <a:lstStyle/>
                    <a:p>
                      <a:pPr algn="ctr"/>
                      <a:r>
                        <a:rPr lang="sv-SE" sz="2000" dirty="0" smtClean="0"/>
                        <a:t>8</a:t>
                      </a:r>
                      <a:endParaRPr lang="en-US" sz="2000" dirty="0"/>
                    </a:p>
                  </a:txBody>
                  <a:tcPr/>
                </a:tc>
                <a:tc>
                  <a:txBody>
                    <a:bodyPr/>
                    <a:lstStyle/>
                    <a:p>
                      <a:pPr algn="ctr"/>
                      <a:r>
                        <a:rPr lang="sv-SE" sz="2000" dirty="0" smtClean="0"/>
                        <a:t>18</a:t>
                      </a:r>
                      <a:endParaRPr lang="en-US" sz="2000" dirty="0"/>
                    </a:p>
                  </a:txBody>
                  <a:tcPr/>
                </a:tc>
                <a:tc>
                  <a:txBody>
                    <a:bodyPr/>
                    <a:lstStyle/>
                    <a:p>
                      <a:pPr algn="ctr"/>
                      <a:r>
                        <a:rPr lang="sv-SE" sz="2000" dirty="0" smtClean="0"/>
                        <a:t>5,5</a:t>
                      </a:r>
                      <a:endParaRPr lang="en-US" sz="2000" dirty="0"/>
                    </a:p>
                  </a:txBody>
                  <a:tcPr/>
                </a:tc>
                <a:extLst>
                  <a:ext uri="{0D108BD9-81ED-4DB2-BD59-A6C34878D82A}">
                    <a16:rowId xmlns:a16="http://schemas.microsoft.com/office/drawing/2014/main" val="10002"/>
                  </a:ext>
                </a:extLst>
              </a:tr>
              <a:tr h="370840">
                <a:tc>
                  <a:txBody>
                    <a:bodyPr/>
                    <a:lstStyle/>
                    <a:p>
                      <a:r>
                        <a:rPr lang="sv-SE" sz="2000" dirty="0" err="1" smtClean="0"/>
                        <a:t>Schapen</a:t>
                      </a:r>
                      <a:endParaRPr lang="en-US" sz="2000" dirty="0"/>
                    </a:p>
                  </a:txBody>
                  <a:tcPr/>
                </a:tc>
                <a:tc>
                  <a:txBody>
                    <a:bodyPr/>
                    <a:lstStyle/>
                    <a:p>
                      <a:pPr algn="ctr"/>
                      <a:r>
                        <a:rPr lang="sv-SE" sz="2000" dirty="0" smtClean="0"/>
                        <a:t>9</a:t>
                      </a:r>
                      <a:endParaRPr lang="en-US" sz="2000" dirty="0"/>
                    </a:p>
                  </a:txBody>
                  <a:tcPr/>
                </a:tc>
                <a:tc>
                  <a:txBody>
                    <a:bodyPr/>
                    <a:lstStyle/>
                    <a:p>
                      <a:pPr algn="ctr"/>
                      <a:r>
                        <a:rPr lang="sv-SE" sz="2000" dirty="0" smtClean="0"/>
                        <a:t>11</a:t>
                      </a:r>
                      <a:endParaRPr lang="en-US" sz="2000" dirty="0"/>
                    </a:p>
                  </a:txBody>
                  <a:tcPr/>
                </a:tc>
                <a:tc>
                  <a:txBody>
                    <a:bodyPr/>
                    <a:lstStyle/>
                    <a:p>
                      <a:pPr algn="ctr"/>
                      <a:r>
                        <a:rPr lang="sv-SE" sz="2000" dirty="0" smtClean="0"/>
                        <a:t>28,5</a:t>
                      </a:r>
                      <a:endParaRPr lang="en-US" sz="2000" dirty="0"/>
                    </a:p>
                  </a:txBody>
                  <a:tcPr/>
                </a:tc>
                <a:extLst>
                  <a:ext uri="{0D108BD9-81ED-4DB2-BD59-A6C34878D82A}">
                    <a16:rowId xmlns:a16="http://schemas.microsoft.com/office/drawing/2014/main" val="10003"/>
                  </a:ext>
                </a:extLst>
              </a:tr>
              <a:tr h="370840">
                <a:tc>
                  <a:txBody>
                    <a:bodyPr/>
                    <a:lstStyle/>
                    <a:p>
                      <a:r>
                        <a:rPr lang="sv-SE" sz="2000" dirty="0" smtClean="0"/>
                        <a:t>Gemengd</a:t>
                      </a:r>
                      <a:r>
                        <a:rPr lang="sv-SE" sz="2000" baseline="30000" dirty="0" smtClean="0"/>
                        <a:t>1</a:t>
                      </a:r>
                      <a:r>
                        <a:rPr lang="sv-SE" sz="2000" dirty="0" smtClean="0"/>
                        <a:t> (vnl. rundvee en schapen)</a:t>
                      </a:r>
                      <a:endParaRPr lang="en-US" sz="2000" dirty="0"/>
                    </a:p>
                  </a:txBody>
                  <a:tcPr/>
                </a:tc>
                <a:tc>
                  <a:txBody>
                    <a:bodyPr/>
                    <a:lstStyle/>
                    <a:p>
                      <a:pPr algn="ctr"/>
                      <a:r>
                        <a:rPr lang="sv-SE" sz="2000" dirty="0" smtClean="0"/>
                        <a:t>15</a:t>
                      </a:r>
                      <a:endParaRPr lang="en-US" sz="2000" dirty="0"/>
                    </a:p>
                  </a:txBody>
                  <a:tcPr/>
                </a:tc>
                <a:tc>
                  <a:txBody>
                    <a:bodyPr/>
                    <a:lstStyle/>
                    <a:p>
                      <a:pPr algn="ctr"/>
                      <a:r>
                        <a:rPr lang="sv-SE" sz="2000" dirty="0" smtClean="0"/>
                        <a:t>7</a:t>
                      </a:r>
                      <a:endParaRPr lang="en-US" sz="2000" dirty="0"/>
                    </a:p>
                  </a:txBody>
                  <a:tcPr/>
                </a:tc>
                <a:tc>
                  <a:txBody>
                    <a:bodyPr/>
                    <a:lstStyle/>
                    <a:p>
                      <a:pPr algn="ctr"/>
                      <a:endParaRPr lang="en-US" sz="2000" dirty="0"/>
                    </a:p>
                  </a:txBody>
                  <a:tcPr/>
                </a:tc>
                <a:extLst>
                  <a:ext uri="{0D108BD9-81ED-4DB2-BD59-A6C34878D82A}">
                    <a16:rowId xmlns:a16="http://schemas.microsoft.com/office/drawing/2014/main" val="10004"/>
                  </a:ext>
                </a:extLst>
              </a:tr>
            </a:tbl>
          </a:graphicData>
        </a:graphic>
      </p:graphicFrame>
      <p:sp>
        <p:nvSpPr>
          <p:cNvPr id="4" name="textruta 3"/>
          <p:cNvSpPr txBox="1"/>
          <p:nvPr/>
        </p:nvSpPr>
        <p:spPr>
          <a:xfrm>
            <a:off x="617010" y="5564355"/>
            <a:ext cx="8218488" cy="646331"/>
          </a:xfrm>
          <a:prstGeom prst="rect">
            <a:avLst/>
          </a:prstGeom>
          <a:noFill/>
        </p:spPr>
        <p:txBody>
          <a:bodyPr wrap="square" rtlCol="0">
            <a:spAutoFit/>
          </a:bodyPr>
          <a:lstStyle/>
          <a:p>
            <a:pPr marL="82550" marR="0" lvl="0" indent="-8255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30000" noProof="0" dirty="0" smtClean="0">
                <a:ln>
                  <a:noFill/>
                </a:ln>
                <a:solidFill>
                  <a:prstClr val="black"/>
                </a:solidFill>
                <a:effectLst/>
                <a:uLnTx/>
                <a:uFillTx/>
                <a:latin typeface="Calibri"/>
                <a:ea typeface="+mn-ea"/>
                <a:cs typeface="+mn-cs"/>
              </a:rPr>
              <a:t>1</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In deze categorie waren er twee grote terreinen (242 en 112 ha) die begraasd werden door runderen en schapen.</a:t>
            </a: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6" name="textruta 5"/>
          <p:cNvSpPr txBox="1"/>
          <p:nvPr/>
        </p:nvSpPr>
        <p:spPr>
          <a:xfrm>
            <a:off x="6205879" y="6391187"/>
            <a:ext cx="27061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(Spörndly en Glimskär, 2018)</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7931702"/>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6601568" y="6425887"/>
            <a:ext cx="26739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Eurostat</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2017.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CasellaDiTesto 7"/>
          <p:cNvSpPr txBox="1"/>
          <p:nvPr/>
        </p:nvSpPr>
        <p:spPr>
          <a:xfrm>
            <a:off x="398761" y="187816"/>
            <a:ext cx="71879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Vee</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in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Italië</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Immagine 2"/>
          <p:cNvPicPr>
            <a:picLocks noChangeAspect="1"/>
          </p:cNvPicPr>
          <p:nvPr/>
        </p:nvPicPr>
        <p:blipFill>
          <a:blip r:embed="rId2"/>
          <a:stretch>
            <a:fillRect/>
          </a:stretch>
        </p:blipFill>
        <p:spPr>
          <a:xfrm>
            <a:off x="285897" y="1282349"/>
            <a:ext cx="7920880" cy="46275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9671688"/>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307611" y="297184"/>
            <a:ext cx="77048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Ontwikkeling van de melkproductie 2012 - 2017</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Immagine 8"/>
          <p:cNvPicPr>
            <a:picLocks noChangeAspect="1"/>
          </p:cNvPicPr>
          <p:nvPr/>
        </p:nvPicPr>
        <p:blipFill>
          <a:blip r:embed="rId2"/>
          <a:stretch>
            <a:fillRect/>
          </a:stretch>
        </p:blipFill>
        <p:spPr>
          <a:xfrm>
            <a:off x="395536" y="1135585"/>
            <a:ext cx="7971568" cy="48172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5255804"/>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968" y="2420888"/>
            <a:ext cx="8218488" cy="3408380"/>
          </a:xfrm>
        </p:spPr>
        <p:txBody>
          <a:bodyPr/>
          <a:lstStyle/>
          <a:p>
            <a:pPr marL="0" indent="0" algn="ctr">
              <a:buNone/>
            </a:pPr>
            <a:r>
              <a:rPr lang="it-IT" sz="5400" dirty="0" err="1" smtClean="0"/>
              <a:t>Graslanden</a:t>
            </a:r>
            <a:r>
              <a:rPr lang="it-IT" sz="5400" dirty="0" smtClean="0"/>
              <a:t> in </a:t>
            </a:r>
            <a:r>
              <a:rPr lang="it-IT" sz="5400" dirty="0" err="1" smtClean="0"/>
              <a:t>mediterraan Italië</a:t>
            </a:r>
            <a:endParaRPr lang="it-IT" sz="5400" dirty="0"/>
          </a:p>
        </p:txBody>
      </p:sp>
    </p:spTree>
    <p:extLst>
      <p:ext uri="{BB962C8B-B14F-4D97-AF65-F5344CB8AC3E}">
        <p14:creationId xmlns:p14="http://schemas.microsoft.com/office/powerpoint/2010/main" val="2777604065"/>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553916"/>
            <a:ext cx="3970784" cy="2982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
          <p:cNvSpPr txBox="1">
            <a:spLocks noChangeArrowheads="1"/>
          </p:cNvSpPr>
          <p:nvPr/>
        </p:nvSpPr>
        <p:spPr bwMode="auto">
          <a:xfrm>
            <a:off x="99447" y="843849"/>
            <a:ext cx="4688577"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defRPr sz="3200">
                <a:solidFill>
                  <a:srgbClr val="FFFFFF"/>
                </a:solidFill>
                <a:latin typeface="Times New Roman" panose="02020603050405020304" pitchFamily="18"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defRPr sz="2800">
                <a:solidFill>
                  <a:srgbClr val="FFFFFF"/>
                </a:solidFill>
                <a:latin typeface="Times New Roman" panose="02020603050405020304" pitchFamily="18"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defRPr sz="2400">
                <a:solidFill>
                  <a:srgbClr val="FFFFFF"/>
                </a:solidFill>
                <a:latin typeface="Times New Roman" panose="02020603050405020304" pitchFamily="18"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9pPr>
          </a:lstStyle>
          <a:p>
            <a:pPr marL="0" marR="0" lvl="0" indent="0" algn="l" defTabSz="914400" rtl="0" eaLnBrk="1" fontAlgn="auto" latinLnBrk="0" hangingPunct="1">
              <a:lnSpc>
                <a:spcPct val="100000"/>
              </a:lnSpc>
              <a:spcBef>
                <a:spcPct val="0"/>
              </a:spcBef>
              <a:spcAft>
                <a:spcPts val="0"/>
              </a:spcAft>
              <a:buClrTx/>
              <a:buSzTx/>
              <a:buFont typeface="Times New Roman" panose="02020603050405020304" pitchFamily="18" charset="0"/>
              <a:buNone/>
              <a:tabLst/>
              <a:defRPr/>
            </a:pPr>
            <a:r>
              <a:rPr kumimoji="0" lang="it-IT" altLang="it-IT" sz="20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Kaart van de potentiële </a:t>
            </a:r>
            <a:r>
              <a:rPr kumimoji="0" lang="it-IT" altLang="it-IT" sz="2000" b="1"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ruwvoer-productie </a:t>
            </a:r>
            <a:r>
              <a:rPr kumimoji="0" lang="en-GB" altLang="it-IT" sz="2000" b="1"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(Lee, </a:t>
            </a:r>
            <a:r>
              <a:rPr kumimoji="0" lang="en-GB" altLang="it-IT" sz="20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1983; </a:t>
            </a:r>
            <a:r>
              <a:rPr kumimoji="0" lang="en-GB" altLang="it-IT" sz="2000" b="1" i="0" u="none" strike="noStrike" kern="1200" cap="none" spc="0" normalizeH="0" baseline="0" noProof="0" dirty="0" err="1" smtClean="0">
                <a:ln>
                  <a:noFill/>
                </a:ln>
                <a:solidFill>
                  <a:prstClr val="black"/>
                </a:solidFill>
                <a:effectLst/>
                <a:uLnTx/>
                <a:uFillTx/>
                <a:latin typeface="Calibri"/>
                <a:ea typeface="Microsoft YaHei" panose="020B0503020204020204" pitchFamily="34" charset="-122"/>
                <a:cs typeface="+mn-cs"/>
              </a:rPr>
              <a:t>Huyghe</a:t>
            </a:r>
            <a:r>
              <a:rPr kumimoji="0" lang="en-GB" altLang="it-IT" sz="20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 et al</a:t>
            </a:r>
            <a:r>
              <a:rPr kumimoji="0" lang="en-GB" altLang="it-IT" sz="2000" b="1"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 2014)</a:t>
            </a:r>
            <a:endParaRPr kumimoji="0" lang="en-GB" altLang="it-IT" sz="20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endParaRPr>
          </a:p>
        </p:txBody>
      </p:sp>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8024" y="1124744"/>
            <a:ext cx="3753172" cy="46078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1"/>
          <p:cNvSpPr txBox="1">
            <a:spLocks noChangeArrowheads="1"/>
          </p:cNvSpPr>
          <p:nvPr/>
        </p:nvSpPr>
        <p:spPr bwMode="auto">
          <a:xfrm>
            <a:off x="4538820" y="5866048"/>
            <a:ext cx="4401244" cy="478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anose="02020603050405020304" pitchFamily="18"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Times New Roman" panose="02020603050405020304" pitchFamily="18"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Zij spelen een centrale rol in het onderhoud van HNV-gebieden.</a:t>
            </a:r>
            <a:endParaRPr kumimoji="0" lang="it-IT" altLang="it-IT" sz="2400" b="0"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endParaRPr>
          </a:p>
        </p:txBody>
      </p:sp>
      <p:sp>
        <p:nvSpPr>
          <p:cNvPr id="10" name="CasellaDiTesto 9"/>
          <p:cNvSpPr txBox="1"/>
          <p:nvPr/>
        </p:nvSpPr>
        <p:spPr>
          <a:xfrm>
            <a:off x="179511" y="4551436"/>
            <a:ext cx="442943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Mediterrane graslanden hebben</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een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lage</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productie in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vergelijking</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met de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andere Europese graslanden</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Toch is het verkrijgen van een hogere opbrengst niet het belangrijkste doel.</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p:cNvSpPr txBox="1"/>
          <p:nvPr/>
        </p:nvSpPr>
        <p:spPr>
          <a:xfrm>
            <a:off x="0" y="62696"/>
            <a:ext cx="76683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Vraagstukken met betrekking tot grasland</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3547759"/>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457200" y="65146"/>
            <a:ext cx="57881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it-IT" sz="3200" b="1" i="1" u="none" strike="noStrike" kern="1200" cap="none" spc="0" normalizeH="0" baseline="0" noProof="0" dirty="0" err="1" smtClean="0">
                <a:ln>
                  <a:noFill/>
                </a:ln>
                <a:solidFill>
                  <a:prstClr val="black"/>
                </a:solidFill>
                <a:effectLst/>
                <a:uLnTx/>
                <a:uFillTx/>
                <a:latin typeface="Calibri"/>
                <a:ea typeface="+mn-ea"/>
                <a:cs typeface="+mn-cs"/>
              </a:rPr>
              <a:t>Seizoensgebondenheid</a:t>
            </a:r>
            <a:r>
              <a:rPr kumimoji="0" lang="en-GB" altLang="it-IT" sz="3200" b="1" i="1"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it-IT" sz="3200" b="1" i="1" u="none" strike="noStrike" kern="1200" cap="none" spc="0" normalizeH="0" baseline="0" noProof="0" dirty="0" err="1" smtClean="0">
                <a:ln>
                  <a:noFill/>
                </a:ln>
                <a:solidFill>
                  <a:prstClr val="black"/>
                </a:solidFill>
                <a:effectLst/>
                <a:uLnTx/>
                <a:uFillTx/>
                <a:latin typeface="Calibri"/>
                <a:ea typeface="+mn-ea"/>
                <a:cs typeface="+mn-cs"/>
              </a:rPr>
              <a:t>productie</a:t>
            </a:r>
            <a:endParaRPr kumimoji="0" lang="en-GB" altLang="it-IT" sz="3200" b="1" i="1"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7" name="Text Box 37"/>
          <p:cNvSpPr txBox="1">
            <a:spLocks noChangeArrowheads="1"/>
          </p:cNvSpPr>
          <p:nvPr/>
        </p:nvSpPr>
        <p:spPr bwMode="auto">
          <a:xfrm>
            <a:off x="615582" y="2345355"/>
            <a:ext cx="7627986" cy="4308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2200" b="1" i="0" u="none" strike="noStrike" kern="1200" cap="none" spc="0" normalizeH="0" baseline="0" noProof="0" dirty="0">
                <a:ln>
                  <a:noFill/>
                </a:ln>
                <a:solidFill>
                  <a:prstClr val="black"/>
                </a:solidFill>
                <a:effectLst/>
                <a:uLnTx/>
                <a:uFillTx/>
                <a:latin typeface="Calibri"/>
                <a:ea typeface="+mn-ea"/>
                <a:cs typeface="+mn-cs"/>
              </a:rPr>
              <a:t>Dagelijkse groei van een mediterraan </a:t>
            </a:r>
            <a:r>
              <a:rPr kumimoji="0" lang="en-GB" altLang="it-IT" sz="2200" b="1" i="0" u="none" strike="noStrike" kern="1200" cap="none" spc="0" normalizeH="0" baseline="0" noProof="0" dirty="0" smtClean="0">
                <a:ln>
                  <a:noFill/>
                </a:ln>
                <a:solidFill>
                  <a:prstClr val="black"/>
                </a:solidFill>
                <a:effectLst/>
                <a:uLnTx/>
                <a:uFillTx/>
                <a:latin typeface="Calibri"/>
                <a:ea typeface="+mn-ea"/>
                <a:cs typeface="+mn-cs"/>
              </a:rPr>
              <a:t>semi-</a:t>
            </a:r>
            <a:r>
              <a:rPr kumimoji="0" lang="en-GB" altLang="it-IT" sz="2200" b="1" i="0" u="none" strike="noStrike" kern="1200" cap="none" spc="0" normalizeH="0" baseline="0" noProof="0" dirty="0" err="1" smtClean="0">
                <a:ln>
                  <a:noFill/>
                </a:ln>
                <a:solidFill>
                  <a:prstClr val="black"/>
                </a:solidFill>
                <a:effectLst/>
                <a:uLnTx/>
                <a:uFillTx/>
                <a:latin typeface="Calibri"/>
                <a:ea typeface="+mn-ea"/>
                <a:cs typeface="+mn-cs"/>
              </a:rPr>
              <a:t>natuurlijk</a:t>
            </a:r>
            <a:r>
              <a:rPr kumimoji="0" lang="en-GB" altLang="it-IT" sz="2200" b="1"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it-IT" sz="2200" b="1" i="0" u="none" strike="noStrike" kern="1200" cap="none" spc="0" normalizeH="0" baseline="0" noProof="0" dirty="0" err="1" smtClean="0">
                <a:ln>
                  <a:noFill/>
                </a:ln>
                <a:solidFill>
                  <a:prstClr val="black"/>
                </a:solidFill>
                <a:effectLst/>
                <a:uLnTx/>
                <a:uFillTx/>
                <a:latin typeface="Calibri"/>
                <a:ea typeface="+mn-ea"/>
                <a:cs typeface="+mn-cs"/>
              </a:rPr>
              <a:t>grasland</a:t>
            </a:r>
            <a:endParaRPr kumimoji="0" lang="en-GB" altLang="it-IT" sz="22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uppo 7"/>
          <p:cNvGrpSpPr/>
          <p:nvPr/>
        </p:nvGrpSpPr>
        <p:grpSpPr>
          <a:xfrm>
            <a:off x="801482" y="2840742"/>
            <a:ext cx="7779100" cy="3807177"/>
            <a:chOff x="755576" y="2714834"/>
            <a:chExt cx="7779100" cy="3807177"/>
          </a:xfrm>
        </p:grpSpPr>
        <p:grpSp>
          <p:nvGrpSpPr>
            <p:cNvPr id="9" name="Gruppo 8"/>
            <p:cNvGrpSpPr/>
            <p:nvPr/>
          </p:nvGrpSpPr>
          <p:grpSpPr>
            <a:xfrm>
              <a:off x="1280540" y="2714835"/>
              <a:ext cx="7254136" cy="3807176"/>
              <a:chOff x="1280540" y="2714835"/>
              <a:chExt cx="7254136" cy="3807176"/>
            </a:xfrm>
          </p:grpSpPr>
          <p:pic>
            <p:nvPicPr>
              <p:cNvPr id="11" name="Picture 4" descr="C:\Users\RITA\Desktop\Nuova immagine.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280540" y="2714835"/>
                <a:ext cx="7045262" cy="380717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grpSp>
            <p:nvGrpSpPr>
              <p:cNvPr id="12" name="Gruppo 11"/>
              <p:cNvGrpSpPr/>
              <p:nvPr/>
            </p:nvGrpSpPr>
            <p:grpSpPr>
              <a:xfrm>
                <a:off x="1763688" y="3656687"/>
                <a:ext cx="1224136" cy="1606919"/>
                <a:chOff x="1907704" y="3430741"/>
                <a:chExt cx="1224136" cy="1606919"/>
              </a:xfrm>
            </p:grpSpPr>
            <p:cxnSp>
              <p:nvCxnSpPr>
                <p:cNvPr id="25" name="Connettore 2 24"/>
                <p:cNvCxnSpPr/>
                <p:nvPr/>
              </p:nvCxnSpPr>
              <p:spPr>
                <a:xfrm>
                  <a:off x="2195736" y="4101556"/>
                  <a:ext cx="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1907704" y="3430741"/>
                  <a:ext cx="12241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Vaste planten-soorten</a:t>
                  </a:r>
                </a:p>
              </p:txBody>
            </p:sp>
          </p:grpSp>
          <p:grpSp>
            <p:nvGrpSpPr>
              <p:cNvPr id="13" name="Gruppo 12"/>
              <p:cNvGrpSpPr/>
              <p:nvPr/>
            </p:nvGrpSpPr>
            <p:grpSpPr>
              <a:xfrm>
                <a:off x="5771793" y="3694819"/>
                <a:ext cx="1224136" cy="1616311"/>
                <a:chOff x="5767631" y="3468873"/>
                <a:chExt cx="1224136" cy="1616311"/>
              </a:xfrm>
            </p:grpSpPr>
            <p:sp>
              <p:nvSpPr>
                <p:cNvPr id="23" name="CasellaDiTesto 22"/>
                <p:cNvSpPr txBox="1"/>
                <p:nvPr/>
              </p:nvSpPr>
              <p:spPr>
                <a:xfrm>
                  <a:off x="5767631" y="3468873"/>
                  <a:ext cx="12241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Vaste planten-soorten</a:t>
                  </a:r>
                </a:p>
              </p:txBody>
            </p:sp>
            <p:cxnSp>
              <p:nvCxnSpPr>
                <p:cNvPr id="24" name="Connettore 2 23"/>
                <p:cNvCxnSpPr/>
                <p:nvPr/>
              </p:nvCxnSpPr>
              <p:spPr>
                <a:xfrm>
                  <a:off x="6379699" y="4254027"/>
                  <a:ext cx="0" cy="8311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4" name="Gruppo 13"/>
              <p:cNvGrpSpPr/>
              <p:nvPr/>
            </p:nvGrpSpPr>
            <p:grpSpPr>
              <a:xfrm>
                <a:off x="2700239" y="3452773"/>
                <a:ext cx="1894027" cy="1561989"/>
                <a:chOff x="2987674" y="3235164"/>
                <a:chExt cx="1894027" cy="1561989"/>
              </a:xfrm>
            </p:grpSpPr>
            <p:sp>
              <p:nvSpPr>
                <p:cNvPr id="21" name="CasellaDiTesto 20"/>
                <p:cNvSpPr txBox="1"/>
                <p:nvPr/>
              </p:nvSpPr>
              <p:spPr>
                <a:xfrm>
                  <a:off x="3256581" y="3235164"/>
                  <a:ext cx="16251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Integratie met eenjarige voeder-gewassen</a:t>
                  </a:r>
                </a:p>
              </p:txBody>
            </p:sp>
            <p:sp>
              <p:nvSpPr>
                <p:cNvPr id="22" name="Parentesi graffa aperta 21"/>
                <p:cNvSpPr/>
                <p:nvPr/>
              </p:nvSpPr>
              <p:spPr>
                <a:xfrm rot="5400000">
                  <a:off x="3651685" y="3660812"/>
                  <a:ext cx="472330" cy="1800351"/>
                </a:xfrm>
                <a:prstGeom prst="leftBrace">
                  <a:avLst>
                    <a:gd name="adj1" fmla="val 0"/>
                    <a:gd name="adj2" fmla="val 48358"/>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uppo 14"/>
              <p:cNvGrpSpPr/>
              <p:nvPr/>
            </p:nvGrpSpPr>
            <p:grpSpPr>
              <a:xfrm>
                <a:off x="6376362" y="4479973"/>
                <a:ext cx="2158314" cy="1335213"/>
                <a:chOff x="2987674" y="3461940"/>
                <a:chExt cx="2158314" cy="1335213"/>
              </a:xfrm>
            </p:grpSpPr>
            <p:sp>
              <p:nvSpPr>
                <p:cNvPr id="19" name="CasellaDiTesto 18"/>
                <p:cNvSpPr txBox="1"/>
                <p:nvPr/>
              </p:nvSpPr>
              <p:spPr>
                <a:xfrm>
                  <a:off x="3088848" y="3461940"/>
                  <a:ext cx="20571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Struiken/bomen</a:t>
                  </a:r>
                  <a:endParaRPr kumimoji="0" lang="it-IT" sz="18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Stoppels</a:t>
                  </a:r>
                  <a:endParaRPr kumimoji="0" lang="it-IT" sz="18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Transhumance</a:t>
                  </a:r>
                  <a:endParaRPr kumimoji="0" lang="it-IT" sz="1800" b="1"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20" name="Parentesi graffa aperta 19"/>
                <p:cNvSpPr/>
                <p:nvPr/>
              </p:nvSpPr>
              <p:spPr>
                <a:xfrm rot="5400000">
                  <a:off x="3651685" y="3660812"/>
                  <a:ext cx="472330" cy="1800351"/>
                </a:xfrm>
                <a:prstGeom prst="leftBrace">
                  <a:avLst>
                    <a:gd name="adj1" fmla="val 0"/>
                    <a:gd name="adj2" fmla="val 48358"/>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16" name="Connettore 1 6"/>
              <p:cNvCxnSpPr/>
              <p:nvPr/>
            </p:nvCxnSpPr>
            <p:spPr>
              <a:xfrm>
                <a:off x="4688650" y="4203096"/>
                <a:ext cx="1012344"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Freccia circolare in giù 16"/>
              <p:cNvSpPr/>
              <p:nvPr/>
            </p:nvSpPr>
            <p:spPr>
              <a:xfrm>
                <a:off x="5166112" y="3062217"/>
                <a:ext cx="1745734" cy="5760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CasellaDiTesto 17"/>
              <p:cNvSpPr txBox="1"/>
              <p:nvPr/>
            </p:nvSpPr>
            <p:spPr>
              <a:xfrm>
                <a:off x="6811967" y="3683606"/>
                <a:ext cx="799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Hooi</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CasellaDiTesto 9"/>
            <p:cNvSpPr txBox="1"/>
            <p:nvPr/>
          </p:nvSpPr>
          <p:spPr>
            <a:xfrm>
              <a:off x="755576" y="2714834"/>
              <a:ext cx="523220" cy="3762165"/>
            </a:xfrm>
            <a:prstGeom prst="rect">
              <a:avLst/>
            </a:prstGeom>
            <a:solidFill>
              <a:schemeClr val="bg1"/>
            </a:solid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smtClean="0">
                  <a:ln>
                    <a:noFill/>
                  </a:ln>
                  <a:solidFill>
                    <a:prstClr val="black"/>
                  </a:solidFill>
                  <a:effectLst/>
                  <a:uLnTx/>
                  <a:uFillTx/>
                  <a:latin typeface="Calibri"/>
                  <a:ea typeface="+mn-ea"/>
                  <a:cs typeface="+mn-cs"/>
                </a:rPr>
                <a:t>Groei van grasland (kg ha</a:t>
              </a:r>
              <a:r>
                <a:rPr kumimoji="0" lang="it-IT" sz="2200" b="1" i="0" u="none" strike="noStrike" kern="1200" cap="none" spc="0" normalizeH="0" baseline="30000" noProof="0" dirty="0" smtClean="0">
                  <a:ln>
                    <a:noFill/>
                  </a:ln>
                  <a:solidFill>
                    <a:prstClr val="black"/>
                  </a:solidFill>
                  <a:effectLst/>
                  <a:uLnTx/>
                  <a:uFillTx/>
                  <a:latin typeface="Calibri"/>
                  <a:ea typeface="+mn-ea"/>
                  <a:cs typeface="+mn-cs"/>
                </a:rPr>
                <a:t>-1</a:t>
              </a:r>
              <a:r>
                <a:rPr kumimoji="0" lang="it-IT" sz="2200" b="1" i="0" u="none" strike="noStrike" kern="1200" cap="none" spc="0" normalizeH="0" baseline="0" noProof="0" dirty="0" smtClean="0">
                  <a:ln>
                    <a:noFill/>
                  </a:ln>
                  <a:solidFill>
                    <a:prstClr val="black"/>
                  </a:solidFill>
                  <a:effectLst/>
                  <a:uLnTx/>
                  <a:uFillTx/>
                  <a:latin typeface="Calibri"/>
                  <a:ea typeface="+mn-ea"/>
                  <a:cs typeface="+mn-cs"/>
                </a:rPr>
                <a:t>d</a:t>
              </a:r>
              <a:r>
                <a:rPr kumimoji="0" lang="it-IT" sz="2200" b="1" i="0" u="none" strike="noStrike" kern="1200" cap="none" spc="0" normalizeH="0" baseline="30000" noProof="0" dirty="0" smtClean="0">
                  <a:ln>
                    <a:noFill/>
                  </a:ln>
                  <a:solidFill>
                    <a:prstClr val="black"/>
                  </a:solidFill>
                  <a:effectLst/>
                  <a:uLnTx/>
                  <a:uFillTx/>
                  <a:latin typeface="Calibri"/>
                  <a:ea typeface="+mn-ea"/>
                  <a:cs typeface="+mn-cs"/>
                </a:rPr>
                <a:t>-1</a:t>
              </a:r>
              <a:r>
                <a:rPr kumimoji="0" lang="it-IT" sz="2200" b="1"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22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7" name="CasellaDiTesto 26"/>
          <p:cNvSpPr txBox="1"/>
          <p:nvPr/>
        </p:nvSpPr>
        <p:spPr>
          <a:xfrm>
            <a:off x="225003" y="925197"/>
            <a:ext cx="87896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Het </a:t>
            </a:r>
            <a:r>
              <a:rPr kumimoji="0" lang="en-US" sz="1800" b="1" i="0" u="none" strike="noStrike" kern="1200" cap="none" spc="0" normalizeH="0" baseline="0" noProof="0" dirty="0">
                <a:ln>
                  <a:noFill/>
                </a:ln>
                <a:solidFill>
                  <a:prstClr val="black"/>
                </a:solidFill>
                <a:effectLst/>
                <a:uLnTx/>
                <a:uFillTx/>
                <a:latin typeface="Calibri"/>
                <a:ea typeface="+mn-ea"/>
                <a:cs typeface="+mn-cs"/>
              </a:rPr>
              <a:t>belangrijkste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klimaatkenmerk van de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Mediterrane</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gebieden</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is </a:t>
            </a:r>
            <a:r>
              <a:rPr kumimoji="0" lang="en-US" sz="1800" b="1" i="0" u="none" strike="noStrike" kern="1200" cap="none" spc="0" normalizeH="0" baseline="0" noProof="0" dirty="0">
                <a:ln>
                  <a:noFill/>
                </a:ln>
                <a:solidFill>
                  <a:prstClr val="black"/>
                </a:solidFill>
                <a:effectLst/>
                <a:uLnTx/>
                <a:uFillTx/>
                <a:latin typeface="Calibri"/>
                <a:ea typeface="+mn-ea"/>
                <a:cs typeface="+mn-cs"/>
              </a:rPr>
              <a:t>concentratie van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regenval</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tijdens het relatief milde winterseizoen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en</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totale</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afwezigheid van regenval tijdens de warme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zomer, wat gepaard gaat </a:t>
            </a:r>
            <a:r>
              <a:rPr kumimoji="0" lang="en-US" sz="1800" b="1" i="0" u="none" strike="noStrike" kern="1200" cap="none" spc="0" normalizeH="0" baseline="0" noProof="0" dirty="0">
                <a:ln>
                  <a:noFill/>
                </a:ln>
                <a:solidFill>
                  <a:prstClr val="black"/>
                </a:solidFill>
                <a:effectLst/>
                <a:uLnTx/>
                <a:uFillTx/>
                <a:latin typeface="Calibri"/>
                <a:ea typeface="+mn-ea"/>
                <a:cs typeface="+mn-cs"/>
              </a:rPr>
              <a:t>met een grote intra- en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interjaarlijkse</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variabiliteit</a:t>
            </a:r>
            <a:endParaRPr kumimoji="0" lang="en-US" sz="18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1800" b="0" i="0" u="none" strike="noStrike" kern="1200" cap="none" spc="0" normalizeH="0" baseline="0" noProof="0" dirty="0" smtClean="0">
                <a:ln>
                  <a:noFill/>
                </a:ln>
                <a:solidFill>
                  <a:prstClr val="black"/>
                </a:solidFill>
                <a:effectLst/>
                <a:uLnTx/>
                <a:uFillTx/>
                <a:latin typeface="Calibri"/>
                <a:ea typeface="+mn-ea"/>
                <a:cs typeface="+mn-cs"/>
              </a:rPr>
              <a:t>Probleem</a:t>
            </a:r>
            <a:r>
              <a:rPr kumimoji="0" lang="en-GB" altLang="it-IT" sz="1800" b="0" i="0" u="none" strike="noStrike" kern="1200" cap="none" spc="0" normalizeH="0" baseline="0" noProof="0" dirty="0">
                <a:ln>
                  <a:noFill/>
                </a:ln>
                <a:solidFill>
                  <a:prstClr val="black"/>
                </a:solidFill>
                <a:effectLst/>
                <a:uLnTx/>
                <a:uFillTx/>
                <a:latin typeface="Calibri"/>
                <a:ea typeface="+mn-ea"/>
                <a:cs typeface="+mn-cs"/>
              </a:rPr>
              <a:t>: het afstemmen van de </a:t>
            </a:r>
            <a:r>
              <a:rPr kumimoji="0" lang="en-GB" altLang="it-IT" sz="1800" b="0" i="0" u="none" strike="noStrike" kern="1200" cap="none" spc="0" normalizeH="0" baseline="0" noProof="0" dirty="0" err="1" smtClean="0">
                <a:ln>
                  <a:noFill/>
                </a:ln>
                <a:solidFill>
                  <a:prstClr val="black"/>
                </a:solidFill>
                <a:effectLst/>
                <a:uLnTx/>
                <a:uFillTx/>
                <a:latin typeface="Calibri"/>
                <a:ea typeface="+mn-ea"/>
                <a:cs typeface="+mn-cs"/>
              </a:rPr>
              <a:t>behoefte</a:t>
            </a:r>
            <a:r>
              <a:rPr kumimoji="0" lang="en-GB" altLang="it-IT"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it-IT" sz="1800" b="0" i="0" u="none" strike="noStrike" kern="1200" cap="none" spc="0" normalizeH="0" baseline="0" noProof="0" dirty="0">
                <a:ln>
                  <a:noFill/>
                </a:ln>
                <a:solidFill>
                  <a:prstClr val="black"/>
                </a:solidFill>
                <a:effectLst/>
                <a:uLnTx/>
                <a:uFillTx/>
                <a:latin typeface="Calibri"/>
                <a:ea typeface="+mn-ea"/>
                <a:cs typeface="+mn-cs"/>
              </a:rPr>
              <a:t>van dieren op de </a:t>
            </a:r>
            <a:r>
              <a:rPr kumimoji="0" lang="en-GB" altLang="it-IT" sz="1800" b="0" i="0" u="none" strike="noStrike" kern="1200" cap="none" spc="0" normalizeH="0" baseline="0" noProof="0" dirty="0" smtClean="0">
                <a:ln>
                  <a:noFill/>
                </a:ln>
                <a:solidFill>
                  <a:prstClr val="black"/>
                </a:solidFill>
                <a:effectLst/>
                <a:uLnTx/>
                <a:uFillTx/>
                <a:latin typeface="Calibri"/>
                <a:ea typeface="+mn-ea"/>
                <a:cs typeface="+mn-cs"/>
              </a:rPr>
              <a:t>beschikbaarheid van</a:t>
            </a:r>
            <a:r>
              <a:rPr kumimoji="0" lang="en-GB" altLang="it-IT" sz="1800" b="0" i="0" u="none" strike="noStrike" kern="1200" cap="none" spc="0" normalizeH="0" baseline="0" noProof="0" dirty="0">
                <a:ln>
                  <a:noFill/>
                </a:ln>
                <a:solidFill>
                  <a:prstClr val="black"/>
                </a:solidFill>
                <a:effectLst/>
                <a:uLnTx/>
                <a:uFillTx/>
                <a:latin typeface="Calibri"/>
                <a:ea typeface="+mn-ea"/>
                <a:cs typeface="+mn-cs"/>
              </a:rPr>
              <a:t> </a:t>
            </a:r>
            <a:r>
              <a:rPr kumimoji="0" lang="en-GB" altLang="it-IT" sz="1800" b="0" i="0" u="none" strike="noStrike" kern="1200" cap="none" spc="0" normalizeH="0" baseline="0" noProof="0" dirty="0" err="1" smtClean="0">
                <a:ln>
                  <a:noFill/>
                </a:ln>
                <a:solidFill>
                  <a:prstClr val="black"/>
                </a:solidFill>
                <a:effectLst/>
                <a:uLnTx/>
                <a:uFillTx/>
                <a:latin typeface="Calibri"/>
                <a:ea typeface="+mn-ea"/>
                <a:cs typeface="+mn-cs"/>
              </a:rPr>
              <a:t>ruwvoer</a:t>
            </a:r>
            <a:endParaRPr kumimoji="0" lang="en-GB" alt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7563782"/>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214007" y="980401"/>
            <a:ext cx="872108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Opbrengst grasland (t ha</a:t>
            </a:r>
            <a:r>
              <a:rPr kumimoji="0" lang="it-IT" altLang="it-IT" sz="2800" b="0" i="0" u="none" strike="noStrike" kern="1200" cap="none" spc="0" normalizeH="0" baseline="30000" noProof="0" dirty="0" smtClean="0">
                <a:ln>
                  <a:noFill/>
                </a:ln>
                <a:solidFill>
                  <a:prstClr val="black"/>
                </a:solidFill>
                <a:effectLst/>
                <a:uLnTx/>
                <a:uFillTx/>
                <a:latin typeface="Calibri"/>
                <a:ea typeface="+mn-ea"/>
                <a:cs typeface="+mn-cs"/>
              </a:rPr>
              <a:t>-1</a:t>
            </a: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 op zes locaties (gemiddelde van 5 jaar) gemeten met de Corrall </a:t>
            </a:r>
            <a:r>
              <a:rPr lang="it-IT" altLang="it-IT" sz="2800" dirty="0">
                <a:solidFill>
                  <a:prstClr val="black"/>
                </a:solidFill>
                <a:latin typeface="Calibri"/>
              </a:rPr>
              <a:t>&amp;</a:t>
            </a: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 Fenlon methode (1978)</a:t>
            </a:r>
            <a:endParaRPr kumimoji="0" lang="it-IT" altLang="it-IT"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ttangolo 6"/>
          <p:cNvSpPr/>
          <p:nvPr/>
        </p:nvSpPr>
        <p:spPr>
          <a:xfrm>
            <a:off x="107504" y="1166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Productie van</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 grasland</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8" name="Tabella 7"/>
          <p:cNvGraphicFramePr>
            <a:graphicFrameLocks noGrp="1"/>
          </p:cNvGraphicFramePr>
          <p:nvPr>
            <p:extLst>
              <p:ext uri="{D42A27DB-BD31-4B8C-83A1-F6EECF244321}">
                <p14:modId xmlns:p14="http://schemas.microsoft.com/office/powerpoint/2010/main" val="2725447963"/>
              </p:ext>
            </p:extLst>
          </p:nvPr>
        </p:nvGraphicFramePr>
        <p:xfrm>
          <a:off x="395536" y="2129911"/>
          <a:ext cx="8539551" cy="3323551"/>
        </p:xfrm>
        <a:graphic>
          <a:graphicData uri="http://schemas.openxmlformats.org/drawingml/2006/table">
            <a:tbl>
              <a:tblPr>
                <a:tableStyleId>{F2DE63D5-997A-4646-A377-4702673A728D}</a:tableStyleId>
              </a:tblPr>
              <a:tblGrid>
                <a:gridCol w="1607940">
                  <a:extLst>
                    <a:ext uri="{9D8B030D-6E8A-4147-A177-3AD203B41FA5}">
                      <a16:colId xmlns:a16="http://schemas.microsoft.com/office/drawing/2014/main" val="20000"/>
                    </a:ext>
                  </a:extLst>
                </a:gridCol>
                <a:gridCol w="952160">
                  <a:extLst>
                    <a:ext uri="{9D8B030D-6E8A-4147-A177-3AD203B41FA5}">
                      <a16:colId xmlns:a16="http://schemas.microsoft.com/office/drawing/2014/main" val="20001"/>
                    </a:ext>
                  </a:extLst>
                </a:gridCol>
                <a:gridCol w="1409643">
                  <a:extLst>
                    <a:ext uri="{9D8B030D-6E8A-4147-A177-3AD203B41FA5}">
                      <a16:colId xmlns:a16="http://schemas.microsoft.com/office/drawing/2014/main" val="20002"/>
                    </a:ext>
                  </a:extLst>
                </a:gridCol>
                <a:gridCol w="1124572">
                  <a:extLst>
                    <a:ext uri="{9D8B030D-6E8A-4147-A177-3AD203B41FA5}">
                      <a16:colId xmlns:a16="http://schemas.microsoft.com/office/drawing/2014/main" val="20003"/>
                    </a:ext>
                  </a:extLst>
                </a:gridCol>
                <a:gridCol w="1469836">
                  <a:extLst>
                    <a:ext uri="{9D8B030D-6E8A-4147-A177-3AD203B41FA5}">
                      <a16:colId xmlns:a16="http://schemas.microsoft.com/office/drawing/2014/main" val="20004"/>
                    </a:ext>
                  </a:extLst>
                </a:gridCol>
                <a:gridCol w="503098">
                  <a:extLst>
                    <a:ext uri="{9D8B030D-6E8A-4147-A177-3AD203B41FA5}">
                      <a16:colId xmlns:a16="http://schemas.microsoft.com/office/drawing/2014/main" val="20005"/>
                    </a:ext>
                  </a:extLst>
                </a:gridCol>
                <a:gridCol w="1472302">
                  <a:extLst>
                    <a:ext uri="{9D8B030D-6E8A-4147-A177-3AD203B41FA5}">
                      <a16:colId xmlns:a16="http://schemas.microsoft.com/office/drawing/2014/main" val="20006"/>
                    </a:ext>
                  </a:extLst>
                </a:gridCol>
              </a:tblGrid>
              <a:tr h="576064">
                <a:tc rowSpan="3">
                  <a:txBody>
                    <a:bodyPr/>
                    <a:lstStyle/>
                    <a:p>
                      <a:pPr algn="ctr" rtl="0" fontAlgn="ctr"/>
                      <a:r>
                        <a:rPr lang="en-US" sz="2000" b="1" u="none" strike="noStrike" dirty="0">
                          <a:solidFill>
                            <a:schemeClr val="tx1"/>
                          </a:solidFill>
                          <a:effectLst/>
                        </a:rPr>
                        <a:t>Plaats</a:t>
                      </a:r>
                      <a:endParaRPr lang="en-US" sz="20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92D050"/>
                      </a:solidFill>
                      <a:prstDash val="solid"/>
                      <a:round/>
                      <a:headEnd type="none" w="med" len="med"/>
                      <a:tailEnd type="none" w="med" len="med"/>
                    </a:lnB>
                  </a:tcPr>
                </a:tc>
                <a:tc>
                  <a:txBody>
                    <a:bodyPr/>
                    <a:lstStyle/>
                    <a:p>
                      <a:pPr algn="ctr" rtl="0" fontAlgn="ctr"/>
                      <a:r>
                        <a:rPr lang="en-US" sz="2000" b="1" u="none" strike="noStrike" dirty="0">
                          <a:solidFill>
                            <a:schemeClr val="tx1"/>
                          </a:solidFill>
                          <a:effectLst/>
                        </a:rPr>
                        <a:t>Hoogte</a:t>
                      </a:r>
                      <a:endParaRPr lang="en-US" sz="20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rowSpan="3">
                  <a:txBody>
                    <a:bodyPr/>
                    <a:lstStyle/>
                    <a:p>
                      <a:pPr algn="ctr" rtl="0" fontAlgn="ctr"/>
                      <a:r>
                        <a:rPr lang="en-US" sz="2000" b="1" u="none" strike="noStrike" dirty="0">
                          <a:solidFill>
                            <a:schemeClr val="tx1"/>
                          </a:solidFill>
                          <a:effectLst/>
                        </a:rPr>
                        <a:t>Grondsoort</a:t>
                      </a:r>
                      <a:endParaRPr lang="en-US" sz="2000" b="1" i="0" u="none" strike="noStrike" dirty="0">
                        <a:solidFill>
                          <a:schemeClr val="tx1"/>
                        </a:solidFill>
                        <a:effectLst/>
                        <a:latin typeface="Calibri"/>
                      </a:endParaRPr>
                    </a:p>
                  </a:txBody>
                  <a:tcPr marL="8444" marR="8444" marT="8444" marB="0" anchor="ctr">
                    <a:lnB w="12700" cap="flat" cmpd="sng" algn="ctr">
                      <a:solidFill>
                        <a:srgbClr val="92D050"/>
                      </a:solidFill>
                      <a:prstDash val="solid"/>
                      <a:round/>
                      <a:headEnd type="none" w="med" len="med"/>
                      <a:tailEnd type="none" w="med" len="med"/>
                    </a:lnB>
                  </a:tcPr>
                </a:tc>
                <a:tc gridSpan="2">
                  <a:txBody>
                    <a:bodyPr/>
                    <a:lstStyle/>
                    <a:p>
                      <a:pPr algn="ctr" rtl="0" fontAlgn="ctr"/>
                      <a:r>
                        <a:rPr lang="en-US" sz="2000" b="1" u="none" strike="noStrike" dirty="0" err="1" smtClean="0">
                          <a:solidFill>
                            <a:schemeClr val="tx1"/>
                          </a:solidFill>
                          <a:effectLst/>
                        </a:rPr>
                        <a:t>Opbrengst</a:t>
                      </a:r>
                      <a:r>
                        <a:rPr lang="en-US" sz="2000" b="1" u="none" strike="noStrike" dirty="0" smtClean="0">
                          <a:solidFill>
                            <a:schemeClr val="tx1"/>
                          </a:solidFill>
                          <a:effectLst/>
                        </a:rPr>
                        <a:t> </a:t>
                      </a:r>
                      <a:r>
                        <a:rPr lang="en-US" sz="2000" b="1" u="none" strike="noStrike" dirty="0">
                          <a:solidFill>
                            <a:schemeClr val="tx1"/>
                          </a:solidFill>
                          <a:effectLst/>
                        </a:rPr>
                        <a:t>(t ha</a:t>
                      </a:r>
                      <a:r>
                        <a:rPr lang="en-US" sz="2000" b="1" u="none" strike="noStrike" baseline="30000" dirty="0">
                          <a:solidFill>
                            <a:schemeClr val="tx1"/>
                          </a:solidFill>
                          <a:effectLst/>
                        </a:rPr>
                        <a:t>-1</a:t>
                      </a:r>
                      <a:r>
                        <a:rPr lang="en-US" sz="2000" b="1" u="none" strike="noStrike" dirty="0">
                          <a:solidFill>
                            <a:schemeClr val="tx1"/>
                          </a:solidFill>
                          <a:effectLst/>
                        </a:rPr>
                        <a:t>) </a:t>
                      </a:r>
                      <a:endParaRPr lang="en-US" sz="2000" b="1" i="0" u="none" strike="noStrike" dirty="0">
                        <a:solidFill>
                          <a:schemeClr val="tx1"/>
                        </a:solidFill>
                        <a:effectLst/>
                        <a:latin typeface="Calibri"/>
                      </a:endParaRPr>
                    </a:p>
                  </a:txBody>
                  <a:tcPr marL="8444" marR="8444" marT="8444" marB="0" anchor="ctr">
                    <a:lnB w="12700" cap="flat" cmpd="sng" algn="ctr">
                      <a:solidFill>
                        <a:srgbClr val="92D050"/>
                      </a:solidFill>
                      <a:prstDash val="solid"/>
                      <a:round/>
                      <a:headEnd type="none" w="med" len="med"/>
                      <a:tailEnd type="none" w="med" len="med"/>
                    </a:lnB>
                  </a:tcPr>
                </a:tc>
                <a:tc hMerge="1">
                  <a:txBody>
                    <a:bodyPr/>
                    <a:lstStyle/>
                    <a:p>
                      <a:endParaRPr lang="en-US"/>
                    </a:p>
                  </a:txBody>
                  <a:tcPr/>
                </a:tc>
                <a:tc rowSpan="3">
                  <a:txBody>
                    <a:bodyPr/>
                    <a:lstStyle/>
                    <a:p>
                      <a:pPr algn="ctr" rtl="0" fontAlgn="ctr"/>
                      <a:r>
                        <a:rPr lang="en-US" sz="2000" b="1" u="none" strike="noStrike" dirty="0" smtClean="0">
                          <a:solidFill>
                            <a:schemeClr val="tx1"/>
                          </a:solidFill>
                          <a:effectLst/>
                        </a:rPr>
                        <a:t>DS </a:t>
                      </a:r>
                      <a:r>
                        <a:rPr lang="en-US" sz="2000" b="1" u="none" strike="noStrike" dirty="0">
                          <a:solidFill>
                            <a:schemeClr val="tx1"/>
                          </a:solidFill>
                          <a:effectLst/>
                        </a:rPr>
                        <a:t>%</a:t>
                      </a:r>
                      <a:endParaRPr lang="en-US" sz="2000" b="1" i="0" u="none" strike="noStrike" dirty="0">
                        <a:solidFill>
                          <a:schemeClr val="tx1"/>
                        </a:solidFill>
                        <a:effectLst/>
                        <a:latin typeface="Calibri"/>
                      </a:endParaRPr>
                    </a:p>
                  </a:txBody>
                  <a:tcPr marL="8444" marR="8444" marT="8444" marB="0" anchor="ctr">
                    <a:lnB w="12700" cap="flat" cmpd="sng" algn="ctr">
                      <a:solidFill>
                        <a:srgbClr val="92D050"/>
                      </a:solidFill>
                      <a:prstDash val="solid"/>
                      <a:round/>
                      <a:headEnd type="none" w="med" len="med"/>
                      <a:tailEnd type="none" w="med" len="med"/>
                    </a:lnB>
                  </a:tcPr>
                </a:tc>
                <a:tc rowSpan="2">
                  <a:txBody>
                    <a:bodyPr/>
                    <a:lstStyle/>
                    <a:p>
                      <a:pPr algn="ctr" rtl="0" fontAlgn="ctr"/>
                      <a:r>
                        <a:rPr lang="en-US" sz="2000" b="1" u="none" strike="noStrike" dirty="0" err="1">
                          <a:solidFill>
                            <a:schemeClr val="tx1"/>
                          </a:solidFill>
                          <a:effectLst/>
                        </a:rPr>
                        <a:t>Uitbreiding</a:t>
                      </a:r>
                      <a:r>
                        <a:rPr lang="en-US" sz="2000" b="1" u="none" strike="noStrike" dirty="0">
                          <a:solidFill>
                            <a:schemeClr val="tx1"/>
                          </a:solidFill>
                          <a:effectLst/>
                        </a:rPr>
                        <a:t> </a:t>
                      </a:r>
                      <a:r>
                        <a:rPr lang="en-US" sz="2000" b="1" u="none" strike="noStrike" dirty="0" err="1" smtClean="0">
                          <a:solidFill>
                            <a:schemeClr val="tx1"/>
                          </a:solidFill>
                          <a:effectLst/>
                        </a:rPr>
                        <a:t>ruwvoer</a:t>
                      </a:r>
                      <a:r>
                        <a:rPr lang="en-US" sz="2000" b="1" u="none" strike="noStrike" baseline="0" dirty="0" smtClean="0">
                          <a:solidFill>
                            <a:schemeClr val="tx1"/>
                          </a:solidFill>
                          <a:effectLst/>
                        </a:rPr>
                        <a:t> </a:t>
                      </a:r>
                      <a:r>
                        <a:rPr lang="en-US" sz="2000" b="1" u="none" strike="noStrike" baseline="0" dirty="0" err="1" smtClean="0">
                          <a:solidFill>
                            <a:schemeClr val="tx1"/>
                          </a:solidFill>
                          <a:effectLst/>
                        </a:rPr>
                        <a:t>voorraad</a:t>
                      </a:r>
                      <a:endParaRPr lang="en-US" sz="20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0"/>
                  </a:ext>
                </a:extLst>
              </a:tr>
              <a:tr h="432859">
                <a:tc vMerge="1">
                  <a:txBody>
                    <a:bodyPr/>
                    <a:lstStyle/>
                    <a:p>
                      <a:endParaRPr lang="en-US"/>
                    </a:p>
                  </a:txBody>
                  <a:tcPr/>
                </a:tc>
                <a:tc rowSpan="2">
                  <a:txBody>
                    <a:bodyPr/>
                    <a:lstStyle/>
                    <a:p>
                      <a:pPr algn="ctr" rtl="0" fontAlgn="ctr"/>
                      <a:r>
                        <a:rPr lang="en-US" sz="1600" b="1" u="none" strike="noStrike" dirty="0">
                          <a:solidFill>
                            <a:schemeClr val="tx1"/>
                          </a:solidFill>
                          <a:effectLst/>
                        </a:rPr>
                        <a:t>(</a:t>
                      </a:r>
                      <a:r>
                        <a:rPr lang="en-US" sz="1600" b="1" u="none" strike="noStrike" dirty="0" smtClean="0">
                          <a:solidFill>
                            <a:schemeClr val="tx1"/>
                          </a:solidFill>
                          <a:effectLst/>
                        </a:rPr>
                        <a:t>m </a:t>
                      </a:r>
                      <a:r>
                        <a:rPr lang="en-US" sz="1600" b="1" u="none" strike="noStrike" dirty="0" err="1">
                          <a:solidFill>
                            <a:schemeClr val="tx1"/>
                          </a:solidFill>
                          <a:effectLst/>
                        </a:rPr>
                        <a:t>a.s.l</a:t>
                      </a:r>
                      <a:r>
                        <a:rPr lang="en-US" sz="1600" b="1" u="none" strike="noStrike" dirty="0">
                          <a:solidFill>
                            <a:schemeClr val="tx1"/>
                          </a:solidFill>
                          <a:effectLst/>
                        </a:rPr>
                        <a:t>.)</a:t>
                      </a:r>
                      <a:endParaRPr lang="en-US" sz="16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92D050"/>
                      </a:solidFill>
                      <a:prstDash val="solid"/>
                      <a:round/>
                      <a:headEnd type="none" w="med" len="med"/>
                      <a:tailEnd type="none" w="med" len="med"/>
                    </a:lnB>
                  </a:tcPr>
                </a:tc>
                <a:tc vMerge="1">
                  <a:txBody>
                    <a:bodyPr/>
                    <a:lstStyle/>
                    <a:p>
                      <a:endParaRPr lang="en-US"/>
                    </a:p>
                  </a:txBody>
                  <a:tcPr/>
                </a:tc>
                <a:tc rowSpan="2">
                  <a:txBody>
                    <a:bodyPr/>
                    <a:lstStyle/>
                    <a:p>
                      <a:pPr algn="ctr" rtl="0" fontAlgn="ctr"/>
                      <a:r>
                        <a:rPr lang="en-US" sz="2000" b="1" u="none" strike="noStrike" dirty="0" err="1">
                          <a:solidFill>
                            <a:schemeClr val="tx1"/>
                          </a:solidFill>
                          <a:effectLst/>
                        </a:rPr>
                        <a:t>Niet</a:t>
                      </a:r>
                      <a:r>
                        <a:rPr lang="en-US" sz="2000" b="1" u="none" strike="noStrike" dirty="0">
                          <a:solidFill>
                            <a:schemeClr val="tx1"/>
                          </a:solidFill>
                          <a:effectLst/>
                        </a:rPr>
                        <a:t> </a:t>
                      </a:r>
                      <a:r>
                        <a:rPr lang="en-US" sz="2000" b="1" u="none" strike="noStrike" dirty="0" err="1" smtClean="0">
                          <a:solidFill>
                            <a:schemeClr val="tx1"/>
                          </a:solidFill>
                          <a:effectLst/>
                        </a:rPr>
                        <a:t>bemest</a:t>
                      </a:r>
                      <a:endParaRPr lang="en-US" sz="2000" b="1" i="0" u="none" strike="noStrike" dirty="0">
                        <a:solidFill>
                          <a:schemeClr val="tx1"/>
                        </a:solidFill>
                        <a:effectLst/>
                        <a:latin typeface="Calibri"/>
                      </a:endParaRPr>
                    </a:p>
                  </a:txBody>
                  <a:tcPr marL="75992" marR="8444" marT="8444" marB="0" anchor="ct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rowSpan="2">
                  <a:txBody>
                    <a:bodyPr/>
                    <a:lstStyle/>
                    <a:p>
                      <a:pPr algn="ctr" rtl="0" fontAlgn="ctr"/>
                      <a:r>
                        <a:rPr lang="en-US" sz="2000" b="1" u="none" strike="noStrike" dirty="0" err="1" smtClean="0">
                          <a:solidFill>
                            <a:schemeClr val="tx1"/>
                          </a:solidFill>
                          <a:effectLst/>
                        </a:rPr>
                        <a:t>Bemest</a:t>
                      </a:r>
                      <a:endParaRPr lang="en-US" sz="2000" b="1" i="0" u="none" strike="noStrike" dirty="0">
                        <a:solidFill>
                          <a:schemeClr val="tx1"/>
                        </a:solidFill>
                        <a:effectLst/>
                        <a:latin typeface="Calibri"/>
                      </a:endParaRPr>
                    </a:p>
                  </a:txBody>
                  <a:tcPr marL="75992" marR="8444" marT="8444" marB="0" anchor="ct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71197">
                <a:tc vMerge="1">
                  <a:txBody>
                    <a:bodyPr/>
                    <a:lstStyle/>
                    <a:p>
                      <a:endParaRPr lang="en-US"/>
                    </a:p>
                  </a:txBody>
                  <a:tcPr/>
                </a:tc>
                <a:tc vMerge="1">
                  <a:txBody>
                    <a:bodyPr/>
                    <a:lstStyle/>
                    <a:p>
                      <a:pPr algn="ctr" rtl="0" fontAlgn="ctr"/>
                      <a:endParaRPr lang="en-US" sz="2000" b="0" i="0" u="none" strike="noStrike" dirty="0">
                        <a:solidFill>
                          <a:srgbClr val="000000"/>
                        </a:solidFill>
                        <a:effectLst/>
                        <a:latin typeface="Calibri"/>
                      </a:endParaRPr>
                    </a:p>
                  </a:txBody>
                  <a:tcPr marL="8444" marR="8444" marT="8444" marB="0" anchor="ctr">
                    <a:lnT w="12700" cap="flat" cmpd="sng" algn="ctr">
                      <a:noFill/>
                      <a:prstDash val="solid"/>
                      <a:round/>
                      <a:headEnd type="none" w="med" len="med"/>
                      <a:tailEnd type="none" w="med" len="med"/>
                    </a:lnT>
                  </a:tcPr>
                </a:tc>
                <a:tc vMerge="1">
                  <a:txBody>
                    <a:bodyPr/>
                    <a:lstStyle/>
                    <a:p>
                      <a:endParaRPr lang="en-US"/>
                    </a:p>
                  </a:txBody>
                  <a:tcPr/>
                </a:tc>
                <a:tc vMerge="1">
                  <a:txBody>
                    <a:bodyPr/>
                    <a:lstStyle/>
                    <a:p>
                      <a:pPr algn="ctr" rtl="0" fontAlgn="ctr"/>
                      <a:endParaRPr lang="en-US" sz="2000" b="0" i="0" u="none" strike="noStrike" dirty="0">
                        <a:solidFill>
                          <a:srgbClr val="000000"/>
                        </a:solidFill>
                        <a:effectLst/>
                        <a:latin typeface="Calibri"/>
                      </a:endParaRPr>
                    </a:p>
                  </a:txBody>
                  <a:tcPr marL="75992" marR="8444" marT="8444" marB="0" anchor="ctr"/>
                </a:tc>
                <a:tc vMerge="1">
                  <a:txBody>
                    <a:bodyPr/>
                    <a:lstStyle/>
                    <a:p>
                      <a:pPr algn="ctr" rtl="0" fontAlgn="ctr"/>
                      <a:endParaRPr lang="en-US" sz="2000" b="0" i="0" u="none" strike="noStrike" dirty="0">
                        <a:solidFill>
                          <a:srgbClr val="000000"/>
                        </a:solidFill>
                        <a:effectLst/>
                        <a:latin typeface="Calibri"/>
                      </a:endParaRPr>
                    </a:p>
                  </a:txBody>
                  <a:tcPr marL="75992" marR="8444" marT="8444" marB="0" anchor="ctr"/>
                </a:tc>
                <a:tc vMerge="1">
                  <a:txBody>
                    <a:bodyPr/>
                    <a:lstStyle/>
                    <a:p>
                      <a:endParaRPr lang="en-US"/>
                    </a:p>
                  </a:txBody>
                  <a:tcPr/>
                </a:tc>
                <a:tc>
                  <a:txBody>
                    <a:bodyPr/>
                    <a:lstStyle/>
                    <a:p>
                      <a:pPr algn="ctr" rtl="0" fontAlgn="ctr"/>
                      <a:r>
                        <a:rPr lang="en-US" sz="1600" b="1" u="none" strike="noStrike" dirty="0">
                          <a:solidFill>
                            <a:schemeClr val="tx1"/>
                          </a:solidFill>
                          <a:effectLst/>
                        </a:rPr>
                        <a:t> (in weken)</a:t>
                      </a:r>
                      <a:endParaRPr lang="en-US" sz="16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10002"/>
                  </a:ext>
                </a:extLst>
              </a:tr>
              <a:tr h="342464">
                <a:tc>
                  <a:txBody>
                    <a:bodyPr/>
                    <a:lstStyle/>
                    <a:p>
                      <a:pPr algn="l" rtl="0" fontAlgn="ctr"/>
                      <a:r>
                        <a:rPr lang="en-US" sz="2200" b="1" u="none" strike="noStrike" dirty="0">
                          <a:solidFill>
                            <a:schemeClr val="tx1"/>
                          </a:solidFill>
                          <a:effectLst/>
                        </a:rPr>
                        <a:t>BONASSAI</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a:solidFill>
                            <a:schemeClr val="tx1"/>
                          </a:solidFill>
                          <a:effectLst/>
                        </a:rPr>
                        <a:t>80</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a:solidFill>
                            <a:schemeClr val="tx1"/>
                          </a:solidFill>
                          <a:effectLst/>
                        </a:rPr>
                        <a:t>Kalksteen</a:t>
                      </a:r>
                      <a:endParaRPr lang="en-US" sz="2200" b="1" i="0" u="none" strike="noStrike" dirty="0">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smtClean="0">
                          <a:solidFill>
                            <a:schemeClr val="tx1"/>
                          </a:solidFill>
                          <a:effectLst/>
                        </a:rPr>
                        <a:t>4,23</a:t>
                      </a:r>
                      <a:endParaRPr lang="en-US" sz="2200" b="1" i="0" u="none" strike="noStrike" dirty="0">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smtClean="0">
                          <a:solidFill>
                            <a:schemeClr val="tx1"/>
                          </a:solidFill>
                          <a:effectLst/>
                        </a:rPr>
                        <a:t>8,23</a:t>
                      </a:r>
                      <a:endParaRPr lang="en-US" sz="2200" b="1" i="0" u="none" strike="noStrike" dirty="0">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a:solidFill>
                            <a:schemeClr val="tx1"/>
                          </a:solidFill>
                          <a:effectLst/>
                        </a:rPr>
                        <a:t>95</a:t>
                      </a:r>
                      <a:endParaRPr lang="en-US" sz="2200" b="1" i="0" u="none" strike="noStrike">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smtClean="0">
                          <a:solidFill>
                            <a:schemeClr val="tx1"/>
                          </a:solidFill>
                          <a:effectLst/>
                        </a:rPr>
                        <a:t>+7</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lnT w="12700" cap="flat" cmpd="sng" algn="ctr">
                      <a:solidFill>
                        <a:srgbClr val="92D050"/>
                      </a:solidFill>
                      <a:prstDash val="solid"/>
                      <a:round/>
                      <a:headEnd type="none" w="med" len="med"/>
                      <a:tailEnd type="none" w="med" len="med"/>
                    </a:lnT>
                  </a:tcPr>
                </a:tc>
                <a:extLst>
                  <a:ext uri="{0D108BD9-81ED-4DB2-BD59-A6C34878D82A}">
                    <a16:rowId xmlns:a16="http://schemas.microsoft.com/office/drawing/2014/main" val="10003"/>
                  </a:ext>
                </a:extLst>
              </a:tr>
              <a:tr h="342464">
                <a:tc>
                  <a:txBody>
                    <a:bodyPr/>
                    <a:lstStyle/>
                    <a:p>
                      <a:pPr algn="l" rtl="0" fontAlgn="ctr"/>
                      <a:r>
                        <a:rPr lang="en-US" sz="2200" b="1" u="none" strike="noStrike" dirty="0">
                          <a:solidFill>
                            <a:schemeClr val="tx1"/>
                          </a:solidFill>
                          <a:effectLst/>
                        </a:rPr>
                        <a:t>CHILIIVANI</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dirty="0">
                          <a:solidFill>
                            <a:schemeClr val="tx1"/>
                          </a:solidFill>
                          <a:effectLst/>
                        </a:rPr>
                        <a:t>350</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a:solidFill>
                            <a:schemeClr val="tx1"/>
                          </a:solidFill>
                          <a:effectLst/>
                        </a:rPr>
                        <a:t>Alluviaal</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2,77</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5,05</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a:solidFill>
                            <a:schemeClr val="tx1"/>
                          </a:solidFill>
                          <a:effectLst/>
                        </a:rPr>
                        <a:t>82</a:t>
                      </a:r>
                      <a:endParaRPr lang="en-US" sz="2200" b="1" i="0" u="none" strike="noStrike">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+7</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4"/>
                  </a:ext>
                </a:extLst>
              </a:tr>
              <a:tr h="342464">
                <a:tc>
                  <a:txBody>
                    <a:bodyPr/>
                    <a:lstStyle/>
                    <a:p>
                      <a:pPr algn="l" rtl="0" fontAlgn="ctr"/>
                      <a:r>
                        <a:rPr lang="en-US" sz="2200" b="1" u="none" strike="noStrike" dirty="0">
                          <a:solidFill>
                            <a:schemeClr val="tx1"/>
                          </a:solidFill>
                          <a:effectLst/>
                        </a:rPr>
                        <a:t>BADDE ORCA</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a:solidFill>
                            <a:schemeClr val="tx1"/>
                          </a:solidFill>
                          <a:effectLst/>
                        </a:rPr>
                        <a:t>600</a:t>
                      </a:r>
                      <a:endParaRPr lang="en-US" sz="2200" b="1" i="0" u="none" strike="noStrike">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err="1">
                          <a:solidFill>
                            <a:schemeClr val="tx1"/>
                          </a:solidFill>
                          <a:effectLst/>
                        </a:rPr>
                        <a:t>Trachitisch</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3,13</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5,52</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76</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+3</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5"/>
                  </a:ext>
                </a:extLst>
              </a:tr>
              <a:tr h="342464">
                <a:tc>
                  <a:txBody>
                    <a:bodyPr/>
                    <a:lstStyle/>
                    <a:p>
                      <a:pPr algn="l" rtl="0" fontAlgn="ctr"/>
                      <a:r>
                        <a:rPr lang="en-US" sz="2200" b="1" u="none" strike="noStrike" dirty="0">
                          <a:solidFill>
                            <a:schemeClr val="tx1"/>
                          </a:solidFill>
                          <a:effectLst/>
                        </a:rPr>
                        <a:t>PATTADA</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a:solidFill>
                            <a:schemeClr val="tx1"/>
                          </a:solidFill>
                          <a:effectLst/>
                        </a:rPr>
                        <a:t>650</a:t>
                      </a:r>
                      <a:endParaRPr lang="en-US" sz="2200" b="1" i="0" u="none" strike="noStrike">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a:solidFill>
                            <a:schemeClr val="tx1"/>
                          </a:solidFill>
                          <a:effectLst/>
                        </a:rPr>
                        <a:t>Graniet</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4,44</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6,33</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a:solidFill>
                            <a:schemeClr val="tx1"/>
                          </a:solidFill>
                          <a:effectLst/>
                        </a:rPr>
                        <a:t>43</a:t>
                      </a:r>
                      <a:endParaRPr lang="en-US" sz="2200" b="1" i="0" u="none" strike="noStrike">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+4</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6"/>
                  </a:ext>
                </a:extLst>
              </a:tr>
              <a:tr h="342464">
                <a:tc>
                  <a:txBody>
                    <a:bodyPr/>
                    <a:lstStyle/>
                    <a:p>
                      <a:pPr algn="l" rtl="0" fontAlgn="ctr"/>
                      <a:r>
                        <a:rPr lang="en-US" sz="2200" b="1" u="none" strike="noStrike" dirty="0">
                          <a:solidFill>
                            <a:schemeClr val="tx1"/>
                          </a:solidFill>
                          <a:effectLst/>
                        </a:rPr>
                        <a:t>CAMPEDA</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a:solidFill>
                            <a:schemeClr val="tx1"/>
                          </a:solidFill>
                          <a:effectLst/>
                        </a:rPr>
                        <a:t>650</a:t>
                      </a:r>
                      <a:endParaRPr lang="en-US" sz="2200" b="1" i="0" u="none" strike="noStrike">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smtClean="0">
                          <a:solidFill>
                            <a:schemeClr val="tx1"/>
                          </a:solidFill>
                          <a:effectLst/>
                        </a:rPr>
                        <a:t>Basaltisch</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3,92</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6,41</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63</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+3</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7"/>
                  </a:ext>
                </a:extLst>
              </a:tr>
              <a:tr h="342464">
                <a:tc>
                  <a:txBody>
                    <a:bodyPr/>
                    <a:lstStyle/>
                    <a:p>
                      <a:pPr algn="l" rtl="0" fontAlgn="ctr"/>
                      <a:r>
                        <a:rPr lang="en-US" sz="2200" b="1" u="none" strike="noStrike" dirty="0">
                          <a:solidFill>
                            <a:schemeClr val="tx1"/>
                          </a:solidFill>
                          <a:effectLst/>
                        </a:rPr>
                        <a:t>S. ANTONIO</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dirty="0">
                          <a:solidFill>
                            <a:schemeClr val="tx1"/>
                          </a:solidFill>
                          <a:effectLst/>
                        </a:rPr>
                        <a:t>650</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smtClean="0">
                          <a:solidFill>
                            <a:schemeClr val="tx1"/>
                          </a:solidFill>
                          <a:effectLst/>
                        </a:rPr>
                        <a:t>Basaltisch</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2,39</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5,38</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122</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+8</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8"/>
                  </a:ext>
                </a:extLst>
              </a:tr>
            </a:tbl>
          </a:graphicData>
        </a:graphic>
      </p:graphicFrame>
      <p:sp>
        <p:nvSpPr>
          <p:cNvPr id="9" name="CasellaDiTesto 8"/>
          <p:cNvSpPr txBox="1"/>
          <p:nvPr/>
        </p:nvSpPr>
        <p:spPr>
          <a:xfrm>
            <a:off x="312409" y="5648865"/>
            <a:ext cx="5957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smtClean="0">
                <a:ln>
                  <a:noFill/>
                </a:ln>
                <a:solidFill>
                  <a:prstClr val="black"/>
                </a:solidFill>
                <a:effectLst/>
                <a:uLnTx/>
                <a:uFillTx/>
                <a:latin typeface="Calibri"/>
                <a:ea typeface="+mn-ea"/>
                <a:cs typeface="+mn-cs"/>
              </a:rPr>
              <a:t>Bullitta </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en </a:t>
            </a:r>
            <a:r>
              <a:rPr kumimoji="0" lang="it-IT" sz="2000" b="0" i="0" u="none" strike="noStrike" kern="1200" cap="none" spc="0" normalizeH="0" baseline="0" noProof="0" dirty="0" err="1" smtClean="0">
                <a:ln>
                  <a:noFill/>
                </a:ln>
                <a:solidFill>
                  <a:prstClr val="black"/>
                </a:solidFill>
                <a:effectLst/>
                <a:uLnTx/>
                <a:uFillTx/>
                <a:latin typeface="Calibri"/>
                <a:ea typeface="+mn-ea"/>
                <a:cs typeface="+mn-cs"/>
              </a:rPr>
              <a:t>Caredda</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 (1982)</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7654465"/>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33471" y="636744"/>
            <a:ext cx="39212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Seizoensgebonden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gebruik</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van</a:t>
            </a:r>
            <a:r>
              <a:rPr kumimoji="0" lang="en-US" sz="1800" b="1" i="0" u="none" strike="noStrike" kern="1200" cap="none" spc="0" normalizeH="0" noProof="0" dirty="0" smtClean="0">
                <a:ln>
                  <a:noFill/>
                </a:ln>
                <a:solidFill>
                  <a:prstClr val="black"/>
                </a:solidFill>
                <a:effectLst/>
                <a:uLnTx/>
                <a:uFillTx/>
                <a:latin typeface="Calibri"/>
                <a:ea typeface="+mn-ea"/>
                <a:cs typeface="+mn-cs"/>
              </a:rPr>
              <a:t> </a:t>
            </a:r>
            <a:r>
              <a:rPr kumimoji="0" lang="en-US" sz="1800" b="1" i="0" u="none" strike="noStrike" kern="1200" cap="none" spc="0" normalizeH="0" noProof="0" dirty="0" err="1" smtClean="0">
                <a:ln>
                  <a:noFill/>
                </a:ln>
                <a:solidFill>
                  <a:prstClr val="black"/>
                </a:solidFill>
                <a:effectLst/>
                <a:uLnTx/>
                <a:uFillTx/>
                <a:latin typeface="Calibri"/>
                <a:ea typeface="+mn-ea"/>
                <a:cs typeface="+mn-cs"/>
              </a:rPr>
              <a:t>v</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oer</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San Miguel </a:t>
            </a:r>
            <a:r>
              <a:rPr kumimoji="0" lang="en-US" sz="1800" b="1" i="1" u="none" strike="noStrike" kern="1200" cap="none" spc="0" normalizeH="0" baseline="0" noProof="0" dirty="0">
                <a:ln>
                  <a:noFill/>
                </a:ln>
                <a:solidFill>
                  <a:prstClr val="black"/>
                </a:solidFill>
                <a:effectLst/>
                <a:uLnTx/>
                <a:uFillTx/>
                <a:latin typeface="Calibri"/>
                <a:ea typeface="+mn-ea"/>
                <a:cs typeface="+mn-cs"/>
              </a:rPr>
              <a:t>et </a:t>
            </a:r>
            <a:r>
              <a:rPr kumimoji="0" lang="en-US" sz="1800" b="1" i="1" u="none" strike="noStrike" kern="1200" cap="none" spc="0" normalizeH="0" baseline="0" noProof="0" dirty="0" smtClean="0">
                <a:ln>
                  <a:noFill/>
                </a:ln>
                <a:solidFill>
                  <a:prstClr val="black"/>
                </a:solidFill>
                <a:effectLst/>
                <a:uLnTx/>
                <a:uFillTx/>
                <a:latin typeface="Calibri"/>
                <a:ea typeface="+mn-ea"/>
                <a:cs typeface="+mn-cs"/>
              </a:rPr>
              <a:t>al</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1996)</a:t>
            </a:r>
          </a:p>
        </p:txBody>
      </p:sp>
      <p:pic>
        <p:nvPicPr>
          <p:cNvPr id="7" name="Picture 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362733" y="4186390"/>
            <a:ext cx="6762940" cy="2607281"/>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softEdge rad="63500"/>
          </a:effectLst>
          <a:extLst/>
        </p:spPr>
      </p:pic>
      <p:sp>
        <p:nvSpPr>
          <p:cNvPr id="8" name="Rettangolo 7"/>
          <p:cNvSpPr/>
          <p:nvPr/>
        </p:nvSpPr>
        <p:spPr>
          <a:xfrm>
            <a:off x="5083347" y="2986061"/>
            <a:ext cx="382404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Seizoensgebonden percentage van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kruidachtigen</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struiken en bomen in het </a:t>
            </a:r>
            <a:r>
              <a:rPr lang="en-US" b="1" dirty="0" err="1" smtClean="0">
                <a:solidFill>
                  <a:prstClr val="black"/>
                </a:solidFill>
                <a:latin typeface="Calibri"/>
              </a:rPr>
              <a:t>rantsoen</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van geiten en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schapen (Castro en Fernández Núñez</a:t>
            </a: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 2016</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ttangolo 8"/>
          <p:cNvSpPr/>
          <p:nvPr/>
        </p:nvSpPr>
        <p:spPr>
          <a:xfrm>
            <a:off x="-129832" y="11163"/>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Integratie van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graslandbronnen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06303"/>
            <a:ext cx="4471693" cy="2801740"/>
          </a:xfrm>
          <a:prstGeom prst="rect">
            <a:avLst/>
          </a:prstGeom>
          <a:solidFill>
            <a:schemeClr val="accent1"/>
          </a:solidFill>
          <a:ln>
            <a:noFill/>
          </a:ln>
          <a:effectLst/>
          <a:extLst/>
        </p:spPr>
      </p:pic>
      <p:pic>
        <p:nvPicPr>
          <p:cNvPr id="11"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51" y="4874824"/>
            <a:ext cx="2216341" cy="1662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744203" y="992773"/>
            <a:ext cx="2367510" cy="1775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370938"/>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78543" y="3910847"/>
            <a:ext cx="1804532" cy="1455480"/>
          </a:xfrm>
          <a:prstGeom prst="rect">
            <a:avLst/>
          </a:prstGeom>
        </p:spPr>
      </p:pic>
      <p:sp>
        <p:nvSpPr>
          <p:cNvPr id="6" name="Rettangolo 5"/>
          <p:cNvSpPr/>
          <p:nvPr/>
        </p:nvSpPr>
        <p:spPr>
          <a:xfrm>
            <a:off x="251520" y="2492896"/>
            <a:ext cx="8640960" cy="923330"/>
          </a:xfrm>
          <a:prstGeom prst="rect">
            <a:avLst/>
          </a:prstGeom>
          <a:solidFill>
            <a:schemeClr val="accent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Methode gebaseerd op het concept van </a:t>
            </a:r>
            <a:r>
              <a:rPr lang="en-GB" b="1" dirty="0" err="1" smtClean="0">
                <a:solidFill>
                  <a:prstClr val="black"/>
                </a:solidFill>
                <a:latin typeface="Calibri"/>
              </a:rPr>
              <a:t>grasland</a:t>
            </a: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type: semi-natuurlijke</a:t>
            </a:r>
            <a:r>
              <a:rPr kumimoji="0" lang="en-GB" sz="1800" b="1" i="0" u="none" strike="noStrike" kern="1200" cap="none" spc="0" normalizeH="0" baseline="0" noProof="0" dirty="0">
                <a:ln>
                  <a:noFill/>
                </a:ln>
                <a:solidFill>
                  <a:prstClr val="black"/>
                </a:solidFill>
                <a:effectLst/>
                <a:uLnTx/>
                <a:uFillTx/>
                <a:latin typeface="Calibri"/>
                <a:ea typeface="+mn-ea"/>
                <a:cs typeface="+mn-cs"/>
              </a:rPr>
              <a:t> vegetatie (</a:t>
            </a:r>
            <a:r>
              <a:rPr kumimoji="0" lang="en-GB" sz="1800" b="1" i="0" u="none" strike="noStrike" kern="1200" cap="none" spc="0" normalizeH="0" baseline="0" noProof="0" dirty="0" err="1">
                <a:ln>
                  <a:noFill/>
                </a:ln>
                <a:solidFill>
                  <a:prstClr val="black"/>
                </a:solidFill>
                <a:effectLst/>
                <a:uLnTx/>
                <a:uFillTx/>
                <a:latin typeface="Calibri"/>
                <a:ea typeface="+mn-ea"/>
                <a:cs typeface="+mn-cs"/>
              </a:rPr>
              <a:t>voornamelijk</a:t>
            </a:r>
            <a:r>
              <a:rPr kumimoji="0" lang="en-GB" sz="1800" b="1" i="0" u="none" strike="noStrike" kern="1200" cap="none" spc="0" normalizeH="0" baseline="0" noProof="0" dirty="0">
                <a:ln>
                  <a:noFill/>
                </a:ln>
                <a:solidFill>
                  <a:prstClr val="black"/>
                </a:solidFill>
                <a:effectLst/>
                <a:uLnTx/>
                <a:uFillTx/>
                <a:latin typeface="Calibri"/>
                <a:ea typeface="+mn-ea"/>
                <a:cs typeface="+mn-cs"/>
              </a:rPr>
              <a:t> </a:t>
            </a:r>
            <a:r>
              <a:rPr kumimoji="0" lang="en-GB" sz="1800" b="1" i="0" u="none" strike="noStrike" kern="1200" cap="none" spc="0" normalizeH="0" baseline="0" noProof="0" dirty="0" err="1" smtClean="0">
                <a:ln>
                  <a:noFill/>
                </a:ln>
                <a:solidFill>
                  <a:prstClr val="black"/>
                </a:solidFill>
                <a:effectLst/>
                <a:uLnTx/>
                <a:uFillTx/>
                <a:latin typeface="Calibri"/>
                <a:ea typeface="+mn-ea"/>
                <a:cs typeface="+mn-cs"/>
              </a:rPr>
              <a:t>gebruikt</a:t>
            </a: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GB" sz="1800" b="1" i="0" u="none" strike="noStrike" kern="1200" cap="none" spc="0" normalizeH="0" baseline="0" noProof="0" dirty="0">
                <a:ln>
                  <a:noFill/>
                </a:ln>
                <a:solidFill>
                  <a:prstClr val="black"/>
                </a:solidFill>
                <a:effectLst/>
                <a:uLnTx/>
                <a:uFillTx/>
                <a:latin typeface="Calibri"/>
                <a:ea typeface="+mn-ea"/>
                <a:cs typeface="+mn-cs"/>
              </a:rPr>
              <a:t>door grazende dieren</a:t>
            </a: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 homogeen qua </a:t>
            </a:r>
            <a:r>
              <a:rPr kumimoji="0" lang="en-GB" sz="1800" b="1" i="0" u="none" strike="noStrike" kern="1200" cap="none" spc="0" normalizeH="0" baseline="0" noProof="0" dirty="0">
                <a:ln>
                  <a:noFill/>
                </a:ln>
                <a:solidFill>
                  <a:prstClr val="black"/>
                </a:solidFill>
                <a:effectLst/>
                <a:uLnTx/>
                <a:uFillTx/>
                <a:latin typeface="Calibri"/>
                <a:ea typeface="+mn-ea"/>
                <a:cs typeface="+mn-cs"/>
              </a:rPr>
              <a:t>botanische samenstelling en beïnvloed door omgevingsfactoren en agro-pastoraal beheer. </a:t>
            </a:r>
          </a:p>
        </p:txBody>
      </p:sp>
      <p:sp>
        <p:nvSpPr>
          <p:cNvPr id="7" name="Rettangolo 6"/>
          <p:cNvSpPr/>
          <p:nvPr/>
        </p:nvSpPr>
        <p:spPr>
          <a:xfrm>
            <a:off x="3546765" y="1774557"/>
            <a:ext cx="1313268" cy="646331"/>
          </a:xfrm>
          <a:prstGeom prst="rect">
            <a:avLst/>
          </a:prstGeom>
          <a:solidFill>
            <a:schemeClr val="accent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Pastorale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b="1" i="1" dirty="0">
                <a:solidFill>
                  <a:prstClr val="black"/>
                </a:solidFill>
                <a:latin typeface="Calibri"/>
              </a:rPr>
              <a:t>w</a:t>
            </a: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aarde </a:t>
            </a:r>
            <a:endParaRPr kumimoji="0" lang="it-IT"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3"/>
          <p:cNvSpPr>
            <a:spLocks noChangeArrowheads="1"/>
          </p:cNvSpPr>
          <p:nvPr/>
        </p:nvSpPr>
        <p:spPr bwMode="auto">
          <a:xfrm>
            <a:off x="5148064" y="967695"/>
            <a:ext cx="3528392" cy="650072"/>
          </a:xfrm>
          <a:prstGeom prst="rect">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nchor="ctr"/>
          <a:lstStyle>
            <a:lvl1pPr>
              <a:defRPr sz="2000">
                <a:solidFill>
                  <a:srgbClr val="00CC00"/>
                </a:solidFill>
                <a:latin typeface="Times New Roman" panose="02020603050405020304" pitchFamily="18" charset="0"/>
              </a:defRPr>
            </a:lvl1pPr>
            <a:lvl2pPr marL="742950" indent="-285750">
              <a:defRPr sz="2000">
                <a:solidFill>
                  <a:srgbClr val="00CC00"/>
                </a:solidFill>
                <a:latin typeface="Times New Roman" panose="02020603050405020304" pitchFamily="18" charset="0"/>
              </a:defRPr>
            </a:lvl2pPr>
            <a:lvl3pPr marL="1143000" indent="-228600">
              <a:defRPr sz="2000">
                <a:solidFill>
                  <a:srgbClr val="00CC00"/>
                </a:solidFill>
                <a:latin typeface="Times New Roman" panose="02020603050405020304" pitchFamily="18" charset="0"/>
              </a:defRPr>
            </a:lvl3pPr>
            <a:lvl4pPr marL="1600200" indent="-228600">
              <a:defRPr sz="2000">
                <a:solidFill>
                  <a:srgbClr val="00CC00"/>
                </a:solidFill>
                <a:latin typeface="Times New Roman" panose="02020603050405020304" pitchFamily="18" charset="0"/>
              </a:defRPr>
            </a:lvl4pPr>
            <a:lvl5pPr marL="2057400" indent="-228600">
              <a:defRPr sz="20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20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20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20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2000">
                <a:solidFill>
                  <a:srgbClr val="00CC00"/>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Focus op</a:t>
            </a:r>
            <a:r>
              <a:rPr kumimoji="0" lang="it-IT" altLang="it-IT"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ruwvoer-management </a:t>
            </a:r>
            <a:endParaRPr kumimoji="0" lang="en-GB" altLang="it-IT"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2"/>
          <p:cNvSpPr txBox="1">
            <a:spLocks noChangeArrowheads="1"/>
          </p:cNvSpPr>
          <p:nvPr/>
        </p:nvSpPr>
        <p:spPr>
          <a:xfrm>
            <a:off x="150048" y="3599831"/>
            <a:ext cx="8640960" cy="302433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Pastoral Value is een synthetische index die de agronomische waarde van grasland beschrijft</a:t>
            </a:r>
          </a:p>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PV = 0,2 Σ </a:t>
            </a:r>
            <a:r>
              <a:rPr kumimoji="0" lang="it-IT" sz="1900" b="1" i="0" u="none" strike="noStrike" kern="1200" cap="none" spc="0" normalizeH="0" baseline="0" noProof="0" dirty="0" smtClean="0">
                <a:ln>
                  <a:noFill/>
                </a:ln>
                <a:solidFill>
                  <a:prstClr val="black"/>
                </a:solidFill>
                <a:effectLst/>
                <a:uLnTx/>
                <a:uFillTx/>
                <a:latin typeface="Calibri"/>
                <a:ea typeface="+mn-ea"/>
                <a:cs typeface="Times New Roman" pitchFamily="18" charset="0"/>
              </a:rPr>
              <a:t>SCP * Si 	(bereik: 0 - 100)</a:t>
            </a:r>
          </a:p>
          <a:p>
            <a:pPr marL="342900" marR="0" lvl="0" indent="-342900" algn="ctr" defTabSz="914400" rtl="0" eaLnBrk="1" fontAlgn="auto" latinLnBrk="0" hangingPunct="1">
              <a:lnSpc>
                <a:spcPct val="100000"/>
              </a:lnSpc>
              <a:spcBef>
                <a:spcPct val="20000"/>
              </a:spcBef>
              <a:spcAft>
                <a:spcPts val="0"/>
              </a:spcAft>
              <a:buClrTx/>
              <a:buSzTx/>
              <a:buFont typeface="Monotype Sorts" pitchFamily="2" charset="2"/>
              <a:buNone/>
              <a:tabLst/>
              <a:defRPr/>
            </a:pPr>
            <a:endParaRPr kumimoji="0" lang="it-IT" sz="1900" b="1" i="0" u="none" strike="noStrike" kern="1200" cap="none" spc="0" normalizeH="0" baseline="0" noProof="0" dirty="0" smtClean="0">
              <a:ln>
                <a:noFill/>
              </a:ln>
              <a:solidFill>
                <a:prstClr val="black"/>
              </a:solidFill>
              <a:effectLst/>
              <a:uLnTx/>
              <a:uFillTx/>
              <a:latin typeface="Calibri"/>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SCP = specifieke bijdrage van aanwezigheid van elke soort</a:t>
            </a:r>
          </a:p>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Si = specifieke index van een </a:t>
            </a:r>
            <a:r>
              <a:rPr lang="it-IT" sz="1900" b="1" dirty="0" smtClean="0">
                <a:solidFill>
                  <a:prstClr val="black"/>
                </a:solidFill>
                <a:latin typeface="Calibri"/>
              </a:rPr>
              <a:t>individuele</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soort (score van 0 tot 5)</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it-IT" sz="2000" b="1" dirty="0">
                <a:solidFill>
                  <a:prstClr val="black"/>
                </a:solidFill>
                <a:latin typeface="Calibri"/>
              </a:rPr>
              <a:t>C</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orrelatie tussen grasland productie en veedichtheid capapciteit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it-IT" sz="2000" b="1" dirty="0" smtClean="0">
                <a:solidFill>
                  <a:prstClr val="black"/>
                </a:solidFill>
                <a:latin typeface="Calibri"/>
              </a:rPr>
              <a:t>Vergelijking </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verschillende </a:t>
            </a:r>
            <a:r>
              <a:rPr kumimoji="0" lang="it-IT" sz="2000" b="1" i="0" u="none" strike="noStrike" kern="1200" cap="none" spc="0" normalizeH="0" baseline="0" noProof="0" dirty="0">
                <a:ln>
                  <a:noFill/>
                </a:ln>
                <a:solidFill>
                  <a:prstClr val="black"/>
                </a:solidFill>
                <a:effectLst/>
                <a:uLnTx/>
                <a:uFillTx/>
                <a:latin typeface="Calibri"/>
                <a:ea typeface="+mn-ea"/>
                <a:cs typeface="+mn-cs"/>
              </a:rPr>
              <a:t>weidetypes binnen een regio</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Ook nuttig</a:t>
            </a:r>
            <a:r>
              <a:rPr kumimoji="0" lang="it-IT" sz="2000" b="1" i="0" u="none" strike="noStrike" kern="1200" cap="none" spc="0" normalizeH="0" baseline="0" noProof="0" dirty="0">
                <a:ln>
                  <a:noFill/>
                </a:ln>
                <a:solidFill>
                  <a:prstClr val="black"/>
                </a:solidFill>
                <a:effectLst/>
                <a:uLnTx/>
                <a:uFillTx/>
                <a:latin typeface="Calibri"/>
                <a:ea typeface="+mn-ea"/>
                <a:cs typeface="+mn-cs"/>
              </a:rPr>
              <a:t> voor het beheer </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voor </a:t>
            </a:r>
            <a:r>
              <a:rPr kumimoji="0" lang="it-IT" sz="2000" b="1" i="0" u="none" strike="noStrike" kern="1200" cap="none" spc="0" normalizeH="0" baseline="0" noProof="0" dirty="0">
                <a:ln>
                  <a:noFill/>
                </a:ln>
                <a:solidFill>
                  <a:prstClr val="black"/>
                </a:solidFill>
                <a:effectLst/>
                <a:uLnTx/>
                <a:uFillTx/>
                <a:latin typeface="Calibri"/>
                <a:ea typeface="+mn-ea"/>
                <a:cs typeface="+mn-cs"/>
              </a:rPr>
              <a:t>extra-productieve doeleinden </a:t>
            </a:r>
          </a:p>
        </p:txBody>
      </p:sp>
      <p:sp>
        <p:nvSpPr>
          <p:cNvPr id="10" name="CasellaDiTesto 9"/>
          <p:cNvSpPr txBox="1"/>
          <p:nvPr/>
        </p:nvSpPr>
        <p:spPr>
          <a:xfrm>
            <a:off x="35496" y="971436"/>
            <a:ext cx="4824536" cy="646331"/>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TRADITIONELE </a:t>
            </a:r>
            <a:r>
              <a:rPr lang="it-IT" b="1" noProof="0" dirty="0" smtClean="0">
                <a:solidFill>
                  <a:prstClr val="black"/>
                </a:solidFill>
                <a:latin typeface="Calibri"/>
              </a:rPr>
              <a:t>METHODE</a:t>
            </a:r>
            <a:endParaRPr kumimoji="0" lang="it-IT" sz="18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err="1" smtClean="0">
                <a:ln>
                  <a:noFill/>
                </a:ln>
                <a:solidFill>
                  <a:prstClr val="black"/>
                </a:solidFill>
                <a:effectLst/>
                <a:uLnTx/>
                <a:uFillTx/>
                <a:latin typeface="Calibri"/>
                <a:ea typeface="+mn-ea"/>
                <a:cs typeface="+mn-cs"/>
              </a:rPr>
              <a:t>Puntkwadraatmethode</a:t>
            </a: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1" u="none" strike="noStrike" kern="1200" cap="none" spc="0" normalizeH="0" baseline="0" noProof="0" dirty="0" err="1" smtClean="0">
                <a:ln>
                  <a:noFill/>
                </a:ln>
                <a:solidFill>
                  <a:prstClr val="black"/>
                </a:solidFill>
                <a:effectLst/>
                <a:uLnTx/>
                <a:uFillTx/>
                <a:latin typeface="Calibri"/>
                <a:ea typeface="+mn-ea"/>
                <a:cs typeface="+mn-cs"/>
              </a:rPr>
              <a:t>Daget Poissonet</a:t>
            </a: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1" name="Immagin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83055" y="4663338"/>
            <a:ext cx="1560944" cy="2194661"/>
          </a:xfrm>
          <a:prstGeom prst="rect">
            <a:avLst/>
          </a:prstGeom>
        </p:spPr>
      </p:pic>
      <p:sp>
        <p:nvSpPr>
          <p:cNvPr id="12" name="Rettangolo 11"/>
          <p:cNvSpPr/>
          <p:nvPr/>
        </p:nvSpPr>
        <p:spPr>
          <a:xfrm>
            <a:off x="386102" y="97496"/>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Benchmarking</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van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graslanden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6068441"/>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5" descr="EPSN001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9844" y="626241"/>
            <a:ext cx="8156612" cy="611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457200" y="898693"/>
            <a:ext cx="8229600" cy="553998"/>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pt-PT" altLang="it-IT" sz="3000" dirty="0" smtClean="0">
                <a:solidFill>
                  <a:prstClr val="white"/>
                </a:solidFill>
                <a:latin typeface="Tahoma" pitchFamily="34" charset="0"/>
              </a:rPr>
              <a:t>VLINDERBLOEMIGEN</a:t>
            </a:r>
            <a:endParaRPr kumimoji="0" lang="pt-PT" altLang="it-IT" sz="3000" b="0" i="1"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8" name="AutoShape 5"/>
          <p:cNvSpPr>
            <a:spLocks noChangeArrowheads="1"/>
          </p:cNvSpPr>
          <p:nvPr/>
        </p:nvSpPr>
        <p:spPr bwMode="auto">
          <a:xfrm>
            <a:off x="1769679" y="1529599"/>
            <a:ext cx="533400" cy="615924"/>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9" name="Text Box 6"/>
          <p:cNvSpPr txBox="1">
            <a:spLocks noChangeArrowheads="1"/>
          </p:cNvSpPr>
          <p:nvPr/>
        </p:nvSpPr>
        <p:spPr bwMode="auto">
          <a:xfrm>
            <a:off x="609600" y="2244725"/>
            <a:ext cx="3200400" cy="1323439"/>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Gunstig </a:t>
            </a:r>
            <a:r>
              <a:rPr kumimoji="0" lang="pt-PT" altLang="it-IT" sz="2000" b="0" i="0" u="none" strike="noStrike" kern="1200" cap="none" spc="0" normalizeH="0" baseline="0" noProof="0" dirty="0" smtClean="0">
                <a:ln>
                  <a:noFill/>
                </a:ln>
                <a:solidFill>
                  <a:prstClr val="white"/>
                </a:solidFill>
                <a:effectLst/>
                <a:uLnTx/>
                <a:uFillTx/>
                <a:latin typeface="Tahoma" pitchFamily="34" charset="0"/>
                <a:ea typeface="+mn-ea"/>
                <a:cs typeface="+mn-cs"/>
              </a:rPr>
              <a:t>milieu voor vlindebloemigen </a:t>
            </a: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(zachte </a:t>
            </a:r>
            <a:r>
              <a:rPr kumimoji="0" lang="pt-PT" altLang="it-IT" sz="2000" b="0" i="0" u="none" strike="noStrike" kern="1200" cap="none" spc="0" normalizeH="0" baseline="0" noProof="0" dirty="0" smtClean="0">
                <a:ln>
                  <a:noFill/>
                </a:ln>
                <a:solidFill>
                  <a:prstClr val="white"/>
                </a:solidFill>
                <a:effectLst/>
                <a:uLnTx/>
                <a:uFillTx/>
                <a:latin typeface="Tahoma" pitchFamily="34" charset="0"/>
                <a:ea typeface="+mn-ea"/>
                <a:cs typeface="+mn-cs"/>
              </a:rPr>
              <a:t>winters, </a:t>
            </a: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lange zonneschijn periodes)</a:t>
            </a:r>
            <a:endParaRPr kumimoji="0" lang="pt-PT" altLang="it-IT" sz="2000" b="0" i="1"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10" name="AutoShape 7"/>
          <p:cNvSpPr>
            <a:spLocks noChangeArrowheads="1"/>
          </p:cNvSpPr>
          <p:nvPr/>
        </p:nvSpPr>
        <p:spPr bwMode="auto">
          <a:xfrm>
            <a:off x="1752600" y="3684970"/>
            <a:ext cx="533400" cy="506030"/>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1" name="Text Box 8"/>
          <p:cNvSpPr txBox="1">
            <a:spLocks noChangeArrowheads="1"/>
          </p:cNvSpPr>
          <p:nvPr/>
        </p:nvSpPr>
        <p:spPr bwMode="auto">
          <a:xfrm>
            <a:off x="627112" y="4311302"/>
            <a:ext cx="3200400" cy="954107"/>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Hoge N biologische fixatie: </a:t>
            </a:r>
            <a:r>
              <a:rPr kumimoji="0" lang="pt-PT" altLang="it-IT" sz="1800" b="0" i="0" u="none" strike="noStrike" kern="1200" cap="none" spc="0" normalizeH="0" baseline="0" noProof="0" dirty="0">
                <a:ln>
                  <a:noFill/>
                </a:ln>
                <a:solidFill>
                  <a:prstClr val="white"/>
                </a:solidFill>
                <a:effectLst/>
                <a:uLnTx/>
                <a:uFillTx/>
                <a:latin typeface="Tahoma" pitchFamily="34" charset="0"/>
                <a:ea typeface="+mn-ea"/>
                <a:cs typeface="+mn-cs"/>
              </a:rPr>
              <a:t>70 tot 200 kg N ha</a:t>
            </a:r>
            <a:r>
              <a:rPr kumimoji="0" lang="pt-PT" altLang="it-IT" sz="1800" b="0" i="0" u="none" strike="noStrike" kern="1200" cap="none" spc="0" normalizeH="0" baseline="30000" noProof="0" dirty="0">
                <a:ln>
                  <a:noFill/>
                </a:ln>
                <a:solidFill>
                  <a:prstClr val="white"/>
                </a:solidFill>
                <a:effectLst/>
                <a:uLnTx/>
                <a:uFillTx/>
                <a:latin typeface="Tahoma" pitchFamily="34" charset="0"/>
                <a:ea typeface="+mn-ea"/>
                <a:cs typeface="+mn-cs"/>
              </a:rPr>
              <a:t>-</a:t>
            </a:r>
            <a:r>
              <a:rPr kumimoji="0" lang="pt-PT" altLang="it-IT" sz="1800" b="0" i="0" u="none" strike="noStrike" kern="1200" cap="none" spc="0" normalizeH="0" baseline="0" noProof="0" dirty="0">
                <a:ln>
                  <a:noFill/>
                </a:ln>
                <a:solidFill>
                  <a:prstClr val="white"/>
                </a:solidFill>
                <a:effectLst/>
                <a:uLnTx/>
                <a:uFillTx/>
                <a:latin typeface="Tahoma" pitchFamily="34" charset="0"/>
                <a:ea typeface="+mn-ea"/>
                <a:cs typeface="+mn-cs"/>
              </a:rPr>
              <a:t>1 jaar</a:t>
            </a:r>
            <a:r>
              <a:rPr kumimoji="0" lang="pt-PT" altLang="it-IT" sz="1800" b="0" i="0" u="none" strike="noStrike" kern="1200" cap="none" spc="0" normalizeH="0" baseline="30000" noProof="0" dirty="0">
                <a:ln>
                  <a:noFill/>
                </a:ln>
                <a:solidFill>
                  <a:prstClr val="white"/>
                </a:solidFill>
                <a:effectLst/>
                <a:uLnTx/>
                <a:uFillTx/>
                <a:latin typeface="Tahoma" pitchFamily="34" charset="0"/>
                <a:ea typeface="+mn-ea"/>
                <a:cs typeface="+mn-cs"/>
              </a:rPr>
              <a:t>-1</a:t>
            </a:r>
            <a:r>
              <a:rPr kumimoji="0" lang="pt-PT" altLang="it-IT" sz="1800" b="0" i="0" u="none" strike="noStrike" kern="1200" cap="none" spc="0" normalizeH="0" baseline="0" noProof="0" dirty="0">
                <a:ln>
                  <a:noFill/>
                </a:ln>
                <a:solidFill>
                  <a:prstClr val="white"/>
                </a:solidFill>
                <a:effectLst/>
                <a:uLnTx/>
                <a:uFillTx/>
                <a:latin typeface="Tahoma" pitchFamily="34" charset="0"/>
                <a:ea typeface="+mn-ea"/>
                <a:cs typeface="+mn-cs"/>
              </a:rPr>
              <a:t> </a:t>
            </a:r>
            <a:r>
              <a:rPr kumimoji="0" lang="pt-PT" altLang="it-IT" sz="1800" b="0" i="0" u="none" strike="noStrike" kern="1200" cap="none" spc="0" normalizeH="0" baseline="0" noProof="0" dirty="0" smtClean="0">
                <a:ln>
                  <a:noFill/>
                </a:ln>
                <a:solidFill>
                  <a:prstClr val="white"/>
                </a:solidFill>
                <a:effectLst/>
                <a:uLnTx/>
                <a:uFillTx/>
                <a:latin typeface="Tahoma" pitchFamily="34" charset="0"/>
                <a:ea typeface="+mn-ea"/>
                <a:cs typeface="+mn-cs"/>
              </a:rPr>
              <a:t>in situaties zonder</a:t>
            </a:r>
            <a:r>
              <a:rPr kumimoji="0" lang="pt-PT" altLang="it-IT" sz="1800" b="0" i="0" u="none" strike="noStrike" kern="1200" cap="none" spc="0" normalizeH="0" noProof="0" dirty="0" smtClean="0">
                <a:ln>
                  <a:noFill/>
                </a:ln>
                <a:solidFill>
                  <a:prstClr val="white"/>
                </a:solidFill>
                <a:effectLst/>
                <a:uLnTx/>
                <a:uFillTx/>
                <a:latin typeface="Tahoma" pitchFamily="34" charset="0"/>
                <a:ea typeface="+mn-ea"/>
                <a:cs typeface="+mn-cs"/>
              </a:rPr>
              <a:t> beregening</a:t>
            </a:r>
            <a:endParaRPr kumimoji="0" lang="pt-PT" altLang="it-IT" sz="1800" b="0" i="0"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12" name="AutoShape 9"/>
          <p:cNvSpPr>
            <a:spLocks noChangeArrowheads="1"/>
          </p:cNvSpPr>
          <p:nvPr/>
        </p:nvSpPr>
        <p:spPr bwMode="auto">
          <a:xfrm>
            <a:off x="6614058" y="1484784"/>
            <a:ext cx="533400" cy="625814"/>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3" name="Text Box 10"/>
          <p:cNvSpPr txBox="1">
            <a:spLocks noChangeArrowheads="1"/>
          </p:cNvSpPr>
          <p:nvPr/>
        </p:nvSpPr>
        <p:spPr bwMode="auto">
          <a:xfrm>
            <a:off x="5334000" y="2269877"/>
            <a:ext cx="3200400" cy="727075"/>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Dieren die het hele jaar door grazen </a:t>
            </a:r>
            <a:endParaRPr kumimoji="0" lang="pt-PT" altLang="it-IT" sz="1200" b="0" i="0"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14" name="AutoShape 11"/>
          <p:cNvSpPr>
            <a:spLocks noChangeArrowheads="1"/>
          </p:cNvSpPr>
          <p:nvPr/>
        </p:nvSpPr>
        <p:spPr bwMode="auto">
          <a:xfrm>
            <a:off x="6629400" y="3200400"/>
            <a:ext cx="533400" cy="838200"/>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5" name="Text Box 12"/>
          <p:cNvSpPr txBox="1">
            <a:spLocks noChangeArrowheads="1"/>
          </p:cNvSpPr>
          <p:nvPr/>
        </p:nvSpPr>
        <p:spPr bwMode="auto">
          <a:xfrm>
            <a:off x="5076056" y="4280525"/>
            <a:ext cx="3565236" cy="1015663"/>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Het goedkoopste </a:t>
            </a:r>
            <a:r>
              <a:rPr kumimoji="0" lang="pt-PT" altLang="it-IT" sz="2000" b="0" i="0" u="none" strike="noStrike" kern="1200" cap="none" spc="0" normalizeH="0" baseline="0" noProof="0" dirty="0" smtClean="0">
                <a:ln>
                  <a:noFill/>
                </a:ln>
                <a:solidFill>
                  <a:prstClr val="white"/>
                </a:solidFill>
                <a:effectLst/>
                <a:uLnTx/>
                <a:uFillTx/>
                <a:latin typeface="Tahoma" pitchFamily="34" charset="0"/>
                <a:ea typeface="+mn-ea"/>
                <a:cs typeface="+mn-cs"/>
              </a:rPr>
              <a:t>gebruik</a:t>
            </a: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 recycling van 70 tot 80 % van de </a:t>
            </a:r>
            <a:r>
              <a:rPr lang="pt-PT" altLang="it-IT" sz="2000" dirty="0" smtClean="0">
                <a:solidFill>
                  <a:prstClr val="white"/>
                </a:solidFill>
                <a:latin typeface="Tahoma" pitchFamily="34" charset="0"/>
              </a:rPr>
              <a:t>op</a:t>
            </a:r>
            <a:r>
              <a:rPr kumimoji="0" lang="pt-PT" altLang="it-IT" sz="2000" b="0" i="0" u="none" strike="noStrike" kern="1200" cap="none" spc="0" normalizeH="0" baseline="0" noProof="0" dirty="0" smtClean="0">
                <a:ln>
                  <a:noFill/>
                </a:ln>
                <a:solidFill>
                  <a:prstClr val="white"/>
                </a:solidFill>
                <a:effectLst/>
                <a:uLnTx/>
                <a:uFillTx/>
                <a:latin typeface="Tahoma" pitchFamily="34" charset="0"/>
                <a:ea typeface="+mn-ea"/>
                <a:cs typeface="+mn-cs"/>
              </a:rPr>
              <a:t>genomen nutriënten</a:t>
            </a:r>
            <a:endParaRPr kumimoji="0" lang="pt-PT" altLang="it-IT" sz="1600" b="0" i="0"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16" name="AutoShape 13"/>
          <p:cNvSpPr>
            <a:spLocks noChangeArrowheads="1"/>
          </p:cNvSpPr>
          <p:nvPr/>
        </p:nvSpPr>
        <p:spPr bwMode="auto">
          <a:xfrm>
            <a:off x="4085456" y="2269877"/>
            <a:ext cx="990600" cy="3521323"/>
          </a:xfrm>
          <a:prstGeom prst="downArrow">
            <a:avLst>
              <a:gd name="adj1" fmla="val 50000"/>
              <a:gd name="adj2" fmla="val 42308"/>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7" name="Text Box 14"/>
          <p:cNvSpPr txBox="1">
            <a:spLocks noChangeArrowheads="1"/>
          </p:cNvSpPr>
          <p:nvPr/>
        </p:nvSpPr>
        <p:spPr bwMode="auto">
          <a:xfrm>
            <a:off x="914399" y="5867400"/>
            <a:ext cx="7398327" cy="707886"/>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pt-PT" altLang="it-IT" sz="2000" dirty="0" smtClean="0">
                <a:solidFill>
                  <a:prstClr val="white"/>
                </a:solidFill>
                <a:latin typeface="Tahoma" pitchFamily="34" charset="0"/>
              </a:rPr>
              <a:t>GRASLANDEN MET VLINDERBLOEMIGEN EN RUWVOER, DAT GEPRODUCEERD EN GEBRUIKT WORDT MET LAGE KOSTEN</a:t>
            </a:r>
            <a:r>
              <a:rPr kumimoji="0" lang="pt-PT" altLang="it-IT" sz="2000" b="0" i="0" u="none" strike="noStrike" kern="1200" cap="none" spc="0" normalizeH="0" baseline="0" noProof="0" dirty="0" smtClean="0">
                <a:ln>
                  <a:noFill/>
                </a:ln>
                <a:solidFill>
                  <a:prstClr val="white"/>
                </a:solidFill>
                <a:effectLst/>
                <a:uLnTx/>
                <a:uFillTx/>
                <a:latin typeface="Tahoma" pitchFamily="34" charset="0"/>
                <a:ea typeface="+mn-ea"/>
                <a:cs typeface="+mn-cs"/>
              </a:rPr>
              <a:t>!!!!</a:t>
            </a:r>
            <a:endParaRPr kumimoji="0" lang="pt-PT" altLang="it-IT" sz="1200" b="0" i="0"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18" name="Rettangolo 17"/>
          <p:cNvSpPr/>
          <p:nvPr/>
        </p:nvSpPr>
        <p:spPr>
          <a:xfrm>
            <a:off x="457200" y="45679"/>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200" b="1" i="1" dirty="0" smtClean="0">
                <a:solidFill>
                  <a:prstClr val="black"/>
                </a:solidFill>
                <a:latin typeface="Calibri"/>
              </a:rPr>
              <a:t>Methode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n om graslanden te verbeteren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276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heckerboard(across)">
                                      <p:cBhvr>
                                        <p:cTn id="31" dur="500"/>
                                        <p:tgtEl>
                                          <p:spTgt spid="13"/>
                                        </p:tgtEl>
                                      </p:cBhvr>
                                    </p:animEffect>
                                  </p:childTnLst>
                                </p:cTn>
                              </p:par>
                            </p:childTnLst>
                          </p:cTn>
                        </p:par>
                        <p:par>
                          <p:cTn id="32" fill="hold">
                            <p:stCondLst>
                              <p:cond delay="3500"/>
                            </p:stCondLst>
                            <p:childTnLst>
                              <p:par>
                                <p:cTn id="33" presetID="5" presetClass="entr" presetSubtype="1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heckerboard(across)">
                                      <p:cBhvr>
                                        <p:cTn id="35" dur="500"/>
                                        <p:tgtEl>
                                          <p:spTgt spid="14"/>
                                        </p:tgtEl>
                                      </p:cBhvr>
                                    </p:animEffect>
                                  </p:childTnLst>
                                </p:cTn>
                              </p:par>
                            </p:childTnLst>
                          </p:cTn>
                        </p:par>
                        <p:par>
                          <p:cTn id="36" fill="hold">
                            <p:stCondLst>
                              <p:cond delay="4000"/>
                            </p:stCondLst>
                            <p:childTnLst>
                              <p:par>
                                <p:cTn id="37" presetID="5" presetClass="entr" presetSubtype="1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5" presetClass="entr" presetSubtype="1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heckerboard(across)">
                                      <p:cBhvr>
                                        <p:cTn id="43" dur="500"/>
                                        <p:tgtEl>
                                          <p:spTgt spid="16"/>
                                        </p:tgtEl>
                                      </p:cBhvr>
                                    </p:animEffect>
                                  </p:childTnLst>
                                </p:cTn>
                              </p:par>
                            </p:childTnLst>
                          </p:cTn>
                        </p:par>
                        <p:par>
                          <p:cTn id="44" fill="hold">
                            <p:stCondLst>
                              <p:cond delay="5000"/>
                            </p:stCondLst>
                            <p:childTnLst>
                              <p:par>
                                <p:cTn id="45" presetID="5" presetClass="entr" presetSubtype="1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heckerboard(across)">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p:bldP spid="9" grpId="0" animBg="1" autoUpdateAnimBg="0"/>
      <p:bldP spid="10" grpId="0" animBg="1"/>
      <p:bldP spid="11" grpId="0" animBg="1" autoUpdateAnimBg="0"/>
      <p:bldP spid="12" grpId="0" animBg="1"/>
      <p:bldP spid="13" grpId="0" animBg="1" autoUpdateAnimBg="0"/>
      <p:bldP spid="14" grpId="0" animBg="1"/>
      <p:bldP spid="15" grpId="0" animBg="1" autoUpdateAnimBg="0"/>
      <p:bldP spid="16" grpId="0" animBg="1"/>
      <p:bldP spid="17" grpId="0" animBg="1" autoUpdateAnimBg="0"/>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7"/>
          <p:cNvSpPr txBox="1">
            <a:spLocks noChangeArrowheads="1"/>
          </p:cNvSpPr>
          <p:nvPr/>
        </p:nvSpPr>
        <p:spPr bwMode="auto">
          <a:xfrm>
            <a:off x="177291" y="849149"/>
            <a:ext cx="2808288" cy="2018118"/>
          </a:xfrm>
          <a:prstGeom prst="rect">
            <a:avLst/>
          </a:prstGeom>
          <a:noFill/>
          <a:ln w="2556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1563"/>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500" b="0" i="0" u="none" strike="noStrike" kern="1200" cap="none" spc="0" normalizeH="0" baseline="0" noProof="0" dirty="0" smtClean="0">
                <a:ln>
                  <a:noFill/>
                </a:ln>
                <a:solidFill>
                  <a:prstClr val="black"/>
                </a:solidFill>
                <a:effectLst/>
                <a:uLnTx/>
                <a:uFillTx/>
                <a:latin typeface="Calibri"/>
                <a:ea typeface="SimSun" panose="02010600030101010101" pitchFamily="2" charset="-122"/>
                <a:cs typeface="+mn-cs"/>
              </a:rPr>
              <a:t>Eenjarige vlinderbloemigen</a:t>
            </a:r>
            <a:r>
              <a:rPr kumimoji="0" lang="pt-PT" altLang="it-IT" sz="2500" b="0" i="0" u="none" strike="noStrike" kern="1200" cap="none" spc="0" normalizeH="0" noProof="0" dirty="0" smtClean="0">
                <a:ln>
                  <a:noFill/>
                </a:ln>
                <a:solidFill>
                  <a:prstClr val="black"/>
                </a:solidFill>
                <a:effectLst/>
                <a:uLnTx/>
                <a:uFillTx/>
                <a:latin typeface="Calibri"/>
                <a:ea typeface="SimSun" panose="02010600030101010101" pitchFamily="2" charset="-122"/>
                <a:cs typeface="+mn-cs"/>
              </a:rPr>
              <a:t> m</a:t>
            </a:r>
            <a:r>
              <a:rPr kumimoji="0" lang="pt-PT" altLang="it-IT" sz="2500" b="0" i="0" u="none" strike="noStrike" kern="1200" cap="none" spc="0" normalizeH="0" baseline="0" noProof="0" dirty="0" smtClean="0">
                <a:ln>
                  <a:noFill/>
                </a:ln>
                <a:solidFill>
                  <a:prstClr val="black"/>
                </a:solidFill>
                <a:effectLst/>
                <a:uLnTx/>
                <a:uFillTx/>
                <a:latin typeface="Calibri"/>
                <a:ea typeface="SimSun" panose="02010600030101010101" pitchFamily="2" charset="-122"/>
                <a:cs typeface="+mn-cs"/>
              </a:rPr>
              <a:t>et </a:t>
            </a:r>
            <a:r>
              <a:rPr kumimoji="0" lang="pt-PT" altLang="it-IT" sz="25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harde zaden voor blijvend grasland</a:t>
            </a:r>
          </a:p>
        </p:txBody>
      </p:sp>
      <p:grpSp>
        <p:nvGrpSpPr>
          <p:cNvPr id="7" name="Gruppo 6"/>
          <p:cNvGrpSpPr/>
          <p:nvPr/>
        </p:nvGrpSpPr>
        <p:grpSpPr>
          <a:xfrm>
            <a:off x="36003" y="744206"/>
            <a:ext cx="9144000" cy="4636467"/>
            <a:chOff x="0" y="0"/>
            <a:chExt cx="9144000" cy="4636467"/>
          </a:xfrm>
        </p:grpSpPr>
        <p:pic>
          <p:nvPicPr>
            <p:cNvPr id="8"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0" y="0"/>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0"/>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350467"/>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00" y="2350467"/>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94413" y="2348880"/>
              <a:ext cx="3049587" cy="2287587"/>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Box 10"/>
            <p:cNvSpPr txBox="1">
              <a:spLocks noChangeArrowheads="1"/>
            </p:cNvSpPr>
            <p:nvPr/>
          </p:nvSpPr>
          <p:spPr bwMode="auto">
            <a:xfrm>
              <a:off x="6096000" y="4179267"/>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0" u="none" strike="noStrike" kern="1200" cap="none" spc="0" normalizeH="0" baseline="0" noProof="0">
                  <a:ln>
                    <a:noFill/>
                  </a:ln>
                  <a:solidFill>
                    <a:prstClr val="white"/>
                  </a:solidFill>
                  <a:effectLst/>
                  <a:uLnTx/>
                  <a:uFillTx/>
                  <a:latin typeface="Calibri"/>
                  <a:ea typeface="SimSun" panose="02010600030101010101" pitchFamily="2" charset="-122"/>
                  <a:cs typeface="+mn-cs"/>
                </a:rPr>
                <a:t>Biserrula pelecinus</a:t>
              </a:r>
            </a:p>
          </p:txBody>
        </p:sp>
        <p:sp>
          <p:nvSpPr>
            <p:cNvPr id="14" name="Text Box 11"/>
            <p:cNvSpPr txBox="1">
              <a:spLocks noChangeArrowheads="1"/>
            </p:cNvSpPr>
            <p:nvPr/>
          </p:nvSpPr>
          <p:spPr bwMode="auto">
            <a:xfrm>
              <a:off x="3048000" y="4163392"/>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0" u="none" strike="noStrike" kern="1200" cap="none" spc="0" normalizeH="0" baseline="0" noProof="0" dirty="0" smtClean="0">
                  <a:ln>
                    <a:noFill/>
                  </a:ln>
                  <a:solidFill>
                    <a:prstClr val="white"/>
                  </a:solidFill>
                  <a:effectLst/>
                  <a:uLnTx/>
                  <a:uFillTx/>
                  <a:latin typeface="Calibri"/>
                  <a:ea typeface="SimSun" panose="02010600030101010101" pitchFamily="2" charset="-122"/>
                  <a:cs typeface="+mn-cs"/>
                </a:rPr>
                <a:t>Ornithopus compressus</a:t>
              </a:r>
              <a:endParaRPr kumimoji="0" lang="pt-PT" altLang="it-IT" sz="2200" b="1" i="0" u="none" strike="noStrike" kern="1200" cap="none" spc="0" normalizeH="0" baseline="0" noProof="0" dirty="0">
                <a:ln>
                  <a:noFill/>
                </a:ln>
                <a:solidFill>
                  <a:prstClr val="white"/>
                </a:solidFill>
                <a:effectLst/>
                <a:uLnTx/>
                <a:uFillTx/>
                <a:latin typeface="Calibri"/>
                <a:ea typeface="SimSun" panose="02010600030101010101" pitchFamily="2" charset="-122"/>
                <a:cs typeface="+mn-cs"/>
              </a:endParaRPr>
            </a:p>
          </p:txBody>
        </p:sp>
        <p:sp>
          <p:nvSpPr>
            <p:cNvPr id="15" name="Text Box 12"/>
            <p:cNvSpPr txBox="1">
              <a:spLocks noChangeArrowheads="1"/>
            </p:cNvSpPr>
            <p:nvPr/>
          </p:nvSpPr>
          <p:spPr bwMode="auto">
            <a:xfrm>
              <a:off x="0" y="4179267"/>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0" u="none" strike="noStrike" kern="1200" cap="none" spc="0" normalizeH="0" baseline="0" noProof="0">
                  <a:ln>
                    <a:noFill/>
                  </a:ln>
                  <a:solidFill>
                    <a:prstClr val="white"/>
                  </a:solidFill>
                  <a:effectLst/>
                  <a:uLnTx/>
                  <a:uFillTx/>
                  <a:latin typeface="Calibri"/>
                  <a:ea typeface="SimSun" panose="02010600030101010101" pitchFamily="2" charset="-122"/>
                  <a:cs typeface="+mn-cs"/>
                </a:rPr>
                <a:t>Medicago polymorpha</a:t>
              </a:r>
            </a:p>
          </p:txBody>
        </p:sp>
        <p:sp>
          <p:nvSpPr>
            <p:cNvPr id="16" name="Text Box 15"/>
            <p:cNvSpPr txBox="1">
              <a:spLocks noChangeArrowheads="1"/>
            </p:cNvSpPr>
            <p:nvPr/>
          </p:nvSpPr>
          <p:spPr bwMode="auto">
            <a:xfrm>
              <a:off x="6096000" y="1828800"/>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0" u="none" strike="noStrike" kern="1200" cap="none" spc="0" normalizeH="0" baseline="0" noProof="0" dirty="0">
                  <a:ln>
                    <a:noFill/>
                  </a:ln>
                  <a:solidFill>
                    <a:prstClr val="white"/>
                  </a:solidFill>
                  <a:effectLst/>
                  <a:uLnTx/>
                  <a:uFillTx/>
                  <a:latin typeface="Calibri"/>
                  <a:ea typeface="SimSun" panose="02010600030101010101" pitchFamily="2" charset="-122"/>
                  <a:cs typeface="+mn-cs"/>
                </a:rPr>
                <a:t>Trifolium resupinatum</a:t>
              </a:r>
            </a:p>
          </p:txBody>
        </p:sp>
        <p:sp>
          <p:nvSpPr>
            <p:cNvPr id="17" name="Text Box 15"/>
            <p:cNvSpPr txBox="1">
              <a:spLocks noChangeArrowheads="1"/>
            </p:cNvSpPr>
            <p:nvPr/>
          </p:nvSpPr>
          <p:spPr bwMode="auto">
            <a:xfrm>
              <a:off x="3062288" y="1833563"/>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0" u="none" strike="noStrike" kern="1200" cap="none" spc="0" normalizeH="0" baseline="0" noProof="0" dirty="0">
                  <a:ln>
                    <a:noFill/>
                  </a:ln>
                  <a:solidFill>
                    <a:prstClr val="white"/>
                  </a:solidFill>
                  <a:effectLst/>
                  <a:uLnTx/>
                  <a:uFillTx/>
                  <a:latin typeface="Calibri"/>
                  <a:ea typeface="SimSun" panose="02010600030101010101" pitchFamily="2" charset="-122"/>
                  <a:cs typeface="+mn-cs"/>
                </a:rPr>
                <a:t>Trifolium </a:t>
              </a:r>
              <a:r>
                <a:rPr kumimoji="0" lang="pt-PT" altLang="it-IT" sz="2200" b="1" i="0" u="none" strike="noStrike" kern="1200" cap="none" spc="0" normalizeH="0" baseline="0" noProof="0" dirty="0" smtClean="0">
                  <a:ln>
                    <a:noFill/>
                  </a:ln>
                  <a:solidFill>
                    <a:prstClr val="white"/>
                  </a:solidFill>
                  <a:effectLst/>
                  <a:uLnTx/>
                  <a:uFillTx/>
                  <a:latin typeface="Calibri"/>
                  <a:ea typeface="SimSun" panose="02010600030101010101" pitchFamily="2" charset="-122"/>
                  <a:cs typeface="+mn-cs"/>
                </a:rPr>
                <a:t>subterraneum</a:t>
              </a:r>
              <a:endParaRPr kumimoji="0" lang="pt-PT" altLang="it-IT" sz="2200" b="1" i="0" u="none" strike="noStrike" kern="1200" cap="none" spc="0" normalizeH="0" baseline="0" noProof="0" dirty="0">
                <a:ln>
                  <a:noFill/>
                </a:ln>
                <a:solidFill>
                  <a:prstClr val="white"/>
                </a:solidFill>
                <a:effectLst/>
                <a:uLnTx/>
                <a:uFillTx/>
                <a:latin typeface="Calibri"/>
                <a:ea typeface="SimSun" panose="02010600030101010101" pitchFamily="2" charset="-122"/>
                <a:cs typeface="+mn-cs"/>
              </a:endParaRPr>
            </a:p>
          </p:txBody>
        </p:sp>
      </p:grpSp>
      <p:sp>
        <p:nvSpPr>
          <p:cNvPr id="18" name="CasellaDiTesto 17"/>
          <p:cNvSpPr txBox="1"/>
          <p:nvPr/>
        </p:nvSpPr>
        <p:spPr>
          <a:xfrm>
            <a:off x="666209" y="5380673"/>
            <a:ext cx="78488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De </a:t>
            </a:r>
            <a:r>
              <a:rPr kumimoji="0" lang="en-US" sz="2800" b="0" i="0" u="none" strike="noStrike" kern="1200" cap="none" spc="0" normalizeH="0" baseline="0" noProof="0" dirty="0">
                <a:ln>
                  <a:noFill/>
                </a:ln>
                <a:solidFill>
                  <a:prstClr val="black"/>
                </a:solidFill>
                <a:effectLst/>
                <a:uLnTx/>
                <a:uFillTx/>
                <a:latin typeface="Calibri"/>
                <a:ea typeface="+mn-ea"/>
                <a:cs typeface="+mn-cs"/>
              </a:rPr>
              <a:t>belangrijkste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adaptieve</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strategie</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om </a:t>
            </a: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aan</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droogte</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te</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ontsnappen</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is </a:t>
            </a: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overleven</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via het </a:t>
            </a: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zaad</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ttangolo 18"/>
          <p:cNvSpPr/>
          <p:nvPr/>
        </p:nvSpPr>
        <p:spPr>
          <a:xfrm>
            <a:off x="2661477" y="6334780"/>
            <a:ext cx="389305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Hoge tolerantie voor begrazing </a:t>
            </a:r>
          </a:p>
        </p:txBody>
      </p:sp>
      <p:sp>
        <p:nvSpPr>
          <p:cNvPr id="21" name="Rettangolo 17"/>
          <p:cNvSpPr/>
          <p:nvPr/>
        </p:nvSpPr>
        <p:spPr>
          <a:xfrm>
            <a:off x="457200" y="45679"/>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200" b="1" i="1" dirty="0" smtClean="0">
                <a:solidFill>
                  <a:prstClr val="black"/>
                </a:solidFill>
                <a:latin typeface="Calibri"/>
              </a:rPr>
              <a:t>Methode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n om graslanden te verbeteren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56240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endParaRPr lang="es-ES"/>
          </a:p>
        </p:txBody>
      </p:sp>
      <p:sp>
        <p:nvSpPr>
          <p:cNvPr id="3" name="Título 2"/>
          <p:cNvSpPr>
            <a:spLocks noGrp="1"/>
          </p:cNvSpPr>
          <p:nvPr>
            <p:ph type="ctrTitle"/>
          </p:nvPr>
        </p:nvSpPr>
        <p:spPr/>
        <p:txBody>
          <a:bodyPr/>
          <a:lstStyle/>
          <a:p>
            <a:endParaRPr lang="es-ES"/>
          </a:p>
        </p:txBody>
      </p:sp>
      <p:pic>
        <p:nvPicPr>
          <p:cNvPr id="4" name="Platshållare för innehåll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100489"/>
            <a:ext cx="9301657" cy="6976242"/>
          </a:xfrm>
          <a:prstGeom prst="rect">
            <a:avLst/>
          </a:prstGeom>
        </p:spPr>
      </p:pic>
      <p:sp>
        <p:nvSpPr>
          <p:cNvPr id="5" name="textruta 4"/>
          <p:cNvSpPr txBox="1"/>
          <p:nvPr/>
        </p:nvSpPr>
        <p:spPr>
          <a:xfrm>
            <a:off x="7103535" y="6479592"/>
            <a:ext cx="204046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smtClean="0">
                <a:ln>
                  <a:noFill/>
                </a:ln>
                <a:solidFill>
                  <a:prstClr val="white"/>
                </a:solidFill>
                <a:effectLst/>
                <a:uLnTx/>
                <a:uFillTx/>
                <a:latin typeface="Calibri"/>
                <a:ea typeface="+mn-ea"/>
                <a:cs typeface="+mn-cs"/>
              </a:rPr>
              <a:t>Foto: Eva Spörndly</a:t>
            </a:r>
            <a:endParaRPr kumimoji="0" lang="sv-SE" sz="1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4493405"/>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552306" y="588386"/>
            <a:ext cx="6892203"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itchFamily="18" charset="0"/>
              </a:defRPr>
            </a:lvl1pPr>
            <a:lvl2pPr marL="742950" indent="-28575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itchFamily="18" charset="0"/>
              </a:defRPr>
            </a:lvl2pPr>
            <a:lvl3pPr marL="1143000" indent="-22860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4pPr>
            <a:lvl5pPr marL="2057400" indent="-22860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800" b="0" i="0"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rPr>
              <a:t>Variatie in </a:t>
            </a:r>
            <a:r>
              <a:rPr kumimoji="0" lang="it-IT" altLang="it-IT" sz="2800" b="0" i="0" u="none" strike="noStrike" kern="1200" cap="none" spc="0" normalizeH="0" baseline="0" noProof="0" dirty="0" smtClean="0">
                <a:ln>
                  <a:noFill/>
                </a:ln>
                <a:solidFill>
                  <a:prstClr val="black"/>
                </a:solidFill>
                <a:effectLst/>
                <a:uLnTx/>
                <a:uFillTx/>
                <a:latin typeface="Times New Roman" pitchFamily="18" charset="0"/>
                <a:ea typeface="Microsoft YaHei" pitchFamily="34" charset="-122"/>
                <a:cs typeface="+mn-cs"/>
              </a:rPr>
              <a:t>afbraak van hard zaad van </a:t>
            </a:r>
            <a:r>
              <a:rPr kumimoji="0" lang="it-IT" altLang="it-IT" sz="2800" b="0" i="1" u="none" strike="noStrike" kern="1200" cap="none" spc="0" normalizeH="0" baseline="0" noProof="0" dirty="0" smtClean="0">
                <a:ln>
                  <a:noFill/>
                </a:ln>
                <a:solidFill>
                  <a:prstClr val="black"/>
                </a:solidFill>
                <a:effectLst/>
                <a:uLnTx/>
                <a:uFillTx/>
                <a:latin typeface="Times New Roman" pitchFamily="18" charset="0"/>
                <a:ea typeface="Microsoft YaHei" pitchFamily="34" charset="-122"/>
                <a:cs typeface="+mn-cs"/>
              </a:rPr>
              <a:t>Medicago</a:t>
            </a:r>
            <a:r>
              <a:rPr kumimoji="0" lang="it-IT" altLang="it-IT" sz="2800" b="0" i="0" u="none" strike="noStrike" kern="1200" cap="none" spc="0" normalizeH="0" baseline="0" noProof="0" dirty="0" smtClean="0">
                <a:ln>
                  <a:noFill/>
                </a:ln>
                <a:solidFill>
                  <a:prstClr val="black"/>
                </a:solidFill>
                <a:effectLst/>
                <a:uLnTx/>
                <a:uFillTx/>
                <a:latin typeface="Times New Roman" pitchFamily="18" charset="0"/>
                <a:ea typeface="Microsoft YaHei" pitchFamily="34" charset="-122"/>
                <a:cs typeface="+mn-cs"/>
              </a:rPr>
              <a:t> </a:t>
            </a:r>
            <a:r>
              <a:rPr kumimoji="0" lang="it-IT" altLang="it-IT" sz="2800" b="0" i="1" strike="noStrike" kern="1200" cap="none" spc="0" normalizeH="0" baseline="0" noProof="0" dirty="0" smtClean="0">
                <a:ln>
                  <a:noFill/>
                </a:ln>
                <a:solidFill>
                  <a:prstClr val="black"/>
                </a:solidFill>
                <a:effectLst/>
                <a:uLnTx/>
                <a:uFillTx/>
                <a:latin typeface="Times New Roman" pitchFamily="18" charset="0"/>
                <a:ea typeface="Microsoft YaHei" pitchFamily="34" charset="-122"/>
                <a:cs typeface="+mn-cs"/>
              </a:rPr>
              <a:t>polymorpha</a:t>
            </a:r>
            <a:r>
              <a:rPr kumimoji="0" lang="it-IT" altLang="it-IT" sz="2800" b="0" i="0" u="none" strike="noStrike" kern="1200" cap="none" spc="0" normalizeH="0" baseline="0" noProof="0" dirty="0" smtClean="0">
                <a:ln>
                  <a:noFill/>
                </a:ln>
                <a:solidFill>
                  <a:prstClr val="black"/>
                </a:solidFill>
                <a:effectLst/>
                <a:uLnTx/>
                <a:uFillTx/>
                <a:latin typeface="Times New Roman" pitchFamily="18" charset="0"/>
                <a:ea typeface="Microsoft YaHei" pitchFamily="34" charset="-122"/>
                <a:cs typeface="+mn-cs"/>
              </a:rPr>
              <a:t> in </a:t>
            </a:r>
            <a:r>
              <a:rPr kumimoji="0" lang="it-IT" altLang="it-IT" sz="2800" b="0" i="0"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rPr>
              <a:t>relatie tot het jaar van zaadproductie (Porqueddu</a:t>
            </a:r>
            <a:r>
              <a:rPr kumimoji="0" lang="it-IT" altLang="it-IT" sz="2800" b="0" i="1"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rPr>
              <a:t> et al.</a:t>
            </a:r>
            <a:r>
              <a:rPr kumimoji="0" lang="it-IT" altLang="it-IT" sz="2800" b="0" i="0"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rPr>
              <a:t> , 1996</a:t>
            </a:r>
            <a:r>
              <a:rPr kumimoji="0" lang="it-IT" altLang="it-IT" sz="2800" b="0" i="0" u="none" strike="noStrike" kern="1200" cap="none" spc="0" normalizeH="0" baseline="0" noProof="0" dirty="0" smtClean="0">
                <a:ln>
                  <a:noFill/>
                </a:ln>
                <a:solidFill>
                  <a:prstClr val="black"/>
                </a:solidFill>
                <a:effectLst/>
                <a:uLnTx/>
                <a:uFillTx/>
                <a:latin typeface="Times New Roman" pitchFamily="18" charset="0"/>
                <a:ea typeface="Microsoft YaHei" pitchFamily="34" charset="-122"/>
                <a:cs typeface="+mn-cs"/>
              </a:rPr>
              <a:t>)</a:t>
            </a:r>
            <a:endParaRPr kumimoji="0" lang="it-IT" altLang="it-IT" sz="2800" b="0" i="0"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endParaRP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1768" y="1926537"/>
            <a:ext cx="5955578" cy="4797969"/>
          </a:xfrm>
          <a:prstGeom prst="rect">
            <a:avLst/>
          </a:prstGeom>
          <a:solidFill>
            <a:schemeClr val="bg1">
              <a:lumMod val="75000"/>
            </a:schemeClr>
          </a:solidFill>
          <a:ln>
            <a:noFill/>
          </a:ln>
          <a:effectLst/>
          <a:extLst/>
        </p:spPr>
      </p:pic>
    </p:spTree>
    <p:extLst>
      <p:ext uri="{BB962C8B-B14F-4D97-AF65-F5344CB8AC3E}">
        <p14:creationId xmlns:p14="http://schemas.microsoft.com/office/powerpoint/2010/main" val="1227485092"/>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0"/>
          <p:cNvSpPr txBox="1">
            <a:spLocks noChangeArrowheads="1"/>
          </p:cNvSpPr>
          <p:nvPr/>
        </p:nvSpPr>
        <p:spPr bwMode="auto">
          <a:xfrm>
            <a:off x="107504" y="1130460"/>
            <a:ext cx="8879478" cy="477054"/>
          </a:xfrm>
          <a:prstGeom prst="rect">
            <a:avLst/>
          </a:prstGeom>
          <a:noFill/>
          <a:ln w="254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pt-PT" altLang="it-IT" sz="2500" b="1" dirty="0" smtClean="0">
                <a:solidFill>
                  <a:prstClr val="black"/>
                </a:solidFill>
                <a:latin typeface="Calibri"/>
                <a:ea typeface="Verdana" panose="020B0604030504040204" pitchFamily="34" charset="0"/>
                <a:cs typeface="Times New Roman" panose="02020603050405020304" pitchFamily="18" charset="0"/>
              </a:rPr>
              <a:t>Meerjarige vlinderbloemigen voor </a:t>
            </a:r>
            <a:r>
              <a:rPr kumimoji="0" lang="pt-PT" altLang="it-IT" sz="25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Times New Roman" panose="02020603050405020304" pitchFamily="18" charset="0"/>
              </a:rPr>
              <a:t>graslanden zonder beregening </a:t>
            </a:r>
            <a:endParaRPr kumimoji="0" lang="pt-PT" altLang="it-IT" sz="2500" b="1"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endParaRPr>
          </a:p>
        </p:txBody>
      </p:sp>
      <p:sp>
        <p:nvSpPr>
          <p:cNvPr id="7" name="Rettangolo 6"/>
          <p:cNvSpPr/>
          <p:nvPr/>
        </p:nvSpPr>
        <p:spPr>
          <a:xfrm>
            <a:off x="107504" y="1591532"/>
            <a:ext cx="3012504"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altLang="it-IT" sz="20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Times New Roman" panose="02020603050405020304" pitchFamily="18" charset="0"/>
              </a:rPr>
              <a:t>- Droogtetolerante soorten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Flexibel</a:t>
            </a:r>
            <a:r>
              <a:rPr kumimoji="0" lang="it-IT" sz="2000" b="1" i="0" u="none" strike="noStrike" kern="1200" cap="none" spc="0" normalizeH="0" noProof="0" dirty="0" smtClean="0">
                <a:ln>
                  <a:noFill/>
                </a:ln>
                <a:solidFill>
                  <a:prstClr val="black"/>
                </a:solidFill>
                <a:effectLst/>
                <a:uLnTx/>
                <a:uFillTx/>
                <a:latin typeface="Calibri"/>
                <a:ea typeface="+mn-ea"/>
                <a:cs typeface="+mn-cs"/>
              </a:rPr>
              <a:t> gebruik</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(beweiding/ hooi)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Aanwezigheid</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van </a:t>
            </a: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nuttige secundaire verbindingen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altLang="it-IT" sz="20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Times New Roman" panose="02020603050405020304" pitchFamily="18" charset="0"/>
              </a:rPr>
              <a:t> - Meervoudig gebruik</a:t>
            </a:r>
            <a:endParaRPr kumimoji="0" lang="pt-PT" altLang="it-IT" sz="2000" b="1"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endParaRPr>
          </a:p>
        </p:txBody>
      </p:sp>
      <p:pic>
        <p:nvPicPr>
          <p:cNvPr id="9" name="Picture 12" descr="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36082" y="2068236"/>
            <a:ext cx="2996565" cy="2247424"/>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19"/>
          <p:cNvSpPr txBox="1">
            <a:spLocks noChangeArrowheads="1"/>
          </p:cNvSpPr>
          <p:nvPr/>
        </p:nvSpPr>
        <p:spPr bwMode="auto">
          <a:xfrm>
            <a:off x="2836082" y="3862209"/>
            <a:ext cx="2996566" cy="430887"/>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200" b="1" i="0" u="none" strike="noStrike" kern="1200" cap="none" spc="0" normalizeH="0" baseline="0" noProof="0" dirty="0">
                <a:ln>
                  <a:noFill/>
                </a:ln>
                <a:solidFill>
                  <a:prstClr val="white"/>
                </a:solidFill>
                <a:effectLst/>
                <a:uLnTx/>
                <a:uFillTx/>
                <a:latin typeface="Calibri"/>
                <a:ea typeface="+mn-ea"/>
                <a:cs typeface="+mn-cs"/>
              </a:rPr>
              <a:t>Medicago sativa</a:t>
            </a:r>
          </a:p>
        </p:txBody>
      </p:sp>
      <p:pic>
        <p:nvPicPr>
          <p:cNvPr id="11"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6082" y="4304971"/>
            <a:ext cx="2996566" cy="2340481"/>
          </a:xfrm>
          <a:prstGeom prst="rect">
            <a:avLst/>
          </a:prstGeom>
          <a:noFill/>
          <a:ln w="9525">
            <a:solidFill>
              <a:srgbClr val="FFFF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6"/>
          <p:cNvSpPr txBox="1">
            <a:spLocks noChangeArrowheads="1"/>
          </p:cNvSpPr>
          <p:nvPr/>
        </p:nvSpPr>
        <p:spPr bwMode="auto">
          <a:xfrm>
            <a:off x="2831952" y="6238473"/>
            <a:ext cx="3000696" cy="430887"/>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200" b="1" i="0" u="none" strike="noStrike" kern="1200" cap="none" spc="0" normalizeH="0" baseline="0" noProof="0" dirty="0" smtClean="0">
                <a:ln>
                  <a:noFill/>
                </a:ln>
                <a:solidFill>
                  <a:prstClr val="white"/>
                </a:solidFill>
                <a:effectLst/>
                <a:uLnTx/>
                <a:uFillTx/>
                <a:latin typeface="Calibri"/>
                <a:ea typeface="+mn-ea"/>
                <a:cs typeface="+mn-cs"/>
              </a:rPr>
              <a:t>Sulla coronaria</a:t>
            </a:r>
            <a:endParaRPr kumimoji="0" lang="pt-PT" altLang="it-IT" sz="2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3" descr="SANFE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44480" y="2068236"/>
            <a:ext cx="3048000" cy="4572000"/>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4"/>
          <p:cNvSpPr txBox="1">
            <a:spLocks noChangeArrowheads="1"/>
          </p:cNvSpPr>
          <p:nvPr/>
        </p:nvSpPr>
        <p:spPr bwMode="auto">
          <a:xfrm>
            <a:off x="5844480" y="6183036"/>
            <a:ext cx="3048000" cy="430887"/>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200" b="1" i="0" u="none" strike="noStrike" kern="1200" cap="none" spc="0" normalizeH="0" baseline="0" noProof="0" dirty="0">
                <a:ln>
                  <a:noFill/>
                </a:ln>
                <a:solidFill>
                  <a:prstClr val="white"/>
                </a:solidFill>
                <a:effectLst/>
                <a:uLnTx/>
                <a:uFillTx/>
                <a:latin typeface="Calibri"/>
                <a:ea typeface="+mn-ea"/>
                <a:cs typeface="+mn-cs"/>
              </a:rPr>
              <a:t>Onobrychis viciifolia</a:t>
            </a:r>
          </a:p>
        </p:txBody>
      </p:sp>
      <p:pic>
        <p:nvPicPr>
          <p:cNvPr id="15"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7504" y="4434864"/>
            <a:ext cx="2812794" cy="2109595"/>
          </a:xfrm>
          <a:prstGeom prst="round2DiagRect">
            <a:avLst>
              <a:gd name="adj1" fmla="val 16667"/>
              <a:gd name="adj2" fmla="val 0"/>
            </a:avLst>
          </a:prstGeom>
          <a:ln w="12700">
            <a:solidFill>
              <a:schemeClr val="tx1"/>
            </a:solidFill>
            <a:miter lim="800000"/>
            <a:headEnd/>
            <a:tailEnd/>
          </a:ln>
          <a:effectLst>
            <a:outerShdw blurRad="254000" dir="120000" sx="20000" sy="2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6" name="Rettangolo 17"/>
          <p:cNvSpPr/>
          <p:nvPr/>
        </p:nvSpPr>
        <p:spPr>
          <a:xfrm>
            <a:off x="457200" y="45679"/>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200" b="1" i="1" dirty="0" smtClean="0">
                <a:solidFill>
                  <a:prstClr val="black"/>
                </a:solidFill>
                <a:latin typeface="Calibri"/>
              </a:rPr>
              <a:t>Methode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n om graslanden te verbeteren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470551"/>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25104" y="980728"/>
            <a:ext cx="4783400" cy="327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1" y="1278518"/>
            <a:ext cx="4544291" cy="2078474"/>
          </a:xfrm>
          <a:prstGeom prst="rect">
            <a:avLst/>
          </a:prstGeom>
          <a:noFill/>
          <a:ln>
            <a:noFill/>
          </a:ln>
          <a:effectLst/>
          <a:extLst/>
        </p:spPr>
        <p:txBody>
          <a:bodyPr/>
          <a:lstStyle>
            <a:lvl1pPr marL="342900" indent="-342900">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457200" marR="0" lvl="1" indent="0" algn="just" defTabSz="914400" rtl="0" eaLnBrk="1" fontAlgn="auto" latinLnBrk="0" hangingPunct="1">
              <a:lnSpc>
                <a:spcPct val="90000"/>
              </a:lnSpc>
              <a:spcBef>
                <a:spcPts val="0"/>
              </a:spcBef>
              <a:spcAft>
                <a:spcPts val="0"/>
              </a:spcAft>
              <a:buClrTx/>
              <a:buSzTx/>
              <a:buFontTx/>
              <a:buNone/>
              <a:tabLst/>
              <a:defRPr/>
            </a:pPr>
            <a:r>
              <a:rPr kumimoji="0" lang="it-IT" altLang="it-IT"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Gunstige effecten </a:t>
            </a:r>
            <a:endParaRPr kumimoji="0" lang="it-IT" altLang="it-IT"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it-IT" altLang="it-IT" sz="2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Lagere </a:t>
            </a:r>
            <a:r>
              <a:rPr kumimoji="0" lang="it-IT" altLang="it-IT" sz="2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eiwitafbraaksnelheid in de </a:t>
            </a:r>
            <a:r>
              <a:rPr kumimoji="0" lang="it-IT" altLang="it-IT" sz="24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pens</a:t>
            </a:r>
            <a:endParaRPr kumimoji="0" lang="en-GB" altLang="it-IT" sz="2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Tx/>
              <a:buChar char="•"/>
              <a:tabLst/>
              <a:defRPr/>
            </a:pPr>
            <a:r>
              <a:rPr lang="en-GB" altLang="it-IT" sz="2400" dirty="0">
                <a:solidFill>
                  <a:prstClr val="black"/>
                </a:solidFill>
                <a:latin typeface="Calibri"/>
                <a:cs typeface="Times New Roman" panose="02020603050405020304" pitchFamily="18" charset="0"/>
              </a:rPr>
              <a:t>H</a:t>
            </a:r>
            <a:r>
              <a:rPr kumimoji="0" lang="en-GB" altLang="it-IT" sz="2400" b="0" i="0" u="none" strike="noStrike" kern="1200" cap="none" spc="0" normalizeH="0" baseline="0" noProof="0" smtClean="0">
                <a:ln>
                  <a:noFill/>
                </a:ln>
                <a:solidFill>
                  <a:prstClr val="black"/>
                </a:solidFill>
                <a:effectLst/>
                <a:uLnTx/>
                <a:uFillTx/>
                <a:latin typeface="Calibri"/>
                <a:ea typeface="+mn-ea"/>
                <a:cs typeface="Times New Roman" panose="02020603050405020304" pitchFamily="18" charset="0"/>
              </a:rPr>
              <a:t>ogere </a:t>
            </a:r>
            <a:r>
              <a:rPr kumimoji="0" lang="en-GB" altLang="it-IT" sz="2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aminozuurabsorptie </a:t>
            </a:r>
            <a:endParaRPr kumimoji="0" lang="en-GB" altLang="it-IT" sz="2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Tx/>
              <a:buChar char="•"/>
              <a:tabLst/>
              <a:defRPr/>
            </a:pPr>
            <a:r>
              <a:rPr lang="en-GB" altLang="it-IT" sz="2400" dirty="0">
                <a:solidFill>
                  <a:prstClr val="black"/>
                </a:solidFill>
                <a:latin typeface="Calibri"/>
                <a:cs typeface="Times New Roman" panose="02020603050405020304" pitchFamily="18" charset="0"/>
              </a:rPr>
              <a:t>M</a:t>
            </a:r>
            <a:r>
              <a:rPr kumimoji="0" lang="en-GB" altLang="it-IT" sz="2400" b="0" i="0" u="none" strike="noStrike" kern="1200" cap="none" spc="0" normalizeH="0" baseline="0" noProof="0" smtClean="0">
                <a:ln>
                  <a:noFill/>
                </a:ln>
                <a:solidFill>
                  <a:prstClr val="black"/>
                </a:solidFill>
                <a:effectLst/>
                <a:uLnTx/>
                <a:uFillTx/>
                <a:latin typeface="Calibri"/>
                <a:ea typeface="+mn-ea"/>
                <a:cs typeface="Times New Roman" panose="02020603050405020304" pitchFamily="18" charset="0"/>
              </a:rPr>
              <a:t>inder </a:t>
            </a:r>
            <a:r>
              <a:rPr kumimoji="0" lang="en-GB" altLang="it-IT" sz="2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last </a:t>
            </a:r>
            <a:r>
              <a:rPr kumimoji="0" lang="en-GB" altLang="it-IT" sz="2400" b="0" i="0" u="none" strike="noStrike" kern="1200" cap="none" spc="0" normalizeH="0" baseline="0" noProof="0" smtClean="0">
                <a:ln>
                  <a:noFill/>
                </a:ln>
                <a:solidFill>
                  <a:prstClr val="black"/>
                </a:solidFill>
                <a:effectLst/>
                <a:uLnTx/>
                <a:uFillTx/>
                <a:latin typeface="Calibri"/>
                <a:ea typeface="+mn-ea"/>
                <a:cs typeface="Times New Roman" panose="02020603050405020304" pitchFamily="18" charset="0"/>
              </a:rPr>
              <a:t>van darm-parasieten </a:t>
            </a:r>
            <a:r>
              <a:rPr kumimoji="0" lang="en-GB" altLang="it-IT" sz="2400" b="0" i="0" u="none" strike="noStrike" kern="1200" cap="none" spc="0" normalizeH="0" baseline="0" noProof="0">
                <a:ln>
                  <a:noFill/>
                </a:ln>
                <a:solidFill>
                  <a:prstClr val="black"/>
                </a:solidFill>
                <a:effectLst/>
                <a:uLnTx/>
                <a:uFillTx/>
                <a:latin typeface="Calibri"/>
                <a:ea typeface="+mn-ea"/>
                <a:cs typeface="Times New Roman" panose="02020603050405020304" pitchFamily="18" charset="0"/>
              </a:rPr>
              <a:t>en </a:t>
            </a:r>
            <a:r>
              <a:rPr kumimoji="0" lang="en-GB" altLang="it-IT" sz="2400" b="0" i="0" u="none" strike="noStrike" kern="1200" cap="none" spc="0" normalizeH="0" baseline="0" noProof="0" smtClean="0">
                <a:ln>
                  <a:noFill/>
                </a:ln>
                <a:solidFill>
                  <a:prstClr val="black"/>
                </a:solidFill>
                <a:effectLst/>
                <a:uLnTx/>
                <a:uFillTx/>
                <a:latin typeface="Calibri"/>
                <a:ea typeface="+mn-ea"/>
                <a:cs typeface="Times New Roman" panose="02020603050405020304" pitchFamily="18" charset="0"/>
              </a:rPr>
              <a:t>vliegen</a:t>
            </a:r>
            <a:endParaRPr kumimoji="0" lang="en-GB" altLang="it-IT" sz="2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8" name="Text Box 7"/>
          <p:cNvSpPr txBox="1">
            <a:spLocks noChangeArrowheads="1"/>
          </p:cNvSpPr>
          <p:nvPr/>
        </p:nvSpPr>
        <p:spPr bwMode="auto">
          <a:xfrm>
            <a:off x="-791274" y="545672"/>
            <a:ext cx="8760746" cy="523220"/>
          </a:xfrm>
          <a:prstGeom prst="rect">
            <a:avLst/>
          </a:prstGeom>
          <a:noFill/>
          <a:ln>
            <a:noFill/>
          </a:ln>
          <a:effectLs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8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Planten met gecondenseerde tannines</a:t>
            </a:r>
            <a:r>
              <a:rPr kumimoji="0" lang="it-IT" altLang="it-IT" sz="28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(&lt;5%) </a:t>
            </a:r>
            <a:endParaRPr kumimoji="0" lang="it-IT" altLang="it-I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1" name="Rettangolo 10"/>
          <p:cNvSpPr/>
          <p:nvPr/>
        </p:nvSpPr>
        <p:spPr>
          <a:xfrm>
            <a:off x="0" y="3440945"/>
            <a:ext cx="4358871" cy="83099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altLang="it-IT" sz="24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Hogere dierlijke</a:t>
            </a:r>
            <a:r>
              <a:rPr kumimoji="0" lang="it-IT" altLang="it-IT"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productie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Lagere </a:t>
            </a:r>
            <a:r>
              <a:rPr kumimoji="0" lang="en-US" sz="2400" b="1" i="0" u="none" strike="noStrike" kern="1200" cap="none" spc="0" normalizeH="0" baseline="0" noProof="0" smtClean="0">
                <a:ln>
                  <a:noFill/>
                </a:ln>
                <a:solidFill>
                  <a:prstClr val="black"/>
                </a:solidFill>
                <a:effectLst/>
                <a:uLnTx/>
                <a:uFillTx/>
                <a:latin typeface="Calibri"/>
                <a:ea typeface="+mn-ea"/>
                <a:cs typeface="+mn-cs"/>
              </a:rPr>
              <a:t>enterische CH</a:t>
            </a:r>
            <a:r>
              <a:rPr kumimoji="0" lang="en-US" sz="2400" b="1" i="0" u="none" strike="noStrike" kern="1200" cap="none" spc="0" normalizeH="0" baseline="-25000" noProof="0" smtClean="0">
                <a:ln>
                  <a:noFill/>
                </a:ln>
                <a:solidFill>
                  <a:prstClr val="black"/>
                </a:solidFill>
                <a:effectLst/>
                <a:uLnTx/>
                <a:uFillTx/>
                <a:latin typeface="Calibri"/>
                <a:ea typeface="+mn-ea"/>
                <a:cs typeface="+mn-cs"/>
              </a:rPr>
              <a:t>4</a:t>
            </a:r>
            <a:r>
              <a:rPr kumimoji="0" lang="en-US" sz="2400" b="1" i="0" u="none" strike="noStrike" kern="1200" cap="none" spc="0" normalizeH="0" baseline="0" noProof="0" smtClean="0">
                <a:ln>
                  <a:noFill/>
                </a:ln>
                <a:solidFill>
                  <a:prstClr val="black"/>
                </a:solidFill>
                <a:effectLst/>
                <a:uLnTx/>
                <a:uFillTx/>
                <a:latin typeface="Calibri"/>
                <a:ea typeface="+mn-ea"/>
                <a:cs typeface="+mn-cs"/>
              </a:rPr>
              <a:t>-vorming</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uppo 11"/>
          <p:cNvGrpSpPr/>
          <p:nvPr/>
        </p:nvGrpSpPr>
        <p:grpSpPr>
          <a:xfrm>
            <a:off x="163393" y="4346209"/>
            <a:ext cx="8796403" cy="2421002"/>
            <a:chOff x="246629" y="1979548"/>
            <a:chExt cx="8796403" cy="2421002"/>
          </a:xfrm>
        </p:grpSpPr>
        <p:grpSp>
          <p:nvGrpSpPr>
            <p:cNvPr id="13" name="Gruppo 12"/>
            <p:cNvGrpSpPr/>
            <p:nvPr/>
          </p:nvGrpSpPr>
          <p:grpSpPr>
            <a:xfrm>
              <a:off x="246629" y="2317755"/>
              <a:ext cx="8790620" cy="2082795"/>
              <a:chOff x="203742" y="2317755"/>
              <a:chExt cx="8790620" cy="2082795"/>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742" y="2317755"/>
                <a:ext cx="8790620" cy="2082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e 15"/>
              <p:cNvSpPr/>
              <p:nvPr/>
            </p:nvSpPr>
            <p:spPr>
              <a:xfrm>
                <a:off x="2915816" y="3578467"/>
                <a:ext cx="504056" cy="302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vale 16"/>
              <p:cNvSpPr/>
              <p:nvPr/>
            </p:nvSpPr>
            <p:spPr>
              <a:xfrm>
                <a:off x="3629448" y="3578467"/>
                <a:ext cx="504056" cy="302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CasellaDiTesto 13"/>
            <p:cNvSpPr txBox="1"/>
            <p:nvPr/>
          </p:nvSpPr>
          <p:spPr>
            <a:xfrm>
              <a:off x="5076646" y="1979548"/>
              <a:ext cx="396638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smtClean="0">
                  <a:ln>
                    <a:noFill/>
                  </a:ln>
                  <a:solidFill>
                    <a:prstClr val="black"/>
                  </a:solidFill>
                  <a:effectLst/>
                  <a:uLnTx/>
                  <a:uFillTx/>
                  <a:latin typeface="Calibri"/>
                  <a:ea typeface="+mn-ea"/>
                  <a:cs typeface="+mn-cs"/>
                </a:rPr>
                <a:t>Waghorn </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en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Hegarty</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2011</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8" name="CasellaDiTesto 17"/>
          <p:cNvSpPr txBox="1"/>
          <p:nvPr/>
        </p:nvSpPr>
        <p:spPr>
          <a:xfrm>
            <a:off x="4358871" y="3781147"/>
            <a:ext cx="47851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white"/>
                </a:solidFill>
                <a:effectLst/>
                <a:uLnTx/>
                <a:uFillTx/>
                <a:latin typeface="Calibri"/>
                <a:ea typeface="+mn-ea"/>
                <a:cs typeface="+mn-cs"/>
              </a:rPr>
              <a:t>Schapen grazen </a:t>
            </a:r>
            <a:r>
              <a:rPr kumimoji="0" lang="it-IT" sz="1800" b="1" i="0" u="none" strike="noStrike" kern="1200" cap="none" spc="0" normalizeH="0" baseline="0" noProof="0" smtClean="0">
                <a:ln>
                  <a:noFill/>
                </a:ln>
                <a:solidFill>
                  <a:prstClr val="white"/>
                </a:solidFill>
                <a:effectLst/>
                <a:uLnTx/>
                <a:uFillTx/>
                <a:latin typeface="Calibri"/>
                <a:ea typeface="+mn-ea"/>
                <a:cs typeface="+mn-cs"/>
              </a:rPr>
              <a:t>op </a:t>
            </a:r>
            <a:r>
              <a:rPr lang="it-IT" b="1" smtClean="0">
                <a:solidFill>
                  <a:prstClr val="white"/>
                </a:solidFill>
                <a:latin typeface="Calibri"/>
              </a:rPr>
              <a:t>een</a:t>
            </a:r>
            <a:r>
              <a:rPr kumimoji="0" lang="it-IT" sz="1800" b="1" i="0" u="none" strike="noStrike" kern="1200" cap="none" spc="0" normalizeH="0" baseline="0" noProof="0" smtClean="0">
                <a:ln>
                  <a:noFill/>
                </a:ln>
                <a:solidFill>
                  <a:prstClr val="white"/>
                </a:solidFill>
                <a:effectLst/>
                <a:uLnTx/>
                <a:uFillTx/>
                <a:latin typeface="Calibri"/>
                <a:ea typeface="+mn-ea"/>
                <a:cs typeface="+mn-cs"/>
              </a:rPr>
              <a:t> </a:t>
            </a:r>
            <a:r>
              <a:rPr kumimoji="0" lang="it-IT" sz="1800" b="1" i="0" u="none" strike="noStrike" kern="1200" cap="none" spc="0" normalizeH="0" baseline="0" noProof="0" dirty="0" smtClean="0">
                <a:ln>
                  <a:noFill/>
                </a:ln>
                <a:solidFill>
                  <a:prstClr val="white"/>
                </a:solidFill>
                <a:effectLst/>
                <a:uLnTx/>
                <a:uFillTx/>
                <a:latin typeface="Calibri"/>
                <a:ea typeface="+mn-ea"/>
                <a:cs typeface="+mn-cs"/>
              </a:rPr>
              <a:t>sullaweide op </a:t>
            </a:r>
            <a:r>
              <a:rPr kumimoji="0" lang="it-IT" sz="1800" b="1" i="0" u="none" strike="noStrike" kern="1200" cap="none" spc="0" normalizeH="0" baseline="0" noProof="0" dirty="0" err="1" smtClean="0">
                <a:ln>
                  <a:noFill/>
                </a:ln>
                <a:solidFill>
                  <a:prstClr val="white"/>
                </a:solidFill>
                <a:effectLst/>
                <a:uLnTx/>
                <a:uFillTx/>
                <a:latin typeface="Calibri"/>
                <a:ea typeface="+mn-ea"/>
                <a:cs typeface="+mn-cs"/>
              </a:rPr>
              <a:t>Sardinië</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ttangolo 17"/>
          <p:cNvSpPr/>
          <p:nvPr/>
        </p:nvSpPr>
        <p:spPr>
          <a:xfrm>
            <a:off x="457200" y="45679"/>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200" b="1" i="1" dirty="0" smtClean="0">
                <a:solidFill>
                  <a:prstClr val="black"/>
                </a:solidFill>
                <a:latin typeface="Calibri"/>
              </a:rPr>
              <a:t>Methode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n om graslanden te verbeteren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16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01600" y="643547"/>
            <a:ext cx="7665152" cy="459999"/>
          </a:xfrm>
          <a:prstGeom prst="rect">
            <a:avLst/>
          </a:prstGeom>
          <a:noFill/>
          <a:ln w="2556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9pPr>
          </a:lstStyle>
          <a:p>
            <a:pPr marL="0" marR="0" lvl="0" indent="0" algn="ctr" defTabSz="914400" rtl="0" eaLnBrk="1" fontAlgn="auto" latinLnBrk="0" hangingPunct="1">
              <a:lnSpc>
                <a:spcPct val="95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500" b="1" i="0" u="none" strike="noStrike" kern="1200" cap="none" spc="0" normalizeH="0" baseline="0" noProof="0" smtClean="0">
                <a:ln>
                  <a:noFill/>
                </a:ln>
                <a:solidFill>
                  <a:prstClr val="black"/>
                </a:solidFill>
                <a:effectLst/>
                <a:uLnTx/>
                <a:uFillTx/>
                <a:latin typeface="Calibri"/>
                <a:ea typeface="Verdana" pitchFamily="34" charset="0"/>
                <a:cs typeface="Verdana" pitchFamily="34" charset="0"/>
              </a:rPr>
              <a:t>Persistentie </a:t>
            </a:r>
            <a:r>
              <a:rPr lang="pt-PT" altLang="it-IT" sz="2500" b="1" smtClean="0">
                <a:solidFill>
                  <a:prstClr val="black"/>
                </a:solidFill>
                <a:latin typeface="Calibri"/>
                <a:ea typeface="Verdana" pitchFamily="34" charset="0"/>
                <a:cs typeface="Verdana" pitchFamily="34" charset="0"/>
              </a:rPr>
              <a:t>va</a:t>
            </a:r>
            <a:r>
              <a:rPr kumimoji="0" lang="pt-PT" altLang="it-IT" sz="2500" b="1" i="0" u="none" strike="noStrike" kern="1200" cap="none" spc="0" normalizeH="0" baseline="0" noProof="0" smtClean="0">
                <a:ln>
                  <a:noFill/>
                </a:ln>
                <a:solidFill>
                  <a:prstClr val="black"/>
                </a:solidFill>
                <a:effectLst/>
                <a:uLnTx/>
                <a:uFillTx/>
                <a:latin typeface="Calibri"/>
                <a:ea typeface="Verdana" pitchFamily="34" charset="0"/>
                <a:cs typeface="Verdana" pitchFamily="34" charset="0"/>
              </a:rPr>
              <a:t>n grassen</a:t>
            </a:r>
            <a:r>
              <a:rPr kumimoji="0" lang="pt-PT" altLang="it-IT" sz="2500" b="1" i="0" u="none" strike="noStrike" kern="1200" cap="none" spc="0" normalizeH="0" noProof="0" smtClean="0">
                <a:ln>
                  <a:noFill/>
                </a:ln>
                <a:solidFill>
                  <a:prstClr val="black"/>
                </a:solidFill>
                <a:effectLst/>
                <a:uLnTx/>
                <a:uFillTx/>
                <a:latin typeface="Calibri"/>
                <a:ea typeface="Verdana" pitchFamily="34" charset="0"/>
                <a:cs typeface="Verdana" pitchFamily="34" charset="0"/>
              </a:rPr>
              <a:t> in</a:t>
            </a:r>
            <a:r>
              <a:rPr kumimoji="0" lang="pt-PT" altLang="it-IT" sz="2500" b="1" i="0" u="none" strike="noStrike" kern="1200" cap="none" spc="0" normalizeH="0" baseline="0" noProof="0" smtClean="0">
                <a:ln>
                  <a:noFill/>
                </a:ln>
                <a:solidFill>
                  <a:prstClr val="black"/>
                </a:solidFill>
                <a:effectLst/>
                <a:uLnTx/>
                <a:uFillTx/>
                <a:latin typeface="Calibri"/>
                <a:ea typeface="Verdana" pitchFamily="34" charset="0"/>
                <a:cs typeface="Verdana" pitchFamily="34" charset="0"/>
              </a:rPr>
              <a:t> </a:t>
            </a:r>
            <a:r>
              <a:rPr kumimoji="0" lang="pt-PT" altLang="it-IT" sz="2500" b="1" i="0" u="none" strike="noStrike" kern="1200" cap="none" spc="0" normalizeH="0" baseline="0" noProof="0" dirty="0" smtClean="0">
                <a:ln>
                  <a:noFill/>
                </a:ln>
                <a:solidFill>
                  <a:prstClr val="black"/>
                </a:solidFill>
                <a:effectLst/>
                <a:uLnTx/>
                <a:uFillTx/>
                <a:latin typeface="Calibri"/>
                <a:ea typeface="Verdana" pitchFamily="34" charset="0"/>
                <a:cs typeface="Verdana" pitchFamily="34" charset="0"/>
              </a:rPr>
              <a:t>blijvend grasland </a:t>
            </a:r>
            <a:endParaRPr kumimoji="0" lang="pt-PT" altLang="it-IT" sz="2500" b="1" i="0" u="none" strike="noStrike" kern="1200" cap="none" spc="0" normalizeH="0" baseline="0" noProof="0" dirty="0">
              <a:ln>
                <a:noFill/>
              </a:ln>
              <a:solidFill>
                <a:prstClr val="black"/>
              </a:solidFill>
              <a:effectLst/>
              <a:uLnTx/>
              <a:uFillTx/>
              <a:latin typeface="Calibri"/>
              <a:ea typeface="Verdana" pitchFamily="34" charset="0"/>
              <a:cs typeface="Verdana" pitchFamily="34" charset="0"/>
            </a:endParaRPr>
          </a:p>
        </p:txBody>
      </p:sp>
      <p:sp>
        <p:nvSpPr>
          <p:cNvPr id="8" name="CasellaDiTesto 7"/>
          <p:cNvSpPr txBox="1"/>
          <p:nvPr/>
        </p:nvSpPr>
        <p:spPr>
          <a:xfrm>
            <a:off x="228212" y="1153662"/>
            <a:ext cx="87362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Gemiddelde</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rijdekking (%)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na</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0" u="none" strike="noStrike" kern="1200" cap="none" spc="0" normalizeH="0" baseline="0" noProof="0" smtClean="0">
                <a:ln>
                  <a:noFill/>
                </a:ln>
                <a:solidFill>
                  <a:prstClr val="black"/>
                </a:solidFill>
                <a:effectLst/>
                <a:uLnTx/>
                <a:uFillTx/>
                <a:latin typeface="Calibri"/>
                <a:ea typeface="+mn-ea"/>
                <a:cs typeface="+mn-cs"/>
              </a:rPr>
              <a:t>6 jaar; gemiddelde </a:t>
            </a:r>
            <a:r>
              <a:rPr kumimoji="0" lang="it-IT" sz="1800" b="1" i="0" u="none" strike="noStrike" kern="1200" cap="none" spc="0" normalizeH="0" baseline="0" noProof="0" err="1" smtClean="0">
                <a:ln>
                  <a:noFill/>
                </a:ln>
                <a:solidFill>
                  <a:prstClr val="black"/>
                </a:solidFill>
                <a:effectLst/>
                <a:uLnTx/>
                <a:uFillTx/>
                <a:latin typeface="Calibri"/>
                <a:ea typeface="+mn-ea"/>
                <a:cs typeface="+mn-cs"/>
              </a:rPr>
              <a:t>waarden </a:t>
            </a:r>
            <a:r>
              <a:rPr lang="it-IT" b="1" smtClean="0">
                <a:solidFill>
                  <a:prstClr val="black"/>
                </a:solidFill>
                <a:latin typeface="Calibri"/>
              </a:rPr>
              <a:t>va</a:t>
            </a:r>
            <a:r>
              <a:rPr kumimoji="0" lang="it-IT" sz="1800" b="1" i="0" u="none" strike="noStrike" kern="1200" cap="none" spc="0" normalizeH="0" baseline="0" noProof="0" smtClean="0">
                <a:ln>
                  <a:noFill/>
                </a:ln>
                <a:solidFill>
                  <a:prstClr val="black"/>
                </a:solidFill>
                <a:effectLst/>
                <a:uLnTx/>
                <a:uFillTx/>
                <a:latin typeface="Calibri"/>
                <a:ea typeface="+mn-ea"/>
                <a:cs typeface="+mn-cs"/>
              </a:rPr>
              <a:t>n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zes locaties</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in een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mediterrane omgeving</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212" y="1916832"/>
            <a:ext cx="4872698" cy="2850984"/>
          </a:xfrm>
          <a:prstGeom prst="rect">
            <a:avLst/>
          </a:prstGeom>
          <a:solidFill>
            <a:schemeClr val="bg1">
              <a:lumMod val="75000"/>
            </a:schemeClr>
          </a:solidFill>
          <a:ln>
            <a:noFill/>
          </a:ln>
          <a:effectLst/>
          <a:extLst/>
        </p:spPr>
      </p:pic>
      <p:grpSp>
        <p:nvGrpSpPr>
          <p:cNvPr id="10" name="Gruppo 9"/>
          <p:cNvGrpSpPr/>
          <p:nvPr/>
        </p:nvGrpSpPr>
        <p:grpSpPr>
          <a:xfrm>
            <a:off x="1431636" y="4715817"/>
            <a:ext cx="7804727" cy="2156793"/>
            <a:chOff x="1431636" y="4715817"/>
            <a:chExt cx="7804727" cy="2156793"/>
          </a:xfrm>
        </p:grpSpPr>
        <p:grpSp>
          <p:nvGrpSpPr>
            <p:cNvPr id="11" name="Gruppo 10"/>
            <p:cNvGrpSpPr/>
            <p:nvPr/>
          </p:nvGrpSpPr>
          <p:grpSpPr>
            <a:xfrm>
              <a:off x="3920331" y="4715817"/>
              <a:ext cx="3898900" cy="2024063"/>
              <a:chOff x="3920331" y="4715817"/>
              <a:chExt cx="3898900" cy="2024063"/>
            </a:xfrm>
          </p:grpSpPr>
          <p:pic>
            <p:nvPicPr>
              <p:cNvPr id="16" name="Picture 5" descr="imagda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0331" y="4715817"/>
                <a:ext cx="3898900" cy="2024063"/>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6"/>
              <p:cNvSpPr>
                <a:spLocks noChangeArrowheads="1"/>
              </p:cNvSpPr>
              <p:nvPr/>
            </p:nvSpPr>
            <p:spPr bwMode="auto">
              <a:xfrm rot="21256694">
                <a:off x="4436269" y="4838055"/>
                <a:ext cx="71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r-FR" altLang="it-IT" sz="1200" b="0" i="0" u="none" strike="noStrike" kern="1200" cap="none" spc="0" normalizeH="0" baseline="0" noProof="0" dirty="0" err="1">
                    <a:ln>
                      <a:noFill/>
                    </a:ln>
                    <a:solidFill>
                      <a:prstClr val="black"/>
                    </a:solidFill>
                    <a:effectLst/>
                    <a:uLnTx/>
                    <a:uFillTx/>
                    <a:latin typeface="Calibri"/>
                    <a:ea typeface="+mn-ea"/>
                    <a:cs typeface="+mn-cs"/>
                  </a:rPr>
                  <a:t>Lutetia</a:t>
                </a:r>
                <a:endParaRPr kumimoji="0" lang="fr-FR" alt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7"/>
              <p:cNvSpPr>
                <a:spLocks noChangeArrowheads="1"/>
              </p:cNvSpPr>
              <p:nvPr/>
            </p:nvSpPr>
            <p:spPr bwMode="auto">
              <a:xfrm rot="21401633">
                <a:off x="6293644" y="4752330"/>
                <a:ext cx="5889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r-FR" altLang="it-IT" sz="1200" b="0" i="0" u="none" strike="noStrike" kern="1200" cap="none" spc="0" normalizeH="0" baseline="0" noProof="0" dirty="0" err="1">
                    <a:ln>
                      <a:noFill/>
                    </a:ln>
                    <a:solidFill>
                      <a:prstClr val="black"/>
                    </a:solidFill>
                    <a:effectLst/>
                    <a:uLnTx/>
                    <a:uFillTx/>
                    <a:latin typeface="Calibri"/>
                    <a:ea typeface="+mn-ea"/>
                    <a:cs typeface="+mn-cs"/>
                  </a:rPr>
                  <a:t>Medly</a:t>
                </a:r>
                <a:endParaRPr kumimoji="0" lang="fr-FR" altLang="it-IT"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Rectangle 10"/>
            <p:cNvSpPr>
              <a:spLocks noChangeArrowheads="1"/>
            </p:cNvSpPr>
            <p:nvPr/>
          </p:nvSpPr>
          <p:spPr bwMode="auto">
            <a:xfrm>
              <a:off x="7819230" y="5949280"/>
              <a:ext cx="14171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it-IT" sz="1800" b="0" i="1" u="none" strike="noStrike" kern="1200" cap="none" spc="0" normalizeH="0" baseline="0" noProof="0" dirty="0">
                  <a:ln>
                    <a:noFill/>
                  </a:ln>
                  <a:solidFill>
                    <a:prstClr val="black"/>
                  </a:solidFill>
                  <a:effectLst/>
                  <a:uLnTx/>
                  <a:uFillTx/>
                  <a:latin typeface="Calibri"/>
                  <a:ea typeface="+mn-ea"/>
                  <a:cs typeface="+mn-cs"/>
                </a:rPr>
                <a:t>Dactylis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it-IT" sz="1800" b="0" i="0" u="none" strike="noStrike" kern="1200" cap="none" spc="0" normalizeH="0" baseline="0" noProof="0" smtClean="0">
                  <a:ln>
                    <a:noFill/>
                  </a:ln>
                  <a:solidFill>
                    <a:prstClr val="black"/>
                  </a:solidFill>
                  <a:effectLst/>
                  <a:uLnTx/>
                  <a:uFillTx/>
                  <a:latin typeface="Calibri"/>
                  <a:ea typeface="+mn-ea"/>
                  <a:cs typeface="+mn-cs"/>
                </a:rPr>
                <a:t>Mediterrane</a:t>
              </a:r>
              <a:r>
                <a:rPr kumimoji="0" lang="fr-FR" altLang="it-IT" sz="1800" b="0" i="0" u="none" strike="noStrike" kern="1200" cap="none" spc="0" normalizeH="0" noProof="0" smtClean="0">
                  <a:ln>
                    <a:noFill/>
                  </a:ln>
                  <a:solidFill>
                    <a:prstClr val="black"/>
                  </a:solidFill>
                  <a:effectLst/>
                  <a:uLnTx/>
                  <a:uFillTx/>
                  <a:latin typeface="Calibri"/>
                  <a:ea typeface="+mn-ea"/>
                  <a:cs typeface="+mn-cs"/>
                </a:rPr>
                <a:t> </a:t>
              </a:r>
              <a:r>
                <a:rPr kumimoji="0" lang="fr-FR" altLang="it-IT" sz="1800" b="0" i="0" u="none" strike="noStrike" kern="1200" cap="none" spc="0" normalizeH="0" baseline="0" noProof="0" smtClean="0">
                  <a:ln>
                    <a:noFill/>
                  </a:ln>
                  <a:solidFill>
                    <a:prstClr val="black"/>
                  </a:solidFill>
                  <a:effectLst/>
                  <a:uLnTx/>
                  <a:uFillTx/>
                  <a:latin typeface="Calibri"/>
                  <a:ea typeface="+mn-ea"/>
                  <a:cs typeface="+mn-cs"/>
                </a:rPr>
                <a:t>oorsprong</a:t>
              </a:r>
              <a:endParaRPr kumimoji="0" lang="fr-FR" alt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Line 12"/>
            <p:cNvSpPr>
              <a:spLocks noChangeShapeType="1"/>
            </p:cNvSpPr>
            <p:nvPr/>
          </p:nvSpPr>
          <p:spPr bwMode="auto">
            <a:xfrm flipH="1" flipV="1">
              <a:off x="7020271" y="5878808"/>
              <a:ext cx="811560" cy="393849"/>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0"/>
            <p:cNvSpPr>
              <a:spLocks noChangeArrowheads="1"/>
            </p:cNvSpPr>
            <p:nvPr/>
          </p:nvSpPr>
          <p:spPr bwMode="auto">
            <a:xfrm>
              <a:off x="1431636" y="6179095"/>
              <a:ext cx="24872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it-IT" sz="1800" b="0" i="1" u="none" strike="noStrike" kern="1200" cap="none" spc="0" normalizeH="0" baseline="0" noProof="0" dirty="0">
                  <a:ln>
                    <a:noFill/>
                  </a:ln>
                  <a:solidFill>
                    <a:prstClr val="black"/>
                  </a:solidFill>
                  <a:effectLst/>
                  <a:uLnTx/>
                  <a:uFillTx/>
                  <a:latin typeface="Calibri"/>
                  <a:ea typeface="+mn-ea"/>
                  <a:cs typeface="+mn-cs"/>
                </a:rPr>
                <a:t>Dactylis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it-IT" sz="1800" b="0" i="0" u="none" strike="noStrike" kern="1200" cap="none" spc="0" normalizeH="0" baseline="0" noProof="0" dirty="0" err="1" smtClean="0">
                  <a:ln>
                    <a:noFill/>
                  </a:ln>
                  <a:solidFill>
                    <a:prstClr val="black"/>
                  </a:solidFill>
                  <a:effectLst/>
                  <a:uLnTx/>
                  <a:uFillTx/>
                  <a:latin typeface="Calibri"/>
                  <a:ea typeface="+mn-ea"/>
                  <a:cs typeface="+mn-cs"/>
                </a:rPr>
                <a:t>gematigde oorsprong</a:t>
              </a:r>
              <a:endParaRPr kumimoji="0" lang="fr-FR" alt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Line 12"/>
            <p:cNvSpPr>
              <a:spLocks noChangeShapeType="1"/>
            </p:cNvSpPr>
            <p:nvPr/>
          </p:nvSpPr>
          <p:spPr bwMode="auto">
            <a:xfrm flipV="1">
              <a:off x="3707904" y="5959772"/>
              <a:ext cx="716466" cy="231923"/>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CasellaDiTesto 18"/>
          <p:cNvSpPr txBox="1"/>
          <p:nvPr/>
        </p:nvSpPr>
        <p:spPr>
          <a:xfrm>
            <a:off x="683568" y="5678753"/>
            <a:ext cx="35538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smtClean="0">
                <a:ln>
                  <a:noFill/>
                </a:ln>
                <a:solidFill>
                  <a:prstClr val="black"/>
                </a:solidFill>
                <a:effectLst/>
                <a:uLnTx/>
                <a:uFillTx/>
                <a:latin typeface="Calibri"/>
                <a:ea typeface="+mn-ea"/>
                <a:cs typeface="+mn-cs"/>
              </a:rPr>
              <a:t>Overleving </a:t>
            </a: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na de zomer</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6084168" y="1476827"/>
            <a:ext cx="2366756" cy="315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ttangolo 17"/>
          <p:cNvSpPr/>
          <p:nvPr/>
        </p:nvSpPr>
        <p:spPr>
          <a:xfrm>
            <a:off x="457200" y="45679"/>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200" b="1" i="1" dirty="0" smtClean="0">
                <a:solidFill>
                  <a:prstClr val="black"/>
                </a:solidFill>
                <a:latin typeface="Calibri"/>
              </a:rPr>
              <a:t>Methode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n om graslanden te verbeteren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3022063"/>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p:cNvSpPr txBox="1">
            <a:spLocks noChangeArrowheads="1"/>
          </p:cNvSpPr>
          <p:nvPr/>
        </p:nvSpPr>
        <p:spPr bwMode="auto">
          <a:xfrm>
            <a:off x="155222" y="1294405"/>
            <a:ext cx="8878611" cy="646331"/>
          </a:xfrm>
          <a:prstGeom prst="rect">
            <a:avLst/>
          </a:prstGeom>
          <a:noFill/>
          <a:ln>
            <a:noFill/>
          </a:ln>
          <a:effectLs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smtClean="0">
                <a:ln>
                  <a:noFill/>
                </a:ln>
                <a:solidFill>
                  <a:prstClr val="black"/>
                </a:solidFill>
                <a:effectLst/>
                <a:uLnTx/>
                <a:uFillTx/>
                <a:latin typeface="Calibri"/>
                <a:ea typeface="+mn-ea"/>
                <a:cs typeface="+mn-cs"/>
              </a:rPr>
              <a:t>Droge stofopbrengst </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van </a:t>
            </a: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cultivars</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(t ha</a:t>
            </a:r>
            <a:r>
              <a:rPr kumimoji="0" lang="it-IT" altLang="it-IT" sz="1800" b="1" i="0" u="none" strike="noStrike" kern="1200" cap="none" spc="0" normalizeH="0" baseline="30000" noProof="0" dirty="0" smtClean="0">
                <a:ln>
                  <a:noFill/>
                </a:ln>
                <a:solidFill>
                  <a:prstClr val="black"/>
                </a:solidFill>
                <a:effectLst/>
                <a:uLnTx/>
                <a:uFillTx/>
                <a:latin typeface="Calibri"/>
                <a:ea typeface="+mn-ea"/>
                <a:cs typeface="+mn-cs"/>
              </a:rPr>
              <a:t>-1</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tijdens</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een </a:t>
            </a:r>
            <a:r>
              <a:rPr kumimoji="0" lang="it-IT" altLang="it-IT" sz="1800" b="1" i="0" u="none" strike="noStrike" kern="1200" cap="none" spc="0" normalizeH="0" baseline="0" noProof="0" err="1" smtClean="0">
                <a:ln>
                  <a:noFill/>
                </a:ln>
                <a:solidFill>
                  <a:prstClr val="black"/>
                </a:solidFill>
                <a:effectLst/>
                <a:uLnTx/>
                <a:uFillTx/>
                <a:latin typeface="Calibri"/>
                <a:ea typeface="+mn-ea"/>
                <a:cs typeface="+mn-cs"/>
              </a:rPr>
              <a:t>driejarige</a:t>
            </a:r>
            <a:r>
              <a:rPr kumimoji="0" lang="it-IT" altLang="it-IT" sz="1800" b="1" i="0" u="none" strike="noStrike" kern="1200" cap="none" spc="0" normalizeH="0" baseline="0" noProof="0" smtClean="0">
                <a:ln>
                  <a:noFill/>
                </a:ln>
                <a:solidFill>
                  <a:prstClr val="black"/>
                </a:solidFill>
                <a:effectLst/>
                <a:uLnTx/>
                <a:uFillTx/>
                <a:latin typeface="Calibri"/>
                <a:ea typeface="+mn-ea"/>
                <a:cs typeface="+mn-cs"/>
              </a:rPr>
              <a:t> veldproef;</a:t>
            </a:r>
            <a:r>
              <a:rPr kumimoji="0" lang="it-IT" altLang="it-IT" sz="1800" b="1" i="0" u="none" strike="noStrike" kern="1200" cap="none" spc="0" normalizeH="0" noProof="0" smtClean="0">
                <a:ln>
                  <a:noFill/>
                </a:ln>
                <a:solidFill>
                  <a:prstClr val="black"/>
                </a:solidFill>
                <a:effectLst/>
                <a:uLnTx/>
                <a:uFillTx/>
                <a:latin typeface="Calibri"/>
                <a:ea typeface="+mn-ea"/>
                <a:cs typeface="+mn-cs"/>
              </a:rPr>
              <a:t> u</a:t>
            </a:r>
            <a:r>
              <a:rPr kumimoji="0" lang="it-IT" altLang="it-IT" sz="1800" b="1" i="0" u="none" strike="noStrike" kern="1200" cap="none" spc="0" normalizeH="0" baseline="0" noProof="0" smtClean="0">
                <a:ln>
                  <a:noFill/>
                </a:ln>
                <a:solidFill>
                  <a:prstClr val="black"/>
                </a:solidFill>
                <a:effectLst/>
                <a:uLnTx/>
                <a:uFillTx/>
                <a:latin typeface="Calibri"/>
                <a:ea typeface="+mn-ea"/>
                <a:cs typeface="+mn-cs"/>
              </a:rPr>
              <a:t>it </a:t>
            </a: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Porqueddu</a:t>
            </a:r>
            <a:r>
              <a:rPr kumimoji="0" lang="it-IT" altLang="it-IT" sz="1800" b="1" i="1" u="none" strike="noStrike" kern="1200" cap="none" spc="0" normalizeH="0" baseline="0" noProof="0" dirty="0" smtClean="0">
                <a:ln>
                  <a:noFill/>
                </a:ln>
                <a:solidFill>
                  <a:prstClr val="black"/>
                </a:solidFill>
                <a:effectLst/>
                <a:uLnTx/>
                <a:uFillTx/>
                <a:latin typeface="Calibri"/>
                <a:ea typeface="+mn-ea"/>
                <a:cs typeface="+mn-cs"/>
              </a:rPr>
              <a:t> et al</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(2008) en </a:t>
            </a: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Annicchiarico</a:t>
            </a:r>
            <a:r>
              <a:rPr kumimoji="0" lang="it-IT" altLang="it-IT" sz="1800" b="1" i="1" u="none" strike="noStrike" kern="1200" cap="none" spc="0" normalizeH="0" baseline="0" noProof="0" dirty="0" smtClean="0">
                <a:ln>
                  <a:noFill/>
                </a:ln>
                <a:solidFill>
                  <a:prstClr val="black"/>
                </a:solidFill>
                <a:effectLst/>
                <a:uLnTx/>
                <a:uFillTx/>
                <a:latin typeface="Calibri"/>
                <a:ea typeface="+mn-ea"/>
                <a:cs typeface="+mn-cs"/>
              </a:rPr>
              <a:t> et al</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altLang="it-IT" sz="1800" b="1" i="0" u="none" strike="noStrike" kern="1200" cap="none" spc="0" normalizeH="0" baseline="0" noProof="0" smtClean="0">
                <a:ln>
                  <a:noFill/>
                </a:ln>
                <a:solidFill>
                  <a:prstClr val="black"/>
                </a:solidFill>
                <a:effectLst/>
                <a:uLnTx/>
                <a:uFillTx/>
                <a:latin typeface="Calibri"/>
                <a:ea typeface="+mn-ea"/>
                <a:cs typeface="+mn-cs"/>
              </a:rPr>
              <a:t>2013)</a:t>
            </a:r>
            <a:endParaRPr kumimoji="0" lang="it-IT" altLang="it-IT"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uppo 6"/>
          <p:cNvGrpSpPr/>
          <p:nvPr/>
        </p:nvGrpSpPr>
        <p:grpSpPr>
          <a:xfrm>
            <a:off x="184989" y="1844825"/>
            <a:ext cx="8848844" cy="4768372"/>
            <a:chOff x="155222" y="4143528"/>
            <a:chExt cx="4387662" cy="2204497"/>
          </a:xfrm>
        </p:grpSpPr>
        <p:pic>
          <p:nvPicPr>
            <p:cNvPr id="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222" y="4143528"/>
              <a:ext cx="4387662" cy="22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16"/>
            <p:cNvSpPr>
              <a:spLocks noChangeArrowheads="1"/>
            </p:cNvSpPr>
            <p:nvPr/>
          </p:nvSpPr>
          <p:spPr bwMode="auto">
            <a:xfrm>
              <a:off x="1866482" y="5903281"/>
              <a:ext cx="383822" cy="220095"/>
            </a:xfrm>
            <a:prstGeom prst="ellipse">
              <a:avLst/>
            </a:prstGeom>
            <a:noFill/>
            <a:ln w="28575"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CasellaDiTesto 9"/>
          <p:cNvSpPr txBox="1"/>
          <p:nvPr/>
        </p:nvSpPr>
        <p:spPr>
          <a:xfrm>
            <a:off x="64655" y="542576"/>
            <a:ext cx="80910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b="1" smtClean="0">
                <a:solidFill>
                  <a:prstClr val="black"/>
                </a:solidFill>
                <a:latin typeface="Calibri"/>
              </a:rPr>
              <a:t>Opbrengst en </a:t>
            </a:r>
            <a:r>
              <a:rPr kumimoji="0" lang="it-IT" sz="2400" b="1" i="0" u="none" strike="noStrike" kern="1200" cap="none" spc="0" normalizeH="0" baseline="0" noProof="0" smtClean="0">
                <a:ln>
                  <a:noFill/>
                </a:ln>
                <a:solidFill>
                  <a:prstClr val="black"/>
                </a:solidFill>
                <a:effectLst/>
                <a:uLnTx/>
                <a:uFillTx/>
                <a:latin typeface="Calibri"/>
                <a:ea typeface="+mn-ea"/>
                <a:cs typeface="+mn-cs"/>
              </a:rPr>
              <a:t>persistentie </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van inheemse </a:t>
            </a:r>
            <a:r>
              <a:rPr kumimoji="0" lang="it-IT" sz="2400" b="1" i="0" u="none" strike="noStrike" kern="1200" cap="none" spc="0" normalizeH="0" baseline="0" noProof="0" err="1" smtClean="0">
                <a:ln>
                  <a:noFill/>
                </a:ln>
                <a:solidFill>
                  <a:prstClr val="black"/>
                </a:solidFill>
                <a:effectLst/>
                <a:uLnTx/>
                <a:uFillTx/>
                <a:latin typeface="Calibri"/>
                <a:ea typeface="+mn-ea"/>
                <a:cs typeface="+mn-cs"/>
              </a:rPr>
              <a:t>grassen </a:t>
            </a:r>
            <a:r>
              <a:rPr kumimoji="0" lang="it-IT" sz="2400" b="1" i="0" u="none" strike="noStrike" kern="1200" cap="none" spc="0" normalizeH="0" baseline="0" noProof="0" smtClean="0">
                <a:ln>
                  <a:noFill/>
                </a:ln>
                <a:solidFill>
                  <a:prstClr val="black"/>
                </a:solidFill>
                <a:effectLst/>
                <a:uLnTx/>
                <a:uFillTx/>
                <a:latin typeface="Calibri"/>
                <a:ea typeface="+mn-ea"/>
                <a:cs typeface="+mn-cs"/>
              </a:rPr>
              <a:t>aangepast aan Mediterrane omstandigheden zonder</a:t>
            </a:r>
            <a:r>
              <a:rPr kumimoji="0" lang="it-IT" sz="2400" b="1" i="0" u="none" strike="noStrike" kern="1200" cap="none" spc="0" normalizeH="0" noProof="0" smtClean="0">
                <a:ln>
                  <a:noFill/>
                </a:ln>
                <a:solidFill>
                  <a:prstClr val="black"/>
                </a:solidFill>
                <a:effectLst/>
                <a:uLnTx/>
                <a:uFillTx/>
                <a:latin typeface="Calibri"/>
                <a:ea typeface="+mn-ea"/>
                <a:cs typeface="+mn-cs"/>
              </a:rPr>
              <a:t> beregening</a:t>
            </a:r>
            <a:r>
              <a:rPr kumimoji="0" lang="it-IT" sz="2400" b="1" i="0" u="none" strike="noStrike" kern="1200" cap="none" spc="0" normalizeH="0" baseline="0" noProof="0" smtClean="0">
                <a:ln>
                  <a:noFill/>
                </a:ln>
                <a:solidFill>
                  <a:prstClr val="black"/>
                </a:solidFill>
                <a:effectLst/>
                <a:uLnTx/>
                <a:uFillTx/>
                <a:latin typeface="Calibri"/>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ttangolo 17"/>
          <p:cNvSpPr/>
          <p:nvPr/>
        </p:nvSpPr>
        <p:spPr>
          <a:xfrm>
            <a:off x="457200" y="45679"/>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200" b="1" i="1" dirty="0" smtClean="0">
                <a:solidFill>
                  <a:prstClr val="black"/>
                </a:solidFill>
                <a:latin typeface="Calibri"/>
              </a:rPr>
              <a:t>Methode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n om graslanden te verbeteren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350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0"/>
          <p:cNvSpPr txBox="1">
            <a:spLocks noChangeArrowheads="1"/>
          </p:cNvSpPr>
          <p:nvPr/>
        </p:nvSpPr>
        <p:spPr bwMode="auto">
          <a:xfrm>
            <a:off x="272400" y="797803"/>
            <a:ext cx="887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2400" dirty="0">
                <a:solidFill>
                  <a:prstClr val="black"/>
                </a:solidFill>
                <a:latin typeface="Calibri"/>
              </a:rPr>
              <a:t>P</a:t>
            </a:r>
            <a:r>
              <a:rPr kumimoji="0" lang="it-IT" altLang="it-IT" sz="2400" b="0" i="0" u="none" strike="noStrike" kern="1200" cap="none" spc="0" normalizeH="0" baseline="0" noProof="0" dirty="0" smtClean="0">
                <a:ln>
                  <a:noFill/>
                </a:ln>
                <a:solidFill>
                  <a:prstClr val="black"/>
                </a:solidFill>
                <a:effectLst/>
                <a:uLnTx/>
                <a:uFillTx/>
                <a:latin typeface="Calibri"/>
                <a:ea typeface="+mn-ea"/>
                <a:cs typeface="+mn-cs"/>
              </a:rPr>
              <a:t>roductie van inheemse grassen aangepast aan mediterrane</a:t>
            </a:r>
            <a:r>
              <a:rPr kumimoji="0" lang="it-IT" altLang="it-IT" sz="2400" b="0" i="0" u="none" strike="noStrike" kern="1200" cap="none" spc="0" normalizeH="0" noProof="0" dirty="0" smtClean="0">
                <a:ln>
                  <a:noFill/>
                </a:ln>
                <a:solidFill>
                  <a:prstClr val="black"/>
                </a:solidFill>
                <a:effectLst/>
                <a:uLnTx/>
                <a:uFillTx/>
                <a:latin typeface="Calibri"/>
                <a:ea typeface="+mn-ea"/>
                <a:cs typeface="+mn-cs"/>
              </a:rPr>
              <a:t> omstandigheden</a:t>
            </a:r>
            <a:r>
              <a:rPr kumimoji="0" lang="it-IT" altLang="it-IT" sz="24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it-IT" altLang="it-IT" sz="2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uppo 7"/>
          <p:cNvGrpSpPr/>
          <p:nvPr/>
        </p:nvGrpSpPr>
        <p:grpSpPr>
          <a:xfrm>
            <a:off x="1191490" y="1628800"/>
            <a:ext cx="7340949" cy="4168067"/>
            <a:chOff x="971600" y="1268615"/>
            <a:chExt cx="7848872" cy="4628664"/>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71600" y="1268615"/>
              <a:ext cx="7848872" cy="462154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sellaDiTesto 9"/>
            <p:cNvSpPr txBox="1"/>
            <p:nvPr/>
          </p:nvSpPr>
          <p:spPr>
            <a:xfrm>
              <a:off x="2535735" y="5487134"/>
              <a:ext cx="1857798" cy="410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F. arundinacea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p:cNvSpPr txBox="1"/>
            <p:nvPr/>
          </p:nvSpPr>
          <p:spPr>
            <a:xfrm>
              <a:off x="4731632" y="5504294"/>
              <a:ext cx="1584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D. glomerata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CasellaDiTesto 11"/>
          <p:cNvSpPr txBox="1"/>
          <p:nvPr/>
        </p:nvSpPr>
        <p:spPr>
          <a:xfrm>
            <a:off x="1259632" y="6165304"/>
            <a:ext cx="62646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smtClean="0">
                <a:ln>
                  <a:noFill/>
                </a:ln>
                <a:solidFill>
                  <a:prstClr val="black"/>
                </a:solidFill>
                <a:effectLst/>
                <a:uLnTx/>
                <a:uFillTx/>
                <a:latin typeface="Calibri"/>
                <a:ea typeface="+mn-ea"/>
                <a:cs typeface="+mn-cs"/>
              </a:rPr>
              <a:t>Porqueddu</a:t>
            </a:r>
            <a:r>
              <a:rPr kumimoji="0" lang="it-IT" sz="2000" b="0" i="1" u="none" strike="noStrike" kern="1200" cap="none" spc="0" normalizeH="0" baseline="0" noProof="0" dirty="0" smtClean="0">
                <a:ln>
                  <a:noFill/>
                </a:ln>
                <a:solidFill>
                  <a:prstClr val="black"/>
                </a:solidFill>
                <a:effectLst/>
                <a:uLnTx/>
                <a:uFillTx/>
                <a:latin typeface="Calibri"/>
                <a:ea typeface="+mn-ea"/>
                <a:cs typeface="+mn-cs"/>
              </a:rPr>
              <a:t> et al</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 (2008)</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ttangolo 17"/>
          <p:cNvSpPr/>
          <p:nvPr/>
        </p:nvSpPr>
        <p:spPr>
          <a:xfrm>
            <a:off x="457200" y="45679"/>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200" b="1" i="1" dirty="0" smtClean="0">
                <a:solidFill>
                  <a:prstClr val="black"/>
                </a:solidFill>
                <a:latin typeface="Calibri"/>
              </a:rPr>
              <a:t>Methode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n om graslanden te verbeteren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3425779"/>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35496" y="2377059"/>
            <a:ext cx="9001000" cy="4508325"/>
            <a:chOff x="35496" y="2377059"/>
            <a:chExt cx="9001000" cy="4508325"/>
          </a:xfrm>
        </p:grpSpPr>
        <p:pic>
          <p:nvPicPr>
            <p:cNvPr id="7" name="Picture 3" descr="C:\Users\RITA\AppData\Local\Microsoft\Windows\INetCache\IE\XL87SAAS\grass4[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2377059"/>
              <a:ext cx="6776471" cy="4480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ITA\AppData\Local\Microsoft\Windows\INetCache\IE\88F6K0ZX\grass-30974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2608" y="5103440"/>
              <a:ext cx="3563888" cy="178194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Box 3"/>
          <p:cNvSpPr txBox="1">
            <a:spLocks noChangeArrowheads="1"/>
          </p:cNvSpPr>
          <p:nvPr/>
        </p:nvSpPr>
        <p:spPr bwMode="auto">
          <a:xfrm>
            <a:off x="0" y="1603682"/>
            <a:ext cx="896461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2000" b="1"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rPr>
              <a:t>Soorten</a:t>
            </a:r>
            <a:r>
              <a:rPr kumimoji="0" lang="en-GB" altLang="it-IT" sz="20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behorende</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tot </a:t>
            </a:r>
            <a:r>
              <a:rPr kumimoji="0" lang="en-GB" altLang="it-IT" sz="20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4 functionele groepen: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20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 Gras / </a:t>
            </a:r>
            <a:r>
              <a:rPr lang="en-GB" altLang="it-IT" sz="2000" b="1" dirty="0" err="1" smtClean="0">
                <a:solidFill>
                  <a:prstClr val="black"/>
                </a:solidFill>
                <a:latin typeface="Calibri"/>
                <a:sym typeface="Wingdings" panose="05000000000000000000" pitchFamily="2" charset="2"/>
              </a:rPr>
              <a:t>vlinderbloemigen</a:t>
            </a:r>
            <a:endParaRPr kumimoji="0" lang="en-GB" altLang="it-IT" sz="20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20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 </a:t>
            </a: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Snel</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a:t>
            </a: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vestigend</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a:t>
            </a:r>
            <a:r>
              <a:rPr kumimoji="0" lang="en-GB" altLang="it-IT" sz="20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Langzaam</a:t>
            </a:r>
            <a:r>
              <a:rPr kumimoji="0" lang="en-GB" altLang="it-IT" sz="2000" b="1" i="0" u="none" strike="noStrike" kern="1200" cap="none" spc="0" normalizeH="0" noProof="0" dirty="0" smtClean="0">
                <a:ln>
                  <a:noFill/>
                </a:ln>
                <a:solidFill>
                  <a:prstClr val="black"/>
                </a:solidFill>
                <a:effectLst/>
                <a:uLnTx/>
                <a:uFillTx/>
                <a:latin typeface="Calibri"/>
                <a:ea typeface="+mn-ea"/>
                <a:cs typeface="+mn-cs"/>
                <a:sym typeface="Wingdings" panose="05000000000000000000" pitchFamily="2" charset="2"/>
              </a:rPr>
              <a:t> </a:t>
            </a:r>
            <a:r>
              <a:rPr kumimoji="0" lang="en-GB" altLang="it-IT" sz="2000" b="1" i="0" u="none" strike="noStrike" kern="1200" cap="none" spc="0" normalizeH="0" noProof="0" dirty="0" err="1" smtClean="0">
                <a:ln>
                  <a:noFill/>
                </a:ln>
                <a:solidFill>
                  <a:prstClr val="black"/>
                </a:solidFill>
                <a:effectLst/>
                <a:uLnTx/>
                <a:uFillTx/>
                <a:latin typeface="Calibri"/>
                <a:ea typeface="+mn-ea"/>
                <a:cs typeface="+mn-cs"/>
                <a:sym typeface="Wingdings" panose="05000000000000000000" pitchFamily="2" charset="2"/>
              </a:rPr>
              <a:t>vestigend</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rPr>
              <a:t>eenjarig</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rPr>
              <a:t>/</a:t>
            </a: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rPr>
              <a:t>meerjarig</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rPr>
              <a:t>)</a:t>
            </a:r>
            <a:endParaRPr kumimoji="0" lang="en-GB" altLang="it-IT" sz="20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p:txBody>
      </p:sp>
      <p:pic>
        <p:nvPicPr>
          <p:cNvPr id="10"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3336925"/>
            <a:ext cx="1574800" cy="2133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0249" y="3212976"/>
            <a:ext cx="1841500" cy="25908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35237" y="3212976"/>
            <a:ext cx="1922462" cy="25908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499" y="3212976"/>
            <a:ext cx="1912938" cy="25908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16"/>
          <p:cNvSpPr txBox="1">
            <a:spLocks noChangeArrowheads="1"/>
          </p:cNvSpPr>
          <p:nvPr/>
        </p:nvSpPr>
        <p:spPr bwMode="auto">
          <a:xfrm>
            <a:off x="6978649" y="5849814"/>
            <a:ext cx="22018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L2=</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 Medicago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sativa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Surigheddu</a:t>
            </a:r>
            <a:endParaRPr kumimoji="0" lang="it-IT" altLang="it-IT"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 Box 17"/>
          <p:cNvSpPr txBox="1">
            <a:spLocks noChangeArrowheads="1"/>
          </p:cNvSpPr>
          <p:nvPr/>
        </p:nvSpPr>
        <p:spPr bwMode="auto">
          <a:xfrm>
            <a:off x="2513012" y="5841876"/>
            <a:ext cx="23383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G2=</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 Dactylis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glomerata</a:t>
            </a:r>
            <a:r>
              <a:rPr kumimoji="0" lang="en-GB" altLang="it-IT"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Currie</a:t>
            </a:r>
            <a:endParaRPr kumimoji="0" lang="it-IT"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16" name="Picture 18"/>
          <p:cNvPicPr>
            <a:picLocks noChangeAspect="1" noChangeArrowheads="1"/>
          </p:cNvPicPr>
          <p:nvPr/>
        </p:nvPicPr>
        <p:blipFill>
          <a:blip r:embed="rId7" cstate="screen">
            <a:extLst>
              <a:ext uri="{28A0092B-C50C-407E-A947-70E740481C1C}">
                <a14:useLocalDpi xmlns:a14="http://schemas.microsoft.com/office/drawing/2010/main"/>
              </a:ext>
            </a:extLst>
          </a:blip>
          <a:srcRect l="7863" r="39314"/>
          <a:stretch>
            <a:fillRect/>
          </a:stretch>
        </p:blipFill>
        <p:spPr bwMode="auto">
          <a:xfrm>
            <a:off x="4867274" y="3212976"/>
            <a:ext cx="1822450" cy="25908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19"/>
          <p:cNvSpPr txBox="1">
            <a:spLocks noChangeArrowheads="1"/>
          </p:cNvSpPr>
          <p:nvPr/>
        </p:nvSpPr>
        <p:spPr bwMode="auto">
          <a:xfrm>
            <a:off x="4673599" y="5849814"/>
            <a:ext cx="22701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L1=</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 Medicago</a:t>
            </a:r>
            <a:endPar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 polymorfa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Anglona</a:t>
            </a:r>
            <a:endParaRPr kumimoji="0" lang="it-IT"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8" name="Text Box 20"/>
          <p:cNvSpPr txBox="1">
            <a:spLocks noChangeArrowheads="1"/>
          </p:cNvSpPr>
          <p:nvPr/>
        </p:nvSpPr>
        <p:spPr bwMode="auto">
          <a:xfrm>
            <a:off x="136524" y="5841876"/>
            <a:ext cx="20177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G1=</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 Lolium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rigidum</a:t>
            </a:r>
            <a:r>
              <a:rPr kumimoji="0" lang="en-GB" altLang="it-IT" sz="18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 Nurra</a:t>
            </a:r>
            <a:endParaRPr kumimoji="0" lang="it-IT" altLang="it-IT"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9" name="Text Box 21"/>
          <p:cNvSpPr txBox="1">
            <a:spLocks noChangeArrowheads="1"/>
          </p:cNvSpPr>
          <p:nvPr/>
        </p:nvSpPr>
        <p:spPr bwMode="auto">
          <a:xfrm>
            <a:off x="1835150" y="2627620"/>
            <a:ext cx="45037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Calibri"/>
                <a:ea typeface="+mn-ea"/>
                <a:cs typeface="+mn-cs"/>
              </a:rPr>
              <a:t>NATIVE SPECIES (droog </a:t>
            </a:r>
            <a:r>
              <a:rPr kumimoji="0" lang="it-IT" altLang="it-IT" sz="1800" b="1" i="0" u="none" strike="noStrike" kern="1200" cap="none" spc="0" normalizeH="0" baseline="0" noProof="0" dirty="0" err="1">
                <a:ln>
                  <a:noFill/>
                </a:ln>
                <a:solidFill>
                  <a:prstClr val="black"/>
                </a:solidFill>
                <a:effectLst/>
                <a:uLnTx/>
                <a:uFillTx/>
                <a:latin typeface="Calibri"/>
                <a:ea typeface="+mn-ea"/>
                <a:cs typeface="+mn-cs"/>
              </a:rPr>
              <a:t>mediterraan mengsel</a:t>
            </a:r>
            <a:r>
              <a:rPr kumimoji="0" lang="it-IT" altLang="it-IT" sz="1800" b="1" i="0" u="none" strike="noStrike" kern="1200" cap="none" spc="0" normalizeH="0" baseline="0" noProof="0" dirty="0">
                <a:ln>
                  <a:noFill/>
                </a:ln>
                <a:solidFill>
                  <a:prstClr val="black"/>
                </a:solidFill>
                <a:effectLst/>
                <a:uLnTx/>
                <a:uFillTx/>
                <a:latin typeface="Calibri"/>
                <a:ea typeface="+mn-ea"/>
                <a:cs typeface="+mn-cs"/>
              </a:rPr>
              <a:t>)</a:t>
            </a:r>
          </a:p>
        </p:txBody>
      </p:sp>
      <p:pic>
        <p:nvPicPr>
          <p:cNvPr id="20" name="Picture 2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31385" y="1485726"/>
            <a:ext cx="1026045" cy="13265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25"/>
          <p:cNvSpPr txBox="1">
            <a:spLocks noChangeArrowheads="1"/>
          </p:cNvSpPr>
          <p:nvPr/>
        </p:nvSpPr>
        <p:spPr bwMode="auto">
          <a:xfrm>
            <a:off x="0" y="1076226"/>
            <a:ext cx="9144000" cy="338554"/>
          </a:xfrm>
          <a:prstGeom prst="rect">
            <a:avLst/>
          </a:prstGeom>
          <a:solidFill>
            <a:srgbClr val="E3E8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Arial" panose="020B0604020202020204" pitchFamily="34" charset="0"/>
              </a:defRPr>
            </a:lvl1pPr>
            <a:lvl2pPr marL="742950" indent="-285750">
              <a:buChar char="–"/>
              <a:defRPr sz="2800">
                <a:solidFill>
                  <a:schemeClr val="tx1"/>
                </a:solidFill>
                <a:latin typeface="Arial" panose="020B0604020202020204" pitchFamily="34" charset="0"/>
              </a:defRPr>
            </a:lvl2pPr>
            <a:lvl3pPr marL="1143000" indent="-228600">
              <a:buChar char="•"/>
              <a:defRPr sz="2400">
                <a:solidFill>
                  <a:schemeClr val="tx1"/>
                </a:solidFill>
                <a:latin typeface="Arial" panose="020B0604020202020204" pitchFamily="34" charset="0"/>
              </a:defRPr>
            </a:lvl3pPr>
            <a:lvl4pPr marL="1600200" indent="-228600">
              <a:buChar char="–"/>
              <a:defRPr sz="2000">
                <a:solidFill>
                  <a:schemeClr val="tx1"/>
                </a:solidFill>
                <a:latin typeface="Arial" panose="020B0604020202020204" pitchFamily="34" charset="0"/>
              </a:defRPr>
            </a:lvl4pPr>
            <a:lvl5pPr marL="2057400" indent="-2286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it-IT" sz="1600" b="0" i="0" u="none" strike="noStrike" kern="1200" cap="none" spc="0" normalizeH="0" baseline="0" noProof="0" dirty="0">
                <a:ln>
                  <a:noFill/>
                </a:ln>
                <a:solidFill>
                  <a:prstClr val="black"/>
                </a:solidFill>
                <a:effectLst/>
                <a:uLnTx/>
                <a:uFillTx/>
                <a:latin typeface="Calibri"/>
                <a:ea typeface="+mn-ea"/>
                <a:cs typeface="+mn-cs"/>
              </a:rPr>
              <a:t>EU-actie COST 852 </a:t>
            </a:r>
            <a:r>
              <a:rPr kumimoji="0" lang="en-GB" altLang="it-IT" sz="1600" b="0" i="0" u="none" strike="noStrike" kern="1200" cap="none" spc="0" normalizeH="0" baseline="0" noProof="0" dirty="0" smtClean="0">
                <a:ln>
                  <a:noFill/>
                </a:ln>
                <a:solidFill>
                  <a:prstClr val="black"/>
                </a:solidFill>
                <a:effectLst/>
                <a:uLnTx/>
                <a:uFillTx/>
                <a:latin typeface="Calibri"/>
                <a:ea typeface="+mn-ea"/>
                <a:cs typeface="+mn-cs"/>
              </a:rPr>
              <a:t>“</a:t>
            </a:r>
            <a:r>
              <a:rPr lang="en-GB" altLang="it-IT" sz="1600" dirty="0" smtClean="0">
                <a:solidFill>
                  <a:prstClr val="black"/>
                </a:solidFill>
                <a:latin typeface="Calibri"/>
              </a:rPr>
              <a:t>Op </a:t>
            </a:r>
            <a:r>
              <a:rPr lang="en-GB" altLang="it-IT" sz="1600" dirty="0" err="1" smtClean="0">
                <a:solidFill>
                  <a:prstClr val="black"/>
                </a:solidFill>
                <a:latin typeface="Calibri"/>
              </a:rPr>
              <a:t>vlinderbloemigen</a:t>
            </a:r>
            <a:r>
              <a:rPr lang="en-GB" altLang="it-IT" sz="1600" dirty="0" smtClean="0">
                <a:solidFill>
                  <a:prstClr val="black"/>
                </a:solidFill>
                <a:latin typeface="Calibri"/>
              </a:rPr>
              <a:t> </a:t>
            </a:r>
            <a:r>
              <a:rPr lang="en-GB" altLang="it-IT" sz="1600" dirty="0" err="1" smtClean="0">
                <a:solidFill>
                  <a:prstClr val="black"/>
                </a:solidFill>
                <a:latin typeface="Calibri"/>
              </a:rPr>
              <a:t>gebaseerde</a:t>
            </a:r>
            <a:r>
              <a:rPr lang="en-GB" altLang="it-IT" sz="1600" dirty="0" smtClean="0">
                <a:solidFill>
                  <a:prstClr val="black"/>
                </a:solidFill>
                <a:latin typeface="Calibri"/>
              </a:rPr>
              <a:t> </a:t>
            </a:r>
            <a:r>
              <a:rPr lang="en-GB" altLang="it-IT" sz="1600" dirty="0" err="1" smtClean="0">
                <a:solidFill>
                  <a:prstClr val="black"/>
                </a:solidFill>
                <a:latin typeface="Calibri"/>
              </a:rPr>
              <a:t>systemen</a:t>
            </a:r>
            <a:r>
              <a:rPr lang="en-GB" altLang="it-IT" sz="1600" dirty="0" smtClean="0">
                <a:solidFill>
                  <a:prstClr val="black"/>
                </a:solidFill>
                <a:latin typeface="Calibri"/>
              </a:rPr>
              <a:t> </a:t>
            </a:r>
            <a:r>
              <a:rPr kumimoji="0" lang="en-GB" altLang="it-IT" sz="1600" b="0" i="0" u="none" strike="noStrike" kern="1200" cap="none" spc="0" normalizeH="0" baseline="0" noProof="0" dirty="0" err="1" smtClean="0">
                <a:ln>
                  <a:noFill/>
                </a:ln>
                <a:solidFill>
                  <a:prstClr val="black"/>
                </a:solidFill>
                <a:effectLst/>
                <a:uLnTx/>
                <a:uFillTx/>
                <a:latin typeface="Calibri"/>
                <a:ea typeface="+mn-ea"/>
                <a:cs typeface="+mn-cs"/>
              </a:rPr>
              <a:t>voor</a:t>
            </a:r>
            <a:r>
              <a:rPr kumimoji="0" lang="en-GB" altLang="it-IT"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it-IT" sz="1600" b="0" i="0" u="none" strike="noStrike" kern="1200" cap="none" spc="0" normalizeH="0" baseline="0" noProof="0" dirty="0">
                <a:ln>
                  <a:noFill/>
                </a:ln>
                <a:solidFill>
                  <a:prstClr val="black"/>
                </a:solidFill>
                <a:effectLst/>
                <a:uLnTx/>
                <a:uFillTx/>
                <a:latin typeface="Calibri"/>
                <a:ea typeface="+mn-ea"/>
                <a:cs typeface="+mn-cs"/>
              </a:rPr>
              <a:t>contrasterende </a:t>
            </a:r>
            <a:r>
              <a:rPr kumimoji="0" lang="en-GB" altLang="it-IT" sz="1600" b="0" i="0" u="none" strike="noStrike" kern="1200" cap="none" spc="0" normalizeH="0" baseline="0" noProof="0" dirty="0" err="1">
                <a:ln>
                  <a:noFill/>
                </a:ln>
                <a:solidFill>
                  <a:prstClr val="black"/>
                </a:solidFill>
                <a:effectLst/>
                <a:uLnTx/>
                <a:uFillTx/>
                <a:latin typeface="Calibri"/>
                <a:ea typeface="+mn-ea"/>
                <a:cs typeface="+mn-cs"/>
              </a:rPr>
              <a:t>omgevingen</a:t>
            </a:r>
            <a:r>
              <a:rPr kumimoji="0" lang="en-GB" altLang="it-IT" sz="16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GB" altLang="it-IT"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 Box 90"/>
          <p:cNvSpPr txBox="1">
            <a:spLocks noChangeArrowheads="1"/>
          </p:cNvSpPr>
          <p:nvPr/>
        </p:nvSpPr>
        <p:spPr bwMode="auto">
          <a:xfrm>
            <a:off x="35497" y="606286"/>
            <a:ext cx="86374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2400" b="1" dirty="0">
                <a:solidFill>
                  <a:prstClr val="black"/>
                </a:solidFill>
                <a:latin typeface="Calibri"/>
              </a:rPr>
              <a:t>M</a:t>
            </a:r>
            <a:r>
              <a:rPr kumimoji="0" lang="it-IT" altLang="it-IT" sz="2400" b="1" i="0" u="none" strike="noStrike" kern="1200" cap="none" spc="0" normalizeH="0" baseline="0" noProof="0" dirty="0" smtClean="0">
                <a:ln>
                  <a:noFill/>
                </a:ln>
                <a:solidFill>
                  <a:prstClr val="black"/>
                </a:solidFill>
                <a:effectLst/>
                <a:uLnTx/>
                <a:uFillTx/>
                <a:latin typeface="Calibri"/>
                <a:ea typeface="+mn-ea"/>
                <a:cs typeface="+mn-cs"/>
              </a:rPr>
              <a:t>engsels van aangepaste inheemse grassen en vlinderbloemigen</a:t>
            </a:r>
            <a:endParaRPr kumimoji="0" lang="it-IT" altLang="it-IT"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Rettangolo 17"/>
          <p:cNvSpPr/>
          <p:nvPr/>
        </p:nvSpPr>
        <p:spPr>
          <a:xfrm>
            <a:off x="457200" y="45679"/>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200" b="1" i="1" dirty="0" smtClean="0">
                <a:solidFill>
                  <a:prstClr val="black"/>
                </a:solidFill>
                <a:latin typeface="Calibri"/>
              </a:rPr>
              <a:t>Methode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n om graslanden te verbeteren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329182"/>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35496" y="2377059"/>
            <a:ext cx="9001000" cy="4508325"/>
            <a:chOff x="35496" y="2377059"/>
            <a:chExt cx="9001000" cy="4508325"/>
          </a:xfrm>
        </p:grpSpPr>
        <p:pic>
          <p:nvPicPr>
            <p:cNvPr id="7" name="Picture 3" descr="C:\Users\RITA\AppData\Local\Microsoft\Windows\INetCache\IE\XL87SAAS\grass4[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2377059"/>
              <a:ext cx="6776471" cy="4480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ITA\AppData\Local\Microsoft\Windows\INetCache\IE\88F6K0ZX\grass-30974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2608" y="5103440"/>
              <a:ext cx="3563888" cy="178194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Box 14"/>
          <p:cNvSpPr txBox="1">
            <a:spLocks noChangeArrowheads="1"/>
          </p:cNvSpPr>
          <p:nvPr/>
        </p:nvSpPr>
        <p:spPr bwMode="auto">
          <a:xfrm>
            <a:off x="142875" y="33759"/>
            <a:ext cx="75417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altLang="it-IT" sz="2800" b="1" noProof="0" dirty="0" smtClean="0">
                <a:solidFill>
                  <a:prstClr val="black"/>
                </a:solidFill>
                <a:latin typeface="Calibri"/>
                <a:ea typeface="Verdana" panose="020B0604030504040204" pitchFamily="34" charset="0"/>
                <a:cs typeface="Verdana" panose="020B0604030504040204" pitchFamily="34" charset="0"/>
              </a:rPr>
              <a:t>Verlengd seizoen voor ruwvoerproduktie</a:t>
            </a:r>
            <a:endParaRPr kumimoji="0" lang="it-IT" altLang="it-IT" sz="2800" b="1"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endParaRPr>
          </a:p>
        </p:txBody>
      </p:sp>
      <p:grpSp>
        <p:nvGrpSpPr>
          <p:cNvPr id="10" name="Group 25"/>
          <p:cNvGrpSpPr>
            <a:grpSpLocks/>
          </p:cNvGrpSpPr>
          <p:nvPr/>
        </p:nvGrpSpPr>
        <p:grpSpPr bwMode="auto">
          <a:xfrm>
            <a:off x="-1" y="630237"/>
            <a:ext cx="4714875" cy="3085931"/>
            <a:chOff x="0" y="397"/>
            <a:chExt cx="2928" cy="1878"/>
          </a:xfrm>
        </p:grpSpPr>
        <p:grpSp>
          <p:nvGrpSpPr>
            <p:cNvPr id="11" name="Group 15"/>
            <p:cNvGrpSpPr>
              <a:grpSpLocks/>
            </p:cNvGrpSpPr>
            <p:nvPr/>
          </p:nvGrpSpPr>
          <p:grpSpPr bwMode="auto">
            <a:xfrm>
              <a:off x="0" y="397"/>
              <a:ext cx="2928" cy="1878"/>
              <a:chOff x="0" y="397"/>
              <a:chExt cx="2928" cy="1878"/>
            </a:xfrm>
          </p:grpSpPr>
          <p:pic>
            <p:nvPicPr>
              <p:cNvPr id="13"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97"/>
                <a:ext cx="2928" cy="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8"/>
              <p:cNvSpPr txBox="1">
                <a:spLocks noChangeArrowheads="1"/>
              </p:cNvSpPr>
              <p:nvPr/>
            </p:nvSpPr>
            <p:spPr bwMode="auto">
              <a:xfrm>
                <a:off x="839" y="436"/>
                <a:ext cx="14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Winter - Februari</a:t>
                </a:r>
              </a:p>
            </p:txBody>
          </p:sp>
        </p:grpSp>
        <p:sp>
          <p:nvSpPr>
            <p:cNvPr id="12" name="Text Box 20"/>
            <p:cNvSpPr txBox="1">
              <a:spLocks noChangeArrowheads="1"/>
            </p:cNvSpPr>
            <p:nvPr/>
          </p:nvSpPr>
          <p:spPr bwMode="auto">
            <a:xfrm>
              <a:off x="838" y="1810"/>
              <a:ext cx="109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rPr>
                <a:t>&gt; G1 </a:t>
              </a: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en </a:t>
              </a:r>
              <a:r>
                <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rPr>
                <a:t>G2...</a:t>
              </a:r>
            </a:p>
          </p:txBody>
        </p:sp>
      </p:grpSp>
      <p:grpSp>
        <p:nvGrpSpPr>
          <p:cNvPr id="15" name="Group 26"/>
          <p:cNvGrpSpPr>
            <a:grpSpLocks/>
          </p:cNvGrpSpPr>
          <p:nvPr/>
        </p:nvGrpSpPr>
        <p:grpSpPr bwMode="auto">
          <a:xfrm>
            <a:off x="4499992" y="630238"/>
            <a:ext cx="4644008" cy="3073400"/>
            <a:chOff x="2916" y="397"/>
            <a:chExt cx="2844" cy="1890"/>
          </a:xfrm>
        </p:grpSpPr>
        <p:grpSp>
          <p:nvGrpSpPr>
            <p:cNvPr id="16" name="Group 16"/>
            <p:cNvGrpSpPr>
              <a:grpSpLocks/>
            </p:cNvGrpSpPr>
            <p:nvPr/>
          </p:nvGrpSpPr>
          <p:grpSpPr bwMode="auto">
            <a:xfrm>
              <a:off x="2916" y="397"/>
              <a:ext cx="2844" cy="1890"/>
              <a:chOff x="2916" y="397"/>
              <a:chExt cx="2844" cy="1890"/>
            </a:xfrm>
          </p:grpSpPr>
          <p:pic>
            <p:nvPicPr>
              <p:cNvPr id="18"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16" y="397"/>
                <a:ext cx="2844" cy="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9"/>
              <p:cNvSpPr txBox="1">
                <a:spLocks noChangeArrowheads="1"/>
              </p:cNvSpPr>
              <p:nvPr/>
            </p:nvSpPr>
            <p:spPr bwMode="auto">
              <a:xfrm>
                <a:off x="3878" y="436"/>
                <a:ext cx="108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err="1" smtClean="0">
                    <a:ln>
                      <a:noFill/>
                    </a:ln>
                    <a:solidFill>
                      <a:prstClr val="white"/>
                    </a:solidFill>
                    <a:effectLst/>
                    <a:uLnTx/>
                    <a:uFillTx/>
                    <a:latin typeface="Calibri"/>
                    <a:ea typeface="Verdana" panose="020B0604030504040204" pitchFamily="34" charset="0"/>
                    <a:cs typeface="Verdana" panose="020B0604030504040204" pitchFamily="34" charset="0"/>
                  </a:rPr>
                  <a:t>Lente-mei</a:t>
                </a:r>
                <a:endPar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endParaRPr>
              </a:p>
            </p:txBody>
          </p:sp>
        </p:grpSp>
        <p:sp>
          <p:nvSpPr>
            <p:cNvPr id="17" name="Text Box 21"/>
            <p:cNvSpPr txBox="1">
              <a:spLocks noChangeArrowheads="1"/>
            </p:cNvSpPr>
            <p:nvPr/>
          </p:nvSpPr>
          <p:spPr bwMode="auto">
            <a:xfrm>
              <a:off x="3708" y="1810"/>
              <a:ext cx="109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rPr>
                <a:t>&gt; Alle </a:t>
              </a:r>
              <a:r>
                <a:rPr kumimoji="0" lang="it-IT" altLang="it-IT" sz="2400" b="1" i="0" u="none" strike="noStrike" kern="1200" cap="none" spc="0" normalizeH="0" baseline="0" noProof="0" dirty="0" err="1">
                  <a:ln>
                    <a:noFill/>
                  </a:ln>
                  <a:solidFill>
                    <a:prstClr val="white"/>
                  </a:solidFill>
                  <a:effectLst/>
                  <a:uLnTx/>
                  <a:uFillTx/>
                  <a:latin typeface="Calibri"/>
                  <a:ea typeface="Verdana" panose="020B0604030504040204" pitchFamily="34" charset="0"/>
                  <a:cs typeface="Verdana" panose="020B0604030504040204" pitchFamily="34" charset="0"/>
                </a:rPr>
                <a:t>soorten</a:t>
              </a:r>
              <a:endPar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endParaRPr>
            </a:p>
          </p:txBody>
        </p:sp>
      </p:grpSp>
      <p:grpSp>
        <p:nvGrpSpPr>
          <p:cNvPr id="20" name="Group 29"/>
          <p:cNvGrpSpPr>
            <a:grpSpLocks/>
          </p:cNvGrpSpPr>
          <p:nvPr/>
        </p:nvGrpSpPr>
        <p:grpSpPr bwMode="auto">
          <a:xfrm>
            <a:off x="-2" y="3704684"/>
            <a:ext cx="4714875" cy="3169216"/>
            <a:chOff x="0" y="2333"/>
            <a:chExt cx="2928" cy="1914"/>
          </a:xfrm>
        </p:grpSpPr>
        <p:grpSp>
          <p:nvGrpSpPr>
            <p:cNvPr id="21" name="Group 17"/>
            <p:cNvGrpSpPr>
              <a:grpSpLocks/>
            </p:cNvGrpSpPr>
            <p:nvPr/>
          </p:nvGrpSpPr>
          <p:grpSpPr bwMode="auto">
            <a:xfrm>
              <a:off x="0" y="2333"/>
              <a:ext cx="2928" cy="1914"/>
              <a:chOff x="0" y="2333"/>
              <a:chExt cx="2928" cy="1914"/>
            </a:xfrm>
          </p:grpSpPr>
          <p:pic>
            <p:nvPicPr>
              <p:cNvPr id="2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333"/>
                <a:ext cx="2928" cy="1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Box 10"/>
              <p:cNvSpPr txBox="1">
                <a:spLocks noChangeArrowheads="1"/>
              </p:cNvSpPr>
              <p:nvPr/>
            </p:nvSpPr>
            <p:spPr bwMode="auto">
              <a:xfrm>
                <a:off x="952" y="2464"/>
                <a:ext cx="1188"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err="1" smtClean="0">
                    <a:ln>
                      <a:noFill/>
                    </a:ln>
                    <a:solidFill>
                      <a:prstClr val="white"/>
                    </a:solidFill>
                    <a:effectLst/>
                    <a:uLnTx/>
                    <a:uFillTx/>
                    <a:latin typeface="Calibri"/>
                    <a:ea typeface="Verdana" panose="020B0604030504040204" pitchFamily="34" charset="0"/>
                    <a:cs typeface="Verdana" panose="020B0604030504040204" pitchFamily="34" charset="0"/>
                  </a:rPr>
                  <a:t>Zomer-juli</a:t>
                </a:r>
                <a:endPar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endParaRPr>
              </a:p>
            </p:txBody>
          </p:sp>
        </p:grpSp>
        <p:sp>
          <p:nvSpPr>
            <p:cNvPr id="22" name="Text Box 22"/>
            <p:cNvSpPr txBox="1">
              <a:spLocks noChangeArrowheads="1"/>
            </p:cNvSpPr>
            <p:nvPr/>
          </p:nvSpPr>
          <p:spPr bwMode="auto">
            <a:xfrm>
              <a:off x="1215" y="3838"/>
              <a:ext cx="604"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&gt; L2</a:t>
              </a:r>
            </a:p>
          </p:txBody>
        </p:sp>
      </p:grpSp>
      <p:grpSp>
        <p:nvGrpSpPr>
          <p:cNvPr id="25" name="Group 28"/>
          <p:cNvGrpSpPr>
            <a:grpSpLocks/>
          </p:cNvGrpSpPr>
          <p:nvPr/>
        </p:nvGrpSpPr>
        <p:grpSpPr bwMode="auto">
          <a:xfrm>
            <a:off x="4621613" y="3716168"/>
            <a:ext cx="4558283" cy="3169097"/>
            <a:chOff x="1585" y="1500"/>
            <a:chExt cx="2736" cy="1926"/>
          </a:xfrm>
        </p:grpSpPr>
        <p:grpSp>
          <p:nvGrpSpPr>
            <p:cNvPr id="26" name="Group 19"/>
            <p:cNvGrpSpPr>
              <a:grpSpLocks/>
            </p:cNvGrpSpPr>
            <p:nvPr/>
          </p:nvGrpSpPr>
          <p:grpSpPr bwMode="auto">
            <a:xfrm>
              <a:off x="1585" y="1500"/>
              <a:ext cx="2736" cy="1926"/>
              <a:chOff x="1585" y="1500"/>
              <a:chExt cx="2736" cy="1926"/>
            </a:xfrm>
          </p:grpSpPr>
          <p:pic>
            <p:nvPicPr>
              <p:cNvPr id="28"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85" y="1500"/>
                <a:ext cx="2736" cy="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 Box 13"/>
              <p:cNvSpPr txBox="1">
                <a:spLocks noChangeArrowheads="1"/>
              </p:cNvSpPr>
              <p:nvPr/>
            </p:nvSpPr>
            <p:spPr bwMode="auto">
              <a:xfrm>
                <a:off x="2121" y="1557"/>
                <a:ext cx="1454"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Herfst-nov</a:t>
                </a:r>
                <a:r>
                  <a:rPr lang="it-IT" altLang="it-IT" sz="2400" b="1" dirty="0" smtClean="0">
                    <a:solidFill>
                      <a:prstClr val="white"/>
                    </a:solidFill>
                    <a:latin typeface="Calibri"/>
                    <a:ea typeface="Verdana" panose="020B0604030504040204" pitchFamily="34" charset="0"/>
                    <a:cs typeface="Verdana" panose="020B0604030504040204" pitchFamily="34" charset="0"/>
                  </a:rPr>
                  <a:t>ember</a:t>
                </a: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a:t>
                </a:r>
              </a:p>
            </p:txBody>
          </p:sp>
        </p:grpSp>
        <p:sp>
          <p:nvSpPr>
            <p:cNvPr id="27" name="Text Box 24"/>
            <p:cNvSpPr txBox="1">
              <a:spLocks noChangeArrowheads="1"/>
            </p:cNvSpPr>
            <p:nvPr/>
          </p:nvSpPr>
          <p:spPr bwMode="auto">
            <a:xfrm>
              <a:off x="2608" y="2931"/>
              <a:ext cx="61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&gt; G2</a:t>
              </a:r>
            </a:p>
          </p:txBody>
        </p:sp>
      </p:grpSp>
    </p:spTree>
    <p:extLst>
      <p:ext uri="{BB962C8B-B14F-4D97-AF65-F5344CB8AC3E}">
        <p14:creationId xmlns:p14="http://schemas.microsoft.com/office/powerpoint/2010/main" val="68747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35496" y="2377059"/>
            <a:ext cx="9001000" cy="4508325"/>
            <a:chOff x="35496" y="2377059"/>
            <a:chExt cx="9001000" cy="4508325"/>
          </a:xfrm>
        </p:grpSpPr>
        <p:pic>
          <p:nvPicPr>
            <p:cNvPr id="7" name="Picture 3" descr="C:\Users\RITA\AppData\Local\Microsoft\Windows\INetCache\IE\XL87SAAS\grass4[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2377059"/>
              <a:ext cx="6776471" cy="4480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ITA\AppData\Local\Microsoft\Windows\INetCache\IE\88F6K0ZX\grass-30974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2608" y="5103440"/>
              <a:ext cx="3563888" cy="178194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r="46693" b="5867"/>
          <a:stretch>
            <a:fillRect/>
          </a:stretch>
        </p:blipFill>
        <p:spPr bwMode="auto">
          <a:xfrm>
            <a:off x="202823" y="1412776"/>
            <a:ext cx="6025361" cy="529506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8575">
            <a:solidFill>
              <a:schemeClr val="bg2"/>
            </a:solidFill>
            <a:miter lim="800000"/>
            <a:headEnd/>
            <a:tailEnd/>
          </a:ln>
          <a:effectLst/>
          <a:extLst/>
        </p:spPr>
      </p:pic>
      <p:sp>
        <p:nvSpPr>
          <p:cNvPr id="10" name="CasellaDiTesto 9"/>
          <p:cNvSpPr txBox="1"/>
          <p:nvPr/>
        </p:nvSpPr>
        <p:spPr>
          <a:xfrm>
            <a:off x="6209856" y="4244009"/>
            <a:ext cx="28083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G1, G2 =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gras</a:t>
            </a:r>
            <a:endParaRPr kumimoji="0" lang="it-IT" sz="18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L1, L2 = </a:t>
            </a:r>
            <a:r>
              <a:rPr lang="it-IT" b="1" dirty="0" smtClean="0">
                <a:solidFill>
                  <a:prstClr val="black"/>
                </a:solidFill>
                <a:latin typeface="Calibri"/>
              </a:rPr>
              <a:t>vlinderbloemige</a:t>
            </a:r>
            <a:endParaRPr kumimoji="0" lang="it-IT" sz="18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1= snel vestigend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2=langzaam vestigend</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p:cNvSpPr txBox="1"/>
          <p:nvPr/>
        </p:nvSpPr>
        <p:spPr>
          <a:xfrm>
            <a:off x="306658" y="509693"/>
            <a:ext cx="71216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Verbetering van de ruwvoerkwaliteit door gebruik van mengsels op basis van inheemse soorten </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CasellaDiTesto 11"/>
          <p:cNvSpPr txBox="1"/>
          <p:nvPr/>
        </p:nvSpPr>
        <p:spPr>
          <a:xfrm>
            <a:off x="6279153" y="5517232"/>
            <a:ext cx="27363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Gemiddelde waarden van 5 oogsten </a:t>
            </a:r>
            <a:r>
              <a:rPr lang="it-IT" b="1" dirty="0" smtClean="0">
                <a:solidFill>
                  <a:prstClr val="black"/>
                </a:solidFill>
                <a:latin typeface="Calibri"/>
              </a:rPr>
              <a:t>in</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het jaar</a:t>
            </a:r>
            <a:endParaRPr kumimoji="0" lang="it-IT"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CasellaDiTesto 13"/>
          <p:cNvSpPr txBox="1"/>
          <p:nvPr/>
        </p:nvSpPr>
        <p:spPr>
          <a:xfrm>
            <a:off x="6300192" y="6307734"/>
            <a:ext cx="27363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Maltoni et al. (2007)</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67168" y="1844824"/>
            <a:ext cx="2651000" cy="1988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ttangolo 17"/>
          <p:cNvSpPr/>
          <p:nvPr/>
        </p:nvSpPr>
        <p:spPr>
          <a:xfrm>
            <a:off x="457200" y="45679"/>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200" b="1" i="1" dirty="0" smtClean="0">
                <a:solidFill>
                  <a:prstClr val="black"/>
                </a:solidFill>
                <a:latin typeface="Calibri"/>
              </a:rPr>
              <a:t>Methode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n om graslanden te verbeteren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0343633"/>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PSN000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595138"/>
            <a:ext cx="8305800"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381000" y="574625"/>
            <a:ext cx="8305800" cy="1538883"/>
          </a:xfrm>
          <a:prstGeom prst="rect">
            <a:avLst/>
          </a:prstGeom>
          <a:solidFill>
            <a:srgbClr val="000000"/>
          </a:solidFill>
          <a:ln>
            <a:noFill/>
          </a:ln>
          <a:effectLst/>
          <a:extLs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3400" b="0" i="0" u="sng" strike="noStrike" kern="1200" cap="none" spc="0" normalizeH="0" baseline="0" noProof="0" dirty="0" smtClean="0">
                <a:ln>
                  <a:noFill/>
                </a:ln>
                <a:solidFill>
                  <a:prstClr val="white"/>
                </a:solidFill>
                <a:effectLst/>
                <a:uLnTx/>
                <a:uFillTx/>
                <a:latin typeface="Calibri"/>
                <a:ea typeface="+mn-ea"/>
                <a:cs typeface="+mn-cs"/>
              </a:rPr>
              <a:t>Zaadinoculatie</a:t>
            </a:r>
            <a:r>
              <a:rPr kumimoji="0" lang="pt-PT" altLang="it-IT" sz="3400" b="0" i="0" u="none" strike="noStrike" kern="1200" cap="none" spc="0" normalizeH="0" baseline="0" noProof="0" dirty="0" smtClean="0">
                <a:ln>
                  <a:noFill/>
                </a:ln>
                <a:solidFill>
                  <a:prstClr val="white"/>
                </a:solidFill>
                <a:effectLst/>
                <a:uLnTx/>
                <a:uFillTx/>
                <a:latin typeface="Calibri"/>
                <a:ea typeface="+mn-ea"/>
                <a:cs typeface="+mn-cs"/>
              </a:rPr>
              <a:t>:</a:t>
            </a:r>
            <a:r>
              <a:rPr kumimoji="0" lang="pt-PT" altLang="it-IT"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pt-PT" altLang="it-IT" sz="2000" b="0" i="0" u="none" strike="noStrike" kern="1200" cap="none" spc="0" normalizeH="0" baseline="0" noProof="0" dirty="0">
                <a:ln>
                  <a:noFill/>
                </a:ln>
                <a:solidFill>
                  <a:prstClr val="white"/>
                </a:solidFill>
                <a:effectLst/>
                <a:uLnTx/>
                <a:uFillTx/>
                <a:latin typeface="Calibri"/>
                <a:ea typeface="+mn-ea"/>
                <a:cs typeface="+mn-cs"/>
              </a:rPr>
              <a:t>voor het </a:t>
            </a:r>
            <a:r>
              <a:rPr kumimoji="0" lang="pt-PT" altLang="it-IT" sz="2000" b="0" i="0" u="none" strike="noStrike" kern="1200" cap="none" spc="0" normalizeH="0" baseline="0" noProof="0" dirty="0" smtClean="0">
                <a:ln>
                  <a:noFill/>
                </a:ln>
                <a:solidFill>
                  <a:prstClr val="white"/>
                </a:solidFill>
                <a:effectLst/>
                <a:uLnTx/>
                <a:uFillTx/>
                <a:latin typeface="Calibri"/>
                <a:ea typeface="+mn-ea"/>
                <a:cs typeface="+mn-cs"/>
              </a:rPr>
              <a:t>zaaien hebben de zaden van vlinderbloemigen inoculatie nodig met specifieke </a:t>
            </a:r>
            <a:r>
              <a:rPr kumimoji="0" lang="pt-PT" altLang="it-IT" sz="2000" b="0" i="0" u="none" strike="noStrike" kern="1200" cap="none" spc="0" normalizeH="0" baseline="0" noProof="0" dirty="0">
                <a:ln>
                  <a:noFill/>
                </a:ln>
                <a:solidFill>
                  <a:prstClr val="white"/>
                </a:solidFill>
                <a:effectLst/>
                <a:uLnTx/>
                <a:uFillTx/>
                <a:latin typeface="Calibri"/>
                <a:ea typeface="+mn-ea"/>
                <a:cs typeface="+mn-cs"/>
              </a:rPr>
              <a:t>en zeer effectieve </a:t>
            </a:r>
            <a:r>
              <a:rPr kumimoji="0" lang="pt-PT" altLang="it-IT" sz="2000" b="0" i="1" u="none" strike="noStrike" kern="1200" cap="none" spc="0" normalizeH="0" baseline="0" noProof="0" dirty="0">
                <a:ln>
                  <a:noFill/>
                </a:ln>
                <a:solidFill>
                  <a:prstClr val="white"/>
                </a:solidFill>
                <a:effectLst/>
                <a:uLnTx/>
                <a:uFillTx/>
                <a:latin typeface="Calibri"/>
                <a:ea typeface="+mn-ea"/>
                <a:cs typeface="+mn-cs"/>
              </a:rPr>
              <a:t>Rhizobium</a:t>
            </a:r>
            <a:r>
              <a:rPr kumimoji="0" lang="pt-PT" altLang="it-IT" sz="2000" b="0" i="0" u="none" strike="noStrike" kern="1200" cap="none" spc="0" normalizeH="0" baseline="0" noProof="0" dirty="0">
                <a:ln>
                  <a:noFill/>
                </a:ln>
                <a:solidFill>
                  <a:prstClr val="white"/>
                </a:solidFill>
                <a:effectLst/>
                <a:uLnTx/>
                <a:uFillTx/>
                <a:latin typeface="Calibri"/>
                <a:ea typeface="+mn-ea"/>
                <a:cs typeface="+mn-cs"/>
              </a:rPr>
              <a:t>-stammen, om de symbiotische N-fixatie te verbeteren, waardoor het systeem zelfvoorzienend wordt in dit belangrijke </a:t>
            </a:r>
            <a:r>
              <a:rPr lang="pt-PT" altLang="it-IT" sz="2000" dirty="0" smtClean="0">
                <a:solidFill>
                  <a:prstClr val="white"/>
                </a:solidFill>
                <a:latin typeface="Calibri"/>
              </a:rPr>
              <a:t>nutriënt</a:t>
            </a:r>
            <a:endParaRPr kumimoji="0" lang="pt-PT" altLang="it-IT"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ttangolo 7"/>
          <p:cNvSpPr/>
          <p:nvPr/>
        </p:nvSpPr>
        <p:spPr>
          <a:xfrm>
            <a:off x="1259632" y="107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200" b="1" i="1" noProof="0" dirty="0" smtClean="0">
                <a:solidFill>
                  <a:prstClr val="black"/>
                </a:solidFill>
                <a:latin typeface="Calibri"/>
              </a:rPr>
              <a:t>Vestiging en management</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298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439227" cy="532953"/>
          </a:xfrm>
        </p:spPr>
        <p:txBody>
          <a:bodyPr/>
          <a:lstStyle/>
          <a:p>
            <a:r>
              <a:rPr lang="en-US" altLang="sv-SE" sz="2400" dirty="0">
                <a:solidFill>
                  <a:prstClr val="black"/>
                </a:solidFill>
                <a:latin typeface="Calibri"/>
                <a:ea typeface="+mn-ea"/>
                <a:cs typeface="+mn-cs"/>
              </a:rPr>
              <a:t>Lengte van het </a:t>
            </a:r>
            <a:r>
              <a:rPr lang="en-US" altLang="sv-SE" sz="2400" dirty="0" smtClean="0">
                <a:solidFill>
                  <a:prstClr val="black"/>
                </a:solidFill>
                <a:latin typeface="Calibri"/>
                <a:ea typeface="+mn-ea"/>
                <a:cs typeface="+mn-cs"/>
              </a:rPr>
              <a:t>groeiseizoen in Europa</a:t>
            </a:r>
            <a:endParaRPr lang="es-ES" dirty="0"/>
          </a:p>
        </p:txBody>
      </p:sp>
      <p:sp>
        <p:nvSpPr>
          <p:cNvPr id="6" name="textruta 2"/>
          <p:cNvSpPr txBox="1">
            <a:spLocks noChangeArrowheads="1"/>
          </p:cNvSpPr>
          <p:nvPr/>
        </p:nvSpPr>
        <p:spPr bwMode="auto">
          <a:xfrm>
            <a:off x="5393168" y="1707695"/>
            <a:ext cx="29644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Lengte van het </a:t>
            </a:r>
            <a:r>
              <a:rPr kumimoji="0" lang="en-US" altLang="sv-SE" sz="24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groeiseizoen,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24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dagen</a:t>
            </a:r>
            <a:r>
              <a:rPr kumimoji="0" lang="en-US" altLang="sv-SE" sz="24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 &gt;5°C</a:t>
            </a:r>
            <a:endParaRPr kumimoji="0" lang="en-US" altLang="sv-SE"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 name="TextBox 1"/>
          <p:cNvSpPr txBox="1"/>
          <p:nvPr/>
        </p:nvSpPr>
        <p:spPr>
          <a:xfrm>
            <a:off x="5689600" y="3470487"/>
            <a:ext cx="308494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sv-SE" sz="1800" b="0" i="0" u="none" strike="noStrike" kern="1200" cap="none" spc="0" normalizeH="0" baseline="0" noProof="0" dirty="0" err="1" smtClean="0">
                <a:ln>
                  <a:noFill/>
                </a:ln>
                <a:solidFill>
                  <a:prstClr val="black"/>
                </a:solidFill>
                <a:effectLst/>
                <a:uLnTx/>
                <a:uFillTx/>
                <a:latin typeface="Calibri"/>
                <a:ea typeface="+mn-ea"/>
                <a:cs typeface="+mn-cs"/>
              </a:rPr>
              <a:t>Sommige</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1800" b="0" i="0" u="none" strike="noStrike" kern="1200" cap="none" spc="0" normalizeH="0" baseline="0" noProof="0" dirty="0" err="1" smtClean="0">
                <a:ln>
                  <a:noFill/>
                </a:ln>
                <a:solidFill>
                  <a:prstClr val="black"/>
                </a:solidFill>
                <a:effectLst/>
                <a:uLnTx/>
                <a:uFillTx/>
                <a:latin typeface="Calibri"/>
                <a:ea typeface="+mn-ea"/>
                <a:cs typeface="+mn-cs"/>
              </a:rPr>
              <a:t>soorten</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1800" b="0" i="0" u="none" strike="noStrike" kern="1200" cap="none" spc="0" normalizeH="0" baseline="0" noProof="0" dirty="0" err="1" smtClean="0">
                <a:ln>
                  <a:noFill/>
                </a:ln>
                <a:solidFill>
                  <a:prstClr val="black"/>
                </a:solidFill>
                <a:effectLst/>
                <a:uLnTx/>
                <a:uFillTx/>
                <a:latin typeface="Calibri"/>
                <a:ea typeface="+mn-ea"/>
                <a:cs typeface="+mn-cs"/>
              </a:rPr>
              <a:t>zijn</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1800" b="0" i="0" u="none" strike="noStrike" kern="1200" cap="none" spc="0" normalizeH="0" baseline="0" noProof="0" dirty="0" err="1" smtClean="0">
                <a:ln>
                  <a:noFill/>
                </a:ln>
                <a:solidFill>
                  <a:prstClr val="black"/>
                </a:solidFill>
                <a:effectLst/>
                <a:uLnTx/>
                <a:uFillTx/>
                <a:latin typeface="Calibri"/>
                <a:ea typeface="+mn-ea"/>
                <a:cs typeface="+mn-cs"/>
              </a:rPr>
              <a:t>beter</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1800" b="0" i="0" u="none" strike="noStrike" kern="1200" cap="none" spc="0" normalizeH="0" baseline="0" noProof="0" dirty="0" err="1" smtClean="0">
                <a:ln>
                  <a:noFill/>
                </a:ln>
                <a:solidFill>
                  <a:prstClr val="black"/>
                </a:solidFill>
                <a:effectLst/>
                <a:uLnTx/>
                <a:uFillTx/>
                <a:latin typeface="Calibri"/>
                <a:ea typeface="+mn-ea"/>
                <a:cs typeface="+mn-cs"/>
              </a:rPr>
              <a:t>aangepast</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altLang="sv-SE"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Grupp 10"/>
          <p:cNvGrpSpPr/>
          <p:nvPr/>
        </p:nvGrpSpPr>
        <p:grpSpPr>
          <a:xfrm>
            <a:off x="565813" y="1129852"/>
            <a:ext cx="4491200" cy="5289487"/>
            <a:chOff x="565813" y="1129852"/>
            <a:chExt cx="4491200" cy="5289487"/>
          </a:xfrm>
        </p:grpSpPr>
        <p:grpSp>
          <p:nvGrpSpPr>
            <p:cNvPr id="9" name="Grupp 8"/>
            <p:cNvGrpSpPr/>
            <p:nvPr/>
          </p:nvGrpSpPr>
          <p:grpSpPr>
            <a:xfrm>
              <a:off x="565813" y="1129852"/>
              <a:ext cx="4491200" cy="5289487"/>
              <a:chOff x="556288" y="1618746"/>
              <a:chExt cx="4174930" cy="4800592"/>
            </a:xfrm>
          </p:grpSpPr>
          <p:pic>
            <p:nvPicPr>
              <p:cNvPr id="5" name="Bild 1" descr="Macintosh HD:Users:larso:Desktop:EurVegpLängdPik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6288" y="1721966"/>
                <a:ext cx="4174930" cy="469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ruta 7"/>
              <p:cNvSpPr txBox="1"/>
              <p:nvPr/>
            </p:nvSpPr>
            <p:spPr>
              <a:xfrm>
                <a:off x="556288" y="1618746"/>
                <a:ext cx="2223429" cy="58659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textruta 3"/>
            <p:cNvSpPr txBox="1"/>
            <p:nvPr/>
          </p:nvSpPr>
          <p:spPr>
            <a:xfrm>
              <a:off x="1381125" y="3324225"/>
              <a:ext cx="200025" cy="28575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ruta 9"/>
            <p:cNvSpPr txBox="1"/>
            <p:nvPr/>
          </p:nvSpPr>
          <p:spPr>
            <a:xfrm>
              <a:off x="2528887" y="3789277"/>
              <a:ext cx="166688" cy="14287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 name="Afgeronde rechthoek 2"/>
          <p:cNvSpPr/>
          <p:nvPr/>
        </p:nvSpPr>
        <p:spPr>
          <a:xfrm>
            <a:off x="515639" y="1129852"/>
            <a:ext cx="4826382" cy="5484079"/>
          </a:xfrm>
          <a:prstGeom prst="round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35928866"/>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m 85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825" y="131763"/>
            <a:ext cx="8815388"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50825" y="115888"/>
            <a:ext cx="8815388" cy="584775"/>
          </a:xfrm>
          <a:prstGeom prst="rect">
            <a:avLst/>
          </a:prstGeom>
          <a:solidFill>
            <a:srgbClr val="663300"/>
          </a:solidFill>
          <a:ln>
            <a:noFill/>
          </a:ln>
          <a:effectLst/>
          <a:extLs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3200" b="1" i="1" u="none" strike="noStrike" kern="1200" cap="none" spc="0" normalizeH="0" baseline="0" noProof="0" dirty="0" smtClean="0">
                <a:ln>
                  <a:noFill/>
                </a:ln>
                <a:solidFill>
                  <a:prstClr val="white"/>
                </a:solidFill>
                <a:effectLst/>
                <a:uLnTx/>
                <a:uFillTx/>
                <a:latin typeface="Calibri"/>
                <a:ea typeface="+mn-ea"/>
                <a:cs typeface="+mn-cs"/>
              </a:rPr>
              <a:t>Nutriëntenmanagement</a:t>
            </a:r>
            <a:endParaRPr kumimoji="0" lang="pt-PT" altLang="it-IT" sz="3200" b="1" i="1"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 Box 4"/>
          <p:cNvSpPr txBox="1">
            <a:spLocks noChangeArrowheads="1"/>
          </p:cNvSpPr>
          <p:nvPr/>
        </p:nvSpPr>
        <p:spPr bwMode="auto">
          <a:xfrm>
            <a:off x="328613" y="4187825"/>
            <a:ext cx="8815387" cy="2677656"/>
          </a:xfrm>
          <a:prstGeom prst="rect">
            <a:avLst/>
          </a:prstGeom>
          <a:solidFill>
            <a:srgbClr val="6633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95300" indent="-495300">
              <a:defRPr sz="3200" b="1">
                <a:solidFill>
                  <a:schemeClr val="tx1"/>
                </a:solidFill>
                <a:latin typeface="Times New Roman" pitchFamily="18" charset="0"/>
              </a:defRPr>
            </a:lvl1pPr>
            <a:lvl2pPr marL="952500" indent="-495300">
              <a:defRPr sz="3200" b="1">
                <a:solidFill>
                  <a:schemeClr val="tx1"/>
                </a:solidFill>
                <a:latin typeface="Times New Roman" pitchFamily="18" charset="0"/>
              </a:defRPr>
            </a:lvl2pPr>
            <a:lvl3pPr marL="1409700" indent="-495300">
              <a:defRPr sz="3200" b="1">
                <a:solidFill>
                  <a:schemeClr val="tx1"/>
                </a:solidFill>
                <a:latin typeface="Times New Roman" pitchFamily="18" charset="0"/>
              </a:defRPr>
            </a:lvl3pPr>
            <a:lvl4pPr marL="1866900" indent="-495300">
              <a:defRPr sz="3200" b="1">
                <a:solidFill>
                  <a:schemeClr val="tx1"/>
                </a:solidFill>
                <a:latin typeface="Times New Roman" pitchFamily="18" charset="0"/>
              </a:defRPr>
            </a:lvl4pPr>
            <a:lvl5pPr marL="2324100" indent="-495300">
              <a:defRPr sz="3200" b="1">
                <a:solidFill>
                  <a:schemeClr val="tx1"/>
                </a:solidFill>
                <a:latin typeface="Times New Roman" pitchFamily="18" charset="0"/>
              </a:defRPr>
            </a:lvl5pPr>
            <a:lvl6pPr marL="2781300" indent="-495300" eaLnBrk="0" fontAlgn="base" hangingPunct="0">
              <a:spcBef>
                <a:spcPct val="20000"/>
              </a:spcBef>
              <a:spcAft>
                <a:spcPct val="0"/>
              </a:spcAft>
              <a:defRPr sz="3200" b="1">
                <a:solidFill>
                  <a:schemeClr val="tx1"/>
                </a:solidFill>
                <a:latin typeface="Times New Roman" pitchFamily="18" charset="0"/>
              </a:defRPr>
            </a:lvl6pPr>
            <a:lvl7pPr marL="3238500" indent="-495300" eaLnBrk="0" fontAlgn="base" hangingPunct="0">
              <a:spcBef>
                <a:spcPct val="20000"/>
              </a:spcBef>
              <a:spcAft>
                <a:spcPct val="0"/>
              </a:spcAft>
              <a:defRPr sz="3200" b="1">
                <a:solidFill>
                  <a:schemeClr val="tx1"/>
                </a:solidFill>
                <a:latin typeface="Times New Roman" pitchFamily="18" charset="0"/>
              </a:defRPr>
            </a:lvl7pPr>
            <a:lvl8pPr marL="3695700" indent="-495300" eaLnBrk="0" fontAlgn="base" hangingPunct="0">
              <a:spcBef>
                <a:spcPct val="20000"/>
              </a:spcBef>
              <a:spcAft>
                <a:spcPct val="0"/>
              </a:spcAft>
              <a:defRPr sz="3200" b="1">
                <a:solidFill>
                  <a:schemeClr val="tx1"/>
                </a:solidFill>
                <a:latin typeface="Times New Roman" pitchFamily="18" charset="0"/>
              </a:defRPr>
            </a:lvl8pPr>
            <a:lvl9pPr marL="4152900" indent="-495300" eaLnBrk="0" fontAlgn="base" hangingPunct="0">
              <a:spcBef>
                <a:spcPct val="20000"/>
              </a:spcBef>
              <a:spcAft>
                <a:spcPct val="0"/>
              </a:spcAft>
              <a:defRPr sz="3200" b="1">
                <a:solidFill>
                  <a:schemeClr val="tx1"/>
                </a:solidFill>
                <a:latin typeface="Times New Roman" pitchFamily="18" charset="0"/>
              </a:defRPr>
            </a:lvl9pPr>
          </a:lstStyle>
          <a:p>
            <a:pPr marL="495300" marR="0" lvl="0" indent="-495300" algn="l" defTabSz="914400" rtl="0" eaLnBrk="1" fontAlgn="auto" latinLnBrk="0" hangingPunct="1">
              <a:lnSpc>
                <a:spcPct val="100000"/>
              </a:lnSpc>
              <a:spcBef>
                <a:spcPct val="50000"/>
              </a:spcBef>
              <a:spcAft>
                <a:spcPts val="0"/>
              </a:spcAft>
              <a:buClrTx/>
              <a:buSzTx/>
              <a:buFontTx/>
              <a:buNone/>
              <a:tabLst/>
              <a:defRPr/>
            </a:pPr>
            <a:r>
              <a:rPr kumimoji="0" lang="pt-PT" altLang="it-IT" sz="2800" b="1" i="0" u="none" strike="noStrike" kern="1200" cap="none" spc="0" normalizeH="0" baseline="0" noProof="0" dirty="0" smtClean="0">
                <a:ln>
                  <a:noFill/>
                </a:ln>
                <a:solidFill>
                  <a:prstClr val="white"/>
                </a:solidFill>
                <a:effectLst/>
                <a:uLnTx/>
                <a:uFillTx/>
                <a:latin typeface="Calibri"/>
                <a:ea typeface="+mn-ea"/>
                <a:cs typeface="+mn-cs"/>
              </a:rPr>
              <a:t>Graslanden op</a:t>
            </a:r>
            <a:r>
              <a:rPr kumimoji="0" lang="pt-PT" altLang="it-IT" sz="2800" b="1" i="0" u="none" strike="noStrike" kern="1200" cap="none" spc="0" normalizeH="0" noProof="0" dirty="0" smtClean="0">
                <a:ln>
                  <a:noFill/>
                </a:ln>
                <a:solidFill>
                  <a:prstClr val="white"/>
                </a:solidFill>
                <a:effectLst/>
                <a:uLnTx/>
                <a:uFillTx/>
                <a:latin typeface="Calibri"/>
                <a:ea typeface="+mn-ea"/>
                <a:cs typeface="+mn-cs"/>
              </a:rPr>
              <a:t> basis van vlinderbloemigen </a:t>
            </a:r>
            <a:r>
              <a:rPr kumimoji="0" lang="pt-PT" altLang="it-IT" sz="2800" b="1" i="0" u="none" strike="noStrike" kern="1200" cap="none" spc="0" normalizeH="0" baseline="0" noProof="0" dirty="0" smtClean="0">
                <a:ln>
                  <a:noFill/>
                </a:ln>
                <a:solidFill>
                  <a:prstClr val="white"/>
                </a:solidFill>
                <a:effectLst/>
                <a:uLnTx/>
                <a:uFillTx/>
                <a:latin typeface="Calibri"/>
                <a:ea typeface="+mn-ea"/>
                <a:cs typeface="+mn-cs"/>
              </a:rPr>
              <a:t>zijn zelfvoorzienend in </a:t>
            </a:r>
            <a:r>
              <a:rPr kumimoji="0" lang="pt-PT" altLang="it-IT" sz="2800" b="1" i="0" u="none" strike="noStrike" kern="1200" cap="none" spc="0" normalizeH="0" baseline="0" noProof="0" dirty="0" smtClean="0">
                <a:ln>
                  <a:noFill/>
                </a:ln>
                <a:solidFill>
                  <a:srgbClr val="00CCFF"/>
                </a:solidFill>
                <a:effectLst/>
                <a:uLnTx/>
                <a:uFillTx/>
                <a:latin typeface="Calibri"/>
                <a:ea typeface="+mn-ea"/>
                <a:cs typeface="+mn-cs"/>
              </a:rPr>
              <a:t>N</a:t>
            </a:r>
            <a:r>
              <a:rPr kumimoji="0" lang="pt-PT" altLang="it-IT" sz="2800" b="1" i="0" u="none" strike="noStrike" kern="1200" cap="none" spc="0" normalizeH="0" baseline="0" noProof="0" dirty="0" smtClean="0">
                <a:ln>
                  <a:noFill/>
                </a:ln>
                <a:solidFill>
                  <a:prstClr val="white"/>
                </a:solidFill>
                <a:effectLst/>
                <a:uLnTx/>
                <a:uFillTx/>
                <a:latin typeface="Calibri"/>
                <a:ea typeface="+mn-ea"/>
                <a:cs typeface="+mn-cs"/>
              </a:rPr>
              <a:t>, maar vereisen een adequate toediening van andere macronutriënten, in het bijzonder </a:t>
            </a:r>
            <a:r>
              <a:rPr kumimoji="0" lang="pt-PT" altLang="it-IT" sz="2800" b="1" i="0" u="none" strike="noStrike" kern="1200" cap="none" spc="0" normalizeH="0" baseline="0" noProof="0" dirty="0" smtClean="0">
                <a:ln>
                  <a:noFill/>
                </a:ln>
                <a:solidFill>
                  <a:srgbClr val="FF3300"/>
                </a:solidFill>
                <a:effectLst/>
                <a:uLnTx/>
                <a:uFillTx/>
                <a:latin typeface="Calibri"/>
                <a:ea typeface="+mn-ea"/>
                <a:cs typeface="+mn-cs"/>
              </a:rPr>
              <a:t>P </a:t>
            </a:r>
            <a:r>
              <a:rPr kumimoji="0" lang="pt-PT" altLang="it-IT" sz="2800" b="1" i="0" u="none" strike="noStrike" kern="1200" cap="none" spc="0" normalizeH="0" baseline="0" noProof="0" dirty="0" smtClean="0">
                <a:ln>
                  <a:noFill/>
                </a:ln>
                <a:solidFill>
                  <a:prstClr val="white"/>
                </a:solidFill>
                <a:effectLst/>
                <a:uLnTx/>
                <a:uFillTx/>
                <a:latin typeface="Calibri"/>
                <a:ea typeface="+mn-ea"/>
                <a:cs typeface="+mn-cs"/>
              </a:rPr>
              <a:t>(bij vestiging en één keer per jaar bovengronds) en indien nodig ook andere macro- (</a:t>
            </a:r>
            <a:r>
              <a:rPr kumimoji="0" lang="pt-PT" altLang="it-IT" sz="2800" b="1" i="0" u="none" strike="noStrike" kern="1200" cap="none" spc="0" normalizeH="0" baseline="0" noProof="0" dirty="0" smtClean="0">
                <a:ln>
                  <a:noFill/>
                </a:ln>
                <a:solidFill>
                  <a:srgbClr val="FFFF00"/>
                </a:solidFill>
                <a:effectLst/>
                <a:uLnTx/>
                <a:uFillTx/>
                <a:latin typeface="Calibri"/>
                <a:ea typeface="+mn-ea"/>
                <a:cs typeface="+mn-cs"/>
              </a:rPr>
              <a:t>K</a:t>
            </a:r>
            <a:r>
              <a:rPr kumimoji="0" lang="pt-PT" altLang="it-IT" sz="2800" b="1" i="0" u="none" strike="noStrike" kern="1200" cap="none" spc="0" normalizeH="0" baseline="0" noProof="0" dirty="0" smtClean="0">
                <a:ln>
                  <a:noFill/>
                </a:ln>
                <a:solidFill>
                  <a:prstClr val="white"/>
                </a:solidFill>
                <a:effectLst/>
                <a:uLnTx/>
                <a:uFillTx/>
                <a:latin typeface="Calibri"/>
                <a:ea typeface="+mn-ea"/>
                <a:cs typeface="+mn-cs"/>
              </a:rPr>
              <a:t>, Ca, S, Mg) </a:t>
            </a:r>
            <a:r>
              <a:rPr lang="pt-PT" altLang="it-IT" sz="2800" dirty="0" smtClean="0">
                <a:solidFill>
                  <a:prstClr val="white"/>
                </a:solidFill>
                <a:latin typeface="Calibri"/>
              </a:rPr>
              <a:t>en</a:t>
            </a:r>
            <a:r>
              <a:rPr kumimoji="0" lang="pt-PT" altLang="it-IT" sz="2800" b="1" i="0" u="none" strike="noStrike" kern="1200" cap="none" spc="0" normalizeH="0" baseline="0" noProof="0" dirty="0" smtClean="0">
                <a:ln>
                  <a:noFill/>
                </a:ln>
                <a:solidFill>
                  <a:prstClr val="white"/>
                </a:solidFill>
                <a:effectLst/>
                <a:uLnTx/>
                <a:uFillTx/>
                <a:latin typeface="Calibri"/>
                <a:ea typeface="+mn-ea"/>
                <a:cs typeface="+mn-cs"/>
              </a:rPr>
              <a:t> micronutriënten (Mo, B, Zn, Cu, Fe, Co)</a:t>
            </a:r>
          </a:p>
        </p:txBody>
      </p:sp>
    </p:spTree>
    <p:extLst>
      <p:ext uri="{BB962C8B-B14F-4D97-AF65-F5344CB8AC3E}">
        <p14:creationId xmlns:p14="http://schemas.microsoft.com/office/powerpoint/2010/main" val="25327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Imagem 354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443309"/>
            <a:ext cx="4267200" cy="32004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Imagem 258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443309"/>
            <a:ext cx="4267200" cy="32004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304800" y="3099881"/>
            <a:ext cx="8534400" cy="977191"/>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PT" altLang="it-IT" sz="2300" b="0" i="0" u="none" strike="noStrike" kern="1200" cap="none" spc="0" normalizeH="0" baseline="0" noProof="0" dirty="0" smtClean="0">
                <a:ln>
                  <a:noFill/>
                </a:ln>
                <a:solidFill>
                  <a:prstClr val="white"/>
                </a:solidFill>
                <a:effectLst/>
                <a:uLnTx/>
                <a:uFillTx/>
                <a:latin typeface="Calibri"/>
                <a:ea typeface="+mn-ea"/>
                <a:cs typeface="+mn-cs"/>
              </a:rPr>
              <a:t>Vroeg </a:t>
            </a:r>
            <a:r>
              <a:rPr kumimoji="0" lang="pt-PT" altLang="it-IT" sz="2300" b="0" i="0" u="none" strike="noStrike" kern="1200" cap="none" spc="0" normalizeH="0" baseline="0" noProof="0" dirty="0">
                <a:ln>
                  <a:noFill/>
                </a:ln>
                <a:solidFill>
                  <a:prstClr val="white"/>
                </a:solidFill>
                <a:effectLst/>
                <a:uLnTx/>
                <a:uFillTx/>
                <a:latin typeface="Calibri"/>
                <a:ea typeface="+mn-ea"/>
                <a:cs typeface="+mn-cs"/>
              </a:rPr>
              <a:t>in de herfst (ideale bodemtemperatuur &gt;16ºC), </a:t>
            </a:r>
            <a:endParaRPr kumimoji="0" lang="pt-PT" altLang="it-IT" sz="23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lang="pt-PT" altLang="it-IT" sz="2300" dirty="0" smtClean="0">
                <a:solidFill>
                  <a:prstClr val="white"/>
                </a:solidFill>
                <a:latin typeface="Calibri"/>
              </a:rPr>
              <a:t>in</a:t>
            </a:r>
            <a:r>
              <a:rPr kumimoji="0" lang="pt-PT" altLang="it-IT" sz="2300" b="0" i="0" u="none" strike="noStrike" kern="1200" cap="none" spc="0" normalizeH="0" baseline="0" noProof="0" dirty="0" smtClean="0">
                <a:ln>
                  <a:noFill/>
                </a:ln>
                <a:solidFill>
                  <a:prstClr val="white"/>
                </a:solidFill>
                <a:effectLst/>
                <a:uLnTx/>
                <a:uFillTx/>
                <a:latin typeface="Calibri"/>
                <a:ea typeface="+mn-ea"/>
                <a:cs typeface="+mn-cs"/>
              </a:rPr>
              <a:t> </a:t>
            </a:r>
            <a:r>
              <a:rPr kumimoji="0" lang="pt-PT" altLang="it-IT" sz="2300" b="0" i="0" u="none" strike="noStrike" kern="1200" cap="none" spc="0" normalizeH="0" baseline="0" noProof="0" dirty="0">
                <a:ln>
                  <a:noFill/>
                </a:ln>
                <a:solidFill>
                  <a:prstClr val="white"/>
                </a:solidFill>
                <a:effectLst/>
                <a:uLnTx/>
                <a:uFillTx/>
                <a:latin typeface="Calibri"/>
                <a:ea typeface="+mn-ea"/>
                <a:cs typeface="+mn-cs"/>
              </a:rPr>
              <a:t>een oppervlakkig bewerkt zaaibed (minimale grondbewerking) </a:t>
            </a:r>
            <a:endParaRPr kumimoji="0" lang="pt-PT" altLang="it-IT" sz="23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mn-cs"/>
            </a:endParaRPr>
          </a:p>
        </p:txBody>
      </p:sp>
      <p:pic>
        <p:nvPicPr>
          <p:cNvPr id="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4075509"/>
            <a:ext cx="4249737" cy="2809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0" y="4046934"/>
            <a:ext cx="4321175" cy="28368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ttangolo 10"/>
          <p:cNvSpPr/>
          <p:nvPr/>
        </p:nvSpPr>
        <p:spPr>
          <a:xfrm>
            <a:off x="971600" y="-9939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Zaaien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704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8" y="476250"/>
            <a:ext cx="4351337" cy="295275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descr="Imagem 665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171450"/>
            <a:ext cx="4343400" cy="32575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a:off x="249382" y="2717939"/>
            <a:ext cx="4497242" cy="707886"/>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pt-PT" altLang="it-IT" sz="2000" dirty="0" smtClean="0">
                <a:solidFill>
                  <a:prstClr val="white"/>
                </a:solidFill>
                <a:latin typeface="Calibri"/>
                <a:cs typeface="Times New Roman" pitchFamily="18" charset="0"/>
              </a:rPr>
              <a:t>Jaarrond beweiden, waarbij veebezetting wordt aangepast aan grasopbrengst</a:t>
            </a:r>
            <a:endParaRPr kumimoji="0" lang="pt-PT" altLang="it-IT" sz="2000" b="0" i="0" u="none" strike="noStrike" kern="1200" cap="none" spc="0" normalizeH="0" baseline="0" noProof="0" dirty="0">
              <a:ln>
                <a:noFill/>
              </a:ln>
              <a:solidFill>
                <a:prstClr val="white"/>
              </a:solidFill>
              <a:effectLst/>
              <a:uLnTx/>
              <a:uFillTx/>
              <a:latin typeface="Calibri"/>
              <a:ea typeface="+mn-ea"/>
              <a:cs typeface="Times New Roman" pitchFamily="18" charset="0"/>
            </a:endParaRPr>
          </a:p>
        </p:txBody>
      </p:sp>
      <p:sp>
        <p:nvSpPr>
          <p:cNvPr id="9" name="Text Box 10"/>
          <p:cNvSpPr txBox="1">
            <a:spLocks noChangeArrowheads="1"/>
          </p:cNvSpPr>
          <p:nvPr/>
        </p:nvSpPr>
        <p:spPr bwMode="auto">
          <a:xfrm>
            <a:off x="342900" y="0"/>
            <a:ext cx="8610600" cy="584775"/>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3200" b="1" i="1" u="none" strike="noStrike" kern="1200" cap="none" spc="0" normalizeH="0" baseline="0" noProof="0" dirty="0" smtClean="0">
                <a:ln>
                  <a:noFill/>
                </a:ln>
                <a:solidFill>
                  <a:prstClr val="white"/>
                </a:solidFill>
                <a:effectLst/>
                <a:uLnTx/>
                <a:uFillTx/>
                <a:latin typeface="Calibri"/>
                <a:ea typeface="+mn-ea"/>
                <a:cs typeface="+mn-cs"/>
              </a:rPr>
              <a:t>Beweidingsmanagement</a:t>
            </a:r>
            <a:endParaRPr kumimoji="0" lang="pt-PT" altLang="it-IT" sz="3200" b="1" i="1"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 Box 7"/>
          <p:cNvSpPr txBox="1">
            <a:spLocks noChangeArrowheads="1"/>
          </p:cNvSpPr>
          <p:nvPr/>
        </p:nvSpPr>
        <p:spPr bwMode="auto">
          <a:xfrm>
            <a:off x="5040312" y="2717939"/>
            <a:ext cx="3657600" cy="707886"/>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pt-PT" altLang="it-IT" sz="2000" dirty="0" smtClean="0">
                <a:solidFill>
                  <a:prstClr val="white"/>
                </a:solidFill>
                <a:latin typeface="Calibri"/>
              </a:rPr>
              <a:t>Het opb</a:t>
            </a:r>
            <a:r>
              <a:rPr kumimoji="0" lang="pt-PT" altLang="it-IT" sz="2000" b="0" i="0" u="none" strike="noStrike" kern="1200" cap="none" spc="0" normalizeH="0" baseline="0" noProof="0" dirty="0" smtClean="0">
                <a:ln>
                  <a:noFill/>
                </a:ln>
                <a:solidFill>
                  <a:prstClr val="white"/>
                </a:solidFill>
                <a:effectLst/>
                <a:uLnTx/>
                <a:uFillTx/>
                <a:latin typeface="Calibri"/>
                <a:ea typeface="+mn-ea"/>
                <a:cs typeface="+mn-cs"/>
              </a:rPr>
              <a:t>ouwen van een zaadbank in het voorjaar</a:t>
            </a:r>
          </a:p>
        </p:txBody>
      </p:sp>
      <p:pic>
        <p:nvPicPr>
          <p:cNvPr id="11" name="Picture 13" descr="P SECO (1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29000"/>
            <a:ext cx="4267200" cy="3200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4" descr="DSCF332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48200" y="3429000"/>
            <a:ext cx="4343400" cy="32131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5"/>
          <p:cNvSpPr txBox="1">
            <a:spLocks noChangeArrowheads="1"/>
          </p:cNvSpPr>
          <p:nvPr/>
        </p:nvSpPr>
        <p:spPr bwMode="auto">
          <a:xfrm>
            <a:off x="609600" y="6172200"/>
            <a:ext cx="3657600" cy="396875"/>
          </a:xfrm>
          <a:prstGeom prst="rect">
            <a:avLst/>
          </a:prstGeom>
          <a:solidFill>
            <a:srgbClr val="6633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smtClean="0">
                <a:ln>
                  <a:noFill/>
                </a:ln>
                <a:solidFill>
                  <a:prstClr val="white"/>
                </a:solidFill>
                <a:effectLst/>
                <a:uLnTx/>
                <a:uFillTx/>
                <a:latin typeface="Calibri"/>
                <a:ea typeface="+mn-ea"/>
                <a:cs typeface="+mn-cs"/>
              </a:rPr>
              <a:t>Diepe begrazing in de zomer</a:t>
            </a:r>
          </a:p>
        </p:txBody>
      </p:sp>
      <p:sp>
        <p:nvSpPr>
          <p:cNvPr id="14" name="Text Box 16"/>
          <p:cNvSpPr txBox="1">
            <a:spLocks noChangeArrowheads="1"/>
          </p:cNvSpPr>
          <p:nvPr/>
        </p:nvSpPr>
        <p:spPr bwMode="auto">
          <a:xfrm>
            <a:off x="5105400" y="5943600"/>
            <a:ext cx="3657600" cy="701675"/>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smtClean="0">
                <a:ln>
                  <a:noFill/>
                </a:ln>
                <a:solidFill>
                  <a:prstClr val="white"/>
                </a:solidFill>
                <a:effectLst/>
                <a:uLnTx/>
                <a:uFillTx/>
                <a:latin typeface="Calibri"/>
                <a:ea typeface="+mn-ea"/>
                <a:cs typeface="+mn-cs"/>
              </a:rPr>
              <a:t>Natuurlijke regeneratie na de najaarsregens</a:t>
            </a:r>
          </a:p>
        </p:txBody>
      </p:sp>
    </p:spTree>
    <p:extLst>
      <p:ext uri="{BB962C8B-B14F-4D97-AF65-F5344CB8AC3E}">
        <p14:creationId xmlns:p14="http://schemas.microsoft.com/office/powerpoint/2010/main" val="94022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10" grpId="0" animBg="1" autoUpdateAnimBg="0"/>
      <p:bldP spid="13" grpId="0" animBg="1" autoUpdateAnimBg="0"/>
      <p:bldP spid="14" grpId="0" animBg="1" autoUpdateAnimBg="0"/>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968" y="2420888"/>
            <a:ext cx="8218488" cy="3408380"/>
          </a:xfrm>
        </p:spPr>
        <p:txBody>
          <a:bodyPr/>
          <a:lstStyle/>
          <a:p>
            <a:pPr marL="0" indent="0" algn="ctr">
              <a:buNone/>
            </a:pPr>
            <a:r>
              <a:rPr lang="it-IT" sz="5400" dirty="0" err="1" smtClean="0"/>
              <a:t>Graslanden</a:t>
            </a:r>
            <a:r>
              <a:rPr lang="it-IT" sz="5400" dirty="0" smtClean="0"/>
              <a:t> in de </a:t>
            </a:r>
            <a:r>
              <a:rPr lang="it-IT" sz="5400" dirty="0" err="1" smtClean="0"/>
              <a:t>Italiaanse Alpen</a:t>
            </a:r>
            <a:endParaRPr lang="it-IT" sz="5400" dirty="0"/>
          </a:p>
        </p:txBody>
      </p:sp>
    </p:spTree>
    <p:extLst>
      <p:ext uri="{BB962C8B-B14F-4D97-AF65-F5344CB8AC3E}">
        <p14:creationId xmlns:p14="http://schemas.microsoft.com/office/powerpoint/2010/main" val="1682369531"/>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6" name="Text Box 3">
            <a:extLst>
              <a:ext uri="{FF2B5EF4-FFF2-40B4-BE49-F238E27FC236}">
                <a16:creationId xmlns:a16="http://schemas.microsoft.com/office/drawing/2014/main" id="{28738422-1339-421F-BBA2-E7750BBFF683}"/>
              </a:ext>
            </a:extLst>
          </p:cNvPr>
          <p:cNvSpPr txBox="1">
            <a:spLocks noChangeArrowheads="1"/>
          </p:cNvSpPr>
          <p:nvPr/>
        </p:nvSpPr>
        <p:spPr bwMode="auto">
          <a:xfrm>
            <a:off x="502250" y="6453336"/>
            <a:ext cx="3822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Source: Peratoner </a:t>
            </a:r>
            <a:r>
              <a:rPr kumimoji="0" lang="en-GB" altLang="en-US" sz="1600" b="0" i="1"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et al.</a:t>
            </a:r>
            <a:r>
              <a:rPr kumimoji="0" lang="en-GB" altLang="en-US" sz="1600"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 2011 (mod.)</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err="1" smtClean="0">
                <a:solidFill>
                  <a:prstClr val="black"/>
                </a:solidFill>
                <a:latin typeface="Calibri"/>
              </a:rPr>
              <a:t>Ruwvoergebieden</a:t>
            </a:r>
            <a:r>
              <a:rPr lang="en-US" dirty="0" smtClean="0">
                <a:solidFill>
                  <a:prstClr val="black"/>
                </a:solidFill>
                <a:latin typeface="Calibri"/>
              </a:rPr>
              <a:t> in Zuid-Tirol</a:t>
            </a:r>
            <a:endParaRPr kumimoji="0" lang="en-GB"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8" name="Freeform 3">
            <a:extLst>
              <a:ext uri="{FF2B5EF4-FFF2-40B4-BE49-F238E27FC236}">
                <a16:creationId xmlns:a16="http://schemas.microsoft.com/office/drawing/2014/main" id="{4DB0A510-1DCB-4A26-A7BB-5B402BF8E65F}"/>
              </a:ext>
            </a:extLst>
          </p:cNvPr>
          <p:cNvSpPr>
            <a:spLocks/>
          </p:cNvSpPr>
          <p:nvPr/>
        </p:nvSpPr>
        <p:spPr bwMode="auto">
          <a:xfrm>
            <a:off x="4711700" y="2489200"/>
            <a:ext cx="569913" cy="1265238"/>
          </a:xfrm>
          <a:custGeom>
            <a:avLst/>
            <a:gdLst>
              <a:gd name="T0" fmla="*/ 2147483646 w 63"/>
              <a:gd name="T1" fmla="*/ 2147483646 h 140"/>
              <a:gd name="T2" fmla="*/ 0 w 63"/>
              <a:gd name="T3" fmla="*/ 2147483646 h 140"/>
              <a:gd name="T4" fmla="*/ 0 w 63"/>
              <a:gd name="T5" fmla="*/ 2147483646 h 140"/>
              <a:gd name="T6" fmla="*/ 0 w 63"/>
              <a:gd name="T7" fmla="*/ 2147483646 h 140"/>
              <a:gd name="T8" fmla="*/ 2147483646 w 63"/>
              <a:gd name="T9" fmla="*/ 2147483646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40">
                <a:moveTo>
                  <a:pt x="63" y="15"/>
                </a:moveTo>
                <a:cubicBezTo>
                  <a:pt x="43" y="6"/>
                  <a:pt x="22" y="1"/>
                  <a:pt x="0" y="1"/>
                </a:cubicBezTo>
                <a:cubicBezTo>
                  <a:pt x="0" y="0"/>
                  <a:pt x="0" y="1"/>
                  <a:pt x="0" y="1"/>
                </a:cubicBezTo>
                <a:lnTo>
                  <a:pt x="0" y="140"/>
                </a:lnTo>
                <a:lnTo>
                  <a:pt x="63" y="15"/>
                </a:lnTo>
                <a:close/>
              </a:path>
            </a:pathLst>
          </a:custGeom>
          <a:solidFill>
            <a:srgbClr val="8080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4">
            <a:extLst>
              <a:ext uri="{FF2B5EF4-FFF2-40B4-BE49-F238E27FC236}">
                <a16:creationId xmlns:a16="http://schemas.microsoft.com/office/drawing/2014/main" id="{B7C55784-CC44-4610-952B-D5B52BB42666}"/>
              </a:ext>
            </a:extLst>
          </p:cNvPr>
          <p:cNvSpPr>
            <a:spLocks/>
          </p:cNvSpPr>
          <p:nvPr/>
        </p:nvSpPr>
        <p:spPr bwMode="auto">
          <a:xfrm>
            <a:off x="4711700" y="2624138"/>
            <a:ext cx="1257300" cy="1130300"/>
          </a:xfrm>
          <a:custGeom>
            <a:avLst/>
            <a:gdLst>
              <a:gd name="T0" fmla="*/ 2147483646 w 139"/>
              <a:gd name="T1" fmla="*/ 2147483646 h 125"/>
              <a:gd name="T2" fmla="*/ 2147483646 w 139"/>
              <a:gd name="T3" fmla="*/ 0 h 125"/>
              <a:gd name="T4" fmla="*/ 0 w 139"/>
              <a:gd name="T5" fmla="*/ 2147483646 h 125"/>
              <a:gd name="T6" fmla="*/ 2147483646 w 139"/>
              <a:gd name="T7" fmla="*/ 2147483646 h 1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25">
                <a:moveTo>
                  <a:pt x="139" y="112"/>
                </a:moveTo>
                <a:cubicBezTo>
                  <a:pt x="135" y="64"/>
                  <a:pt x="106" y="22"/>
                  <a:pt x="63" y="0"/>
                </a:cubicBezTo>
                <a:lnTo>
                  <a:pt x="0" y="125"/>
                </a:lnTo>
                <a:lnTo>
                  <a:pt x="139" y="112"/>
                </a:lnTo>
                <a:close/>
              </a:path>
            </a:pathLst>
          </a:custGeom>
          <a:solidFill>
            <a:srgbClr val="99CC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5">
            <a:extLst>
              <a:ext uri="{FF2B5EF4-FFF2-40B4-BE49-F238E27FC236}">
                <a16:creationId xmlns:a16="http://schemas.microsoft.com/office/drawing/2014/main" id="{D4F39D37-FDB1-4547-AA1C-673D8655B142}"/>
              </a:ext>
            </a:extLst>
          </p:cNvPr>
          <p:cNvSpPr>
            <a:spLocks/>
          </p:cNvSpPr>
          <p:nvPr/>
        </p:nvSpPr>
        <p:spPr bwMode="auto">
          <a:xfrm>
            <a:off x="4711700" y="3636963"/>
            <a:ext cx="1257300" cy="117475"/>
          </a:xfrm>
          <a:custGeom>
            <a:avLst/>
            <a:gdLst>
              <a:gd name="T0" fmla="*/ 2147483646 w 139"/>
              <a:gd name="T1" fmla="*/ 2147483646 h 13"/>
              <a:gd name="T2" fmla="*/ 2147483646 w 139"/>
              <a:gd name="T3" fmla="*/ 0 h 13"/>
              <a:gd name="T4" fmla="*/ 0 w 139"/>
              <a:gd name="T5" fmla="*/ 2147483646 h 13"/>
              <a:gd name="T6" fmla="*/ 2147483646 w 139"/>
              <a:gd name="T7" fmla="*/ 214748364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3">
                <a:moveTo>
                  <a:pt x="139" y="2"/>
                </a:moveTo>
                <a:cubicBezTo>
                  <a:pt x="139" y="2"/>
                  <a:pt x="139" y="1"/>
                  <a:pt x="139" y="0"/>
                </a:cubicBezTo>
                <a:lnTo>
                  <a:pt x="0" y="13"/>
                </a:lnTo>
                <a:lnTo>
                  <a:pt x="139" y="2"/>
                </a:lnTo>
                <a:close/>
              </a:path>
            </a:pathLst>
          </a:custGeom>
          <a:solidFill>
            <a:srgbClr val="FFFFCC"/>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6">
            <a:extLst>
              <a:ext uri="{FF2B5EF4-FFF2-40B4-BE49-F238E27FC236}">
                <a16:creationId xmlns:a16="http://schemas.microsoft.com/office/drawing/2014/main" id="{3A3DE633-C91B-4714-8A92-21B0F70CABA7}"/>
              </a:ext>
            </a:extLst>
          </p:cNvPr>
          <p:cNvSpPr>
            <a:spLocks/>
          </p:cNvSpPr>
          <p:nvPr/>
        </p:nvSpPr>
        <p:spPr bwMode="auto">
          <a:xfrm>
            <a:off x="4711700" y="3654425"/>
            <a:ext cx="1265238" cy="406400"/>
          </a:xfrm>
          <a:custGeom>
            <a:avLst/>
            <a:gdLst>
              <a:gd name="T0" fmla="*/ 2147483646 w 140"/>
              <a:gd name="T1" fmla="*/ 2147483646 h 45"/>
              <a:gd name="T2" fmla="*/ 2147483646 w 140"/>
              <a:gd name="T3" fmla="*/ 2147483646 h 45"/>
              <a:gd name="T4" fmla="*/ 2147483646 w 140"/>
              <a:gd name="T5" fmla="*/ 0 h 45"/>
              <a:gd name="T6" fmla="*/ 0 w 140"/>
              <a:gd name="T7" fmla="*/ 2147483646 h 45"/>
              <a:gd name="T8" fmla="*/ 2147483646 w 140"/>
              <a:gd name="T9" fmla="*/ 2147483646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 h="45">
                <a:moveTo>
                  <a:pt x="135" y="45"/>
                </a:moveTo>
                <a:cubicBezTo>
                  <a:pt x="138" y="34"/>
                  <a:pt x="140" y="22"/>
                  <a:pt x="140" y="11"/>
                </a:cubicBezTo>
                <a:cubicBezTo>
                  <a:pt x="140" y="7"/>
                  <a:pt x="139" y="4"/>
                  <a:pt x="139" y="0"/>
                </a:cubicBezTo>
                <a:lnTo>
                  <a:pt x="0" y="11"/>
                </a:lnTo>
                <a:lnTo>
                  <a:pt x="135" y="45"/>
                </a:lnTo>
                <a:close/>
              </a:path>
            </a:pathLst>
          </a:custGeom>
          <a:solidFill>
            <a:srgbClr val="00808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7">
            <a:extLst>
              <a:ext uri="{FF2B5EF4-FFF2-40B4-BE49-F238E27FC236}">
                <a16:creationId xmlns:a16="http://schemas.microsoft.com/office/drawing/2014/main" id="{CC4828FB-B11A-49B4-858D-49762AA1A8E6}"/>
              </a:ext>
            </a:extLst>
          </p:cNvPr>
          <p:cNvSpPr>
            <a:spLocks/>
          </p:cNvSpPr>
          <p:nvPr/>
        </p:nvSpPr>
        <p:spPr bwMode="auto">
          <a:xfrm>
            <a:off x="3455988" y="2614613"/>
            <a:ext cx="2476500" cy="2405062"/>
          </a:xfrm>
          <a:custGeom>
            <a:avLst/>
            <a:gdLst>
              <a:gd name="T0" fmla="*/ 2147483646 w 274"/>
              <a:gd name="T1" fmla="*/ 0 h 266"/>
              <a:gd name="T2" fmla="*/ 0 w 274"/>
              <a:gd name="T3" fmla="*/ 2147483646 h 266"/>
              <a:gd name="T4" fmla="*/ 2147483646 w 274"/>
              <a:gd name="T5" fmla="*/ 2147483646 h 266"/>
              <a:gd name="T6" fmla="*/ 2147483646 w 274"/>
              <a:gd name="T7" fmla="*/ 2147483646 h 266"/>
              <a:gd name="T8" fmla="*/ 2147483646 w 274"/>
              <a:gd name="T9" fmla="*/ 2147483646 h 266"/>
              <a:gd name="T10" fmla="*/ 2147483646 w 274"/>
              <a:gd name="T11" fmla="*/ 0 h 2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4" h="266">
                <a:moveTo>
                  <a:pt x="80" y="0"/>
                </a:moveTo>
                <a:cubicBezTo>
                  <a:pt x="31" y="23"/>
                  <a:pt x="0" y="72"/>
                  <a:pt x="0" y="126"/>
                </a:cubicBezTo>
                <a:cubicBezTo>
                  <a:pt x="0" y="203"/>
                  <a:pt x="62" y="266"/>
                  <a:pt x="139" y="266"/>
                </a:cubicBezTo>
                <a:cubicBezTo>
                  <a:pt x="203" y="265"/>
                  <a:pt x="259" y="222"/>
                  <a:pt x="274" y="160"/>
                </a:cubicBezTo>
                <a:lnTo>
                  <a:pt x="139" y="126"/>
                </a:lnTo>
                <a:lnTo>
                  <a:pt x="80" y="0"/>
                </a:lnTo>
                <a:close/>
              </a:path>
            </a:pathLst>
          </a:custGeom>
          <a:solidFill>
            <a:srgbClr val="003366"/>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8">
            <a:extLst>
              <a:ext uri="{FF2B5EF4-FFF2-40B4-BE49-F238E27FC236}">
                <a16:creationId xmlns:a16="http://schemas.microsoft.com/office/drawing/2014/main" id="{D845A4EE-4B53-45C8-AD19-B14401FA1E55}"/>
              </a:ext>
            </a:extLst>
          </p:cNvPr>
          <p:cNvSpPr>
            <a:spLocks/>
          </p:cNvSpPr>
          <p:nvPr/>
        </p:nvSpPr>
        <p:spPr bwMode="auto">
          <a:xfrm>
            <a:off x="4178300" y="2533650"/>
            <a:ext cx="533400" cy="1220788"/>
          </a:xfrm>
          <a:custGeom>
            <a:avLst/>
            <a:gdLst>
              <a:gd name="T0" fmla="*/ 2147483646 w 59"/>
              <a:gd name="T1" fmla="*/ 0 h 135"/>
              <a:gd name="T2" fmla="*/ 0 w 59"/>
              <a:gd name="T3" fmla="*/ 2147483646 h 135"/>
              <a:gd name="T4" fmla="*/ 2147483646 w 59"/>
              <a:gd name="T5" fmla="*/ 2147483646 h 135"/>
              <a:gd name="T6" fmla="*/ 2147483646 w 59"/>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135">
                <a:moveTo>
                  <a:pt x="25" y="0"/>
                </a:moveTo>
                <a:cubicBezTo>
                  <a:pt x="16" y="2"/>
                  <a:pt x="8" y="5"/>
                  <a:pt x="0" y="9"/>
                </a:cubicBezTo>
                <a:lnTo>
                  <a:pt x="59" y="135"/>
                </a:lnTo>
                <a:lnTo>
                  <a:pt x="25" y="0"/>
                </a:lnTo>
                <a:close/>
              </a:path>
            </a:pathLst>
          </a:custGeom>
          <a:solidFill>
            <a:srgbClr val="8000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9">
            <a:extLst>
              <a:ext uri="{FF2B5EF4-FFF2-40B4-BE49-F238E27FC236}">
                <a16:creationId xmlns:a16="http://schemas.microsoft.com/office/drawing/2014/main" id="{642F6A57-19A5-4455-92F7-A9285B0BF181}"/>
              </a:ext>
            </a:extLst>
          </p:cNvPr>
          <p:cNvSpPr>
            <a:spLocks/>
          </p:cNvSpPr>
          <p:nvPr/>
        </p:nvSpPr>
        <p:spPr bwMode="auto">
          <a:xfrm>
            <a:off x="4405313" y="2506663"/>
            <a:ext cx="306387" cy="1247775"/>
          </a:xfrm>
          <a:custGeom>
            <a:avLst/>
            <a:gdLst>
              <a:gd name="T0" fmla="*/ 2147483646 w 34"/>
              <a:gd name="T1" fmla="*/ 0 h 138"/>
              <a:gd name="T2" fmla="*/ 0 w 34"/>
              <a:gd name="T3" fmla="*/ 2147483646 h 138"/>
              <a:gd name="T4" fmla="*/ 2147483646 w 34"/>
              <a:gd name="T5" fmla="*/ 2147483646 h 138"/>
              <a:gd name="T6" fmla="*/ 2147483646 w 34"/>
              <a:gd name="T7" fmla="*/ 0 h 1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138">
                <a:moveTo>
                  <a:pt x="11" y="0"/>
                </a:moveTo>
                <a:cubicBezTo>
                  <a:pt x="7" y="1"/>
                  <a:pt x="4" y="2"/>
                  <a:pt x="0" y="3"/>
                </a:cubicBezTo>
                <a:lnTo>
                  <a:pt x="34" y="138"/>
                </a:lnTo>
                <a:lnTo>
                  <a:pt x="11" y="0"/>
                </a:lnTo>
                <a:close/>
              </a:path>
            </a:pathLst>
          </a:custGeom>
          <a:solidFill>
            <a:srgbClr val="0080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0">
            <a:extLst>
              <a:ext uri="{FF2B5EF4-FFF2-40B4-BE49-F238E27FC236}">
                <a16:creationId xmlns:a16="http://schemas.microsoft.com/office/drawing/2014/main" id="{77689243-3EAF-414E-8024-B38CBDF35E1D}"/>
              </a:ext>
            </a:extLst>
          </p:cNvPr>
          <p:cNvSpPr>
            <a:spLocks/>
          </p:cNvSpPr>
          <p:nvPr/>
        </p:nvSpPr>
        <p:spPr bwMode="auto">
          <a:xfrm>
            <a:off x="4503738" y="2497138"/>
            <a:ext cx="207962" cy="1257300"/>
          </a:xfrm>
          <a:custGeom>
            <a:avLst/>
            <a:gdLst>
              <a:gd name="T0" fmla="*/ 2147483646 w 23"/>
              <a:gd name="T1" fmla="*/ 0 h 139"/>
              <a:gd name="T2" fmla="*/ 0 w 23"/>
              <a:gd name="T3" fmla="*/ 2147483646 h 139"/>
              <a:gd name="T4" fmla="*/ 2147483646 w 23"/>
              <a:gd name="T5" fmla="*/ 2147483646 h 139"/>
              <a:gd name="T6" fmla="*/ 2147483646 w 23"/>
              <a:gd name="T7" fmla="*/ 0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39">
                <a:moveTo>
                  <a:pt x="10" y="0"/>
                </a:moveTo>
                <a:cubicBezTo>
                  <a:pt x="7" y="0"/>
                  <a:pt x="4" y="1"/>
                  <a:pt x="0" y="1"/>
                </a:cubicBezTo>
                <a:lnTo>
                  <a:pt x="23" y="139"/>
                </a:lnTo>
                <a:lnTo>
                  <a:pt x="10" y="0"/>
                </a:lnTo>
                <a:close/>
              </a:path>
            </a:pathLst>
          </a:custGeom>
          <a:solidFill>
            <a:srgbClr val="FF00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1">
            <a:extLst>
              <a:ext uri="{FF2B5EF4-FFF2-40B4-BE49-F238E27FC236}">
                <a16:creationId xmlns:a16="http://schemas.microsoft.com/office/drawing/2014/main" id="{1DBEEF20-6D05-4DBC-A552-EDF6FED42B02}"/>
              </a:ext>
            </a:extLst>
          </p:cNvPr>
          <p:cNvSpPr>
            <a:spLocks/>
          </p:cNvSpPr>
          <p:nvPr/>
        </p:nvSpPr>
        <p:spPr bwMode="auto">
          <a:xfrm>
            <a:off x="4594225" y="2497138"/>
            <a:ext cx="117475" cy="1257300"/>
          </a:xfrm>
          <a:custGeom>
            <a:avLst/>
            <a:gdLst>
              <a:gd name="T0" fmla="*/ 2147483646 w 13"/>
              <a:gd name="T1" fmla="*/ 0 h 139"/>
              <a:gd name="T2" fmla="*/ 0 w 13"/>
              <a:gd name="T3" fmla="*/ 0 h 139"/>
              <a:gd name="T4" fmla="*/ 2147483646 w 13"/>
              <a:gd name="T5" fmla="*/ 2147483646 h 139"/>
              <a:gd name="T6" fmla="*/ 2147483646 w 13"/>
              <a:gd name="T7" fmla="*/ 0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39">
                <a:moveTo>
                  <a:pt x="8" y="0"/>
                </a:moveTo>
                <a:cubicBezTo>
                  <a:pt x="5" y="0"/>
                  <a:pt x="3" y="0"/>
                  <a:pt x="0" y="0"/>
                </a:cubicBezTo>
                <a:lnTo>
                  <a:pt x="13" y="139"/>
                </a:lnTo>
                <a:lnTo>
                  <a:pt x="8" y="0"/>
                </a:lnTo>
                <a:close/>
              </a:path>
            </a:pathLst>
          </a:custGeom>
          <a:solidFill>
            <a:srgbClr val="FF99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2">
            <a:extLst>
              <a:ext uri="{FF2B5EF4-FFF2-40B4-BE49-F238E27FC236}">
                <a16:creationId xmlns:a16="http://schemas.microsoft.com/office/drawing/2014/main" id="{18959C7E-F3B4-4592-A598-87C43141C5B8}"/>
              </a:ext>
            </a:extLst>
          </p:cNvPr>
          <p:cNvSpPr>
            <a:spLocks/>
          </p:cNvSpPr>
          <p:nvPr/>
        </p:nvSpPr>
        <p:spPr bwMode="auto">
          <a:xfrm>
            <a:off x="4667250" y="2497138"/>
            <a:ext cx="44450" cy="1257300"/>
          </a:xfrm>
          <a:custGeom>
            <a:avLst/>
            <a:gdLst>
              <a:gd name="T0" fmla="*/ 2147483646 w 5"/>
              <a:gd name="T1" fmla="*/ 0 h 139"/>
              <a:gd name="T2" fmla="*/ 0 w 5"/>
              <a:gd name="T3" fmla="*/ 0 h 139"/>
              <a:gd name="T4" fmla="*/ 2147483646 w 5"/>
              <a:gd name="T5" fmla="*/ 2147483646 h 139"/>
              <a:gd name="T6" fmla="*/ 2147483646 w 5"/>
              <a:gd name="T7" fmla="*/ 0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39">
                <a:moveTo>
                  <a:pt x="5" y="0"/>
                </a:moveTo>
                <a:cubicBezTo>
                  <a:pt x="3" y="0"/>
                  <a:pt x="1" y="0"/>
                  <a:pt x="0" y="0"/>
                </a:cubicBezTo>
                <a:lnTo>
                  <a:pt x="5" y="139"/>
                </a:lnTo>
                <a:lnTo>
                  <a:pt x="5" y="0"/>
                </a:lnTo>
                <a:close/>
              </a:path>
            </a:pathLst>
          </a:custGeom>
          <a:solidFill>
            <a:srgbClr val="FFCC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3">
            <a:extLst>
              <a:ext uri="{FF2B5EF4-FFF2-40B4-BE49-F238E27FC236}">
                <a16:creationId xmlns:a16="http://schemas.microsoft.com/office/drawing/2014/main" id="{1E9D64D3-C4C3-4998-B424-0726E67C770F}"/>
              </a:ext>
            </a:extLst>
          </p:cNvPr>
          <p:cNvSpPr>
            <a:spLocks/>
          </p:cNvSpPr>
          <p:nvPr/>
        </p:nvSpPr>
        <p:spPr bwMode="auto">
          <a:xfrm>
            <a:off x="5000625" y="2090738"/>
            <a:ext cx="227013" cy="442912"/>
          </a:xfrm>
          <a:custGeom>
            <a:avLst/>
            <a:gdLst>
              <a:gd name="T0" fmla="*/ 2147483646 w 25"/>
              <a:gd name="T1" fmla="*/ 0 h 49"/>
              <a:gd name="T2" fmla="*/ 2147483646 w 25"/>
              <a:gd name="T3" fmla="*/ 0 h 49"/>
              <a:gd name="T4" fmla="*/ 0 w 25"/>
              <a:gd name="T5" fmla="*/ 2147483646 h 49"/>
              <a:gd name="T6" fmla="*/ 0 60000 65536"/>
              <a:gd name="T7" fmla="*/ 0 60000 65536"/>
              <a:gd name="T8" fmla="*/ 0 60000 65536"/>
            </a:gdLst>
            <a:ahLst/>
            <a:cxnLst>
              <a:cxn ang="T6">
                <a:pos x="T0" y="T1"/>
              </a:cxn>
              <a:cxn ang="T7">
                <a:pos x="T2" y="T3"/>
              </a:cxn>
              <a:cxn ang="T8">
                <a:pos x="T4" y="T5"/>
              </a:cxn>
            </a:cxnLst>
            <a:rect l="0" t="0" r="r" b="b"/>
            <a:pathLst>
              <a:path w="25" h="49">
                <a:moveTo>
                  <a:pt x="25" y="0"/>
                </a:moveTo>
                <a:lnTo>
                  <a:pt x="17" y="0"/>
                </a:lnTo>
                <a:lnTo>
                  <a:pt x="0" y="49"/>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4">
            <a:extLst>
              <a:ext uri="{FF2B5EF4-FFF2-40B4-BE49-F238E27FC236}">
                <a16:creationId xmlns:a16="http://schemas.microsoft.com/office/drawing/2014/main" id="{525EC57F-9861-4962-B8E4-9DEF5A761F82}"/>
              </a:ext>
            </a:extLst>
          </p:cNvPr>
          <p:cNvSpPr>
            <a:spLocks/>
          </p:cNvSpPr>
          <p:nvPr/>
        </p:nvSpPr>
        <p:spPr bwMode="auto">
          <a:xfrm>
            <a:off x="5768975" y="2697163"/>
            <a:ext cx="82550" cy="360362"/>
          </a:xfrm>
          <a:custGeom>
            <a:avLst/>
            <a:gdLst>
              <a:gd name="T0" fmla="*/ 2147483646 w 9"/>
              <a:gd name="T1" fmla="*/ 0 h 40"/>
              <a:gd name="T2" fmla="*/ 2147483646 w 9"/>
              <a:gd name="T3" fmla="*/ 0 h 40"/>
              <a:gd name="T4" fmla="*/ 0 w 9"/>
              <a:gd name="T5" fmla="*/ 2147483646 h 40"/>
              <a:gd name="T6" fmla="*/ 0 60000 65536"/>
              <a:gd name="T7" fmla="*/ 0 60000 65536"/>
              <a:gd name="T8" fmla="*/ 0 60000 65536"/>
            </a:gdLst>
            <a:ahLst/>
            <a:cxnLst>
              <a:cxn ang="T6">
                <a:pos x="T0" y="T1"/>
              </a:cxn>
              <a:cxn ang="T7">
                <a:pos x="T2" y="T3"/>
              </a:cxn>
              <a:cxn ang="T8">
                <a:pos x="T4" y="T5"/>
              </a:cxn>
            </a:cxnLst>
            <a:rect l="0" t="0" r="r" b="b"/>
            <a:pathLst>
              <a:path w="9" h="40">
                <a:moveTo>
                  <a:pt x="9" y="0"/>
                </a:moveTo>
                <a:lnTo>
                  <a:pt x="1" y="0"/>
                </a:lnTo>
                <a:lnTo>
                  <a:pt x="0" y="40"/>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5">
            <a:extLst>
              <a:ext uri="{FF2B5EF4-FFF2-40B4-BE49-F238E27FC236}">
                <a16:creationId xmlns:a16="http://schemas.microsoft.com/office/drawing/2014/main" id="{4371CB5B-712C-432B-8430-499E97BE4E01}"/>
              </a:ext>
            </a:extLst>
          </p:cNvPr>
          <p:cNvSpPr>
            <a:spLocks/>
          </p:cNvSpPr>
          <p:nvPr/>
        </p:nvSpPr>
        <p:spPr bwMode="auto">
          <a:xfrm>
            <a:off x="5976938" y="3419475"/>
            <a:ext cx="415925" cy="234950"/>
          </a:xfrm>
          <a:custGeom>
            <a:avLst/>
            <a:gdLst>
              <a:gd name="T0" fmla="*/ 2147483646 w 46"/>
              <a:gd name="T1" fmla="*/ 0 h 26"/>
              <a:gd name="T2" fmla="*/ 2147483646 w 46"/>
              <a:gd name="T3" fmla="*/ 0 h 26"/>
              <a:gd name="T4" fmla="*/ 0 w 46"/>
              <a:gd name="T5" fmla="*/ 2147483646 h 26"/>
              <a:gd name="T6" fmla="*/ 0 60000 65536"/>
              <a:gd name="T7" fmla="*/ 0 60000 65536"/>
              <a:gd name="T8" fmla="*/ 0 60000 65536"/>
            </a:gdLst>
            <a:ahLst/>
            <a:cxnLst>
              <a:cxn ang="T6">
                <a:pos x="T0" y="T1"/>
              </a:cxn>
              <a:cxn ang="T7">
                <a:pos x="T2" y="T3"/>
              </a:cxn>
              <a:cxn ang="T8">
                <a:pos x="T4" y="T5"/>
              </a:cxn>
            </a:cxnLst>
            <a:rect l="0" t="0" r="r" b="b"/>
            <a:pathLst>
              <a:path w="46" h="26">
                <a:moveTo>
                  <a:pt x="46" y="0"/>
                </a:moveTo>
                <a:lnTo>
                  <a:pt x="38" y="0"/>
                </a:lnTo>
                <a:lnTo>
                  <a:pt x="0" y="26"/>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6">
            <a:extLst>
              <a:ext uri="{FF2B5EF4-FFF2-40B4-BE49-F238E27FC236}">
                <a16:creationId xmlns:a16="http://schemas.microsoft.com/office/drawing/2014/main" id="{5D4E5C26-DEC8-40C4-984E-DC7505071B70}"/>
              </a:ext>
            </a:extLst>
          </p:cNvPr>
          <p:cNvSpPr>
            <a:spLocks/>
          </p:cNvSpPr>
          <p:nvPr/>
        </p:nvSpPr>
        <p:spPr bwMode="auto">
          <a:xfrm>
            <a:off x="5976938" y="3871913"/>
            <a:ext cx="344487" cy="939800"/>
          </a:xfrm>
          <a:custGeom>
            <a:avLst/>
            <a:gdLst>
              <a:gd name="T0" fmla="*/ 2147483646 w 38"/>
              <a:gd name="T1" fmla="*/ 2147483646 h 21"/>
              <a:gd name="T2" fmla="*/ 2147483646 w 38"/>
              <a:gd name="T3" fmla="*/ 2147483646 h 21"/>
              <a:gd name="T4" fmla="*/ 0 w 38"/>
              <a:gd name="T5" fmla="*/ 0 h 21"/>
              <a:gd name="T6" fmla="*/ 0 60000 65536"/>
              <a:gd name="T7" fmla="*/ 0 60000 65536"/>
              <a:gd name="T8" fmla="*/ 0 60000 65536"/>
            </a:gdLst>
            <a:ahLst/>
            <a:cxnLst>
              <a:cxn ang="T6">
                <a:pos x="T0" y="T1"/>
              </a:cxn>
              <a:cxn ang="T7">
                <a:pos x="T2" y="T3"/>
              </a:cxn>
              <a:cxn ang="T8">
                <a:pos x="T4" y="T5"/>
              </a:cxn>
            </a:cxnLst>
            <a:rect l="0" t="0" r="r" b="b"/>
            <a:pathLst>
              <a:path w="38" h="21">
                <a:moveTo>
                  <a:pt x="38" y="21"/>
                </a:moveTo>
                <a:lnTo>
                  <a:pt x="30" y="21"/>
                </a:lnTo>
                <a:lnTo>
                  <a:pt x="0" y="0"/>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7">
            <a:extLst>
              <a:ext uri="{FF2B5EF4-FFF2-40B4-BE49-F238E27FC236}">
                <a16:creationId xmlns:a16="http://schemas.microsoft.com/office/drawing/2014/main" id="{A5BD6954-359D-4F3B-AB96-ABEB43B03E88}"/>
              </a:ext>
            </a:extLst>
          </p:cNvPr>
          <p:cNvSpPr>
            <a:spLocks/>
          </p:cNvSpPr>
          <p:nvPr/>
        </p:nvSpPr>
        <p:spPr bwMode="auto">
          <a:xfrm>
            <a:off x="2813050" y="2570163"/>
            <a:ext cx="1474788" cy="223837"/>
          </a:xfrm>
          <a:custGeom>
            <a:avLst/>
            <a:gdLst>
              <a:gd name="T0" fmla="*/ 0 w 102"/>
              <a:gd name="T1" fmla="*/ 2147483646 h 5"/>
              <a:gd name="T2" fmla="*/ 2147483646 w 102"/>
              <a:gd name="T3" fmla="*/ 2147483646 h 5"/>
              <a:gd name="T4" fmla="*/ 2147483646 w 102"/>
              <a:gd name="T5" fmla="*/ 0 h 5"/>
              <a:gd name="T6" fmla="*/ 0 60000 65536"/>
              <a:gd name="T7" fmla="*/ 0 60000 65536"/>
              <a:gd name="T8" fmla="*/ 0 60000 65536"/>
            </a:gdLst>
            <a:ahLst/>
            <a:cxnLst>
              <a:cxn ang="T6">
                <a:pos x="T0" y="T1"/>
              </a:cxn>
              <a:cxn ang="T7">
                <a:pos x="T2" y="T3"/>
              </a:cxn>
              <a:cxn ang="T8">
                <a:pos x="T4" y="T5"/>
              </a:cxn>
            </a:cxnLst>
            <a:rect l="0" t="0" r="r" b="b"/>
            <a:pathLst>
              <a:path w="102" h="5">
                <a:moveTo>
                  <a:pt x="0" y="5"/>
                </a:moveTo>
                <a:lnTo>
                  <a:pt x="8" y="5"/>
                </a:lnTo>
                <a:lnTo>
                  <a:pt x="102" y="0"/>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8">
            <a:extLst>
              <a:ext uri="{FF2B5EF4-FFF2-40B4-BE49-F238E27FC236}">
                <a16:creationId xmlns:a16="http://schemas.microsoft.com/office/drawing/2014/main" id="{DE898F1F-2A09-43C4-A247-E9084A4FCCBC}"/>
              </a:ext>
            </a:extLst>
          </p:cNvPr>
          <p:cNvSpPr>
            <a:spLocks/>
          </p:cNvSpPr>
          <p:nvPr/>
        </p:nvSpPr>
        <p:spPr bwMode="auto">
          <a:xfrm>
            <a:off x="3300413" y="2428875"/>
            <a:ext cx="1158875" cy="96838"/>
          </a:xfrm>
          <a:custGeom>
            <a:avLst/>
            <a:gdLst>
              <a:gd name="T0" fmla="*/ 0 w 93"/>
              <a:gd name="T1" fmla="*/ 0 h 16"/>
              <a:gd name="T2" fmla="*/ 2147483646 w 93"/>
              <a:gd name="T3" fmla="*/ 0 h 16"/>
              <a:gd name="T4" fmla="*/ 2147483646 w 93"/>
              <a:gd name="T5" fmla="*/ 2147483646 h 16"/>
              <a:gd name="T6" fmla="*/ 0 60000 65536"/>
              <a:gd name="T7" fmla="*/ 0 60000 65536"/>
              <a:gd name="T8" fmla="*/ 0 60000 65536"/>
            </a:gdLst>
            <a:ahLst/>
            <a:cxnLst>
              <a:cxn ang="T6">
                <a:pos x="T0" y="T1"/>
              </a:cxn>
              <a:cxn ang="T7">
                <a:pos x="T2" y="T3"/>
              </a:cxn>
              <a:cxn ang="T8">
                <a:pos x="T4" y="T5"/>
              </a:cxn>
            </a:cxnLst>
            <a:rect l="0" t="0" r="r" b="b"/>
            <a:pathLst>
              <a:path w="93" h="16">
                <a:moveTo>
                  <a:pt x="0" y="0"/>
                </a:moveTo>
                <a:lnTo>
                  <a:pt x="8" y="0"/>
                </a:lnTo>
                <a:lnTo>
                  <a:pt x="93" y="16"/>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9">
            <a:extLst>
              <a:ext uri="{FF2B5EF4-FFF2-40B4-BE49-F238E27FC236}">
                <a16:creationId xmlns:a16="http://schemas.microsoft.com/office/drawing/2014/main" id="{04D630A5-6A35-4A66-8A63-DBE365C13B98}"/>
              </a:ext>
            </a:extLst>
          </p:cNvPr>
          <p:cNvSpPr>
            <a:spLocks/>
          </p:cNvSpPr>
          <p:nvPr/>
        </p:nvSpPr>
        <p:spPr bwMode="auto">
          <a:xfrm>
            <a:off x="3498850" y="2133600"/>
            <a:ext cx="1068388" cy="373063"/>
          </a:xfrm>
          <a:custGeom>
            <a:avLst/>
            <a:gdLst>
              <a:gd name="T0" fmla="*/ 0 w 52"/>
              <a:gd name="T1" fmla="*/ 0 h 57"/>
              <a:gd name="T2" fmla="*/ 2147483646 w 52"/>
              <a:gd name="T3" fmla="*/ 0 h 57"/>
              <a:gd name="T4" fmla="*/ 2147483646 w 52"/>
              <a:gd name="T5" fmla="*/ 2147483646 h 57"/>
              <a:gd name="T6" fmla="*/ 0 60000 65536"/>
              <a:gd name="T7" fmla="*/ 0 60000 65536"/>
              <a:gd name="T8" fmla="*/ 0 60000 65536"/>
            </a:gdLst>
            <a:ahLst/>
            <a:cxnLst>
              <a:cxn ang="T6">
                <a:pos x="T0" y="T1"/>
              </a:cxn>
              <a:cxn ang="T7">
                <a:pos x="T2" y="T3"/>
              </a:cxn>
              <a:cxn ang="T8">
                <a:pos x="T4" y="T5"/>
              </a:cxn>
            </a:cxnLst>
            <a:rect l="0" t="0" r="r" b="b"/>
            <a:pathLst>
              <a:path w="52" h="57">
                <a:moveTo>
                  <a:pt x="0" y="0"/>
                </a:moveTo>
                <a:lnTo>
                  <a:pt x="8" y="0"/>
                </a:lnTo>
                <a:lnTo>
                  <a:pt x="52" y="57"/>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0">
            <a:extLst>
              <a:ext uri="{FF2B5EF4-FFF2-40B4-BE49-F238E27FC236}">
                <a16:creationId xmlns:a16="http://schemas.microsoft.com/office/drawing/2014/main" id="{8793C609-9DE5-4EC9-9BEB-B44AB9F9B9AD}"/>
              </a:ext>
            </a:extLst>
          </p:cNvPr>
          <p:cNvSpPr>
            <a:spLocks/>
          </p:cNvSpPr>
          <p:nvPr/>
        </p:nvSpPr>
        <p:spPr bwMode="auto">
          <a:xfrm>
            <a:off x="4291013" y="1858963"/>
            <a:ext cx="339725" cy="638175"/>
          </a:xfrm>
          <a:custGeom>
            <a:avLst/>
            <a:gdLst>
              <a:gd name="T0" fmla="*/ 0 w 55"/>
              <a:gd name="T1" fmla="*/ 0 h 91"/>
              <a:gd name="T2" fmla="*/ 2147483646 w 55"/>
              <a:gd name="T3" fmla="*/ 0 h 91"/>
              <a:gd name="T4" fmla="*/ 2147483646 w 55"/>
              <a:gd name="T5" fmla="*/ 2147483646 h 91"/>
              <a:gd name="T6" fmla="*/ 0 60000 65536"/>
              <a:gd name="T7" fmla="*/ 0 60000 65536"/>
              <a:gd name="T8" fmla="*/ 0 60000 65536"/>
            </a:gdLst>
            <a:ahLst/>
            <a:cxnLst>
              <a:cxn ang="T6">
                <a:pos x="T0" y="T1"/>
              </a:cxn>
              <a:cxn ang="T7">
                <a:pos x="T2" y="T3"/>
              </a:cxn>
              <a:cxn ang="T8">
                <a:pos x="T4" y="T5"/>
              </a:cxn>
            </a:cxnLst>
            <a:rect l="0" t="0" r="r" b="b"/>
            <a:pathLst>
              <a:path w="55" h="91">
                <a:moveTo>
                  <a:pt x="0" y="0"/>
                </a:moveTo>
                <a:lnTo>
                  <a:pt x="8" y="0"/>
                </a:lnTo>
                <a:lnTo>
                  <a:pt x="55" y="91"/>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1">
            <a:extLst>
              <a:ext uri="{FF2B5EF4-FFF2-40B4-BE49-F238E27FC236}">
                <a16:creationId xmlns:a16="http://schemas.microsoft.com/office/drawing/2014/main" id="{167D67FE-8AE0-40D3-9030-4D69A3CBBE11}"/>
              </a:ext>
            </a:extLst>
          </p:cNvPr>
          <p:cNvSpPr>
            <a:spLocks/>
          </p:cNvSpPr>
          <p:nvPr/>
        </p:nvSpPr>
        <p:spPr bwMode="auto">
          <a:xfrm>
            <a:off x="4703763" y="1858963"/>
            <a:ext cx="122237" cy="638175"/>
          </a:xfrm>
          <a:custGeom>
            <a:avLst/>
            <a:gdLst>
              <a:gd name="T0" fmla="*/ 2147483646 w 6"/>
              <a:gd name="T1" fmla="*/ 0 h 84"/>
              <a:gd name="T2" fmla="*/ 2147483646 w 6"/>
              <a:gd name="T3" fmla="*/ 2147483646 h 84"/>
              <a:gd name="T4" fmla="*/ 0 w 6"/>
              <a:gd name="T5" fmla="*/ 2147483646 h 84"/>
              <a:gd name="T6" fmla="*/ 0 60000 65536"/>
              <a:gd name="T7" fmla="*/ 0 60000 65536"/>
              <a:gd name="T8" fmla="*/ 0 60000 65536"/>
            </a:gdLst>
            <a:ahLst/>
            <a:cxnLst>
              <a:cxn ang="T6">
                <a:pos x="T0" y="T1"/>
              </a:cxn>
              <a:cxn ang="T7">
                <a:pos x="T2" y="T3"/>
              </a:cxn>
              <a:cxn ang="T8">
                <a:pos x="T4" y="T5"/>
              </a:cxn>
            </a:cxnLst>
            <a:rect l="0" t="0" r="r" b="b"/>
            <a:pathLst>
              <a:path w="6" h="84">
                <a:moveTo>
                  <a:pt x="6" y="0"/>
                </a:moveTo>
                <a:lnTo>
                  <a:pt x="6" y="8"/>
                </a:lnTo>
                <a:lnTo>
                  <a:pt x="0" y="84"/>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22">
            <a:extLst>
              <a:ext uri="{FF2B5EF4-FFF2-40B4-BE49-F238E27FC236}">
                <a16:creationId xmlns:a16="http://schemas.microsoft.com/office/drawing/2014/main" id="{42B93E8F-FF06-4811-B486-D3C8BA56E8FA}"/>
              </a:ext>
            </a:extLst>
          </p:cNvPr>
          <p:cNvSpPr>
            <a:spLocks noChangeArrowheads="1"/>
          </p:cNvSpPr>
          <p:nvPr/>
        </p:nvSpPr>
        <p:spPr bwMode="auto">
          <a:xfrm>
            <a:off x="5245100" y="1955800"/>
            <a:ext cx="23637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Meadows below</a:t>
            </a: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 1,100 m</a:t>
            </a:r>
          </a:p>
        </p:txBody>
      </p:sp>
      <p:sp>
        <p:nvSpPr>
          <p:cNvPr id="28" name="Rectangle 23">
            <a:extLst>
              <a:ext uri="{FF2B5EF4-FFF2-40B4-BE49-F238E27FC236}">
                <a16:creationId xmlns:a16="http://schemas.microsoft.com/office/drawing/2014/main" id="{E4185DBA-DF95-4944-A158-F393A6D7C09E}"/>
              </a:ext>
            </a:extLst>
          </p:cNvPr>
          <p:cNvSpPr>
            <a:spLocks noChangeArrowheads="1"/>
          </p:cNvSpPr>
          <p:nvPr/>
        </p:nvSpPr>
        <p:spPr bwMode="auto">
          <a:xfrm>
            <a:off x="5868988" y="2560638"/>
            <a:ext cx="25628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Meadows 1,100 to 1,800 m</a:t>
            </a:r>
          </a:p>
        </p:txBody>
      </p:sp>
      <p:sp>
        <p:nvSpPr>
          <p:cNvPr id="29" name="Rectangle 24">
            <a:extLst>
              <a:ext uri="{FF2B5EF4-FFF2-40B4-BE49-F238E27FC236}">
                <a16:creationId xmlns:a16="http://schemas.microsoft.com/office/drawing/2014/main" id="{734A10CF-A5C2-437B-A73C-F4A1E39D154D}"/>
              </a:ext>
            </a:extLst>
          </p:cNvPr>
          <p:cNvSpPr>
            <a:spLocks noChangeArrowheads="1"/>
          </p:cNvSpPr>
          <p:nvPr/>
        </p:nvSpPr>
        <p:spPr bwMode="auto">
          <a:xfrm>
            <a:off x="6411913" y="3355975"/>
            <a:ext cx="1645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Summer pastures</a:t>
            </a:r>
            <a:b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below 1,300 m</a:t>
            </a:r>
          </a:p>
        </p:txBody>
      </p:sp>
      <p:sp>
        <p:nvSpPr>
          <p:cNvPr id="30" name="Rectangle 25">
            <a:extLst>
              <a:ext uri="{FF2B5EF4-FFF2-40B4-BE49-F238E27FC236}">
                <a16:creationId xmlns:a16="http://schemas.microsoft.com/office/drawing/2014/main" id="{016635CA-EEC5-41BC-AF04-CF95059AA407}"/>
              </a:ext>
            </a:extLst>
          </p:cNvPr>
          <p:cNvSpPr>
            <a:spLocks noChangeArrowheads="1"/>
          </p:cNvSpPr>
          <p:nvPr/>
        </p:nvSpPr>
        <p:spPr bwMode="auto">
          <a:xfrm>
            <a:off x="6392863" y="4398963"/>
            <a:ext cx="16455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Summer pastures</a:t>
            </a:r>
            <a:b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between 1,300</a:t>
            </a:r>
            <a:b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and 1,800 m </a:t>
            </a:r>
          </a:p>
        </p:txBody>
      </p:sp>
      <p:sp>
        <p:nvSpPr>
          <p:cNvPr id="31" name="Rectangle 26">
            <a:extLst>
              <a:ext uri="{FF2B5EF4-FFF2-40B4-BE49-F238E27FC236}">
                <a16:creationId xmlns:a16="http://schemas.microsoft.com/office/drawing/2014/main" id="{0D386E12-C4D9-4137-AAE8-B79E949524EB}"/>
              </a:ext>
            </a:extLst>
          </p:cNvPr>
          <p:cNvSpPr>
            <a:spLocks noChangeArrowheads="1"/>
          </p:cNvSpPr>
          <p:nvPr/>
        </p:nvSpPr>
        <p:spPr bwMode="auto">
          <a:xfrm>
            <a:off x="1652588" y="4398963"/>
            <a:ext cx="1645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Summer pastures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above 1,800 m</a:t>
            </a:r>
          </a:p>
        </p:txBody>
      </p:sp>
      <p:sp>
        <p:nvSpPr>
          <p:cNvPr id="32" name="Rectangle 27">
            <a:extLst>
              <a:ext uri="{FF2B5EF4-FFF2-40B4-BE49-F238E27FC236}">
                <a16:creationId xmlns:a16="http://schemas.microsoft.com/office/drawing/2014/main" id="{56535CE7-3937-42FD-822E-5B4818965930}"/>
              </a:ext>
            </a:extLst>
          </p:cNvPr>
          <p:cNvSpPr>
            <a:spLocks noChangeArrowheads="1"/>
          </p:cNvSpPr>
          <p:nvPr/>
        </p:nvSpPr>
        <p:spPr bwMode="auto">
          <a:xfrm>
            <a:off x="509290" y="2652713"/>
            <a:ext cx="21691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High altitude meadows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(above</a:t>
            </a: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1,800 m)</a:t>
            </a:r>
          </a:p>
        </p:txBody>
      </p:sp>
      <p:sp>
        <p:nvSpPr>
          <p:cNvPr id="33" name="Rectangle 28">
            <a:extLst>
              <a:ext uri="{FF2B5EF4-FFF2-40B4-BE49-F238E27FC236}">
                <a16:creationId xmlns:a16="http://schemas.microsoft.com/office/drawing/2014/main" id="{5A869F73-58B3-4788-9D4B-708CB844CF3F}"/>
              </a:ext>
            </a:extLst>
          </p:cNvPr>
          <p:cNvSpPr>
            <a:spLocks noChangeArrowheads="1"/>
          </p:cNvSpPr>
          <p:nvPr/>
        </p:nvSpPr>
        <p:spPr bwMode="auto">
          <a:xfrm>
            <a:off x="1685925" y="2281238"/>
            <a:ext cx="14605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1-cut-meadows</a:t>
            </a:r>
          </a:p>
        </p:txBody>
      </p:sp>
      <p:sp>
        <p:nvSpPr>
          <p:cNvPr id="34" name="Rectangle 29">
            <a:extLst>
              <a:ext uri="{FF2B5EF4-FFF2-40B4-BE49-F238E27FC236}">
                <a16:creationId xmlns:a16="http://schemas.microsoft.com/office/drawing/2014/main" id="{E883BF99-1C8C-48EB-93BF-FDA0355BE70F}"/>
              </a:ext>
            </a:extLst>
          </p:cNvPr>
          <p:cNvSpPr>
            <a:spLocks noChangeArrowheads="1"/>
          </p:cNvSpPr>
          <p:nvPr/>
        </p:nvSpPr>
        <p:spPr bwMode="auto">
          <a:xfrm>
            <a:off x="4586288" y="1584325"/>
            <a:ext cx="1147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Silage maize</a:t>
            </a:r>
          </a:p>
        </p:txBody>
      </p:sp>
      <p:sp>
        <p:nvSpPr>
          <p:cNvPr id="35" name="Rectangle 30">
            <a:extLst>
              <a:ext uri="{FF2B5EF4-FFF2-40B4-BE49-F238E27FC236}">
                <a16:creationId xmlns:a16="http://schemas.microsoft.com/office/drawing/2014/main" id="{8C2DE65E-48C6-41B1-8BD2-633148A68478}"/>
              </a:ext>
            </a:extLst>
          </p:cNvPr>
          <p:cNvSpPr>
            <a:spLocks noChangeArrowheads="1"/>
          </p:cNvSpPr>
          <p:nvPr/>
        </p:nvSpPr>
        <p:spPr bwMode="auto">
          <a:xfrm>
            <a:off x="2116138" y="1712913"/>
            <a:ext cx="19654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Temporary meadows</a:t>
            </a:r>
          </a:p>
        </p:txBody>
      </p:sp>
      <p:sp>
        <p:nvSpPr>
          <p:cNvPr id="36" name="Rectangle 31">
            <a:extLst>
              <a:ext uri="{FF2B5EF4-FFF2-40B4-BE49-F238E27FC236}">
                <a16:creationId xmlns:a16="http://schemas.microsoft.com/office/drawing/2014/main" id="{33417F76-AF61-4DE8-B7D4-9B0AB89B86DB}"/>
              </a:ext>
            </a:extLst>
          </p:cNvPr>
          <p:cNvSpPr>
            <a:spLocks noChangeArrowheads="1"/>
          </p:cNvSpPr>
          <p:nvPr/>
        </p:nvSpPr>
        <p:spPr bwMode="auto">
          <a:xfrm>
            <a:off x="1879600" y="1982788"/>
            <a:ext cx="14194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Home pastures</a:t>
            </a:r>
          </a:p>
        </p:txBody>
      </p:sp>
    </p:spTree>
    <p:extLst>
      <p:ext uri="{BB962C8B-B14F-4D97-AF65-F5344CB8AC3E}">
        <p14:creationId xmlns:p14="http://schemas.microsoft.com/office/powerpoint/2010/main" val="2786279706"/>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err="1" smtClean="0">
                <a:solidFill>
                  <a:prstClr val="black"/>
                </a:solidFill>
                <a:latin typeface="Calibri"/>
              </a:rPr>
              <a:t>Bijdrage</a:t>
            </a:r>
            <a:r>
              <a:rPr lang="en-US" dirty="0" smtClean="0">
                <a:solidFill>
                  <a:prstClr val="black"/>
                </a:solidFill>
                <a:latin typeface="Calibri"/>
              </a:rPr>
              <a:t> van grassland </a:t>
            </a:r>
            <a:r>
              <a:rPr lang="en-US" dirty="0" err="1" smtClean="0">
                <a:solidFill>
                  <a:prstClr val="black"/>
                </a:solidFill>
                <a:latin typeface="Calibri"/>
              </a:rPr>
              <a:t>aan</a:t>
            </a:r>
            <a:r>
              <a:rPr lang="en-US" dirty="0" smtClean="0">
                <a:solidFill>
                  <a:prstClr val="black"/>
                </a:solidFill>
                <a:latin typeface="Calibri"/>
              </a:rPr>
              <a:t> de </a:t>
            </a:r>
            <a:r>
              <a:rPr lang="en-US" dirty="0" err="1" smtClean="0">
                <a:solidFill>
                  <a:prstClr val="black"/>
                </a:solidFill>
                <a:latin typeface="Calibri"/>
              </a:rPr>
              <a:t>totale</a:t>
            </a:r>
            <a:r>
              <a:rPr lang="en-US" dirty="0" smtClean="0">
                <a:solidFill>
                  <a:prstClr val="black"/>
                </a:solidFill>
                <a:latin typeface="Calibri"/>
              </a:rPr>
              <a:t> </a:t>
            </a:r>
            <a:r>
              <a:rPr lang="en-US" dirty="0" err="1" smtClean="0">
                <a:solidFill>
                  <a:prstClr val="black"/>
                </a:solidFill>
                <a:latin typeface="Calibri"/>
              </a:rPr>
              <a:t>ruwvoerproduktie</a:t>
            </a:r>
            <a:r>
              <a:rPr lang="en-US" dirty="0" smtClean="0">
                <a:solidFill>
                  <a:prstClr val="black"/>
                </a:solidFill>
                <a:latin typeface="Calibri"/>
              </a:rPr>
              <a:t> in Zuid-Tirol</a:t>
            </a:r>
            <a:endParaRPr kumimoji="0" lang="en-GB"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10" name="Text Box 3">
            <a:extLst>
              <a:ext uri="{FF2B5EF4-FFF2-40B4-BE49-F238E27FC236}">
                <a16:creationId xmlns:a16="http://schemas.microsoft.com/office/drawing/2014/main" id="{A5B12A8F-F1B0-4B2B-8354-BE5498728CBD}"/>
              </a:ext>
            </a:extLst>
          </p:cNvPr>
          <p:cNvSpPr txBox="1">
            <a:spLocks noChangeArrowheads="1"/>
          </p:cNvSpPr>
          <p:nvPr/>
        </p:nvSpPr>
        <p:spPr bwMode="auto">
          <a:xfrm>
            <a:off x="436883" y="6467604"/>
            <a:ext cx="3822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Verdana" panose="020B0604030504040204" pitchFamily="34" charset="0"/>
                <a:ea typeface="ＭＳ Ｐゴシック" panose="020B0600070205080204" pitchFamily="34" charset="-128"/>
                <a:cs typeface="+mn-cs"/>
              </a:rPr>
              <a:t>Source: Peratoner </a:t>
            </a:r>
            <a:r>
              <a:rPr kumimoji="0" lang="en-GB" altLang="en-US" sz="1600" b="0" i="1" u="none" strike="noStrike" kern="1200" cap="none" spc="0" normalizeH="0" baseline="0" noProof="0">
                <a:ln>
                  <a:noFill/>
                </a:ln>
                <a:solidFill>
                  <a:prstClr val="black"/>
                </a:solidFill>
                <a:effectLst/>
                <a:uLnTx/>
                <a:uFillTx/>
                <a:latin typeface="Verdana" panose="020B0604030504040204" pitchFamily="34" charset="0"/>
                <a:ea typeface="ＭＳ Ｐゴシック" panose="020B0600070205080204" pitchFamily="34" charset="-128"/>
                <a:cs typeface="+mn-cs"/>
              </a:rPr>
              <a:t>et al.</a:t>
            </a:r>
            <a:r>
              <a:rPr kumimoji="0" lang="en-GB" altLang="en-US" sz="1600" b="0" i="0" u="none" strike="noStrike" kern="1200" cap="none" spc="0" normalizeH="0" baseline="0" noProof="0">
                <a:ln>
                  <a:noFill/>
                </a:ln>
                <a:solidFill>
                  <a:prstClr val="black"/>
                </a:solidFill>
                <a:effectLst/>
                <a:uLnTx/>
                <a:uFillTx/>
                <a:latin typeface="Verdana" panose="020B0604030504040204" pitchFamily="34" charset="0"/>
                <a:ea typeface="ＭＳ Ｐゴシック" panose="020B0600070205080204" pitchFamily="34" charset="-128"/>
                <a:cs typeface="+mn-cs"/>
              </a:rPr>
              <a:t> 2011 (mod.)</a:t>
            </a:r>
          </a:p>
        </p:txBody>
      </p:sp>
      <p:sp>
        <p:nvSpPr>
          <p:cNvPr id="6" name="Freeform 3">
            <a:extLst>
              <a:ext uri="{FF2B5EF4-FFF2-40B4-BE49-F238E27FC236}">
                <a16:creationId xmlns:a16="http://schemas.microsoft.com/office/drawing/2014/main" id="{EF58D842-0518-408B-831A-E9BC10A180B8}"/>
              </a:ext>
            </a:extLst>
          </p:cNvPr>
          <p:cNvSpPr>
            <a:spLocks/>
          </p:cNvSpPr>
          <p:nvPr/>
        </p:nvSpPr>
        <p:spPr bwMode="auto">
          <a:xfrm>
            <a:off x="4033838" y="2111250"/>
            <a:ext cx="1355725" cy="1647825"/>
          </a:xfrm>
          <a:custGeom>
            <a:avLst/>
            <a:gdLst>
              <a:gd name="T0" fmla="*/ 2147483646 w 60"/>
              <a:gd name="T1" fmla="*/ 2147483646 h 73"/>
              <a:gd name="T2" fmla="*/ 0 w 60"/>
              <a:gd name="T3" fmla="*/ 0 h 73"/>
              <a:gd name="T4" fmla="*/ 0 w 60"/>
              <a:gd name="T5" fmla="*/ 2147483646 h 73"/>
              <a:gd name="T6" fmla="*/ 2147483646 w 60"/>
              <a:gd name="T7" fmla="*/ 2147483646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73">
                <a:moveTo>
                  <a:pt x="60" y="32"/>
                </a:moveTo>
                <a:cubicBezTo>
                  <a:pt x="47" y="12"/>
                  <a:pt x="24" y="0"/>
                  <a:pt x="0" y="0"/>
                </a:cubicBezTo>
                <a:lnTo>
                  <a:pt x="0" y="73"/>
                </a:lnTo>
                <a:lnTo>
                  <a:pt x="60" y="32"/>
                </a:lnTo>
                <a:close/>
              </a:path>
            </a:pathLst>
          </a:custGeom>
          <a:solidFill>
            <a:srgbClr val="003366"/>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4">
            <a:extLst>
              <a:ext uri="{FF2B5EF4-FFF2-40B4-BE49-F238E27FC236}">
                <a16:creationId xmlns:a16="http://schemas.microsoft.com/office/drawing/2014/main" id="{0E1623DE-5525-48F8-AD5E-31DEC47A12C0}"/>
              </a:ext>
            </a:extLst>
          </p:cNvPr>
          <p:cNvSpPr>
            <a:spLocks/>
          </p:cNvSpPr>
          <p:nvPr/>
        </p:nvSpPr>
        <p:spPr bwMode="auto">
          <a:xfrm>
            <a:off x="4033838" y="2833563"/>
            <a:ext cx="1490662" cy="925512"/>
          </a:xfrm>
          <a:custGeom>
            <a:avLst/>
            <a:gdLst>
              <a:gd name="T0" fmla="*/ 2147483646 w 66"/>
              <a:gd name="T1" fmla="*/ 2147483646 h 41"/>
              <a:gd name="T2" fmla="*/ 2147483646 w 66"/>
              <a:gd name="T3" fmla="*/ 0 h 41"/>
              <a:gd name="T4" fmla="*/ 0 w 66"/>
              <a:gd name="T5" fmla="*/ 2147483646 h 41"/>
              <a:gd name="T6" fmla="*/ 2147483646 w 66"/>
              <a:gd name="T7" fmla="*/ 2147483646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41">
                <a:moveTo>
                  <a:pt x="66" y="9"/>
                </a:moveTo>
                <a:cubicBezTo>
                  <a:pt x="64" y="6"/>
                  <a:pt x="62" y="3"/>
                  <a:pt x="60" y="0"/>
                </a:cubicBezTo>
                <a:lnTo>
                  <a:pt x="0" y="41"/>
                </a:lnTo>
                <a:lnTo>
                  <a:pt x="66" y="9"/>
                </a:lnTo>
                <a:close/>
              </a:path>
            </a:pathLst>
          </a:custGeom>
          <a:solidFill>
            <a:srgbClr val="00808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5">
            <a:extLst>
              <a:ext uri="{FF2B5EF4-FFF2-40B4-BE49-F238E27FC236}">
                <a16:creationId xmlns:a16="http://schemas.microsoft.com/office/drawing/2014/main" id="{53092ECF-F614-4152-B5D2-769F5442CFC7}"/>
              </a:ext>
            </a:extLst>
          </p:cNvPr>
          <p:cNvSpPr>
            <a:spLocks/>
          </p:cNvSpPr>
          <p:nvPr/>
        </p:nvSpPr>
        <p:spPr bwMode="auto">
          <a:xfrm>
            <a:off x="4033838" y="3036763"/>
            <a:ext cx="1516062" cy="722312"/>
          </a:xfrm>
          <a:custGeom>
            <a:avLst/>
            <a:gdLst>
              <a:gd name="T0" fmla="*/ 2147483646 w 403"/>
              <a:gd name="T1" fmla="*/ 2147483646 h 192"/>
              <a:gd name="T2" fmla="*/ 2147483646 w 403"/>
              <a:gd name="T3" fmla="*/ 0 h 192"/>
              <a:gd name="T4" fmla="*/ 0 w 403"/>
              <a:gd name="T5" fmla="*/ 2147483646 h 192"/>
              <a:gd name="T6" fmla="*/ 2147483646 w 403"/>
              <a:gd name="T7" fmla="*/ 2147483646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3" h="192">
                <a:moveTo>
                  <a:pt x="403" y="17"/>
                </a:moveTo>
                <a:cubicBezTo>
                  <a:pt x="403" y="11"/>
                  <a:pt x="396" y="6"/>
                  <a:pt x="396" y="0"/>
                </a:cubicBezTo>
                <a:lnTo>
                  <a:pt x="0" y="192"/>
                </a:lnTo>
                <a:lnTo>
                  <a:pt x="403" y="17"/>
                </a:lnTo>
                <a:close/>
              </a:path>
            </a:pathLst>
          </a:custGeom>
          <a:solidFill>
            <a:srgbClr val="99CCFF"/>
          </a:solidFill>
          <a:ln w="317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86C5BDBD-9295-4873-B7CF-DEBD4657497C}"/>
              </a:ext>
            </a:extLst>
          </p:cNvPr>
          <p:cNvSpPr>
            <a:spLocks/>
          </p:cNvSpPr>
          <p:nvPr/>
        </p:nvSpPr>
        <p:spPr bwMode="auto">
          <a:xfrm>
            <a:off x="4049713" y="3105025"/>
            <a:ext cx="1579562" cy="654050"/>
          </a:xfrm>
          <a:custGeom>
            <a:avLst/>
            <a:gdLst>
              <a:gd name="T0" fmla="*/ 2147483646 w 70"/>
              <a:gd name="T1" fmla="*/ 2147483646 h 29"/>
              <a:gd name="T2" fmla="*/ 2147483646 w 70"/>
              <a:gd name="T3" fmla="*/ 0 h 29"/>
              <a:gd name="T4" fmla="*/ 0 w 70"/>
              <a:gd name="T5" fmla="*/ 2147483646 h 29"/>
              <a:gd name="T6" fmla="*/ 2147483646 w 70"/>
              <a:gd name="T7" fmla="*/ 2147483646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29">
                <a:moveTo>
                  <a:pt x="70" y="8"/>
                </a:moveTo>
                <a:cubicBezTo>
                  <a:pt x="69" y="5"/>
                  <a:pt x="68" y="2"/>
                  <a:pt x="66" y="0"/>
                </a:cubicBezTo>
                <a:lnTo>
                  <a:pt x="0" y="29"/>
                </a:lnTo>
                <a:lnTo>
                  <a:pt x="70" y="8"/>
                </a:lnTo>
                <a:close/>
              </a:path>
            </a:pathLst>
          </a:custGeom>
          <a:solidFill>
            <a:srgbClr val="FF0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7">
            <a:extLst>
              <a:ext uri="{FF2B5EF4-FFF2-40B4-BE49-F238E27FC236}">
                <a16:creationId xmlns:a16="http://schemas.microsoft.com/office/drawing/2014/main" id="{B743D2C9-51D5-4C29-B27A-383811454E02}"/>
              </a:ext>
            </a:extLst>
          </p:cNvPr>
          <p:cNvSpPr>
            <a:spLocks/>
          </p:cNvSpPr>
          <p:nvPr/>
        </p:nvSpPr>
        <p:spPr bwMode="auto">
          <a:xfrm>
            <a:off x="4049713" y="3286000"/>
            <a:ext cx="1625600" cy="473075"/>
          </a:xfrm>
          <a:custGeom>
            <a:avLst/>
            <a:gdLst>
              <a:gd name="T0" fmla="*/ 2147483646 w 72"/>
              <a:gd name="T1" fmla="*/ 2147483646 h 21"/>
              <a:gd name="T2" fmla="*/ 2147483646 w 72"/>
              <a:gd name="T3" fmla="*/ 0 h 21"/>
              <a:gd name="T4" fmla="*/ 0 w 72"/>
              <a:gd name="T5" fmla="*/ 2147483646 h 21"/>
              <a:gd name="T6" fmla="*/ 2147483646 w 72"/>
              <a:gd name="T7" fmla="*/ 2147483646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1">
                <a:moveTo>
                  <a:pt x="72" y="15"/>
                </a:moveTo>
                <a:cubicBezTo>
                  <a:pt x="72" y="10"/>
                  <a:pt x="71" y="5"/>
                  <a:pt x="70" y="0"/>
                </a:cubicBezTo>
                <a:lnTo>
                  <a:pt x="0" y="21"/>
                </a:lnTo>
                <a:lnTo>
                  <a:pt x="72" y="15"/>
                </a:lnTo>
                <a:close/>
              </a:path>
            </a:pathLst>
          </a:custGeom>
          <a:solidFill>
            <a:srgbClr val="800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8">
            <a:extLst>
              <a:ext uri="{FF2B5EF4-FFF2-40B4-BE49-F238E27FC236}">
                <a16:creationId xmlns:a16="http://schemas.microsoft.com/office/drawing/2014/main" id="{255BB509-E11B-4AD3-BBA7-EB35D19793E7}"/>
              </a:ext>
            </a:extLst>
          </p:cNvPr>
          <p:cNvSpPr>
            <a:spLocks/>
          </p:cNvSpPr>
          <p:nvPr/>
        </p:nvSpPr>
        <p:spPr bwMode="auto">
          <a:xfrm>
            <a:off x="4049713" y="3624138"/>
            <a:ext cx="1647825" cy="134937"/>
          </a:xfrm>
          <a:custGeom>
            <a:avLst/>
            <a:gdLst>
              <a:gd name="T0" fmla="*/ 2147483646 w 73"/>
              <a:gd name="T1" fmla="*/ 2147483646 h 6"/>
              <a:gd name="T2" fmla="*/ 2147483646 w 73"/>
              <a:gd name="T3" fmla="*/ 2147483646 h 6"/>
              <a:gd name="T4" fmla="*/ 2147483646 w 73"/>
              <a:gd name="T5" fmla="*/ 0 h 6"/>
              <a:gd name="T6" fmla="*/ 0 w 73"/>
              <a:gd name="T7" fmla="*/ 2147483646 h 6"/>
              <a:gd name="T8" fmla="*/ 2147483646 w 73"/>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6">
                <a:moveTo>
                  <a:pt x="72" y="6"/>
                </a:moveTo>
                <a:cubicBezTo>
                  <a:pt x="72" y="6"/>
                  <a:pt x="73" y="6"/>
                  <a:pt x="73" y="6"/>
                </a:cubicBezTo>
                <a:cubicBezTo>
                  <a:pt x="73" y="4"/>
                  <a:pt x="72" y="2"/>
                  <a:pt x="72" y="0"/>
                </a:cubicBezTo>
                <a:lnTo>
                  <a:pt x="0" y="6"/>
                </a:lnTo>
                <a:lnTo>
                  <a:pt x="72" y="6"/>
                </a:lnTo>
                <a:close/>
              </a:path>
            </a:pathLst>
          </a:custGeom>
          <a:solidFill>
            <a:srgbClr val="008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9">
            <a:extLst>
              <a:ext uri="{FF2B5EF4-FFF2-40B4-BE49-F238E27FC236}">
                <a16:creationId xmlns:a16="http://schemas.microsoft.com/office/drawing/2014/main" id="{A03D52D1-755C-49E0-859D-5CA2822F6D30}"/>
              </a:ext>
            </a:extLst>
          </p:cNvPr>
          <p:cNvSpPr>
            <a:spLocks/>
          </p:cNvSpPr>
          <p:nvPr/>
        </p:nvSpPr>
        <p:spPr bwMode="auto">
          <a:xfrm>
            <a:off x="2649538" y="3759075"/>
            <a:ext cx="3025775" cy="1625600"/>
          </a:xfrm>
          <a:custGeom>
            <a:avLst/>
            <a:gdLst>
              <a:gd name="T0" fmla="*/ 0 w 134"/>
              <a:gd name="T1" fmla="*/ 2147483646 h 72"/>
              <a:gd name="T2" fmla="*/ 2147483646 w 134"/>
              <a:gd name="T3" fmla="*/ 2147483646 h 72"/>
              <a:gd name="T4" fmla="*/ 2147483646 w 134"/>
              <a:gd name="T5" fmla="*/ 0 h 72"/>
              <a:gd name="T6" fmla="*/ 2147483646 w 134"/>
              <a:gd name="T7" fmla="*/ 0 h 72"/>
              <a:gd name="T8" fmla="*/ 0 w 134"/>
              <a:gd name="T9" fmla="*/ 2147483646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72">
                <a:moveTo>
                  <a:pt x="0" y="40"/>
                </a:moveTo>
                <a:cubicBezTo>
                  <a:pt x="14" y="60"/>
                  <a:pt x="37" y="72"/>
                  <a:pt x="62" y="72"/>
                </a:cubicBezTo>
                <a:cubicBezTo>
                  <a:pt x="101" y="72"/>
                  <a:pt x="134" y="40"/>
                  <a:pt x="134" y="0"/>
                </a:cubicBezTo>
                <a:lnTo>
                  <a:pt x="62" y="0"/>
                </a:lnTo>
                <a:lnTo>
                  <a:pt x="0" y="40"/>
                </a:lnTo>
                <a:close/>
              </a:path>
            </a:pathLst>
          </a:custGeom>
          <a:solidFill>
            <a:srgbClr val="99CC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0">
            <a:extLst>
              <a:ext uri="{FF2B5EF4-FFF2-40B4-BE49-F238E27FC236}">
                <a16:creationId xmlns:a16="http://schemas.microsoft.com/office/drawing/2014/main" id="{542D2171-6432-4239-AC10-02752657B3CA}"/>
              </a:ext>
            </a:extLst>
          </p:cNvPr>
          <p:cNvSpPr>
            <a:spLocks/>
          </p:cNvSpPr>
          <p:nvPr/>
        </p:nvSpPr>
        <p:spPr bwMode="auto">
          <a:xfrm>
            <a:off x="2378075" y="2336675"/>
            <a:ext cx="1671638" cy="2325688"/>
          </a:xfrm>
          <a:custGeom>
            <a:avLst/>
            <a:gdLst>
              <a:gd name="T0" fmla="*/ 2147483646 w 74"/>
              <a:gd name="T1" fmla="*/ 0 h 103"/>
              <a:gd name="T2" fmla="*/ 2147483646 w 74"/>
              <a:gd name="T3" fmla="*/ 2147483646 h 103"/>
              <a:gd name="T4" fmla="*/ 2147483646 w 74"/>
              <a:gd name="T5" fmla="*/ 2147483646 h 103"/>
              <a:gd name="T6" fmla="*/ 2147483646 w 74"/>
              <a:gd name="T7" fmla="*/ 2147483646 h 103"/>
              <a:gd name="T8" fmla="*/ 2147483646 w 74"/>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03">
                <a:moveTo>
                  <a:pt x="37" y="0"/>
                </a:moveTo>
                <a:cubicBezTo>
                  <a:pt x="14" y="13"/>
                  <a:pt x="1" y="37"/>
                  <a:pt x="1" y="62"/>
                </a:cubicBezTo>
                <a:cubicBezTo>
                  <a:pt x="0" y="77"/>
                  <a:pt x="5" y="91"/>
                  <a:pt x="12" y="103"/>
                </a:cubicBezTo>
                <a:lnTo>
                  <a:pt x="74" y="63"/>
                </a:lnTo>
                <a:lnTo>
                  <a:pt x="37" y="0"/>
                </a:lnTo>
                <a:close/>
              </a:path>
            </a:pathLst>
          </a:custGeom>
          <a:solidFill>
            <a:srgbClr val="808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1">
            <a:extLst>
              <a:ext uri="{FF2B5EF4-FFF2-40B4-BE49-F238E27FC236}">
                <a16:creationId xmlns:a16="http://schemas.microsoft.com/office/drawing/2014/main" id="{B77E68F5-3C97-428A-B92B-CBE187F2B001}"/>
              </a:ext>
            </a:extLst>
          </p:cNvPr>
          <p:cNvSpPr>
            <a:spLocks/>
          </p:cNvSpPr>
          <p:nvPr/>
        </p:nvSpPr>
        <p:spPr bwMode="auto">
          <a:xfrm>
            <a:off x="3213100" y="2157288"/>
            <a:ext cx="836613" cy="1601787"/>
          </a:xfrm>
          <a:custGeom>
            <a:avLst/>
            <a:gdLst>
              <a:gd name="T0" fmla="*/ 2147483646 w 37"/>
              <a:gd name="T1" fmla="*/ 0 h 71"/>
              <a:gd name="T2" fmla="*/ 0 w 37"/>
              <a:gd name="T3" fmla="*/ 2147483646 h 71"/>
              <a:gd name="T4" fmla="*/ 2147483646 w 37"/>
              <a:gd name="T5" fmla="*/ 2147483646 h 71"/>
              <a:gd name="T6" fmla="*/ 2147483646 w 37"/>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1">
                <a:moveTo>
                  <a:pt x="16" y="0"/>
                </a:moveTo>
                <a:cubicBezTo>
                  <a:pt x="11" y="2"/>
                  <a:pt x="5" y="4"/>
                  <a:pt x="0" y="8"/>
                </a:cubicBezTo>
                <a:lnTo>
                  <a:pt x="37" y="71"/>
                </a:lnTo>
                <a:lnTo>
                  <a:pt x="16" y="0"/>
                </a:lnTo>
                <a:close/>
              </a:path>
            </a:pathLst>
          </a:custGeom>
          <a:solidFill>
            <a:srgbClr val="FF99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2">
            <a:extLst>
              <a:ext uri="{FF2B5EF4-FFF2-40B4-BE49-F238E27FC236}">
                <a16:creationId xmlns:a16="http://schemas.microsoft.com/office/drawing/2014/main" id="{CFF2EF25-9EB0-456C-B352-FD5BAC19CF4E}"/>
              </a:ext>
            </a:extLst>
          </p:cNvPr>
          <p:cNvSpPr>
            <a:spLocks/>
          </p:cNvSpPr>
          <p:nvPr/>
        </p:nvSpPr>
        <p:spPr bwMode="auto">
          <a:xfrm>
            <a:off x="3575050" y="2111250"/>
            <a:ext cx="474663" cy="1647825"/>
          </a:xfrm>
          <a:custGeom>
            <a:avLst/>
            <a:gdLst>
              <a:gd name="T0" fmla="*/ 2147483646 w 21"/>
              <a:gd name="T1" fmla="*/ 0 h 73"/>
              <a:gd name="T2" fmla="*/ 0 w 21"/>
              <a:gd name="T3" fmla="*/ 2147483646 h 73"/>
              <a:gd name="T4" fmla="*/ 2147483646 w 21"/>
              <a:gd name="T5" fmla="*/ 2147483646 h 73"/>
              <a:gd name="T6" fmla="*/ 2147483646 w 2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73">
                <a:moveTo>
                  <a:pt x="20" y="0"/>
                </a:moveTo>
                <a:cubicBezTo>
                  <a:pt x="14" y="0"/>
                  <a:pt x="7" y="0"/>
                  <a:pt x="0" y="2"/>
                </a:cubicBezTo>
                <a:lnTo>
                  <a:pt x="21" y="73"/>
                </a:lnTo>
                <a:lnTo>
                  <a:pt x="20" y="0"/>
                </a:lnTo>
                <a:close/>
              </a:path>
            </a:pathLst>
          </a:custGeom>
          <a:solidFill>
            <a:srgbClr val="FFCC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3">
            <a:extLst>
              <a:ext uri="{FF2B5EF4-FFF2-40B4-BE49-F238E27FC236}">
                <a16:creationId xmlns:a16="http://schemas.microsoft.com/office/drawing/2014/main" id="{82DD9058-54A0-48A7-847B-DB3E41A5D1F0}"/>
              </a:ext>
            </a:extLst>
          </p:cNvPr>
          <p:cNvSpPr>
            <a:spLocks/>
          </p:cNvSpPr>
          <p:nvPr/>
        </p:nvSpPr>
        <p:spPr bwMode="auto">
          <a:xfrm>
            <a:off x="5472113" y="1533400"/>
            <a:ext cx="944562" cy="1412875"/>
          </a:xfrm>
          <a:custGeom>
            <a:avLst/>
            <a:gdLst>
              <a:gd name="T0" fmla="*/ 2147483646 w 18"/>
              <a:gd name="T1" fmla="*/ 0 h 59"/>
              <a:gd name="T2" fmla="*/ 2147483646 w 18"/>
              <a:gd name="T3" fmla="*/ 0 h 59"/>
              <a:gd name="T4" fmla="*/ 0 w 18"/>
              <a:gd name="T5" fmla="*/ 2147483646 h 59"/>
              <a:gd name="T6" fmla="*/ 0 60000 65536"/>
              <a:gd name="T7" fmla="*/ 0 60000 65536"/>
              <a:gd name="T8" fmla="*/ 0 60000 65536"/>
            </a:gdLst>
            <a:ahLst/>
            <a:cxnLst>
              <a:cxn ang="T6">
                <a:pos x="T0" y="T1"/>
              </a:cxn>
              <a:cxn ang="T7">
                <a:pos x="T2" y="T3"/>
              </a:cxn>
              <a:cxn ang="T8">
                <a:pos x="T4" y="T5"/>
              </a:cxn>
            </a:cxnLst>
            <a:rect l="0" t="0" r="r" b="b"/>
            <a:pathLst>
              <a:path w="18" h="59">
                <a:moveTo>
                  <a:pt x="18" y="0"/>
                </a:moveTo>
                <a:lnTo>
                  <a:pt x="14" y="0"/>
                </a:lnTo>
                <a:lnTo>
                  <a:pt x="0" y="59"/>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4">
            <a:extLst>
              <a:ext uri="{FF2B5EF4-FFF2-40B4-BE49-F238E27FC236}">
                <a16:creationId xmlns:a16="http://schemas.microsoft.com/office/drawing/2014/main" id="{4C4F3CA5-2A0D-499F-8F02-881D042F59E1}"/>
              </a:ext>
            </a:extLst>
          </p:cNvPr>
          <p:cNvSpPr>
            <a:spLocks/>
          </p:cNvSpPr>
          <p:nvPr/>
        </p:nvSpPr>
        <p:spPr bwMode="auto">
          <a:xfrm>
            <a:off x="5538788" y="2336675"/>
            <a:ext cx="1052512" cy="730250"/>
          </a:xfrm>
          <a:custGeom>
            <a:avLst/>
            <a:gdLst>
              <a:gd name="T0" fmla="*/ 2147483646 w 16"/>
              <a:gd name="T1" fmla="*/ 0 h 38"/>
              <a:gd name="T2" fmla="*/ 2147483646 w 16"/>
              <a:gd name="T3" fmla="*/ 0 h 38"/>
              <a:gd name="T4" fmla="*/ 0 w 16"/>
              <a:gd name="T5" fmla="*/ 2147483646 h 38"/>
              <a:gd name="T6" fmla="*/ 0 60000 65536"/>
              <a:gd name="T7" fmla="*/ 0 60000 65536"/>
              <a:gd name="T8" fmla="*/ 0 60000 65536"/>
            </a:gdLst>
            <a:ahLst/>
            <a:cxnLst>
              <a:cxn ang="T6">
                <a:pos x="T0" y="T1"/>
              </a:cxn>
              <a:cxn ang="T7">
                <a:pos x="T2" y="T3"/>
              </a:cxn>
              <a:cxn ang="T8">
                <a:pos x="T4" y="T5"/>
              </a:cxn>
            </a:cxnLst>
            <a:rect l="0" t="0" r="r" b="b"/>
            <a:pathLst>
              <a:path w="16" h="38">
                <a:moveTo>
                  <a:pt x="16" y="0"/>
                </a:moveTo>
                <a:lnTo>
                  <a:pt x="12" y="0"/>
                </a:lnTo>
                <a:lnTo>
                  <a:pt x="0" y="38"/>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5">
            <a:extLst>
              <a:ext uri="{FF2B5EF4-FFF2-40B4-BE49-F238E27FC236}">
                <a16:creationId xmlns:a16="http://schemas.microsoft.com/office/drawing/2014/main" id="{C9BFE7A0-F201-41F3-9EFA-36D6CC9D2E94}"/>
              </a:ext>
            </a:extLst>
          </p:cNvPr>
          <p:cNvSpPr>
            <a:spLocks/>
          </p:cNvSpPr>
          <p:nvPr/>
        </p:nvSpPr>
        <p:spPr bwMode="auto">
          <a:xfrm>
            <a:off x="5607050" y="3066925"/>
            <a:ext cx="644525" cy="128588"/>
          </a:xfrm>
          <a:custGeom>
            <a:avLst/>
            <a:gdLst>
              <a:gd name="T0" fmla="*/ 2147483646 w 17"/>
              <a:gd name="T1" fmla="*/ 0 h 11"/>
              <a:gd name="T2" fmla="*/ 2147483646 w 17"/>
              <a:gd name="T3" fmla="*/ 0 h 11"/>
              <a:gd name="T4" fmla="*/ 0 w 17"/>
              <a:gd name="T5" fmla="*/ 2147483646 h 11"/>
              <a:gd name="T6" fmla="*/ 0 60000 65536"/>
              <a:gd name="T7" fmla="*/ 0 60000 65536"/>
              <a:gd name="T8" fmla="*/ 0 60000 65536"/>
            </a:gdLst>
            <a:ahLst/>
            <a:cxnLst>
              <a:cxn ang="T6">
                <a:pos x="T0" y="T1"/>
              </a:cxn>
              <a:cxn ang="T7">
                <a:pos x="T2" y="T3"/>
              </a:cxn>
              <a:cxn ang="T8">
                <a:pos x="T4" y="T5"/>
              </a:cxn>
            </a:cxnLst>
            <a:rect l="0" t="0" r="r" b="b"/>
            <a:pathLst>
              <a:path w="17" h="11">
                <a:moveTo>
                  <a:pt x="17" y="0"/>
                </a:moveTo>
                <a:lnTo>
                  <a:pt x="13" y="0"/>
                </a:lnTo>
                <a:lnTo>
                  <a:pt x="0" y="11"/>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6">
            <a:extLst>
              <a:ext uri="{FF2B5EF4-FFF2-40B4-BE49-F238E27FC236}">
                <a16:creationId xmlns:a16="http://schemas.microsoft.com/office/drawing/2014/main" id="{76CB63D5-86BA-4D38-931F-96D89030A21B}"/>
              </a:ext>
            </a:extLst>
          </p:cNvPr>
          <p:cNvSpPr>
            <a:spLocks/>
          </p:cNvSpPr>
          <p:nvPr/>
        </p:nvSpPr>
        <p:spPr bwMode="auto">
          <a:xfrm>
            <a:off x="5659438" y="3451100"/>
            <a:ext cx="225425" cy="66675"/>
          </a:xfrm>
          <a:custGeom>
            <a:avLst/>
            <a:gdLst>
              <a:gd name="T0" fmla="*/ 2147483646 w 10"/>
              <a:gd name="T1" fmla="*/ 2147483646 h 3"/>
              <a:gd name="T2" fmla="*/ 2147483646 w 10"/>
              <a:gd name="T3" fmla="*/ 2147483646 h 3"/>
              <a:gd name="T4" fmla="*/ 0 w 10"/>
              <a:gd name="T5" fmla="*/ 0 h 3"/>
              <a:gd name="T6" fmla="*/ 0 60000 65536"/>
              <a:gd name="T7" fmla="*/ 0 60000 65536"/>
              <a:gd name="T8" fmla="*/ 0 60000 65536"/>
            </a:gdLst>
            <a:ahLst/>
            <a:cxnLst>
              <a:cxn ang="T6">
                <a:pos x="T0" y="T1"/>
              </a:cxn>
              <a:cxn ang="T7">
                <a:pos x="T2" y="T3"/>
              </a:cxn>
              <a:cxn ang="T8">
                <a:pos x="T4" y="T5"/>
              </a:cxn>
            </a:cxnLst>
            <a:rect l="0" t="0" r="r" b="b"/>
            <a:pathLst>
              <a:path w="10" h="3">
                <a:moveTo>
                  <a:pt x="10" y="3"/>
                </a:moveTo>
                <a:lnTo>
                  <a:pt x="6" y="3"/>
                </a:lnTo>
                <a:lnTo>
                  <a:pt x="0" y="0"/>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7">
            <a:extLst>
              <a:ext uri="{FF2B5EF4-FFF2-40B4-BE49-F238E27FC236}">
                <a16:creationId xmlns:a16="http://schemas.microsoft.com/office/drawing/2014/main" id="{5DD85CC1-34FF-438D-8722-9B45CAF675C0}"/>
              </a:ext>
            </a:extLst>
          </p:cNvPr>
          <p:cNvSpPr>
            <a:spLocks/>
          </p:cNvSpPr>
          <p:nvPr/>
        </p:nvSpPr>
        <p:spPr bwMode="auto">
          <a:xfrm>
            <a:off x="5689600" y="3698750"/>
            <a:ext cx="271463" cy="474663"/>
          </a:xfrm>
          <a:custGeom>
            <a:avLst/>
            <a:gdLst>
              <a:gd name="T0" fmla="*/ 2147483646 w 12"/>
              <a:gd name="T1" fmla="*/ 2147483646 h 21"/>
              <a:gd name="T2" fmla="*/ 2147483646 w 12"/>
              <a:gd name="T3" fmla="*/ 2147483646 h 21"/>
              <a:gd name="T4" fmla="*/ 0 w 12"/>
              <a:gd name="T5" fmla="*/ 0 h 21"/>
              <a:gd name="T6" fmla="*/ 0 60000 65536"/>
              <a:gd name="T7" fmla="*/ 0 60000 65536"/>
              <a:gd name="T8" fmla="*/ 0 60000 65536"/>
            </a:gdLst>
            <a:ahLst/>
            <a:cxnLst>
              <a:cxn ang="T6">
                <a:pos x="T0" y="T1"/>
              </a:cxn>
              <a:cxn ang="T7">
                <a:pos x="T2" y="T3"/>
              </a:cxn>
              <a:cxn ang="T8">
                <a:pos x="T4" y="T5"/>
              </a:cxn>
            </a:cxnLst>
            <a:rect l="0" t="0" r="r" b="b"/>
            <a:pathLst>
              <a:path w="12" h="21">
                <a:moveTo>
                  <a:pt x="12" y="21"/>
                </a:moveTo>
                <a:lnTo>
                  <a:pt x="8" y="21"/>
                </a:lnTo>
                <a:lnTo>
                  <a:pt x="0" y="0"/>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8">
            <a:extLst>
              <a:ext uri="{FF2B5EF4-FFF2-40B4-BE49-F238E27FC236}">
                <a16:creationId xmlns:a16="http://schemas.microsoft.com/office/drawing/2014/main" id="{B89CDBA1-A54E-483C-B5F8-0D2BBDA36C5C}"/>
              </a:ext>
            </a:extLst>
          </p:cNvPr>
          <p:cNvSpPr>
            <a:spLocks/>
          </p:cNvSpPr>
          <p:nvPr/>
        </p:nvSpPr>
        <p:spPr bwMode="auto">
          <a:xfrm>
            <a:off x="3236913" y="2119188"/>
            <a:ext cx="157162" cy="112712"/>
          </a:xfrm>
          <a:custGeom>
            <a:avLst/>
            <a:gdLst>
              <a:gd name="T0" fmla="*/ 0 w 7"/>
              <a:gd name="T1" fmla="*/ 0 h 5"/>
              <a:gd name="T2" fmla="*/ 2147483646 w 7"/>
              <a:gd name="T3" fmla="*/ 0 h 5"/>
              <a:gd name="T4" fmla="*/ 2147483646 w 7"/>
              <a:gd name="T5" fmla="*/ 2147483646 h 5"/>
              <a:gd name="T6" fmla="*/ 0 60000 65536"/>
              <a:gd name="T7" fmla="*/ 0 60000 65536"/>
              <a:gd name="T8" fmla="*/ 0 60000 65536"/>
            </a:gdLst>
            <a:ahLst/>
            <a:cxnLst>
              <a:cxn ang="T6">
                <a:pos x="T0" y="T1"/>
              </a:cxn>
              <a:cxn ang="T7">
                <a:pos x="T2" y="T3"/>
              </a:cxn>
              <a:cxn ang="T8">
                <a:pos x="T4" y="T5"/>
              </a:cxn>
            </a:cxnLst>
            <a:rect l="0" t="0" r="r" b="b"/>
            <a:pathLst>
              <a:path w="7" h="5">
                <a:moveTo>
                  <a:pt x="0" y="0"/>
                </a:moveTo>
                <a:lnTo>
                  <a:pt x="4" y="0"/>
                </a:lnTo>
                <a:lnTo>
                  <a:pt x="7" y="5"/>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9">
            <a:extLst>
              <a:ext uri="{FF2B5EF4-FFF2-40B4-BE49-F238E27FC236}">
                <a16:creationId xmlns:a16="http://schemas.microsoft.com/office/drawing/2014/main" id="{F5A7F639-7803-4154-8558-0E68FF40FDD9}"/>
              </a:ext>
            </a:extLst>
          </p:cNvPr>
          <p:cNvSpPr>
            <a:spLocks/>
          </p:cNvSpPr>
          <p:nvPr/>
        </p:nvSpPr>
        <p:spPr bwMode="auto">
          <a:xfrm>
            <a:off x="3687763" y="1396875"/>
            <a:ext cx="134937" cy="722313"/>
          </a:xfrm>
          <a:custGeom>
            <a:avLst/>
            <a:gdLst>
              <a:gd name="T0" fmla="*/ 0 w 6"/>
              <a:gd name="T1" fmla="*/ 0 h 32"/>
              <a:gd name="T2" fmla="*/ 2147483646 w 6"/>
              <a:gd name="T3" fmla="*/ 0 h 32"/>
              <a:gd name="T4" fmla="*/ 2147483646 w 6"/>
              <a:gd name="T5" fmla="*/ 2147483646 h 32"/>
              <a:gd name="T6" fmla="*/ 0 60000 65536"/>
              <a:gd name="T7" fmla="*/ 0 60000 65536"/>
              <a:gd name="T8" fmla="*/ 0 60000 65536"/>
            </a:gdLst>
            <a:ahLst/>
            <a:cxnLst>
              <a:cxn ang="T6">
                <a:pos x="T0" y="T1"/>
              </a:cxn>
              <a:cxn ang="T7">
                <a:pos x="T2" y="T3"/>
              </a:cxn>
              <a:cxn ang="T8">
                <a:pos x="T4" y="T5"/>
              </a:cxn>
            </a:cxnLst>
            <a:rect l="0" t="0" r="r" b="b"/>
            <a:pathLst>
              <a:path w="6" h="32">
                <a:moveTo>
                  <a:pt x="0" y="0"/>
                </a:moveTo>
                <a:lnTo>
                  <a:pt x="4" y="0"/>
                </a:lnTo>
                <a:lnTo>
                  <a:pt x="6" y="32"/>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20">
            <a:extLst>
              <a:ext uri="{FF2B5EF4-FFF2-40B4-BE49-F238E27FC236}">
                <a16:creationId xmlns:a16="http://schemas.microsoft.com/office/drawing/2014/main" id="{84DD1CE4-D499-41D2-B216-5068DB01610D}"/>
              </a:ext>
            </a:extLst>
          </p:cNvPr>
          <p:cNvSpPr>
            <a:spLocks noChangeArrowheads="1"/>
          </p:cNvSpPr>
          <p:nvPr/>
        </p:nvSpPr>
        <p:spPr bwMode="auto">
          <a:xfrm>
            <a:off x="6251575" y="2928813"/>
            <a:ext cx="14194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Home pastures</a:t>
            </a:r>
          </a:p>
        </p:txBody>
      </p:sp>
      <p:sp>
        <p:nvSpPr>
          <p:cNvPr id="27" name="Rectangle 21">
            <a:extLst>
              <a:ext uri="{FF2B5EF4-FFF2-40B4-BE49-F238E27FC236}">
                <a16:creationId xmlns:a16="http://schemas.microsoft.com/office/drawing/2014/main" id="{21CC5A17-A8CD-4533-8E8E-B8975A3BDA3D}"/>
              </a:ext>
            </a:extLst>
          </p:cNvPr>
          <p:cNvSpPr>
            <a:spLocks noChangeArrowheads="1"/>
          </p:cNvSpPr>
          <p:nvPr/>
        </p:nvSpPr>
        <p:spPr bwMode="auto">
          <a:xfrm>
            <a:off x="183879" y="2868488"/>
            <a:ext cx="2229392"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Meadows below 1,100 m</a:t>
            </a:r>
            <a:br>
              <a:rPr kumimoji="0" lang="en-GB" altLang="en-US"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t>
            </a: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 3 cuts)</a:t>
            </a:r>
          </a:p>
        </p:txBody>
      </p:sp>
      <p:sp>
        <p:nvSpPr>
          <p:cNvPr id="28" name="Rectangle 22">
            <a:extLst>
              <a:ext uri="{FF2B5EF4-FFF2-40B4-BE49-F238E27FC236}">
                <a16:creationId xmlns:a16="http://schemas.microsoft.com/office/drawing/2014/main" id="{46712374-EB2A-44D8-9BA3-F7FE462D7DE0}"/>
              </a:ext>
            </a:extLst>
          </p:cNvPr>
          <p:cNvSpPr>
            <a:spLocks noChangeArrowheads="1"/>
          </p:cNvSpPr>
          <p:nvPr/>
        </p:nvSpPr>
        <p:spPr bwMode="auto">
          <a:xfrm>
            <a:off x="2641600" y="5445000"/>
            <a:ext cx="31273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Meadows 1,100 to 1,800 m (2 cuts)</a:t>
            </a:r>
          </a:p>
        </p:txBody>
      </p:sp>
      <p:sp>
        <p:nvSpPr>
          <p:cNvPr id="29" name="Rectangle 23">
            <a:extLst>
              <a:ext uri="{FF2B5EF4-FFF2-40B4-BE49-F238E27FC236}">
                <a16:creationId xmlns:a16="http://schemas.microsoft.com/office/drawing/2014/main" id="{7F38E61B-636C-47EE-9519-AE9E15BF36FF}"/>
              </a:ext>
            </a:extLst>
          </p:cNvPr>
          <p:cNvSpPr>
            <a:spLocks noChangeArrowheads="1"/>
          </p:cNvSpPr>
          <p:nvPr/>
        </p:nvSpPr>
        <p:spPr bwMode="auto">
          <a:xfrm>
            <a:off x="6718300" y="2209675"/>
            <a:ext cx="1645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Summer pastures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(&lt; 1,300 m)</a:t>
            </a:r>
          </a:p>
        </p:txBody>
      </p:sp>
      <p:sp>
        <p:nvSpPr>
          <p:cNvPr id="30" name="Rectangle 24">
            <a:extLst>
              <a:ext uri="{FF2B5EF4-FFF2-40B4-BE49-F238E27FC236}">
                <a16:creationId xmlns:a16="http://schemas.microsoft.com/office/drawing/2014/main" id="{E7A5B862-04A2-4657-B281-3B41FFA1B6B8}"/>
              </a:ext>
            </a:extLst>
          </p:cNvPr>
          <p:cNvSpPr>
            <a:spLocks noChangeArrowheads="1"/>
          </p:cNvSpPr>
          <p:nvPr/>
        </p:nvSpPr>
        <p:spPr bwMode="auto">
          <a:xfrm>
            <a:off x="6591300" y="1338138"/>
            <a:ext cx="17568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Summer pastures</a:t>
            </a:r>
            <a:b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(1,300 – 1,800 m) </a:t>
            </a:r>
          </a:p>
        </p:txBody>
      </p:sp>
      <p:sp>
        <p:nvSpPr>
          <p:cNvPr id="31" name="Rectangle 25">
            <a:extLst>
              <a:ext uri="{FF2B5EF4-FFF2-40B4-BE49-F238E27FC236}">
                <a16:creationId xmlns:a16="http://schemas.microsoft.com/office/drawing/2014/main" id="{055780E7-607C-4EA1-B17A-12DE951EC574}"/>
              </a:ext>
            </a:extLst>
          </p:cNvPr>
          <p:cNvSpPr>
            <a:spLocks noChangeArrowheads="1"/>
          </p:cNvSpPr>
          <p:nvPr/>
        </p:nvSpPr>
        <p:spPr bwMode="auto">
          <a:xfrm>
            <a:off x="4036580" y="1533400"/>
            <a:ext cx="1645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Summer pastures</a:t>
            </a:r>
            <a:b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(&gt; 1,800 m)</a:t>
            </a:r>
          </a:p>
        </p:txBody>
      </p:sp>
      <p:sp>
        <p:nvSpPr>
          <p:cNvPr id="32" name="Rectangle 26">
            <a:extLst>
              <a:ext uri="{FF2B5EF4-FFF2-40B4-BE49-F238E27FC236}">
                <a16:creationId xmlns:a16="http://schemas.microsoft.com/office/drawing/2014/main" id="{DE5BD57B-BB30-4F28-8D23-36CBC7703394}"/>
              </a:ext>
            </a:extLst>
          </p:cNvPr>
          <p:cNvSpPr>
            <a:spLocks noChangeArrowheads="1"/>
          </p:cNvSpPr>
          <p:nvPr/>
        </p:nvSpPr>
        <p:spPr bwMode="auto">
          <a:xfrm>
            <a:off x="6022678" y="3359025"/>
            <a:ext cx="21691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High altitude meadows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(&gt; 1,800 m)</a:t>
            </a:r>
          </a:p>
        </p:txBody>
      </p:sp>
      <p:sp>
        <p:nvSpPr>
          <p:cNvPr id="33" name="Rectangle 27">
            <a:extLst>
              <a:ext uri="{FF2B5EF4-FFF2-40B4-BE49-F238E27FC236}">
                <a16:creationId xmlns:a16="http://schemas.microsoft.com/office/drawing/2014/main" id="{D879A1E7-D71D-4CA0-ABAD-61079395D960}"/>
              </a:ext>
            </a:extLst>
          </p:cNvPr>
          <p:cNvSpPr>
            <a:spLocks noChangeArrowheads="1"/>
          </p:cNvSpPr>
          <p:nvPr/>
        </p:nvSpPr>
        <p:spPr bwMode="auto">
          <a:xfrm>
            <a:off x="6035675" y="4035300"/>
            <a:ext cx="26577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Permanent meadows (1 cut)</a:t>
            </a:r>
          </a:p>
        </p:txBody>
      </p:sp>
      <p:sp>
        <p:nvSpPr>
          <p:cNvPr id="34" name="Rectangle 28">
            <a:extLst>
              <a:ext uri="{FF2B5EF4-FFF2-40B4-BE49-F238E27FC236}">
                <a16:creationId xmlns:a16="http://schemas.microsoft.com/office/drawing/2014/main" id="{8BB6D10E-53E3-474B-AED3-D32BB4449C1C}"/>
              </a:ext>
            </a:extLst>
          </p:cNvPr>
          <p:cNvSpPr>
            <a:spLocks noChangeArrowheads="1"/>
          </p:cNvSpPr>
          <p:nvPr/>
        </p:nvSpPr>
        <p:spPr bwMode="auto">
          <a:xfrm>
            <a:off x="2822575" y="1115888"/>
            <a:ext cx="1147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Silage maize</a:t>
            </a:r>
          </a:p>
        </p:txBody>
      </p:sp>
      <p:sp>
        <p:nvSpPr>
          <p:cNvPr id="35" name="Rectangle 29">
            <a:extLst>
              <a:ext uri="{FF2B5EF4-FFF2-40B4-BE49-F238E27FC236}">
                <a16:creationId xmlns:a16="http://schemas.microsoft.com/office/drawing/2014/main" id="{386AC023-8D26-466A-9F2D-F22B85381DD3}"/>
              </a:ext>
            </a:extLst>
          </p:cNvPr>
          <p:cNvSpPr>
            <a:spLocks noChangeArrowheads="1"/>
          </p:cNvSpPr>
          <p:nvPr/>
        </p:nvSpPr>
        <p:spPr bwMode="auto">
          <a:xfrm>
            <a:off x="2032000" y="1692150"/>
            <a:ext cx="10066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Temporary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meadows </a:t>
            </a:r>
          </a:p>
        </p:txBody>
      </p:sp>
      <p:sp>
        <p:nvSpPr>
          <p:cNvPr id="36" name="Text Box 30">
            <a:extLst>
              <a:ext uri="{FF2B5EF4-FFF2-40B4-BE49-F238E27FC236}">
                <a16:creationId xmlns:a16="http://schemas.microsoft.com/office/drawing/2014/main" id="{EEEF7774-EFEA-4741-9D7B-4205DD1CA506}"/>
              </a:ext>
            </a:extLst>
          </p:cNvPr>
          <p:cNvSpPr txBox="1">
            <a:spLocks noChangeArrowheads="1"/>
          </p:cNvSpPr>
          <p:nvPr/>
        </p:nvSpPr>
        <p:spPr bwMode="auto">
          <a:xfrm>
            <a:off x="2571750" y="5805264"/>
            <a:ext cx="30491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450,113 tons DM/year</a:t>
            </a:r>
          </a:p>
        </p:txBody>
      </p:sp>
    </p:spTree>
    <p:extLst>
      <p:ext uri="{BB962C8B-B14F-4D97-AF65-F5344CB8AC3E}">
        <p14:creationId xmlns:p14="http://schemas.microsoft.com/office/powerpoint/2010/main" val="2124040719"/>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Verschil </a:t>
            </a:r>
            <a:r>
              <a:rPr kumimoji="0" lang="en-US" sz="2400" b="0" i="0" u="none" strike="noStrike" kern="1200" cap="none" spc="0" normalizeH="0" baseline="0" noProof="0" dirty="0" err="1">
                <a:ln>
                  <a:noFill/>
                </a:ln>
                <a:solidFill>
                  <a:prstClr val="black"/>
                </a:solidFill>
                <a:effectLst/>
                <a:uLnTx/>
                <a:uFillTx/>
                <a:latin typeface="Calibri"/>
                <a:ea typeface="+mj-ea"/>
                <a:cs typeface="+mj-cs"/>
              </a:rPr>
              <a:t>tussen</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‘meadows’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en</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‘pastures’</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 </a:t>
            </a:r>
            <a:endParaRPr kumimoji="0" lang="en-GB"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dirty="0" smtClean="0"/>
              <a:t>‘Meadows’: </a:t>
            </a:r>
            <a:r>
              <a:rPr lang="en-US" dirty="0"/>
              <a:t>de gehele bovengrondse biomassa wordt in één keer boven een bepaalde maaihoogte verwijderd (</a:t>
            </a:r>
            <a:r>
              <a:rPr lang="en-US" dirty="0" err="1" smtClean="0"/>
              <a:t>kwetsbaar</a:t>
            </a:r>
            <a:r>
              <a:rPr lang="en-US" dirty="0" smtClean="0"/>
              <a:t> </a:t>
            </a:r>
            <a:r>
              <a:rPr lang="en-US" dirty="0" err="1"/>
              <a:t>voor</a:t>
            </a:r>
            <a:r>
              <a:rPr lang="en-US" dirty="0"/>
              <a:t> </a:t>
            </a:r>
            <a:r>
              <a:rPr lang="en-US" dirty="0" smtClean="0"/>
              <a:t>stress </a:t>
            </a:r>
            <a:r>
              <a:rPr lang="en-US" dirty="0"/>
              <a:t>na het </a:t>
            </a:r>
            <a:r>
              <a:rPr lang="en-US" dirty="0" err="1"/>
              <a:t>maaien</a:t>
            </a:r>
            <a:r>
              <a:rPr lang="en-US" dirty="0" smtClean="0"/>
              <a:t>)</a:t>
            </a:r>
            <a:endParaRPr lang="en-US" dirty="0"/>
          </a:p>
          <a:p>
            <a:endParaRPr lang="en-US" dirty="0"/>
          </a:p>
          <a:p>
            <a:r>
              <a:rPr lang="en-US" dirty="0" smtClean="0"/>
              <a:t>‘Pastures’: </a:t>
            </a:r>
            <a:r>
              <a:rPr lang="en-US" dirty="0" err="1" smtClean="0"/>
              <a:t>weidende</a:t>
            </a:r>
            <a:r>
              <a:rPr lang="en-US" dirty="0" smtClean="0"/>
              <a:t> </a:t>
            </a:r>
            <a:r>
              <a:rPr lang="en-US" dirty="0" err="1" smtClean="0"/>
              <a:t>dieren</a:t>
            </a:r>
            <a:r>
              <a:rPr lang="en-US" dirty="0" smtClean="0"/>
              <a:t> </a:t>
            </a:r>
            <a:r>
              <a:rPr lang="en-US" dirty="0" err="1"/>
              <a:t>verwijderen</a:t>
            </a:r>
            <a:r>
              <a:rPr lang="en-US" dirty="0"/>
              <a:t> </a:t>
            </a:r>
            <a:r>
              <a:rPr lang="en-US" dirty="0" smtClean="0"/>
              <a:t>de </a:t>
            </a:r>
            <a:r>
              <a:rPr lang="en-US" dirty="0" err="1"/>
              <a:t>bovengrondse</a:t>
            </a:r>
            <a:r>
              <a:rPr lang="en-US" dirty="0"/>
              <a:t> </a:t>
            </a:r>
            <a:r>
              <a:rPr lang="en-US" dirty="0" err="1" smtClean="0"/>
              <a:t>biomassa</a:t>
            </a:r>
            <a:r>
              <a:rPr lang="en-US" dirty="0" smtClean="0"/>
              <a:t> tot </a:t>
            </a:r>
            <a:r>
              <a:rPr lang="en-US" dirty="0" err="1" smtClean="0"/>
              <a:t>vlakbij</a:t>
            </a:r>
            <a:r>
              <a:rPr lang="en-US" dirty="0" smtClean="0"/>
              <a:t> de </a:t>
            </a:r>
            <a:r>
              <a:rPr lang="en-US" dirty="0" err="1" smtClean="0"/>
              <a:t>grond</a:t>
            </a:r>
            <a:r>
              <a:rPr lang="en-US" dirty="0" smtClean="0"/>
              <a:t>, </a:t>
            </a:r>
            <a:r>
              <a:rPr lang="en-US" dirty="0" err="1" smtClean="0"/>
              <a:t>lopen</a:t>
            </a:r>
            <a:r>
              <a:rPr lang="en-US" dirty="0" smtClean="0"/>
              <a:t> over de </a:t>
            </a:r>
            <a:r>
              <a:rPr lang="en-US" dirty="0" err="1" smtClean="0"/>
              <a:t>vegetatie</a:t>
            </a:r>
            <a:r>
              <a:rPr lang="en-US" dirty="0" smtClean="0"/>
              <a:t> </a:t>
            </a:r>
            <a:r>
              <a:rPr lang="en-US" dirty="0" err="1" smtClean="0"/>
              <a:t>en</a:t>
            </a:r>
            <a:r>
              <a:rPr lang="en-US" dirty="0" smtClean="0"/>
              <a:t> </a:t>
            </a:r>
            <a:r>
              <a:rPr lang="en-US" dirty="0" err="1" smtClean="0"/>
              <a:t>bemesten</a:t>
            </a:r>
            <a:r>
              <a:rPr lang="en-US" dirty="0" smtClean="0"/>
              <a:t> </a:t>
            </a:r>
            <a:r>
              <a:rPr lang="en-US" dirty="0" err="1" smtClean="0"/>
              <a:t>deze</a:t>
            </a:r>
            <a:r>
              <a:rPr lang="en-US" dirty="0" smtClean="0"/>
              <a:t> met </a:t>
            </a:r>
            <a:r>
              <a:rPr lang="en-US" dirty="0"/>
              <a:t>mest </a:t>
            </a:r>
            <a:r>
              <a:rPr lang="en-US" dirty="0" err="1"/>
              <a:t>en</a:t>
            </a:r>
            <a:r>
              <a:rPr lang="en-US" dirty="0"/>
              <a:t> </a:t>
            </a:r>
            <a:r>
              <a:rPr lang="en-US" dirty="0" smtClean="0"/>
              <a:t>urine</a:t>
            </a:r>
            <a:endParaRPr lang="en-US" dirty="0"/>
          </a:p>
          <a:p>
            <a:endParaRPr lang="de-DE" dirty="0"/>
          </a:p>
        </p:txBody>
      </p:sp>
    </p:spTree>
    <p:extLst>
      <p:ext uri="{BB962C8B-B14F-4D97-AF65-F5344CB8AC3E}">
        <p14:creationId xmlns:p14="http://schemas.microsoft.com/office/powerpoint/2010/main" val="3541950314"/>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Elementen van begrazing - Selectieve </a:t>
            </a:r>
            <a:r>
              <a:rPr kumimoji="0" lang="en-US" sz="2400" b="0" i="0" u="none" strike="noStrike" kern="1200" cap="none" spc="0" normalizeH="0" baseline="0" noProof="0" dirty="0" err="1">
                <a:ln>
                  <a:noFill/>
                </a:ln>
                <a:solidFill>
                  <a:prstClr val="black"/>
                </a:solidFill>
                <a:effectLst/>
                <a:uLnTx/>
                <a:uFillTx/>
                <a:latin typeface="Calibri"/>
                <a:ea typeface="+mj-ea"/>
                <a:cs typeface="+mj-cs"/>
              </a:rPr>
              <a:t>begrazing</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052736"/>
            <a:ext cx="8218488" cy="4632515"/>
          </a:xfrm>
        </p:spPr>
        <p:txBody>
          <a:bodyPr/>
          <a:lstStyle/>
          <a:p>
            <a:r>
              <a:rPr lang="en-US" dirty="0"/>
              <a:t>Dieren hebben een duidelijke voorkeur voor sommige componenten in de graszode (→ zie de </a:t>
            </a:r>
            <a:r>
              <a:rPr lang="en-US" dirty="0" err="1"/>
              <a:t>dia</a:t>
            </a:r>
            <a:r>
              <a:rPr lang="en-US" dirty="0"/>
              <a:t> </a:t>
            </a:r>
            <a:r>
              <a:rPr lang="en-US" dirty="0" smtClean="0"/>
              <a:t>over </a:t>
            </a:r>
            <a:r>
              <a:rPr lang="en-US" dirty="0" err="1"/>
              <a:t>smakelijkheid</a:t>
            </a:r>
            <a:r>
              <a:rPr lang="en-US" dirty="0" smtClean="0"/>
              <a:t>)</a:t>
            </a:r>
            <a:endParaRPr lang="en-US" dirty="0"/>
          </a:p>
          <a:p>
            <a:r>
              <a:rPr lang="en-US" dirty="0" err="1"/>
              <a:t>Toegankelijkheid</a:t>
            </a:r>
            <a:r>
              <a:rPr lang="en-US" dirty="0"/>
              <a:t> </a:t>
            </a:r>
            <a:r>
              <a:rPr lang="en-US" dirty="0" smtClean="0"/>
              <a:t>van </a:t>
            </a:r>
            <a:r>
              <a:rPr lang="en-US" dirty="0" err="1" smtClean="0"/>
              <a:t>soorten</a:t>
            </a:r>
            <a:r>
              <a:rPr lang="en-US" dirty="0" smtClean="0"/>
              <a:t> </a:t>
            </a:r>
            <a:r>
              <a:rPr lang="en-US" dirty="0" err="1" smtClean="0"/>
              <a:t>verhoogt</a:t>
            </a:r>
            <a:r>
              <a:rPr lang="en-US" dirty="0" smtClean="0"/>
              <a:t> </a:t>
            </a:r>
            <a:r>
              <a:rPr lang="en-US" dirty="0"/>
              <a:t>de aantrekkelijkheid voor de dieren, </a:t>
            </a:r>
            <a:r>
              <a:rPr lang="en-US" dirty="0" err="1"/>
              <a:t>schimmelziekten</a:t>
            </a:r>
            <a:r>
              <a:rPr lang="en-US" dirty="0"/>
              <a:t> </a:t>
            </a:r>
            <a:r>
              <a:rPr lang="en-US" dirty="0" smtClean="0"/>
              <a:t>(</a:t>
            </a:r>
            <a:r>
              <a:rPr lang="en-US" dirty="0" err="1" smtClean="0"/>
              <a:t>zoals</a:t>
            </a:r>
            <a:r>
              <a:rPr lang="en-US" dirty="0" smtClean="0"/>
              <a:t> </a:t>
            </a:r>
            <a:r>
              <a:rPr lang="en-US" dirty="0" err="1" smtClean="0"/>
              <a:t>roest</a:t>
            </a:r>
            <a:r>
              <a:rPr lang="en-US" dirty="0" smtClean="0"/>
              <a:t>) </a:t>
            </a:r>
            <a:r>
              <a:rPr lang="en-US" dirty="0"/>
              <a:t>verminderen de </a:t>
            </a:r>
            <a:r>
              <a:rPr lang="en-US" dirty="0" err="1"/>
              <a:t>aantrekkelijkheid</a:t>
            </a:r>
            <a:r>
              <a:rPr lang="en-US" dirty="0"/>
              <a:t> </a:t>
            </a:r>
            <a:r>
              <a:rPr lang="en-US" dirty="0" err="1" smtClean="0"/>
              <a:t>ervan</a:t>
            </a:r>
            <a:endParaRPr lang="en-US" dirty="0"/>
          </a:p>
          <a:p>
            <a:r>
              <a:rPr lang="en-US" dirty="0"/>
              <a:t>Soorten die zich in de bovenste laag van </a:t>
            </a:r>
            <a:r>
              <a:rPr lang="en-US" dirty="0" smtClean="0"/>
              <a:t>de </a:t>
            </a:r>
            <a:r>
              <a:rPr lang="en-US" dirty="0"/>
              <a:t>graszode bevinden, </a:t>
            </a:r>
            <a:r>
              <a:rPr lang="en-US" dirty="0" err="1" smtClean="0"/>
              <a:t>zullen</a:t>
            </a:r>
            <a:r>
              <a:rPr lang="en-US" dirty="0" smtClean="0"/>
              <a:t> </a:t>
            </a:r>
            <a:r>
              <a:rPr lang="en-US" dirty="0" err="1" smtClean="0"/>
              <a:t>een</a:t>
            </a:r>
            <a:r>
              <a:rPr lang="en-US" dirty="0" smtClean="0"/>
              <a:t> </a:t>
            </a:r>
            <a:r>
              <a:rPr lang="en-US" dirty="0" err="1" smtClean="0"/>
              <a:t>groter</a:t>
            </a:r>
            <a:r>
              <a:rPr lang="en-US" dirty="0" smtClean="0"/>
              <a:t> </a:t>
            </a:r>
            <a:r>
              <a:rPr lang="en-US" dirty="0"/>
              <a:t>aandeel in het </a:t>
            </a:r>
            <a:r>
              <a:rPr lang="en-US" dirty="0" err="1"/>
              <a:t>dieet</a:t>
            </a:r>
            <a:r>
              <a:rPr lang="en-US" dirty="0"/>
              <a:t> </a:t>
            </a:r>
            <a:r>
              <a:rPr lang="en-US" dirty="0" err="1" smtClean="0"/>
              <a:t>hebben</a:t>
            </a:r>
            <a:endParaRPr lang="en-US" dirty="0"/>
          </a:p>
          <a:p>
            <a:r>
              <a:rPr lang="en-US" dirty="0"/>
              <a:t>Systematische selectie van bepaalde </a:t>
            </a:r>
            <a:r>
              <a:rPr lang="en-US" dirty="0" err="1"/>
              <a:t>soorten</a:t>
            </a:r>
            <a:r>
              <a:rPr lang="en-US" dirty="0"/>
              <a:t> </a:t>
            </a:r>
            <a:r>
              <a:rPr lang="en-US" dirty="0" err="1" smtClean="0"/>
              <a:t>kan</a:t>
            </a:r>
            <a:r>
              <a:rPr lang="en-US" dirty="0" smtClean="0"/>
              <a:t> de </a:t>
            </a:r>
            <a:r>
              <a:rPr lang="en-US" dirty="0" err="1" smtClean="0"/>
              <a:t>botanische</a:t>
            </a:r>
            <a:r>
              <a:rPr lang="en-US" dirty="0" smtClean="0"/>
              <a:t> </a:t>
            </a:r>
            <a:r>
              <a:rPr lang="en-US" dirty="0" err="1" smtClean="0"/>
              <a:t>samenstelling</a:t>
            </a:r>
            <a:r>
              <a:rPr lang="en-US" dirty="0"/>
              <a:t> </a:t>
            </a:r>
            <a:r>
              <a:rPr lang="en-US" dirty="0" smtClean="0"/>
              <a:t>op </a:t>
            </a:r>
            <a:r>
              <a:rPr lang="en-US" dirty="0"/>
              <a:t>lange termijn wijzigen → </a:t>
            </a:r>
            <a:r>
              <a:rPr lang="en-US" dirty="0" err="1" smtClean="0"/>
              <a:t>intensief</a:t>
            </a:r>
            <a:r>
              <a:rPr lang="en-US" dirty="0" smtClean="0"/>
              <a:t> </a:t>
            </a:r>
            <a:r>
              <a:rPr lang="en-US" dirty="0" err="1" smtClean="0"/>
              <a:t>begraasde</a:t>
            </a:r>
            <a:r>
              <a:rPr lang="en-US" dirty="0" smtClean="0"/>
              <a:t> </a:t>
            </a:r>
            <a:r>
              <a:rPr lang="en-US" dirty="0" err="1" smtClean="0"/>
              <a:t>soorten</a:t>
            </a:r>
            <a:r>
              <a:rPr lang="en-US" dirty="0" smtClean="0"/>
              <a:t> </a:t>
            </a:r>
            <a:r>
              <a:rPr lang="en-US" dirty="0" err="1" smtClean="0"/>
              <a:t>worden</a:t>
            </a:r>
            <a:r>
              <a:rPr lang="en-US" dirty="0" smtClean="0"/>
              <a:t> </a:t>
            </a:r>
            <a:r>
              <a:rPr lang="en-US" dirty="0"/>
              <a:t>benadeeld, de </a:t>
            </a:r>
            <a:r>
              <a:rPr lang="en-US" dirty="0" err="1"/>
              <a:t>niet-begraasde</a:t>
            </a:r>
            <a:r>
              <a:rPr lang="en-US" dirty="0"/>
              <a:t> </a:t>
            </a:r>
            <a:r>
              <a:rPr lang="en-US" dirty="0" err="1"/>
              <a:t>soorten</a:t>
            </a:r>
            <a:r>
              <a:rPr lang="en-US" dirty="0"/>
              <a:t> hebben een </a:t>
            </a:r>
            <a:r>
              <a:rPr lang="en-US" dirty="0" err="1"/>
              <a:t>selectief</a:t>
            </a:r>
            <a:r>
              <a:rPr lang="en-US" dirty="0"/>
              <a:t> </a:t>
            </a:r>
            <a:r>
              <a:rPr lang="en-US" dirty="0" err="1" smtClean="0"/>
              <a:t>voordeel</a:t>
            </a:r>
            <a:endParaRPr lang="en-US" dirty="0"/>
          </a:p>
          <a:p>
            <a:r>
              <a:rPr lang="en-US" dirty="0"/>
              <a:t>Na het selectief begrazen van de graszode moeten de </a:t>
            </a:r>
            <a:r>
              <a:rPr lang="en-US" dirty="0" err="1"/>
              <a:t>niet-begraasde</a:t>
            </a:r>
            <a:r>
              <a:rPr lang="en-US" dirty="0"/>
              <a:t> planten worden gemaaid om verdere verspreiding van </a:t>
            </a:r>
            <a:r>
              <a:rPr lang="en-US" dirty="0" err="1" smtClean="0"/>
              <a:t>deze</a:t>
            </a:r>
            <a:r>
              <a:rPr lang="en-US" dirty="0" smtClean="0"/>
              <a:t> </a:t>
            </a:r>
            <a:r>
              <a:rPr lang="en-US" dirty="0"/>
              <a:t>soorten te voorkomen en een gelijkmatige </a:t>
            </a:r>
            <a:r>
              <a:rPr lang="en-US" dirty="0" err="1"/>
              <a:t>hergroei</a:t>
            </a:r>
            <a:r>
              <a:rPr lang="en-US" dirty="0"/>
              <a:t> </a:t>
            </a:r>
            <a:r>
              <a:rPr lang="en-US" dirty="0" err="1" smtClean="0"/>
              <a:t>te</a:t>
            </a:r>
            <a:r>
              <a:rPr lang="en-US" dirty="0" smtClean="0"/>
              <a:t> </a:t>
            </a:r>
            <a:r>
              <a:rPr lang="en-US" dirty="0"/>
              <a:t>garanderen. Als er een grote hoeveelheid biomassa is, moet </a:t>
            </a:r>
            <a:r>
              <a:rPr lang="en-US" dirty="0" err="1"/>
              <a:t>deze</a:t>
            </a:r>
            <a:r>
              <a:rPr lang="en-US" dirty="0"/>
              <a:t> </a:t>
            </a:r>
            <a:r>
              <a:rPr lang="en-US" dirty="0" err="1" smtClean="0"/>
              <a:t>worden</a:t>
            </a:r>
            <a:r>
              <a:rPr lang="en-US" dirty="0" smtClean="0"/>
              <a:t> </a:t>
            </a:r>
            <a:r>
              <a:rPr lang="en-US" dirty="0" err="1" smtClean="0"/>
              <a:t>afgevoerd</a:t>
            </a:r>
            <a:r>
              <a:rPr lang="en-US" dirty="0" smtClean="0"/>
              <a:t>, </a:t>
            </a:r>
            <a:r>
              <a:rPr lang="en-US" dirty="0" err="1"/>
              <a:t>anders</a:t>
            </a:r>
            <a:r>
              <a:rPr lang="en-US" dirty="0"/>
              <a:t> </a:t>
            </a:r>
            <a:r>
              <a:rPr lang="en-US" dirty="0" err="1" smtClean="0"/>
              <a:t>zal</a:t>
            </a:r>
            <a:r>
              <a:rPr lang="en-US" dirty="0" smtClean="0"/>
              <a:t> </a:t>
            </a:r>
            <a:r>
              <a:rPr lang="en-US" dirty="0" err="1" smtClean="0"/>
              <a:t>dit</a:t>
            </a:r>
            <a:r>
              <a:rPr lang="en-US" dirty="0" smtClean="0"/>
              <a:t> de </a:t>
            </a:r>
            <a:r>
              <a:rPr lang="en-US" dirty="0" err="1" smtClean="0"/>
              <a:t>groei</a:t>
            </a:r>
            <a:r>
              <a:rPr lang="en-US" dirty="0" smtClean="0"/>
              <a:t> </a:t>
            </a:r>
            <a:r>
              <a:rPr lang="en-US" dirty="0" err="1" smtClean="0"/>
              <a:t>en</a:t>
            </a:r>
            <a:r>
              <a:rPr lang="en-US" dirty="0" smtClean="0"/>
              <a:t> </a:t>
            </a:r>
            <a:r>
              <a:rPr lang="en-US" dirty="0" err="1" smtClean="0"/>
              <a:t>smakelijkheid</a:t>
            </a:r>
            <a:r>
              <a:rPr lang="en-US" dirty="0" smtClean="0"/>
              <a:t> </a:t>
            </a:r>
            <a:r>
              <a:rPr lang="en-US" dirty="0"/>
              <a:t>van </a:t>
            </a:r>
            <a:r>
              <a:rPr lang="en-US" dirty="0" smtClean="0"/>
              <a:t>de </a:t>
            </a:r>
            <a:r>
              <a:rPr lang="en-US" dirty="0" err="1" smtClean="0"/>
              <a:t>volgende</a:t>
            </a:r>
            <a:r>
              <a:rPr lang="en-US" dirty="0" smtClean="0"/>
              <a:t> </a:t>
            </a:r>
            <a:r>
              <a:rPr lang="en-US" dirty="0" err="1" smtClean="0"/>
              <a:t>snede</a:t>
            </a:r>
            <a:r>
              <a:rPr lang="en-US" dirty="0" smtClean="0"/>
              <a:t> </a:t>
            </a:r>
            <a:r>
              <a:rPr lang="en-US" dirty="0" err="1" smtClean="0"/>
              <a:t>nadelig</a:t>
            </a:r>
            <a:r>
              <a:rPr lang="en-US" dirty="0" smtClean="0"/>
              <a:t> </a:t>
            </a:r>
            <a:r>
              <a:rPr lang="en-US" dirty="0" err="1" smtClean="0"/>
              <a:t>beïnvloeden</a:t>
            </a:r>
            <a:endParaRPr lang="en-US" dirty="0"/>
          </a:p>
          <a:p>
            <a:r>
              <a:rPr lang="en-US" dirty="0"/>
              <a:t>Dieren </a:t>
            </a:r>
            <a:r>
              <a:rPr lang="en-US" dirty="0" err="1" smtClean="0"/>
              <a:t>leren</a:t>
            </a:r>
            <a:r>
              <a:rPr lang="en-US" dirty="0" smtClean="0"/>
              <a:t> (</a:t>
            </a:r>
            <a:r>
              <a:rPr lang="en-US" dirty="0" err="1" smtClean="0"/>
              <a:t>meestal</a:t>
            </a:r>
            <a:r>
              <a:rPr lang="en-US" dirty="0" smtClean="0"/>
              <a:t> </a:t>
            </a:r>
            <a:r>
              <a:rPr lang="en-US" dirty="0" err="1" smtClean="0"/>
              <a:t>leren</a:t>
            </a:r>
            <a:r>
              <a:rPr lang="en-US" dirty="0" smtClean="0"/>
              <a:t> </a:t>
            </a:r>
            <a:r>
              <a:rPr lang="en-US" dirty="0"/>
              <a:t>de </a:t>
            </a:r>
            <a:r>
              <a:rPr lang="en-US" dirty="0" err="1" smtClean="0"/>
              <a:t>jonge</a:t>
            </a:r>
            <a:r>
              <a:rPr lang="en-US" dirty="0" smtClean="0"/>
              <a:t> </a:t>
            </a:r>
            <a:r>
              <a:rPr lang="en-US" dirty="0"/>
              <a:t>van de </a:t>
            </a:r>
            <a:r>
              <a:rPr lang="en-US" dirty="0" err="1"/>
              <a:t>oudere</a:t>
            </a:r>
            <a:r>
              <a:rPr lang="en-US" dirty="0"/>
              <a:t> </a:t>
            </a:r>
            <a:r>
              <a:rPr lang="en-US" dirty="0" err="1"/>
              <a:t>d</a:t>
            </a:r>
            <a:r>
              <a:rPr lang="en-US" dirty="0" err="1" smtClean="0"/>
              <a:t>ieren</a:t>
            </a:r>
            <a:r>
              <a:rPr lang="en-US" dirty="0" smtClean="0"/>
              <a:t>) </a:t>
            </a:r>
            <a:r>
              <a:rPr lang="en-US" dirty="0"/>
              <a:t>→ bekende plantensoorten worden gemakkelijker geaccepteerd dan </a:t>
            </a:r>
            <a:r>
              <a:rPr lang="en-US" dirty="0" err="1"/>
              <a:t>onbekende</a:t>
            </a:r>
            <a:r>
              <a:rPr lang="en-US" dirty="0"/>
              <a:t> </a:t>
            </a:r>
            <a:r>
              <a:rPr lang="en-US" dirty="0" err="1" smtClean="0"/>
              <a:t>planten</a:t>
            </a:r>
            <a:endParaRPr lang="en-US" dirty="0"/>
          </a:p>
          <a:p>
            <a:endParaRPr lang="de-DE" dirty="0"/>
          </a:p>
        </p:txBody>
      </p:sp>
      <p:sp>
        <p:nvSpPr>
          <p:cNvPr id="5" name="Text Box 5">
            <a:extLst>
              <a:ext uri="{FF2B5EF4-FFF2-40B4-BE49-F238E27FC236}">
                <a16:creationId xmlns:a16="http://schemas.microsoft.com/office/drawing/2014/main" id="{265AB9F2-FBEA-4531-A0AC-38E242DA8A49}"/>
              </a:ext>
            </a:extLst>
          </p:cNvPr>
          <p:cNvSpPr txBox="1">
            <a:spLocks noChangeArrowheads="1"/>
          </p:cNvSpPr>
          <p:nvPr/>
        </p:nvSpPr>
        <p:spPr bwMode="auto">
          <a:xfrm>
            <a:off x="457968" y="6449483"/>
            <a:ext cx="259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Bron: Frame &amp; Laidlaw 2014</a:t>
            </a:r>
          </a:p>
        </p:txBody>
      </p:sp>
    </p:spTree>
    <p:extLst>
      <p:ext uri="{BB962C8B-B14F-4D97-AF65-F5344CB8AC3E}">
        <p14:creationId xmlns:p14="http://schemas.microsoft.com/office/powerpoint/2010/main" val="977517025"/>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Diersoort en selectieve begrazing</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dirty="0" err="1" smtClean="0"/>
              <a:t>Rundvee</a:t>
            </a:r>
            <a:r>
              <a:rPr lang="en-US" dirty="0" smtClean="0"/>
              <a:t> </a:t>
            </a:r>
            <a:r>
              <a:rPr lang="en-US" dirty="0" err="1" smtClean="0"/>
              <a:t>scheurt</a:t>
            </a:r>
            <a:r>
              <a:rPr lang="en-US" dirty="0" smtClean="0"/>
              <a:t> het </a:t>
            </a:r>
            <a:r>
              <a:rPr lang="en-US" dirty="0" err="1" smtClean="0"/>
              <a:t>gewas</a:t>
            </a:r>
            <a:r>
              <a:rPr lang="en-US" dirty="0" smtClean="0"/>
              <a:t> </a:t>
            </a:r>
            <a:r>
              <a:rPr lang="en-US" dirty="0" err="1" smtClean="0"/>
              <a:t>af</a:t>
            </a:r>
            <a:r>
              <a:rPr lang="en-US" dirty="0" smtClean="0"/>
              <a:t> </a:t>
            </a:r>
            <a:r>
              <a:rPr lang="en-US" dirty="0" err="1" smtClean="0"/>
              <a:t>en</a:t>
            </a:r>
            <a:r>
              <a:rPr lang="en-US" dirty="0" smtClean="0"/>
              <a:t> </a:t>
            </a:r>
            <a:r>
              <a:rPr lang="en-US" dirty="0" err="1" smtClean="0"/>
              <a:t>verzamelt</a:t>
            </a:r>
            <a:r>
              <a:rPr lang="en-US" dirty="0" smtClean="0"/>
              <a:t> </a:t>
            </a:r>
            <a:r>
              <a:rPr lang="en-US" dirty="0" err="1" smtClean="0"/>
              <a:t>dit</a:t>
            </a:r>
            <a:r>
              <a:rPr lang="en-US" dirty="0" smtClean="0"/>
              <a:t> met de tong; </a:t>
            </a:r>
            <a:r>
              <a:rPr lang="en-US" dirty="0" err="1" smtClean="0"/>
              <a:t>kleinvee</a:t>
            </a:r>
            <a:r>
              <a:rPr lang="en-US" dirty="0" smtClean="0"/>
              <a:t> met </a:t>
            </a:r>
            <a:r>
              <a:rPr lang="en-US" dirty="0" err="1" smtClean="0"/>
              <a:t>een</a:t>
            </a:r>
            <a:r>
              <a:rPr lang="en-US" dirty="0" smtClean="0"/>
              <a:t> </a:t>
            </a:r>
            <a:r>
              <a:rPr lang="en-US" dirty="0" err="1" smtClean="0"/>
              <a:t>smallere</a:t>
            </a:r>
            <a:r>
              <a:rPr lang="en-US" dirty="0" smtClean="0"/>
              <a:t> </a:t>
            </a:r>
            <a:r>
              <a:rPr lang="en-US" dirty="0" err="1" smtClean="0"/>
              <a:t>bek</a:t>
            </a:r>
            <a:r>
              <a:rPr lang="en-US" dirty="0" smtClean="0"/>
              <a:t> </a:t>
            </a:r>
            <a:r>
              <a:rPr lang="en-US" dirty="0" err="1" smtClean="0"/>
              <a:t>selecteert</a:t>
            </a:r>
            <a:r>
              <a:rPr lang="en-US" dirty="0" smtClean="0"/>
              <a:t> </a:t>
            </a:r>
            <a:r>
              <a:rPr lang="en-US" dirty="0" err="1" smtClean="0"/>
              <a:t>plantendelen</a:t>
            </a:r>
            <a:r>
              <a:rPr lang="en-US" dirty="0" smtClean="0"/>
              <a:t> </a:t>
            </a:r>
            <a:r>
              <a:rPr lang="en-US" dirty="0" err="1" smtClean="0"/>
              <a:t>en</a:t>
            </a:r>
            <a:r>
              <a:rPr lang="en-US" dirty="0" smtClean="0"/>
              <a:t> </a:t>
            </a:r>
            <a:r>
              <a:rPr lang="en-US" dirty="0" err="1" smtClean="0"/>
              <a:t>verzamelt</a:t>
            </a:r>
            <a:r>
              <a:rPr lang="en-US" dirty="0" smtClean="0"/>
              <a:t> </a:t>
            </a:r>
            <a:r>
              <a:rPr lang="en-US" dirty="0" err="1" smtClean="0"/>
              <a:t>dit</a:t>
            </a:r>
            <a:r>
              <a:rPr lang="en-US" dirty="0" smtClean="0"/>
              <a:t> met de </a:t>
            </a:r>
            <a:r>
              <a:rPr lang="en-US" dirty="0" err="1" smtClean="0"/>
              <a:t>lippen</a:t>
            </a:r>
            <a:endParaRPr lang="en-US" dirty="0"/>
          </a:p>
          <a:p>
            <a:endParaRPr lang="de-DE" dirty="0"/>
          </a:p>
        </p:txBody>
      </p:sp>
      <p:pic>
        <p:nvPicPr>
          <p:cNvPr id="3" name="Grafik 2">
            <a:extLst>
              <a:ext uri="{FF2B5EF4-FFF2-40B4-BE49-F238E27FC236}">
                <a16:creationId xmlns:a16="http://schemas.microsoft.com/office/drawing/2014/main" id="{0B4CCE65-D259-4B4F-BAAE-39E0396E74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1680" y="2132856"/>
            <a:ext cx="5760640" cy="2794157"/>
          </a:xfrm>
          <a:prstGeom prst="rect">
            <a:avLst/>
          </a:prstGeom>
        </p:spPr>
      </p:pic>
      <p:sp>
        <p:nvSpPr>
          <p:cNvPr id="6" name="Text Box 89">
            <a:extLst>
              <a:ext uri="{FF2B5EF4-FFF2-40B4-BE49-F238E27FC236}">
                <a16:creationId xmlns:a16="http://schemas.microsoft.com/office/drawing/2014/main" id="{28A7B689-9EA9-4C4D-B00C-2DF75E71A89A}"/>
              </a:ext>
            </a:extLst>
          </p:cNvPr>
          <p:cNvSpPr txBox="1">
            <a:spLocks noChangeArrowheads="1"/>
          </p:cNvSpPr>
          <p:nvPr/>
        </p:nvSpPr>
        <p:spPr bwMode="auto">
          <a:xfrm>
            <a:off x="147782" y="5149641"/>
            <a:ext cx="8996218" cy="7848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Paarden hebben meer behoefte aan </a:t>
            </a:r>
            <a:r>
              <a:rPr kumimoji="0" lang="en-GB" altLang="en-US" sz="15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vezelrijk</a:t>
            </a: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voer</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en</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lang="en-GB" altLang="en-US" sz="1500" dirty="0" err="1" smtClean="0">
                <a:solidFill>
                  <a:prstClr val="black"/>
                </a:solidFill>
                <a:latin typeface="Calibri"/>
              </a:rPr>
              <a:t>grazen</a:t>
            </a:r>
            <a:r>
              <a:rPr lang="en-GB" altLang="en-US" sz="1500" dirty="0" smtClean="0">
                <a:solidFill>
                  <a:prstClr val="black"/>
                </a:solidFill>
                <a:latin typeface="Calibri"/>
              </a:rPr>
              <a:t> </a:t>
            </a:r>
            <a:r>
              <a:rPr lang="en-GB" altLang="en-US" sz="1500" dirty="0" err="1" smtClean="0">
                <a:solidFill>
                  <a:prstClr val="black"/>
                </a:solidFill>
                <a:latin typeface="Calibri"/>
              </a:rPr>
              <a:t>grasland</a:t>
            </a:r>
            <a:r>
              <a:rPr lang="en-GB" altLang="en-US" sz="1500" dirty="0" smtClean="0">
                <a:solidFill>
                  <a:prstClr val="black"/>
                </a:solidFill>
                <a:latin typeface="Calibri"/>
              </a:rPr>
              <a:t> tot </a:t>
            </a:r>
            <a:r>
              <a:rPr lang="en-GB" altLang="en-US" sz="1500" dirty="0" err="1" smtClean="0">
                <a:solidFill>
                  <a:prstClr val="black"/>
                </a:solidFill>
                <a:latin typeface="Calibri"/>
              </a:rPr>
              <a:t>aan</a:t>
            </a:r>
            <a:r>
              <a:rPr lang="en-GB" altLang="en-US" sz="1500" dirty="0" smtClean="0">
                <a:solidFill>
                  <a:prstClr val="black"/>
                </a:solidFill>
                <a:latin typeface="Calibri"/>
              </a:rPr>
              <a:t> </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de </a:t>
            </a: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opkomst van de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bloeiwijze</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maar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worden</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daarna</a:t>
            </a:r>
            <a:r>
              <a:rPr kumimoji="0" lang="en-GB" altLang="en-US" sz="15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mn-cs"/>
              </a:rPr>
              <a:t>zeer</a:t>
            </a:r>
            <a:r>
              <a:rPr kumimoji="0" lang="en-GB" altLang="en-US" sz="15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mn-cs"/>
              </a:rPr>
              <a:t>selectief</a:t>
            </a:r>
            <a:r>
              <a:rPr kumimoji="0" lang="en-GB" altLang="en-US" sz="15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Buchgraber</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&amp; Gindl 2004</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doordat</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ze</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zowel</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boven</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als</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onder</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snijtanden</a:t>
            </a:r>
            <a:r>
              <a:rPr kumimoji="0" lang="en-US"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US"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hebben</a:t>
            </a:r>
            <a:r>
              <a:rPr kumimoji="0" lang="en-US"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US"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kunnen</a:t>
            </a:r>
            <a:r>
              <a:rPr kumimoji="0" lang="en-US"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ze</a:t>
            </a:r>
            <a:r>
              <a:rPr kumimoji="0" lang="en-US"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zeer dicht bij de grond grazen; </a:t>
            </a: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volgens Frame &amp; Laidlaw geven ze de voorkeur </a:t>
            </a:r>
            <a:r>
              <a:rPr kumimoji="0" lang="en-GB" altLang="en-US" sz="15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aan</a:t>
            </a: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korte</a:t>
            </a:r>
            <a:r>
              <a:rPr kumimoji="0" lang="en-GB" altLang="en-US" sz="15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mn-cs"/>
              </a:rPr>
              <a:t>zodes</a:t>
            </a:r>
            <a:endPar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8" name="Text Box 89">
            <a:extLst>
              <a:ext uri="{FF2B5EF4-FFF2-40B4-BE49-F238E27FC236}">
                <a16:creationId xmlns:a16="http://schemas.microsoft.com/office/drawing/2014/main" id="{82666300-8F0D-4BA4-BD00-43B29EB28EEC}"/>
              </a:ext>
            </a:extLst>
          </p:cNvPr>
          <p:cNvSpPr txBox="1">
            <a:spLocks noChangeArrowheads="1"/>
          </p:cNvSpPr>
          <p:nvPr/>
        </p:nvSpPr>
        <p:spPr bwMode="auto">
          <a:xfrm>
            <a:off x="251520" y="4923442"/>
            <a:ext cx="9144000"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500" b="0" i="1"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 Cirsium</a:t>
            </a:r>
            <a:r>
              <a:rPr kumimoji="0" lang="en-GB" alt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 </a:t>
            </a:r>
            <a:r>
              <a:rPr kumimoji="0" lang="en-GB" altLang="en-US" sz="1500" b="0" i="1"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Carduus</a:t>
            </a:r>
            <a:r>
              <a:rPr kumimoji="0" lang="en-GB" alt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 </a:t>
            </a:r>
            <a:r>
              <a:rPr kumimoji="0" lang="en-GB" altLang="en-US" sz="1500" b="0" i="1"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Carlina</a:t>
            </a:r>
            <a:r>
              <a:rPr kumimoji="0" lang="en-GB" alt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a:t>
            </a:r>
          </a:p>
        </p:txBody>
      </p:sp>
      <p:sp>
        <p:nvSpPr>
          <p:cNvPr id="9" name="Text Box 5">
            <a:extLst>
              <a:ext uri="{FF2B5EF4-FFF2-40B4-BE49-F238E27FC236}">
                <a16:creationId xmlns:a16="http://schemas.microsoft.com/office/drawing/2014/main" id="{DB367DF1-8D68-4777-83AB-427210EE1B95}"/>
              </a:ext>
            </a:extLst>
          </p:cNvPr>
          <p:cNvSpPr txBox="1">
            <a:spLocks noChangeArrowheads="1"/>
          </p:cNvSpPr>
          <p:nvPr/>
        </p:nvSpPr>
        <p:spPr bwMode="auto">
          <a:xfrm>
            <a:off x="467544" y="6290156"/>
            <a:ext cx="44317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Buchgraber</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&amp; Gindl 2004, Ziliotto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et</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al. 2004,</a:t>
            </a:r>
            <a:b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b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Frame &amp; Laidlaw 2014</a:t>
            </a:r>
          </a:p>
        </p:txBody>
      </p:sp>
    </p:spTree>
    <p:extLst>
      <p:ext uri="{BB962C8B-B14F-4D97-AF65-F5344CB8AC3E}">
        <p14:creationId xmlns:p14="http://schemas.microsoft.com/office/powerpoint/2010/main" val="3464314382"/>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Selectiviteit van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begrazing</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/browsing </a:t>
            </a:r>
            <a:r>
              <a:rPr kumimoji="0" lang="en-US" sz="2400" b="0" i="0" u="none" strike="noStrike" kern="1200" cap="none" spc="0" normalizeH="0" baseline="0" noProof="0" dirty="0">
                <a:ln>
                  <a:noFill/>
                </a:ln>
                <a:solidFill>
                  <a:prstClr val="black"/>
                </a:solidFill>
                <a:effectLst/>
                <a:uLnTx/>
                <a:uFillTx/>
                <a:latin typeface="Calibri"/>
                <a:ea typeface="+mj-ea"/>
                <a:cs typeface="+mj-cs"/>
              </a:rPr>
              <a:t>van </a:t>
            </a:r>
            <a:r>
              <a:rPr kumimoji="0" lang="en-US" sz="2400" b="0" i="0" u="none" strike="noStrike" kern="1200" cap="none" spc="0" normalizeH="0" baseline="0" noProof="0" dirty="0" err="1">
                <a:ln>
                  <a:noFill/>
                </a:ln>
                <a:solidFill>
                  <a:prstClr val="black"/>
                </a:solidFill>
                <a:effectLst/>
                <a:uLnTx/>
                <a:uFillTx/>
                <a:latin typeface="Calibri"/>
                <a:ea typeface="+mj-ea"/>
                <a:cs typeface="+mj-cs"/>
              </a:rPr>
              <a:t>verschillende</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diersoorten</a:t>
            </a:r>
            <a:endParaRPr kumimoji="0" lang="en-GB"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Text Box 3">
            <a:extLst>
              <a:ext uri="{FF2B5EF4-FFF2-40B4-BE49-F238E27FC236}">
                <a16:creationId xmlns:a16="http://schemas.microsoft.com/office/drawing/2014/main" id="{EB88BC62-7040-436E-99BF-2F703C55BA17}"/>
              </a:ext>
            </a:extLst>
          </p:cNvPr>
          <p:cNvSpPr txBox="1">
            <a:spLocks noChangeArrowheads="1"/>
          </p:cNvSpPr>
          <p:nvPr/>
        </p:nvSpPr>
        <p:spPr bwMode="auto">
          <a:xfrm>
            <a:off x="323528" y="6368396"/>
            <a:ext cx="3090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de-DE"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Schneider et al. 2015 (mod.)</a:t>
            </a:r>
          </a:p>
        </p:txBody>
      </p:sp>
      <p:pic>
        <p:nvPicPr>
          <p:cNvPr id="4" name="Grafik 3">
            <a:extLst>
              <a:ext uri="{FF2B5EF4-FFF2-40B4-BE49-F238E27FC236}">
                <a16:creationId xmlns:a16="http://schemas.microsoft.com/office/drawing/2014/main" id="{12F44BBE-A4F2-4D63-BDD9-E555169E1E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9626" y="1340768"/>
            <a:ext cx="7149723" cy="4900253"/>
          </a:xfrm>
          <a:prstGeom prst="rect">
            <a:avLst/>
          </a:prstGeom>
        </p:spPr>
      </p:pic>
    </p:spTree>
    <p:extLst>
      <p:ext uri="{BB962C8B-B14F-4D97-AF65-F5344CB8AC3E}">
        <p14:creationId xmlns:p14="http://schemas.microsoft.com/office/powerpoint/2010/main" val="33688666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descr="Timotej be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348" y="1314711"/>
            <a:ext cx="23145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Ängssvingel 0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8316" y="1311535"/>
            <a:ext cx="2321719"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ruta 5"/>
          <p:cNvSpPr txBox="1">
            <a:spLocks noChangeArrowheads="1"/>
          </p:cNvSpPr>
          <p:nvPr/>
        </p:nvSpPr>
        <p:spPr bwMode="auto">
          <a:xfrm>
            <a:off x="2664984" y="5511586"/>
            <a:ext cx="15668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Rode klaver</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Trifolium pratense</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
        <p:nvSpPr>
          <p:cNvPr id="19462" name="textruta 6"/>
          <p:cNvSpPr txBox="1">
            <a:spLocks noChangeArrowheads="1"/>
          </p:cNvSpPr>
          <p:nvPr/>
        </p:nvSpPr>
        <p:spPr bwMode="auto">
          <a:xfrm>
            <a:off x="6621965" y="5511586"/>
            <a:ext cx="17823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Witte klaver</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Trifolium repens</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
        <p:nvSpPr>
          <p:cNvPr id="19463" name="textruta 7"/>
          <p:cNvSpPr txBox="1">
            <a:spLocks noChangeArrowheads="1"/>
          </p:cNvSpPr>
          <p:nvPr/>
        </p:nvSpPr>
        <p:spPr bwMode="auto">
          <a:xfrm>
            <a:off x="2602103" y="2705956"/>
            <a:ext cx="14585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Timoteegras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Phleum pratense</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endPar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464" name="textruta 8"/>
          <p:cNvSpPr txBox="1">
            <a:spLocks noChangeArrowheads="1"/>
          </p:cNvSpPr>
          <p:nvPr/>
        </p:nvSpPr>
        <p:spPr bwMode="auto">
          <a:xfrm>
            <a:off x="6567197" y="2705956"/>
            <a:ext cx="18371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sv-SE" sz="1800" dirty="0" err="1" smtClean="0">
                <a:solidFill>
                  <a:prstClr val="black"/>
                </a:solidFill>
              </a:rPr>
              <a:t>Beemdlangbloem</a:t>
            </a:r>
            <a:endPar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Festuca pratensis</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
        <p:nvSpPr>
          <p:cNvPr id="10" name="Text Box 5"/>
          <p:cNvSpPr txBox="1">
            <a:spLocks noChangeArrowheads="1"/>
          </p:cNvSpPr>
          <p:nvPr/>
        </p:nvSpPr>
        <p:spPr bwMode="auto">
          <a:xfrm>
            <a:off x="176348" y="144150"/>
            <a:ext cx="69376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De volgende soorten behoren tot de best aangepaste soorten in de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graslanden</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in Zweden</a:t>
            </a:r>
            <a:endParaRPr kumimoji="0" lang="en-US" altLang="sv-SE"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Bildobjekt 2"/>
          <p:cNvPicPr>
            <a:picLocks noChangeAspect="1"/>
          </p:cNvPicPr>
          <p:nvPr/>
        </p:nvPicPr>
        <p:blipFill rotWithShape="1">
          <a:blip r:embed="rId5" cstate="screen">
            <a:extLst>
              <a:ext uri="{28A0092B-C50C-407E-A947-70E740481C1C}">
                <a14:useLocalDpi xmlns:a14="http://schemas.microsoft.com/office/drawing/2010/main"/>
              </a:ext>
            </a:extLst>
          </a:blip>
          <a:srcRect b="-2181"/>
          <a:stretch/>
        </p:blipFill>
        <p:spPr>
          <a:xfrm>
            <a:off x="4178316" y="3968848"/>
            <a:ext cx="2321719" cy="2501972"/>
          </a:xfrm>
          <a:prstGeom prst="rect">
            <a:avLst/>
          </a:prstGeom>
        </p:spPr>
      </p:pic>
      <p:pic>
        <p:nvPicPr>
          <p:cNvPr id="4" name="Bildobjekt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348" y="3968848"/>
            <a:ext cx="2314575" cy="2466068"/>
          </a:xfrm>
          <a:prstGeom prst="rect">
            <a:avLst/>
          </a:prstGeom>
        </p:spPr>
      </p:pic>
      <p:sp>
        <p:nvSpPr>
          <p:cNvPr id="11" name="textruta 10"/>
          <p:cNvSpPr txBox="1"/>
          <p:nvPr/>
        </p:nvSpPr>
        <p:spPr>
          <a:xfrm>
            <a:off x="6661792" y="6500563"/>
            <a:ext cx="21546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Foto's: Nilla Nilsdotter-Linde</a:t>
            </a: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830897"/>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lvl="0">
              <a:defRPr/>
            </a:pPr>
            <a:r>
              <a:rPr lang="nl-NL" dirty="0" smtClean="0">
                <a:solidFill>
                  <a:prstClr val="black"/>
                </a:solidFill>
              </a:rPr>
              <a:t>Selectieve </a:t>
            </a:r>
            <a:r>
              <a:rPr lang="nl-NL" dirty="0">
                <a:solidFill>
                  <a:prstClr val="black"/>
                </a:solidFill>
              </a:rPr>
              <a:t>begrazing (enkele voorbeelden van </a:t>
            </a:r>
            <a:r>
              <a:rPr lang="nl-NL" dirty="0" smtClean="0">
                <a:solidFill>
                  <a:prstClr val="black"/>
                </a:solidFill>
              </a:rPr>
              <a:t>planten die gemeden worden)</a:t>
            </a:r>
            <a:endParaRPr kumimoji="0" lang="en-GB" sz="24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5" name="Picture 10" descr="2223">
            <a:extLst>
              <a:ext uri="{FF2B5EF4-FFF2-40B4-BE49-F238E27FC236}">
                <a16:creationId xmlns:a16="http://schemas.microsoft.com/office/drawing/2014/main" id="{7DF9C411-363A-46CC-ACF4-3D9788616E9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175" y="1272952"/>
            <a:ext cx="1416050"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5343">
            <a:extLst>
              <a:ext uri="{FF2B5EF4-FFF2-40B4-BE49-F238E27FC236}">
                <a16:creationId xmlns:a16="http://schemas.microsoft.com/office/drawing/2014/main" id="{3209A448-C1A4-4C62-9A51-09970537E2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0" y="1282477"/>
            <a:ext cx="1417638"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5618">
            <a:extLst>
              <a:ext uri="{FF2B5EF4-FFF2-40B4-BE49-F238E27FC236}">
                <a16:creationId xmlns:a16="http://schemas.microsoft.com/office/drawing/2014/main" id="{77354468-28DE-4E8D-8A31-A6E31EDCF33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60513" y="1292002"/>
            <a:ext cx="1417637"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5627">
            <a:extLst>
              <a:ext uri="{FF2B5EF4-FFF2-40B4-BE49-F238E27FC236}">
                <a16:creationId xmlns:a16="http://schemas.microsoft.com/office/drawing/2014/main" id="{9D89715E-4164-427A-999E-EEE03DD2089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75375" y="1290414"/>
            <a:ext cx="1417638"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9766">
            <a:extLst>
              <a:ext uri="{FF2B5EF4-FFF2-40B4-BE49-F238E27FC236}">
                <a16:creationId xmlns:a16="http://schemas.microsoft.com/office/drawing/2014/main" id="{26BFA3A7-6D99-45E0-8902-FB73DAA0FE2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22613" y="1287239"/>
            <a:ext cx="141605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13534">
            <a:extLst>
              <a:ext uri="{FF2B5EF4-FFF2-40B4-BE49-F238E27FC236}">
                <a16:creationId xmlns:a16="http://schemas.microsoft.com/office/drawing/2014/main" id="{A489A205-E65B-43FD-87FA-5310F22EA2E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6763" y="1282477"/>
            <a:ext cx="1416050"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2">
            <a:extLst>
              <a:ext uri="{FF2B5EF4-FFF2-40B4-BE49-F238E27FC236}">
                <a16:creationId xmlns:a16="http://schemas.microsoft.com/office/drawing/2014/main" id="{9B90E560-4B7B-4FB7-A8F8-C6D67BDF5569}"/>
              </a:ext>
            </a:extLst>
          </p:cNvPr>
          <p:cNvSpPr>
            <a:spLocks noChangeArrowheads="1"/>
          </p:cNvSpPr>
          <p:nvPr/>
        </p:nvSpPr>
        <p:spPr bwMode="auto">
          <a:xfrm>
            <a:off x="28575" y="1196752"/>
            <a:ext cx="3006725" cy="4891087"/>
          </a:xfrm>
          <a:prstGeom prst="roundRect">
            <a:avLst>
              <a:gd name="adj" fmla="val 4222"/>
            </a:avLst>
          </a:prstGeom>
          <a:noFill/>
          <a:ln w="12700">
            <a:solidFill>
              <a:srgbClr val="7AB51D"/>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3" name="Text Box 13">
            <a:extLst>
              <a:ext uri="{FF2B5EF4-FFF2-40B4-BE49-F238E27FC236}">
                <a16:creationId xmlns:a16="http://schemas.microsoft.com/office/drawing/2014/main" id="{B2DEF261-49B3-41B2-A2A5-4061BD8912BE}"/>
              </a:ext>
            </a:extLst>
          </p:cNvPr>
          <p:cNvSpPr txBox="1">
            <a:spLocks noChangeArrowheads="1"/>
          </p:cNvSpPr>
          <p:nvPr/>
        </p:nvSpPr>
        <p:spPr bwMode="auto">
          <a:xfrm>
            <a:off x="471488" y="4492402"/>
            <a:ext cx="2176462" cy="581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Grassen met grove bladstructuur </a:t>
            </a:r>
          </a:p>
        </p:txBody>
      </p:sp>
      <p:sp>
        <p:nvSpPr>
          <p:cNvPr id="14" name="AutoShape 14">
            <a:extLst>
              <a:ext uri="{FF2B5EF4-FFF2-40B4-BE49-F238E27FC236}">
                <a16:creationId xmlns:a16="http://schemas.microsoft.com/office/drawing/2014/main" id="{760A559D-4990-42BD-809F-9DB262890C22}"/>
              </a:ext>
            </a:extLst>
          </p:cNvPr>
          <p:cNvSpPr>
            <a:spLocks noChangeArrowheads="1"/>
          </p:cNvSpPr>
          <p:nvPr/>
        </p:nvSpPr>
        <p:spPr bwMode="auto">
          <a:xfrm>
            <a:off x="3063875" y="1196752"/>
            <a:ext cx="3006725" cy="4891087"/>
          </a:xfrm>
          <a:prstGeom prst="roundRect">
            <a:avLst>
              <a:gd name="adj" fmla="val 4222"/>
            </a:avLst>
          </a:prstGeom>
          <a:noFill/>
          <a:ln w="12700">
            <a:solidFill>
              <a:srgbClr val="7AB51D"/>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 name="Text Box 15">
            <a:extLst>
              <a:ext uri="{FF2B5EF4-FFF2-40B4-BE49-F238E27FC236}">
                <a16:creationId xmlns:a16="http://schemas.microsoft.com/office/drawing/2014/main" id="{43C71458-9D45-4764-A647-5565B33E80A3}"/>
              </a:ext>
            </a:extLst>
          </p:cNvPr>
          <p:cNvSpPr txBox="1">
            <a:spLocks noChangeArrowheads="1"/>
          </p:cNvSpPr>
          <p:nvPr/>
        </p:nvSpPr>
        <p:spPr bwMode="auto">
          <a:xfrm>
            <a:off x="3505200" y="4492402"/>
            <a:ext cx="21764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Struiken</a:t>
            </a:r>
          </a:p>
        </p:txBody>
      </p:sp>
      <p:sp>
        <p:nvSpPr>
          <p:cNvPr id="16" name="AutoShape 16">
            <a:extLst>
              <a:ext uri="{FF2B5EF4-FFF2-40B4-BE49-F238E27FC236}">
                <a16:creationId xmlns:a16="http://schemas.microsoft.com/office/drawing/2014/main" id="{101CCCC6-3357-448B-959C-78B79BA46548}"/>
              </a:ext>
            </a:extLst>
          </p:cNvPr>
          <p:cNvSpPr>
            <a:spLocks noChangeArrowheads="1"/>
          </p:cNvSpPr>
          <p:nvPr/>
        </p:nvSpPr>
        <p:spPr bwMode="auto">
          <a:xfrm>
            <a:off x="6108700" y="1196752"/>
            <a:ext cx="3006725" cy="4891087"/>
          </a:xfrm>
          <a:prstGeom prst="roundRect">
            <a:avLst>
              <a:gd name="adj" fmla="val 4222"/>
            </a:avLst>
          </a:prstGeom>
          <a:noFill/>
          <a:ln w="12700">
            <a:solidFill>
              <a:srgbClr val="7AB51D"/>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 name="Text Box 17">
            <a:extLst>
              <a:ext uri="{FF2B5EF4-FFF2-40B4-BE49-F238E27FC236}">
                <a16:creationId xmlns:a16="http://schemas.microsoft.com/office/drawing/2014/main" id="{F8F70BEC-6EA4-48EC-9E94-4CAD242D1A03}"/>
              </a:ext>
            </a:extLst>
          </p:cNvPr>
          <p:cNvSpPr txBox="1">
            <a:spLocks noChangeArrowheads="1"/>
          </p:cNvSpPr>
          <p:nvPr/>
        </p:nvSpPr>
        <p:spPr bwMode="auto">
          <a:xfrm>
            <a:off x="6731000" y="4492402"/>
            <a:ext cx="21764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Giftige planten</a:t>
            </a:r>
          </a:p>
        </p:txBody>
      </p:sp>
      <p:sp>
        <p:nvSpPr>
          <p:cNvPr id="18" name="Text Box 19">
            <a:extLst>
              <a:ext uri="{FF2B5EF4-FFF2-40B4-BE49-F238E27FC236}">
                <a16:creationId xmlns:a16="http://schemas.microsoft.com/office/drawing/2014/main" id="{16A83BF0-CC2D-4705-B927-607C34BFFFB1}"/>
              </a:ext>
            </a:extLst>
          </p:cNvPr>
          <p:cNvSpPr txBox="1">
            <a:spLocks noChangeArrowheads="1"/>
          </p:cNvSpPr>
          <p:nvPr/>
        </p:nvSpPr>
        <p:spPr bwMode="auto">
          <a:xfrm>
            <a:off x="3017838" y="3452589"/>
            <a:ext cx="3094037"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Rhododendron </a:t>
            </a:r>
            <a:r>
              <a:rPr kumimoji="0" lang="en-GB"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sp.     </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Calluna</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vulgaris</a:t>
            </a:r>
            <a:b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Vaccinium</a:t>
            </a:r>
            <a:r>
              <a:rPr kumimoji="0" lang="en-GB"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sp.</a:t>
            </a:r>
            <a:endPar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
        <p:nvSpPr>
          <p:cNvPr id="21" name="Text Box 24">
            <a:extLst>
              <a:ext uri="{FF2B5EF4-FFF2-40B4-BE49-F238E27FC236}">
                <a16:creationId xmlns:a16="http://schemas.microsoft.com/office/drawing/2014/main" id="{C8B01D83-8F56-40B6-B571-26A5CED65AFB}"/>
              </a:ext>
            </a:extLst>
          </p:cNvPr>
          <p:cNvSpPr txBox="1">
            <a:spLocks noChangeArrowheads="1"/>
          </p:cNvSpPr>
          <p:nvPr/>
        </p:nvSpPr>
        <p:spPr bwMode="auto">
          <a:xfrm>
            <a:off x="6070873" y="3473122"/>
            <a:ext cx="1741487" cy="7386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Senecio alpinus</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r>
            <a:b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(=Senecio</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 cordatus </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r>
            <a:b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=Jacobaea</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 alpina</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a:t>
            </a:r>
            <a:r>
              <a:rPr kumimoji="0" lang="en-GB"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a:t>
            </a:r>
            <a:endPar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
        <p:nvSpPr>
          <p:cNvPr id="22" name="Text Box 25">
            <a:extLst>
              <a:ext uri="{FF2B5EF4-FFF2-40B4-BE49-F238E27FC236}">
                <a16:creationId xmlns:a16="http://schemas.microsoft.com/office/drawing/2014/main" id="{6FB5531C-57C1-48F9-848D-121829212A56}"/>
              </a:ext>
            </a:extLst>
          </p:cNvPr>
          <p:cNvSpPr txBox="1">
            <a:spLocks noChangeArrowheads="1"/>
          </p:cNvSpPr>
          <p:nvPr/>
        </p:nvSpPr>
        <p:spPr bwMode="auto">
          <a:xfrm>
            <a:off x="7660865" y="3468464"/>
            <a:ext cx="1196975"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Veratrum album</a:t>
            </a:r>
          </a:p>
        </p:txBody>
      </p:sp>
    </p:spTree>
    <p:extLst>
      <p:ext uri="{BB962C8B-B14F-4D97-AF65-F5344CB8AC3E}">
        <p14:creationId xmlns:p14="http://schemas.microsoft.com/office/powerpoint/2010/main" val="3167138032"/>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j-ea"/>
                <a:cs typeface="+mj-cs"/>
              </a:rPr>
              <a:t>Wanneer</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beginnen</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met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begrazing</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dirty="0"/>
              <a:t>Het hangt af van de </a:t>
            </a:r>
            <a:r>
              <a:rPr lang="en-US" dirty="0" err="1"/>
              <a:t>gekozen</a:t>
            </a:r>
            <a:r>
              <a:rPr lang="en-US" dirty="0"/>
              <a:t> </a:t>
            </a:r>
            <a:r>
              <a:rPr lang="en-US" dirty="0" err="1" smtClean="0"/>
              <a:t>begrazingsmethode</a:t>
            </a:r>
            <a:r>
              <a:rPr lang="en-US" dirty="0" smtClean="0"/>
              <a:t> </a:t>
            </a:r>
            <a:endParaRPr lang="en-US" dirty="0"/>
          </a:p>
          <a:p>
            <a:r>
              <a:rPr lang="en-US" dirty="0"/>
              <a:t>In het algemeen: uiterlijk wanneer de bovenste stengelknoop zich 10 cm boven de grond bevindt (ongeveer 15 cm planthoogte, de grassen zijn nog steeds </a:t>
            </a:r>
            <a:r>
              <a:rPr lang="en-US" dirty="0" err="1"/>
              <a:t>vóór</a:t>
            </a:r>
            <a:r>
              <a:rPr lang="en-US" dirty="0"/>
              <a:t> </a:t>
            </a:r>
            <a:r>
              <a:rPr lang="en-US" dirty="0" smtClean="0"/>
              <a:t>de </a:t>
            </a:r>
            <a:r>
              <a:rPr lang="en-US" dirty="0" err="1" smtClean="0"/>
              <a:t>generatieve</a:t>
            </a:r>
            <a:r>
              <a:rPr lang="en-US" dirty="0" smtClean="0"/>
              <a:t> </a:t>
            </a:r>
            <a:r>
              <a:rPr lang="en-US" dirty="0" err="1" smtClean="0"/>
              <a:t>fase</a:t>
            </a:r>
            <a:r>
              <a:rPr lang="en-US" dirty="0" smtClean="0"/>
              <a:t>); </a:t>
            </a:r>
            <a:r>
              <a:rPr lang="en-US" dirty="0"/>
              <a:t>niet voordat de </a:t>
            </a:r>
            <a:r>
              <a:rPr lang="en-US" dirty="0" err="1" smtClean="0"/>
              <a:t>rusttijd</a:t>
            </a:r>
            <a:r>
              <a:rPr lang="en-US" dirty="0" smtClean="0"/>
              <a:t> </a:t>
            </a:r>
            <a:r>
              <a:rPr lang="en-US" dirty="0"/>
              <a:t>is verstreken (3 </a:t>
            </a:r>
            <a:r>
              <a:rPr lang="en-US" dirty="0" err="1" smtClean="0"/>
              <a:t>bladstadium</a:t>
            </a:r>
            <a:r>
              <a:rPr lang="en-US" dirty="0" smtClean="0"/>
              <a:t> </a:t>
            </a:r>
            <a:r>
              <a:rPr lang="en-US" dirty="0" err="1" smtClean="0"/>
              <a:t>bij</a:t>
            </a:r>
            <a:r>
              <a:rPr lang="en-US" dirty="0" smtClean="0"/>
              <a:t> </a:t>
            </a:r>
            <a:r>
              <a:rPr lang="en-US" dirty="0" err="1" smtClean="0"/>
              <a:t>beweiding</a:t>
            </a:r>
            <a:r>
              <a:rPr lang="en-US" dirty="0" smtClean="0"/>
              <a:t> van </a:t>
            </a:r>
            <a:r>
              <a:rPr lang="en-US" dirty="0" err="1" smtClean="0"/>
              <a:t>grassen</a:t>
            </a:r>
            <a:r>
              <a:rPr lang="en-US" dirty="0" smtClean="0"/>
              <a:t> </a:t>
            </a:r>
            <a:r>
              <a:rPr lang="en-US" dirty="0"/>
              <a:t>- de reserves </a:t>
            </a:r>
            <a:r>
              <a:rPr lang="en-US" dirty="0" err="1"/>
              <a:t>zijn</a:t>
            </a:r>
            <a:r>
              <a:rPr lang="en-US" dirty="0"/>
              <a:t> </a:t>
            </a:r>
            <a:r>
              <a:rPr lang="en-US" dirty="0" err="1" smtClean="0"/>
              <a:t>aangevuld</a:t>
            </a:r>
            <a:r>
              <a:rPr lang="en-US" dirty="0" smtClean="0"/>
              <a:t>)</a:t>
            </a:r>
            <a:endParaRPr lang="en-US" dirty="0"/>
          </a:p>
          <a:p>
            <a:r>
              <a:rPr lang="en-US" dirty="0"/>
              <a:t>Snelle methode om de beschikbaarheid van gras voor begrazing </a:t>
            </a:r>
            <a:r>
              <a:rPr lang="en-US" dirty="0" err="1"/>
              <a:t>te</a:t>
            </a:r>
            <a:r>
              <a:rPr lang="en-US" dirty="0"/>
              <a:t> </a:t>
            </a:r>
            <a:r>
              <a:rPr lang="en-US" dirty="0" err="1" smtClean="0"/>
              <a:t>bepalen</a:t>
            </a:r>
            <a:r>
              <a:rPr lang="en-US" dirty="0" smtClean="0"/>
              <a:t> </a:t>
            </a:r>
            <a:r>
              <a:rPr lang="en-US" dirty="0"/>
              <a:t>aan de hand van de gemiddelde hoogte van de vegetatie in extensief beheerde </a:t>
            </a:r>
            <a:r>
              <a:rPr lang="en-US" dirty="0" err="1"/>
              <a:t>weiden</a:t>
            </a:r>
            <a:r>
              <a:rPr lang="en-US" dirty="0"/>
              <a:t> </a:t>
            </a:r>
            <a:r>
              <a:rPr lang="en-US" dirty="0" smtClean="0"/>
              <a:t>(</a:t>
            </a:r>
            <a:r>
              <a:rPr lang="en-US" dirty="0" err="1" smtClean="0"/>
              <a:t>negeer</a:t>
            </a:r>
            <a:r>
              <a:rPr lang="en-US" dirty="0" smtClean="0"/>
              <a:t> </a:t>
            </a:r>
            <a:r>
              <a:rPr lang="en-US" dirty="0" err="1" smtClean="0"/>
              <a:t>oneetbare</a:t>
            </a:r>
            <a:r>
              <a:rPr lang="en-US" dirty="0" smtClean="0"/>
              <a:t>/</a:t>
            </a:r>
            <a:r>
              <a:rPr lang="en-US" dirty="0" err="1" smtClean="0"/>
              <a:t>onsmakelijke</a:t>
            </a:r>
            <a:r>
              <a:rPr lang="en-US" dirty="0" smtClean="0"/>
              <a:t> </a:t>
            </a:r>
            <a:r>
              <a:rPr lang="en-US" dirty="0" err="1"/>
              <a:t>soorten</a:t>
            </a:r>
            <a:r>
              <a:rPr lang="en-US" dirty="0" smtClean="0"/>
              <a:t>):</a:t>
            </a:r>
            <a:endParaRPr lang="en-US" dirty="0"/>
          </a:p>
          <a:p>
            <a:pPr lvl="1"/>
            <a:r>
              <a:rPr lang="en-US" dirty="0"/>
              <a:t> Tussen halve kuit en knie of hoger (30 cm of meer) → te veel gras beschikbaar</a:t>
            </a:r>
          </a:p>
          <a:p>
            <a:pPr lvl="1"/>
            <a:r>
              <a:rPr lang="en-US" dirty="0"/>
              <a:t> Halve kuit (ca. 20 cm) → voldoende gras beschikbaar</a:t>
            </a:r>
          </a:p>
          <a:p>
            <a:pPr lvl="1"/>
            <a:r>
              <a:rPr lang="en-US" dirty="0"/>
              <a:t> Enkel (ca. 10 cm) → gras beschikbaar</a:t>
            </a:r>
          </a:p>
          <a:p>
            <a:pPr lvl="1"/>
            <a:r>
              <a:rPr lang="en-US" dirty="0"/>
              <a:t> Laarszool (3 cm of minder) → geen gras beschikbaar voor begrazing</a:t>
            </a:r>
          </a:p>
          <a:p>
            <a:endParaRPr lang="de-DE" dirty="0"/>
          </a:p>
        </p:txBody>
      </p:sp>
      <p:sp>
        <p:nvSpPr>
          <p:cNvPr id="5" name="Text Box 5">
            <a:extLst>
              <a:ext uri="{FF2B5EF4-FFF2-40B4-BE49-F238E27FC236}">
                <a16:creationId xmlns:a16="http://schemas.microsoft.com/office/drawing/2014/main" id="{9FA41480-D642-49C9-95A1-6551E77C9008}"/>
              </a:ext>
            </a:extLst>
          </p:cNvPr>
          <p:cNvSpPr txBox="1">
            <a:spLocks noChangeArrowheads="1"/>
          </p:cNvSpPr>
          <p:nvPr/>
        </p:nvSpPr>
        <p:spPr bwMode="auto">
          <a:xfrm>
            <a:off x="467544" y="6452189"/>
            <a:ext cx="45450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en Starz, 2015;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Pasut</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2014, mod.</a:t>
            </a:r>
          </a:p>
        </p:txBody>
      </p:sp>
    </p:spTree>
    <p:extLst>
      <p:ext uri="{BB962C8B-B14F-4D97-AF65-F5344CB8AC3E}">
        <p14:creationId xmlns:p14="http://schemas.microsoft.com/office/powerpoint/2010/main" val="2880836579"/>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Elementen van begrazing -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mest</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a:ln>
                  <a:noFill/>
                </a:ln>
                <a:solidFill>
                  <a:prstClr val="black"/>
                </a:solidFill>
                <a:effectLst/>
                <a:uLnTx/>
                <a:uFillTx/>
                <a:latin typeface="Calibri"/>
                <a:ea typeface="+mj-ea"/>
                <a:cs typeface="+mj-cs"/>
              </a:rPr>
              <a:t>en urine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 </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dirty="0"/>
              <a:t>(50) 75 tot 95% van </a:t>
            </a:r>
            <a:r>
              <a:rPr lang="en-US" dirty="0" smtClean="0"/>
              <a:t>de </a:t>
            </a:r>
            <a:r>
              <a:rPr lang="en-US" dirty="0" err="1" smtClean="0"/>
              <a:t>opgenomen</a:t>
            </a:r>
            <a:r>
              <a:rPr lang="en-US" dirty="0" smtClean="0"/>
              <a:t> </a:t>
            </a:r>
            <a:r>
              <a:rPr lang="en-US" dirty="0" err="1" smtClean="0"/>
              <a:t>voedingsstoffen</a:t>
            </a:r>
            <a:r>
              <a:rPr lang="en-US" dirty="0" smtClean="0"/>
              <a:t> </a:t>
            </a:r>
            <a:r>
              <a:rPr lang="en-US" dirty="0"/>
              <a:t>kunnen weer in de </a:t>
            </a:r>
            <a:r>
              <a:rPr lang="en-US" dirty="0" err="1"/>
              <a:t>bodem</a:t>
            </a:r>
            <a:r>
              <a:rPr lang="en-US" dirty="0"/>
              <a:t> </a:t>
            </a:r>
            <a:r>
              <a:rPr lang="en-US" dirty="0" err="1" smtClean="0"/>
              <a:t>terugkomen</a:t>
            </a:r>
            <a:r>
              <a:rPr lang="en-US" dirty="0" smtClean="0"/>
              <a:t> </a:t>
            </a:r>
            <a:r>
              <a:rPr lang="en-US" dirty="0"/>
              <a:t>(in theorie zelfs nog meer, indien de </a:t>
            </a:r>
            <a:r>
              <a:rPr lang="en-US" dirty="0" err="1"/>
              <a:t>veestapel</a:t>
            </a:r>
            <a:r>
              <a:rPr lang="en-US" dirty="0"/>
              <a:t> </a:t>
            </a:r>
            <a:r>
              <a:rPr lang="en-US" dirty="0" err="1" smtClean="0"/>
              <a:t>grote</a:t>
            </a:r>
            <a:r>
              <a:rPr lang="en-US" dirty="0" smtClean="0"/>
              <a:t> </a:t>
            </a:r>
            <a:r>
              <a:rPr lang="en-US" dirty="0" err="1"/>
              <a:t>hoeveelheden</a:t>
            </a:r>
            <a:r>
              <a:rPr lang="en-US" dirty="0"/>
              <a:t> </a:t>
            </a:r>
            <a:r>
              <a:rPr lang="en-US" dirty="0" err="1" smtClean="0"/>
              <a:t>bijvoeding</a:t>
            </a:r>
            <a:r>
              <a:rPr lang="en-US" dirty="0" smtClean="0"/>
              <a:t> </a:t>
            </a:r>
            <a:r>
              <a:rPr lang="en-US" dirty="0" err="1" smtClean="0"/>
              <a:t>krijgt</a:t>
            </a:r>
            <a:r>
              <a:rPr lang="en-US" dirty="0" smtClean="0"/>
              <a:t>).</a:t>
            </a:r>
            <a:endParaRPr lang="en-US" dirty="0"/>
          </a:p>
          <a:p>
            <a:r>
              <a:rPr lang="en-US" dirty="0"/>
              <a:t>Melkvee → ongeveer 0,6-0,7 m² per dag bedekt met mest, 3-5 m² met urine; schapen → ongeveer 0,05 tot 0,07 m² per dag bedekt met mest.</a:t>
            </a:r>
          </a:p>
          <a:p>
            <a:r>
              <a:rPr lang="en-US" dirty="0"/>
              <a:t>Met uitzondering van geiten, </a:t>
            </a:r>
            <a:r>
              <a:rPr lang="en-US" dirty="0" smtClean="0"/>
              <a:t>is </a:t>
            </a:r>
            <a:r>
              <a:rPr lang="en-US" dirty="0"/>
              <a:t>de mest meestal geconcentreerd in </a:t>
            </a:r>
            <a:r>
              <a:rPr lang="en-US" dirty="0" smtClean="0"/>
              <a:t>de </a:t>
            </a:r>
            <a:r>
              <a:rPr lang="en-US" dirty="0" err="1" smtClean="0"/>
              <a:t>gebieden</a:t>
            </a:r>
            <a:r>
              <a:rPr lang="en-US" dirty="0" smtClean="0"/>
              <a:t> </a:t>
            </a:r>
            <a:r>
              <a:rPr lang="en-US" dirty="0" err="1" smtClean="0"/>
              <a:t>waar</a:t>
            </a:r>
            <a:r>
              <a:rPr lang="en-US" dirty="0" smtClean="0"/>
              <a:t> de </a:t>
            </a:r>
            <a:r>
              <a:rPr lang="en-US" dirty="0" err="1" smtClean="0"/>
              <a:t>dieren</a:t>
            </a:r>
            <a:r>
              <a:rPr lang="en-US" dirty="0" smtClean="0"/>
              <a:t> in de </a:t>
            </a:r>
            <a:r>
              <a:rPr lang="en-US" dirty="0" err="1" smtClean="0"/>
              <a:t>nacht</a:t>
            </a:r>
            <a:r>
              <a:rPr lang="en-US" dirty="0" smtClean="0"/>
              <a:t> </a:t>
            </a:r>
            <a:r>
              <a:rPr lang="en-US" dirty="0" err="1" smtClean="0"/>
              <a:t>liggen</a:t>
            </a:r>
            <a:r>
              <a:rPr lang="en-US" dirty="0" smtClean="0"/>
              <a:t>, </a:t>
            </a:r>
            <a:r>
              <a:rPr lang="en-US" dirty="0" err="1" smtClean="0"/>
              <a:t>voederbakken</a:t>
            </a:r>
            <a:r>
              <a:rPr lang="en-US" dirty="0" smtClean="0"/>
              <a:t>, </a:t>
            </a:r>
            <a:r>
              <a:rPr lang="en-US" dirty="0"/>
              <a:t>waterbakken, </a:t>
            </a:r>
            <a:r>
              <a:rPr lang="en-US" dirty="0" err="1" smtClean="0"/>
              <a:t>doorgangen</a:t>
            </a:r>
            <a:r>
              <a:rPr lang="en-US" dirty="0" smtClean="0"/>
              <a:t> </a:t>
            </a:r>
            <a:r>
              <a:rPr lang="en-US" dirty="0" err="1" smtClean="0"/>
              <a:t>en</a:t>
            </a:r>
            <a:r>
              <a:rPr lang="en-US" dirty="0" smtClean="0"/>
              <a:t> </a:t>
            </a:r>
            <a:r>
              <a:rPr lang="en-US" dirty="0" err="1" smtClean="0"/>
              <a:t>paden</a:t>
            </a:r>
            <a:r>
              <a:rPr lang="en-US" dirty="0" smtClean="0"/>
              <a:t>.</a:t>
            </a:r>
            <a:endParaRPr lang="en-US" dirty="0"/>
          </a:p>
          <a:p>
            <a:r>
              <a:rPr lang="en-US" dirty="0"/>
              <a:t>Door mest verontreinigd </a:t>
            </a:r>
            <a:r>
              <a:rPr lang="en-US" dirty="0" err="1"/>
              <a:t>gras</a:t>
            </a:r>
            <a:r>
              <a:rPr lang="en-US" dirty="0"/>
              <a:t> </a:t>
            </a:r>
            <a:r>
              <a:rPr lang="en-US" dirty="0" smtClean="0"/>
              <a:t>of </a:t>
            </a:r>
            <a:r>
              <a:rPr lang="en-US" dirty="0" err="1" smtClean="0"/>
              <a:t>gras</a:t>
            </a:r>
            <a:r>
              <a:rPr lang="en-US" dirty="0" smtClean="0"/>
              <a:t> </a:t>
            </a:r>
            <a:r>
              <a:rPr lang="en-US" dirty="0" err="1" smtClean="0"/>
              <a:t>dichtbij</a:t>
            </a:r>
            <a:r>
              <a:rPr lang="en-US" dirty="0" smtClean="0"/>
              <a:t> </a:t>
            </a:r>
            <a:r>
              <a:rPr lang="en-US" dirty="0" err="1" smtClean="0"/>
              <a:t>mestflats</a:t>
            </a:r>
            <a:r>
              <a:rPr lang="en-US" dirty="0" smtClean="0"/>
              <a:t> </a:t>
            </a:r>
            <a:r>
              <a:rPr lang="en-US" dirty="0"/>
              <a:t>wordt onaantrekkelijk voor vee. Dit effect is groter bij een lage graasdruk en als de dieren er niet aan gewend zijn.</a:t>
            </a:r>
          </a:p>
          <a:p>
            <a:r>
              <a:rPr lang="en-US" dirty="0" err="1" smtClean="0"/>
              <a:t>Toediening</a:t>
            </a:r>
            <a:r>
              <a:rPr lang="en-US" dirty="0" smtClean="0"/>
              <a:t> van </a:t>
            </a:r>
            <a:r>
              <a:rPr lang="en-US" dirty="0" err="1" smtClean="0"/>
              <a:t>drijfmest</a:t>
            </a:r>
            <a:r>
              <a:rPr lang="en-US" dirty="0" smtClean="0"/>
              <a:t> </a:t>
            </a:r>
            <a:r>
              <a:rPr lang="en-US" dirty="0" err="1" smtClean="0"/>
              <a:t>vermindert</a:t>
            </a:r>
            <a:r>
              <a:rPr lang="en-US" dirty="0" smtClean="0"/>
              <a:t> de </a:t>
            </a:r>
            <a:r>
              <a:rPr lang="en-US" dirty="0" err="1" smtClean="0"/>
              <a:t>aantrekkelijkheid</a:t>
            </a:r>
            <a:r>
              <a:rPr lang="en-US" dirty="0" smtClean="0"/>
              <a:t> van </a:t>
            </a:r>
            <a:r>
              <a:rPr lang="en-US" dirty="0" err="1" smtClean="0"/>
              <a:t>gras</a:t>
            </a:r>
            <a:r>
              <a:rPr lang="en-US" dirty="0" smtClean="0"/>
              <a:t> </a:t>
            </a:r>
            <a:r>
              <a:rPr lang="en-US" dirty="0" err="1" smtClean="0"/>
              <a:t>todat</a:t>
            </a:r>
            <a:r>
              <a:rPr lang="en-US" dirty="0" smtClean="0"/>
              <a:t> het </a:t>
            </a:r>
            <a:r>
              <a:rPr lang="en-US" dirty="0" err="1" smtClean="0"/>
              <a:t>afgespoeld</a:t>
            </a:r>
            <a:r>
              <a:rPr lang="en-US" dirty="0" smtClean="0"/>
              <a:t> </a:t>
            </a:r>
            <a:r>
              <a:rPr lang="en-US" dirty="0" err="1" smtClean="0"/>
              <a:t>wordt</a:t>
            </a:r>
            <a:r>
              <a:rPr lang="en-US" dirty="0" smtClean="0"/>
              <a:t> </a:t>
            </a:r>
            <a:r>
              <a:rPr lang="en-US" dirty="0"/>
              <a:t>door </a:t>
            </a:r>
            <a:r>
              <a:rPr lang="en-US" dirty="0" smtClean="0"/>
              <a:t>regen</a:t>
            </a:r>
            <a:r>
              <a:rPr lang="en-US" dirty="0"/>
              <a:t>.</a:t>
            </a:r>
          </a:p>
          <a:p>
            <a:r>
              <a:rPr lang="en-US" dirty="0"/>
              <a:t>Verontreiniging door mest neemt toe bij een hoge groei door hoge vegetatie (meer dan 20 cm → </a:t>
            </a:r>
            <a:r>
              <a:rPr lang="en-US" dirty="0" smtClean="0"/>
              <a:t>late start van </a:t>
            </a:r>
            <a:r>
              <a:rPr lang="en-US" dirty="0"/>
              <a:t>begrazing).</a:t>
            </a:r>
          </a:p>
          <a:p>
            <a:endParaRPr lang="de-DE" dirty="0"/>
          </a:p>
        </p:txBody>
      </p:sp>
      <p:sp>
        <p:nvSpPr>
          <p:cNvPr id="5" name="Text Box 5">
            <a:extLst>
              <a:ext uri="{FF2B5EF4-FFF2-40B4-BE49-F238E27FC236}">
                <a16:creationId xmlns:a16="http://schemas.microsoft.com/office/drawing/2014/main" id="{A7C057BA-394C-470C-8FF4-A3FADD4E3979}"/>
              </a:ext>
            </a:extLst>
          </p:cNvPr>
          <p:cNvSpPr txBox="1">
            <a:spLocks noChangeArrowheads="1"/>
          </p:cNvSpPr>
          <p:nvPr/>
        </p:nvSpPr>
        <p:spPr bwMode="auto">
          <a:xfrm>
            <a:off x="454559" y="6381328"/>
            <a:ext cx="43661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Frame &amp; Laidlaw 2014; Cavallero &amp;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Ciotti</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1991</a:t>
            </a:r>
            <a:endPar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33206211"/>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44624"/>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prstClr val="black"/>
                </a:solidFill>
                <a:latin typeface="Calibri"/>
              </a:rPr>
              <a:t>V</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ertrapping</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100741"/>
            <a:ext cx="8218488" cy="4632515"/>
          </a:xfrm>
        </p:spPr>
        <p:txBody>
          <a:bodyPr/>
          <a:lstStyle/>
          <a:p>
            <a:r>
              <a:rPr lang="en-US" sz="1800" dirty="0" err="1" smtClean="0"/>
              <a:t>Vertrapping</a:t>
            </a:r>
            <a:r>
              <a:rPr lang="en-US" sz="1800" dirty="0" smtClean="0"/>
              <a:t> door </a:t>
            </a:r>
            <a:r>
              <a:rPr lang="en-US" sz="1800" dirty="0" err="1" smtClean="0"/>
              <a:t>hoeven</a:t>
            </a:r>
            <a:r>
              <a:rPr lang="en-US" sz="1800" dirty="0" smtClean="0"/>
              <a:t> </a:t>
            </a:r>
            <a:r>
              <a:rPr lang="en-US" sz="1800" dirty="0" err="1" smtClean="0"/>
              <a:t>heeft</a:t>
            </a:r>
            <a:r>
              <a:rPr lang="en-US" sz="1800" dirty="0" smtClean="0"/>
              <a:t> </a:t>
            </a:r>
            <a:r>
              <a:rPr lang="en-US" sz="1800" dirty="0"/>
              <a:t>vooral negatieve effecten op de bodem (bodemverdichting, mechanische schade aan de planten).</a:t>
            </a:r>
          </a:p>
          <a:p>
            <a:r>
              <a:rPr lang="en-US" sz="1800" dirty="0" err="1" smtClean="0"/>
              <a:t>Vertrapping</a:t>
            </a:r>
            <a:r>
              <a:rPr lang="en-US" sz="1800" dirty="0" smtClean="0"/>
              <a:t> </a:t>
            </a:r>
            <a:r>
              <a:rPr lang="en-US" sz="1800" dirty="0" err="1" smtClean="0"/>
              <a:t>wordt</a:t>
            </a:r>
            <a:r>
              <a:rPr lang="en-US" sz="1800" dirty="0" smtClean="0"/>
              <a:t> </a:t>
            </a:r>
            <a:r>
              <a:rPr lang="en-US" sz="1800" dirty="0" err="1" smtClean="0"/>
              <a:t>versterkt</a:t>
            </a:r>
            <a:r>
              <a:rPr lang="en-US" sz="1800" dirty="0" smtClean="0"/>
              <a:t> door</a:t>
            </a:r>
            <a:endParaRPr lang="en-US" sz="1800" dirty="0"/>
          </a:p>
          <a:p>
            <a:pPr lvl="1"/>
            <a:r>
              <a:rPr lang="en-US" sz="1600" dirty="0"/>
              <a:t> gewicht van het vee (1,2-3 kg/cm² druk voor runderen tegenover 0,8-1 kg/cm² voor schapen)</a:t>
            </a:r>
          </a:p>
          <a:p>
            <a:pPr lvl="1"/>
            <a:r>
              <a:rPr lang="en-US" sz="1600" dirty="0"/>
              <a:t> door </a:t>
            </a:r>
            <a:r>
              <a:rPr lang="en-US" sz="1600" dirty="0" err="1" smtClean="0"/>
              <a:t>lopen</a:t>
            </a:r>
            <a:r>
              <a:rPr lang="en-US" sz="1600" dirty="0" smtClean="0"/>
              <a:t> </a:t>
            </a:r>
            <a:r>
              <a:rPr lang="en-US" sz="1600" dirty="0" err="1" smtClean="0"/>
              <a:t>en</a:t>
            </a:r>
            <a:r>
              <a:rPr lang="en-US" sz="1600" dirty="0" smtClean="0"/>
              <a:t> </a:t>
            </a:r>
            <a:r>
              <a:rPr lang="en-US" sz="1600" dirty="0" err="1" smtClean="0"/>
              <a:t>rennen</a:t>
            </a:r>
            <a:endParaRPr lang="en-US" sz="1600" dirty="0"/>
          </a:p>
          <a:p>
            <a:pPr lvl="1"/>
            <a:r>
              <a:rPr lang="en-US" sz="1600" dirty="0"/>
              <a:t> lanterfanten </a:t>
            </a:r>
            <a:r>
              <a:rPr lang="en-US" sz="1600" dirty="0" err="1"/>
              <a:t>en</a:t>
            </a:r>
            <a:r>
              <a:rPr lang="en-US" sz="1600" dirty="0"/>
              <a:t> </a:t>
            </a:r>
            <a:r>
              <a:rPr lang="en-US" sz="1600" dirty="0" err="1" smtClean="0"/>
              <a:t>liggen</a:t>
            </a:r>
            <a:endParaRPr lang="en-US" sz="1600" dirty="0"/>
          </a:p>
          <a:p>
            <a:pPr lvl="1"/>
            <a:r>
              <a:rPr lang="en-US" sz="1600" dirty="0"/>
              <a:t> nat weer</a:t>
            </a:r>
          </a:p>
          <a:p>
            <a:pPr lvl="1"/>
            <a:r>
              <a:rPr lang="en-US" sz="1600" dirty="0"/>
              <a:t> </a:t>
            </a:r>
            <a:r>
              <a:rPr lang="en-US" sz="1600" dirty="0" err="1" smtClean="0"/>
              <a:t>hellingen</a:t>
            </a:r>
            <a:endParaRPr lang="en-US" sz="1600" dirty="0"/>
          </a:p>
          <a:p>
            <a:r>
              <a:rPr lang="en-US" sz="1800" dirty="0"/>
              <a:t>Soorten</a:t>
            </a:r>
          </a:p>
          <a:p>
            <a:pPr lvl="1"/>
            <a:r>
              <a:rPr lang="en-US" sz="1600" dirty="0"/>
              <a:t> met overvloedige </a:t>
            </a:r>
            <a:r>
              <a:rPr lang="en-US" sz="1600" dirty="0" err="1"/>
              <a:t>bloei</a:t>
            </a:r>
            <a:r>
              <a:rPr lang="en-US" sz="1600" dirty="0"/>
              <a:t> </a:t>
            </a:r>
            <a:r>
              <a:rPr lang="en-US" sz="1600" dirty="0" smtClean="0"/>
              <a:t>(</a:t>
            </a:r>
            <a:r>
              <a:rPr lang="en-US" sz="1600" dirty="0" err="1" smtClean="0"/>
              <a:t>bijv</a:t>
            </a:r>
            <a:r>
              <a:rPr lang="en-US" sz="1600" dirty="0" smtClean="0"/>
              <a:t>. </a:t>
            </a:r>
            <a:r>
              <a:rPr lang="en-US" sz="1600" dirty="0" err="1"/>
              <a:t>Lolium</a:t>
            </a:r>
            <a:r>
              <a:rPr lang="en-US" sz="1600" dirty="0"/>
              <a:t> </a:t>
            </a:r>
            <a:r>
              <a:rPr lang="en-US" sz="1600" dirty="0" err="1"/>
              <a:t>perenne</a:t>
            </a:r>
            <a:r>
              <a:rPr lang="en-US" sz="1600" dirty="0"/>
              <a:t>)</a:t>
            </a:r>
          </a:p>
          <a:p>
            <a:pPr lvl="1"/>
            <a:r>
              <a:rPr lang="en-US" sz="1600" dirty="0"/>
              <a:t> met gevouwen </a:t>
            </a:r>
            <a:r>
              <a:rPr lang="en-US" sz="1600" dirty="0" err="1"/>
              <a:t>bladstructuur</a:t>
            </a:r>
            <a:r>
              <a:rPr lang="en-US" sz="1600" dirty="0"/>
              <a:t> </a:t>
            </a:r>
            <a:r>
              <a:rPr lang="en-US" sz="1600" dirty="0" smtClean="0"/>
              <a:t>(</a:t>
            </a:r>
            <a:r>
              <a:rPr lang="en-US" sz="1600" dirty="0" err="1" smtClean="0"/>
              <a:t>bijv</a:t>
            </a:r>
            <a:r>
              <a:rPr lang="en-US" sz="1600" dirty="0" smtClean="0"/>
              <a:t>. </a:t>
            </a:r>
            <a:r>
              <a:rPr lang="en-US" sz="1600" dirty="0" err="1" smtClean="0"/>
              <a:t>Lolium</a:t>
            </a:r>
            <a:r>
              <a:rPr lang="en-US" sz="1600" dirty="0" smtClean="0"/>
              <a:t> </a:t>
            </a:r>
            <a:r>
              <a:rPr lang="en-US" sz="1600" dirty="0" err="1"/>
              <a:t>multiflorum</a:t>
            </a:r>
            <a:r>
              <a:rPr lang="en-US" sz="1600" dirty="0"/>
              <a:t>, </a:t>
            </a:r>
            <a:r>
              <a:rPr lang="en-US" sz="1600" dirty="0" err="1"/>
              <a:t>Festuca</a:t>
            </a:r>
            <a:r>
              <a:rPr lang="en-US" sz="1600" dirty="0"/>
              <a:t> </a:t>
            </a:r>
            <a:r>
              <a:rPr lang="en-US" sz="1600" dirty="0" err="1"/>
              <a:t>pratensis</a:t>
            </a:r>
            <a:r>
              <a:rPr lang="en-US" sz="1600" dirty="0"/>
              <a:t> en </a:t>
            </a:r>
            <a:r>
              <a:rPr lang="en-US" sz="1600" dirty="0" err="1"/>
              <a:t>Phleum</a:t>
            </a:r>
            <a:r>
              <a:rPr lang="en-US" sz="1600" dirty="0"/>
              <a:t> </a:t>
            </a:r>
            <a:r>
              <a:rPr lang="en-US" sz="1600" dirty="0" err="1"/>
              <a:t>pratense</a:t>
            </a:r>
            <a:r>
              <a:rPr lang="en-US" sz="1600" dirty="0"/>
              <a:t> zijn minder geschikt)</a:t>
            </a:r>
          </a:p>
          <a:p>
            <a:pPr lvl="1"/>
            <a:r>
              <a:rPr lang="en-US" sz="1600" dirty="0"/>
              <a:t> met kruipende groeiwijze door </a:t>
            </a:r>
            <a:r>
              <a:rPr lang="en-US" sz="1600" dirty="0" err="1"/>
              <a:t>stolonen</a:t>
            </a:r>
            <a:r>
              <a:rPr lang="en-US" sz="1600" dirty="0"/>
              <a:t> (</a:t>
            </a:r>
            <a:r>
              <a:rPr lang="en-US" sz="1600" dirty="0" err="1"/>
              <a:t>Poa</a:t>
            </a:r>
            <a:r>
              <a:rPr lang="en-US" sz="1600" dirty="0"/>
              <a:t> </a:t>
            </a:r>
            <a:r>
              <a:rPr lang="en-US" sz="1600" dirty="0" err="1"/>
              <a:t>trivialis</a:t>
            </a:r>
            <a:r>
              <a:rPr lang="en-US" sz="1600" dirty="0"/>
              <a:t>) of wortelstokken (</a:t>
            </a:r>
            <a:r>
              <a:rPr lang="en-US" sz="1600" dirty="0" err="1"/>
              <a:t>Poa</a:t>
            </a:r>
            <a:r>
              <a:rPr lang="en-US" sz="1600" dirty="0"/>
              <a:t> </a:t>
            </a:r>
            <a:r>
              <a:rPr lang="en-US" sz="1600" dirty="0" err="1"/>
              <a:t>pratensis</a:t>
            </a:r>
            <a:r>
              <a:rPr lang="en-US" sz="1600" dirty="0"/>
              <a:t>) → betere regeneratie </a:t>
            </a:r>
            <a:r>
              <a:rPr lang="en-US" sz="1600" dirty="0" err="1"/>
              <a:t>na</a:t>
            </a:r>
            <a:r>
              <a:rPr lang="en-US" sz="1600" dirty="0"/>
              <a:t> </a:t>
            </a:r>
            <a:r>
              <a:rPr lang="en-US" sz="1600" dirty="0" err="1" smtClean="0"/>
              <a:t>beschadiging</a:t>
            </a:r>
            <a:endParaRPr lang="en-US" sz="1600" dirty="0"/>
          </a:p>
          <a:p>
            <a:pPr lvl="1"/>
            <a:r>
              <a:rPr lang="en-US" sz="1600" dirty="0"/>
              <a:t> </a:t>
            </a:r>
            <a:r>
              <a:rPr lang="en-US" sz="1600" dirty="0" err="1" smtClean="0"/>
              <a:t>rozetplanten</a:t>
            </a:r>
            <a:r>
              <a:rPr lang="en-US" sz="1600" dirty="0" smtClean="0"/>
              <a:t> </a:t>
            </a:r>
            <a:endParaRPr lang="en-US" sz="1600" dirty="0"/>
          </a:p>
          <a:p>
            <a:r>
              <a:rPr lang="en-US" sz="1800" dirty="0" err="1" smtClean="0"/>
              <a:t>Vertrapping</a:t>
            </a:r>
            <a:r>
              <a:rPr lang="en-US" sz="1800" dirty="0" smtClean="0"/>
              <a:t> </a:t>
            </a:r>
            <a:r>
              <a:rPr lang="en-US" sz="1800" dirty="0"/>
              <a:t>en de daaruit voortvloeiende bodemverontreiniging verminderen de aantrekkelijkheid van het gras </a:t>
            </a:r>
            <a:r>
              <a:rPr lang="en-US" sz="1800" dirty="0" err="1"/>
              <a:t>voor</a:t>
            </a:r>
            <a:r>
              <a:rPr lang="en-US" sz="1800" dirty="0"/>
              <a:t> </a:t>
            </a:r>
            <a:r>
              <a:rPr lang="en-US" sz="1800" dirty="0" err="1" smtClean="0"/>
              <a:t>beweiding</a:t>
            </a:r>
            <a:endParaRPr lang="en-US" sz="1800" dirty="0"/>
          </a:p>
          <a:p>
            <a:endParaRPr lang="de-DE" dirty="0"/>
          </a:p>
        </p:txBody>
      </p:sp>
      <p:sp>
        <p:nvSpPr>
          <p:cNvPr id="5" name="Text Box 5">
            <a:extLst>
              <a:ext uri="{FF2B5EF4-FFF2-40B4-BE49-F238E27FC236}">
                <a16:creationId xmlns:a16="http://schemas.microsoft.com/office/drawing/2014/main" id="{EB767442-D3DF-4907-97C5-441BA5F627E6}"/>
              </a:ext>
            </a:extLst>
          </p:cNvPr>
          <p:cNvSpPr txBox="1">
            <a:spLocks noChangeArrowheads="1"/>
          </p:cNvSpPr>
          <p:nvPr/>
        </p:nvSpPr>
        <p:spPr bwMode="auto">
          <a:xfrm>
            <a:off x="431429" y="6381328"/>
            <a:ext cx="45280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Frame &amp; Laidlaw 2014; Cavallero &amp;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Ciotti</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1991</a:t>
            </a:r>
            <a:endPar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62652563"/>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Gemengde begrazing</a:t>
            </a:r>
          </a:p>
        </p:txBody>
      </p:sp>
      <p:sp>
        <p:nvSpPr>
          <p:cNvPr id="5" name="Rectangle 4">
            <a:extLst>
              <a:ext uri="{FF2B5EF4-FFF2-40B4-BE49-F238E27FC236}">
                <a16:creationId xmlns:a16="http://schemas.microsoft.com/office/drawing/2014/main" id="{A8F2784D-15CD-4C1D-A6F6-E2740757D98D}"/>
              </a:ext>
            </a:extLst>
          </p:cNvPr>
          <p:cNvSpPr>
            <a:spLocks noGrp="1"/>
          </p:cNvSpPr>
          <p:nvPr>
            <p:ph idx="1"/>
          </p:nvPr>
        </p:nvSpPr>
        <p:spPr bwMode="auto">
          <a:xfrm>
            <a:off x="438070" y="1076471"/>
            <a:ext cx="8218488" cy="463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defTabSz="914400">
              <a:buClr>
                <a:srgbClr val="00448C"/>
              </a:buClr>
            </a:pPr>
            <a:r>
              <a:rPr lang="en-GB" altLang="en-US" sz="2000" dirty="0">
                <a:latin typeface="+mn-lt"/>
                <a:ea typeface="+mn-ea"/>
              </a:rPr>
              <a:t>Doel: profiteren van de complementariteit van het graasgedrag van </a:t>
            </a:r>
            <a:r>
              <a:rPr lang="en-GB" altLang="en-US" sz="2000" dirty="0" err="1">
                <a:latin typeface="+mn-lt"/>
                <a:ea typeface="+mn-ea"/>
              </a:rPr>
              <a:t>verschillende</a:t>
            </a:r>
            <a:r>
              <a:rPr lang="en-GB" altLang="en-US" sz="2000" dirty="0">
                <a:latin typeface="+mn-lt"/>
                <a:ea typeface="+mn-ea"/>
              </a:rPr>
              <a:t> </a:t>
            </a:r>
            <a:r>
              <a:rPr lang="en-GB" altLang="en-US" sz="2000" dirty="0" err="1" smtClean="0">
                <a:latin typeface="+mn-lt"/>
                <a:ea typeface="+mn-ea"/>
              </a:rPr>
              <a:t>diersoorten</a:t>
            </a:r>
            <a:endParaRPr lang="en-GB" altLang="en-US" sz="2000" dirty="0">
              <a:latin typeface="+mn-lt"/>
              <a:ea typeface="+mn-ea"/>
            </a:endParaRPr>
          </a:p>
          <a:p>
            <a:pPr defTabSz="914400">
              <a:buClr>
                <a:srgbClr val="00448C"/>
              </a:buClr>
            </a:pPr>
            <a:r>
              <a:rPr lang="en-US" altLang="en-US" sz="2000" dirty="0" err="1" smtClean="0">
                <a:latin typeface="+mn-lt"/>
                <a:ea typeface="+mn-ea"/>
              </a:rPr>
              <a:t>Leider-volger-systeem</a:t>
            </a:r>
            <a:r>
              <a:rPr lang="en-US" altLang="en-US" sz="2000" dirty="0">
                <a:latin typeface="+mn-lt"/>
                <a:ea typeface="+mn-ea"/>
              </a:rPr>
              <a:t>: hoogproductieve dieren beginnen 1-2 dagen voor de minder productieve dieren </a:t>
            </a:r>
            <a:r>
              <a:rPr lang="en-US" altLang="en-US" sz="2000" dirty="0" err="1">
                <a:latin typeface="+mn-lt"/>
                <a:ea typeface="+mn-ea"/>
              </a:rPr>
              <a:t>te</a:t>
            </a:r>
            <a:r>
              <a:rPr lang="en-US" altLang="en-US" sz="2000" dirty="0">
                <a:latin typeface="+mn-lt"/>
                <a:ea typeface="+mn-ea"/>
              </a:rPr>
              <a:t> </a:t>
            </a:r>
            <a:r>
              <a:rPr lang="en-US" altLang="en-US" sz="2000" dirty="0" err="1" smtClean="0">
                <a:latin typeface="+mn-lt"/>
                <a:ea typeface="+mn-ea"/>
              </a:rPr>
              <a:t>grazen</a:t>
            </a:r>
            <a:endParaRPr lang="en-GB" altLang="en-US" sz="2000" dirty="0">
              <a:latin typeface="+mn-lt"/>
              <a:ea typeface="+mn-ea"/>
            </a:endParaRPr>
          </a:p>
        </p:txBody>
      </p:sp>
      <p:sp>
        <p:nvSpPr>
          <p:cNvPr id="101" name="Rectangle 4">
            <a:extLst>
              <a:ext uri="{FF2B5EF4-FFF2-40B4-BE49-F238E27FC236}">
                <a16:creationId xmlns:a16="http://schemas.microsoft.com/office/drawing/2014/main" id="{A0CB84A6-1B40-4CE1-A0C8-0BEB98DD7880}"/>
              </a:ext>
            </a:extLst>
          </p:cNvPr>
          <p:cNvSpPr>
            <a:spLocks/>
          </p:cNvSpPr>
          <p:nvPr/>
        </p:nvSpPr>
        <p:spPr bwMode="auto">
          <a:xfrm>
            <a:off x="3746500" y="2348880"/>
            <a:ext cx="5187950"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175" marR="0" lvl="0" indent="-3175"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None/>
              <a:tabLst/>
              <a:defRPr/>
            </a:pPr>
            <a:r>
              <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Combinatie van </a:t>
            </a: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grazende </a:t>
            </a:r>
            <a:r>
              <a:rPr kumimoji="0" lang="en-US" altLang="en-US"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en</a:t>
            </a: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0" lang="en-US" altLang="en-US" sz="20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browsende</a:t>
            </a:r>
            <a:r>
              <a:rPr kumimoji="0" lang="en-US"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dieren en van een selectief begrazende soort met een minder </a:t>
            </a:r>
            <a:r>
              <a:rPr kumimoji="0" lang="en-US" altLang="en-US"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selectieve</a:t>
            </a: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0" lang="en-US"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sort.</a:t>
            </a:r>
            <a:endPar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2" name="Rectangle 4">
            <a:extLst>
              <a:ext uri="{FF2B5EF4-FFF2-40B4-BE49-F238E27FC236}">
                <a16:creationId xmlns:a16="http://schemas.microsoft.com/office/drawing/2014/main" id="{898EF43F-43AA-43CF-8C00-A1BF60896C5D}"/>
              </a:ext>
            </a:extLst>
          </p:cNvPr>
          <p:cNvSpPr>
            <a:spLocks/>
          </p:cNvSpPr>
          <p:nvPr/>
        </p:nvSpPr>
        <p:spPr bwMode="auto">
          <a:xfrm>
            <a:off x="3746500" y="3392728"/>
            <a:ext cx="518795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175" marR="0" lvl="0" indent="-3175"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None/>
              <a:tabLst/>
              <a:defRPr/>
            </a:pPr>
            <a:r>
              <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Combinatie van een</a:t>
            </a: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selectief begrazende soort met een minder selectieve soort. </a:t>
            </a:r>
            <a:r>
              <a:rPr kumimoji="0" lang="en-US" altLang="en-US"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Verminderde</a:t>
            </a: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0" lang="en-US" altLang="en-US" sz="20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parasietendruk</a:t>
            </a:r>
            <a:r>
              <a:rPr kumimoji="0" lang="en-US"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a:t>
            </a:r>
            <a:endPar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3" name="Rectangle 4">
            <a:extLst>
              <a:ext uri="{FF2B5EF4-FFF2-40B4-BE49-F238E27FC236}">
                <a16:creationId xmlns:a16="http://schemas.microsoft.com/office/drawing/2014/main" id="{1F03069D-7891-4D88-8F14-847D52C5960B}"/>
              </a:ext>
            </a:extLst>
          </p:cNvPr>
          <p:cNvSpPr>
            <a:spLocks/>
          </p:cNvSpPr>
          <p:nvPr/>
        </p:nvSpPr>
        <p:spPr bwMode="auto">
          <a:xfrm>
            <a:off x="3746500" y="4453101"/>
            <a:ext cx="518795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175" marR="0" lvl="0" indent="-3175"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None/>
              <a:tabLst/>
              <a:defRPr/>
            </a:pPr>
            <a:r>
              <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Goede tolerantie </a:t>
            </a:r>
            <a:r>
              <a:rPr kumimoji="0" lang="en-GB" altLang="en-US"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tussen</a:t>
            </a:r>
            <a:r>
              <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0" lang="en-GB"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de </a:t>
            </a:r>
            <a:r>
              <a:rPr kumimoji="0" lang="en-GB" altLang="en-US" sz="20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soorten</a:t>
            </a: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maar verhoging van de parasitaire druk (dezelfde gastro-intestinale wormen voor beide </a:t>
            </a:r>
            <a:r>
              <a:rPr kumimoji="0" lang="en-US" altLang="en-US"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soorten</a:t>
            </a:r>
            <a:r>
              <a:rPr kumimoji="0" lang="en-US"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a:t>
            </a:r>
            <a:endPar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4" name="Rectangle 4">
            <a:extLst>
              <a:ext uri="{FF2B5EF4-FFF2-40B4-BE49-F238E27FC236}">
                <a16:creationId xmlns:a16="http://schemas.microsoft.com/office/drawing/2014/main" id="{B77B15A1-CEE9-4D56-B730-18E070E83772}"/>
              </a:ext>
            </a:extLst>
          </p:cNvPr>
          <p:cNvSpPr>
            <a:spLocks/>
          </p:cNvSpPr>
          <p:nvPr/>
        </p:nvSpPr>
        <p:spPr bwMode="auto">
          <a:xfrm>
            <a:off x="3746500" y="5513473"/>
            <a:ext cx="51879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175" marR="0" lvl="0" indent="-3175"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None/>
              <a:tabLst/>
              <a:defRPr/>
            </a:pPr>
            <a:r>
              <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Combinatie van </a:t>
            </a:r>
            <a:r>
              <a:rPr kumimoji="0" lang="en-GB" altLang="en-US" sz="20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verschillend</a:t>
            </a:r>
            <a:r>
              <a:rPr kumimoji="0" lang="en-GB"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20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graasgedrag</a:t>
            </a:r>
            <a:r>
              <a:rPr kumimoji="0" lang="en-US"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Verminderde druk van de </a:t>
            </a:r>
            <a:r>
              <a:rPr kumimoji="0" lang="en-US" altLang="en-US" sz="20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parasieten</a:t>
            </a:r>
            <a:r>
              <a:rPr kumimoji="0" lang="en-US"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a:t>
            </a:r>
            <a:endPar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5" name="Text Box 5">
            <a:extLst>
              <a:ext uri="{FF2B5EF4-FFF2-40B4-BE49-F238E27FC236}">
                <a16:creationId xmlns:a16="http://schemas.microsoft.com/office/drawing/2014/main" id="{1A2D9F72-55B9-4220-BF90-6DEF4773D245}"/>
              </a:ext>
            </a:extLst>
          </p:cNvPr>
          <p:cNvSpPr txBox="1">
            <a:spLocks noChangeArrowheads="1"/>
          </p:cNvSpPr>
          <p:nvPr/>
        </p:nvSpPr>
        <p:spPr bwMode="auto">
          <a:xfrm>
            <a:off x="438070" y="6415638"/>
            <a:ext cx="2500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Schneider et al. 2015</a:t>
            </a:r>
          </a:p>
        </p:txBody>
      </p:sp>
      <p:pic>
        <p:nvPicPr>
          <p:cNvPr id="3" name="Grafik 2">
            <a:extLst>
              <a:ext uri="{FF2B5EF4-FFF2-40B4-BE49-F238E27FC236}">
                <a16:creationId xmlns:a16="http://schemas.microsoft.com/office/drawing/2014/main" id="{0BD43BF5-7AD2-4241-A2EB-3B3836D605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621" y="2489442"/>
            <a:ext cx="2765225" cy="3675862"/>
          </a:xfrm>
          <a:prstGeom prst="rect">
            <a:avLst/>
          </a:prstGeom>
        </p:spPr>
      </p:pic>
    </p:spTree>
    <p:extLst>
      <p:ext uri="{BB962C8B-B14F-4D97-AF65-F5344CB8AC3E}">
        <p14:creationId xmlns:p14="http://schemas.microsoft.com/office/powerpoint/2010/main" val="4028902018"/>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Methoden voor de schatting van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de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grasgroei</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251520" y="1316765"/>
            <a:ext cx="6192688" cy="4632515"/>
          </a:xfrm>
        </p:spPr>
        <p:txBody>
          <a:bodyPr/>
          <a:lstStyle/>
          <a:p>
            <a:r>
              <a:rPr lang="en-US" sz="1600" dirty="0" err="1" smtClean="0"/>
              <a:t>Gebruik</a:t>
            </a:r>
            <a:r>
              <a:rPr lang="en-US" sz="1600" dirty="0" smtClean="0"/>
              <a:t> van </a:t>
            </a:r>
            <a:r>
              <a:rPr lang="en-US" sz="1600" dirty="0" err="1" smtClean="0"/>
              <a:t>uitsluitingskooien</a:t>
            </a:r>
            <a:r>
              <a:rPr lang="en-US" sz="1600" dirty="0"/>
              <a:t>: dieren worden verhinderd om bepaalde oppervlakten (1 tot 4 m²) te begrazen. De productie van biomassa wordt gemeten binnen de </a:t>
            </a:r>
            <a:r>
              <a:rPr lang="en-US" sz="1600" dirty="0" err="1" smtClean="0"/>
              <a:t>kooien</a:t>
            </a:r>
            <a:r>
              <a:rPr lang="en-US" sz="1600" dirty="0" smtClean="0"/>
              <a:t> </a:t>
            </a:r>
            <a:r>
              <a:rPr lang="en-US" sz="1600" dirty="0"/>
              <a:t>aan het einde van de weideperiode </a:t>
            </a:r>
            <a:r>
              <a:rPr lang="en-US" sz="1600" dirty="0" err="1"/>
              <a:t>en</a:t>
            </a:r>
            <a:r>
              <a:rPr lang="en-US" sz="1600" dirty="0"/>
              <a:t> </a:t>
            </a:r>
            <a:r>
              <a:rPr lang="en-US" sz="1600" dirty="0" smtClean="0"/>
              <a:t>de </a:t>
            </a:r>
            <a:r>
              <a:rPr lang="en-US" sz="1600" dirty="0" err="1" smtClean="0"/>
              <a:t>resten</a:t>
            </a:r>
            <a:r>
              <a:rPr lang="en-US" sz="1600" dirty="0" smtClean="0"/>
              <a:t> op het </a:t>
            </a:r>
            <a:r>
              <a:rPr lang="en-US" sz="1600" dirty="0" err="1" smtClean="0"/>
              <a:t>beweide</a:t>
            </a:r>
            <a:r>
              <a:rPr lang="en-US" sz="1600" dirty="0" smtClean="0"/>
              <a:t> </a:t>
            </a:r>
            <a:r>
              <a:rPr lang="en-US" sz="1600" dirty="0" err="1" smtClean="0"/>
              <a:t>deel</a:t>
            </a:r>
            <a:r>
              <a:rPr lang="en-US" sz="1600" dirty="0" smtClean="0"/>
              <a:t> </a:t>
            </a:r>
            <a:r>
              <a:rPr lang="en-US" sz="1600" dirty="0" err="1" smtClean="0"/>
              <a:t>worden</a:t>
            </a:r>
            <a:r>
              <a:rPr lang="en-US" sz="1600" dirty="0" smtClean="0"/>
              <a:t> </a:t>
            </a:r>
            <a:r>
              <a:rPr lang="en-US" sz="1600" dirty="0" err="1" smtClean="0"/>
              <a:t>hiervan</a:t>
            </a:r>
            <a:r>
              <a:rPr lang="en-US" sz="1600" dirty="0" smtClean="0"/>
              <a:t> </a:t>
            </a:r>
            <a:r>
              <a:rPr lang="en-US" sz="1600" dirty="0"/>
              <a:t>afgetrokken.</a:t>
            </a:r>
          </a:p>
          <a:p>
            <a:endParaRPr lang="en-US" sz="1600" dirty="0"/>
          </a:p>
          <a:p>
            <a:r>
              <a:rPr lang="en-US" sz="1600" dirty="0"/>
              <a:t>De op een bepaald moment beschikbare biomassa wordt gemeten door middel van </a:t>
            </a:r>
            <a:r>
              <a:rPr lang="en-US" sz="1600" dirty="0" err="1"/>
              <a:t>een</a:t>
            </a:r>
            <a:r>
              <a:rPr lang="en-US" sz="1600" dirty="0"/>
              <a:t> </a:t>
            </a:r>
            <a:r>
              <a:rPr lang="en-US" sz="1600" dirty="0" err="1" smtClean="0"/>
              <a:t>grashoogtemeter</a:t>
            </a:r>
            <a:r>
              <a:rPr lang="en-US" sz="1600" dirty="0"/>
              <a:t>: </a:t>
            </a:r>
            <a:r>
              <a:rPr lang="en-US" sz="1600" dirty="0" err="1" smtClean="0"/>
              <a:t>dit</a:t>
            </a:r>
            <a:r>
              <a:rPr lang="en-US" sz="1600" dirty="0" smtClean="0"/>
              <a:t> is </a:t>
            </a:r>
            <a:r>
              <a:rPr lang="en-US" sz="1600" dirty="0" err="1" smtClean="0"/>
              <a:t>een</a:t>
            </a:r>
            <a:r>
              <a:rPr lang="en-US" sz="1600" dirty="0" smtClean="0"/>
              <a:t> </a:t>
            </a:r>
            <a:r>
              <a:rPr lang="en-US" sz="1600" dirty="0" err="1" smtClean="0"/>
              <a:t>apparaat</a:t>
            </a:r>
            <a:r>
              <a:rPr lang="en-US" sz="1600" dirty="0" smtClean="0"/>
              <a:t> </a:t>
            </a:r>
            <a:r>
              <a:rPr lang="en-US" sz="1600" dirty="0"/>
              <a:t>dat bestaat uit een stok waarop een plaat op een bepaalde hoogte wordt </a:t>
            </a:r>
            <a:r>
              <a:rPr lang="en-US" sz="1600" dirty="0" err="1"/>
              <a:t>gehouden</a:t>
            </a:r>
            <a:r>
              <a:rPr lang="en-US" sz="1600" dirty="0"/>
              <a:t> </a:t>
            </a:r>
            <a:r>
              <a:rPr lang="en-US" sz="1600" dirty="0" smtClean="0"/>
              <a:t>door het </a:t>
            </a:r>
            <a:r>
              <a:rPr lang="en-US" sz="1600" dirty="0" err="1" smtClean="0"/>
              <a:t>gras</a:t>
            </a:r>
            <a:r>
              <a:rPr lang="en-US" sz="1600" dirty="0" smtClean="0"/>
              <a:t>. </a:t>
            </a:r>
            <a:r>
              <a:rPr lang="en-US" sz="1600" dirty="0" err="1" smtClean="0"/>
              <a:t>Er</a:t>
            </a:r>
            <a:r>
              <a:rPr lang="en-US" sz="1600" dirty="0" smtClean="0"/>
              <a:t> </a:t>
            </a:r>
            <a:r>
              <a:rPr lang="en-US" sz="1600" dirty="0"/>
              <a:t>kan een verband worden gelegd tussen de </a:t>
            </a:r>
            <a:r>
              <a:rPr lang="en-US" sz="1600" dirty="0" err="1" smtClean="0"/>
              <a:t>grashoogte</a:t>
            </a:r>
            <a:r>
              <a:rPr lang="en-US" sz="1600" dirty="0" smtClean="0"/>
              <a:t> </a:t>
            </a:r>
            <a:r>
              <a:rPr lang="en-US" sz="1600" dirty="0" err="1" smtClean="0"/>
              <a:t>en</a:t>
            </a:r>
            <a:r>
              <a:rPr lang="en-US" sz="1600" dirty="0" smtClean="0"/>
              <a:t> </a:t>
            </a:r>
            <a:r>
              <a:rPr lang="en-US" sz="1600" dirty="0"/>
              <a:t>de biomassa van het grasland. Ook andere </a:t>
            </a:r>
            <a:r>
              <a:rPr lang="en-US" sz="1600" dirty="0" err="1"/>
              <a:t>eenvoudigere</a:t>
            </a:r>
            <a:r>
              <a:rPr lang="en-US" sz="1600" dirty="0"/>
              <a:t> </a:t>
            </a:r>
            <a:r>
              <a:rPr lang="en-US" sz="1600" dirty="0" err="1" smtClean="0"/>
              <a:t>methoden</a:t>
            </a:r>
            <a:r>
              <a:rPr lang="en-US" sz="1600" dirty="0" smtClean="0"/>
              <a:t> </a:t>
            </a:r>
            <a:r>
              <a:rPr lang="en-US" sz="1600" dirty="0" err="1" smtClean="0"/>
              <a:t>voor</a:t>
            </a:r>
            <a:r>
              <a:rPr lang="en-US" sz="1600" dirty="0" smtClean="0"/>
              <a:t> het </a:t>
            </a:r>
            <a:r>
              <a:rPr lang="en-US" sz="1600" dirty="0" err="1" smtClean="0"/>
              <a:t>bepalen</a:t>
            </a:r>
            <a:r>
              <a:rPr lang="en-US" sz="1600" dirty="0" smtClean="0"/>
              <a:t> van de </a:t>
            </a:r>
            <a:r>
              <a:rPr lang="en-US" sz="1600" dirty="0" err="1" smtClean="0"/>
              <a:t>grashoogte</a:t>
            </a:r>
            <a:r>
              <a:rPr lang="en-US" sz="1600" dirty="0" smtClean="0"/>
              <a:t> </a:t>
            </a:r>
            <a:r>
              <a:rPr lang="en-US" sz="1600" dirty="0"/>
              <a:t>zijn mogelijk.</a:t>
            </a:r>
          </a:p>
          <a:p>
            <a:endParaRPr lang="en-US" sz="1600" dirty="0"/>
          </a:p>
          <a:p>
            <a:r>
              <a:rPr lang="en-US" sz="1600" dirty="0"/>
              <a:t>De productie van een weiland tijdens het groeiseizoen kan worden geschat volgens de Corral-Fenlon-methode: er wordt een </a:t>
            </a:r>
            <a:r>
              <a:rPr lang="en-US" sz="1600" dirty="0" err="1"/>
              <a:t>aantal</a:t>
            </a:r>
            <a:r>
              <a:rPr lang="en-US" sz="1600" dirty="0"/>
              <a:t> </a:t>
            </a:r>
            <a:r>
              <a:rPr lang="en-US" sz="1600" dirty="0" smtClean="0"/>
              <a:t>plots </a:t>
            </a:r>
            <a:r>
              <a:rPr lang="en-US" sz="1600" dirty="0" err="1" smtClean="0"/>
              <a:t>gerealiseerd</a:t>
            </a:r>
            <a:r>
              <a:rPr lang="en-US" sz="1600" dirty="0" smtClean="0"/>
              <a:t> </a:t>
            </a:r>
            <a:r>
              <a:rPr lang="en-US" sz="1600" dirty="0"/>
              <a:t>dat gelijk is aan de duur in weken van de </a:t>
            </a:r>
            <a:r>
              <a:rPr lang="en-US" sz="1600" dirty="0" err="1"/>
              <a:t>beweidingscyclus</a:t>
            </a:r>
            <a:r>
              <a:rPr lang="en-US" sz="1600" dirty="0"/>
              <a:t> </a:t>
            </a:r>
            <a:r>
              <a:rPr lang="en-US" sz="1600" dirty="0" smtClean="0"/>
              <a:t>(</a:t>
            </a:r>
            <a:r>
              <a:rPr lang="en-US" sz="1600" dirty="0" err="1" smtClean="0"/>
              <a:t>meestal</a:t>
            </a:r>
            <a:r>
              <a:rPr lang="en-US" sz="1600" dirty="0" smtClean="0"/>
              <a:t> </a:t>
            </a:r>
            <a:r>
              <a:rPr lang="en-US" sz="1600" dirty="0"/>
              <a:t>vier weken) </a:t>
            </a:r>
            <a:r>
              <a:rPr lang="en-US" sz="1600" dirty="0" err="1" smtClean="0"/>
              <a:t>en</a:t>
            </a:r>
            <a:r>
              <a:rPr lang="en-US" sz="1600" dirty="0" smtClean="0"/>
              <a:t> </a:t>
            </a:r>
            <a:r>
              <a:rPr lang="en-US" sz="1600" dirty="0" err="1" smtClean="0"/>
              <a:t>elke</a:t>
            </a:r>
            <a:r>
              <a:rPr lang="en-US" sz="1600" dirty="0" smtClean="0"/>
              <a:t> week </a:t>
            </a:r>
            <a:r>
              <a:rPr lang="en-US" sz="1600" dirty="0" err="1" smtClean="0"/>
              <a:t>wordt</a:t>
            </a:r>
            <a:r>
              <a:rPr lang="en-US" sz="1600" dirty="0" smtClean="0"/>
              <a:t> </a:t>
            </a:r>
            <a:r>
              <a:rPr lang="en-US" sz="1600" dirty="0" err="1" smtClean="0"/>
              <a:t>er</a:t>
            </a:r>
            <a:r>
              <a:rPr lang="en-US" sz="1600" dirty="0" smtClean="0"/>
              <a:t> </a:t>
            </a:r>
            <a:r>
              <a:rPr lang="en-US" sz="1600" dirty="0" err="1" smtClean="0"/>
              <a:t>een</a:t>
            </a:r>
            <a:r>
              <a:rPr lang="en-US" sz="1600" dirty="0" smtClean="0"/>
              <a:t> plot </a:t>
            </a:r>
            <a:r>
              <a:rPr lang="en-US" sz="1600" dirty="0" err="1" smtClean="0"/>
              <a:t>geoogst</a:t>
            </a:r>
            <a:r>
              <a:rPr lang="en-US" sz="1600" dirty="0"/>
              <a:t>. </a:t>
            </a:r>
            <a:r>
              <a:rPr lang="en-US" sz="1600" dirty="0" err="1"/>
              <a:t>Voor</a:t>
            </a:r>
            <a:r>
              <a:rPr lang="en-US" sz="1600" dirty="0"/>
              <a:t> </a:t>
            </a:r>
            <a:r>
              <a:rPr lang="en-US" sz="1600" dirty="0" smtClean="0"/>
              <a:t>elk plot </a:t>
            </a:r>
            <a:r>
              <a:rPr lang="en-US" sz="1600" dirty="0" err="1" smtClean="0"/>
              <a:t>wordt</a:t>
            </a:r>
            <a:r>
              <a:rPr lang="en-US" sz="1600" dirty="0" smtClean="0"/>
              <a:t> </a:t>
            </a:r>
            <a:r>
              <a:rPr lang="en-US" sz="1600" dirty="0" err="1" smtClean="0"/>
              <a:t>een</a:t>
            </a:r>
            <a:r>
              <a:rPr lang="en-US" sz="1600" dirty="0" smtClean="0"/>
              <a:t> </a:t>
            </a:r>
            <a:r>
              <a:rPr lang="en-US" sz="1600" dirty="0" err="1" smtClean="0"/>
              <a:t>gemiddelde</a:t>
            </a:r>
            <a:r>
              <a:rPr lang="en-US" sz="1600" dirty="0" smtClean="0"/>
              <a:t> </a:t>
            </a:r>
            <a:r>
              <a:rPr lang="en-US" sz="1600" dirty="0" err="1" smtClean="0"/>
              <a:t>groei</a:t>
            </a:r>
            <a:r>
              <a:rPr lang="en-US" sz="1600" dirty="0" smtClean="0"/>
              <a:t> </a:t>
            </a:r>
            <a:r>
              <a:rPr lang="en-US" sz="1600" dirty="0" err="1" smtClean="0"/>
              <a:t>berekend</a:t>
            </a:r>
            <a:r>
              <a:rPr lang="en-US" sz="1600" dirty="0" smtClean="0"/>
              <a:t> </a:t>
            </a:r>
            <a:r>
              <a:rPr lang="en-US" sz="1600" dirty="0" err="1" smtClean="0"/>
              <a:t>tussen</a:t>
            </a:r>
            <a:r>
              <a:rPr lang="en-US" sz="1600" dirty="0" smtClean="0"/>
              <a:t> de </a:t>
            </a:r>
            <a:r>
              <a:rPr lang="en-US" sz="1600" dirty="0"/>
              <a:t>ene snede en de </a:t>
            </a:r>
            <a:r>
              <a:rPr lang="en-US" sz="1600" dirty="0" err="1" smtClean="0"/>
              <a:t>volgende</a:t>
            </a:r>
            <a:r>
              <a:rPr lang="en-US" sz="1600" dirty="0" smtClean="0"/>
              <a:t>; de </a:t>
            </a:r>
            <a:r>
              <a:rPr lang="en-US" sz="1600" dirty="0" err="1" smtClean="0"/>
              <a:t>groeisnelheden</a:t>
            </a:r>
            <a:r>
              <a:rPr lang="en-US" sz="1600" dirty="0" smtClean="0"/>
              <a:t> van </a:t>
            </a:r>
            <a:r>
              <a:rPr lang="en-US" sz="1600" dirty="0" err="1" smtClean="0"/>
              <a:t>alle</a:t>
            </a:r>
            <a:r>
              <a:rPr lang="en-US" sz="1600" dirty="0" smtClean="0"/>
              <a:t> plots </a:t>
            </a:r>
            <a:r>
              <a:rPr lang="en-US" sz="1600" dirty="0" err="1" smtClean="0"/>
              <a:t>worden</a:t>
            </a:r>
            <a:r>
              <a:rPr lang="en-US" sz="1600" dirty="0" smtClean="0"/>
              <a:t> </a:t>
            </a:r>
            <a:r>
              <a:rPr lang="en-US" sz="1600" dirty="0" err="1" smtClean="0"/>
              <a:t>gemiddeld</a:t>
            </a:r>
            <a:r>
              <a:rPr lang="en-US" sz="1600" dirty="0" smtClean="0"/>
              <a:t>.</a:t>
            </a:r>
            <a:endParaRPr lang="en-US" sz="1600" dirty="0"/>
          </a:p>
          <a:p>
            <a:endParaRPr lang="de-DE" sz="1600" dirty="0"/>
          </a:p>
        </p:txBody>
      </p:sp>
      <p:pic>
        <p:nvPicPr>
          <p:cNvPr id="5" name="Picture 2" descr="13970">
            <a:extLst>
              <a:ext uri="{FF2B5EF4-FFF2-40B4-BE49-F238E27FC236}">
                <a16:creationId xmlns:a16="http://schemas.microsoft.com/office/drawing/2014/main" id="{FC42003D-9410-474C-B825-E30C969D21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21091" y="2718030"/>
            <a:ext cx="2238288" cy="167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Immagine 039">
            <a:extLst>
              <a:ext uri="{FF2B5EF4-FFF2-40B4-BE49-F238E27FC236}">
                <a16:creationId xmlns:a16="http://schemas.microsoft.com/office/drawing/2014/main" id="{F9F4224D-7251-4279-A4CB-A3DFEE22C5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1091" y="1157129"/>
            <a:ext cx="2235113" cy="148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7177">
            <a:extLst>
              <a:ext uri="{FF2B5EF4-FFF2-40B4-BE49-F238E27FC236}">
                <a16:creationId xmlns:a16="http://schemas.microsoft.com/office/drawing/2014/main" id="{8A81D959-079D-44B9-8667-92FA7B4DD75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1091" y="4472582"/>
            <a:ext cx="2262100" cy="169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FAC6D991-0E1C-4367-A5B9-8B16424FAE62}"/>
              </a:ext>
            </a:extLst>
          </p:cNvPr>
          <p:cNvSpPr txBox="1">
            <a:spLocks noChangeArrowheads="1"/>
          </p:cNvSpPr>
          <p:nvPr/>
        </p:nvSpPr>
        <p:spPr bwMode="auto">
          <a:xfrm>
            <a:off x="467544" y="6453336"/>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a) P.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D'Ottavio</a:t>
            </a:r>
            <a:endPar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012958102"/>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err="1" smtClean="0">
                <a:solidFill>
                  <a:prstClr val="black"/>
                </a:solidFill>
                <a:latin typeface="Calibri"/>
              </a:rPr>
              <a:t>Beweidingssystemen</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lang="en-US" dirty="0">
                <a:solidFill>
                  <a:prstClr val="black"/>
                </a:solidFill>
                <a:latin typeface="Calibri"/>
              </a:rPr>
              <a:t>s</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tandweiden</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980728"/>
            <a:ext cx="8218488" cy="4632515"/>
          </a:xfrm>
        </p:spPr>
        <p:txBody>
          <a:bodyPr/>
          <a:lstStyle/>
          <a:p>
            <a:r>
              <a:rPr lang="en-US" sz="1900" dirty="0"/>
              <a:t>Het weiden van vee op vrije </a:t>
            </a:r>
            <a:r>
              <a:rPr lang="en-US" sz="1900" dirty="0" err="1"/>
              <a:t>uitloop</a:t>
            </a:r>
            <a:r>
              <a:rPr lang="en-US" sz="1900" dirty="0"/>
              <a:t> </a:t>
            </a:r>
            <a:r>
              <a:rPr lang="en-US" sz="1900" dirty="0" smtClean="0"/>
              <a:t>in </a:t>
            </a:r>
            <a:r>
              <a:rPr lang="en-US" sz="1900" dirty="0"/>
              <a:t>een gebied</a:t>
            </a:r>
          </a:p>
          <a:p>
            <a:r>
              <a:rPr lang="en-US" sz="1900" dirty="0" err="1"/>
              <a:t>Maximale</a:t>
            </a:r>
            <a:r>
              <a:rPr lang="en-US" sz="1900" dirty="0"/>
              <a:t> </a:t>
            </a:r>
            <a:r>
              <a:rPr lang="en-US" sz="1900" dirty="0" err="1" smtClean="0"/>
              <a:t>selectie</a:t>
            </a:r>
            <a:r>
              <a:rPr lang="en-US" sz="1900" dirty="0" smtClean="0"/>
              <a:t> door </a:t>
            </a:r>
            <a:r>
              <a:rPr lang="en-US" sz="1900" dirty="0"/>
              <a:t>de grazende dieren: vermijding van </a:t>
            </a:r>
            <a:r>
              <a:rPr lang="en-US" sz="1900" dirty="0" err="1" smtClean="0"/>
              <a:t>onsmakelijke</a:t>
            </a:r>
            <a:r>
              <a:rPr lang="en-US" sz="1900" dirty="0" smtClean="0"/>
              <a:t> </a:t>
            </a:r>
            <a:r>
              <a:rPr lang="en-US" sz="1900" dirty="0"/>
              <a:t>soorten, hoge </a:t>
            </a:r>
            <a:r>
              <a:rPr lang="en-US" sz="1900" dirty="0" err="1"/>
              <a:t>hoeveelheid</a:t>
            </a:r>
            <a:r>
              <a:rPr lang="en-US" sz="1900" dirty="0"/>
              <a:t> </a:t>
            </a:r>
            <a:r>
              <a:rPr lang="en-US" sz="1900" dirty="0" err="1" smtClean="0"/>
              <a:t>dode</a:t>
            </a:r>
            <a:r>
              <a:rPr lang="en-US" sz="1900" dirty="0" smtClean="0"/>
              <a:t> </a:t>
            </a:r>
            <a:r>
              <a:rPr lang="en-US" sz="1900" dirty="0" err="1" smtClean="0"/>
              <a:t>plantmassa</a:t>
            </a:r>
            <a:r>
              <a:rPr lang="en-US" sz="1900" dirty="0" smtClean="0"/>
              <a:t> </a:t>
            </a:r>
            <a:r>
              <a:rPr lang="en-US" sz="1900" dirty="0"/>
              <a:t>aan het einde van het </a:t>
            </a:r>
            <a:r>
              <a:rPr lang="en-US" sz="1900" dirty="0" err="1" smtClean="0"/>
              <a:t>seizoen</a:t>
            </a:r>
            <a:r>
              <a:rPr lang="en-US" sz="1900" dirty="0" smtClean="0"/>
              <a:t> (</a:t>
            </a:r>
            <a:r>
              <a:rPr lang="en-US" sz="1900" dirty="0" err="1" smtClean="0"/>
              <a:t>klein</a:t>
            </a:r>
            <a:r>
              <a:rPr lang="en-US" sz="1900" dirty="0" smtClean="0"/>
              <a:t> </a:t>
            </a:r>
            <a:r>
              <a:rPr lang="en-US" sz="1900" dirty="0"/>
              <a:t>aandeel van het </a:t>
            </a:r>
            <a:r>
              <a:rPr lang="en-US" sz="1900" dirty="0" err="1" smtClean="0"/>
              <a:t>aanbod</a:t>
            </a:r>
            <a:r>
              <a:rPr lang="en-US" sz="1900" dirty="0" smtClean="0"/>
              <a:t> </a:t>
            </a:r>
            <a:r>
              <a:rPr lang="en-US" sz="1900" dirty="0"/>
              <a:t>→ gebruikscoëfficiënt 0,3-0,6), achteruitgang van de </a:t>
            </a:r>
            <a:r>
              <a:rPr lang="en-US" sz="1900" dirty="0" err="1" smtClean="0"/>
              <a:t>ruwvoerkwaliteit</a:t>
            </a:r>
            <a:r>
              <a:rPr lang="en-US" sz="1900" dirty="0" smtClean="0"/>
              <a:t> </a:t>
            </a:r>
            <a:r>
              <a:rPr lang="en-US" sz="1900" dirty="0"/>
              <a:t>tijdens het </a:t>
            </a:r>
            <a:r>
              <a:rPr lang="en-US" sz="1900" dirty="0" err="1" smtClean="0"/>
              <a:t>seizoen</a:t>
            </a:r>
            <a:r>
              <a:rPr lang="en-US" sz="1900" dirty="0" smtClean="0"/>
              <a:t> </a:t>
            </a:r>
            <a:r>
              <a:rPr lang="en-US" sz="1900" dirty="0"/>
              <a:t>(fenologische vooruitgang, beste plekken worden het eerst </a:t>
            </a:r>
            <a:r>
              <a:rPr lang="en-US" sz="1900" dirty="0" err="1"/>
              <a:t>beweid</a:t>
            </a:r>
            <a:r>
              <a:rPr lang="en-US" sz="1900" dirty="0" smtClean="0"/>
              <a:t>)</a:t>
            </a:r>
            <a:endParaRPr lang="en-US" sz="1900" dirty="0"/>
          </a:p>
          <a:p>
            <a:r>
              <a:rPr lang="en-US" sz="1900" dirty="0" err="1" smtClean="0"/>
              <a:t>Weinig</a:t>
            </a:r>
            <a:r>
              <a:rPr lang="en-US" sz="1900" dirty="0" smtClean="0"/>
              <a:t> </a:t>
            </a:r>
            <a:r>
              <a:rPr lang="en-US" sz="1900" dirty="0"/>
              <a:t>kapitaal </a:t>
            </a:r>
            <a:r>
              <a:rPr lang="en-US" sz="1900" dirty="0" err="1"/>
              <a:t>en</a:t>
            </a:r>
            <a:r>
              <a:rPr lang="en-US" sz="1900" dirty="0"/>
              <a:t> </a:t>
            </a:r>
            <a:r>
              <a:rPr lang="en-US" sz="1900" dirty="0" err="1" smtClean="0"/>
              <a:t>arbeid</a:t>
            </a:r>
            <a:r>
              <a:rPr lang="en-US" sz="1900" dirty="0" smtClean="0"/>
              <a:t> </a:t>
            </a:r>
            <a:r>
              <a:rPr lang="en-US" sz="1900" dirty="0"/>
              <a:t>nodig </a:t>
            </a:r>
            <a:r>
              <a:rPr lang="en-US" sz="1900" dirty="0" err="1"/>
              <a:t>voor</a:t>
            </a:r>
            <a:r>
              <a:rPr lang="en-US" sz="1900" dirty="0"/>
              <a:t> </a:t>
            </a:r>
            <a:r>
              <a:rPr lang="en-US" sz="1900" dirty="0" err="1" smtClean="0"/>
              <a:t>standweiden</a:t>
            </a:r>
            <a:endParaRPr lang="en-US" sz="1900" dirty="0"/>
          </a:p>
          <a:p>
            <a:r>
              <a:rPr lang="en-US" sz="1900" dirty="0"/>
              <a:t>Goede prestaties van individuele dieren aan het begin van het weideseizoen, maar lagere productiviteit per ha. </a:t>
            </a:r>
            <a:r>
              <a:rPr lang="en-US" sz="1900" dirty="0" err="1" smtClean="0"/>
              <a:t>Gedurende</a:t>
            </a:r>
            <a:r>
              <a:rPr lang="en-US" sz="1900" dirty="0" smtClean="0"/>
              <a:t> het </a:t>
            </a:r>
            <a:r>
              <a:rPr lang="en-US" sz="1900" dirty="0"/>
              <a:t>seizoen daalt de productiviteit door overbegrazing van de </a:t>
            </a:r>
            <a:r>
              <a:rPr lang="en-US" sz="1900" dirty="0" err="1"/>
              <a:t>gunstigste</a:t>
            </a:r>
            <a:r>
              <a:rPr lang="en-US" sz="1900" dirty="0"/>
              <a:t> gebieden, </a:t>
            </a:r>
            <a:r>
              <a:rPr lang="en-US" sz="1900" dirty="0" smtClean="0"/>
              <a:t>door het </a:t>
            </a:r>
            <a:r>
              <a:rPr lang="en-US" sz="1900" dirty="0"/>
              <a:t>gebrek aan jong, bladrijk gras op de vermeden </a:t>
            </a:r>
            <a:r>
              <a:rPr lang="en-US" sz="1900" dirty="0" err="1"/>
              <a:t>gebieden</a:t>
            </a:r>
            <a:r>
              <a:rPr lang="en-US" sz="1900" dirty="0"/>
              <a:t> </a:t>
            </a:r>
            <a:r>
              <a:rPr lang="en-US" sz="1900" dirty="0" err="1" smtClean="0"/>
              <a:t>en</a:t>
            </a:r>
            <a:r>
              <a:rPr lang="en-US" sz="1900" dirty="0" smtClean="0"/>
              <a:t> door extra </a:t>
            </a:r>
            <a:r>
              <a:rPr lang="en-US" sz="1900" dirty="0" err="1" smtClean="0"/>
              <a:t>tijd</a:t>
            </a:r>
            <a:r>
              <a:rPr lang="en-US" sz="1900" dirty="0" smtClean="0"/>
              <a:t> die </a:t>
            </a:r>
            <a:r>
              <a:rPr lang="en-US" sz="1900" dirty="0" err="1" smtClean="0"/>
              <a:t>benodigd</a:t>
            </a:r>
            <a:r>
              <a:rPr lang="en-US" sz="1900" dirty="0" smtClean="0"/>
              <a:t> is </a:t>
            </a:r>
            <a:r>
              <a:rPr lang="en-US" sz="1900" dirty="0" err="1" smtClean="0"/>
              <a:t>voor</a:t>
            </a:r>
            <a:r>
              <a:rPr lang="en-US" sz="1900" dirty="0" smtClean="0"/>
              <a:t> het </a:t>
            </a:r>
            <a:r>
              <a:rPr lang="en-US" sz="1900" dirty="0" err="1" smtClean="0"/>
              <a:t>zoeken</a:t>
            </a:r>
            <a:r>
              <a:rPr lang="en-US" sz="1900" dirty="0" smtClean="0"/>
              <a:t> </a:t>
            </a:r>
            <a:r>
              <a:rPr lang="en-US" sz="1900" dirty="0"/>
              <a:t>naar geschikte weidegronden over langere afstanden.</a:t>
            </a:r>
          </a:p>
          <a:p>
            <a:r>
              <a:rPr lang="en-US" sz="1900" dirty="0"/>
              <a:t>Negatieve effecten kunnen worden beperkt als een herder de </a:t>
            </a:r>
            <a:r>
              <a:rPr lang="en-US" sz="1900" dirty="0" err="1"/>
              <a:t>dieren</a:t>
            </a:r>
            <a:r>
              <a:rPr lang="en-US" sz="1900" dirty="0"/>
              <a:t> </a:t>
            </a:r>
            <a:r>
              <a:rPr lang="en-US" sz="1900" dirty="0" err="1" smtClean="0"/>
              <a:t>gericht</a:t>
            </a:r>
            <a:r>
              <a:rPr lang="en-US" sz="1900" dirty="0" smtClean="0"/>
              <a:t> </a:t>
            </a:r>
            <a:r>
              <a:rPr lang="en-US" sz="1900" dirty="0" err="1" smtClean="0"/>
              <a:t>leidt</a:t>
            </a:r>
            <a:r>
              <a:rPr lang="en-US" sz="1900" dirty="0" smtClean="0"/>
              <a:t> (</a:t>
            </a:r>
            <a:r>
              <a:rPr lang="en-US" sz="1900" dirty="0" err="1" smtClean="0"/>
              <a:t>en</a:t>
            </a:r>
            <a:r>
              <a:rPr lang="en-US" sz="1900" dirty="0" smtClean="0"/>
              <a:t> </a:t>
            </a:r>
            <a:r>
              <a:rPr lang="en-US" sz="1900" dirty="0" err="1" smtClean="0"/>
              <a:t>daarbij</a:t>
            </a:r>
            <a:r>
              <a:rPr lang="en-US" sz="1900" dirty="0" smtClean="0"/>
              <a:t> </a:t>
            </a:r>
            <a:r>
              <a:rPr lang="en-US" sz="1900" dirty="0" err="1" smtClean="0"/>
              <a:t>een</a:t>
            </a:r>
            <a:r>
              <a:rPr lang="en-US" sz="1900" dirty="0" smtClean="0"/>
              <a:t> </a:t>
            </a:r>
            <a:r>
              <a:rPr lang="en-US" sz="1900" dirty="0" err="1" smtClean="0"/>
              <a:t>toenemende</a:t>
            </a:r>
            <a:r>
              <a:rPr lang="en-US" sz="1900" dirty="0" smtClean="0"/>
              <a:t> </a:t>
            </a:r>
            <a:r>
              <a:rPr lang="en-US" sz="1900" dirty="0" err="1" smtClean="0"/>
              <a:t>hoogtegradiënt</a:t>
            </a:r>
            <a:r>
              <a:rPr lang="en-US" sz="1900" dirty="0" smtClean="0"/>
              <a:t> </a:t>
            </a:r>
            <a:r>
              <a:rPr lang="en-US" sz="1900" dirty="0" err="1" smtClean="0"/>
              <a:t>aanhoudt</a:t>
            </a:r>
            <a:r>
              <a:rPr lang="en-US" sz="1900" dirty="0" smtClean="0"/>
              <a:t>)</a:t>
            </a:r>
            <a:endParaRPr lang="en-US" sz="1900" dirty="0"/>
          </a:p>
          <a:p>
            <a:r>
              <a:rPr lang="en-US" sz="1900" dirty="0"/>
              <a:t>Noodzaak van </a:t>
            </a:r>
            <a:r>
              <a:rPr lang="en-US" sz="1900" dirty="0" err="1" smtClean="0"/>
              <a:t>onderhoud</a:t>
            </a:r>
            <a:r>
              <a:rPr lang="en-US" sz="1900" dirty="0" smtClean="0"/>
              <a:t> </a:t>
            </a:r>
            <a:r>
              <a:rPr lang="en-US" sz="1900" dirty="0" err="1" smtClean="0"/>
              <a:t>aan</a:t>
            </a:r>
            <a:r>
              <a:rPr lang="en-US" sz="1900" dirty="0" smtClean="0"/>
              <a:t> </a:t>
            </a:r>
            <a:r>
              <a:rPr lang="en-US" sz="1900" dirty="0"/>
              <a:t>het einde van het seizoen om verspreiding van onkruid en struiken te voorkomen</a:t>
            </a:r>
          </a:p>
          <a:p>
            <a:r>
              <a:rPr lang="en-US" sz="1900" dirty="0"/>
              <a:t>Niet geschikt voor boerderijen met kleine, </a:t>
            </a:r>
            <a:r>
              <a:rPr lang="en-US" sz="1900" dirty="0" err="1"/>
              <a:t>verspreide</a:t>
            </a:r>
            <a:r>
              <a:rPr lang="en-US" sz="1900" dirty="0"/>
              <a:t> </a:t>
            </a:r>
            <a:r>
              <a:rPr lang="en-US" sz="1900" dirty="0" err="1" smtClean="0"/>
              <a:t>velden</a:t>
            </a:r>
            <a:endParaRPr lang="de-DE" sz="1900" dirty="0"/>
          </a:p>
        </p:txBody>
      </p:sp>
      <p:sp>
        <p:nvSpPr>
          <p:cNvPr id="5" name="Text Box 5">
            <a:extLst>
              <a:ext uri="{FF2B5EF4-FFF2-40B4-BE49-F238E27FC236}">
                <a16:creationId xmlns:a16="http://schemas.microsoft.com/office/drawing/2014/main" id="{BC12C0FA-A443-4905-A331-C6D3AEBE3B22}"/>
              </a:ext>
            </a:extLst>
          </p:cNvPr>
          <p:cNvSpPr txBox="1">
            <a:spLocks noChangeArrowheads="1"/>
          </p:cNvSpPr>
          <p:nvPr/>
        </p:nvSpPr>
        <p:spPr bwMode="auto">
          <a:xfrm>
            <a:off x="457968" y="6290156"/>
            <a:ext cx="55541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Frame &amp; Laidlaw 2014; Buchgraber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&amp; Gindl</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2001;</a:t>
            </a:r>
            <a:b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b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Ziliotto</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et al. 2004</a:t>
            </a:r>
          </a:p>
        </p:txBody>
      </p:sp>
    </p:spTree>
    <p:extLst>
      <p:ext uri="{BB962C8B-B14F-4D97-AF65-F5344CB8AC3E}">
        <p14:creationId xmlns:p14="http://schemas.microsoft.com/office/powerpoint/2010/main" val="3465085729"/>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350982" y="269032"/>
            <a:ext cx="6605666"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Beweidingssystemen</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standweiden</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met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variabele</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veedichtheid</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a:ln>
                  <a:noFill/>
                </a:ln>
                <a:solidFill>
                  <a:prstClr val="black"/>
                </a:solidFill>
                <a:effectLst/>
                <a:uLnTx/>
                <a:uFillTx/>
                <a:latin typeface="Calibri"/>
                <a:ea typeface="+mj-ea"/>
                <a:cs typeface="+mj-cs"/>
              </a:rPr>
              <a:t>(</a:t>
            </a:r>
            <a:r>
              <a:rPr kumimoji="0" lang="en-US" sz="2400" b="0" i="0" u="none" strike="noStrike" kern="1200" cap="none" spc="0" normalizeH="0" baseline="0" noProof="0" dirty="0" err="1">
                <a:ln>
                  <a:noFill/>
                </a:ln>
                <a:solidFill>
                  <a:prstClr val="black"/>
                </a:solidFill>
                <a:effectLst/>
                <a:uLnTx/>
                <a:uFillTx/>
                <a:latin typeface="Calibri"/>
                <a:ea typeface="+mj-ea"/>
                <a:cs typeface="+mj-cs"/>
              </a:rPr>
              <a:t>inclusief</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lang="en-US" dirty="0" smtClean="0">
                <a:solidFill>
                  <a:prstClr val="black"/>
                </a:solidFill>
                <a:latin typeface="Calibri"/>
              </a:rPr>
              <a:t>het</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a:ln>
                  <a:noFill/>
                </a:ln>
                <a:solidFill>
                  <a:prstClr val="black"/>
                </a:solidFill>
                <a:effectLst/>
                <a:uLnTx/>
                <a:uFillTx/>
                <a:latin typeface="Calibri"/>
                <a:ea typeface="+mj-ea"/>
                <a:cs typeface="+mj-cs"/>
              </a:rPr>
              <a:t>zogenaamde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Kurzrasen</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15875" y="1294257"/>
            <a:ext cx="8218488" cy="4632515"/>
          </a:xfrm>
        </p:spPr>
        <p:txBody>
          <a:bodyPr/>
          <a:lstStyle/>
          <a:p>
            <a:r>
              <a:rPr lang="en-US" dirty="0"/>
              <a:t>De </a:t>
            </a:r>
            <a:r>
              <a:rPr lang="en-US" dirty="0" err="1" smtClean="0"/>
              <a:t>gemiddelde</a:t>
            </a:r>
            <a:r>
              <a:rPr lang="en-US" dirty="0" smtClean="0"/>
              <a:t> </a:t>
            </a:r>
            <a:r>
              <a:rPr lang="en-US" dirty="0" err="1" smtClean="0"/>
              <a:t>grashoogte</a:t>
            </a:r>
            <a:r>
              <a:rPr lang="en-US" dirty="0" smtClean="0"/>
              <a:t> </a:t>
            </a:r>
            <a:r>
              <a:rPr lang="en-US" dirty="0" err="1" smtClean="0"/>
              <a:t>ligt</a:t>
            </a:r>
            <a:r>
              <a:rPr lang="en-US" dirty="0" smtClean="0"/>
              <a:t> vast </a:t>
            </a:r>
            <a:r>
              <a:rPr lang="en-US" dirty="0"/>
              <a:t>en de </a:t>
            </a:r>
            <a:r>
              <a:rPr lang="en-US" dirty="0" err="1" smtClean="0"/>
              <a:t>veedichtheid</a:t>
            </a:r>
            <a:r>
              <a:rPr lang="en-US" dirty="0" smtClean="0"/>
              <a:t> </a:t>
            </a:r>
            <a:r>
              <a:rPr lang="en-US" dirty="0" err="1"/>
              <a:t>wordt</a:t>
            </a:r>
            <a:r>
              <a:rPr lang="en-US" dirty="0"/>
              <a:t> </a:t>
            </a:r>
            <a:r>
              <a:rPr lang="en-US" dirty="0" err="1" smtClean="0"/>
              <a:t>hierop</a:t>
            </a:r>
            <a:r>
              <a:rPr lang="en-US" dirty="0" smtClean="0"/>
              <a:t> </a:t>
            </a:r>
            <a:r>
              <a:rPr lang="en-US" dirty="0" err="1" smtClean="0"/>
              <a:t>aangepast</a:t>
            </a:r>
            <a:r>
              <a:rPr lang="en-US" dirty="0" smtClean="0"/>
              <a:t>.</a:t>
            </a:r>
            <a:endParaRPr lang="en-US" dirty="0"/>
          </a:p>
          <a:p>
            <a:r>
              <a:rPr lang="en-US" dirty="0" err="1" smtClean="0"/>
              <a:t>Er</a:t>
            </a:r>
            <a:r>
              <a:rPr lang="en-US" dirty="0" smtClean="0"/>
              <a:t> </a:t>
            </a:r>
            <a:r>
              <a:rPr lang="en-US" dirty="0" err="1" smtClean="0"/>
              <a:t>wordt</a:t>
            </a:r>
            <a:r>
              <a:rPr lang="en-US" dirty="0" smtClean="0"/>
              <a:t> </a:t>
            </a:r>
            <a:r>
              <a:rPr lang="en-US" dirty="0" err="1" smtClean="0"/>
              <a:t>een</a:t>
            </a:r>
            <a:r>
              <a:rPr lang="en-US" dirty="0" smtClean="0"/>
              <a:t> </a:t>
            </a:r>
            <a:r>
              <a:rPr lang="en-US" dirty="0" err="1"/>
              <a:t>bufferweide</a:t>
            </a:r>
            <a:r>
              <a:rPr lang="en-US" dirty="0"/>
              <a:t> </a:t>
            </a:r>
            <a:r>
              <a:rPr lang="en-US" dirty="0" err="1" smtClean="0"/>
              <a:t>gebruikt</a:t>
            </a:r>
            <a:r>
              <a:rPr lang="en-US" dirty="0" smtClean="0"/>
              <a:t> </a:t>
            </a:r>
            <a:r>
              <a:rPr lang="en-US" dirty="0"/>
              <a:t>om de oppervlakte aan te passen aan het aantal dieren.</a:t>
            </a:r>
          </a:p>
          <a:p>
            <a:r>
              <a:rPr lang="en-US" dirty="0"/>
              <a:t> </a:t>
            </a:r>
            <a:r>
              <a:rPr lang="en-US" dirty="0" err="1"/>
              <a:t>Niet-begraasde</a:t>
            </a:r>
            <a:r>
              <a:rPr lang="en-US" dirty="0"/>
              <a:t> </a:t>
            </a:r>
            <a:r>
              <a:rPr lang="en-US" dirty="0" err="1"/>
              <a:t>oppervlakten</a:t>
            </a:r>
            <a:r>
              <a:rPr lang="en-US" dirty="0"/>
              <a:t> </a:t>
            </a:r>
            <a:r>
              <a:rPr lang="en-US" dirty="0" err="1" smtClean="0"/>
              <a:t>wordt</a:t>
            </a:r>
            <a:r>
              <a:rPr lang="en-US" dirty="0" smtClean="0"/>
              <a:t> </a:t>
            </a:r>
            <a:r>
              <a:rPr lang="en-US" dirty="0" err="1"/>
              <a:t>gemaaid</a:t>
            </a:r>
            <a:r>
              <a:rPr lang="en-US" dirty="0"/>
              <a:t> </a:t>
            </a:r>
            <a:r>
              <a:rPr lang="en-US" dirty="0" err="1" smtClean="0"/>
              <a:t>als</a:t>
            </a:r>
            <a:r>
              <a:rPr lang="en-US" dirty="0" smtClean="0"/>
              <a:t> de </a:t>
            </a:r>
            <a:r>
              <a:rPr lang="en-US" dirty="0" err="1" smtClean="0"/>
              <a:t>vegetatie</a:t>
            </a:r>
            <a:r>
              <a:rPr lang="en-US" dirty="0" smtClean="0"/>
              <a:t> </a:t>
            </a:r>
            <a:r>
              <a:rPr lang="en-US" dirty="0"/>
              <a:t>oud wordt.</a:t>
            </a:r>
          </a:p>
          <a:p>
            <a:endParaRPr lang="de-DE" dirty="0"/>
          </a:p>
        </p:txBody>
      </p:sp>
      <p:sp>
        <p:nvSpPr>
          <p:cNvPr id="5" name="Rectangle 10">
            <a:extLst>
              <a:ext uri="{FF2B5EF4-FFF2-40B4-BE49-F238E27FC236}">
                <a16:creationId xmlns:a16="http://schemas.microsoft.com/office/drawing/2014/main" id="{AB6D21C8-4468-4F78-BD4B-E51C9189AC69}"/>
              </a:ext>
            </a:extLst>
          </p:cNvPr>
          <p:cNvSpPr>
            <a:spLocks noChangeArrowheads="1"/>
          </p:cNvSpPr>
          <p:nvPr/>
        </p:nvSpPr>
        <p:spPr bwMode="auto">
          <a:xfrm>
            <a:off x="1259632" y="3055906"/>
            <a:ext cx="6161087" cy="2773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 name="Rectangle 13" descr="Zickzack">
            <a:extLst>
              <a:ext uri="{FF2B5EF4-FFF2-40B4-BE49-F238E27FC236}">
                <a16:creationId xmlns:a16="http://schemas.microsoft.com/office/drawing/2014/main" id="{C2B695A4-891B-4C4C-8BFC-85033A847C63}"/>
              </a:ext>
            </a:extLst>
          </p:cNvPr>
          <p:cNvSpPr>
            <a:spLocks noChangeArrowheads="1"/>
          </p:cNvSpPr>
          <p:nvPr/>
        </p:nvSpPr>
        <p:spPr bwMode="auto">
          <a:xfrm>
            <a:off x="1397744" y="4600543"/>
            <a:ext cx="838200" cy="271463"/>
          </a:xfrm>
          <a:prstGeom prst="rect">
            <a:avLst/>
          </a:prstGeom>
          <a:blipFill dpi="0" rotWithShape="0">
            <a:blip r:embed="rId2">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Rectangle 14" descr="Zickzack">
            <a:extLst>
              <a:ext uri="{FF2B5EF4-FFF2-40B4-BE49-F238E27FC236}">
                <a16:creationId xmlns:a16="http://schemas.microsoft.com/office/drawing/2014/main" id="{5ED1CC66-A059-40D5-A9FE-C030C0ACC5D8}"/>
              </a:ext>
            </a:extLst>
          </p:cNvPr>
          <p:cNvSpPr>
            <a:spLocks noChangeArrowheads="1"/>
          </p:cNvSpPr>
          <p:nvPr/>
        </p:nvSpPr>
        <p:spPr bwMode="auto">
          <a:xfrm>
            <a:off x="1397744" y="4873593"/>
            <a:ext cx="838200" cy="269875"/>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 name="Rectangle 15">
            <a:extLst>
              <a:ext uri="{FF2B5EF4-FFF2-40B4-BE49-F238E27FC236}">
                <a16:creationId xmlns:a16="http://schemas.microsoft.com/office/drawing/2014/main" id="{2C1D3229-742D-43AB-A60A-D2B4A7E8DA05}"/>
              </a:ext>
            </a:extLst>
          </p:cNvPr>
          <p:cNvSpPr>
            <a:spLocks noChangeArrowheads="1"/>
          </p:cNvSpPr>
          <p:nvPr/>
        </p:nvSpPr>
        <p:spPr bwMode="auto">
          <a:xfrm>
            <a:off x="1259632" y="4467193"/>
            <a:ext cx="1527175" cy="1365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 name="Line 16">
            <a:extLst>
              <a:ext uri="{FF2B5EF4-FFF2-40B4-BE49-F238E27FC236}">
                <a16:creationId xmlns:a16="http://schemas.microsoft.com/office/drawing/2014/main" id="{4CF4892E-C2B1-426C-A45F-1DADB7038453}"/>
              </a:ext>
            </a:extLst>
          </p:cNvPr>
          <p:cNvSpPr>
            <a:spLocks noChangeShapeType="1"/>
          </p:cNvSpPr>
          <p:nvPr/>
        </p:nvSpPr>
        <p:spPr bwMode="auto">
          <a:xfrm>
            <a:off x="4525119" y="3035268"/>
            <a:ext cx="0" cy="2778125"/>
          </a:xfrm>
          <a:prstGeom prst="line">
            <a:avLst/>
          </a:prstGeom>
          <a:noFill/>
          <a:ln w="25400">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Line 17">
            <a:extLst>
              <a:ext uri="{FF2B5EF4-FFF2-40B4-BE49-F238E27FC236}">
                <a16:creationId xmlns:a16="http://schemas.microsoft.com/office/drawing/2014/main" id="{6186A8BB-8F8E-41B4-A03F-C5824D409EE3}"/>
              </a:ext>
            </a:extLst>
          </p:cNvPr>
          <p:cNvSpPr>
            <a:spLocks noChangeShapeType="1"/>
          </p:cNvSpPr>
          <p:nvPr/>
        </p:nvSpPr>
        <p:spPr bwMode="auto">
          <a:xfrm>
            <a:off x="6442819" y="3043206"/>
            <a:ext cx="0" cy="2778125"/>
          </a:xfrm>
          <a:prstGeom prst="line">
            <a:avLst/>
          </a:prstGeom>
          <a:noFill/>
          <a:ln w="25400">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 Box 18">
            <a:extLst>
              <a:ext uri="{FF2B5EF4-FFF2-40B4-BE49-F238E27FC236}">
                <a16:creationId xmlns:a16="http://schemas.microsoft.com/office/drawing/2014/main" id="{15DF4934-58B5-4D1D-8197-6B7B7D488B83}"/>
              </a:ext>
            </a:extLst>
          </p:cNvPr>
          <p:cNvSpPr txBox="1">
            <a:spLocks noChangeArrowheads="1"/>
          </p:cNvSpPr>
          <p:nvPr/>
        </p:nvSpPr>
        <p:spPr bwMode="auto">
          <a:xfrm>
            <a:off x="2118276" y="3751231"/>
            <a:ext cx="1813317"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de-DE" altLang="de-DE" dirty="0" err="1" smtClean="0">
                <a:solidFill>
                  <a:srgbClr val="CC0000"/>
                </a:solidFill>
              </a:rPr>
              <a:t>Continue</a:t>
            </a:r>
            <a:r>
              <a:rPr lang="de-DE" altLang="de-DE" dirty="0" smtClean="0">
                <a:solidFill>
                  <a:srgbClr val="CC0000"/>
                </a:solidFill>
              </a:rPr>
              <a:t> weiden</a:t>
            </a:r>
            <a:endPar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endParaRPr>
          </a:p>
        </p:txBody>
      </p:sp>
      <p:sp>
        <p:nvSpPr>
          <p:cNvPr id="13" name="Text Box 19">
            <a:extLst>
              <a:ext uri="{FF2B5EF4-FFF2-40B4-BE49-F238E27FC236}">
                <a16:creationId xmlns:a16="http://schemas.microsoft.com/office/drawing/2014/main" id="{EDA92EE6-8324-46A0-A1EA-9644139DD1AD}"/>
              </a:ext>
            </a:extLst>
          </p:cNvPr>
          <p:cNvSpPr txBox="1">
            <a:spLocks noChangeArrowheads="1"/>
          </p:cNvSpPr>
          <p:nvPr/>
        </p:nvSpPr>
        <p:spPr bwMode="auto">
          <a:xfrm>
            <a:off x="4872744" y="3480785"/>
            <a:ext cx="1179550" cy="14003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Eén</a:t>
            </a:r>
            <a:r>
              <a:rPr kumimoji="0" lang="de-DE" altLang="de-DE" sz="1700" b="0" i="0" u="none" strike="noStrike" kern="1200" cap="none" spc="0" normalizeH="0" baseline="0" noProof="0" dirty="0" smtClean="0">
                <a:ln>
                  <a:noFill/>
                </a:ln>
                <a:solidFill>
                  <a:srgbClr val="CC0000"/>
                </a:solidFill>
                <a:effectLst/>
                <a:uLnTx/>
                <a:uFillTx/>
                <a:latin typeface="Arial" panose="020B0604020202020204" pitchFamily="34" charset="0"/>
                <a:ea typeface="ＭＳ Ｐゴシック" panose="020B0600070205080204" pitchFamily="34" charset="-128"/>
                <a:cs typeface="+mn-cs"/>
              </a:rPr>
              <a:t> </a:t>
            </a: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keer</a:t>
            </a:r>
            <a:r>
              <a:rPr kumimoji="0" lang="de-DE" altLang="de-DE" sz="1700" b="0" i="0" u="none" strike="noStrike" kern="1200" cap="none" spc="0" normalizeH="0" baseline="0" noProof="0" dirty="0" smtClean="0">
                <a:ln>
                  <a:noFill/>
                </a:ln>
                <a:solidFill>
                  <a:srgbClr val="CC0000"/>
                </a:solidFill>
                <a:effectLst/>
                <a:uLnTx/>
                <a:uFillTx/>
                <a:latin typeface="Arial" panose="020B0604020202020204" pitchFamily="34" charset="0"/>
                <a:ea typeface="ＭＳ Ｐゴシック" panose="020B0600070205080204" pitchFamily="34" charset="-128"/>
                <a:cs typeface="+mn-cs"/>
              </a:rPr>
              <a:t> </a:t>
            </a: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maaien</a:t>
            </a:r>
            <a:r>
              <a:rPr kumimoji="0" lang="de-DE" altLang="de-DE" sz="1700" b="0" i="0" u="none" strike="noStrike" kern="1200" cap="none" spc="0" normalizeH="0" noProof="0" dirty="0" smtClean="0">
                <a:ln>
                  <a:noFill/>
                </a:ln>
                <a:solidFill>
                  <a:srgbClr val="CC0000"/>
                </a:solidFill>
                <a:effectLst/>
                <a:uLnTx/>
                <a:uFillTx/>
                <a:latin typeface="Arial" panose="020B0604020202020204" pitchFamily="34" charset="0"/>
                <a:ea typeface="ＭＳ Ｐゴシック" panose="020B0600070205080204" pitchFamily="34" charset="-128"/>
                <a:cs typeface="+mn-cs"/>
              </a:rPr>
              <a:t> </a:t>
            </a: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voor</a:t>
            </a:r>
            <a:r>
              <a:rPr kumimoji="0" lang="de-DE" altLang="de-DE" sz="1700" b="0" i="0" u="none" strike="noStrike" kern="1200" cap="none" spc="0" normalizeH="0" baseline="0" noProof="0" dirty="0" smtClean="0">
                <a:ln>
                  <a:noFill/>
                </a:ln>
                <a:solidFill>
                  <a:srgbClr val="CC0000"/>
                </a:solidFill>
                <a:effectLst/>
                <a:uLnTx/>
                <a:uFillTx/>
                <a:latin typeface="Arial" panose="020B0604020202020204" pitchFamily="34" charset="0"/>
                <a:ea typeface="ＭＳ Ｐゴシック" panose="020B0600070205080204" pitchFamily="34" charset="-128"/>
                <a:cs typeface="+mn-cs"/>
              </a:rPr>
              <a:t> </a:t>
            </a:r>
            <a:r>
              <a:rPr lang="de-DE" altLang="de-DE" dirty="0" err="1" smtClean="0">
                <a:solidFill>
                  <a:srgbClr val="CC0000"/>
                </a:solidFill>
              </a:rPr>
              <a:t>beweiding</a:t>
            </a:r>
            <a:r>
              <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
            </a:r>
            <a:br>
              <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b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begint</a:t>
            </a:r>
            <a:endPar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endParaRPr>
          </a:p>
        </p:txBody>
      </p:sp>
      <p:sp>
        <p:nvSpPr>
          <p:cNvPr id="14" name="Text Box 20">
            <a:extLst>
              <a:ext uri="{FF2B5EF4-FFF2-40B4-BE49-F238E27FC236}">
                <a16:creationId xmlns:a16="http://schemas.microsoft.com/office/drawing/2014/main" id="{FB2D53E5-45B7-45E5-858E-2FCAA99774E5}"/>
              </a:ext>
            </a:extLst>
          </p:cNvPr>
          <p:cNvSpPr txBox="1">
            <a:spLocks noChangeArrowheads="1"/>
          </p:cNvSpPr>
          <p:nvPr/>
        </p:nvSpPr>
        <p:spPr bwMode="auto">
          <a:xfrm>
            <a:off x="6429012" y="3480785"/>
            <a:ext cx="1240575" cy="14003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a:ln>
                  <a:noFill/>
                </a:ln>
                <a:solidFill>
                  <a:srgbClr val="CC0000"/>
                </a:solidFill>
                <a:effectLst/>
                <a:uLnTx/>
                <a:uFillTx/>
                <a:latin typeface="Arial" panose="020B0604020202020204" pitchFamily="34" charset="0"/>
                <a:ea typeface="ＭＳ Ｐゴシック" panose="020B0600070205080204" pitchFamily="34" charset="-128"/>
                <a:cs typeface="+mn-cs"/>
              </a:rPr>
              <a:t>Twee</a:t>
            </a:r>
            <a:r>
              <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 </a:t>
            </a:r>
            <a:r>
              <a:rPr kumimoji="0" lang="de-DE" altLang="de-DE" sz="1700" b="0" i="0" u="none" strike="noStrike" kern="1200" cap="none" spc="0" normalizeH="0" baseline="0" noProof="0" dirty="0" err="1">
                <a:ln>
                  <a:noFill/>
                </a:ln>
                <a:solidFill>
                  <a:srgbClr val="CC0000"/>
                </a:solidFill>
                <a:effectLst/>
                <a:uLnTx/>
                <a:uFillTx/>
                <a:latin typeface="Arial" panose="020B0604020202020204" pitchFamily="34" charset="0"/>
                <a:ea typeface="ＭＳ Ｐゴシック" panose="020B0600070205080204" pitchFamily="34" charset="-128"/>
                <a:cs typeface="+mn-cs"/>
              </a:rPr>
              <a:t>keer</a:t>
            </a:r>
            <a:r>
              <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 </a:t>
            </a: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maaien</a:t>
            </a:r>
            <a:r>
              <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
            </a:r>
            <a:br>
              <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b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voor</a:t>
            </a:r>
            <a:r>
              <a:rPr kumimoji="0" lang="de-DE" altLang="de-DE" sz="1700" b="0" i="0" u="none" strike="noStrike" kern="1200" cap="none" spc="0" normalizeH="0" baseline="0" noProof="0" dirty="0" smtClean="0">
                <a:ln>
                  <a:noFill/>
                </a:ln>
                <a:solidFill>
                  <a:srgbClr val="CC0000"/>
                </a:solidFill>
                <a:effectLst/>
                <a:uLnTx/>
                <a:uFillTx/>
                <a:latin typeface="Arial" panose="020B0604020202020204" pitchFamily="34" charset="0"/>
                <a:ea typeface="ＭＳ Ｐゴシック" panose="020B0600070205080204" pitchFamily="34" charset="-128"/>
                <a:cs typeface="+mn-cs"/>
              </a:rPr>
              <a:t> </a:t>
            </a:r>
            <a:endPar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beweiding</a:t>
            </a:r>
            <a:r>
              <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
            </a:r>
            <a:br>
              <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b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begint</a:t>
            </a:r>
            <a:endPar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endParaRPr>
          </a:p>
        </p:txBody>
      </p:sp>
      <p:sp>
        <p:nvSpPr>
          <p:cNvPr id="15" name="Text Box 5">
            <a:extLst>
              <a:ext uri="{FF2B5EF4-FFF2-40B4-BE49-F238E27FC236}">
                <a16:creationId xmlns:a16="http://schemas.microsoft.com/office/drawing/2014/main" id="{1E3919D4-3535-4767-84F0-11B8BDF182A9}"/>
              </a:ext>
            </a:extLst>
          </p:cNvPr>
          <p:cNvSpPr txBox="1">
            <a:spLocks noChangeArrowheads="1"/>
          </p:cNvSpPr>
          <p:nvPr/>
        </p:nvSpPr>
        <p:spPr bwMode="auto">
          <a:xfrm>
            <a:off x="452388" y="6417440"/>
            <a:ext cx="4668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Frame &amp; Laidlaw 2014, Schmid en Kessler 2015</a:t>
            </a:r>
          </a:p>
        </p:txBody>
      </p:sp>
    </p:spTree>
    <p:extLst>
      <p:ext uri="{BB962C8B-B14F-4D97-AF65-F5344CB8AC3E}">
        <p14:creationId xmlns:p14="http://schemas.microsoft.com/office/powerpoint/2010/main" val="2716114125"/>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Methoden voor het meten van de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grashoogte</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9" name="Text Box 22">
            <a:extLst>
              <a:ext uri="{FF2B5EF4-FFF2-40B4-BE49-F238E27FC236}">
                <a16:creationId xmlns:a16="http://schemas.microsoft.com/office/drawing/2014/main" id="{C45A3475-3680-4B13-B5E9-A41AB01B75AF}"/>
              </a:ext>
            </a:extLst>
          </p:cNvPr>
          <p:cNvSpPr txBox="1">
            <a:spLocks noChangeArrowheads="1"/>
          </p:cNvSpPr>
          <p:nvPr/>
        </p:nvSpPr>
        <p:spPr bwMode="auto">
          <a:xfrm>
            <a:off x="362880" y="5189179"/>
            <a:ext cx="2693716"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de-DE" sz="20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Stok of </a:t>
            </a:r>
            <a:r>
              <a:rPr kumimoji="0" lang="en-GB" altLang="de-DE" sz="20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meetlint</a:t>
            </a:r>
            <a: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
            </a:r>
            <a:b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br>
            <a: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(ongecomprimeerde hoogte)</a:t>
            </a:r>
          </a:p>
        </p:txBody>
      </p:sp>
      <p:sp>
        <p:nvSpPr>
          <p:cNvPr id="10" name="Text Box 23">
            <a:extLst>
              <a:ext uri="{FF2B5EF4-FFF2-40B4-BE49-F238E27FC236}">
                <a16:creationId xmlns:a16="http://schemas.microsoft.com/office/drawing/2014/main" id="{3F8B84E4-9390-4B84-B44F-5E72AB07E7FF}"/>
              </a:ext>
            </a:extLst>
          </p:cNvPr>
          <p:cNvSpPr txBox="1">
            <a:spLocks noChangeArrowheads="1"/>
          </p:cNvSpPr>
          <p:nvPr/>
        </p:nvSpPr>
        <p:spPr bwMode="auto">
          <a:xfrm>
            <a:off x="2991613" y="5186544"/>
            <a:ext cx="3127505"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Kunststof deksel methode</a:t>
            </a:r>
            <a:b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br>
            <a: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a:t>
            </a:r>
            <a:r>
              <a:rPr kumimoji="0" lang="en-GB" altLang="de-DE" sz="20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licht</a:t>
            </a:r>
            <a:r>
              <a:rPr kumimoji="0" lang="en-GB" altLang="de-DE" sz="20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 </a:t>
            </a:r>
            <a:r>
              <a:rPr kumimoji="0" lang="en-GB" altLang="de-DE" sz="20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gecomprimeerde</a:t>
            </a:r>
            <a:r>
              <a:rPr kumimoji="0" lang="en-GB" altLang="de-DE" sz="20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 </a:t>
            </a:r>
            <a: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hoogte)</a:t>
            </a:r>
          </a:p>
        </p:txBody>
      </p:sp>
      <p:sp>
        <p:nvSpPr>
          <p:cNvPr id="11" name="Text Box 24">
            <a:extLst>
              <a:ext uri="{FF2B5EF4-FFF2-40B4-BE49-F238E27FC236}">
                <a16:creationId xmlns:a16="http://schemas.microsoft.com/office/drawing/2014/main" id="{E23FD2A7-35F8-4FB5-979F-3A1FF608BB33}"/>
              </a:ext>
            </a:extLst>
          </p:cNvPr>
          <p:cNvSpPr txBox="1">
            <a:spLocks noChangeArrowheads="1"/>
          </p:cNvSpPr>
          <p:nvPr/>
        </p:nvSpPr>
        <p:spPr bwMode="auto">
          <a:xfrm>
            <a:off x="6134468" y="5186543"/>
            <a:ext cx="2774214"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de-DE" sz="20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Grashoogtemeter</a:t>
            </a:r>
            <a:endPar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(gecomprimeerde hoogte)</a:t>
            </a:r>
          </a:p>
        </p:txBody>
      </p:sp>
      <p:sp>
        <p:nvSpPr>
          <p:cNvPr id="12" name="Text Box 5">
            <a:extLst>
              <a:ext uri="{FF2B5EF4-FFF2-40B4-BE49-F238E27FC236}">
                <a16:creationId xmlns:a16="http://schemas.microsoft.com/office/drawing/2014/main" id="{39201DCC-9C13-41C1-B54D-AFDC618F97F9}"/>
              </a:ext>
            </a:extLst>
          </p:cNvPr>
          <p:cNvSpPr txBox="1">
            <a:spLocks noChangeArrowheads="1"/>
          </p:cNvSpPr>
          <p:nvPr/>
        </p:nvSpPr>
        <p:spPr bwMode="auto">
          <a:xfrm>
            <a:off x="449545" y="6381328"/>
            <a:ext cx="2992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en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a:t>
            </a:r>
          </a:p>
        </p:txBody>
      </p:sp>
      <p:pic>
        <p:nvPicPr>
          <p:cNvPr id="13" name="Grafik 10">
            <a:extLst>
              <a:ext uri="{FF2B5EF4-FFF2-40B4-BE49-F238E27FC236}">
                <a16:creationId xmlns:a16="http://schemas.microsoft.com/office/drawing/2014/main" id="{58FCE960-89EB-4FEA-ACFD-2693A16EF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593" y="1157838"/>
            <a:ext cx="2671546" cy="394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8">
            <a:extLst>
              <a:ext uri="{FF2B5EF4-FFF2-40B4-BE49-F238E27FC236}">
                <a16:creationId xmlns:a16="http://schemas.microsoft.com/office/drawing/2014/main" id="{C22AC71C-5CCB-4820-9258-21EE0BB03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400" y="1157838"/>
            <a:ext cx="2684779" cy="394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18746">
            <a:extLst>
              <a:ext uri="{FF2B5EF4-FFF2-40B4-BE49-F238E27FC236}">
                <a16:creationId xmlns:a16="http://schemas.microsoft.com/office/drawing/2014/main" id="{A8E74098-392C-4FAB-B7DC-906BFC8AD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1" y="1151957"/>
            <a:ext cx="2684779" cy="395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a:extLst>
              <a:ext uri="{FF2B5EF4-FFF2-40B4-BE49-F238E27FC236}">
                <a16:creationId xmlns:a16="http://schemas.microsoft.com/office/drawing/2014/main" id="{0CEB632A-1AF6-43F6-8554-B398840743E1}"/>
              </a:ext>
            </a:extLst>
          </p:cNvPr>
          <p:cNvSpPr txBox="1">
            <a:spLocks noChangeArrowheads="1"/>
          </p:cNvSpPr>
          <p:nvPr/>
        </p:nvSpPr>
        <p:spPr bwMode="auto">
          <a:xfrm>
            <a:off x="1490663" y="4356427"/>
            <a:ext cx="438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3600" b="1" dirty="0">
                <a:solidFill>
                  <a:schemeClr val="bg1"/>
                </a:solidFill>
              </a:rPr>
              <a:t>1</a:t>
            </a:r>
          </a:p>
        </p:txBody>
      </p:sp>
      <p:sp>
        <p:nvSpPr>
          <p:cNvPr id="17" name="Text Box 12">
            <a:extLst>
              <a:ext uri="{FF2B5EF4-FFF2-40B4-BE49-F238E27FC236}">
                <a16:creationId xmlns:a16="http://schemas.microsoft.com/office/drawing/2014/main" id="{22E88ABD-7352-4438-BBC8-E69B966AE4CD}"/>
              </a:ext>
            </a:extLst>
          </p:cNvPr>
          <p:cNvSpPr txBox="1">
            <a:spLocks noChangeArrowheads="1"/>
          </p:cNvSpPr>
          <p:nvPr/>
        </p:nvSpPr>
        <p:spPr bwMode="auto">
          <a:xfrm>
            <a:off x="3897313" y="4388177"/>
            <a:ext cx="1454150" cy="641350"/>
          </a:xfrm>
          <a:prstGeom prst="rect">
            <a:avLst/>
          </a:prstGeom>
          <a:solidFill>
            <a:srgbClr val="003300">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3600" b="1">
                <a:solidFill>
                  <a:schemeClr val="bg1"/>
                </a:solidFill>
              </a:rPr>
              <a:t>x 0,79</a:t>
            </a:r>
          </a:p>
        </p:txBody>
      </p:sp>
      <p:sp>
        <p:nvSpPr>
          <p:cNvPr id="18" name="Text Box 13">
            <a:extLst>
              <a:ext uri="{FF2B5EF4-FFF2-40B4-BE49-F238E27FC236}">
                <a16:creationId xmlns:a16="http://schemas.microsoft.com/office/drawing/2014/main" id="{43107E39-4CE7-4FB2-A46D-B61AD589F0EE}"/>
              </a:ext>
            </a:extLst>
          </p:cNvPr>
          <p:cNvSpPr txBox="1">
            <a:spLocks noChangeArrowheads="1"/>
          </p:cNvSpPr>
          <p:nvPr/>
        </p:nvSpPr>
        <p:spPr bwMode="auto">
          <a:xfrm>
            <a:off x="6794500" y="4375477"/>
            <a:ext cx="1454150" cy="641350"/>
          </a:xfrm>
          <a:prstGeom prst="rect">
            <a:avLst/>
          </a:prstGeom>
          <a:solidFill>
            <a:srgbClr val="003300">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3600" b="1" dirty="0">
                <a:solidFill>
                  <a:schemeClr val="bg1"/>
                </a:solidFill>
              </a:rPr>
              <a:t>x 0,56</a:t>
            </a:r>
          </a:p>
        </p:txBody>
      </p:sp>
    </p:spTree>
    <p:extLst>
      <p:ext uri="{BB962C8B-B14F-4D97-AF65-F5344CB8AC3E}">
        <p14:creationId xmlns:p14="http://schemas.microsoft.com/office/powerpoint/2010/main" val="2584086433"/>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Beweidingssystemen</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korte</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begrazing</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Kurzrasen</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395536" y="1787842"/>
            <a:ext cx="4402064" cy="3312367"/>
          </a:xfrm>
        </p:spPr>
        <p:txBody>
          <a:bodyPr/>
          <a:lstStyle/>
          <a:p>
            <a:r>
              <a:rPr lang="de-DE" dirty="0" smtClean="0"/>
              <a:t>Doel </a:t>
            </a:r>
            <a:r>
              <a:rPr lang="de-DE" dirty="0" err="1" smtClean="0"/>
              <a:t>grashoogte</a:t>
            </a:r>
            <a:r>
              <a:rPr lang="de-DE" dirty="0" smtClean="0"/>
              <a:t>: </a:t>
            </a:r>
            <a:r>
              <a:rPr lang="de-DE" dirty="0"/>
              <a:t>6-7 cm in het voorjaar en 7-8 cm in de </a:t>
            </a:r>
            <a:r>
              <a:rPr lang="de-DE" dirty="0" err="1"/>
              <a:t>zomer</a:t>
            </a:r>
            <a:r>
              <a:rPr lang="de-DE" dirty="0"/>
              <a:t> (</a:t>
            </a:r>
            <a:r>
              <a:rPr lang="de-DE" dirty="0" err="1"/>
              <a:t>ongecomprimeerde</a:t>
            </a:r>
            <a:r>
              <a:rPr lang="de-DE" dirty="0"/>
              <a:t> </a:t>
            </a:r>
            <a:r>
              <a:rPr lang="de-DE" dirty="0" err="1"/>
              <a:t>hoogte</a:t>
            </a:r>
            <a:r>
              <a:rPr lang="de-DE" dirty="0" smtClean="0"/>
              <a:t>)</a:t>
            </a:r>
            <a:endParaRPr lang="de-DE" dirty="0"/>
          </a:p>
          <a:p>
            <a:r>
              <a:rPr lang="de-DE" dirty="0" err="1"/>
              <a:t>Voorwaarden</a:t>
            </a:r>
            <a:r>
              <a:rPr lang="de-DE" dirty="0"/>
              <a:t>:</a:t>
            </a:r>
          </a:p>
          <a:p>
            <a:pPr lvl="1"/>
            <a:r>
              <a:rPr lang="de-DE" dirty="0"/>
              <a:t> Locaties die </a:t>
            </a:r>
            <a:r>
              <a:rPr lang="de-DE" dirty="0" err="1"/>
              <a:t>geschikt</a:t>
            </a:r>
            <a:r>
              <a:rPr lang="de-DE" dirty="0"/>
              <a:t> </a:t>
            </a:r>
            <a:r>
              <a:rPr lang="de-DE" dirty="0" err="1"/>
              <a:t>zijn</a:t>
            </a:r>
            <a:r>
              <a:rPr lang="de-DE" dirty="0"/>
              <a:t> </a:t>
            </a:r>
            <a:r>
              <a:rPr lang="de-DE" dirty="0" err="1"/>
              <a:t>voor</a:t>
            </a:r>
            <a:r>
              <a:rPr lang="de-DE" i="1" dirty="0"/>
              <a:t> Lolium perenne </a:t>
            </a:r>
            <a:r>
              <a:rPr lang="de-DE" dirty="0"/>
              <a:t>en/</a:t>
            </a:r>
            <a:r>
              <a:rPr lang="de-DE" dirty="0" err="1"/>
              <a:t>of</a:t>
            </a:r>
            <a:r>
              <a:rPr lang="de-DE" i="1" dirty="0"/>
              <a:t> Poa pratensis </a:t>
            </a:r>
            <a:r>
              <a:rPr lang="de-DE" dirty="0"/>
              <a:t>(dichte </a:t>
            </a:r>
            <a:r>
              <a:rPr lang="de-DE" dirty="0" err="1" smtClean="0"/>
              <a:t>zode</a:t>
            </a:r>
            <a:r>
              <a:rPr lang="de-DE" dirty="0" smtClean="0"/>
              <a:t>, </a:t>
            </a:r>
            <a:r>
              <a:rPr lang="de-DE" dirty="0" err="1"/>
              <a:t>tolerantie</a:t>
            </a:r>
            <a:r>
              <a:rPr lang="de-DE" dirty="0"/>
              <a:t> </a:t>
            </a:r>
            <a:r>
              <a:rPr lang="de-DE" dirty="0" err="1"/>
              <a:t>tegen</a:t>
            </a:r>
            <a:r>
              <a:rPr lang="de-DE" dirty="0"/>
              <a:t> </a:t>
            </a:r>
            <a:r>
              <a:rPr lang="de-DE" dirty="0" err="1"/>
              <a:t>vertrapping</a:t>
            </a:r>
            <a:r>
              <a:rPr lang="de-DE" dirty="0"/>
              <a:t> en frequente </a:t>
            </a:r>
            <a:r>
              <a:rPr lang="de-DE" dirty="0" err="1"/>
              <a:t>ontbladering</a:t>
            </a:r>
            <a:r>
              <a:rPr lang="de-DE" dirty="0" smtClean="0"/>
              <a:t>)</a:t>
            </a:r>
            <a:endParaRPr lang="de-DE" dirty="0"/>
          </a:p>
          <a:p>
            <a:pPr lvl="1"/>
            <a:r>
              <a:rPr lang="de-DE" dirty="0"/>
              <a:t> Vlakke </a:t>
            </a:r>
            <a:r>
              <a:rPr lang="de-DE" dirty="0" err="1"/>
              <a:t>tot licht hellende weiden</a:t>
            </a:r>
            <a:endParaRPr lang="de-DE" dirty="0"/>
          </a:p>
          <a:p>
            <a:pPr lvl="1"/>
            <a:r>
              <a:rPr lang="de-DE" dirty="0" err="1"/>
              <a:t> Goede waterbeschikbaarheid</a:t>
            </a:r>
            <a:r>
              <a:rPr lang="de-DE" dirty="0"/>
              <a:t> (</a:t>
            </a:r>
            <a:r>
              <a:rPr lang="de-DE" dirty="0" err="1"/>
              <a:t>bodemwatercapaciteit</a:t>
            </a:r>
            <a:r>
              <a:rPr lang="de-DE" dirty="0"/>
              <a:t>, </a:t>
            </a:r>
            <a:r>
              <a:rPr lang="de-DE" dirty="0" err="1"/>
              <a:t>irrigatie</a:t>
            </a:r>
            <a:r>
              <a:rPr lang="de-DE" dirty="0"/>
              <a:t>)</a:t>
            </a:r>
          </a:p>
          <a:p>
            <a:endParaRPr lang="de-DE" dirty="0"/>
          </a:p>
        </p:txBody>
      </p:sp>
      <p:pic>
        <p:nvPicPr>
          <p:cNvPr id="3" name="Grafik 2">
            <a:extLst>
              <a:ext uri="{FF2B5EF4-FFF2-40B4-BE49-F238E27FC236}">
                <a16:creationId xmlns:a16="http://schemas.microsoft.com/office/drawing/2014/main" id="{89DFD8A3-1374-4FCF-94C8-3814B32479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98472" y="1289924"/>
            <a:ext cx="3863933" cy="4697791"/>
          </a:xfrm>
          <a:prstGeom prst="rect">
            <a:avLst/>
          </a:prstGeom>
        </p:spPr>
      </p:pic>
      <p:sp>
        <p:nvSpPr>
          <p:cNvPr id="6" name="Text Box 5">
            <a:extLst>
              <a:ext uri="{FF2B5EF4-FFF2-40B4-BE49-F238E27FC236}">
                <a16:creationId xmlns:a16="http://schemas.microsoft.com/office/drawing/2014/main" id="{09C60800-A39A-47B4-83FF-2FA1088CA45B}"/>
              </a:ext>
            </a:extLst>
          </p:cNvPr>
          <p:cNvSpPr txBox="1">
            <a:spLocks noChangeArrowheads="1"/>
          </p:cNvSpPr>
          <p:nvPr/>
        </p:nvSpPr>
        <p:spPr bwMode="auto">
          <a:xfrm>
            <a:off x="457968" y="6381328"/>
            <a:ext cx="5187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en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 Schmid en Kessler, 2015.</a:t>
            </a:r>
          </a:p>
        </p:txBody>
      </p:sp>
    </p:spTree>
    <p:extLst>
      <p:ext uri="{BB962C8B-B14F-4D97-AF65-F5344CB8AC3E}">
        <p14:creationId xmlns:p14="http://schemas.microsoft.com/office/powerpoint/2010/main" val="12267110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383078"/>
            <a:ext cx="6801017" cy="1196997"/>
          </a:xfrm>
        </p:spPr>
        <p:txBody>
          <a:bodyPr/>
          <a:lstStyle/>
          <a:p>
            <a:r>
              <a:rPr lang="en-US" sz="2400" dirty="0">
                <a:solidFill>
                  <a:schemeClr val="tx1"/>
                </a:solidFill>
                <a:latin typeface="+mn-lt"/>
              </a:rPr>
              <a:t>In Zweden </a:t>
            </a:r>
            <a:r>
              <a:rPr lang="en-US" sz="2400" dirty="0" err="1">
                <a:solidFill>
                  <a:schemeClr val="tx1"/>
                </a:solidFill>
                <a:latin typeface="+mn-lt"/>
              </a:rPr>
              <a:t>zijn</a:t>
            </a:r>
            <a:r>
              <a:rPr lang="en-US" sz="2400" dirty="0">
                <a:solidFill>
                  <a:schemeClr val="tx1"/>
                </a:solidFill>
                <a:latin typeface="+mn-lt"/>
              </a:rPr>
              <a:t> </a:t>
            </a:r>
            <a:r>
              <a:rPr lang="en-US" sz="2400" dirty="0" err="1" smtClean="0">
                <a:solidFill>
                  <a:schemeClr val="tx1"/>
                </a:solidFill>
                <a:latin typeface="+mn-lt"/>
              </a:rPr>
              <a:t>tijdelijke</a:t>
            </a:r>
            <a:r>
              <a:rPr lang="en-US" sz="2400" dirty="0" smtClean="0">
                <a:solidFill>
                  <a:schemeClr val="tx1"/>
                </a:solidFill>
                <a:latin typeface="+mn-lt"/>
              </a:rPr>
              <a:t> </a:t>
            </a:r>
            <a:r>
              <a:rPr lang="en-US" sz="2400" dirty="0" err="1" smtClean="0">
                <a:solidFill>
                  <a:schemeClr val="tx1"/>
                </a:solidFill>
                <a:latin typeface="+mn-lt"/>
              </a:rPr>
              <a:t>graslanden</a:t>
            </a:r>
            <a:r>
              <a:rPr lang="en-US" sz="2400" dirty="0" smtClean="0">
                <a:solidFill>
                  <a:schemeClr val="tx1"/>
                </a:solidFill>
                <a:latin typeface="+mn-lt"/>
              </a:rPr>
              <a:t> in het kader van de </a:t>
            </a:r>
            <a:r>
              <a:rPr lang="en-US" sz="2400" dirty="0">
                <a:solidFill>
                  <a:schemeClr val="tx1"/>
                </a:solidFill>
                <a:latin typeface="+mn-lt"/>
              </a:rPr>
              <a:t>vruchtwisseling voor akkerbouwgewassen de belangrijkste voedergewassen, in </a:t>
            </a:r>
            <a:r>
              <a:rPr lang="en-US" sz="2400" dirty="0" smtClean="0">
                <a:solidFill>
                  <a:schemeClr val="tx1"/>
                </a:solidFill>
                <a:latin typeface="+mn-lt"/>
              </a:rPr>
              <a:t>tegenstelling tot de meerjarige voedergewassen in het </a:t>
            </a:r>
            <a:r>
              <a:rPr lang="en-US" sz="2400" dirty="0">
                <a:solidFill>
                  <a:schemeClr val="tx1"/>
                </a:solidFill>
                <a:latin typeface="+mn-lt"/>
              </a:rPr>
              <a:t>zuiden van Europa.</a:t>
            </a:r>
            <a:endParaRPr lang="es-ES" sz="2400" dirty="0">
              <a:solidFill>
                <a:schemeClr val="tx1"/>
              </a:solidFill>
              <a:latin typeface="+mn-lt"/>
            </a:endParaRPr>
          </a:p>
        </p:txBody>
      </p:sp>
      <p:sp>
        <p:nvSpPr>
          <p:cNvPr id="3" name="Rectangle 7"/>
          <p:cNvSpPr>
            <a:spLocks noChangeArrowheads="1"/>
          </p:cNvSpPr>
          <p:nvPr/>
        </p:nvSpPr>
        <p:spPr bwMode="auto">
          <a:xfrm>
            <a:off x="611186" y="2275689"/>
            <a:ext cx="785855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lang="en-US" altLang="sv-SE" sz="2000" dirty="0" smtClean="0">
                <a:solidFill>
                  <a:prstClr val="black"/>
                </a:solidFill>
                <a:latin typeface="Calibri"/>
              </a:rPr>
              <a:t>Het</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traditionele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mengsel</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voor </a:t>
            </a:r>
            <a:r>
              <a:rPr kumimoji="0" lang="en-US" altLang="sv-SE" sz="2000" b="1"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hooi en kuilvoer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is rode klaver,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timotee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lang="en-US" altLang="sv-SE" sz="2000" dirty="0" err="1" smtClean="0">
                <a:solidFill>
                  <a:prstClr val="black"/>
                </a:solidFill>
                <a:latin typeface="Calibri"/>
              </a:rPr>
              <a:t>beemdlangbloem</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Het traditionele mengsel voor </a:t>
            </a:r>
            <a:r>
              <a:rPr kumimoji="0" lang="en-US" altLang="sv-SE" sz="2000" b="1"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beweiding</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is witte klaver,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beemdlangbloem</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blijvend</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raaigras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lang="en-US" altLang="sv-SE" sz="2000" noProof="0" dirty="0" err="1" smtClean="0">
                <a:solidFill>
                  <a:prstClr val="black"/>
                </a:solidFill>
                <a:latin typeface="Calibri"/>
              </a:rPr>
              <a:t>beemdgras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p>
        </p:txBody>
      </p:sp>
      <p:pic>
        <p:nvPicPr>
          <p:cNvPr id="5" name="Bildobjekt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794864"/>
            <a:ext cx="4102377" cy="3076783"/>
          </a:xfrm>
          <a:prstGeom prst="rect">
            <a:avLst/>
          </a:prstGeom>
        </p:spPr>
      </p:pic>
      <p:pic>
        <p:nvPicPr>
          <p:cNvPr id="8" name="Bildobjekt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9818" y="3794864"/>
            <a:ext cx="4084181" cy="3063136"/>
          </a:xfrm>
          <a:prstGeom prst="rect">
            <a:avLst/>
          </a:prstGeom>
        </p:spPr>
      </p:pic>
      <p:sp>
        <p:nvSpPr>
          <p:cNvPr id="9" name="textruta 8"/>
          <p:cNvSpPr txBox="1"/>
          <p:nvPr/>
        </p:nvSpPr>
        <p:spPr>
          <a:xfrm>
            <a:off x="7245316" y="6626805"/>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Foto: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ruta 9"/>
          <p:cNvSpPr txBox="1"/>
          <p:nvPr/>
        </p:nvSpPr>
        <p:spPr>
          <a:xfrm>
            <a:off x="88253" y="6613157"/>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Foto: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48115719"/>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Beweidingssystemen</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korte</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begrazing</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Rectangle 6">
            <a:extLst>
              <a:ext uri="{FF2B5EF4-FFF2-40B4-BE49-F238E27FC236}">
                <a16:creationId xmlns:a16="http://schemas.microsoft.com/office/drawing/2014/main" id="{5FEEFD9B-7705-4036-9CDA-8EB0EEDB9DD7}"/>
              </a:ext>
            </a:extLst>
          </p:cNvPr>
          <p:cNvSpPr>
            <a:spLocks noChangeArrowheads="1"/>
          </p:cNvSpPr>
          <p:nvPr/>
        </p:nvSpPr>
        <p:spPr bwMode="auto">
          <a:xfrm>
            <a:off x="2473325" y="1273175"/>
            <a:ext cx="2593975" cy="1093788"/>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2</a:t>
            </a:r>
            <a:b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LU/ha</a:t>
            </a:r>
          </a:p>
        </p:txBody>
      </p:sp>
      <p:sp>
        <p:nvSpPr>
          <p:cNvPr id="6" name="Rectangle 9">
            <a:extLst>
              <a:ext uri="{FF2B5EF4-FFF2-40B4-BE49-F238E27FC236}">
                <a16:creationId xmlns:a16="http://schemas.microsoft.com/office/drawing/2014/main" id="{FD54BCE4-A42C-43E8-BE14-043A8918E370}"/>
              </a:ext>
            </a:extLst>
          </p:cNvPr>
          <p:cNvSpPr>
            <a:spLocks noChangeArrowheads="1"/>
          </p:cNvSpPr>
          <p:nvPr/>
        </p:nvSpPr>
        <p:spPr bwMode="auto">
          <a:xfrm>
            <a:off x="2465388" y="2478088"/>
            <a:ext cx="855662" cy="1093787"/>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4-7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LU/ha</a:t>
            </a:r>
          </a:p>
        </p:txBody>
      </p:sp>
      <p:sp>
        <p:nvSpPr>
          <p:cNvPr id="8" name="Rectangle 11">
            <a:extLst>
              <a:ext uri="{FF2B5EF4-FFF2-40B4-BE49-F238E27FC236}">
                <a16:creationId xmlns:a16="http://schemas.microsoft.com/office/drawing/2014/main" id="{CABE4563-0077-4733-914B-A484FD84E37C}"/>
              </a:ext>
            </a:extLst>
          </p:cNvPr>
          <p:cNvSpPr>
            <a:spLocks noChangeArrowheads="1"/>
          </p:cNvSpPr>
          <p:nvPr/>
        </p:nvSpPr>
        <p:spPr bwMode="auto">
          <a:xfrm>
            <a:off x="3321050" y="2478088"/>
            <a:ext cx="1746250" cy="109378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de-DE" altLang="de-DE" dirty="0" err="1" smtClean="0">
                <a:solidFill>
                  <a:prstClr val="black"/>
                </a:solidFill>
                <a:latin typeface="Calibri"/>
              </a:rPr>
              <a:t>Maai</a:t>
            </a: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en</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9" name="Rectangle 13">
            <a:extLst>
              <a:ext uri="{FF2B5EF4-FFF2-40B4-BE49-F238E27FC236}">
                <a16:creationId xmlns:a16="http://schemas.microsoft.com/office/drawing/2014/main" id="{E1991DE0-19D1-4C0A-B4EE-8D09410629BA}"/>
              </a:ext>
            </a:extLst>
          </p:cNvPr>
          <p:cNvSpPr>
            <a:spLocks noChangeArrowheads="1"/>
          </p:cNvSpPr>
          <p:nvPr/>
        </p:nvSpPr>
        <p:spPr bwMode="auto">
          <a:xfrm>
            <a:off x="2473325" y="3657600"/>
            <a:ext cx="1558925" cy="1093788"/>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3-5</a:t>
            </a:r>
            <a:b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LU/ha</a:t>
            </a:r>
          </a:p>
        </p:txBody>
      </p:sp>
      <p:sp>
        <p:nvSpPr>
          <p:cNvPr id="10" name="Rectangle 14">
            <a:extLst>
              <a:ext uri="{FF2B5EF4-FFF2-40B4-BE49-F238E27FC236}">
                <a16:creationId xmlns:a16="http://schemas.microsoft.com/office/drawing/2014/main" id="{2DA0B392-0B7C-4501-8C37-63CECD914791}"/>
              </a:ext>
            </a:extLst>
          </p:cNvPr>
          <p:cNvSpPr>
            <a:spLocks noChangeArrowheads="1"/>
          </p:cNvSpPr>
          <p:nvPr/>
        </p:nvSpPr>
        <p:spPr bwMode="auto">
          <a:xfrm>
            <a:off x="4032250" y="3657600"/>
            <a:ext cx="1035050" cy="109378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de-DE" altLang="de-DE" dirty="0" err="1" smtClean="0">
                <a:solidFill>
                  <a:prstClr val="black"/>
                </a:solidFill>
                <a:latin typeface="Calibri"/>
              </a:rPr>
              <a:t>Maai</a:t>
            </a: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en</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1" name="Rectangle 15">
            <a:extLst>
              <a:ext uri="{FF2B5EF4-FFF2-40B4-BE49-F238E27FC236}">
                <a16:creationId xmlns:a16="http://schemas.microsoft.com/office/drawing/2014/main" id="{A3EBC6E9-D287-4989-BF01-8DA2A8C08D54}"/>
              </a:ext>
            </a:extLst>
          </p:cNvPr>
          <p:cNvSpPr>
            <a:spLocks noChangeArrowheads="1"/>
          </p:cNvSpPr>
          <p:nvPr/>
        </p:nvSpPr>
        <p:spPr bwMode="auto">
          <a:xfrm>
            <a:off x="2465388" y="4837113"/>
            <a:ext cx="2593975" cy="1093787"/>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a:t>
            </a:r>
            <a:b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br>
            <a: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LU/ha</a:t>
            </a:r>
          </a:p>
        </p:txBody>
      </p:sp>
      <p:sp>
        <p:nvSpPr>
          <p:cNvPr id="12" name="Freeform 16">
            <a:extLst>
              <a:ext uri="{FF2B5EF4-FFF2-40B4-BE49-F238E27FC236}">
                <a16:creationId xmlns:a16="http://schemas.microsoft.com/office/drawing/2014/main" id="{310EC82C-86A3-45D3-9168-D0A42CEDD6F1}"/>
              </a:ext>
            </a:extLst>
          </p:cNvPr>
          <p:cNvSpPr>
            <a:spLocks/>
          </p:cNvSpPr>
          <p:nvPr/>
        </p:nvSpPr>
        <p:spPr bwMode="auto">
          <a:xfrm>
            <a:off x="5186363" y="1450975"/>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7">
            <a:extLst>
              <a:ext uri="{FF2B5EF4-FFF2-40B4-BE49-F238E27FC236}">
                <a16:creationId xmlns:a16="http://schemas.microsoft.com/office/drawing/2014/main" id="{46A4ED20-5BDF-4A49-802A-2CF8FC3E250C}"/>
              </a:ext>
            </a:extLst>
          </p:cNvPr>
          <p:cNvSpPr>
            <a:spLocks/>
          </p:cNvSpPr>
          <p:nvPr/>
        </p:nvSpPr>
        <p:spPr bwMode="auto">
          <a:xfrm>
            <a:off x="5192713" y="2641600"/>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8">
            <a:extLst>
              <a:ext uri="{FF2B5EF4-FFF2-40B4-BE49-F238E27FC236}">
                <a16:creationId xmlns:a16="http://schemas.microsoft.com/office/drawing/2014/main" id="{93483F13-0A4C-4530-AB5F-99A33059C26C}"/>
              </a:ext>
            </a:extLst>
          </p:cNvPr>
          <p:cNvSpPr>
            <a:spLocks/>
          </p:cNvSpPr>
          <p:nvPr/>
        </p:nvSpPr>
        <p:spPr bwMode="auto">
          <a:xfrm>
            <a:off x="5199063" y="3832225"/>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9">
            <a:extLst>
              <a:ext uri="{FF2B5EF4-FFF2-40B4-BE49-F238E27FC236}">
                <a16:creationId xmlns:a16="http://schemas.microsoft.com/office/drawing/2014/main" id="{3810A2FE-48E2-419E-B48E-755A7E1067E8}"/>
              </a:ext>
            </a:extLst>
          </p:cNvPr>
          <p:cNvSpPr>
            <a:spLocks/>
          </p:cNvSpPr>
          <p:nvPr/>
        </p:nvSpPr>
        <p:spPr bwMode="auto">
          <a:xfrm>
            <a:off x="5205413" y="5022850"/>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 Box 20">
            <a:extLst>
              <a:ext uri="{FF2B5EF4-FFF2-40B4-BE49-F238E27FC236}">
                <a16:creationId xmlns:a16="http://schemas.microsoft.com/office/drawing/2014/main" id="{B97D88A1-B8FB-4558-B612-00DCAE0781DB}"/>
              </a:ext>
            </a:extLst>
          </p:cNvPr>
          <p:cNvSpPr txBox="1">
            <a:spLocks noChangeArrowheads="1"/>
          </p:cNvSpPr>
          <p:nvPr/>
        </p:nvSpPr>
        <p:spPr bwMode="auto">
          <a:xfrm>
            <a:off x="1320186" y="1673609"/>
            <a:ext cx="677173"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ltLang="de-DE" dirty="0">
                <a:solidFill>
                  <a:prstClr val="black"/>
                </a:solidFill>
                <a:latin typeface="Calibri"/>
              </a:rPr>
              <a:t>L</a:t>
            </a: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ente</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7" name="Text Box 21">
            <a:extLst>
              <a:ext uri="{FF2B5EF4-FFF2-40B4-BE49-F238E27FC236}">
                <a16:creationId xmlns:a16="http://schemas.microsoft.com/office/drawing/2014/main" id="{24E63F9D-62BD-4516-9D0E-C93D8776377B}"/>
              </a:ext>
            </a:extLst>
          </p:cNvPr>
          <p:cNvSpPr txBox="1">
            <a:spLocks noChangeArrowheads="1"/>
          </p:cNvSpPr>
          <p:nvPr/>
        </p:nvSpPr>
        <p:spPr bwMode="auto">
          <a:xfrm>
            <a:off x="1222528" y="3978275"/>
            <a:ext cx="981359"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Zomer </a:t>
            </a:r>
          </a:p>
        </p:txBody>
      </p:sp>
      <p:sp>
        <p:nvSpPr>
          <p:cNvPr id="18" name="Text Box 22">
            <a:extLst>
              <a:ext uri="{FF2B5EF4-FFF2-40B4-BE49-F238E27FC236}">
                <a16:creationId xmlns:a16="http://schemas.microsoft.com/office/drawing/2014/main" id="{F1B37FCC-5EF2-4C3F-9483-7F1DDE8F5F75}"/>
              </a:ext>
            </a:extLst>
          </p:cNvPr>
          <p:cNvSpPr txBox="1">
            <a:spLocks noChangeArrowheads="1"/>
          </p:cNvSpPr>
          <p:nvPr/>
        </p:nvSpPr>
        <p:spPr bwMode="auto">
          <a:xfrm>
            <a:off x="951648" y="5022850"/>
            <a:ext cx="1421386" cy="6155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Laat</a:t>
            </a:r>
            <a: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in de </a:t>
            </a: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zomer</a:t>
            </a: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a:t>
            </a: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najaar</a:t>
            </a: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9" name="Oval 23">
            <a:extLst>
              <a:ext uri="{FF2B5EF4-FFF2-40B4-BE49-F238E27FC236}">
                <a16:creationId xmlns:a16="http://schemas.microsoft.com/office/drawing/2014/main" id="{1506B790-F841-4F58-8496-9D4EA7D90783}"/>
              </a:ext>
            </a:extLst>
          </p:cNvPr>
          <p:cNvSpPr>
            <a:spLocks noChangeArrowheads="1"/>
          </p:cNvSpPr>
          <p:nvPr/>
        </p:nvSpPr>
        <p:spPr bwMode="auto">
          <a:xfrm>
            <a:off x="5219700" y="1714500"/>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0" name="Oval 24">
            <a:extLst>
              <a:ext uri="{FF2B5EF4-FFF2-40B4-BE49-F238E27FC236}">
                <a16:creationId xmlns:a16="http://schemas.microsoft.com/office/drawing/2014/main" id="{15E9F222-6CC2-4852-B153-98D464B683E9}"/>
              </a:ext>
            </a:extLst>
          </p:cNvPr>
          <p:cNvSpPr>
            <a:spLocks noChangeArrowheads="1"/>
          </p:cNvSpPr>
          <p:nvPr/>
        </p:nvSpPr>
        <p:spPr bwMode="auto">
          <a:xfrm>
            <a:off x="5564188" y="2544763"/>
            <a:ext cx="355600" cy="6905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1" name="Oval 25">
            <a:extLst>
              <a:ext uri="{FF2B5EF4-FFF2-40B4-BE49-F238E27FC236}">
                <a16:creationId xmlns:a16="http://schemas.microsoft.com/office/drawing/2014/main" id="{EF0A77BA-B3B4-4489-BC2D-142EFAE1FD03}"/>
              </a:ext>
            </a:extLst>
          </p:cNvPr>
          <p:cNvSpPr>
            <a:spLocks noChangeArrowheads="1"/>
          </p:cNvSpPr>
          <p:nvPr/>
        </p:nvSpPr>
        <p:spPr bwMode="auto">
          <a:xfrm>
            <a:off x="6037263" y="3832225"/>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2" name="Oval 26">
            <a:extLst>
              <a:ext uri="{FF2B5EF4-FFF2-40B4-BE49-F238E27FC236}">
                <a16:creationId xmlns:a16="http://schemas.microsoft.com/office/drawing/2014/main" id="{252AED57-131F-4B8B-9230-B6AF79EC84C2}"/>
              </a:ext>
            </a:extLst>
          </p:cNvPr>
          <p:cNvSpPr>
            <a:spLocks noChangeArrowheads="1"/>
          </p:cNvSpPr>
          <p:nvPr/>
        </p:nvSpPr>
        <p:spPr bwMode="auto">
          <a:xfrm>
            <a:off x="6553200" y="5262563"/>
            <a:ext cx="355600" cy="6905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3" name="Text Box 27">
            <a:extLst>
              <a:ext uri="{FF2B5EF4-FFF2-40B4-BE49-F238E27FC236}">
                <a16:creationId xmlns:a16="http://schemas.microsoft.com/office/drawing/2014/main" id="{5E95998A-603C-4391-BCA6-FB5B78D12156}"/>
              </a:ext>
            </a:extLst>
          </p:cNvPr>
          <p:cNvSpPr txBox="1">
            <a:spLocks noChangeArrowheads="1"/>
          </p:cNvSpPr>
          <p:nvPr/>
        </p:nvSpPr>
        <p:spPr bwMode="auto">
          <a:xfrm>
            <a:off x="693699" y="2564332"/>
            <a:ext cx="1591828" cy="877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 </a:t>
            </a: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weken</a:t>
            </a: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voor</a:t>
            </a: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oogst</a:t>
            </a: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van </a:t>
            </a:r>
            <a:b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br>
            <a: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de </a:t>
            </a:r>
            <a:r>
              <a:rPr kumimoji="0" lang="de-DE" altLang="de-DE"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eerste</a:t>
            </a:r>
            <a: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0" lang="de-DE" altLang="de-DE"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snede</a:t>
            </a:r>
            <a: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p>
        </p:txBody>
      </p:sp>
      <p:sp>
        <p:nvSpPr>
          <p:cNvPr id="24" name="Line 28">
            <a:extLst>
              <a:ext uri="{FF2B5EF4-FFF2-40B4-BE49-F238E27FC236}">
                <a16:creationId xmlns:a16="http://schemas.microsoft.com/office/drawing/2014/main" id="{5CD21014-2742-4AA2-A936-7E949562700E}"/>
              </a:ext>
            </a:extLst>
          </p:cNvPr>
          <p:cNvSpPr>
            <a:spLocks noChangeShapeType="1"/>
          </p:cNvSpPr>
          <p:nvPr/>
        </p:nvSpPr>
        <p:spPr bwMode="auto">
          <a:xfrm>
            <a:off x="5489575" y="1282991"/>
            <a:ext cx="1095375" cy="0"/>
          </a:xfrm>
          <a:prstGeom prst="line">
            <a:avLst/>
          </a:prstGeom>
          <a:noFill/>
          <a:ln w="25400">
            <a:solidFill>
              <a:srgbClr val="CC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 Box 29">
            <a:extLst>
              <a:ext uri="{FF2B5EF4-FFF2-40B4-BE49-F238E27FC236}">
                <a16:creationId xmlns:a16="http://schemas.microsoft.com/office/drawing/2014/main" id="{52E18E7C-CE54-4A4A-80D5-42BAE23294B6}"/>
              </a:ext>
            </a:extLst>
          </p:cNvPr>
          <p:cNvSpPr txBox="1">
            <a:spLocks noChangeArrowheads="1"/>
          </p:cNvSpPr>
          <p:nvPr/>
        </p:nvSpPr>
        <p:spPr bwMode="auto">
          <a:xfrm>
            <a:off x="6694627" y="1121603"/>
            <a:ext cx="1767856"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Groei</a:t>
            </a: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(kg/ha/</a:t>
            </a:r>
            <a:r>
              <a:rPr kumimoji="0" lang="de-DE" altLang="de-DE"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dag</a:t>
            </a:r>
            <a: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p>
        </p:txBody>
      </p:sp>
      <p:sp>
        <p:nvSpPr>
          <p:cNvPr id="26" name="Text Box 30">
            <a:extLst>
              <a:ext uri="{FF2B5EF4-FFF2-40B4-BE49-F238E27FC236}">
                <a16:creationId xmlns:a16="http://schemas.microsoft.com/office/drawing/2014/main" id="{65666108-019B-4899-A8BB-E87608E14A30}"/>
              </a:ext>
            </a:extLst>
          </p:cNvPr>
          <p:cNvSpPr txBox="1">
            <a:spLocks noChangeArrowheads="1"/>
          </p:cNvSpPr>
          <p:nvPr/>
        </p:nvSpPr>
        <p:spPr bwMode="auto">
          <a:xfrm>
            <a:off x="1027153" y="1062184"/>
            <a:ext cx="824265"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1"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Seizoen</a:t>
            </a:r>
            <a:endParaRPr kumimoji="0" lang="de-DE" altLang="de-DE" sz="17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7" name="Text Box 5">
            <a:extLst>
              <a:ext uri="{FF2B5EF4-FFF2-40B4-BE49-F238E27FC236}">
                <a16:creationId xmlns:a16="http://schemas.microsoft.com/office/drawing/2014/main" id="{0B7ACDA6-F2F4-4FBB-A2C9-B9BD479FC1BD}"/>
              </a:ext>
            </a:extLst>
          </p:cNvPr>
          <p:cNvSpPr txBox="1">
            <a:spLocks noChangeArrowheads="1"/>
          </p:cNvSpPr>
          <p:nvPr/>
        </p:nvSpPr>
        <p:spPr bwMode="auto">
          <a:xfrm>
            <a:off x="453668" y="6365913"/>
            <a:ext cx="3500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en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 mod.</a:t>
            </a:r>
          </a:p>
        </p:txBody>
      </p:sp>
      <p:sp>
        <p:nvSpPr>
          <p:cNvPr id="3" name="Tekstvak 2"/>
          <p:cNvSpPr txBox="1"/>
          <p:nvPr/>
        </p:nvSpPr>
        <p:spPr>
          <a:xfrm>
            <a:off x="3441244" y="5953125"/>
            <a:ext cx="1505861" cy="307777"/>
          </a:xfrm>
          <a:prstGeom prst="rect">
            <a:avLst/>
          </a:prstGeom>
          <a:noFill/>
        </p:spPr>
        <p:txBody>
          <a:bodyPr wrap="none" rtlCol="0">
            <a:spAutoFit/>
          </a:bodyPr>
          <a:lstStyle/>
          <a:p>
            <a:r>
              <a:rPr lang="nl-NL" sz="1400" dirty="0" smtClean="0"/>
              <a:t>LU = livestock unit</a:t>
            </a:r>
            <a:endParaRPr lang="nl-NL" sz="1400" dirty="0"/>
          </a:p>
        </p:txBody>
      </p:sp>
    </p:spTree>
    <p:extLst>
      <p:ext uri="{BB962C8B-B14F-4D97-AF65-F5344CB8AC3E}">
        <p14:creationId xmlns:p14="http://schemas.microsoft.com/office/powerpoint/2010/main" val="2552241184"/>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proteinyield_utilisation_systems1">
            <a:extLst>
              <a:ext uri="{FF2B5EF4-FFF2-40B4-BE49-F238E27FC236}">
                <a16:creationId xmlns:a16="http://schemas.microsoft.com/office/drawing/2014/main" id="{BB024C96-0EE0-412A-8A6A-AFDD2EA8FF6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12308" y="1169547"/>
            <a:ext cx="3767337" cy="450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Beweidingssysteem</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a:ln>
                  <a:noFill/>
                </a:ln>
                <a:solidFill>
                  <a:prstClr val="black"/>
                </a:solidFill>
                <a:effectLst/>
                <a:uLnTx/>
                <a:uFillTx/>
                <a:latin typeface="Calibri"/>
                <a:ea typeface="+mj-ea"/>
                <a:cs typeface="+mj-cs"/>
              </a:rPr>
              <a:t>korte</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begrazing</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endParaRPr lang="de-DE" dirty="0"/>
          </a:p>
        </p:txBody>
      </p:sp>
      <p:pic>
        <p:nvPicPr>
          <p:cNvPr id="5" name="Picture 6" descr="yield_utilisation_systems1">
            <a:extLst>
              <a:ext uri="{FF2B5EF4-FFF2-40B4-BE49-F238E27FC236}">
                <a16:creationId xmlns:a16="http://schemas.microsoft.com/office/drawing/2014/main" id="{2E673FC5-42CC-4508-93B4-F5EAD98AAB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2336"/>
          <a:stretch>
            <a:fillRect/>
          </a:stretch>
        </p:blipFill>
        <p:spPr bwMode="auto">
          <a:xfrm>
            <a:off x="151333" y="1151231"/>
            <a:ext cx="4852206" cy="452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4D870B18-9C78-45F4-B9FA-4433959F2D0F}"/>
              </a:ext>
            </a:extLst>
          </p:cNvPr>
          <p:cNvSpPr txBox="1">
            <a:spLocks noChangeArrowheads="1"/>
          </p:cNvSpPr>
          <p:nvPr/>
        </p:nvSpPr>
        <p:spPr bwMode="auto">
          <a:xfrm>
            <a:off x="400050" y="5675313"/>
            <a:ext cx="8385175"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de-DE"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Voor</a:t>
            </a:r>
            <a:r>
              <a:rPr kumimoji="0" lang="en-GB" altLang="de-DE"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de </a:t>
            </a:r>
            <a:r>
              <a:rPr kumimoji="0" lang="en-GB" altLang="de-DE"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opbrengst</a:t>
            </a:r>
            <a:r>
              <a:rPr kumimoji="0" lang="en-GB" altLang="de-DE" sz="16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de-DE" sz="16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mn-cs"/>
              </a:rPr>
              <a:t>zijn</a:t>
            </a:r>
            <a:r>
              <a:rPr kumimoji="0" lang="en-GB" altLang="de-DE" sz="16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de-DE" sz="16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mn-cs"/>
              </a:rPr>
              <a:t>l</a:t>
            </a:r>
            <a:r>
              <a:rPr kumimoji="0" lang="en-GB" altLang="de-DE"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iteratuurwaarden</a:t>
            </a:r>
            <a:r>
              <a:rPr kumimoji="0" lang="en-GB" altLang="de-DE"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lang="en-GB" altLang="de-DE" sz="1600" dirty="0" err="1" smtClean="0">
                <a:solidFill>
                  <a:prstClr val="black"/>
                </a:solidFill>
                <a:latin typeface="Calibri"/>
              </a:rPr>
              <a:t>gebruikt</a:t>
            </a:r>
            <a:r>
              <a:rPr kumimoji="0" lang="en-GB" altLang="de-DE"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de-DE"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ervan uitgaande dat de </a:t>
            </a:r>
            <a:r>
              <a:rPr kumimoji="0" lang="en-GB" altLang="de-DE"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oogst</a:t>
            </a:r>
            <a:r>
              <a:rPr kumimoji="0" lang="en-GB" altLang="de-DE"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de-DE"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en</a:t>
            </a:r>
            <a:r>
              <a:rPr kumimoji="0" lang="en-GB" altLang="de-DE"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de-DE"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voerverliezen</a:t>
            </a:r>
            <a:r>
              <a:rPr kumimoji="0" lang="en-GB" altLang="de-DE"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20</a:t>
            </a:r>
            <a:r>
              <a:rPr kumimoji="0" lang="en-GB" altLang="de-DE"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van de totale opbrengst bedragen en de eerste snede 37% van de </a:t>
            </a:r>
            <a:r>
              <a:rPr kumimoji="0" lang="en-GB" altLang="de-DE" sz="16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jaarlijkse</a:t>
            </a:r>
            <a:r>
              <a:rPr kumimoji="0" lang="en-GB" altLang="de-DE"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0" lang="en-GB" altLang="de-DE"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oogst</a:t>
            </a:r>
            <a:r>
              <a:rPr kumimoji="0" lang="en-GB" altLang="de-DE"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is</a:t>
            </a:r>
            <a:endParaRPr kumimoji="0" lang="en-GB" altLang="de-DE"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9" name="Text Box 5">
            <a:extLst>
              <a:ext uri="{FF2B5EF4-FFF2-40B4-BE49-F238E27FC236}">
                <a16:creationId xmlns:a16="http://schemas.microsoft.com/office/drawing/2014/main" id="{78C94CD9-A7F7-40FB-BFE5-2B6C01B15B54}"/>
              </a:ext>
            </a:extLst>
          </p:cNvPr>
          <p:cNvSpPr txBox="1">
            <a:spLocks noChangeArrowheads="1"/>
          </p:cNvSpPr>
          <p:nvPr/>
        </p:nvSpPr>
        <p:spPr bwMode="auto">
          <a:xfrm>
            <a:off x="151333" y="6384315"/>
            <a:ext cx="3636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en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 (mod.)</a:t>
            </a:r>
          </a:p>
        </p:txBody>
      </p:sp>
    </p:spTree>
    <p:extLst>
      <p:ext uri="{BB962C8B-B14F-4D97-AF65-F5344CB8AC3E}">
        <p14:creationId xmlns:p14="http://schemas.microsoft.com/office/powerpoint/2010/main" val="260436156"/>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Beweidingssysteem</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omweiden</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052736"/>
            <a:ext cx="8218488" cy="4632515"/>
          </a:xfrm>
        </p:spPr>
        <p:txBody>
          <a:bodyPr/>
          <a:lstStyle/>
          <a:p>
            <a:r>
              <a:rPr lang="en-US" sz="1900" dirty="0" err="1" smtClean="0"/>
              <a:t>Omweiden</a:t>
            </a:r>
            <a:r>
              <a:rPr lang="en-US" sz="1900" dirty="0" smtClean="0"/>
              <a:t>: </a:t>
            </a:r>
            <a:r>
              <a:rPr lang="en-US" sz="1900" dirty="0"/>
              <a:t>het gebied is verdeeld in </a:t>
            </a:r>
            <a:r>
              <a:rPr lang="en-US" sz="1900" dirty="0" err="1" smtClean="0"/>
              <a:t>velden</a:t>
            </a:r>
            <a:r>
              <a:rPr lang="en-US" sz="1900" dirty="0" smtClean="0"/>
              <a:t> </a:t>
            </a:r>
            <a:r>
              <a:rPr lang="en-US" sz="1900" dirty="0"/>
              <a:t>of paddocks die </a:t>
            </a:r>
            <a:r>
              <a:rPr lang="en-US" sz="1900" dirty="0" err="1" smtClean="0"/>
              <a:t>na</a:t>
            </a:r>
            <a:r>
              <a:rPr lang="en-US" sz="1900" dirty="0" smtClean="0"/>
              <a:t> </a:t>
            </a:r>
            <a:r>
              <a:rPr lang="en-US" sz="1900" dirty="0" err="1" smtClean="0"/>
              <a:t>elkaar</a:t>
            </a:r>
            <a:r>
              <a:rPr lang="en-US" sz="1900" dirty="0" smtClean="0"/>
              <a:t> </a:t>
            </a:r>
            <a:r>
              <a:rPr lang="en-US" sz="1900" dirty="0"/>
              <a:t>worden begraasd, waarbij elk gebruik wordt gevolgd door een rustperiode. De totale lengte van de beweiding plus de rustperiode wordt de rotatiecyclus genoemd.</a:t>
            </a:r>
          </a:p>
          <a:p>
            <a:r>
              <a:rPr lang="en-US" sz="1900" dirty="0"/>
              <a:t>Paddocks worden </a:t>
            </a:r>
            <a:r>
              <a:rPr lang="en-US" sz="1900" dirty="0" err="1"/>
              <a:t>gewoonlijk</a:t>
            </a:r>
            <a:r>
              <a:rPr lang="en-US" sz="1900" dirty="0"/>
              <a:t> </a:t>
            </a:r>
            <a:r>
              <a:rPr lang="en-US" sz="1900" dirty="0" smtClean="0"/>
              <a:t>2-6 </a:t>
            </a:r>
            <a:r>
              <a:rPr lang="en-US" sz="1900" dirty="0"/>
              <a:t>dagen begraasd in het geval van melkvee </a:t>
            </a:r>
            <a:r>
              <a:rPr lang="en-US" sz="1900" dirty="0" err="1"/>
              <a:t>en</a:t>
            </a:r>
            <a:r>
              <a:rPr lang="en-US" sz="1900" dirty="0"/>
              <a:t> </a:t>
            </a:r>
            <a:r>
              <a:rPr lang="en-US" sz="1900" dirty="0" smtClean="0"/>
              <a:t>7-10 </a:t>
            </a:r>
            <a:r>
              <a:rPr lang="en-US" sz="1900" dirty="0"/>
              <a:t>dagen in het geval van vleesrunderen, </a:t>
            </a:r>
            <a:r>
              <a:rPr lang="en-US" sz="1900" dirty="0" err="1"/>
              <a:t>zoogkoeien</a:t>
            </a:r>
            <a:r>
              <a:rPr lang="en-US" sz="1900" dirty="0"/>
              <a:t>, paarden </a:t>
            </a:r>
            <a:r>
              <a:rPr lang="en-US" sz="1900" dirty="0" err="1"/>
              <a:t>en</a:t>
            </a:r>
            <a:r>
              <a:rPr lang="en-US" sz="1900" dirty="0"/>
              <a:t> </a:t>
            </a:r>
            <a:r>
              <a:rPr lang="en-US" sz="1900" dirty="0" err="1" smtClean="0"/>
              <a:t>schapen</a:t>
            </a:r>
            <a:endParaRPr lang="en-US" sz="1900" dirty="0"/>
          </a:p>
          <a:p>
            <a:r>
              <a:rPr lang="en-US" sz="1900" dirty="0" smtClean="0"/>
              <a:t>Het </a:t>
            </a:r>
            <a:r>
              <a:rPr lang="en-US" sz="1900" dirty="0" err="1" smtClean="0"/>
              <a:t>doel</a:t>
            </a:r>
            <a:r>
              <a:rPr lang="en-US" sz="1900" dirty="0" smtClean="0"/>
              <a:t> is </a:t>
            </a:r>
            <a:r>
              <a:rPr lang="en-US" sz="1900" dirty="0" err="1" smtClean="0"/>
              <a:t>een</a:t>
            </a:r>
            <a:r>
              <a:rPr lang="en-US" sz="1900" dirty="0" smtClean="0"/>
              <a:t> </a:t>
            </a:r>
            <a:r>
              <a:rPr lang="en-US" sz="1900" dirty="0" err="1" smtClean="0"/>
              <a:t>grashoogte</a:t>
            </a:r>
            <a:r>
              <a:rPr lang="en-US" sz="1900" dirty="0" smtClean="0"/>
              <a:t> </a:t>
            </a:r>
            <a:r>
              <a:rPr lang="en-US" sz="1900" dirty="0"/>
              <a:t>van 4-5 </a:t>
            </a:r>
            <a:r>
              <a:rPr lang="en-US" sz="1900" dirty="0" smtClean="0"/>
              <a:t>cm </a:t>
            </a:r>
            <a:r>
              <a:rPr lang="en-US" sz="1900" dirty="0" err="1" smtClean="0"/>
              <a:t>als</a:t>
            </a:r>
            <a:r>
              <a:rPr lang="en-US" sz="1900" dirty="0" smtClean="0"/>
              <a:t> de </a:t>
            </a:r>
            <a:r>
              <a:rPr lang="en-US" sz="1900" dirty="0" err="1" smtClean="0"/>
              <a:t>dieren</a:t>
            </a:r>
            <a:r>
              <a:rPr lang="en-US" sz="1900" dirty="0" smtClean="0"/>
              <a:t> de paddock </a:t>
            </a:r>
            <a:r>
              <a:rPr lang="en-US" sz="1900" dirty="0" err="1" smtClean="0"/>
              <a:t>verlaten</a:t>
            </a:r>
            <a:r>
              <a:rPr lang="en-US" sz="1900" dirty="0" smtClean="0"/>
              <a:t> </a:t>
            </a:r>
          </a:p>
          <a:p>
            <a:r>
              <a:rPr lang="en-US" sz="1900" dirty="0" smtClean="0"/>
              <a:t>De </a:t>
            </a:r>
            <a:r>
              <a:rPr lang="en-US" sz="1900" dirty="0"/>
              <a:t>individuele prestaties van de dieren zijn hoger dan </a:t>
            </a:r>
            <a:r>
              <a:rPr lang="en-US" sz="1900" dirty="0" err="1"/>
              <a:t>bij</a:t>
            </a:r>
            <a:r>
              <a:rPr lang="en-US" sz="1900" dirty="0"/>
              <a:t> </a:t>
            </a:r>
            <a:r>
              <a:rPr lang="en-US" sz="1900" dirty="0" err="1" smtClean="0"/>
              <a:t>standweiden</a:t>
            </a:r>
            <a:endParaRPr lang="en-US" sz="1900" dirty="0"/>
          </a:p>
          <a:p>
            <a:r>
              <a:rPr lang="en-US" sz="1900" dirty="0"/>
              <a:t>Een zekere </a:t>
            </a:r>
            <a:r>
              <a:rPr lang="en-US" sz="1900" dirty="0" err="1"/>
              <a:t>flexibiliteit</a:t>
            </a:r>
            <a:r>
              <a:rPr lang="en-US" sz="1900" dirty="0"/>
              <a:t> </a:t>
            </a:r>
            <a:r>
              <a:rPr lang="en-US" sz="1900" dirty="0" smtClean="0"/>
              <a:t>is </a:t>
            </a:r>
            <a:r>
              <a:rPr lang="en-US" sz="1900" dirty="0"/>
              <a:t>nodig om te kunnen reageren op </a:t>
            </a:r>
            <a:r>
              <a:rPr lang="en-US" sz="1900" dirty="0" err="1" smtClean="0"/>
              <a:t>onderbezetting</a:t>
            </a:r>
            <a:r>
              <a:rPr lang="en-US" sz="1900" dirty="0" smtClean="0"/>
              <a:t> </a:t>
            </a:r>
            <a:r>
              <a:rPr lang="en-US" sz="1900" dirty="0"/>
              <a:t>in het voorjaar (zie de </a:t>
            </a:r>
            <a:r>
              <a:rPr lang="en-US" sz="1900" dirty="0" err="1"/>
              <a:t>effecten</a:t>
            </a:r>
            <a:r>
              <a:rPr lang="en-US" sz="1900" dirty="0"/>
              <a:t> </a:t>
            </a:r>
            <a:r>
              <a:rPr lang="en-US" sz="1900" dirty="0" err="1" smtClean="0"/>
              <a:t>bij</a:t>
            </a:r>
            <a:r>
              <a:rPr lang="en-US" sz="1900" dirty="0" smtClean="0"/>
              <a:t> </a:t>
            </a:r>
            <a:r>
              <a:rPr lang="en-US" sz="1900" dirty="0" err="1" smtClean="0"/>
              <a:t>standweiden</a:t>
            </a:r>
            <a:r>
              <a:rPr lang="en-US" sz="1900" dirty="0" smtClean="0"/>
              <a:t>) </a:t>
            </a:r>
            <a:r>
              <a:rPr lang="en-US" sz="1900" dirty="0" err="1"/>
              <a:t>en</a:t>
            </a:r>
            <a:r>
              <a:rPr lang="en-US" sz="1900" dirty="0"/>
              <a:t> </a:t>
            </a:r>
            <a:r>
              <a:rPr lang="en-US" sz="1900" dirty="0" err="1" smtClean="0"/>
              <a:t>overbezetting</a:t>
            </a:r>
            <a:r>
              <a:rPr lang="en-US" sz="1900" dirty="0" smtClean="0"/>
              <a:t> </a:t>
            </a:r>
            <a:r>
              <a:rPr lang="en-US" sz="1900" dirty="0" err="1" smtClean="0"/>
              <a:t>laat</a:t>
            </a:r>
            <a:r>
              <a:rPr lang="en-US" sz="1900" dirty="0" smtClean="0"/>
              <a:t> in het </a:t>
            </a:r>
            <a:r>
              <a:rPr lang="en-US" sz="1900" dirty="0" err="1" smtClean="0"/>
              <a:t>seizoen</a:t>
            </a:r>
            <a:r>
              <a:rPr lang="en-US" sz="1900" dirty="0" smtClean="0"/>
              <a:t> </a:t>
            </a:r>
            <a:r>
              <a:rPr lang="en-US" sz="1900" dirty="0"/>
              <a:t>(→ slechte prestaties van de dieren). De acties </a:t>
            </a:r>
            <a:r>
              <a:rPr lang="en-US" sz="1900" dirty="0" err="1"/>
              <a:t>omvatten</a:t>
            </a:r>
            <a:r>
              <a:rPr lang="en-US" sz="1900" dirty="0"/>
              <a:t> </a:t>
            </a:r>
            <a:r>
              <a:rPr lang="en-US" sz="1900" dirty="0" err="1" smtClean="0"/>
              <a:t>maaien</a:t>
            </a:r>
            <a:r>
              <a:rPr lang="en-US" sz="1900" dirty="0" smtClean="0"/>
              <a:t> </a:t>
            </a:r>
            <a:r>
              <a:rPr lang="en-US" sz="1900" dirty="0" err="1" smtClean="0"/>
              <a:t>en</a:t>
            </a:r>
            <a:r>
              <a:rPr lang="en-US" sz="1900" dirty="0" smtClean="0"/>
              <a:t> </a:t>
            </a:r>
            <a:r>
              <a:rPr lang="en-US" sz="1900" dirty="0" err="1" smtClean="0"/>
              <a:t>conservering</a:t>
            </a:r>
            <a:r>
              <a:rPr lang="en-US" sz="1900" dirty="0" smtClean="0"/>
              <a:t> van </a:t>
            </a:r>
            <a:r>
              <a:rPr lang="en-US" sz="1900" dirty="0" err="1" smtClean="0"/>
              <a:t>overtollig</a:t>
            </a:r>
            <a:r>
              <a:rPr lang="en-US" sz="1900" dirty="0" smtClean="0"/>
              <a:t> </a:t>
            </a:r>
            <a:r>
              <a:rPr lang="en-US" sz="1900" dirty="0" err="1" smtClean="0"/>
              <a:t>ruwvoer</a:t>
            </a:r>
            <a:r>
              <a:rPr lang="en-US" sz="1900" dirty="0" smtClean="0"/>
              <a:t> (</a:t>
            </a:r>
            <a:r>
              <a:rPr lang="en-US" sz="1900" dirty="0" err="1" smtClean="0"/>
              <a:t>versnellen</a:t>
            </a:r>
            <a:r>
              <a:rPr lang="en-US" sz="1900" dirty="0" smtClean="0"/>
              <a:t> </a:t>
            </a:r>
            <a:r>
              <a:rPr lang="en-US" sz="1900" dirty="0" err="1" smtClean="0"/>
              <a:t>rotatie</a:t>
            </a:r>
            <a:r>
              <a:rPr lang="en-US" sz="1900" dirty="0" smtClean="0"/>
              <a:t> door </a:t>
            </a:r>
            <a:r>
              <a:rPr lang="en-US" sz="1900" dirty="0" err="1" smtClean="0"/>
              <a:t>weglaten</a:t>
            </a:r>
            <a:r>
              <a:rPr lang="en-US" sz="1900" dirty="0" smtClean="0"/>
              <a:t> van paddocks die </a:t>
            </a:r>
            <a:r>
              <a:rPr lang="en-US" sz="1900" dirty="0" err="1" smtClean="0"/>
              <a:t>gemaaid</a:t>
            </a:r>
            <a:r>
              <a:rPr lang="en-US" sz="1900" dirty="0" smtClean="0"/>
              <a:t> </a:t>
            </a:r>
            <a:r>
              <a:rPr lang="en-US" sz="1900" dirty="0" err="1" smtClean="0"/>
              <a:t>worden</a:t>
            </a:r>
            <a:r>
              <a:rPr lang="en-US" sz="1900" dirty="0" smtClean="0"/>
              <a:t>) </a:t>
            </a:r>
            <a:r>
              <a:rPr lang="en-US" sz="1900" dirty="0"/>
              <a:t>of het laten grazen van jongvee op de </a:t>
            </a:r>
            <a:r>
              <a:rPr lang="en-US" sz="1900" dirty="0" smtClean="0"/>
              <a:t>paddocks </a:t>
            </a:r>
            <a:r>
              <a:rPr lang="en-US" sz="1900" dirty="0" err="1" smtClean="0"/>
              <a:t>vroeg</a:t>
            </a:r>
            <a:r>
              <a:rPr lang="en-US" sz="1900" dirty="0" smtClean="0"/>
              <a:t> in </a:t>
            </a:r>
            <a:r>
              <a:rPr lang="en-US" sz="1900" dirty="0"/>
              <a:t>het seizoen </a:t>
            </a:r>
            <a:r>
              <a:rPr lang="en-US" sz="1900" dirty="0" err="1"/>
              <a:t>en</a:t>
            </a:r>
            <a:r>
              <a:rPr lang="en-US" sz="1900" dirty="0"/>
              <a:t> </a:t>
            </a:r>
            <a:r>
              <a:rPr lang="en-US" sz="1900" dirty="0" err="1" smtClean="0"/>
              <a:t>ze</a:t>
            </a:r>
            <a:r>
              <a:rPr lang="en-US" sz="1900" dirty="0" smtClean="0"/>
              <a:t> </a:t>
            </a:r>
            <a:r>
              <a:rPr lang="en-US" sz="1900" dirty="0"/>
              <a:t>vervolgens naar de </a:t>
            </a:r>
            <a:r>
              <a:rPr lang="en-US" sz="1900" dirty="0" err="1" smtClean="0"/>
              <a:t>zomerweiden</a:t>
            </a:r>
            <a:r>
              <a:rPr lang="en-US" sz="1900" dirty="0"/>
              <a:t> </a:t>
            </a:r>
            <a:r>
              <a:rPr lang="en-US" sz="1900" dirty="0" err="1" smtClean="0"/>
              <a:t>sturen</a:t>
            </a:r>
            <a:r>
              <a:rPr lang="en-US" sz="1900" dirty="0"/>
              <a:t>; </a:t>
            </a:r>
            <a:r>
              <a:rPr lang="en-US" sz="1900" dirty="0" err="1" smtClean="0"/>
              <a:t>buffervoer</a:t>
            </a:r>
            <a:r>
              <a:rPr lang="en-US" sz="1900" dirty="0" smtClean="0"/>
              <a:t> </a:t>
            </a:r>
            <a:r>
              <a:rPr lang="en-US" sz="1900" dirty="0"/>
              <a:t>kan nodig zijn als er niet </a:t>
            </a:r>
            <a:r>
              <a:rPr lang="en-US" sz="1900" dirty="0" err="1"/>
              <a:t>genoeg</a:t>
            </a:r>
            <a:r>
              <a:rPr lang="en-US" sz="1900" dirty="0"/>
              <a:t> </a:t>
            </a:r>
            <a:r>
              <a:rPr lang="en-US" sz="1900" dirty="0" err="1" smtClean="0"/>
              <a:t>ruwvoer</a:t>
            </a:r>
            <a:r>
              <a:rPr lang="en-US" sz="1900" dirty="0" smtClean="0"/>
              <a:t> is (</a:t>
            </a:r>
            <a:r>
              <a:rPr lang="en-US" sz="1900" dirty="0" err="1" smtClean="0"/>
              <a:t>droge</a:t>
            </a:r>
            <a:r>
              <a:rPr lang="en-US" sz="1900" dirty="0" smtClean="0"/>
              <a:t> </a:t>
            </a:r>
            <a:r>
              <a:rPr lang="en-US" sz="1900" dirty="0"/>
              <a:t>periodes).</a:t>
            </a:r>
          </a:p>
          <a:p>
            <a:r>
              <a:rPr lang="en-US" sz="1900" dirty="0" err="1" smtClean="0"/>
              <a:t>Arbeid</a:t>
            </a:r>
            <a:r>
              <a:rPr lang="en-US" sz="1900" dirty="0" smtClean="0"/>
              <a:t> </a:t>
            </a:r>
            <a:r>
              <a:rPr lang="en-US" sz="1900" dirty="0"/>
              <a:t>(→ grasbudgettering, verplaatsen van dieren naar </a:t>
            </a:r>
            <a:r>
              <a:rPr lang="en-US" sz="1900" dirty="0" err="1"/>
              <a:t>nieuwe</a:t>
            </a:r>
            <a:r>
              <a:rPr lang="en-US" sz="1900" dirty="0"/>
              <a:t> </a:t>
            </a:r>
            <a:r>
              <a:rPr lang="en-US" sz="1900" dirty="0" smtClean="0"/>
              <a:t>paddocks, </a:t>
            </a:r>
            <a:r>
              <a:rPr lang="en-US" sz="1900" dirty="0"/>
              <a:t>verplaatsen van hekken) en kapitaalinput hoog (→ hekken, </a:t>
            </a:r>
            <a:r>
              <a:rPr lang="en-US" sz="1900" dirty="0" err="1" smtClean="0"/>
              <a:t>paden</a:t>
            </a:r>
            <a:r>
              <a:rPr lang="en-US" sz="1900" dirty="0" smtClean="0"/>
              <a:t>, </a:t>
            </a:r>
            <a:r>
              <a:rPr lang="en-US" sz="1900" dirty="0" err="1" smtClean="0"/>
              <a:t>wateraanvoer</a:t>
            </a:r>
            <a:r>
              <a:rPr lang="en-US" sz="1900" dirty="0" smtClean="0"/>
              <a:t>)</a:t>
            </a:r>
            <a:endParaRPr lang="en-US" sz="1900" dirty="0"/>
          </a:p>
          <a:p>
            <a:endParaRPr lang="de-DE" sz="1900" dirty="0"/>
          </a:p>
        </p:txBody>
      </p:sp>
      <p:sp>
        <p:nvSpPr>
          <p:cNvPr id="5" name="Text Box 5">
            <a:extLst>
              <a:ext uri="{FF2B5EF4-FFF2-40B4-BE49-F238E27FC236}">
                <a16:creationId xmlns:a16="http://schemas.microsoft.com/office/drawing/2014/main" id="{4BA892F4-1E3A-45CB-B157-97B76954AE04}"/>
              </a:ext>
            </a:extLst>
          </p:cNvPr>
          <p:cNvSpPr txBox="1">
            <a:spLocks noChangeArrowheads="1"/>
          </p:cNvSpPr>
          <p:nvPr/>
        </p:nvSpPr>
        <p:spPr bwMode="auto">
          <a:xfrm>
            <a:off x="107504" y="6337593"/>
            <a:ext cx="72728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Frame &amp; Laidlaw 2014; Buchgraber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&amp; Gindl</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2001;</a:t>
            </a:r>
            <a:b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b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Ziliotto</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et al. 2004</a:t>
            </a:r>
          </a:p>
        </p:txBody>
      </p:sp>
    </p:spTree>
    <p:extLst>
      <p:ext uri="{BB962C8B-B14F-4D97-AF65-F5344CB8AC3E}">
        <p14:creationId xmlns:p14="http://schemas.microsoft.com/office/powerpoint/2010/main" val="584154137"/>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467544" y="235485"/>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Aantal paddocks afhankelijk van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graastijd</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a:ln>
                  <a:noFill/>
                </a:ln>
                <a:solidFill>
                  <a:prstClr val="black"/>
                </a:solidFill>
                <a:effectLst/>
                <a:uLnTx/>
                <a:uFillTx/>
                <a:latin typeface="Calibri"/>
                <a:ea typeface="+mj-ea"/>
                <a:cs typeface="+mj-cs"/>
              </a:rPr>
              <a:t>(dagen/paddock) </a:t>
            </a:r>
          </a:p>
        </p:txBody>
      </p:sp>
      <p:graphicFrame>
        <p:nvGraphicFramePr>
          <p:cNvPr id="5" name="Group 109">
            <a:extLst>
              <a:ext uri="{FF2B5EF4-FFF2-40B4-BE49-F238E27FC236}">
                <a16:creationId xmlns:a16="http://schemas.microsoft.com/office/drawing/2014/main" id="{B04137AC-C494-48C0-B855-532DC6689C7B}"/>
              </a:ext>
            </a:extLst>
          </p:cNvPr>
          <p:cNvGraphicFramePr>
            <a:graphicFrameLocks noGrp="1"/>
          </p:cNvGraphicFramePr>
          <p:nvPr>
            <p:extLst>
              <p:ext uri="{D42A27DB-BD31-4B8C-83A1-F6EECF244321}">
                <p14:modId xmlns:p14="http://schemas.microsoft.com/office/powerpoint/2010/main" val="313640719"/>
              </p:ext>
            </p:extLst>
          </p:nvPr>
        </p:nvGraphicFramePr>
        <p:xfrm>
          <a:off x="269875" y="1052736"/>
          <a:ext cx="6816725" cy="1611312"/>
        </p:xfrm>
        <a:graphic>
          <a:graphicData uri="http://schemas.openxmlformats.org/drawingml/2006/table">
            <a:tbl>
              <a:tblPr/>
              <a:tblGrid>
                <a:gridCol w="2398712">
                  <a:extLst>
                    <a:ext uri="{9D8B030D-6E8A-4147-A177-3AD203B41FA5}">
                      <a16:colId xmlns:a16="http://schemas.microsoft.com/office/drawing/2014/main" val="2056230167"/>
                    </a:ext>
                  </a:extLst>
                </a:gridCol>
                <a:gridCol w="1566863">
                  <a:extLst>
                    <a:ext uri="{9D8B030D-6E8A-4147-A177-3AD203B41FA5}">
                      <a16:colId xmlns:a16="http://schemas.microsoft.com/office/drawing/2014/main" val="4124881800"/>
                    </a:ext>
                  </a:extLst>
                </a:gridCol>
                <a:gridCol w="1519237">
                  <a:extLst>
                    <a:ext uri="{9D8B030D-6E8A-4147-A177-3AD203B41FA5}">
                      <a16:colId xmlns:a16="http://schemas.microsoft.com/office/drawing/2014/main" val="3958026033"/>
                    </a:ext>
                  </a:extLst>
                </a:gridCol>
                <a:gridCol w="1331913">
                  <a:extLst>
                    <a:ext uri="{9D8B030D-6E8A-4147-A177-3AD203B41FA5}">
                      <a16:colId xmlns:a16="http://schemas.microsoft.com/office/drawing/2014/main" val="1847079314"/>
                    </a:ext>
                  </a:extLst>
                </a:gridCol>
              </a:tblGrid>
              <a:tr h="415974">
                <a:tc rowSpan="2">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Fase</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Graastijd</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t>
                      </a:r>
                      <a:r>
                        <a:rPr kumimoji="0" lang="en-GB" altLang="de-DE"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dagen</a:t>
                      </a: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/paddock)</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05433553"/>
                  </a:ext>
                </a:extLst>
              </a:tr>
              <a:tr h="398446">
                <a:tc vMerge="1">
                  <a:txBody>
                    <a:bodyPr/>
                    <a:lstStyle/>
                    <a:p>
                      <a:endParaRPr lang="de-DE"/>
                    </a:p>
                  </a:txBody>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50756812"/>
                  </a:ext>
                </a:extLst>
              </a:tr>
              <a:tr h="398446">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Hoofdgroei</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6-9 </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3-5</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2-3</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1938500"/>
                  </a:ext>
                </a:extLst>
              </a:tr>
              <a:tr h="398446">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Laat</a:t>
                      </a: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in de </a:t>
                      </a:r>
                      <a:r>
                        <a:rPr kumimoji="0" lang="en-GB" altLang="de-DE"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zomer</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12-16</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5-6</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3-5</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21727868"/>
                  </a:ext>
                </a:extLst>
              </a:tr>
            </a:tbl>
          </a:graphicData>
        </a:graphic>
      </p:graphicFrame>
      <p:sp>
        <p:nvSpPr>
          <p:cNvPr id="6" name="Titel 1">
            <a:extLst>
              <a:ext uri="{FF2B5EF4-FFF2-40B4-BE49-F238E27FC236}">
                <a16:creationId xmlns:a16="http://schemas.microsoft.com/office/drawing/2014/main" id="{92C7D6CC-FDA2-4420-879E-D9520DDB0AEC}"/>
              </a:ext>
            </a:extLst>
          </p:cNvPr>
          <p:cNvSpPr txBox="1">
            <a:spLocks/>
          </p:cNvSpPr>
          <p:nvPr/>
        </p:nvSpPr>
        <p:spPr>
          <a:xfrm>
            <a:off x="467544" y="2901753"/>
            <a:ext cx="8374831"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Grootte van de paddock (ha) afhankelijk van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graastijd</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a:t>
            </a:r>
            <a:r>
              <a:rPr kumimoji="0" lang="en-US" sz="2400" b="0" i="0" u="none" strike="noStrike" kern="1200" cap="none" spc="0" normalizeH="0" baseline="0" noProof="0" dirty="0">
                <a:ln>
                  <a:noFill/>
                </a:ln>
                <a:solidFill>
                  <a:prstClr val="black"/>
                </a:solidFill>
                <a:effectLst/>
                <a:uLnTx/>
                <a:uFillTx/>
                <a:latin typeface="Calibri"/>
                <a:ea typeface="+mj-ea"/>
                <a:cs typeface="+mj-cs"/>
              </a:rPr>
              <a:t>dagen per paddock) </a:t>
            </a:r>
          </a:p>
        </p:txBody>
      </p:sp>
      <p:graphicFrame>
        <p:nvGraphicFramePr>
          <p:cNvPr id="8" name="Group 140">
            <a:extLst>
              <a:ext uri="{FF2B5EF4-FFF2-40B4-BE49-F238E27FC236}">
                <a16:creationId xmlns:a16="http://schemas.microsoft.com/office/drawing/2014/main" id="{044D4A3B-BA89-4301-B933-44B0EF8BF3FD}"/>
              </a:ext>
            </a:extLst>
          </p:cNvPr>
          <p:cNvGraphicFramePr>
            <a:graphicFrameLocks noGrp="1"/>
          </p:cNvGraphicFramePr>
          <p:nvPr>
            <p:extLst>
              <p:ext uri="{D42A27DB-BD31-4B8C-83A1-F6EECF244321}">
                <p14:modId xmlns:p14="http://schemas.microsoft.com/office/powerpoint/2010/main" val="2125587080"/>
              </p:ext>
            </p:extLst>
          </p:nvPr>
        </p:nvGraphicFramePr>
        <p:xfrm>
          <a:off x="269875" y="3722688"/>
          <a:ext cx="8572500" cy="2420935"/>
        </p:xfrm>
        <a:graphic>
          <a:graphicData uri="http://schemas.openxmlformats.org/drawingml/2006/table">
            <a:tbl>
              <a:tblPr/>
              <a:tblGrid>
                <a:gridCol w="4228234">
                  <a:extLst>
                    <a:ext uri="{9D8B030D-6E8A-4147-A177-3AD203B41FA5}">
                      <a16:colId xmlns:a16="http://schemas.microsoft.com/office/drawing/2014/main" val="2583036955"/>
                    </a:ext>
                  </a:extLst>
                </a:gridCol>
                <a:gridCol w="1375641">
                  <a:extLst>
                    <a:ext uri="{9D8B030D-6E8A-4147-A177-3AD203B41FA5}">
                      <a16:colId xmlns:a16="http://schemas.microsoft.com/office/drawing/2014/main" val="3286394716"/>
                    </a:ext>
                  </a:extLst>
                </a:gridCol>
                <a:gridCol w="1484313">
                  <a:extLst>
                    <a:ext uri="{9D8B030D-6E8A-4147-A177-3AD203B41FA5}">
                      <a16:colId xmlns:a16="http://schemas.microsoft.com/office/drawing/2014/main" val="784369431"/>
                    </a:ext>
                  </a:extLst>
                </a:gridCol>
                <a:gridCol w="1484312">
                  <a:extLst>
                    <a:ext uri="{9D8B030D-6E8A-4147-A177-3AD203B41FA5}">
                      <a16:colId xmlns:a16="http://schemas.microsoft.com/office/drawing/2014/main" val="1202535905"/>
                    </a:ext>
                  </a:extLst>
                </a:gridCol>
              </a:tblGrid>
              <a:tr h="428680">
                <a:tc rowSpan="2">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Grazende dieren</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Graastijd</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t>
                      </a:r>
                      <a:r>
                        <a:rPr kumimoji="0" lang="en-GB" altLang="de-DE"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dagen</a:t>
                      </a: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/paddock)</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332825298"/>
                  </a:ext>
                </a:extLst>
              </a:tr>
              <a:tr h="398451">
                <a:tc vMerge="1">
                  <a:txBody>
                    <a:bodyPr/>
                    <a:lstStyle/>
                    <a:p>
                      <a:endParaRPr lang="de-DE"/>
                    </a:p>
                  </a:txBody>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0759758"/>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 </a:t>
                      </a:r>
                      <a:r>
                        <a:rPr kumimoji="0" lang="en-GB" altLang="de-DE"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melkkoeien</a:t>
                      </a: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 hele dag </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(DAG)</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0,3</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0,5</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60444339"/>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 </a:t>
                      </a:r>
                      <a:r>
                        <a:rPr kumimoji="0" lang="en-GB" altLang="de-DE"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melkkoeien</a:t>
                      </a: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- 6 </a:t>
                      </a:r>
                      <a:r>
                        <a:rPr kumimoji="0" lang="en-GB" altLang="de-DE"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uur</a:t>
                      </a: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0,1-0,2</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0,3</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8488022"/>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 </a:t>
                      </a:r>
                      <a:r>
                        <a:rPr kumimoji="0" lang="en-GB" altLang="de-DE"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zoogkoeien</a:t>
                      </a: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droog</a:t>
                      </a: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DAG</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0,4</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0,7</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05873010"/>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 </a:t>
                      </a:r>
                      <a:r>
                        <a:rPr kumimoji="0" lang="en-GB" altLang="de-DE"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vleeskoeien</a:t>
                      </a: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(400-500 kg) - </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DAG</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0,3</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0,6</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543558"/>
                  </a:ext>
                </a:extLst>
              </a:tr>
            </a:tbl>
          </a:graphicData>
        </a:graphic>
      </p:graphicFrame>
      <p:sp>
        <p:nvSpPr>
          <p:cNvPr id="9" name="Text Box 5">
            <a:extLst>
              <a:ext uri="{FF2B5EF4-FFF2-40B4-BE49-F238E27FC236}">
                <a16:creationId xmlns:a16="http://schemas.microsoft.com/office/drawing/2014/main" id="{77F27083-A8BC-4A33-853C-D9CF9CA05DDC}"/>
              </a:ext>
            </a:extLst>
          </p:cNvPr>
          <p:cNvSpPr txBox="1">
            <a:spLocks noChangeArrowheads="1"/>
          </p:cNvSpPr>
          <p:nvPr/>
        </p:nvSpPr>
        <p:spPr bwMode="auto">
          <a:xfrm>
            <a:off x="230956" y="6381328"/>
            <a:ext cx="35829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Bron: Steinwidder en Starz 2015 (mod.)</a:t>
            </a:r>
          </a:p>
        </p:txBody>
      </p:sp>
    </p:spTree>
    <p:extLst>
      <p:ext uri="{BB962C8B-B14F-4D97-AF65-F5344CB8AC3E}">
        <p14:creationId xmlns:p14="http://schemas.microsoft.com/office/powerpoint/2010/main" val="695728968"/>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j-ea"/>
                <a:cs typeface="+mj-cs"/>
              </a:rPr>
              <a:t>Gebruik van de</a:t>
            </a:r>
            <a:r>
              <a:rPr kumimoji="0" lang="en-US" sz="2400" b="0" i="0" u="none" strike="noStrike" kern="1200" cap="none" spc="0" normalizeH="0" baseline="0" noProof="0" dirty="0">
                <a:ln>
                  <a:noFill/>
                </a:ln>
                <a:solidFill>
                  <a:prstClr val="black"/>
                </a:solidFill>
                <a:effectLst/>
                <a:uLnTx/>
                <a:uFillTx/>
                <a:latin typeface="Calibri"/>
                <a:ea typeface="+mj-ea"/>
                <a:cs typeface="+mj-cs"/>
              </a:rPr>
              <a:t> paddocks tijdens het seizoen </a:t>
            </a:r>
          </a:p>
        </p:txBody>
      </p:sp>
      <p:sp>
        <p:nvSpPr>
          <p:cNvPr id="5" name="Rectangle 63">
            <a:extLst>
              <a:ext uri="{FF2B5EF4-FFF2-40B4-BE49-F238E27FC236}">
                <a16:creationId xmlns:a16="http://schemas.microsoft.com/office/drawing/2014/main" id="{7210C432-E8A6-4F14-840B-408A6CE41741}"/>
              </a:ext>
            </a:extLst>
          </p:cNvPr>
          <p:cNvSpPr>
            <a:spLocks noChangeArrowheads="1"/>
          </p:cNvSpPr>
          <p:nvPr/>
        </p:nvSpPr>
        <p:spPr bwMode="auto">
          <a:xfrm>
            <a:off x="347663" y="1947863"/>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 name="Rectangle 71">
            <a:extLst>
              <a:ext uri="{FF2B5EF4-FFF2-40B4-BE49-F238E27FC236}">
                <a16:creationId xmlns:a16="http://schemas.microsoft.com/office/drawing/2014/main" id="{5BA34E34-71BB-430C-9A75-6A6277F0642C}"/>
              </a:ext>
            </a:extLst>
          </p:cNvPr>
          <p:cNvSpPr>
            <a:spLocks noChangeArrowheads="1"/>
          </p:cNvSpPr>
          <p:nvPr/>
        </p:nvSpPr>
        <p:spPr bwMode="auto">
          <a:xfrm>
            <a:off x="1052513" y="1947863"/>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Rectangle 72">
            <a:extLst>
              <a:ext uri="{FF2B5EF4-FFF2-40B4-BE49-F238E27FC236}">
                <a16:creationId xmlns:a16="http://schemas.microsoft.com/office/drawing/2014/main" id="{1CFCC429-4A9C-48CB-9D75-7EE0CEE373B3}"/>
              </a:ext>
            </a:extLst>
          </p:cNvPr>
          <p:cNvSpPr>
            <a:spLocks noChangeArrowheads="1"/>
          </p:cNvSpPr>
          <p:nvPr/>
        </p:nvSpPr>
        <p:spPr bwMode="auto">
          <a:xfrm>
            <a:off x="1757363" y="1947863"/>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 name="Rectangle 73">
            <a:extLst>
              <a:ext uri="{FF2B5EF4-FFF2-40B4-BE49-F238E27FC236}">
                <a16:creationId xmlns:a16="http://schemas.microsoft.com/office/drawing/2014/main" id="{6B0CF41A-439A-4257-91FB-21AE022FDD42}"/>
              </a:ext>
            </a:extLst>
          </p:cNvPr>
          <p:cNvSpPr>
            <a:spLocks noChangeArrowheads="1"/>
          </p:cNvSpPr>
          <p:nvPr/>
        </p:nvSpPr>
        <p:spPr bwMode="auto">
          <a:xfrm>
            <a:off x="246221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 name="Rectangle 74">
            <a:extLst>
              <a:ext uri="{FF2B5EF4-FFF2-40B4-BE49-F238E27FC236}">
                <a16:creationId xmlns:a16="http://schemas.microsoft.com/office/drawing/2014/main" id="{E6949FC3-2582-4DA2-9DB2-9B575134FFEC}"/>
              </a:ext>
            </a:extLst>
          </p:cNvPr>
          <p:cNvSpPr>
            <a:spLocks noChangeArrowheads="1"/>
          </p:cNvSpPr>
          <p:nvPr/>
        </p:nvSpPr>
        <p:spPr bwMode="auto">
          <a:xfrm>
            <a:off x="316706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1" name="Rectangle 75">
            <a:extLst>
              <a:ext uri="{FF2B5EF4-FFF2-40B4-BE49-F238E27FC236}">
                <a16:creationId xmlns:a16="http://schemas.microsoft.com/office/drawing/2014/main" id="{8ABD0137-B4A0-4B36-B0CE-EDD37098F910}"/>
              </a:ext>
            </a:extLst>
          </p:cNvPr>
          <p:cNvSpPr>
            <a:spLocks noChangeArrowheads="1"/>
          </p:cNvSpPr>
          <p:nvPr/>
        </p:nvSpPr>
        <p:spPr bwMode="auto">
          <a:xfrm>
            <a:off x="387191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2" name="Rectangle 76">
            <a:extLst>
              <a:ext uri="{FF2B5EF4-FFF2-40B4-BE49-F238E27FC236}">
                <a16:creationId xmlns:a16="http://schemas.microsoft.com/office/drawing/2014/main" id="{4355A98C-0066-43E0-852C-3608F77E8E83}"/>
              </a:ext>
            </a:extLst>
          </p:cNvPr>
          <p:cNvSpPr>
            <a:spLocks noChangeArrowheads="1"/>
          </p:cNvSpPr>
          <p:nvPr/>
        </p:nvSpPr>
        <p:spPr bwMode="auto">
          <a:xfrm>
            <a:off x="457676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3" name="Rectangle 77">
            <a:extLst>
              <a:ext uri="{FF2B5EF4-FFF2-40B4-BE49-F238E27FC236}">
                <a16:creationId xmlns:a16="http://schemas.microsoft.com/office/drawing/2014/main" id="{4FB2BB88-9888-4EBB-A169-AC9C80E5870B}"/>
              </a:ext>
            </a:extLst>
          </p:cNvPr>
          <p:cNvSpPr>
            <a:spLocks noChangeArrowheads="1"/>
          </p:cNvSpPr>
          <p:nvPr/>
        </p:nvSpPr>
        <p:spPr bwMode="auto">
          <a:xfrm>
            <a:off x="528161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4" name="Rectangle 78">
            <a:extLst>
              <a:ext uri="{FF2B5EF4-FFF2-40B4-BE49-F238E27FC236}">
                <a16:creationId xmlns:a16="http://schemas.microsoft.com/office/drawing/2014/main" id="{99BEA0F9-DB29-4E81-A65B-3C1C7A83AE02}"/>
              </a:ext>
            </a:extLst>
          </p:cNvPr>
          <p:cNvSpPr>
            <a:spLocks noChangeArrowheads="1"/>
          </p:cNvSpPr>
          <p:nvPr/>
        </p:nvSpPr>
        <p:spPr bwMode="auto">
          <a:xfrm>
            <a:off x="34766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 name="Rectangle 79">
            <a:extLst>
              <a:ext uri="{FF2B5EF4-FFF2-40B4-BE49-F238E27FC236}">
                <a16:creationId xmlns:a16="http://schemas.microsoft.com/office/drawing/2014/main" id="{20C435C4-8757-4D56-82BC-4F59D755D2DA}"/>
              </a:ext>
            </a:extLst>
          </p:cNvPr>
          <p:cNvSpPr>
            <a:spLocks noChangeArrowheads="1"/>
          </p:cNvSpPr>
          <p:nvPr/>
        </p:nvSpPr>
        <p:spPr bwMode="auto">
          <a:xfrm>
            <a:off x="105251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 name="Rectangle 80">
            <a:extLst>
              <a:ext uri="{FF2B5EF4-FFF2-40B4-BE49-F238E27FC236}">
                <a16:creationId xmlns:a16="http://schemas.microsoft.com/office/drawing/2014/main" id="{224DF0DF-6844-43B9-AC67-BFD2A1638006}"/>
              </a:ext>
            </a:extLst>
          </p:cNvPr>
          <p:cNvSpPr>
            <a:spLocks noChangeArrowheads="1"/>
          </p:cNvSpPr>
          <p:nvPr/>
        </p:nvSpPr>
        <p:spPr bwMode="auto">
          <a:xfrm>
            <a:off x="175736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 name="Rectangle 81">
            <a:extLst>
              <a:ext uri="{FF2B5EF4-FFF2-40B4-BE49-F238E27FC236}">
                <a16:creationId xmlns:a16="http://schemas.microsoft.com/office/drawing/2014/main" id="{FB38821D-D1A0-48EC-AC41-64D24AD3DCB2}"/>
              </a:ext>
            </a:extLst>
          </p:cNvPr>
          <p:cNvSpPr>
            <a:spLocks noChangeArrowheads="1"/>
          </p:cNvSpPr>
          <p:nvPr/>
        </p:nvSpPr>
        <p:spPr bwMode="auto">
          <a:xfrm>
            <a:off x="246221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 name="Rectangle 82">
            <a:extLst>
              <a:ext uri="{FF2B5EF4-FFF2-40B4-BE49-F238E27FC236}">
                <a16:creationId xmlns:a16="http://schemas.microsoft.com/office/drawing/2014/main" id="{CF277DC8-C4D2-4576-97F7-F3104E110E06}"/>
              </a:ext>
            </a:extLst>
          </p:cNvPr>
          <p:cNvSpPr>
            <a:spLocks noChangeArrowheads="1"/>
          </p:cNvSpPr>
          <p:nvPr/>
        </p:nvSpPr>
        <p:spPr bwMode="auto">
          <a:xfrm>
            <a:off x="316706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 name="Rectangle 83">
            <a:extLst>
              <a:ext uri="{FF2B5EF4-FFF2-40B4-BE49-F238E27FC236}">
                <a16:creationId xmlns:a16="http://schemas.microsoft.com/office/drawing/2014/main" id="{7E2B6B4B-3880-467C-AFFB-16147FED08F5}"/>
              </a:ext>
            </a:extLst>
          </p:cNvPr>
          <p:cNvSpPr>
            <a:spLocks noChangeArrowheads="1"/>
          </p:cNvSpPr>
          <p:nvPr/>
        </p:nvSpPr>
        <p:spPr bwMode="auto">
          <a:xfrm>
            <a:off x="387191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0" name="Rectangle 84">
            <a:extLst>
              <a:ext uri="{FF2B5EF4-FFF2-40B4-BE49-F238E27FC236}">
                <a16:creationId xmlns:a16="http://schemas.microsoft.com/office/drawing/2014/main" id="{6DA820D5-F892-4B5D-BA23-85F73C0819D3}"/>
              </a:ext>
            </a:extLst>
          </p:cNvPr>
          <p:cNvSpPr>
            <a:spLocks noChangeArrowheads="1"/>
          </p:cNvSpPr>
          <p:nvPr/>
        </p:nvSpPr>
        <p:spPr bwMode="auto">
          <a:xfrm>
            <a:off x="4576763" y="3176588"/>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1" name="Rectangle 85">
            <a:extLst>
              <a:ext uri="{FF2B5EF4-FFF2-40B4-BE49-F238E27FC236}">
                <a16:creationId xmlns:a16="http://schemas.microsoft.com/office/drawing/2014/main" id="{487A6624-41FB-4105-86E3-95427D82106B}"/>
              </a:ext>
            </a:extLst>
          </p:cNvPr>
          <p:cNvSpPr>
            <a:spLocks noChangeArrowheads="1"/>
          </p:cNvSpPr>
          <p:nvPr/>
        </p:nvSpPr>
        <p:spPr bwMode="auto">
          <a:xfrm>
            <a:off x="5281613" y="3176588"/>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2" name="Rectangle 86">
            <a:extLst>
              <a:ext uri="{FF2B5EF4-FFF2-40B4-BE49-F238E27FC236}">
                <a16:creationId xmlns:a16="http://schemas.microsoft.com/office/drawing/2014/main" id="{FBFA05D3-EA19-4E75-9E89-A2CAA702EFD5}"/>
              </a:ext>
            </a:extLst>
          </p:cNvPr>
          <p:cNvSpPr>
            <a:spLocks noChangeArrowheads="1"/>
          </p:cNvSpPr>
          <p:nvPr/>
        </p:nvSpPr>
        <p:spPr bwMode="auto">
          <a:xfrm>
            <a:off x="3476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3" name="Rectangle 87">
            <a:extLst>
              <a:ext uri="{FF2B5EF4-FFF2-40B4-BE49-F238E27FC236}">
                <a16:creationId xmlns:a16="http://schemas.microsoft.com/office/drawing/2014/main" id="{BC730BC7-38BD-445F-8116-F65A73AA8719}"/>
              </a:ext>
            </a:extLst>
          </p:cNvPr>
          <p:cNvSpPr>
            <a:spLocks noChangeArrowheads="1"/>
          </p:cNvSpPr>
          <p:nvPr/>
        </p:nvSpPr>
        <p:spPr bwMode="auto">
          <a:xfrm>
            <a:off x="10525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4" name="Rectangle 88">
            <a:extLst>
              <a:ext uri="{FF2B5EF4-FFF2-40B4-BE49-F238E27FC236}">
                <a16:creationId xmlns:a16="http://schemas.microsoft.com/office/drawing/2014/main" id="{7B321ABC-D61E-453F-9287-347C6C514531}"/>
              </a:ext>
            </a:extLst>
          </p:cNvPr>
          <p:cNvSpPr>
            <a:spLocks noChangeArrowheads="1"/>
          </p:cNvSpPr>
          <p:nvPr/>
        </p:nvSpPr>
        <p:spPr bwMode="auto">
          <a:xfrm>
            <a:off x="17573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5" name="Rectangle 89">
            <a:extLst>
              <a:ext uri="{FF2B5EF4-FFF2-40B4-BE49-F238E27FC236}">
                <a16:creationId xmlns:a16="http://schemas.microsoft.com/office/drawing/2014/main" id="{C58C1C0D-E3A4-44CA-B49F-3A8FFC07A398}"/>
              </a:ext>
            </a:extLst>
          </p:cNvPr>
          <p:cNvSpPr>
            <a:spLocks noChangeArrowheads="1"/>
          </p:cNvSpPr>
          <p:nvPr/>
        </p:nvSpPr>
        <p:spPr bwMode="auto">
          <a:xfrm>
            <a:off x="24622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6" name="Rectangle 90">
            <a:extLst>
              <a:ext uri="{FF2B5EF4-FFF2-40B4-BE49-F238E27FC236}">
                <a16:creationId xmlns:a16="http://schemas.microsoft.com/office/drawing/2014/main" id="{0D829396-D9E9-4571-BDB9-B6AC18DEDAD7}"/>
              </a:ext>
            </a:extLst>
          </p:cNvPr>
          <p:cNvSpPr>
            <a:spLocks noChangeArrowheads="1"/>
          </p:cNvSpPr>
          <p:nvPr/>
        </p:nvSpPr>
        <p:spPr bwMode="auto">
          <a:xfrm>
            <a:off x="31670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7" name="Rectangle 91">
            <a:extLst>
              <a:ext uri="{FF2B5EF4-FFF2-40B4-BE49-F238E27FC236}">
                <a16:creationId xmlns:a16="http://schemas.microsoft.com/office/drawing/2014/main" id="{83BA6759-E2EC-4A42-8527-EA4A69CC806E}"/>
              </a:ext>
            </a:extLst>
          </p:cNvPr>
          <p:cNvSpPr>
            <a:spLocks noChangeArrowheads="1"/>
          </p:cNvSpPr>
          <p:nvPr/>
        </p:nvSpPr>
        <p:spPr bwMode="auto">
          <a:xfrm>
            <a:off x="38719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8" name="Rectangle 92">
            <a:extLst>
              <a:ext uri="{FF2B5EF4-FFF2-40B4-BE49-F238E27FC236}">
                <a16:creationId xmlns:a16="http://schemas.microsoft.com/office/drawing/2014/main" id="{BD99C7E8-87F0-44BF-868E-AA7BE00D6AA7}"/>
              </a:ext>
            </a:extLst>
          </p:cNvPr>
          <p:cNvSpPr>
            <a:spLocks noChangeArrowheads="1"/>
          </p:cNvSpPr>
          <p:nvPr/>
        </p:nvSpPr>
        <p:spPr bwMode="auto">
          <a:xfrm>
            <a:off x="45767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9" name="Rectangle 93">
            <a:extLst>
              <a:ext uri="{FF2B5EF4-FFF2-40B4-BE49-F238E27FC236}">
                <a16:creationId xmlns:a16="http://schemas.microsoft.com/office/drawing/2014/main" id="{9604A82B-CB9C-495C-94F4-A0062930E1A0}"/>
              </a:ext>
            </a:extLst>
          </p:cNvPr>
          <p:cNvSpPr>
            <a:spLocks noChangeArrowheads="1"/>
          </p:cNvSpPr>
          <p:nvPr/>
        </p:nvSpPr>
        <p:spPr bwMode="auto">
          <a:xfrm>
            <a:off x="52816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0" name="Freeform 95">
            <a:extLst>
              <a:ext uri="{FF2B5EF4-FFF2-40B4-BE49-F238E27FC236}">
                <a16:creationId xmlns:a16="http://schemas.microsoft.com/office/drawing/2014/main" id="{F408C348-D2A2-4E1D-957E-4F8F4A860297}"/>
              </a:ext>
            </a:extLst>
          </p:cNvPr>
          <p:cNvSpPr>
            <a:spLocks/>
          </p:cNvSpPr>
          <p:nvPr/>
        </p:nvSpPr>
        <p:spPr bwMode="auto">
          <a:xfrm>
            <a:off x="6635750" y="1855788"/>
            <a:ext cx="1889125" cy="782637"/>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96">
            <a:extLst>
              <a:ext uri="{FF2B5EF4-FFF2-40B4-BE49-F238E27FC236}">
                <a16:creationId xmlns:a16="http://schemas.microsoft.com/office/drawing/2014/main" id="{5802196C-B428-4C7E-B29D-482999D15D09}"/>
              </a:ext>
            </a:extLst>
          </p:cNvPr>
          <p:cNvSpPr>
            <a:spLocks/>
          </p:cNvSpPr>
          <p:nvPr/>
        </p:nvSpPr>
        <p:spPr bwMode="auto">
          <a:xfrm>
            <a:off x="6642100" y="3046413"/>
            <a:ext cx="1889125" cy="782637"/>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97">
            <a:extLst>
              <a:ext uri="{FF2B5EF4-FFF2-40B4-BE49-F238E27FC236}">
                <a16:creationId xmlns:a16="http://schemas.microsoft.com/office/drawing/2014/main" id="{292D5AC6-2211-4C1E-8035-4E8CE379BF8D}"/>
              </a:ext>
            </a:extLst>
          </p:cNvPr>
          <p:cNvSpPr>
            <a:spLocks/>
          </p:cNvSpPr>
          <p:nvPr/>
        </p:nvSpPr>
        <p:spPr bwMode="auto">
          <a:xfrm>
            <a:off x="6648450" y="4237038"/>
            <a:ext cx="1889125" cy="782637"/>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val 99">
            <a:extLst>
              <a:ext uri="{FF2B5EF4-FFF2-40B4-BE49-F238E27FC236}">
                <a16:creationId xmlns:a16="http://schemas.microsoft.com/office/drawing/2014/main" id="{5B91B61A-F364-487E-A4A4-AC91AF50C335}"/>
              </a:ext>
            </a:extLst>
          </p:cNvPr>
          <p:cNvSpPr>
            <a:spLocks noChangeArrowheads="1"/>
          </p:cNvSpPr>
          <p:nvPr/>
        </p:nvSpPr>
        <p:spPr bwMode="auto">
          <a:xfrm>
            <a:off x="7007225" y="1758950"/>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4" name="Oval 100">
            <a:extLst>
              <a:ext uri="{FF2B5EF4-FFF2-40B4-BE49-F238E27FC236}">
                <a16:creationId xmlns:a16="http://schemas.microsoft.com/office/drawing/2014/main" id="{80507080-9E87-442E-AFAD-C5065004D2FD}"/>
              </a:ext>
            </a:extLst>
          </p:cNvPr>
          <p:cNvSpPr>
            <a:spLocks noChangeArrowheads="1"/>
          </p:cNvSpPr>
          <p:nvPr/>
        </p:nvSpPr>
        <p:spPr bwMode="auto">
          <a:xfrm>
            <a:off x="7480300" y="3046413"/>
            <a:ext cx="355600" cy="6905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5" name="Oval 101">
            <a:extLst>
              <a:ext uri="{FF2B5EF4-FFF2-40B4-BE49-F238E27FC236}">
                <a16:creationId xmlns:a16="http://schemas.microsoft.com/office/drawing/2014/main" id="{3C3B5797-EAA2-4D7C-A381-FD1DF773A7F2}"/>
              </a:ext>
            </a:extLst>
          </p:cNvPr>
          <p:cNvSpPr>
            <a:spLocks noChangeArrowheads="1"/>
          </p:cNvSpPr>
          <p:nvPr/>
        </p:nvSpPr>
        <p:spPr bwMode="auto">
          <a:xfrm>
            <a:off x="7996238" y="4476750"/>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6" name="Line 102">
            <a:extLst>
              <a:ext uri="{FF2B5EF4-FFF2-40B4-BE49-F238E27FC236}">
                <a16:creationId xmlns:a16="http://schemas.microsoft.com/office/drawing/2014/main" id="{1C62C7DE-04BF-4024-804B-F6B566F5DAD6}"/>
              </a:ext>
            </a:extLst>
          </p:cNvPr>
          <p:cNvSpPr>
            <a:spLocks noChangeShapeType="1"/>
          </p:cNvSpPr>
          <p:nvPr/>
        </p:nvSpPr>
        <p:spPr bwMode="auto">
          <a:xfrm>
            <a:off x="6589713" y="1236886"/>
            <a:ext cx="1095375" cy="0"/>
          </a:xfrm>
          <a:prstGeom prst="line">
            <a:avLst/>
          </a:prstGeom>
          <a:noFill/>
          <a:ln w="25400">
            <a:solidFill>
              <a:srgbClr val="CC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 Box 103">
            <a:extLst>
              <a:ext uri="{FF2B5EF4-FFF2-40B4-BE49-F238E27FC236}">
                <a16:creationId xmlns:a16="http://schemas.microsoft.com/office/drawing/2014/main" id="{F1970C9E-BA19-4FDA-A20D-88117F859541}"/>
              </a:ext>
            </a:extLst>
          </p:cNvPr>
          <p:cNvSpPr txBox="1">
            <a:spLocks noChangeArrowheads="1"/>
          </p:cNvSpPr>
          <p:nvPr/>
        </p:nvSpPr>
        <p:spPr bwMode="auto">
          <a:xfrm>
            <a:off x="7694613" y="1052736"/>
            <a:ext cx="1290738" cy="6155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prstClr val="black"/>
                </a:solidFill>
                <a:effectLst/>
                <a:uLnTx/>
                <a:uFillTx/>
                <a:latin typeface="Arial" panose="020B0604020202020204" pitchFamily="34" charset="0"/>
                <a:ea typeface="ＭＳ Ｐゴシック" panose="020B0600070205080204" pitchFamily="34" charset="-128"/>
                <a:cs typeface="+mn-cs"/>
              </a:rPr>
              <a:t>Groei</a:t>
            </a:r>
            <a:r>
              <a:rPr kumimoji="0" lang="de-DE" altLang="de-DE" sz="17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r>
            <a:br>
              <a:rPr kumimoji="0" lang="de-DE" altLang="de-DE" sz="17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br>
            <a:r>
              <a:rPr kumimoji="0" lang="de-DE" altLang="de-DE" sz="17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(kg/ha/</a:t>
            </a:r>
            <a:r>
              <a:rPr kumimoji="0" lang="de-DE" altLang="de-DE" sz="17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dag</a:t>
            </a:r>
            <a:r>
              <a:rPr kumimoji="0" lang="de-DE" altLang="de-DE" sz="17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38" name="Rectangle 104">
            <a:extLst>
              <a:ext uri="{FF2B5EF4-FFF2-40B4-BE49-F238E27FC236}">
                <a16:creationId xmlns:a16="http://schemas.microsoft.com/office/drawing/2014/main" id="{F49C4825-C982-41AC-AA55-46C82E815BAC}"/>
              </a:ext>
            </a:extLst>
          </p:cNvPr>
          <p:cNvSpPr>
            <a:spLocks noChangeArrowheads="1"/>
          </p:cNvSpPr>
          <p:nvPr/>
        </p:nvSpPr>
        <p:spPr bwMode="auto">
          <a:xfrm>
            <a:off x="347663" y="5443538"/>
            <a:ext cx="704850" cy="47942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9" name="Rectangle 105">
            <a:extLst>
              <a:ext uri="{FF2B5EF4-FFF2-40B4-BE49-F238E27FC236}">
                <a16:creationId xmlns:a16="http://schemas.microsoft.com/office/drawing/2014/main" id="{157950D4-30F7-48A0-955F-46A3B094231E}"/>
              </a:ext>
            </a:extLst>
          </p:cNvPr>
          <p:cNvSpPr>
            <a:spLocks noChangeArrowheads="1"/>
          </p:cNvSpPr>
          <p:nvPr/>
        </p:nvSpPr>
        <p:spPr bwMode="auto">
          <a:xfrm>
            <a:off x="1084263" y="5476875"/>
            <a:ext cx="10160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Begraasd</a:t>
            </a:r>
            <a:endParaRPr kumimoji="0" lang="de-DE" altLang="de-DE"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0" name="Rectangle 106">
            <a:extLst>
              <a:ext uri="{FF2B5EF4-FFF2-40B4-BE49-F238E27FC236}">
                <a16:creationId xmlns:a16="http://schemas.microsoft.com/office/drawing/2014/main" id="{49859F5B-3A4B-4437-8771-2F84ADFEBA54}"/>
              </a:ext>
            </a:extLst>
          </p:cNvPr>
          <p:cNvSpPr>
            <a:spLocks noChangeArrowheads="1"/>
          </p:cNvSpPr>
          <p:nvPr/>
        </p:nvSpPr>
        <p:spPr bwMode="auto">
          <a:xfrm>
            <a:off x="2430463" y="5427663"/>
            <a:ext cx="704850" cy="4794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 name="Rectangle 107">
            <a:extLst>
              <a:ext uri="{FF2B5EF4-FFF2-40B4-BE49-F238E27FC236}">
                <a16:creationId xmlns:a16="http://schemas.microsoft.com/office/drawing/2014/main" id="{0306EBBD-8DA7-458B-A0E1-64A3C0159BFE}"/>
              </a:ext>
            </a:extLst>
          </p:cNvPr>
          <p:cNvSpPr>
            <a:spLocks noChangeArrowheads="1"/>
          </p:cNvSpPr>
          <p:nvPr/>
        </p:nvSpPr>
        <p:spPr bwMode="auto">
          <a:xfrm>
            <a:off x="3167063" y="5461000"/>
            <a:ext cx="862012"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Maaien</a:t>
            </a:r>
            <a:endParaRPr kumimoji="0" lang="de-DE" altLang="de-DE"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2" name="Text Box 5">
            <a:extLst>
              <a:ext uri="{FF2B5EF4-FFF2-40B4-BE49-F238E27FC236}">
                <a16:creationId xmlns:a16="http://schemas.microsoft.com/office/drawing/2014/main" id="{536AD5BC-69F8-4CAC-824D-C4E4A5B6F54A}"/>
              </a:ext>
            </a:extLst>
          </p:cNvPr>
          <p:cNvSpPr txBox="1">
            <a:spLocks noChangeArrowheads="1"/>
          </p:cNvSpPr>
          <p:nvPr/>
        </p:nvSpPr>
        <p:spPr bwMode="auto">
          <a:xfrm>
            <a:off x="205308" y="6419595"/>
            <a:ext cx="35829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en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 (mod.)</a:t>
            </a:r>
          </a:p>
        </p:txBody>
      </p:sp>
    </p:spTree>
    <p:extLst>
      <p:ext uri="{BB962C8B-B14F-4D97-AF65-F5344CB8AC3E}">
        <p14:creationId xmlns:p14="http://schemas.microsoft.com/office/powerpoint/2010/main" val="2479698266"/>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067183"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Begrazingstijd </a:t>
            </a:r>
            <a:r>
              <a:rPr kumimoji="0" lang="en-US" sz="2400" b="0" i="0" u="none" strike="noStrike" kern="1200" cap="none" spc="0" normalizeH="0" baseline="0" noProof="0" dirty="0" err="1">
                <a:ln>
                  <a:noFill/>
                </a:ln>
                <a:solidFill>
                  <a:prstClr val="black"/>
                </a:solidFill>
                <a:effectLst/>
                <a:uLnTx/>
                <a:uFillTx/>
                <a:latin typeface="Calibri"/>
                <a:ea typeface="+mj-ea"/>
                <a:cs typeface="+mj-cs"/>
              </a:rPr>
              <a:t>en</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rusttijd</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bij</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omweiden</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op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zomerweiden</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Rectangle 4">
            <a:extLst>
              <a:ext uri="{FF2B5EF4-FFF2-40B4-BE49-F238E27FC236}">
                <a16:creationId xmlns:a16="http://schemas.microsoft.com/office/drawing/2014/main" id="{A24F7F48-22DD-428B-AF5E-41BAFD401168}"/>
              </a:ext>
            </a:extLst>
          </p:cNvPr>
          <p:cNvSpPr>
            <a:spLocks/>
          </p:cNvSpPr>
          <p:nvPr/>
        </p:nvSpPr>
        <p:spPr bwMode="auto">
          <a:xfrm>
            <a:off x="80963" y="4921250"/>
            <a:ext cx="9063037"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Een GVE </a:t>
            </a:r>
            <a:r>
              <a:rPr kumimoji="0" lang="en-GB" altLang="en-US"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heeft</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70 </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tot 120 m²/dag nodig op gunstige plaatsen (de </a:t>
            </a:r>
            <a:r>
              <a:rPr kumimoji="0" lang="en-GB" altLang="en-US"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helft</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bij</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gedeeltelijke</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begrazing</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en</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100 tot 400 m²/dag in alpenweiden, afhankelijk van het opbrengstpotentieel van het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gebied</a:t>
            </a:r>
            <a:endPar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De lengte van de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rustperiode</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neemt toe met het aantal paddocks en neemt af met de graascyclus (→ fase van het </a:t>
            </a:r>
            <a:r>
              <a:rPr kumimoji="0" lang="en-GB" altLang="en-US"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groeiseizoen</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t>
            </a:r>
            <a:endPar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grpSp>
        <p:nvGrpSpPr>
          <p:cNvPr id="6" name="Group 54">
            <a:extLst>
              <a:ext uri="{FF2B5EF4-FFF2-40B4-BE49-F238E27FC236}">
                <a16:creationId xmlns:a16="http://schemas.microsoft.com/office/drawing/2014/main" id="{4C2533A5-F1B4-44DA-B0B2-0C1F9E6ACCE1}"/>
              </a:ext>
            </a:extLst>
          </p:cNvPr>
          <p:cNvGrpSpPr>
            <a:grpSpLocks/>
          </p:cNvGrpSpPr>
          <p:nvPr/>
        </p:nvGrpSpPr>
        <p:grpSpPr bwMode="auto">
          <a:xfrm>
            <a:off x="1430709" y="1124744"/>
            <a:ext cx="6381651" cy="3888432"/>
            <a:chOff x="570" y="217"/>
            <a:chExt cx="4992" cy="3001"/>
          </a:xfrm>
        </p:grpSpPr>
        <p:pic>
          <p:nvPicPr>
            <p:cNvPr id="8" name="Picture 9" descr="Grazing_cycle_Egger_et_al_20031">
              <a:extLst>
                <a:ext uri="{FF2B5EF4-FFF2-40B4-BE49-F238E27FC236}">
                  <a16:creationId xmlns:a16="http://schemas.microsoft.com/office/drawing/2014/main" id="{6AF93163-F701-4DF7-A7D6-0A842ADD7B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0" y="217"/>
              <a:ext cx="4408" cy="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7">
              <a:extLst>
                <a:ext uri="{FF2B5EF4-FFF2-40B4-BE49-F238E27FC236}">
                  <a16:creationId xmlns:a16="http://schemas.microsoft.com/office/drawing/2014/main" id="{764BB6D6-FA6C-41D9-A219-45060E2294FE}"/>
                </a:ext>
              </a:extLst>
            </p:cNvPr>
            <p:cNvSpPr txBox="1">
              <a:spLocks noChangeArrowheads="1"/>
            </p:cNvSpPr>
            <p:nvPr/>
          </p:nvSpPr>
          <p:spPr bwMode="auto">
            <a:xfrm>
              <a:off x="1294" y="1598"/>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34</a:t>
              </a:r>
            </a:p>
          </p:txBody>
        </p:sp>
        <p:sp>
          <p:nvSpPr>
            <p:cNvPr id="10" name="Text Box 18">
              <a:extLst>
                <a:ext uri="{FF2B5EF4-FFF2-40B4-BE49-F238E27FC236}">
                  <a16:creationId xmlns:a16="http://schemas.microsoft.com/office/drawing/2014/main" id="{73508D09-9433-4B27-9BC9-5F996527A4E4}"/>
                </a:ext>
              </a:extLst>
            </p:cNvPr>
            <p:cNvSpPr txBox="1">
              <a:spLocks noChangeArrowheads="1"/>
            </p:cNvSpPr>
            <p:nvPr/>
          </p:nvSpPr>
          <p:spPr bwMode="auto">
            <a:xfrm>
              <a:off x="1294" y="1916"/>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11" name="Text Box 19">
              <a:extLst>
                <a:ext uri="{FF2B5EF4-FFF2-40B4-BE49-F238E27FC236}">
                  <a16:creationId xmlns:a16="http://schemas.microsoft.com/office/drawing/2014/main" id="{FCF11DFB-AC71-4329-9B93-3367081E621F}"/>
                </a:ext>
              </a:extLst>
            </p:cNvPr>
            <p:cNvSpPr txBox="1">
              <a:spLocks noChangeArrowheads="1"/>
            </p:cNvSpPr>
            <p:nvPr/>
          </p:nvSpPr>
          <p:spPr bwMode="auto">
            <a:xfrm>
              <a:off x="1271" y="225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12</a:t>
              </a:r>
            </a:p>
          </p:txBody>
        </p:sp>
        <p:sp>
          <p:nvSpPr>
            <p:cNvPr id="12" name="Text Box 20">
              <a:extLst>
                <a:ext uri="{FF2B5EF4-FFF2-40B4-BE49-F238E27FC236}">
                  <a16:creationId xmlns:a16="http://schemas.microsoft.com/office/drawing/2014/main" id="{86636C89-9437-483B-B520-3BF19C3CBF02}"/>
                </a:ext>
              </a:extLst>
            </p:cNvPr>
            <p:cNvSpPr txBox="1">
              <a:spLocks noChangeArrowheads="1"/>
            </p:cNvSpPr>
            <p:nvPr/>
          </p:nvSpPr>
          <p:spPr bwMode="auto">
            <a:xfrm>
              <a:off x="1485" y="1824"/>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36</a:t>
              </a:r>
            </a:p>
          </p:txBody>
        </p:sp>
        <p:sp>
          <p:nvSpPr>
            <p:cNvPr id="13" name="Text Box 21">
              <a:extLst>
                <a:ext uri="{FF2B5EF4-FFF2-40B4-BE49-F238E27FC236}">
                  <a16:creationId xmlns:a16="http://schemas.microsoft.com/office/drawing/2014/main" id="{87BEFCAF-B3DD-4A79-8B1F-9AF8ACF2627B}"/>
                </a:ext>
              </a:extLst>
            </p:cNvPr>
            <p:cNvSpPr txBox="1">
              <a:spLocks noChangeArrowheads="1"/>
            </p:cNvSpPr>
            <p:nvPr/>
          </p:nvSpPr>
          <p:spPr bwMode="auto">
            <a:xfrm>
              <a:off x="1496" y="206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27</a:t>
              </a:r>
            </a:p>
          </p:txBody>
        </p:sp>
        <p:sp>
          <p:nvSpPr>
            <p:cNvPr id="14" name="Text Box 22">
              <a:extLst>
                <a:ext uri="{FF2B5EF4-FFF2-40B4-BE49-F238E27FC236}">
                  <a16:creationId xmlns:a16="http://schemas.microsoft.com/office/drawing/2014/main" id="{E9FCD544-DA51-4FBB-8103-17FC7C66BB80}"/>
                </a:ext>
              </a:extLst>
            </p:cNvPr>
            <p:cNvSpPr txBox="1">
              <a:spLocks noChangeArrowheads="1"/>
            </p:cNvSpPr>
            <p:nvPr/>
          </p:nvSpPr>
          <p:spPr bwMode="auto">
            <a:xfrm>
              <a:off x="1508" y="2351"/>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15</a:t>
              </a:r>
            </a:p>
          </p:txBody>
        </p:sp>
        <p:sp>
          <p:nvSpPr>
            <p:cNvPr id="15" name="Text Box 23">
              <a:extLst>
                <a:ext uri="{FF2B5EF4-FFF2-40B4-BE49-F238E27FC236}">
                  <a16:creationId xmlns:a16="http://schemas.microsoft.com/office/drawing/2014/main" id="{6B650F11-DDFA-40C1-8A93-D76DC9C19A55}"/>
                </a:ext>
              </a:extLst>
            </p:cNvPr>
            <p:cNvSpPr txBox="1">
              <a:spLocks noChangeArrowheads="1"/>
            </p:cNvSpPr>
            <p:nvPr/>
          </p:nvSpPr>
          <p:spPr bwMode="auto">
            <a:xfrm>
              <a:off x="1644" y="1961"/>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44</a:t>
              </a:r>
            </a:p>
          </p:txBody>
        </p:sp>
        <p:sp>
          <p:nvSpPr>
            <p:cNvPr id="16" name="Text Box 24">
              <a:extLst>
                <a:ext uri="{FF2B5EF4-FFF2-40B4-BE49-F238E27FC236}">
                  <a16:creationId xmlns:a16="http://schemas.microsoft.com/office/drawing/2014/main" id="{05F143F5-30F9-4EC8-8E69-568FFEE2AA84}"/>
                </a:ext>
              </a:extLst>
            </p:cNvPr>
            <p:cNvSpPr txBox="1">
              <a:spLocks noChangeArrowheads="1"/>
            </p:cNvSpPr>
            <p:nvPr/>
          </p:nvSpPr>
          <p:spPr bwMode="auto">
            <a:xfrm>
              <a:off x="1656" y="2176"/>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28</a:t>
              </a:r>
            </a:p>
          </p:txBody>
        </p:sp>
        <p:sp>
          <p:nvSpPr>
            <p:cNvPr id="17" name="Text Box 25">
              <a:extLst>
                <a:ext uri="{FF2B5EF4-FFF2-40B4-BE49-F238E27FC236}">
                  <a16:creationId xmlns:a16="http://schemas.microsoft.com/office/drawing/2014/main" id="{D5D9AD82-73B5-4BC6-87C7-07129C0525A1}"/>
                </a:ext>
              </a:extLst>
            </p:cNvPr>
            <p:cNvSpPr txBox="1">
              <a:spLocks noChangeArrowheads="1"/>
            </p:cNvSpPr>
            <p:nvPr/>
          </p:nvSpPr>
          <p:spPr bwMode="auto">
            <a:xfrm>
              <a:off x="1668" y="2458"/>
              <a:ext cx="132" cy="14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12</a:t>
              </a:r>
            </a:p>
          </p:txBody>
        </p:sp>
        <p:sp>
          <p:nvSpPr>
            <p:cNvPr id="18" name="Text Box 26">
              <a:extLst>
                <a:ext uri="{FF2B5EF4-FFF2-40B4-BE49-F238E27FC236}">
                  <a16:creationId xmlns:a16="http://schemas.microsoft.com/office/drawing/2014/main" id="{A5541815-8CD7-435C-ACAF-147AB5D2B3F8}"/>
                </a:ext>
              </a:extLst>
            </p:cNvPr>
            <p:cNvSpPr txBox="1">
              <a:spLocks noChangeArrowheads="1"/>
            </p:cNvSpPr>
            <p:nvPr/>
          </p:nvSpPr>
          <p:spPr bwMode="auto">
            <a:xfrm>
              <a:off x="1823" y="207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40</a:t>
              </a:r>
            </a:p>
          </p:txBody>
        </p:sp>
        <p:sp>
          <p:nvSpPr>
            <p:cNvPr id="19" name="Text Box 27">
              <a:extLst>
                <a:ext uri="{FF2B5EF4-FFF2-40B4-BE49-F238E27FC236}">
                  <a16:creationId xmlns:a16="http://schemas.microsoft.com/office/drawing/2014/main" id="{1CA86422-F194-43B0-A91F-0F055F75A714}"/>
                </a:ext>
              </a:extLst>
            </p:cNvPr>
            <p:cNvSpPr txBox="1">
              <a:spLocks noChangeArrowheads="1"/>
            </p:cNvSpPr>
            <p:nvPr/>
          </p:nvSpPr>
          <p:spPr bwMode="auto">
            <a:xfrm>
              <a:off x="1834" y="2277"/>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30</a:t>
              </a:r>
            </a:p>
          </p:txBody>
        </p:sp>
        <p:sp>
          <p:nvSpPr>
            <p:cNvPr id="20" name="Text Box 28">
              <a:extLst>
                <a:ext uri="{FF2B5EF4-FFF2-40B4-BE49-F238E27FC236}">
                  <a16:creationId xmlns:a16="http://schemas.microsoft.com/office/drawing/2014/main" id="{56C615EA-0BCC-496F-ACD6-589B7809722B}"/>
                </a:ext>
              </a:extLst>
            </p:cNvPr>
            <p:cNvSpPr txBox="1">
              <a:spLocks noChangeArrowheads="1"/>
            </p:cNvSpPr>
            <p:nvPr/>
          </p:nvSpPr>
          <p:spPr bwMode="auto">
            <a:xfrm>
              <a:off x="1846" y="246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17</a:t>
              </a:r>
            </a:p>
          </p:txBody>
        </p:sp>
        <p:sp>
          <p:nvSpPr>
            <p:cNvPr id="21" name="Text Box 29">
              <a:extLst>
                <a:ext uri="{FF2B5EF4-FFF2-40B4-BE49-F238E27FC236}">
                  <a16:creationId xmlns:a16="http://schemas.microsoft.com/office/drawing/2014/main" id="{6DC61092-A786-46E6-9891-E553C377541C}"/>
                </a:ext>
              </a:extLst>
            </p:cNvPr>
            <p:cNvSpPr txBox="1">
              <a:spLocks noChangeArrowheads="1"/>
            </p:cNvSpPr>
            <p:nvPr/>
          </p:nvSpPr>
          <p:spPr bwMode="auto">
            <a:xfrm>
              <a:off x="1823" y="207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40</a:t>
              </a:r>
            </a:p>
          </p:txBody>
        </p:sp>
        <p:sp>
          <p:nvSpPr>
            <p:cNvPr id="22" name="Text Box 30">
              <a:extLst>
                <a:ext uri="{FF2B5EF4-FFF2-40B4-BE49-F238E27FC236}">
                  <a16:creationId xmlns:a16="http://schemas.microsoft.com/office/drawing/2014/main" id="{EE98F933-CFD3-48E0-AB9D-257F7A92CE44}"/>
                </a:ext>
              </a:extLst>
            </p:cNvPr>
            <p:cNvSpPr txBox="1">
              <a:spLocks noChangeArrowheads="1"/>
            </p:cNvSpPr>
            <p:nvPr/>
          </p:nvSpPr>
          <p:spPr bwMode="auto">
            <a:xfrm>
              <a:off x="1846" y="246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17</a:t>
              </a:r>
            </a:p>
          </p:txBody>
        </p:sp>
        <p:sp>
          <p:nvSpPr>
            <p:cNvPr id="23" name="Text Box 31">
              <a:extLst>
                <a:ext uri="{FF2B5EF4-FFF2-40B4-BE49-F238E27FC236}">
                  <a16:creationId xmlns:a16="http://schemas.microsoft.com/office/drawing/2014/main" id="{E7B00D67-F0EB-4E69-86D5-CF2958B95839}"/>
                </a:ext>
              </a:extLst>
            </p:cNvPr>
            <p:cNvSpPr txBox="1">
              <a:spLocks noChangeArrowheads="1"/>
            </p:cNvSpPr>
            <p:nvPr/>
          </p:nvSpPr>
          <p:spPr bwMode="auto">
            <a:xfrm>
              <a:off x="2329" y="1403"/>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40</a:t>
              </a:r>
            </a:p>
          </p:txBody>
        </p:sp>
        <p:sp>
          <p:nvSpPr>
            <p:cNvPr id="24" name="Text Box 32">
              <a:extLst>
                <a:ext uri="{FF2B5EF4-FFF2-40B4-BE49-F238E27FC236}">
                  <a16:creationId xmlns:a16="http://schemas.microsoft.com/office/drawing/2014/main" id="{7FE679A1-1ACF-40CB-B499-33616832F428}"/>
                </a:ext>
              </a:extLst>
            </p:cNvPr>
            <p:cNvSpPr txBox="1">
              <a:spLocks noChangeArrowheads="1"/>
            </p:cNvSpPr>
            <p:nvPr/>
          </p:nvSpPr>
          <p:spPr bwMode="auto">
            <a:xfrm>
              <a:off x="2352" y="2011"/>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20</a:t>
              </a:r>
            </a:p>
          </p:txBody>
        </p:sp>
        <p:sp>
          <p:nvSpPr>
            <p:cNvPr id="25" name="Text Box 33">
              <a:extLst>
                <a:ext uri="{FF2B5EF4-FFF2-40B4-BE49-F238E27FC236}">
                  <a16:creationId xmlns:a16="http://schemas.microsoft.com/office/drawing/2014/main" id="{9EC1F869-2A5F-48D7-8C94-BBE98A82C8C5}"/>
                </a:ext>
              </a:extLst>
            </p:cNvPr>
            <p:cNvSpPr txBox="1">
              <a:spLocks noChangeArrowheads="1"/>
            </p:cNvSpPr>
            <p:nvPr/>
          </p:nvSpPr>
          <p:spPr bwMode="auto">
            <a:xfrm>
              <a:off x="2548" y="1743"/>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42</a:t>
              </a:r>
            </a:p>
          </p:txBody>
        </p:sp>
        <p:sp>
          <p:nvSpPr>
            <p:cNvPr id="26" name="Text Box 34">
              <a:extLst>
                <a:ext uri="{FF2B5EF4-FFF2-40B4-BE49-F238E27FC236}">
                  <a16:creationId xmlns:a16="http://schemas.microsoft.com/office/drawing/2014/main" id="{D6100C87-D7B8-41F1-B420-CDE98AD74961}"/>
                </a:ext>
              </a:extLst>
            </p:cNvPr>
            <p:cNvSpPr txBox="1">
              <a:spLocks noChangeArrowheads="1"/>
            </p:cNvSpPr>
            <p:nvPr/>
          </p:nvSpPr>
          <p:spPr bwMode="auto">
            <a:xfrm>
              <a:off x="2548" y="2140"/>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27" name="Text Box 35">
              <a:extLst>
                <a:ext uri="{FF2B5EF4-FFF2-40B4-BE49-F238E27FC236}">
                  <a16:creationId xmlns:a16="http://schemas.microsoft.com/office/drawing/2014/main" id="{63BB2D6D-E631-40AC-A5F7-3AF023CED364}"/>
                </a:ext>
              </a:extLst>
            </p:cNvPr>
            <p:cNvSpPr txBox="1">
              <a:spLocks noChangeArrowheads="1"/>
            </p:cNvSpPr>
            <p:nvPr/>
          </p:nvSpPr>
          <p:spPr bwMode="auto">
            <a:xfrm>
              <a:off x="2726" y="187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48</a:t>
              </a:r>
            </a:p>
          </p:txBody>
        </p:sp>
        <p:sp>
          <p:nvSpPr>
            <p:cNvPr id="28" name="Text Box 36">
              <a:extLst>
                <a:ext uri="{FF2B5EF4-FFF2-40B4-BE49-F238E27FC236}">
                  <a16:creationId xmlns:a16="http://schemas.microsoft.com/office/drawing/2014/main" id="{56614CEE-DEE7-4477-B9BA-32B88A56A09E}"/>
                </a:ext>
              </a:extLst>
            </p:cNvPr>
            <p:cNvSpPr txBox="1">
              <a:spLocks noChangeArrowheads="1"/>
            </p:cNvSpPr>
            <p:nvPr/>
          </p:nvSpPr>
          <p:spPr bwMode="auto">
            <a:xfrm>
              <a:off x="2726" y="2277"/>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29" name="Text Box 37">
              <a:extLst>
                <a:ext uri="{FF2B5EF4-FFF2-40B4-BE49-F238E27FC236}">
                  <a16:creationId xmlns:a16="http://schemas.microsoft.com/office/drawing/2014/main" id="{B35953D4-03CA-42FD-8EFC-0782D2B29314}"/>
                </a:ext>
              </a:extLst>
            </p:cNvPr>
            <p:cNvSpPr txBox="1">
              <a:spLocks noChangeArrowheads="1"/>
            </p:cNvSpPr>
            <p:nvPr/>
          </p:nvSpPr>
          <p:spPr bwMode="auto">
            <a:xfrm>
              <a:off x="3182" y="781"/>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30</a:t>
              </a:r>
            </a:p>
          </p:txBody>
        </p:sp>
        <p:sp>
          <p:nvSpPr>
            <p:cNvPr id="30" name="Text Box 38">
              <a:extLst>
                <a:ext uri="{FF2B5EF4-FFF2-40B4-BE49-F238E27FC236}">
                  <a16:creationId xmlns:a16="http://schemas.microsoft.com/office/drawing/2014/main" id="{8EA80044-D6CE-4450-A991-F55C40587DE2}"/>
                </a:ext>
              </a:extLst>
            </p:cNvPr>
            <p:cNvSpPr txBox="1">
              <a:spLocks noChangeArrowheads="1"/>
            </p:cNvSpPr>
            <p:nvPr/>
          </p:nvSpPr>
          <p:spPr bwMode="auto">
            <a:xfrm>
              <a:off x="2726" y="187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48</a:t>
              </a:r>
            </a:p>
          </p:txBody>
        </p:sp>
        <p:sp>
          <p:nvSpPr>
            <p:cNvPr id="31" name="Text Box 39">
              <a:extLst>
                <a:ext uri="{FF2B5EF4-FFF2-40B4-BE49-F238E27FC236}">
                  <a16:creationId xmlns:a16="http://schemas.microsoft.com/office/drawing/2014/main" id="{1410C8CE-338B-44BF-940C-CFD6CD2E6355}"/>
                </a:ext>
              </a:extLst>
            </p:cNvPr>
            <p:cNvSpPr txBox="1">
              <a:spLocks noChangeArrowheads="1"/>
            </p:cNvSpPr>
            <p:nvPr/>
          </p:nvSpPr>
          <p:spPr bwMode="auto">
            <a:xfrm>
              <a:off x="2726" y="2277"/>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32" name="Text Box 40">
              <a:extLst>
                <a:ext uri="{FF2B5EF4-FFF2-40B4-BE49-F238E27FC236}">
                  <a16:creationId xmlns:a16="http://schemas.microsoft.com/office/drawing/2014/main" id="{C5F7959E-4979-4AB4-BA5C-38AFA70E11DB}"/>
                </a:ext>
              </a:extLst>
            </p:cNvPr>
            <p:cNvSpPr txBox="1">
              <a:spLocks noChangeArrowheads="1"/>
            </p:cNvSpPr>
            <p:nvPr/>
          </p:nvSpPr>
          <p:spPr bwMode="auto">
            <a:xfrm>
              <a:off x="2726" y="187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48</a:t>
              </a:r>
            </a:p>
          </p:txBody>
        </p:sp>
        <p:sp>
          <p:nvSpPr>
            <p:cNvPr id="33" name="Text Box 41">
              <a:extLst>
                <a:ext uri="{FF2B5EF4-FFF2-40B4-BE49-F238E27FC236}">
                  <a16:creationId xmlns:a16="http://schemas.microsoft.com/office/drawing/2014/main" id="{3DD27385-8082-45D4-8170-828BDA8D60B1}"/>
                </a:ext>
              </a:extLst>
            </p:cNvPr>
            <p:cNvSpPr txBox="1">
              <a:spLocks noChangeArrowheads="1"/>
            </p:cNvSpPr>
            <p:nvPr/>
          </p:nvSpPr>
          <p:spPr bwMode="auto">
            <a:xfrm>
              <a:off x="3402" y="2145"/>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17</a:t>
              </a:r>
            </a:p>
          </p:txBody>
        </p:sp>
        <p:sp>
          <p:nvSpPr>
            <p:cNvPr id="34" name="Text Box 42">
              <a:extLst>
                <a:ext uri="{FF2B5EF4-FFF2-40B4-BE49-F238E27FC236}">
                  <a16:creationId xmlns:a16="http://schemas.microsoft.com/office/drawing/2014/main" id="{981458FB-6ED1-42E8-B33F-917DA16170C3}"/>
                </a:ext>
              </a:extLst>
            </p:cNvPr>
            <p:cNvSpPr txBox="1">
              <a:spLocks noChangeArrowheads="1"/>
            </p:cNvSpPr>
            <p:nvPr/>
          </p:nvSpPr>
          <p:spPr bwMode="auto">
            <a:xfrm>
              <a:off x="3402" y="132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40</a:t>
              </a:r>
            </a:p>
          </p:txBody>
        </p:sp>
        <p:sp>
          <p:nvSpPr>
            <p:cNvPr id="35" name="Text Box 43">
              <a:extLst>
                <a:ext uri="{FF2B5EF4-FFF2-40B4-BE49-F238E27FC236}">
                  <a16:creationId xmlns:a16="http://schemas.microsoft.com/office/drawing/2014/main" id="{88F0DEFB-F34B-434C-B57D-4A86DD87D43D}"/>
                </a:ext>
              </a:extLst>
            </p:cNvPr>
            <p:cNvSpPr txBox="1">
              <a:spLocks noChangeArrowheads="1"/>
            </p:cNvSpPr>
            <p:nvPr/>
          </p:nvSpPr>
          <p:spPr bwMode="auto">
            <a:xfrm>
              <a:off x="3539" y="232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15</a:t>
              </a:r>
            </a:p>
          </p:txBody>
        </p:sp>
        <p:sp>
          <p:nvSpPr>
            <p:cNvPr id="36" name="Text Box 44">
              <a:extLst>
                <a:ext uri="{FF2B5EF4-FFF2-40B4-BE49-F238E27FC236}">
                  <a16:creationId xmlns:a16="http://schemas.microsoft.com/office/drawing/2014/main" id="{D9711826-2D13-457A-9A7E-553B4E48DA10}"/>
                </a:ext>
              </a:extLst>
            </p:cNvPr>
            <p:cNvSpPr txBox="1">
              <a:spLocks noChangeArrowheads="1"/>
            </p:cNvSpPr>
            <p:nvPr/>
          </p:nvSpPr>
          <p:spPr bwMode="auto">
            <a:xfrm>
              <a:off x="3568" y="169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45</a:t>
              </a:r>
            </a:p>
          </p:txBody>
        </p:sp>
        <p:sp>
          <p:nvSpPr>
            <p:cNvPr id="37" name="Text Box 45">
              <a:extLst>
                <a:ext uri="{FF2B5EF4-FFF2-40B4-BE49-F238E27FC236}">
                  <a16:creationId xmlns:a16="http://schemas.microsoft.com/office/drawing/2014/main" id="{7BF00C33-70C6-4689-A7BA-367AE4DCC94D}"/>
                </a:ext>
              </a:extLst>
            </p:cNvPr>
            <p:cNvSpPr txBox="1">
              <a:spLocks noChangeArrowheads="1"/>
            </p:cNvSpPr>
            <p:nvPr/>
          </p:nvSpPr>
          <p:spPr bwMode="auto">
            <a:xfrm>
              <a:off x="3710" y="232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38" name="Text Box 46">
              <a:extLst>
                <a:ext uri="{FF2B5EF4-FFF2-40B4-BE49-F238E27FC236}">
                  <a16:creationId xmlns:a16="http://schemas.microsoft.com/office/drawing/2014/main" id="{B52476AF-0687-47EE-96FB-2B77C3D1D822}"/>
                </a:ext>
              </a:extLst>
            </p:cNvPr>
            <p:cNvSpPr txBox="1">
              <a:spLocks noChangeArrowheads="1"/>
            </p:cNvSpPr>
            <p:nvPr/>
          </p:nvSpPr>
          <p:spPr bwMode="auto">
            <a:xfrm>
              <a:off x="3716" y="1870"/>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48</a:t>
              </a:r>
            </a:p>
          </p:txBody>
        </p:sp>
        <p:sp>
          <p:nvSpPr>
            <p:cNvPr id="39" name="Line 48">
              <a:extLst>
                <a:ext uri="{FF2B5EF4-FFF2-40B4-BE49-F238E27FC236}">
                  <a16:creationId xmlns:a16="http://schemas.microsoft.com/office/drawing/2014/main" id="{A58612C2-785E-4BF6-ACA2-F1B941C58F13}"/>
                </a:ext>
              </a:extLst>
            </p:cNvPr>
            <p:cNvSpPr>
              <a:spLocks noChangeShapeType="1"/>
            </p:cNvSpPr>
            <p:nvPr/>
          </p:nvSpPr>
          <p:spPr bwMode="auto">
            <a:xfrm flipH="1">
              <a:off x="3885" y="1940"/>
              <a:ext cx="893"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Line 49">
              <a:extLst>
                <a:ext uri="{FF2B5EF4-FFF2-40B4-BE49-F238E27FC236}">
                  <a16:creationId xmlns:a16="http://schemas.microsoft.com/office/drawing/2014/main" id="{61BC73D4-F771-45ED-9C23-0B0B8E9C995E}"/>
                </a:ext>
              </a:extLst>
            </p:cNvPr>
            <p:cNvSpPr>
              <a:spLocks noChangeShapeType="1"/>
            </p:cNvSpPr>
            <p:nvPr/>
          </p:nvSpPr>
          <p:spPr bwMode="auto">
            <a:xfrm flipH="1">
              <a:off x="3873" y="1952"/>
              <a:ext cx="905" cy="429"/>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 Box 50">
              <a:extLst>
                <a:ext uri="{FF2B5EF4-FFF2-40B4-BE49-F238E27FC236}">
                  <a16:creationId xmlns:a16="http://schemas.microsoft.com/office/drawing/2014/main" id="{2FE162AD-9929-48E5-9395-BABF6FCD267D}"/>
                </a:ext>
              </a:extLst>
            </p:cNvPr>
            <p:cNvSpPr txBox="1">
              <a:spLocks noChangeArrowheads="1"/>
            </p:cNvSpPr>
            <p:nvPr/>
          </p:nvSpPr>
          <p:spPr bwMode="auto">
            <a:xfrm>
              <a:off x="4740" y="1816"/>
              <a:ext cx="822" cy="3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de-DE"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Rusttijd</a:t>
              </a:r>
              <a:br>
                <a:rPr kumimoji="0" lang="en-GB" altLang="de-DE"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br>
              <a:r>
                <a:rPr kumimoji="0" lang="en-GB" altLang="de-DE"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(dagen)</a:t>
              </a:r>
            </a:p>
          </p:txBody>
        </p:sp>
      </p:grpSp>
      <p:sp>
        <p:nvSpPr>
          <p:cNvPr id="43" name="Text Box 5">
            <a:extLst>
              <a:ext uri="{FF2B5EF4-FFF2-40B4-BE49-F238E27FC236}">
                <a16:creationId xmlns:a16="http://schemas.microsoft.com/office/drawing/2014/main" id="{C7B81DC9-1F48-4A62-A1A8-B02ED1E8CBA5}"/>
              </a:ext>
            </a:extLst>
          </p:cNvPr>
          <p:cNvSpPr txBox="1">
            <a:spLocks noChangeArrowheads="1"/>
          </p:cNvSpPr>
          <p:nvPr/>
        </p:nvSpPr>
        <p:spPr bwMode="auto">
          <a:xfrm>
            <a:off x="179512" y="6423025"/>
            <a:ext cx="5938837"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grafiek</a:t>
            </a:r>
            <a:r>
              <a:rPr kumimoji="0" lang="de-DE" altLang="en-US" sz="17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Aigner et al. 2003 (mod.), Koch 1996,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Gusmeroli</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2012</a:t>
            </a:r>
            <a:endPar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76317595"/>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Af en toe </a:t>
            </a:r>
            <a:r>
              <a:rPr lang="en-US" noProof="0" dirty="0" err="1" smtClean="0">
                <a:solidFill>
                  <a:prstClr val="black"/>
                </a:solidFill>
                <a:latin typeface="Calibri"/>
              </a:rPr>
              <a:t>grazen</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Rectangle 4">
            <a:extLst>
              <a:ext uri="{FF2B5EF4-FFF2-40B4-BE49-F238E27FC236}">
                <a16:creationId xmlns:a16="http://schemas.microsoft.com/office/drawing/2014/main" id="{DE35F4F1-4A38-4C06-9882-1F1870E8B000}"/>
              </a:ext>
            </a:extLst>
          </p:cNvPr>
          <p:cNvSpPr>
            <a:spLocks/>
          </p:cNvSpPr>
          <p:nvPr/>
        </p:nvSpPr>
        <p:spPr bwMode="auto">
          <a:xfrm>
            <a:off x="292100" y="1077937"/>
            <a:ext cx="8559800"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lang="en-GB" altLang="en-US" dirty="0" err="1" smtClean="0">
                <a:solidFill>
                  <a:prstClr val="black"/>
                </a:solidFill>
                <a:latin typeface="Calibri"/>
                <a:cs typeface="Arial" panose="020B0604020202020204" pitchFamily="34" charset="0"/>
              </a:rPr>
              <a:t>Dit</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wordt</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vaak</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beoefend op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maaipercelen</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in de herfst na de </a:t>
            </a:r>
            <a:r>
              <a:rPr kumimoji="0" lang="en-US"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laatste</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snede</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t>
            </a:r>
            <a:r>
              <a:rPr lang="en-GB" altLang="en-US" dirty="0" err="1" smtClean="0">
                <a:solidFill>
                  <a:prstClr val="black"/>
                </a:solidFill>
                <a:latin typeface="Calibri"/>
                <a:cs typeface="Arial" panose="020B0604020202020204" pitchFamily="34" charset="0"/>
              </a:rPr>
              <a:t>bijv</a:t>
            </a:r>
            <a:r>
              <a:rPr lang="en-GB" altLang="en-US" dirty="0">
                <a:solidFill>
                  <a:prstClr val="black"/>
                </a:solidFill>
                <a:latin typeface="Calibri"/>
                <a:cs typeface="Arial" panose="020B0604020202020204" pitchFamily="34" charset="0"/>
              </a:rPr>
              <a:t>.</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met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jongvee</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dat terugkomt van de </a:t>
            </a:r>
            <a:r>
              <a:rPr kumimoji="0" lang="en-GB" altLang="en-US"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zomerweiden</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t>
            </a:r>
            <a:endPar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Een zeer vroege begrazing in het voorjaar wordt aanbevolen om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bepaalde</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onkruidsoorten</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zoals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Umbelliferae</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t>
            </a:r>
            <a:r>
              <a:rPr kumimoji="0" lang="en-GB" altLang="en-US" sz="1700" b="0" i="1"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Anthriscus</a:t>
            </a:r>
            <a:r>
              <a:rPr kumimoji="0" lang="en-GB" altLang="en-US" sz="1700" b="0" i="1"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sylvestris</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Heracleum</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sphondylium</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en </a:t>
            </a:r>
            <a:r>
              <a:rPr kumimoji="0" lang="en-GB" altLang="en-US"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andere</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dicotylen</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Rumex</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acetosa</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Taraxacum</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officinale</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Geranium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pratense</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te</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bestrijden</a:t>
            </a:r>
            <a:endPar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pic>
        <p:nvPicPr>
          <p:cNvPr id="6" name="Picture 6" descr="8201">
            <a:extLst>
              <a:ext uri="{FF2B5EF4-FFF2-40B4-BE49-F238E27FC236}">
                <a16:creationId xmlns:a16="http://schemas.microsoft.com/office/drawing/2014/main" id="{5D78FA64-F712-4A7C-B935-29B27656A1D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3450" y="2573362"/>
            <a:ext cx="2342406" cy="349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5163">
            <a:extLst>
              <a:ext uri="{FF2B5EF4-FFF2-40B4-BE49-F238E27FC236}">
                <a16:creationId xmlns:a16="http://schemas.microsoft.com/office/drawing/2014/main" id="{64A42EEA-5E7D-4C53-8742-67B797F4F59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138" y="2984524"/>
            <a:ext cx="4046537"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331358"/>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Onderhoud van het grasland</a:t>
            </a:r>
          </a:p>
        </p:txBody>
      </p:sp>
      <p:sp>
        <p:nvSpPr>
          <p:cNvPr id="5" name="Rectangle 4">
            <a:extLst>
              <a:ext uri="{FF2B5EF4-FFF2-40B4-BE49-F238E27FC236}">
                <a16:creationId xmlns:a16="http://schemas.microsoft.com/office/drawing/2014/main" id="{FFBE5DA6-F38F-4036-8177-7A6B0FDFCA10}"/>
              </a:ext>
            </a:extLst>
          </p:cNvPr>
          <p:cNvSpPr>
            <a:spLocks/>
          </p:cNvSpPr>
          <p:nvPr/>
        </p:nvSpPr>
        <p:spPr bwMode="auto">
          <a:xfrm>
            <a:off x="292100" y="957263"/>
            <a:ext cx="8559800"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Minstens één keer aan het einde van het beweidingsseizoen</a:t>
            </a:r>
          </a:p>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Toppen van </a:t>
            </a:r>
            <a:r>
              <a:rPr kumimoji="0" lang="en-GB" altLang="en-US"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vermeden</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planten</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onkruid moet worden bestreden </a:t>
            </a:r>
            <a:r>
              <a:rPr kumimoji="0" lang="en-GB" altLang="en-US"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zodra</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lang="en-GB" altLang="en-US" dirty="0" smtClean="0">
                <a:solidFill>
                  <a:prstClr val="black"/>
                </a:solidFill>
                <a:latin typeface="Calibri"/>
                <a:cs typeface="Arial" panose="020B0604020202020204" pitchFamily="34" charset="0"/>
              </a:rPr>
              <a:t>het</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verschijnt</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(sommige zijn indicatoren van </a:t>
            </a:r>
            <a:r>
              <a:rPr kumimoji="0" lang="en-GB" altLang="en-US"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overbemesting</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 verwijder de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oorzaken</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t>
            </a:r>
            <a:endPar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endPar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pic>
        <p:nvPicPr>
          <p:cNvPr id="6" name="Picture 8" descr="5627">
            <a:extLst>
              <a:ext uri="{FF2B5EF4-FFF2-40B4-BE49-F238E27FC236}">
                <a16:creationId xmlns:a16="http://schemas.microsoft.com/office/drawing/2014/main" id="{E0AD1B5D-14CD-40A2-8A32-20C27F10BB8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95550" y="2270125"/>
            <a:ext cx="1997075"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14750">
            <a:extLst>
              <a:ext uri="{FF2B5EF4-FFF2-40B4-BE49-F238E27FC236}">
                <a16:creationId xmlns:a16="http://schemas.microsoft.com/office/drawing/2014/main" id="{E841C7D1-3D26-4668-A696-E52C7FB2AB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8038" y="2281238"/>
            <a:ext cx="1995487"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5145">
            <a:extLst>
              <a:ext uri="{FF2B5EF4-FFF2-40B4-BE49-F238E27FC236}">
                <a16:creationId xmlns:a16="http://schemas.microsoft.com/office/drawing/2014/main" id="{DEF958A9-74E4-4D75-8B0F-8C3AE9113E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6713" y="2259013"/>
            <a:ext cx="2008187"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a:extLst>
              <a:ext uri="{FF2B5EF4-FFF2-40B4-BE49-F238E27FC236}">
                <a16:creationId xmlns:a16="http://schemas.microsoft.com/office/drawing/2014/main" id="{AFAF7899-0868-4BB0-8980-F03C6BDE1FBE}"/>
              </a:ext>
            </a:extLst>
          </p:cNvPr>
          <p:cNvSpPr txBox="1">
            <a:spLocks noChangeArrowheads="1"/>
          </p:cNvSpPr>
          <p:nvPr/>
        </p:nvSpPr>
        <p:spPr bwMode="auto">
          <a:xfrm>
            <a:off x="2624138" y="5351463"/>
            <a:ext cx="1741487" cy="7386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Senecio alpinus</a:t>
            </a:r>
            <a:b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(=Senecio cordatus </a:t>
            </a:r>
            <a:b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=Jacobaea alpina)</a:t>
            </a:r>
            <a:r>
              <a:rPr kumimoji="0" lang="en-GB" altLang="en-US"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a:t>
            </a:r>
            <a:endPar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
        <p:nvSpPr>
          <p:cNvPr id="11" name="Text Box 12">
            <a:extLst>
              <a:ext uri="{FF2B5EF4-FFF2-40B4-BE49-F238E27FC236}">
                <a16:creationId xmlns:a16="http://schemas.microsoft.com/office/drawing/2014/main" id="{C9ECD3E1-CAE9-49AE-83AC-74BB2EB697B3}"/>
              </a:ext>
            </a:extLst>
          </p:cNvPr>
          <p:cNvSpPr txBox="1">
            <a:spLocks noChangeArrowheads="1"/>
          </p:cNvSpPr>
          <p:nvPr/>
        </p:nvSpPr>
        <p:spPr bwMode="auto">
          <a:xfrm>
            <a:off x="781050" y="5351463"/>
            <a:ext cx="1196975"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Veratrum album</a:t>
            </a:r>
          </a:p>
        </p:txBody>
      </p:sp>
      <p:sp>
        <p:nvSpPr>
          <p:cNvPr id="12" name="Text Box 13">
            <a:extLst>
              <a:ext uri="{FF2B5EF4-FFF2-40B4-BE49-F238E27FC236}">
                <a16:creationId xmlns:a16="http://schemas.microsoft.com/office/drawing/2014/main" id="{C37B0D5A-EB3B-4B7B-AB98-71BF3F189274}"/>
              </a:ext>
            </a:extLst>
          </p:cNvPr>
          <p:cNvSpPr txBox="1">
            <a:spLocks noChangeArrowheads="1"/>
          </p:cNvSpPr>
          <p:nvPr/>
        </p:nvSpPr>
        <p:spPr bwMode="auto">
          <a:xfrm>
            <a:off x="5054600" y="5351463"/>
            <a:ext cx="1196975"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Rumex alpinus</a:t>
            </a:r>
          </a:p>
        </p:txBody>
      </p:sp>
      <p:pic>
        <p:nvPicPr>
          <p:cNvPr id="13" name="Picture 14" descr="5618">
            <a:extLst>
              <a:ext uri="{FF2B5EF4-FFF2-40B4-BE49-F238E27FC236}">
                <a16:creationId xmlns:a16="http://schemas.microsoft.com/office/drawing/2014/main" id="{8BEABCE7-9F18-457B-BD83-952FF9579F6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3225" y="2266950"/>
            <a:ext cx="201295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5">
            <a:extLst>
              <a:ext uri="{FF2B5EF4-FFF2-40B4-BE49-F238E27FC236}">
                <a16:creationId xmlns:a16="http://schemas.microsoft.com/office/drawing/2014/main" id="{1D8082A1-2EA2-4902-A34D-05BBB4309A8E}"/>
              </a:ext>
            </a:extLst>
          </p:cNvPr>
          <p:cNvSpPr txBox="1">
            <a:spLocks noChangeArrowheads="1"/>
          </p:cNvSpPr>
          <p:nvPr/>
        </p:nvSpPr>
        <p:spPr bwMode="auto">
          <a:xfrm>
            <a:off x="7219950" y="5351463"/>
            <a:ext cx="1365250"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Deschampsia caespitosa</a:t>
            </a:r>
          </a:p>
        </p:txBody>
      </p:sp>
    </p:spTree>
    <p:extLst>
      <p:ext uri="{BB962C8B-B14F-4D97-AF65-F5344CB8AC3E}">
        <p14:creationId xmlns:p14="http://schemas.microsoft.com/office/powerpoint/2010/main" val="988336347"/>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Effect van </a:t>
            </a:r>
            <a:r>
              <a:rPr lang="en-US" dirty="0" err="1" smtClean="0">
                <a:solidFill>
                  <a:prstClr val="black"/>
                </a:solidFill>
                <a:latin typeface="Calibri"/>
              </a:rPr>
              <a:t>een</a:t>
            </a:r>
            <a:r>
              <a:rPr lang="en-US" dirty="0" smtClean="0">
                <a:solidFill>
                  <a:prstClr val="black"/>
                </a:solidFill>
                <a:latin typeface="Calibri"/>
              </a:rPr>
              <a:t> </a:t>
            </a:r>
            <a:r>
              <a:rPr lang="en-US" dirty="0" err="1" smtClean="0">
                <a:solidFill>
                  <a:prstClr val="black"/>
                </a:solidFill>
                <a:latin typeface="Calibri"/>
              </a:rPr>
              <a:t>rantsoen</a:t>
            </a:r>
            <a:r>
              <a:rPr lang="en-US" dirty="0" smtClean="0">
                <a:solidFill>
                  <a:prstClr val="black"/>
                </a:solidFill>
                <a:latin typeface="Calibri"/>
              </a:rPr>
              <a:t> op </a:t>
            </a:r>
            <a:r>
              <a:rPr lang="en-US" dirty="0" err="1" smtClean="0">
                <a:solidFill>
                  <a:prstClr val="black"/>
                </a:solidFill>
                <a:latin typeface="Calibri"/>
              </a:rPr>
              <a:t>grasbasis</a:t>
            </a:r>
            <a:r>
              <a:rPr lang="en-US" dirty="0" smtClean="0">
                <a:solidFill>
                  <a:prstClr val="black"/>
                </a:solidFill>
                <a:latin typeface="Calibri"/>
              </a:rPr>
              <a:t>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op </a:t>
            </a:r>
            <a:r>
              <a:rPr kumimoji="0" lang="en-US" sz="2400" b="0" i="0" u="none" strike="noStrike" kern="1200" cap="none" spc="0" normalizeH="0" baseline="0" noProof="0" dirty="0">
                <a:ln>
                  <a:noFill/>
                </a:ln>
                <a:solidFill>
                  <a:prstClr val="black"/>
                </a:solidFill>
                <a:effectLst/>
                <a:uLnTx/>
                <a:uFillTx/>
                <a:latin typeface="Calibri"/>
                <a:ea typeface="+mj-ea"/>
                <a:cs typeface="+mj-cs"/>
              </a:rPr>
              <a:t>de kwaliteit van </a:t>
            </a:r>
            <a:r>
              <a:rPr kumimoji="0" lang="en-US" sz="2400" b="0" i="0" u="none" strike="noStrike" kern="1200" cap="none" spc="0" normalizeH="0" baseline="0" noProof="0" dirty="0" err="1">
                <a:ln>
                  <a:noFill/>
                </a:ln>
                <a:solidFill>
                  <a:prstClr val="black"/>
                </a:solidFill>
                <a:effectLst/>
                <a:uLnTx/>
                <a:uFillTx/>
                <a:latin typeface="Calibri"/>
                <a:ea typeface="+mj-ea"/>
                <a:cs typeface="+mj-cs"/>
              </a:rPr>
              <a:t>melkproducten</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versus</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een</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rantsoen</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op </a:t>
            </a:r>
            <a:r>
              <a:rPr kumimoji="0" lang="en-US" sz="2400" b="0" i="0" u="none" strike="noStrike" kern="1200" cap="none" spc="0" normalizeH="0" baseline="0" noProof="0" dirty="0">
                <a:ln>
                  <a:noFill/>
                </a:ln>
                <a:solidFill>
                  <a:prstClr val="black"/>
                </a:solidFill>
                <a:effectLst/>
                <a:uLnTx/>
                <a:uFillTx/>
                <a:latin typeface="Calibri"/>
                <a:ea typeface="+mj-ea"/>
                <a:cs typeface="+mj-cs"/>
              </a:rPr>
              <a:t>basis van </a:t>
            </a:r>
            <a:r>
              <a:rPr kumimoji="0" lang="en-US" sz="2400" b="0" i="0" u="none" strike="noStrike" kern="1200" cap="none" spc="0" normalizeH="0" baseline="0" noProof="0" dirty="0" err="1">
                <a:ln>
                  <a:noFill/>
                </a:ln>
                <a:solidFill>
                  <a:prstClr val="black"/>
                </a:solidFill>
                <a:effectLst/>
                <a:uLnTx/>
                <a:uFillTx/>
                <a:latin typeface="Calibri"/>
                <a:ea typeface="+mj-ea"/>
                <a:cs typeface="+mj-cs"/>
              </a:rPr>
              <a:t>geconserveerd</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ruwvoer</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a:ln>
                  <a:noFill/>
                </a:ln>
                <a:solidFill>
                  <a:prstClr val="black"/>
                </a:solidFill>
                <a:effectLst/>
                <a:uLnTx/>
                <a:uFillTx/>
                <a:latin typeface="Calibri"/>
                <a:ea typeface="+mj-ea"/>
                <a:cs typeface="+mj-cs"/>
              </a:rPr>
              <a:t>en krachtvoer</a:t>
            </a:r>
          </a:p>
        </p:txBody>
      </p:sp>
      <p:pic>
        <p:nvPicPr>
          <p:cNvPr id="3" name="Grafik 2">
            <a:extLst>
              <a:ext uri="{FF2B5EF4-FFF2-40B4-BE49-F238E27FC236}">
                <a16:creationId xmlns:a16="http://schemas.microsoft.com/office/drawing/2014/main" id="{46086F76-8EF9-41A0-B916-EAE64A6B1E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944" y="1345316"/>
            <a:ext cx="7802461" cy="4793773"/>
          </a:xfrm>
          <a:prstGeom prst="rect">
            <a:avLst/>
          </a:prstGeom>
        </p:spPr>
      </p:pic>
      <p:sp>
        <p:nvSpPr>
          <p:cNvPr id="5" name="Text Box 3">
            <a:extLst>
              <a:ext uri="{FF2B5EF4-FFF2-40B4-BE49-F238E27FC236}">
                <a16:creationId xmlns:a16="http://schemas.microsoft.com/office/drawing/2014/main" id="{B3DF76E9-AAFE-4FC6-8E22-5F0964630A63}"/>
              </a:ext>
            </a:extLst>
          </p:cNvPr>
          <p:cNvSpPr txBox="1">
            <a:spLocks noChangeArrowheads="1"/>
          </p:cNvSpPr>
          <p:nvPr/>
        </p:nvSpPr>
        <p:spPr bwMode="auto">
          <a:xfrm>
            <a:off x="179512" y="6448425"/>
            <a:ext cx="2492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Peratoner et al. 2015</a:t>
            </a:r>
          </a:p>
        </p:txBody>
      </p:sp>
    </p:spTree>
    <p:extLst>
      <p:ext uri="{BB962C8B-B14F-4D97-AF65-F5344CB8AC3E}">
        <p14:creationId xmlns:p14="http://schemas.microsoft.com/office/powerpoint/2010/main" val="3145808838"/>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pic>
        <p:nvPicPr>
          <p:cNvPr id="3" name="Inhaltsplatzhalter 2">
            <a:extLst>
              <a:ext uri="{FF2B5EF4-FFF2-40B4-BE49-F238E27FC236}">
                <a16:creationId xmlns:a16="http://schemas.microsoft.com/office/drawing/2014/main" id="{C71FCA82-4359-4762-8E78-0904E16171F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99592" y="1361945"/>
            <a:ext cx="7308073" cy="4632325"/>
          </a:xfrm>
          <a:prstGeom prst="rect">
            <a:avLst/>
          </a:prstGeom>
        </p:spPr>
      </p:pic>
      <p:sp>
        <p:nvSpPr>
          <p:cNvPr id="5" name="Text Box 3">
            <a:extLst>
              <a:ext uri="{FF2B5EF4-FFF2-40B4-BE49-F238E27FC236}">
                <a16:creationId xmlns:a16="http://schemas.microsoft.com/office/drawing/2014/main" id="{ED3A346A-D4A5-4432-9F07-A97C78E4A3C8}"/>
              </a:ext>
            </a:extLst>
          </p:cNvPr>
          <p:cNvSpPr txBox="1">
            <a:spLocks noChangeArrowheads="1"/>
          </p:cNvSpPr>
          <p:nvPr/>
        </p:nvSpPr>
        <p:spPr bwMode="auto">
          <a:xfrm>
            <a:off x="107504" y="6448425"/>
            <a:ext cx="2492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Bron: Peratoner et al. 2015</a:t>
            </a:r>
          </a:p>
        </p:txBody>
      </p:sp>
      <p:sp>
        <p:nvSpPr>
          <p:cNvPr id="6"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Effect van </a:t>
            </a:r>
            <a:r>
              <a:rPr lang="en-US" dirty="0" err="1" smtClean="0">
                <a:solidFill>
                  <a:prstClr val="black"/>
                </a:solidFill>
                <a:latin typeface="Calibri"/>
              </a:rPr>
              <a:t>een</a:t>
            </a:r>
            <a:r>
              <a:rPr lang="en-US" dirty="0" smtClean="0">
                <a:solidFill>
                  <a:prstClr val="black"/>
                </a:solidFill>
                <a:latin typeface="Calibri"/>
              </a:rPr>
              <a:t> </a:t>
            </a:r>
            <a:r>
              <a:rPr lang="en-US" dirty="0" err="1" smtClean="0">
                <a:solidFill>
                  <a:prstClr val="black"/>
                </a:solidFill>
                <a:latin typeface="Calibri"/>
              </a:rPr>
              <a:t>rantsoen</a:t>
            </a:r>
            <a:r>
              <a:rPr lang="en-US" dirty="0" smtClean="0">
                <a:solidFill>
                  <a:prstClr val="black"/>
                </a:solidFill>
                <a:latin typeface="Calibri"/>
              </a:rPr>
              <a:t> op </a:t>
            </a:r>
            <a:r>
              <a:rPr lang="en-US" dirty="0" err="1" smtClean="0">
                <a:solidFill>
                  <a:prstClr val="black"/>
                </a:solidFill>
                <a:latin typeface="Calibri"/>
              </a:rPr>
              <a:t>grasbasis</a:t>
            </a:r>
            <a:r>
              <a:rPr lang="en-US" dirty="0" smtClean="0">
                <a:solidFill>
                  <a:prstClr val="black"/>
                </a:solidFill>
                <a:latin typeface="Calibri"/>
              </a:rPr>
              <a:t>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op </a:t>
            </a:r>
            <a:r>
              <a:rPr kumimoji="0" lang="en-US" sz="2400" b="0" i="0" u="none" strike="noStrike" kern="1200" cap="none" spc="0" normalizeH="0" baseline="0" noProof="0" dirty="0">
                <a:ln>
                  <a:noFill/>
                </a:ln>
                <a:solidFill>
                  <a:prstClr val="black"/>
                </a:solidFill>
                <a:effectLst/>
                <a:uLnTx/>
                <a:uFillTx/>
                <a:latin typeface="Calibri"/>
                <a:ea typeface="+mj-ea"/>
                <a:cs typeface="+mj-cs"/>
              </a:rPr>
              <a:t>de kwaliteit van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vlees</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versus</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een</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rantsoen</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op </a:t>
            </a:r>
            <a:r>
              <a:rPr kumimoji="0" lang="en-US" sz="2400" b="0" i="0" u="none" strike="noStrike" kern="1200" cap="none" spc="0" normalizeH="0" baseline="0" noProof="0" dirty="0">
                <a:ln>
                  <a:noFill/>
                </a:ln>
                <a:solidFill>
                  <a:prstClr val="black"/>
                </a:solidFill>
                <a:effectLst/>
                <a:uLnTx/>
                <a:uFillTx/>
                <a:latin typeface="Calibri"/>
                <a:ea typeface="+mj-ea"/>
                <a:cs typeface="+mj-cs"/>
              </a:rPr>
              <a:t>basis van </a:t>
            </a:r>
            <a:r>
              <a:rPr kumimoji="0" lang="en-US" sz="2400" b="0" i="0" u="none" strike="noStrike" kern="1200" cap="none" spc="0" normalizeH="0" baseline="0" noProof="0" dirty="0" err="1">
                <a:ln>
                  <a:noFill/>
                </a:ln>
                <a:solidFill>
                  <a:prstClr val="black"/>
                </a:solidFill>
                <a:effectLst/>
                <a:uLnTx/>
                <a:uFillTx/>
                <a:latin typeface="Calibri"/>
                <a:ea typeface="+mj-ea"/>
                <a:cs typeface="+mj-cs"/>
              </a:rPr>
              <a:t>geconserveerd</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ruwvoer</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a:ln>
                  <a:noFill/>
                </a:ln>
                <a:solidFill>
                  <a:prstClr val="black"/>
                </a:solidFill>
                <a:effectLst/>
                <a:uLnTx/>
                <a:uFillTx/>
                <a:latin typeface="Calibri"/>
                <a:ea typeface="+mj-ea"/>
                <a:cs typeface="+mj-cs"/>
              </a:rPr>
              <a:t>en krachtvoer</a:t>
            </a:r>
          </a:p>
        </p:txBody>
      </p:sp>
    </p:spTree>
    <p:extLst>
      <p:ext uri="{BB962C8B-B14F-4D97-AF65-F5344CB8AC3E}">
        <p14:creationId xmlns:p14="http://schemas.microsoft.com/office/powerpoint/2010/main" val="18177041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157651" y="2066623"/>
            <a:ext cx="7590685" cy="4525936"/>
          </a:xfrm>
          <a:prstGeom prst="rect">
            <a:avLst/>
          </a:prstGeom>
          <a:ln>
            <a:noFill/>
          </a:ln>
          <a:effectLst>
            <a:outerShdw blurRad="292100" dist="139700" dir="2700000" algn="tl" rotWithShape="0">
              <a:srgbClr val="333333">
                <a:alpha val="65000"/>
              </a:srgbClr>
            </a:outerShdw>
          </a:effectLst>
        </p:spPr>
      </p:pic>
      <p:sp>
        <p:nvSpPr>
          <p:cNvPr id="2" name="Título 1"/>
          <p:cNvSpPr>
            <a:spLocks noGrp="1"/>
          </p:cNvSpPr>
          <p:nvPr>
            <p:ph type="ctrTitle"/>
          </p:nvPr>
        </p:nvSpPr>
        <p:spPr>
          <a:xfrm>
            <a:off x="157651" y="253415"/>
            <a:ext cx="7453181" cy="1656524"/>
          </a:xfrm>
        </p:spPr>
        <p:txBody>
          <a:bodyPr/>
          <a:lstStyle/>
          <a:p>
            <a:r>
              <a:rPr lang="en-US" sz="2400" dirty="0" err="1" smtClean="0">
                <a:solidFill>
                  <a:schemeClr val="tx1"/>
                </a:solidFill>
                <a:latin typeface="+mn-lt"/>
              </a:rPr>
              <a:t>Voor</a:t>
            </a:r>
            <a:r>
              <a:rPr lang="en-US" sz="2400" dirty="0" smtClean="0">
                <a:solidFill>
                  <a:schemeClr val="tx1"/>
                </a:solidFill>
                <a:latin typeface="+mn-lt"/>
              </a:rPr>
              <a:t> </a:t>
            </a:r>
            <a:r>
              <a:rPr lang="en-US" sz="2400" dirty="0" err="1" smtClean="0">
                <a:solidFill>
                  <a:schemeClr val="tx1"/>
                </a:solidFill>
                <a:latin typeface="+mn-lt"/>
              </a:rPr>
              <a:t>zowel</a:t>
            </a:r>
            <a:r>
              <a:rPr lang="en-US" sz="2400" dirty="0" smtClean="0">
                <a:solidFill>
                  <a:schemeClr val="tx1"/>
                </a:solidFill>
                <a:latin typeface="+mn-lt"/>
              </a:rPr>
              <a:t> </a:t>
            </a:r>
            <a:r>
              <a:rPr lang="en-US" sz="2400" dirty="0" err="1" smtClean="0">
                <a:solidFill>
                  <a:schemeClr val="tx1"/>
                </a:solidFill>
                <a:latin typeface="+mn-lt"/>
              </a:rPr>
              <a:t>gras</a:t>
            </a:r>
            <a:r>
              <a:rPr lang="en-US" sz="2400" dirty="0" smtClean="0">
                <a:solidFill>
                  <a:schemeClr val="tx1"/>
                </a:solidFill>
                <a:latin typeface="+mn-lt"/>
              </a:rPr>
              <a:t> (</a:t>
            </a:r>
            <a:r>
              <a:rPr lang="en-US" sz="2400" dirty="0" err="1" smtClean="0">
                <a:solidFill>
                  <a:schemeClr val="tx1"/>
                </a:solidFill>
                <a:latin typeface="+mn-lt"/>
              </a:rPr>
              <a:t>timothee</a:t>
            </a:r>
            <a:r>
              <a:rPr lang="en-US" sz="2400" dirty="0" smtClean="0">
                <a:solidFill>
                  <a:schemeClr val="tx1"/>
                </a:solidFill>
                <a:latin typeface="+mn-lt"/>
              </a:rPr>
              <a:t> </a:t>
            </a:r>
            <a:r>
              <a:rPr lang="en-US" sz="2400" dirty="0" err="1" smtClean="0">
                <a:solidFill>
                  <a:schemeClr val="tx1"/>
                </a:solidFill>
                <a:latin typeface="+mn-lt"/>
              </a:rPr>
              <a:t>en</a:t>
            </a:r>
            <a:r>
              <a:rPr lang="en-US" sz="2400" dirty="0" smtClean="0">
                <a:solidFill>
                  <a:schemeClr val="tx1"/>
                </a:solidFill>
                <a:latin typeface="+mn-lt"/>
              </a:rPr>
              <a:t> </a:t>
            </a:r>
            <a:r>
              <a:rPr lang="en-US" sz="2400" dirty="0" err="1" smtClean="0">
                <a:solidFill>
                  <a:schemeClr val="tx1"/>
                </a:solidFill>
                <a:latin typeface="+mn-lt"/>
              </a:rPr>
              <a:t>beemdlangbloem</a:t>
            </a:r>
            <a:r>
              <a:rPr lang="en-US" sz="2400" dirty="0" smtClean="0">
                <a:solidFill>
                  <a:schemeClr val="tx1"/>
                </a:solidFill>
                <a:latin typeface="+mn-lt"/>
              </a:rPr>
              <a:t>) </a:t>
            </a:r>
            <a:r>
              <a:rPr lang="en-US" sz="2400" dirty="0" err="1" smtClean="0">
                <a:solidFill>
                  <a:schemeClr val="tx1"/>
                </a:solidFill>
                <a:latin typeface="+mn-lt"/>
              </a:rPr>
              <a:t>als</a:t>
            </a:r>
            <a:r>
              <a:rPr lang="en-US" sz="2400" dirty="0" smtClean="0">
                <a:solidFill>
                  <a:schemeClr val="tx1"/>
                </a:solidFill>
                <a:latin typeface="+mn-lt"/>
              </a:rPr>
              <a:t> </a:t>
            </a:r>
            <a:r>
              <a:rPr lang="en-US" sz="2400" dirty="0" err="1" smtClean="0">
                <a:solidFill>
                  <a:schemeClr val="tx1"/>
                </a:solidFill>
                <a:latin typeface="+mn-lt"/>
              </a:rPr>
              <a:t>gras</a:t>
            </a:r>
            <a:r>
              <a:rPr lang="en-US" sz="2400" dirty="0" smtClean="0">
                <a:solidFill>
                  <a:schemeClr val="tx1"/>
                </a:solidFill>
                <a:latin typeface="+mn-lt"/>
              </a:rPr>
              <a:t> </a:t>
            </a:r>
            <a:r>
              <a:rPr lang="en-US" sz="2400" dirty="0" err="1" smtClean="0">
                <a:solidFill>
                  <a:schemeClr val="tx1"/>
                </a:solidFill>
                <a:latin typeface="+mn-lt"/>
              </a:rPr>
              <a:t>en</a:t>
            </a:r>
            <a:r>
              <a:rPr lang="en-US" sz="2400" dirty="0" smtClean="0">
                <a:solidFill>
                  <a:schemeClr val="tx1"/>
                </a:solidFill>
                <a:latin typeface="+mn-lt"/>
              </a:rPr>
              <a:t> </a:t>
            </a:r>
            <a:r>
              <a:rPr lang="en-US" sz="2400" dirty="0" err="1" smtClean="0">
                <a:solidFill>
                  <a:schemeClr val="tx1"/>
                </a:solidFill>
                <a:latin typeface="+mn-lt"/>
              </a:rPr>
              <a:t>klaver</a:t>
            </a:r>
            <a:r>
              <a:rPr lang="en-US" sz="2400" dirty="0" smtClean="0">
                <a:solidFill>
                  <a:schemeClr val="tx1"/>
                </a:solidFill>
                <a:latin typeface="+mn-lt"/>
              </a:rPr>
              <a:t> (100 kg N per ha) is de DS-</a:t>
            </a:r>
            <a:r>
              <a:rPr lang="en-US" sz="2400" dirty="0" err="1" smtClean="0">
                <a:solidFill>
                  <a:schemeClr val="tx1"/>
                </a:solidFill>
                <a:latin typeface="+mn-lt"/>
              </a:rPr>
              <a:t>opbrengst</a:t>
            </a:r>
            <a:r>
              <a:rPr lang="en-US" sz="2400" dirty="0" smtClean="0">
                <a:solidFill>
                  <a:schemeClr val="tx1"/>
                </a:solidFill>
                <a:latin typeface="+mn-lt"/>
              </a:rPr>
              <a:t> lager</a:t>
            </a:r>
            <a:r>
              <a:rPr lang="en-US" sz="2400" dirty="0">
                <a:solidFill>
                  <a:schemeClr val="tx1"/>
                </a:solidFill>
                <a:latin typeface="+mn-lt"/>
              </a:rPr>
              <a:t>, maar de</a:t>
            </a:r>
            <a:r>
              <a:rPr lang="en-US" sz="2400" dirty="0" smtClean="0">
                <a:solidFill>
                  <a:schemeClr val="tx1"/>
                </a:solidFill>
                <a:latin typeface="+mn-lt"/>
              </a:rPr>
              <a:t> verteerbaarheid van organisch materiaal (OMD) </a:t>
            </a:r>
            <a:r>
              <a:rPr lang="en-US" sz="2400" dirty="0" err="1" smtClean="0">
                <a:solidFill>
                  <a:schemeClr val="tx1"/>
                </a:solidFill>
                <a:latin typeface="+mn-lt"/>
              </a:rPr>
              <a:t>hoger</a:t>
            </a:r>
            <a:r>
              <a:rPr lang="en-US" sz="2400" dirty="0" smtClean="0">
                <a:solidFill>
                  <a:schemeClr val="tx1"/>
                </a:solidFill>
                <a:latin typeface="+mn-lt"/>
              </a:rPr>
              <a:t> </a:t>
            </a:r>
            <a:r>
              <a:rPr lang="en-US" sz="2400" dirty="0" err="1" smtClean="0">
                <a:solidFill>
                  <a:schemeClr val="tx1"/>
                </a:solidFill>
                <a:latin typeface="+mn-lt"/>
              </a:rPr>
              <a:t>bij</a:t>
            </a:r>
            <a:r>
              <a:rPr lang="en-US" sz="2400" dirty="0" smtClean="0">
                <a:solidFill>
                  <a:schemeClr val="tx1"/>
                </a:solidFill>
                <a:latin typeface="+mn-lt"/>
              </a:rPr>
              <a:t> </a:t>
            </a:r>
            <a:r>
              <a:rPr lang="en-US" sz="2400" dirty="0" err="1" smtClean="0">
                <a:solidFill>
                  <a:schemeClr val="tx1"/>
                </a:solidFill>
                <a:latin typeface="+mn-lt"/>
              </a:rPr>
              <a:t>drie</a:t>
            </a:r>
            <a:r>
              <a:rPr lang="en-US" sz="2400" dirty="0" smtClean="0">
                <a:solidFill>
                  <a:schemeClr val="tx1"/>
                </a:solidFill>
                <a:latin typeface="+mn-lt"/>
              </a:rPr>
              <a:t> </a:t>
            </a:r>
            <a:r>
              <a:rPr lang="en-US" sz="2400" dirty="0" err="1" smtClean="0">
                <a:solidFill>
                  <a:schemeClr val="tx1"/>
                </a:solidFill>
                <a:latin typeface="+mn-lt"/>
              </a:rPr>
              <a:t>snedes</a:t>
            </a:r>
            <a:r>
              <a:rPr lang="en-US" sz="2400" dirty="0" smtClean="0">
                <a:solidFill>
                  <a:schemeClr val="tx1"/>
                </a:solidFill>
                <a:latin typeface="+mn-lt"/>
              </a:rPr>
              <a:t> per </a:t>
            </a:r>
            <a:r>
              <a:rPr lang="en-US" sz="2400" dirty="0" err="1" smtClean="0">
                <a:solidFill>
                  <a:schemeClr val="tx1"/>
                </a:solidFill>
                <a:latin typeface="+mn-lt"/>
              </a:rPr>
              <a:t>jaar</a:t>
            </a:r>
            <a:r>
              <a:rPr lang="en-US" sz="2400" dirty="0" smtClean="0">
                <a:solidFill>
                  <a:schemeClr val="tx1"/>
                </a:solidFill>
                <a:latin typeface="+mn-lt"/>
              </a:rPr>
              <a:t> </a:t>
            </a:r>
            <a:r>
              <a:rPr lang="en-US" sz="2400" dirty="0" err="1" smtClean="0">
                <a:solidFill>
                  <a:schemeClr val="tx1"/>
                </a:solidFill>
                <a:latin typeface="+mn-lt"/>
              </a:rPr>
              <a:t>dan</a:t>
            </a:r>
            <a:r>
              <a:rPr lang="en-US" sz="2400" dirty="0" smtClean="0">
                <a:solidFill>
                  <a:schemeClr val="tx1"/>
                </a:solidFill>
                <a:latin typeface="+mn-lt"/>
              </a:rPr>
              <a:t> </a:t>
            </a:r>
            <a:r>
              <a:rPr lang="en-US" sz="2400" dirty="0" err="1" smtClean="0">
                <a:solidFill>
                  <a:schemeClr val="tx1"/>
                </a:solidFill>
                <a:latin typeface="+mn-lt"/>
              </a:rPr>
              <a:t>bij</a:t>
            </a:r>
            <a:r>
              <a:rPr lang="en-US" sz="2400" dirty="0" smtClean="0">
                <a:solidFill>
                  <a:schemeClr val="tx1"/>
                </a:solidFill>
                <a:latin typeface="+mn-lt"/>
              </a:rPr>
              <a:t> twee </a:t>
            </a:r>
            <a:r>
              <a:rPr lang="en-US" sz="2400" dirty="0" err="1" smtClean="0">
                <a:solidFill>
                  <a:schemeClr val="tx1"/>
                </a:solidFill>
                <a:latin typeface="+mn-lt"/>
              </a:rPr>
              <a:t>snedes</a:t>
            </a:r>
            <a:endParaRPr lang="en-US" sz="2400" dirty="0">
              <a:solidFill>
                <a:schemeClr val="tx1"/>
              </a:solidFill>
              <a:latin typeface="+mn-lt"/>
            </a:endParaRPr>
          </a:p>
        </p:txBody>
      </p:sp>
      <p:sp>
        <p:nvSpPr>
          <p:cNvPr id="4" name="textruta 3"/>
          <p:cNvSpPr txBox="1"/>
          <p:nvPr/>
        </p:nvSpPr>
        <p:spPr>
          <a:xfrm>
            <a:off x="7675824" y="6528178"/>
            <a:ext cx="165538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a:t>
            </a:r>
            <a:r>
              <a:rPr kumimoji="0" lang="sv-SE" sz="1600" b="0" i="0" u="none" strike="noStrike" kern="1200" cap="none" spc="0" normalizeH="0" baseline="0" noProof="0" dirty="0" err="1" smtClean="0">
                <a:ln>
                  <a:noFill/>
                </a:ln>
                <a:solidFill>
                  <a:prstClr val="black"/>
                </a:solidFill>
                <a:effectLst/>
                <a:uLnTx/>
                <a:uFillTx/>
                <a:latin typeface="Calibri"/>
                <a:ea typeface="+mn-ea"/>
                <a:cs typeface="+mn-cs"/>
              </a:rPr>
              <a:t>Kornher</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1982)</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8085798"/>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5956347"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Voor- en nadelen van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productie</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op </a:t>
            </a:r>
            <a:r>
              <a:rPr kumimoji="0" lang="en-US" sz="2400" b="0" i="0" u="none" strike="noStrike" kern="1200" cap="none" spc="0" normalizeH="0" baseline="0" noProof="0" dirty="0">
                <a:ln>
                  <a:noFill/>
                </a:ln>
                <a:solidFill>
                  <a:prstClr val="black"/>
                </a:solidFill>
                <a:effectLst/>
                <a:uLnTx/>
                <a:uFillTx/>
                <a:latin typeface="Calibri"/>
                <a:ea typeface="+mj-ea"/>
                <a:cs typeface="+mj-cs"/>
              </a:rPr>
              <a:t>basis van </a:t>
            </a:r>
            <a:r>
              <a:rPr lang="en-US" dirty="0" err="1" smtClean="0">
                <a:solidFill>
                  <a:prstClr val="black"/>
                </a:solidFill>
                <a:latin typeface="Calibri"/>
              </a:rPr>
              <a:t>beweiding</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67544" y="1448533"/>
            <a:ext cx="8218488" cy="4632515"/>
          </a:xfrm>
        </p:spPr>
        <p:txBody>
          <a:bodyPr/>
          <a:lstStyle/>
          <a:p>
            <a:r>
              <a:rPr lang="en-US" dirty="0"/>
              <a:t>Voordelen</a:t>
            </a:r>
          </a:p>
          <a:p>
            <a:pPr lvl="1"/>
            <a:r>
              <a:rPr lang="en-US" dirty="0"/>
              <a:t> </a:t>
            </a:r>
            <a:r>
              <a:rPr lang="en-US" dirty="0" err="1" smtClean="0"/>
              <a:t>lagere</a:t>
            </a:r>
            <a:r>
              <a:rPr lang="en-US" dirty="0" smtClean="0"/>
              <a:t> </a:t>
            </a:r>
            <a:r>
              <a:rPr lang="en-US" dirty="0"/>
              <a:t>productiekosten</a:t>
            </a:r>
          </a:p>
          <a:p>
            <a:pPr lvl="1"/>
            <a:r>
              <a:rPr lang="en-US" dirty="0"/>
              <a:t> </a:t>
            </a:r>
            <a:r>
              <a:rPr lang="en-US" dirty="0" smtClean="0"/>
              <a:t>minder </a:t>
            </a:r>
            <a:r>
              <a:rPr lang="en-US" dirty="0" err="1" smtClean="0"/>
              <a:t>arbeid</a:t>
            </a:r>
            <a:r>
              <a:rPr lang="en-US" dirty="0" smtClean="0"/>
              <a:t> </a:t>
            </a:r>
            <a:r>
              <a:rPr lang="en-US" dirty="0" err="1" smtClean="0"/>
              <a:t>nodig</a:t>
            </a:r>
            <a:endParaRPr lang="en-US" dirty="0"/>
          </a:p>
          <a:p>
            <a:pPr lvl="1"/>
            <a:r>
              <a:rPr lang="en-US" dirty="0"/>
              <a:t> verbeterd dierenwelzijn</a:t>
            </a:r>
          </a:p>
          <a:p>
            <a:pPr lvl="1"/>
            <a:r>
              <a:rPr lang="en-US" dirty="0"/>
              <a:t> </a:t>
            </a:r>
            <a:r>
              <a:rPr lang="en-US" dirty="0" smtClean="0"/>
              <a:t>pastoral </a:t>
            </a:r>
            <a:r>
              <a:rPr lang="en-US" dirty="0"/>
              <a:t>landschap (relevant </a:t>
            </a:r>
            <a:r>
              <a:rPr lang="en-US" dirty="0" err="1" smtClean="0"/>
              <a:t>voor</a:t>
            </a:r>
            <a:r>
              <a:rPr lang="en-US" dirty="0" smtClean="0"/>
              <a:t> </a:t>
            </a:r>
            <a:r>
              <a:rPr lang="en-US" dirty="0"/>
              <a:t>toerisme)</a:t>
            </a:r>
          </a:p>
          <a:p>
            <a:pPr lvl="1"/>
            <a:r>
              <a:rPr lang="en-US" dirty="0"/>
              <a:t> hoge omzettingsefficiëntie van </a:t>
            </a:r>
            <a:r>
              <a:rPr lang="en-US" dirty="0" err="1" smtClean="0"/>
              <a:t>ruwvoer</a:t>
            </a:r>
            <a:r>
              <a:rPr lang="en-US" dirty="0" smtClean="0"/>
              <a:t> </a:t>
            </a:r>
            <a:r>
              <a:rPr lang="en-US" dirty="0"/>
              <a:t>naar voedsel (als de planten in een vroeg fenologisch stadium worden begraasd)</a:t>
            </a:r>
          </a:p>
          <a:p>
            <a:pPr lvl="1"/>
            <a:r>
              <a:rPr lang="en-US" dirty="0"/>
              <a:t> Verbeterde voedingswaarde van producten (melk, vlees)</a:t>
            </a:r>
          </a:p>
          <a:p>
            <a:r>
              <a:rPr lang="en-US" dirty="0"/>
              <a:t>Nadelen</a:t>
            </a:r>
          </a:p>
          <a:p>
            <a:pPr lvl="1"/>
            <a:r>
              <a:rPr lang="en-US" dirty="0"/>
              <a:t> een lagere opbrengst per koe en dus </a:t>
            </a:r>
            <a:r>
              <a:rPr lang="en-US" dirty="0" err="1"/>
              <a:t>lagere</a:t>
            </a:r>
            <a:r>
              <a:rPr lang="en-US" dirty="0"/>
              <a:t> </a:t>
            </a:r>
            <a:r>
              <a:rPr lang="en-US" dirty="0" err="1" smtClean="0"/>
              <a:t>inkomsten</a:t>
            </a:r>
            <a:r>
              <a:rPr lang="en-US" dirty="0" smtClean="0"/>
              <a:t> </a:t>
            </a:r>
            <a:r>
              <a:rPr lang="en-US" dirty="0"/>
              <a:t>(niet noodzakelijkerwijs een lager inkomen) + een grotere vraag naar beschikbare grond</a:t>
            </a:r>
          </a:p>
          <a:p>
            <a:pPr lvl="1"/>
            <a:r>
              <a:rPr lang="en-US" dirty="0"/>
              <a:t> </a:t>
            </a:r>
            <a:r>
              <a:rPr lang="en-US" dirty="0" err="1" smtClean="0"/>
              <a:t>hogere</a:t>
            </a:r>
            <a:r>
              <a:rPr lang="en-US" dirty="0" smtClean="0"/>
              <a:t> </a:t>
            </a:r>
            <a:r>
              <a:rPr lang="en-US" dirty="0" err="1" smtClean="0"/>
              <a:t>kwaliteit</a:t>
            </a:r>
            <a:r>
              <a:rPr lang="en-US" dirty="0" smtClean="0"/>
              <a:t> management </a:t>
            </a:r>
            <a:r>
              <a:rPr lang="en-US" dirty="0" err="1" smtClean="0"/>
              <a:t>nodig</a:t>
            </a:r>
            <a:endParaRPr lang="de-DE" dirty="0"/>
          </a:p>
        </p:txBody>
      </p:sp>
      <p:sp>
        <p:nvSpPr>
          <p:cNvPr id="5" name="Text Box 4">
            <a:extLst>
              <a:ext uri="{FF2B5EF4-FFF2-40B4-BE49-F238E27FC236}">
                <a16:creationId xmlns:a16="http://schemas.microsoft.com/office/drawing/2014/main" id="{64DA7C5B-F89C-4622-9913-6111C4F92F72}"/>
              </a:ext>
            </a:extLst>
          </p:cNvPr>
          <p:cNvSpPr txBox="1">
            <a:spLocks noChangeArrowheads="1"/>
          </p:cNvSpPr>
          <p:nvPr/>
        </p:nvSpPr>
        <p:spPr bwMode="auto">
          <a:xfrm>
            <a:off x="323528" y="6429375"/>
            <a:ext cx="2332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Bron: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Thomet</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et al. 2011</a:t>
            </a:r>
          </a:p>
        </p:txBody>
      </p:sp>
    </p:spTree>
    <p:extLst>
      <p:ext uri="{BB962C8B-B14F-4D97-AF65-F5344CB8AC3E}">
        <p14:creationId xmlns:p14="http://schemas.microsoft.com/office/powerpoint/2010/main" val="3007487220"/>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Voorwaarden voor een succesvolle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productie</a:t>
            </a:r>
            <a:r>
              <a:rPr kumimoji="0" lang="en-US" sz="2400" b="0" i="0" u="none" strike="noStrike" kern="1200" cap="none" spc="0" normalizeH="0" baseline="0" noProof="0" dirty="0">
                <a:ln>
                  <a:noFill/>
                </a:ln>
                <a:solidFill>
                  <a:prstClr val="black"/>
                </a:solidFill>
                <a:effectLst/>
                <a:uLnTx/>
                <a:uFillTx/>
                <a:latin typeface="Calibri"/>
                <a:ea typeface="+mj-ea"/>
                <a:cs typeface="+mj-cs"/>
              </a:rPr>
              <a:t> op basis van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beweiding</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pPr>
              <a:buFont typeface="Arial" panose="020B0604020202020204" pitchFamily="34" charset="0"/>
              <a:buChar char="•"/>
            </a:pPr>
            <a:r>
              <a:rPr lang="en-US" dirty="0" err="1" smtClean="0"/>
              <a:t>Voldoende</a:t>
            </a:r>
            <a:r>
              <a:rPr lang="en-US" dirty="0" smtClean="0"/>
              <a:t> </a:t>
            </a:r>
            <a:r>
              <a:rPr lang="en-US" dirty="0" err="1" smtClean="0"/>
              <a:t>grond</a:t>
            </a:r>
            <a:r>
              <a:rPr lang="en-US" dirty="0" smtClean="0"/>
              <a:t> </a:t>
            </a:r>
            <a:r>
              <a:rPr lang="en-US" dirty="0" err="1" smtClean="0"/>
              <a:t>beschikbaar</a:t>
            </a:r>
            <a:endParaRPr lang="en-US" dirty="0"/>
          </a:p>
          <a:p>
            <a:pPr>
              <a:buFont typeface="Arial" panose="020B0604020202020204" pitchFamily="34" charset="0"/>
              <a:buChar char="•"/>
            </a:pPr>
            <a:r>
              <a:rPr lang="en-US" dirty="0" err="1" smtClean="0"/>
              <a:t>Dichtbij</a:t>
            </a:r>
            <a:r>
              <a:rPr lang="en-US" dirty="0" smtClean="0"/>
              <a:t> de </a:t>
            </a:r>
            <a:r>
              <a:rPr lang="en-US" dirty="0" err="1" smtClean="0"/>
              <a:t>bedrijfsgebouwen</a:t>
            </a:r>
            <a:endParaRPr lang="en-US" dirty="0"/>
          </a:p>
          <a:p>
            <a:pPr>
              <a:buFont typeface="Arial" panose="020B0604020202020204" pitchFamily="34" charset="0"/>
              <a:buChar char="•"/>
            </a:pPr>
            <a:r>
              <a:rPr lang="en-US" dirty="0"/>
              <a:t>Topografie die geschikt is </a:t>
            </a:r>
            <a:r>
              <a:rPr lang="en-US" dirty="0" err="1"/>
              <a:t>voor</a:t>
            </a:r>
            <a:r>
              <a:rPr lang="en-US" dirty="0"/>
              <a:t> </a:t>
            </a:r>
            <a:r>
              <a:rPr lang="en-US" dirty="0" err="1" smtClean="0"/>
              <a:t>weidend</a:t>
            </a:r>
            <a:r>
              <a:rPr lang="en-US" dirty="0" smtClean="0"/>
              <a:t> </a:t>
            </a:r>
            <a:r>
              <a:rPr lang="en-US" dirty="0" err="1" smtClean="0"/>
              <a:t>vee</a:t>
            </a:r>
            <a:r>
              <a:rPr lang="en-US" dirty="0" smtClean="0"/>
              <a:t> </a:t>
            </a:r>
            <a:r>
              <a:rPr lang="en-US" dirty="0"/>
              <a:t>(soort en ras moeten overeenkomen met de gegeven </a:t>
            </a:r>
            <a:r>
              <a:rPr lang="en-US" dirty="0" err="1"/>
              <a:t>topografie</a:t>
            </a:r>
            <a:r>
              <a:rPr lang="en-US" dirty="0" smtClean="0"/>
              <a:t>)</a:t>
            </a:r>
            <a:endParaRPr lang="en-US" dirty="0"/>
          </a:p>
          <a:p>
            <a:pPr>
              <a:buFont typeface="Arial" panose="020B0604020202020204" pitchFamily="34" charset="0"/>
              <a:buChar char="•"/>
            </a:pPr>
            <a:r>
              <a:rPr lang="en-US" dirty="0" err="1"/>
              <a:t>Aanvaarding</a:t>
            </a:r>
            <a:r>
              <a:rPr lang="en-US" dirty="0"/>
              <a:t> </a:t>
            </a:r>
            <a:r>
              <a:rPr lang="en-US" dirty="0" smtClean="0"/>
              <a:t>van </a:t>
            </a:r>
            <a:r>
              <a:rPr lang="en-US" dirty="0"/>
              <a:t>verminderde prestaties van de koe</a:t>
            </a:r>
          </a:p>
          <a:p>
            <a:pPr>
              <a:buFont typeface="Arial" panose="020B0604020202020204" pitchFamily="34" charset="0"/>
              <a:buChar char="•"/>
            </a:pPr>
            <a:r>
              <a:rPr lang="en-US" dirty="0"/>
              <a:t>Gebruik van geschikte rassen (vooral bij koeien)</a:t>
            </a:r>
          </a:p>
          <a:p>
            <a:pPr>
              <a:buFont typeface="Arial" panose="020B0604020202020204" pitchFamily="34" charset="0"/>
              <a:buChar char="•"/>
            </a:pPr>
            <a:r>
              <a:rPr lang="en-US" dirty="0" err="1" smtClean="0"/>
              <a:t>Laag</a:t>
            </a:r>
            <a:r>
              <a:rPr lang="en-US" dirty="0" smtClean="0"/>
              <a:t> </a:t>
            </a:r>
            <a:r>
              <a:rPr lang="en-US" dirty="0"/>
              <a:t>lichaamsgewicht (belangrijk op steile hellingen)</a:t>
            </a:r>
          </a:p>
          <a:p>
            <a:pPr>
              <a:buFont typeface="Arial" panose="020B0604020202020204" pitchFamily="34" charset="0"/>
              <a:buChar char="•"/>
            </a:pPr>
            <a:r>
              <a:rPr lang="en-US" dirty="0" err="1" smtClean="0"/>
              <a:t>Mogelijkheid</a:t>
            </a:r>
            <a:r>
              <a:rPr lang="en-US" dirty="0" smtClean="0"/>
              <a:t> </a:t>
            </a:r>
            <a:r>
              <a:rPr lang="en-US" dirty="0"/>
              <a:t>tot </a:t>
            </a:r>
            <a:r>
              <a:rPr lang="en-US" dirty="0" err="1"/>
              <a:t>hoge</a:t>
            </a:r>
            <a:r>
              <a:rPr lang="en-US" dirty="0"/>
              <a:t> </a:t>
            </a:r>
            <a:r>
              <a:rPr lang="en-US" dirty="0" err="1" smtClean="0"/>
              <a:t>opname</a:t>
            </a:r>
            <a:r>
              <a:rPr lang="en-US" dirty="0" smtClean="0"/>
              <a:t> van </a:t>
            </a:r>
            <a:r>
              <a:rPr lang="en-US" dirty="0" err="1" smtClean="0"/>
              <a:t>ruwvoer</a:t>
            </a:r>
            <a:r>
              <a:rPr lang="en-US" dirty="0" smtClean="0"/>
              <a:t> </a:t>
            </a:r>
            <a:r>
              <a:rPr lang="en-US" dirty="0"/>
              <a:t>in verhouding tot de energiebehoefte</a:t>
            </a:r>
          </a:p>
          <a:p>
            <a:pPr>
              <a:buFont typeface="Arial" panose="020B0604020202020204" pitchFamily="34" charset="0"/>
              <a:buChar char="•"/>
            </a:pPr>
            <a:r>
              <a:rPr lang="en-US" dirty="0" err="1" smtClean="0"/>
              <a:t>Vermogen</a:t>
            </a:r>
            <a:r>
              <a:rPr lang="en-US" dirty="0" smtClean="0"/>
              <a:t> </a:t>
            </a:r>
            <a:r>
              <a:rPr lang="en-US" dirty="0"/>
              <a:t>om de lichaamsconditie op </a:t>
            </a:r>
            <a:r>
              <a:rPr lang="en-US" dirty="0" err="1" smtClean="0"/>
              <a:t>gras</a:t>
            </a:r>
            <a:r>
              <a:rPr lang="en-US" dirty="0" smtClean="0"/>
              <a:t> </a:t>
            </a:r>
            <a:r>
              <a:rPr lang="en-US" dirty="0"/>
              <a:t>in stand </a:t>
            </a:r>
            <a:r>
              <a:rPr lang="en-US" dirty="0" err="1"/>
              <a:t>te</a:t>
            </a:r>
            <a:r>
              <a:rPr lang="en-US" dirty="0"/>
              <a:t> </a:t>
            </a:r>
            <a:r>
              <a:rPr lang="en-US" dirty="0" err="1" smtClean="0"/>
              <a:t>houden</a:t>
            </a:r>
            <a:endParaRPr lang="en-US" dirty="0"/>
          </a:p>
          <a:p>
            <a:pPr>
              <a:buFont typeface="Arial" panose="020B0604020202020204" pitchFamily="34" charset="0"/>
              <a:buChar char="•"/>
            </a:pPr>
            <a:r>
              <a:rPr lang="en-US" dirty="0" err="1" smtClean="0"/>
              <a:t>Verminderde</a:t>
            </a:r>
            <a:r>
              <a:rPr lang="en-US" dirty="0" smtClean="0"/>
              <a:t> </a:t>
            </a:r>
            <a:r>
              <a:rPr lang="en-US" dirty="0" err="1" smtClean="0"/>
              <a:t>behoefte</a:t>
            </a:r>
            <a:r>
              <a:rPr lang="en-US" dirty="0" smtClean="0"/>
              <a:t> </a:t>
            </a:r>
            <a:r>
              <a:rPr lang="en-US" dirty="0" err="1" smtClean="0"/>
              <a:t>aan</a:t>
            </a:r>
            <a:r>
              <a:rPr lang="en-US" dirty="0" smtClean="0"/>
              <a:t> </a:t>
            </a:r>
            <a:r>
              <a:rPr lang="en-US" dirty="0" err="1" smtClean="0"/>
              <a:t>krachtvoerbijvoeding</a:t>
            </a:r>
            <a:endParaRPr lang="en-US" dirty="0"/>
          </a:p>
          <a:p>
            <a:pPr>
              <a:buFont typeface="Arial" panose="020B0604020202020204" pitchFamily="34" charset="0"/>
              <a:buChar char="•"/>
            </a:pPr>
            <a:r>
              <a:rPr lang="en-US" dirty="0" err="1" smtClean="0"/>
              <a:t>Goede</a:t>
            </a:r>
            <a:r>
              <a:rPr lang="en-US" dirty="0" smtClean="0"/>
              <a:t> </a:t>
            </a:r>
            <a:r>
              <a:rPr lang="en-US" dirty="0" err="1" smtClean="0"/>
              <a:t>vruchtbaarheid</a:t>
            </a:r>
            <a:endParaRPr lang="en-US" dirty="0"/>
          </a:p>
          <a:p>
            <a:endParaRPr lang="de-DE" dirty="0"/>
          </a:p>
        </p:txBody>
      </p:sp>
    </p:spTree>
    <p:extLst>
      <p:ext uri="{BB962C8B-B14F-4D97-AF65-F5344CB8AC3E}">
        <p14:creationId xmlns:p14="http://schemas.microsoft.com/office/powerpoint/2010/main" val="1769337997"/>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1320801" y="2348880"/>
            <a:ext cx="6567054" cy="936104"/>
          </a:xfrm>
        </p:spPr>
        <p:txBody>
          <a:bodyPr/>
          <a:lstStyle/>
          <a:p>
            <a:r>
              <a:rPr lang="it-IT" sz="4000" dirty="0" smtClean="0"/>
              <a:t>Gematigde </a:t>
            </a:r>
            <a:r>
              <a:rPr lang="it-IT" sz="4000" dirty="0" err="1" smtClean="0"/>
              <a:t>graslanden</a:t>
            </a:r>
            <a:r>
              <a:rPr lang="it-IT" sz="4000" dirty="0" smtClean="0"/>
              <a:t> in </a:t>
            </a:r>
            <a:r>
              <a:rPr lang="it-IT" sz="4000" dirty="0" err="1" smtClean="0"/>
              <a:t>Italië</a:t>
            </a:r>
            <a:endParaRPr lang="it-IT" sz="4000" dirty="0"/>
          </a:p>
        </p:txBody>
      </p:sp>
    </p:spTree>
    <p:extLst>
      <p:ext uri="{BB962C8B-B14F-4D97-AF65-F5344CB8AC3E}">
        <p14:creationId xmlns:p14="http://schemas.microsoft.com/office/powerpoint/2010/main" val="3050710623"/>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fico 6"/>
          <p:cNvGraphicFramePr>
            <a:graphicFrameLocks/>
          </p:cNvGraphicFramePr>
          <p:nvPr>
            <p:extLst/>
          </p:nvPr>
        </p:nvGraphicFramePr>
        <p:xfrm>
          <a:off x="247254" y="764704"/>
          <a:ext cx="4424855" cy="285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ico 7"/>
          <p:cNvGraphicFramePr>
            <a:graphicFrameLocks/>
          </p:cNvGraphicFramePr>
          <p:nvPr>
            <p:extLst/>
          </p:nvPr>
        </p:nvGraphicFramePr>
        <p:xfrm>
          <a:off x="4355976" y="3356992"/>
          <a:ext cx="4300504" cy="2606366"/>
        </p:xfrm>
        <a:graphic>
          <a:graphicData uri="http://schemas.openxmlformats.org/drawingml/2006/chart">
            <c:chart xmlns:c="http://schemas.openxmlformats.org/drawingml/2006/chart" xmlns:r="http://schemas.openxmlformats.org/officeDocument/2006/relationships" r:id="rId3"/>
          </a:graphicData>
        </a:graphic>
      </p:graphicFrame>
      <p:sp>
        <p:nvSpPr>
          <p:cNvPr id="9" name="CasellaDiTesto 8"/>
          <p:cNvSpPr txBox="1"/>
          <p:nvPr/>
        </p:nvSpPr>
        <p:spPr>
          <a:xfrm>
            <a:off x="661915" y="5306615"/>
            <a:ext cx="1671483" cy="3291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a:ln>
                  <a:noFill/>
                </a:ln>
                <a:solidFill>
                  <a:prstClr val="black"/>
                </a:solidFill>
                <a:effectLst/>
                <a:uLnTx/>
                <a:uFillTx/>
                <a:latin typeface="Calibri"/>
                <a:ea typeface="+mn-ea"/>
                <a:cs typeface="+mn-cs"/>
              </a:rPr>
              <a:t>Source: ISTAT,2017</a:t>
            </a:r>
          </a:p>
        </p:txBody>
      </p:sp>
    </p:spTree>
    <p:extLst>
      <p:ext uri="{BB962C8B-B14F-4D97-AF65-F5344CB8AC3E}">
        <p14:creationId xmlns:p14="http://schemas.microsoft.com/office/powerpoint/2010/main" val="268380505"/>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84963" y="844498"/>
            <a:ext cx="5590220" cy="88178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10" b="0" i="0" u="none" strike="noStrike" kern="1200" cap="none" spc="0" normalizeH="0" baseline="0" noProof="0" dirty="0">
                <a:ln>
                  <a:noFill/>
                </a:ln>
                <a:solidFill>
                  <a:prstClr val="black"/>
                </a:solidFill>
                <a:effectLst/>
                <a:uLnTx/>
                <a:uFillTx/>
                <a:latin typeface="Calibri"/>
                <a:ea typeface="+mn-ea"/>
                <a:cs typeface="+mn-cs"/>
              </a:rPr>
              <a:t>De </a:t>
            </a:r>
            <a:r>
              <a:rPr kumimoji="0" lang="en-US" sz="171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Povlakte </a:t>
            </a:r>
            <a:r>
              <a:rPr kumimoji="0" lang="en-US" sz="1710" b="0" i="0" u="none" strike="noStrike" kern="1200" cap="none" spc="0" normalizeH="0" baseline="0" noProof="0" dirty="0">
                <a:ln>
                  <a:noFill/>
                </a:ln>
                <a:solidFill>
                  <a:prstClr val="black"/>
                </a:solidFill>
                <a:effectLst/>
                <a:uLnTx/>
                <a:uFillTx/>
                <a:latin typeface="Calibri"/>
                <a:ea typeface="+mn-ea"/>
                <a:cs typeface="+mn-cs"/>
              </a:rPr>
              <a:t>is het meest uitgestrekte gebied met een gematigd continentaal klimaat, </a:t>
            </a:r>
            <a:r>
              <a:rPr kumimoji="0" lang="en-US" sz="1710" b="0" i="0" u="none" strike="noStrike" kern="1200" cap="none" spc="0" normalizeH="0" baseline="0" noProof="0" dirty="0" err="1">
                <a:ln>
                  <a:noFill/>
                </a:ln>
                <a:solidFill>
                  <a:prstClr val="black"/>
                </a:solidFill>
                <a:effectLst/>
                <a:uLnTx/>
                <a:uFillTx/>
                <a:latin typeface="Calibri"/>
                <a:ea typeface="+mn-ea"/>
                <a:cs typeface="+mn-cs"/>
              </a:rPr>
              <a:t>waar</a:t>
            </a:r>
            <a:r>
              <a:rPr kumimoji="0" lang="en-US" sz="1710" b="0" i="0" u="none" strike="noStrike" kern="1200" cap="none" spc="0" normalizeH="0" baseline="0" noProof="0" dirty="0">
                <a:ln>
                  <a:noFill/>
                </a:ln>
                <a:solidFill>
                  <a:prstClr val="black"/>
                </a:solidFill>
                <a:effectLst/>
                <a:uLnTx/>
                <a:uFillTx/>
                <a:latin typeface="Calibri"/>
                <a:ea typeface="+mn-ea"/>
                <a:cs typeface="+mn-cs"/>
              </a:rPr>
              <a:t> </a:t>
            </a:r>
            <a:r>
              <a:rPr lang="en-US" sz="1710" b="1" dirty="0" err="1" smtClean="0">
                <a:solidFill>
                  <a:prstClr val="black"/>
                </a:solidFill>
                <a:latin typeface="Calibri"/>
              </a:rPr>
              <a:t>blijvend</a:t>
            </a:r>
            <a:r>
              <a:rPr kumimoji="0" lang="en-US" sz="171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710" b="1" i="0" u="none" strike="noStrike" kern="1200" cap="none" spc="0" normalizeH="0" baseline="0" noProof="0" dirty="0">
                <a:ln>
                  <a:noFill/>
                </a:ln>
                <a:solidFill>
                  <a:prstClr val="black"/>
                </a:solidFill>
                <a:effectLst/>
                <a:uLnTx/>
                <a:uFillTx/>
                <a:latin typeface="Calibri"/>
                <a:ea typeface="+mn-ea"/>
                <a:cs typeface="+mn-cs"/>
              </a:rPr>
              <a:t>grasland van </a:t>
            </a:r>
            <a:r>
              <a:rPr kumimoji="0" lang="en-US" sz="1710" b="0" i="0" u="none" strike="noStrike" kern="1200" cap="none" spc="0" normalizeH="0" baseline="0" noProof="0" dirty="0">
                <a:ln>
                  <a:noFill/>
                </a:ln>
                <a:solidFill>
                  <a:prstClr val="black"/>
                </a:solidFill>
                <a:effectLst/>
                <a:uLnTx/>
                <a:uFillTx/>
                <a:latin typeface="Calibri"/>
                <a:ea typeface="+mn-ea"/>
                <a:cs typeface="+mn-cs"/>
              </a:rPr>
              <a:t>oudsher een groot diffuus </a:t>
            </a:r>
            <a:r>
              <a:rPr kumimoji="0" lang="en-US" sz="1710" b="0" i="0" u="none" strike="noStrike" kern="1200" cap="none" spc="0" normalizeH="0" baseline="0" noProof="0" dirty="0" err="1">
                <a:ln>
                  <a:noFill/>
                </a:ln>
                <a:solidFill>
                  <a:prstClr val="black"/>
                </a:solidFill>
                <a:effectLst/>
                <a:uLnTx/>
                <a:uFillTx/>
                <a:latin typeface="Calibri"/>
                <a:ea typeface="+mn-ea"/>
                <a:cs typeface="+mn-cs"/>
              </a:rPr>
              <a:t>karakter</a:t>
            </a:r>
            <a:r>
              <a:rPr kumimoji="0" lang="en-US" sz="1710" b="0" i="0" u="none" strike="noStrike" kern="1200" cap="none" spc="0" normalizeH="0" baseline="0" noProof="0" dirty="0">
                <a:ln>
                  <a:noFill/>
                </a:ln>
                <a:solidFill>
                  <a:prstClr val="black"/>
                </a:solidFill>
                <a:effectLst/>
                <a:uLnTx/>
                <a:uFillTx/>
                <a:latin typeface="Calibri"/>
                <a:ea typeface="+mn-ea"/>
                <a:cs typeface="+mn-cs"/>
              </a:rPr>
              <a:t> </a:t>
            </a:r>
            <a:r>
              <a:rPr kumimoji="0" lang="en-US" sz="1710" b="0" i="0" u="none" strike="noStrike" kern="1200" cap="none" spc="0" normalizeH="0" baseline="0" noProof="0" dirty="0" err="1" smtClean="0">
                <a:ln>
                  <a:noFill/>
                </a:ln>
                <a:solidFill>
                  <a:prstClr val="black"/>
                </a:solidFill>
                <a:effectLst/>
                <a:uLnTx/>
                <a:uFillTx/>
                <a:latin typeface="Calibri"/>
                <a:ea typeface="+mn-ea"/>
                <a:cs typeface="+mn-cs"/>
              </a:rPr>
              <a:t>heeft</a:t>
            </a:r>
            <a:endParaRPr kumimoji="0" lang="it-IT" sz="171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asellaDiTesto 4"/>
          <p:cNvSpPr txBox="1"/>
          <p:nvPr/>
        </p:nvSpPr>
        <p:spPr>
          <a:xfrm>
            <a:off x="272263" y="1865180"/>
            <a:ext cx="8587542" cy="10792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68" b="0" i="0" u="none" strike="noStrike" kern="1200" cap="none" spc="0" normalizeH="0" baseline="0" noProof="0" dirty="0">
                <a:ln>
                  <a:noFill/>
                </a:ln>
                <a:solidFill>
                  <a:prstClr val="black"/>
                </a:solidFill>
                <a:effectLst/>
                <a:uLnTx/>
                <a:uFillTx/>
                <a:latin typeface="Calibri"/>
                <a:ea typeface="+mn-ea"/>
                <a:cs typeface="+mn-cs"/>
              </a:rPr>
              <a:t>Grasland is </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a:t>
            </a:r>
            <a:r>
              <a:rPr lang="en-US" sz="1368" dirty="0" err="1" smtClean="0">
                <a:solidFill>
                  <a:prstClr val="black"/>
                </a:solidFill>
                <a:latin typeface="Calibri"/>
              </a:rPr>
              <a:t>blijvend</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a:ln>
                  <a:noFill/>
                </a:ln>
                <a:solidFill>
                  <a:prstClr val="black"/>
                </a:solidFill>
                <a:effectLst/>
                <a:uLnTx/>
                <a:uFillTx/>
                <a:latin typeface="Calibri"/>
                <a:ea typeface="+mn-ea"/>
                <a:cs typeface="+mn-cs"/>
              </a:rPr>
              <a:t>als het niet geploegd </a:t>
            </a:r>
            <a:r>
              <a:rPr kumimoji="0" lang="en-US" sz="1368" b="0" i="0" u="none" strike="noStrike" kern="1200" cap="none" spc="0" normalizeH="0" baseline="0" noProof="0" dirty="0" err="1">
                <a:ln>
                  <a:noFill/>
                </a:ln>
                <a:solidFill>
                  <a:prstClr val="black"/>
                </a:solidFill>
                <a:effectLst/>
                <a:uLnTx/>
                <a:uFillTx/>
                <a:latin typeface="Calibri"/>
                <a:ea typeface="+mn-ea"/>
                <a:cs typeface="+mn-cs"/>
              </a:rPr>
              <a:t>wordt</a:t>
            </a:r>
            <a:r>
              <a:rPr kumimoji="0" lang="en-US" sz="1368" b="0" i="0" u="none" strike="noStrike" kern="1200" cap="none" spc="0" normalizeH="0" baseline="0" noProof="0" dirty="0">
                <a:ln>
                  <a:noFill/>
                </a:ln>
                <a:solidFill>
                  <a:prstClr val="black"/>
                </a:solidFill>
                <a:effectLst/>
                <a:uLnTx/>
                <a:uFillTx/>
                <a:latin typeface="Calibri"/>
                <a:ea typeface="+mn-ea"/>
                <a:cs typeface="+mn-cs"/>
              </a:rPr>
              <a:t>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gedurende</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a:ln>
                  <a:noFill/>
                </a:ln>
                <a:solidFill>
                  <a:prstClr val="black"/>
                </a:solidFill>
                <a:effectLst/>
                <a:uLnTx/>
                <a:uFillTx/>
                <a:latin typeface="Calibri"/>
                <a:ea typeface="+mn-ea"/>
                <a:cs typeface="+mn-cs"/>
              </a:rPr>
              <a:t>minstens 10 jaar. </a:t>
            </a:r>
            <a:r>
              <a:rPr lang="en-US" sz="1539" b="1" dirty="0" err="1" smtClean="0">
                <a:solidFill>
                  <a:srgbClr val="FEA022">
                    <a:lumMod val="50000"/>
                  </a:srgbClr>
                </a:solidFill>
                <a:latin typeface="Calibri"/>
              </a:rPr>
              <a:t>Blijvend</a:t>
            </a:r>
            <a:r>
              <a:rPr kumimoji="0" lang="en-US" sz="1539" b="1" i="0" u="none" strike="noStrike" kern="1200" cap="none" spc="0" normalizeH="0" baseline="0" noProof="0" dirty="0" smtClean="0">
                <a:ln>
                  <a:noFill/>
                </a:ln>
                <a:solidFill>
                  <a:srgbClr val="FEA022">
                    <a:lumMod val="50000"/>
                  </a:srgbClr>
                </a:solidFill>
                <a:effectLst/>
                <a:uLnTx/>
                <a:uFillTx/>
                <a:latin typeface="Calibri"/>
                <a:ea typeface="+mn-ea"/>
                <a:cs typeface="+mn-cs"/>
              </a:rPr>
              <a:t> </a:t>
            </a:r>
            <a:r>
              <a:rPr kumimoji="0" lang="en-US" sz="1539" b="1" i="0" u="none" strike="noStrike" kern="1200" cap="none" spc="0" normalizeH="0" baseline="0" noProof="0" dirty="0">
                <a:ln>
                  <a:noFill/>
                </a:ln>
                <a:solidFill>
                  <a:srgbClr val="FEA022">
                    <a:lumMod val="50000"/>
                  </a:srgbClr>
                </a:solidFill>
                <a:effectLst/>
                <a:uLnTx/>
                <a:uFillTx/>
                <a:latin typeface="Calibri"/>
                <a:ea typeface="+mn-ea"/>
                <a:cs typeface="+mn-cs"/>
              </a:rPr>
              <a:t>grasland wordt </a:t>
            </a:r>
            <a:r>
              <a:rPr kumimoji="0" lang="en-US" sz="1368" b="0" i="0" u="none" strike="noStrike" kern="1200" cap="none" spc="0" normalizeH="0" baseline="0" noProof="0" dirty="0">
                <a:ln>
                  <a:noFill/>
                </a:ln>
                <a:solidFill>
                  <a:prstClr val="black"/>
                </a:solidFill>
                <a:effectLst/>
                <a:uLnTx/>
                <a:uFillTx/>
                <a:latin typeface="Calibri"/>
                <a:ea typeface="+mn-ea"/>
                <a:cs typeface="+mn-cs"/>
              </a:rPr>
              <a:t>dus nooit afgewisseld met andere gewassen en wordt beheerd door middel van </a:t>
            </a:r>
            <a:r>
              <a:rPr kumimoji="0" lang="en-US" sz="1368" b="1" i="0" u="none" strike="noStrike" kern="1200" cap="none" spc="0" normalizeH="0" baseline="0" noProof="0" dirty="0">
                <a:ln>
                  <a:noFill/>
                </a:ln>
                <a:solidFill>
                  <a:prstClr val="black"/>
                </a:solidFill>
                <a:effectLst/>
                <a:uLnTx/>
                <a:uFillTx/>
                <a:latin typeface="Calibri"/>
                <a:ea typeface="+mn-ea"/>
                <a:cs typeface="+mn-cs"/>
              </a:rPr>
              <a:t>maaien</a:t>
            </a:r>
            <a:r>
              <a:rPr kumimoji="0" lang="en-US" sz="1368" b="0" i="0" u="none" strike="noStrike" kern="1200" cap="none" spc="0" normalizeH="0" baseline="0" noProof="0" dirty="0">
                <a:ln>
                  <a:noFill/>
                </a:ln>
                <a:solidFill>
                  <a:prstClr val="black"/>
                </a:solidFill>
                <a:effectLst/>
                <a:uLnTx/>
                <a:uFillTx/>
                <a:latin typeface="Calibri"/>
                <a:ea typeface="+mn-ea"/>
                <a:cs typeface="+mn-cs"/>
              </a:rPr>
              <a:t>, </a:t>
            </a:r>
            <a:r>
              <a:rPr kumimoji="0" lang="en-US" sz="1368" b="1" i="0" u="none" strike="noStrike" kern="1200" cap="none" spc="0" normalizeH="0" baseline="0" noProof="0" dirty="0">
                <a:ln>
                  <a:noFill/>
                </a:ln>
                <a:solidFill>
                  <a:prstClr val="black"/>
                </a:solidFill>
                <a:effectLst/>
                <a:uLnTx/>
                <a:uFillTx/>
                <a:latin typeface="Calibri"/>
                <a:ea typeface="+mn-ea"/>
                <a:cs typeface="+mn-cs"/>
              </a:rPr>
              <a:t>irrigatie</a:t>
            </a:r>
            <a:r>
              <a:rPr kumimoji="0" lang="en-US" sz="1368" b="0" i="0" u="none" strike="noStrike" kern="1200" cap="none" spc="0" normalizeH="0" baseline="0" noProof="0" dirty="0">
                <a:ln>
                  <a:noFill/>
                </a:ln>
                <a:solidFill>
                  <a:prstClr val="black"/>
                </a:solidFill>
                <a:effectLst/>
                <a:uLnTx/>
                <a:uFillTx/>
                <a:latin typeface="Calibri"/>
                <a:ea typeface="+mn-ea"/>
                <a:cs typeface="+mn-cs"/>
              </a:rPr>
              <a:t> (in het vlakke land) en </a:t>
            </a:r>
            <a:r>
              <a:rPr kumimoji="0" lang="en-US" sz="1368" b="1" i="0" u="none" strike="noStrike" kern="1200" cap="none" spc="0" normalizeH="0" baseline="0" noProof="0" dirty="0">
                <a:ln>
                  <a:noFill/>
                </a:ln>
                <a:solidFill>
                  <a:prstClr val="black"/>
                </a:solidFill>
                <a:effectLst/>
                <a:uLnTx/>
                <a:uFillTx/>
                <a:latin typeface="Calibri"/>
                <a:ea typeface="+mn-ea"/>
                <a:cs typeface="+mn-cs"/>
              </a:rPr>
              <a:t>bemesting</a:t>
            </a:r>
            <a:r>
              <a:rPr kumimoji="0" lang="it-IT" sz="1197" b="0" i="0" u="none" strike="noStrike" kern="1200" cap="none" spc="0" normalizeH="0" baseline="0" noProof="0" dirty="0">
                <a:ln>
                  <a:noFill/>
                </a:ln>
                <a:solidFill>
                  <a:prstClr val="black"/>
                </a:solidFill>
                <a:effectLst/>
                <a:uLnTx/>
                <a:uFillTx/>
                <a:latin typeface="Calibri"/>
                <a:ea typeface="+mn-ea"/>
                <a:cs typeface="+mn-cs"/>
              </a:rPr>
              <a:t> (Bocci M. </a:t>
            </a:r>
            <a:r>
              <a:rPr kumimoji="0" lang="it-IT" sz="1197" b="0" i="1" u="none" strike="noStrike" kern="1200" cap="none" spc="0" normalizeH="0" baseline="0" noProof="0" dirty="0">
                <a:ln>
                  <a:noFill/>
                </a:ln>
                <a:solidFill>
                  <a:prstClr val="black"/>
                </a:solidFill>
                <a:effectLst/>
                <a:uLnTx/>
                <a:uFillTx/>
                <a:latin typeface="Calibri"/>
                <a:ea typeface="+mn-ea"/>
                <a:cs typeface="+mn-cs"/>
              </a:rPr>
              <a:t>et al</a:t>
            </a:r>
            <a:r>
              <a:rPr kumimoji="0" lang="it-IT" sz="1197" b="0" i="0" u="none" strike="noStrike" kern="1200" cap="none" spc="0" normalizeH="0" baseline="0" noProof="0" dirty="0">
                <a:ln>
                  <a:noFill/>
                </a:ln>
                <a:solidFill>
                  <a:prstClr val="black"/>
                </a:solidFill>
                <a:effectLst/>
                <a:uLnTx/>
                <a:uFillTx/>
                <a:latin typeface="Calibri"/>
                <a:ea typeface="+mn-ea"/>
                <a:cs typeface="+mn-cs"/>
              </a:rPr>
              <a:t>, 2011</a:t>
            </a:r>
            <a:r>
              <a:rPr kumimoji="0" lang="en-US" sz="1197" b="0" i="0" u="none" strike="noStrike" kern="1200" cap="none" spc="0" normalizeH="0" baseline="0" noProof="0" dirty="0">
                <a:ln>
                  <a:noFill/>
                </a:ln>
                <a:solidFill>
                  <a:prstClr val="black"/>
                </a:solidFill>
                <a:effectLst/>
                <a:uLnTx/>
                <a:uFillTx/>
                <a:latin typeface="Calibri"/>
                <a:ea typeface="+mn-ea"/>
                <a:cs typeface="+mn-cs"/>
              </a:rPr>
              <a:t> ).</a:t>
            </a:r>
            <a:endParaRPr kumimoji="0" lang="it-IT" sz="1197"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ttangolo 8"/>
          <p:cNvSpPr/>
          <p:nvPr/>
        </p:nvSpPr>
        <p:spPr>
          <a:xfrm>
            <a:off x="1308077" y="5211139"/>
            <a:ext cx="6515914" cy="5660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In de Povlakte is </a:t>
            </a:r>
            <a:r>
              <a:rPr kumimoji="0" lang="en-US" sz="1539" b="0" i="0" u="sng" strike="noStrike" kern="1200" cap="none" spc="0" normalizeH="0" baseline="0" noProof="0" dirty="0">
                <a:ln>
                  <a:noFill/>
                </a:ln>
                <a:solidFill>
                  <a:prstClr val="black"/>
                </a:solidFill>
                <a:effectLst/>
                <a:uLnTx/>
                <a:uFillTx/>
                <a:latin typeface="Calibri"/>
                <a:ea typeface="+mn-ea"/>
                <a:cs typeface="+mn-cs"/>
              </a:rPr>
              <a:t>60% van het </a:t>
            </a:r>
            <a:r>
              <a:rPr kumimoji="0" lang="en-US" sz="1539" b="0" i="0" u="sng" strike="noStrike" kern="1200" cap="none" spc="0" normalizeH="0" baseline="0" noProof="0" dirty="0" err="1" smtClean="0">
                <a:ln>
                  <a:noFill/>
                </a:ln>
                <a:solidFill>
                  <a:prstClr val="black"/>
                </a:solidFill>
                <a:effectLst/>
                <a:uLnTx/>
                <a:uFillTx/>
                <a:latin typeface="Calibri"/>
                <a:ea typeface="+mn-ea"/>
                <a:cs typeface="+mn-cs"/>
              </a:rPr>
              <a:t>blijvende</a:t>
            </a:r>
            <a:r>
              <a:rPr kumimoji="0" lang="en-US" sz="1539" b="0" i="0" u="sng"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sng" strike="noStrike" kern="1200" cap="none" spc="0" normalizeH="0" baseline="0" noProof="0" dirty="0">
                <a:ln>
                  <a:noFill/>
                </a:ln>
                <a:solidFill>
                  <a:prstClr val="black"/>
                </a:solidFill>
                <a:effectLst/>
                <a:uLnTx/>
                <a:uFillTx/>
                <a:latin typeface="Calibri"/>
                <a:ea typeface="+mn-ea"/>
                <a:cs typeface="+mn-cs"/>
              </a:rPr>
              <a:t>grasland meer dan </a:t>
            </a:r>
            <a:r>
              <a:rPr kumimoji="0" lang="en-US" sz="1539" b="0" i="0" u="sng" strike="noStrike" kern="1200" cap="none" spc="0" normalizeH="0" baseline="0" noProof="0" dirty="0">
                <a:ln>
                  <a:noFill/>
                </a:ln>
                <a:solidFill>
                  <a:srgbClr val="C00000"/>
                </a:solidFill>
                <a:effectLst/>
                <a:uLnTx/>
                <a:uFillTx/>
                <a:latin typeface="Calibri"/>
                <a:ea typeface="+mn-ea"/>
                <a:cs typeface="+mn-cs"/>
              </a:rPr>
              <a:t>75 jaar </a:t>
            </a:r>
            <a:r>
              <a:rPr kumimoji="0" lang="en-US" sz="1539" b="0" i="0" u="sng" strike="noStrike" kern="1200" cap="none" spc="0" normalizeH="0" baseline="0" noProof="0" dirty="0">
                <a:ln>
                  <a:noFill/>
                </a:ln>
                <a:effectLst/>
                <a:uLnTx/>
                <a:uFillTx/>
                <a:latin typeface="Calibri"/>
                <a:ea typeface="+mn-ea"/>
                <a:cs typeface="+mn-cs"/>
              </a:rPr>
              <a:t>oud </a:t>
            </a:r>
            <a:r>
              <a:rPr kumimoji="0" lang="en-US" sz="1539" b="0" i="0" u="none" strike="noStrike" kern="1200" cap="none" spc="0" normalizeH="0" baseline="0" noProof="0" dirty="0">
                <a:ln>
                  <a:noFill/>
                </a:ln>
                <a:solidFill>
                  <a:prstClr val="black"/>
                </a:solidFill>
                <a:effectLst/>
                <a:uLnTx/>
                <a:uFillTx/>
                <a:latin typeface="Calibri"/>
                <a:ea typeface="+mn-ea"/>
                <a:cs typeface="+mn-cs"/>
              </a:rPr>
              <a:t>en slechts 15% is de afgelopen 25 jaar ingezaaid of vernieuwd (CRPA, 2007</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Gruppo 10"/>
          <p:cNvGrpSpPr/>
          <p:nvPr/>
        </p:nvGrpSpPr>
        <p:grpSpPr>
          <a:xfrm>
            <a:off x="3080073" y="2658372"/>
            <a:ext cx="3231129" cy="2465140"/>
            <a:chOff x="2969646" y="2323455"/>
            <a:chExt cx="4500003" cy="3780015"/>
          </a:xfrm>
        </p:grpSpPr>
        <p:sp>
          <p:nvSpPr>
            <p:cNvPr id="12" name="object 8"/>
            <p:cNvSpPr/>
            <p:nvPr/>
          </p:nvSpPr>
          <p:spPr>
            <a:xfrm>
              <a:off x="2969646" y="2323455"/>
              <a:ext cx="3154679" cy="294346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9"/>
            <p:cNvSpPr/>
            <p:nvPr/>
          </p:nvSpPr>
          <p:spPr>
            <a:xfrm>
              <a:off x="6118230" y="2323455"/>
              <a:ext cx="1351419" cy="378001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0"/>
            <p:cNvSpPr/>
            <p:nvPr/>
          </p:nvSpPr>
          <p:spPr>
            <a:xfrm>
              <a:off x="2969646" y="5260825"/>
              <a:ext cx="3154679" cy="84264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ttangolo 15"/>
          <p:cNvSpPr/>
          <p:nvPr/>
        </p:nvSpPr>
        <p:spPr>
          <a:xfrm>
            <a:off x="6358563" y="3889973"/>
            <a:ext cx="1173401" cy="8162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41" b="0" i="0" u="none" strike="noStrike" kern="1200" cap="none" spc="0" normalizeH="0" baseline="0" noProof="0" dirty="0" err="1">
                <a:ln>
                  <a:noFill/>
                </a:ln>
                <a:solidFill>
                  <a:prstClr val="black"/>
                </a:solidFill>
                <a:effectLst/>
                <a:uLnTx/>
                <a:uFillTx/>
                <a:latin typeface="Calibri"/>
                <a:ea typeface="+mn-ea"/>
                <a:cs typeface="+mn-cs"/>
              </a:rPr>
              <a:t>Pieve</a:t>
            </a:r>
            <a:r>
              <a:rPr kumimoji="0" lang="en-US" sz="941" b="0" i="0" u="none" strike="noStrike" kern="1200" cap="none" spc="0" normalizeH="0" baseline="0" noProof="0" dirty="0">
                <a:ln>
                  <a:noFill/>
                </a:ln>
                <a:solidFill>
                  <a:prstClr val="black"/>
                </a:solidFill>
                <a:effectLst/>
                <a:uLnTx/>
                <a:uFillTx/>
                <a:latin typeface="Calibri"/>
                <a:ea typeface="+mn-ea"/>
                <a:cs typeface="+mn-cs"/>
              </a:rPr>
              <a:t> di </a:t>
            </a:r>
            <a:r>
              <a:rPr kumimoji="0" lang="en-US" sz="941" b="0" i="0" u="none" strike="noStrike" kern="1200" cap="none" spc="0" normalizeH="0" baseline="0" noProof="0" dirty="0" err="1">
                <a:ln>
                  <a:noFill/>
                </a:ln>
                <a:solidFill>
                  <a:prstClr val="black"/>
                </a:solidFill>
                <a:effectLst/>
                <a:uLnTx/>
                <a:uFillTx/>
                <a:latin typeface="Calibri"/>
                <a:ea typeface="+mn-ea"/>
                <a:cs typeface="+mn-cs"/>
              </a:rPr>
              <a:t>Bibbiano</a:t>
            </a:r>
            <a:r>
              <a:rPr kumimoji="0" lang="en-US" sz="941" b="0" i="0" u="none" strike="noStrike" kern="1200" cap="none" spc="0" normalizeH="0" baseline="0" noProof="0" dirty="0">
                <a:ln>
                  <a:noFill/>
                </a:ln>
                <a:solidFill>
                  <a:prstClr val="black"/>
                </a:solidFill>
                <a:effectLst/>
                <a:uLnTx/>
                <a:uFillTx/>
                <a:latin typeface="Calibri"/>
                <a:ea typeface="+mn-ea"/>
                <a:cs typeface="+mn-cs"/>
              </a:rPr>
              <a:t>, grasland waarvan het bestaan teruggaat tot </a:t>
            </a:r>
            <a:r>
              <a:rPr kumimoji="0" lang="en-US" sz="941" b="0" i="0" u="none" strike="noStrike" kern="1200" cap="none" spc="0" normalizeH="0" baseline="0" noProof="0" dirty="0" err="1">
                <a:ln>
                  <a:noFill/>
                </a:ln>
                <a:solidFill>
                  <a:prstClr val="black"/>
                </a:solidFill>
                <a:effectLst/>
                <a:uLnTx/>
                <a:uFillTx/>
                <a:latin typeface="Calibri"/>
                <a:ea typeface="+mn-ea"/>
                <a:cs typeface="+mn-cs"/>
              </a:rPr>
              <a:t>ongeveer</a:t>
            </a:r>
            <a:r>
              <a:rPr kumimoji="0" lang="en-US" sz="941" b="0" i="0" u="none" strike="noStrike" kern="1200" cap="none" spc="0" normalizeH="0" baseline="0" noProof="0" dirty="0">
                <a:ln>
                  <a:noFill/>
                </a:ln>
                <a:solidFill>
                  <a:prstClr val="black"/>
                </a:solidFill>
                <a:effectLst/>
                <a:uLnTx/>
                <a:uFillTx/>
                <a:latin typeface="Calibri"/>
                <a:ea typeface="+mn-ea"/>
                <a:cs typeface="+mn-cs"/>
              </a:rPr>
              <a:t> </a:t>
            </a:r>
            <a:r>
              <a:rPr kumimoji="0" lang="en-US" sz="941" b="0" i="0" u="none" strike="noStrike" kern="1200" cap="none" spc="0" normalizeH="0" baseline="0" noProof="0" dirty="0" smtClean="0">
                <a:ln>
                  <a:noFill/>
                </a:ln>
                <a:solidFill>
                  <a:prstClr val="black"/>
                </a:solidFill>
                <a:effectLst/>
                <a:uLnTx/>
                <a:uFillTx/>
                <a:latin typeface="Calibri"/>
                <a:ea typeface="+mn-ea"/>
                <a:cs typeface="+mn-cs"/>
              </a:rPr>
              <a:t>1300</a:t>
            </a:r>
            <a:endParaRPr kumimoji="0" lang="it-IT" sz="941"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5939783"/>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54076" y="3204817"/>
            <a:ext cx="7942687" cy="3291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1" i="0" u="none" strike="noStrike" kern="1200" cap="none" spc="0" normalizeH="0" baseline="0" noProof="0" dirty="0">
                <a:ln>
                  <a:noFill/>
                </a:ln>
                <a:solidFill>
                  <a:prstClr val="black"/>
                </a:solidFill>
                <a:effectLst/>
                <a:uLnTx/>
                <a:uFillTx/>
                <a:latin typeface="Calibri"/>
                <a:ea typeface="+mn-ea"/>
                <a:cs typeface="+mn-cs"/>
              </a:rPr>
              <a:t>Irrigatie</a:t>
            </a:r>
            <a:r>
              <a:rPr kumimoji="0" lang="it-IT" sz="1539" b="0" i="0" u="none" strike="noStrike" kern="1200" cap="none" spc="0" normalizeH="0" baseline="0" noProof="0" dirty="0">
                <a:ln>
                  <a:noFill/>
                </a:ln>
                <a:solidFill>
                  <a:prstClr val="black"/>
                </a:solidFill>
                <a:effectLst/>
                <a:uLnTx/>
                <a:uFillTx/>
                <a:latin typeface="Calibri"/>
                <a:ea typeface="+mn-ea"/>
                <a:cs typeface="+mn-cs"/>
              </a:rPr>
              <a:t> van grasland: </a:t>
            </a:r>
            <a:r>
              <a:rPr kumimoji="0" lang="it-IT" sz="1368" b="0" i="0" u="none" strike="noStrike" kern="1200" cap="none" spc="0" normalizeH="0" baseline="0" noProof="0" dirty="0">
                <a:ln>
                  <a:noFill/>
                </a:ln>
                <a:solidFill>
                  <a:prstClr val="black"/>
                </a:solidFill>
                <a:effectLst/>
                <a:uLnTx/>
                <a:uFillTx/>
                <a:latin typeface="Calibri"/>
                <a:ea typeface="+mn-ea"/>
                <a:cs typeface="+mn-cs"/>
              </a:rPr>
              <a:t>van oudsher wordt het grasland in de vallei het eerste deel van de zomer </a:t>
            </a:r>
            <a:r>
              <a:rPr kumimoji="0" lang="it-IT" sz="1368" b="0" i="0" u="none" strike="noStrike" kern="1200" cap="none" spc="0" normalizeH="0" baseline="0" noProof="0" dirty="0" smtClean="0">
                <a:ln>
                  <a:noFill/>
                </a:ln>
                <a:solidFill>
                  <a:prstClr val="black"/>
                </a:solidFill>
                <a:effectLst/>
                <a:uLnTx/>
                <a:uFillTx/>
                <a:latin typeface="Calibri"/>
                <a:ea typeface="+mn-ea"/>
                <a:cs typeface="+mn-cs"/>
              </a:rPr>
              <a:t>geïrrigeerd.</a:t>
            </a:r>
            <a:endParaRPr kumimoji="0" lang="it-IT" sz="1368"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ttangolo 8"/>
          <p:cNvSpPr/>
          <p:nvPr/>
        </p:nvSpPr>
        <p:spPr>
          <a:xfrm>
            <a:off x="76019" y="561998"/>
            <a:ext cx="5603686" cy="566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Calibri"/>
                <a:ea typeface="+mn-ea"/>
                <a:cs typeface="+mn-cs"/>
              </a:rPr>
              <a:t>Biodiversiteit</a:t>
            </a:r>
            <a:r>
              <a:rPr kumimoji="0" lang="en-US" sz="1539" b="0" i="0" u="none" strike="noStrike" kern="1200" cap="none" spc="0" normalizeH="0" baseline="0" noProof="0" dirty="0">
                <a:ln>
                  <a:noFill/>
                </a:ln>
                <a:solidFill>
                  <a:prstClr val="black"/>
                </a:solidFill>
                <a:effectLst/>
                <a:uLnTx/>
                <a:uFillTx/>
                <a:latin typeface="Calibri"/>
                <a:ea typeface="+mn-ea"/>
                <a:cs typeface="+mn-cs"/>
              </a:rPr>
              <a:t>: op deze velden zijn meer dan </a:t>
            </a:r>
            <a:r>
              <a:rPr kumimoji="0" lang="en-US" sz="1539" b="1" i="0" u="none" strike="noStrike" kern="1200" cap="none" spc="0" normalizeH="0" baseline="0" noProof="0" dirty="0">
                <a:ln>
                  <a:noFill/>
                </a:ln>
                <a:solidFill>
                  <a:srgbClr val="C00000"/>
                </a:solidFill>
                <a:effectLst/>
                <a:uLnTx/>
                <a:uFillTx/>
                <a:latin typeface="Calibri"/>
                <a:ea typeface="+mn-ea"/>
                <a:cs typeface="+mn-cs"/>
              </a:rPr>
              <a:t>60 botanische </a:t>
            </a:r>
            <a:r>
              <a:rPr kumimoji="0" lang="en-US" sz="1539" b="1" i="0" u="none" strike="noStrike" kern="1200" cap="none" spc="0" normalizeH="0" baseline="0" noProof="0" dirty="0" err="1">
                <a:ln>
                  <a:noFill/>
                </a:ln>
                <a:solidFill>
                  <a:srgbClr val="C00000"/>
                </a:solidFill>
                <a:effectLst/>
                <a:uLnTx/>
                <a:uFillTx/>
                <a:latin typeface="Calibri"/>
                <a:ea typeface="+mn-ea"/>
                <a:cs typeface="+mn-cs"/>
              </a:rPr>
              <a:t>soorten</a:t>
            </a:r>
            <a:r>
              <a:rPr kumimoji="0" lang="en-US" sz="1539" b="1" i="0" u="none" strike="noStrike" kern="1200" cap="none" spc="0" normalizeH="0" baseline="0" noProof="0" dirty="0">
                <a:ln>
                  <a:noFill/>
                </a:ln>
                <a:solidFill>
                  <a:srgbClr val="C00000"/>
                </a:solidFill>
                <a:effectLst/>
                <a:uLnTx/>
                <a:uFillTx/>
                <a:latin typeface="Calibri"/>
                <a:ea typeface="+mn-ea"/>
                <a:cs typeface="+mn-cs"/>
              </a:rPr>
              <a:t> </a:t>
            </a:r>
            <a:r>
              <a:rPr lang="en-US" sz="1539" dirty="0" err="1" smtClean="0">
                <a:solidFill>
                  <a:prstClr val="black"/>
                </a:solidFill>
                <a:latin typeface="Calibri"/>
              </a:rPr>
              <a:t>gevonden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die in belangrijke mate en voortdurend aanwezig </a:t>
            </a:r>
            <a:r>
              <a:rPr kumimoji="0" lang="en-US" sz="1539" b="0" i="0" u="none" strike="noStrike" kern="1200" cap="none" spc="0" normalizeH="0" baseline="0" noProof="0" dirty="0" err="1">
                <a:ln>
                  <a:noFill/>
                </a:ln>
                <a:solidFill>
                  <a:prstClr val="black"/>
                </a:solidFill>
                <a:effectLst/>
                <a:uLnTx/>
                <a:uFillTx/>
                <a:latin typeface="Calibri"/>
                <a:ea typeface="+mn-ea"/>
                <a:cs typeface="+mn-cs"/>
              </a:rPr>
              <a:t>zijn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0" name="Gruppo 9"/>
          <p:cNvGrpSpPr/>
          <p:nvPr/>
        </p:nvGrpSpPr>
        <p:grpSpPr>
          <a:xfrm>
            <a:off x="401815" y="1148997"/>
            <a:ext cx="4026720" cy="1742138"/>
            <a:chOff x="358381" y="360578"/>
            <a:chExt cx="6840016" cy="3780015"/>
          </a:xfrm>
        </p:grpSpPr>
        <p:sp>
          <p:nvSpPr>
            <p:cNvPr id="12" name="object 19"/>
            <p:cNvSpPr/>
            <p:nvPr/>
          </p:nvSpPr>
          <p:spPr>
            <a:xfrm>
              <a:off x="358381" y="360578"/>
              <a:ext cx="6388849" cy="294438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20"/>
            <p:cNvSpPr/>
            <p:nvPr/>
          </p:nvSpPr>
          <p:spPr>
            <a:xfrm>
              <a:off x="6741134" y="360578"/>
              <a:ext cx="457263" cy="378001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21"/>
            <p:cNvSpPr/>
            <p:nvPr/>
          </p:nvSpPr>
          <p:spPr>
            <a:xfrm>
              <a:off x="358381" y="3298850"/>
              <a:ext cx="6388849" cy="84173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9"/>
          <p:cNvSpPr/>
          <p:nvPr/>
        </p:nvSpPr>
        <p:spPr>
          <a:xfrm>
            <a:off x="1574679" y="3689637"/>
            <a:ext cx="1455086" cy="190807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0"/>
          <p:cNvSpPr/>
          <p:nvPr/>
        </p:nvSpPr>
        <p:spPr>
          <a:xfrm>
            <a:off x="3574834" y="3692232"/>
            <a:ext cx="1456446" cy="191009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1"/>
          <p:cNvSpPr/>
          <p:nvPr/>
        </p:nvSpPr>
        <p:spPr>
          <a:xfrm>
            <a:off x="5575793" y="3691163"/>
            <a:ext cx="1456438" cy="191334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6833627"/>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0" y="313267"/>
            <a:ext cx="6883400" cy="77655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FEA022">
                    <a:lumMod val="50000"/>
                  </a:srgbClr>
                </a:solidFill>
                <a:effectLst/>
                <a:uLnTx/>
                <a:uFillTx/>
                <a:latin typeface="Calibri"/>
                <a:ea typeface="+mn-ea"/>
                <a:cs typeface="+mn-cs"/>
              </a:rPr>
              <a:t>Tijdelijk grasland </a:t>
            </a:r>
            <a:r>
              <a:rPr kumimoji="0" lang="en-US" sz="1368" b="0" i="0" u="none" strike="noStrike" kern="1200" cap="none" spc="0" normalizeH="0" baseline="0" noProof="0" dirty="0">
                <a:ln>
                  <a:noFill/>
                </a:ln>
                <a:solidFill>
                  <a:prstClr val="black"/>
                </a:solidFill>
                <a:effectLst/>
                <a:uLnTx/>
                <a:uFillTx/>
                <a:latin typeface="Calibri"/>
                <a:ea typeface="+mn-ea"/>
                <a:cs typeface="+mn-cs"/>
              </a:rPr>
              <a:t>komt in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vruchtwisseling</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voor</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a:ln>
                  <a:noFill/>
                </a:ln>
                <a:solidFill>
                  <a:prstClr val="black"/>
                </a:solidFill>
                <a:effectLst/>
                <a:uLnTx/>
                <a:uFillTx/>
                <a:latin typeface="Calibri"/>
                <a:ea typeface="+mn-ea"/>
                <a:cs typeface="+mn-cs"/>
              </a:rPr>
              <a:t>de kenmerken van de </a:t>
            </a:r>
            <a:r>
              <a:rPr kumimoji="0" lang="en-US" sz="1368" b="0" i="0" u="none" strike="noStrike" kern="1200" cap="none" spc="0" normalizeH="0" baseline="0" noProof="0" dirty="0" err="1">
                <a:ln>
                  <a:noFill/>
                </a:ln>
                <a:solidFill>
                  <a:prstClr val="black"/>
                </a:solidFill>
                <a:effectLst/>
                <a:uLnTx/>
                <a:uFillTx/>
                <a:latin typeface="Calibri"/>
                <a:ea typeface="+mn-ea"/>
                <a:cs typeface="+mn-cs"/>
              </a:rPr>
              <a:t>bodem</a:t>
            </a:r>
            <a:r>
              <a:rPr kumimoji="0" lang="en-US" sz="1368" b="0" i="0" u="none" strike="noStrike" kern="1200" cap="none" spc="0" normalizeH="0" baseline="0" noProof="0" dirty="0">
                <a:ln>
                  <a:noFill/>
                </a:ln>
                <a:solidFill>
                  <a:prstClr val="black"/>
                </a:solidFill>
                <a:effectLst/>
                <a:uLnTx/>
                <a:uFillTx/>
                <a:latin typeface="Calibri"/>
                <a:ea typeface="+mn-ea"/>
                <a:cs typeface="+mn-cs"/>
              </a:rPr>
              <a:t>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bepalen</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a:ln>
                  <a:noFill/>
                </a:ln>
                <a:solidFill>
                  <a:prstClr val="black"/>
                </a:solidFill>
                <a:effectLst/>
                <a:uLnTx/>
                <a:uFillTx/>
                <a:latin typeface="Calibri"/>
                <a:ea typeface="+mn-ea"/>
                <a:cs typeface="+mn-cs"/>
              </a:rPr>
              <a:t>de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368" b="0" i="0" u="none" strike="noStrike" kern="1200" cap="none" spc="0" normalizeH="0" baseline="0" noProof="0" dirty="0">
                <a:ln>
                  <a:noFill/>
                </a:ln>
                <a:solidFill>
                  <a:prstClr val="black"/>
                </a:solidFill>
                <a:effectLst/>
                <a:uLnTx/>
                <a:uFillTx/>
                <a:latin typeface="Calibri"/>
                <a:ea typeface="+mn-ea"/>
                <a:cs typeface="+mn-cs"/>
              </a:rPr>
              <a:t>keuze van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vlinderbloemigen</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a:ln>
                  <a:noFill/>
                </a:ln>
                <a:solidFill>
                  <a:prstClr val="black"/>
                </a:solidFill>
                <a:effectLst/>
                <a:uLnTx/>
                <a:uFillTx/>
                <a:latin typeface="Calibri"/>
                <a:ea typeface="+mn-ea"/>
                <a:cs typeface="+mn-cs"/>
              </a:rPr>
              <a:t>(pH, gebrek aan kalksteen en </a:t>
            </a:r>
            <a:r>
              <a:rPr kumimoji="0" lang="it-IT" sz="1368" b="0" i="0" u="none" strike="noStrike" kern="1200" cap="none" spc="0" normalizeH="0" baseline="0" noProof="0" dirty="0">
                <a:ln>
                  <a:noFill/>
                </a:ln>
                <a:solidFill>
                  <a:prstClr val="black"/>
                </a:solidFill>
                <a:effectLst/>
                <a:uLnTx/>
                <a:uFillTx/>
                <a:latin typeface="Calibri"/>
                <a:ea typeface="+mn-ea"/>
                <a:cs typeface="+mn-cs"/>
              </a:rPr>
              <a:t>waterverzadiging</a:t>
            </a:r>
            <a:r>
              <a:rPr kumimoji="0" lang="en-US" sz="1368" b="0" i="0" u="none" strike="noStrike" kern="1200" cap="none" spc="0" normalizeH="0" baseline="0" noProof="0" dirty="0">
                <a:ln>
                  <a:noFill/>
                </a:ln>
                <a:solidFill>
                  <a:prstClr val="black"/>
                </a:solidFill>
                <a:effectLst/>
                <a:uLnTx/>
                <a:uFillTx/>
                <a:latin typeface="Calibri"/>
                <a:ea typeface="+mn-ea"/>
                <a:cs typeface="+mn-cs"/>
              </a:rPr>
              <a:t>), grassen zijn meer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368" b="0" i="0" u="none" strike="noStrike" kern="1200" cap="none" spc="0" normalizeH="0" baseline="0" noProof="0" dirty="0">
                <a:ln>
                  <a:noFill/>
                </a:ln>
                <a:solidFill>
                  <a:prstClr val="black"/>
                </a:solidFill>
                <a:effectLst/>
                <a:uLnTx/>
                <a:uFillTx/>
                <a:latin typeface="Calibri"/>
                <a:ea typeface="+mn-ea"/>
                <a:cs typeface="+mn-cs"/>
              </a:rPr>
              <a:t>afhankelijk van het klimaat. </a:t>
            </a:r>
            <a:r>
              <a:rPr kumimoji="0" lang="en-US" sz="1539" b="0" i="0" u="none" strike="noStrike" kern="1200" cap="none" spc="0" normalizeH="0" baseline="0" noProof="0" dirty="0">
                <a:ln>
                  <a:noFill/>
                </a:ln>
                <a:solidFill>
                  <a:prstClr val="black"/>
                </a:solidFill>
                <a:effectLst/>
                <a:uLnTx/>
                <a:uFillTx/>
                <a:latin typeface="Calibri"/>
                <a:ea typeface="+mn-ea"/>
                <a:cs typeface="+mn-cs"/>
              </a:rPr>
              <a:t>Gewoonlijk &lt; 10 jaar</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ttangolo 4"/>
          <p:cNvSpPr/>
          <p:nvPr/>
        </p:nvSpPr>
        <p:spPr>
          <a:xfrm>
            <a:off x="-1" y="1185333"/>
            <a:ext cx="7916333" cy="158504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Een van de </a:t>
            </a:r>
            <a:r>
              <a:rPr kumimoji="0" lang="en-US" sz="1200" b="1" i="0" u="none" strike="noStrike" kern="1200" cap="none" spc="0" normalizeH="0" baseline="0" noProof="0" dirty="0">
                <a:ln>
                  <a:noFill/>
                </a:ln>
                <a:solidFill>
                  <a:prstClr val="black"/>
                </a:solidFill>
                <a:effectLst/>
                <a:uLnTx/>
                <a:uFillTx/>
                <a:latin typeface="Calibri"/>
                <a:ea typeface="+mn-ea"/>
                <a:cs typeface="+mn-cs"/>
              </a:rPr>
              <a:t>criteria voor de </a:t>
            </a:r>
            <a:r>
              <a:rPr kumimoji="0" lang="en-US" sz="1400" b="1" i="0" u="none" strike="noStrike" kern="1200" cap="none" spc="0" normalizeH="0" baseline="0" noProof="0" dirty="0">
                <a:ln>
                  <a:noFill/>
                </a:ln>
                <a:solidFill>
                  <a:prstClr val="black"/>
                </a:solidFill>
                <a:effectLst/>
                <a:uLnTx/>
                <a:uFillTx/>
                <a:latin typeface="Calibri"/>
                <a:ea typeface="+mn-ea"/>
                <a:cs typeface="+mn-cs"/>
              </a:rPr>
              <a:t>keuze van de </a:t>
            </a:r>
            <a:r>
              <a:rPr kumimoji="0" lang="en-US" sz="1200" b="0" i="0" u="none" strike="noStrike" kern="1200" cap="none" spc="0" normalizeH="0" baseline="0" noProof="0" dirty="0">
                <a:ln>
                  <a:noFill/>
                </a:ln>
                <a:solidFill>
                  <a:prstClr val="black"/>
                </a:solidFill>
                <a:effectLst/>
                <a:uLnTx/>
                <a:uFillTx/>
                <a:latin typeface="Calibri"/>
                <a:ea typeface="+mn-ea"/>
                <a:cs typeface="+mn-cs"/>
              </a:rPr>
              <a:t>te combineren </a:t>
            </a:r>
            <a:r>
              <a:rPr kumimoji="0" lang="en-US" sz="1400" b="1" i="0" u="none" strike="noStrike" kern="1200" cap="none" spc="0" normalizeH="0" baseline="0" noProof="0" dirty="0">
                <a:ln>
                  <a:noFill/>
                </a:ln>
                <a:solidFill>
                  <a:prstClr val="black"/>
                </a:solidFill>
                <a:effectLst/>
                <a:uLnTx/>
                <a:uFillTx/>
                <a:latin typeface="Calibri"/>
                <a:ea typeface="+mn-ea"/>
                <a:cs typeface="+mn-cs"/>
              </a:rPr>
              <a:t>rassen </a:t>
            </a:r>
            <a:r>
              <a:rPr kumimoji="0" lang="en-US" sz="1200" b="0" i="0" u="none" strike="noStrike" kern="1200" cap="none" spc="0" normalizeH="0" baseline="0" noProof="0" dirty="0">
                <a:ln>
                  <a:noFill/>
                </a:ln>
                <a:solidFill>
                  <a:prstClr val="black"/>
                </a:solidFill>
                <a:effectLst/>
                <a:uLnTx/>
                <a:uFillTx/>
                <a:latin typeface="Calibri"/>
                <a:ea typeface="+mn-ea"/>
                <a:cs typeface="+mn-cs"/>
              </a:rPr>
              <a:t>is de </a:t>
            </a:r>
            <a:r>
              <a:rPr kumimoji="0" lang="en-US" sz="1200" b="0" i="0" u="none" strike="noStrike" kern="1200" cap="none" spc="0" normalizeH="0" baseline="0" noProof="0" dirty="0" err="1" smtClean="0">
                <a:ln>
                  <a:noFill/>
                </a:ln>
                <a:solidFill>
                  <a:prstClr val="black"/>
                </a:solidFill>
                <a:effectLst/>
                <a:uLnTx/>
                <a:uFillTx/>
                <a:latin typeface="Calibri"/>
                <a:ea typeface="+mn-ea"/>
                <a:cs typeface="+mn-cs"/>
              </a:rPr>
              <a:t>noodzaak</a:t>
            </a:r>
            <a:r>
              <a:rPr lang="en-US" sz="1200" dirty="0">
                <a:solidFill>
                  <a:prstClr val="black"/>
                </a:solidFill>
                <a:latin typeface="Calibri"/>
              </a:rPr>
              <a:t> </a:t>
            </a:r>
            <a:r>
              <a:rPr lang="en-US" sz="1200" dirty="0" smtClean="0">
                <a:solidFill>
                  <a:prstClr val="black"/>
                </a:solidFill>
                <a:latin typeface="Calibri"/>
              </a:rPr>
              <a:t>tot </a:t>
            </a:r>
            <a:r>
              <a:rPr lang="en-US" sz="1200" dirty="0" err="1" smtClean="0">
                <a:solidFill>
                  <a:prstClr val="black"/>
                </a:solidFill>
                <a:latin typeface="Calibri"/>
              </a:rPr>
              <a:t>gelijktijdige</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bloei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van </a:t>
            </a:r>
            <a:r>
              <a:rPr lang="en-US" sz="1200" dirty="0" err="1" smtClean="0">
                <a:solidFill>
                  <a:prstClr val="black"/>
                </a:solidFill>
                <a:latin typeface="Calibri"/>
              </a:rPr>
              <a:t>vlinderbloemigen</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en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grassen</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a:t>
            </a:r>
            <a:r>
              <a:rPr kumimoji="0" lang="en-US" sz="1200" b="0" i="0" u="none" strike="noStrike" kern="1200" cap="none" spc="0" normalizeH="0" baseline="0" noProof="0" dirty="0">
                <a:ln>
                  <a:noFill/>
                </a:ln>
                <a:solidFill>
                  <a:prstClr val="black"/>
                </a:solidFill>
                <a:effectLst/>
                <a:uLnTx/>
                <a:uFillTx/>
                <a:latin typeface="Calibri"/>
                <a:ea typeface="+mn-ea"/>
                <a:cs typeface="+mn-cs"/>
              </a:rPr>
              <a:t>betere voedingswaarde en productie):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in mengsels met </a:t>
            </a:r>
            <a:r>
              <a:rPr kumimoji="0" lang="en-US" sz="1200" b="0" i="0" u="none" strike="noStrike" kern="1200" cap="none" spc="0" normalizeH="0" baseline="0" noProof="0" dirty="0" err="1" smtClean="0">
                <a:ln>
                  <a:noFill/>
                </a:ln>
                <a:solidFill>
                  <a:prstClr val="black"/>
                </a:solidFill>
                <a:effectLst/>
                <a:uLnTx/>
                <a:uFillTx/>
                <a:latin typeface="Calibri"/>
                <a:ea typeface="+mn-ea"/>
                <a:cs typeface="+mn-cs"/>
              </a:rPr>
              <a:t>luzerne</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is het goed om late </a:t>
            </a:r>
            <a:r>
              <a:rPr lang="en-US" sz="1200" noProof="0" dirty="0" err="1" smtClean="0">
                <a:solidFill>
                  <a:prstClr val="black"/>
                </a:solidFill>
                <a:latin typeface="Calibri"/>
              </a:rPr>
              <a:t>variëteiten</a:t>
            </a:r>
            <a:r>
              <a:rPr lang="en-US" sz="1200" noProof="0" dirty="0" smtClean="0">
                <a:solidFill>
                  <a:prstClr val="black"/>
                </a:solidFill>
                <a:latin typeface="Calibri"/>
              </a:rPr>
              <a:t> van </a:t>
            </a:r>
            <a:r>
              <a:rPr kumimoji="0" lang="it-IT" sz="1200" b="0" i="1" u="none" strike="noStrike" kern="1200" cap="none" spc="0" normalizeH="0" baseline="0" noProof="0" dirty="0" smtClean="0">
                <a:ln>
                  <a:noFill/>
                </a:ln>
                <a:solidFill>
                  <a:prstClr val="black"/>
                </a:solidFill>
                <a:effectLst/>
                <a:uLnTx/>
                <a:uFillTx/>
                <a:latin typeface="Calibri"/>
                <a:ea typeface="+mn-ea"/>
                <a:cs typeface="+mn-cs"/>
              </a:rPr>
              <a:t>Dactylis </a:t>
            </a:r>
            <a:r>
              <a:rPr kumimoji="0" lang="it-IT" sz="1200" b="0" i="1" u="none" strike="noStrike" kern="1200" cap="none" spc="0" normalizeH="0" baseline="0" noProof="0" dirty="0">
                <a:ln>
                  <a:noFill/>
                </a:ln>
                <a:solidFill>
                  <a:prstClr val="black"/>
                </a:solidFill>
                <a:effectLst/>
                <a:uLnTx/>
                <a:uFillTx/>
                <a:latin typeface="Calibri"/>
                <a:ea typeface="+mn-ea"/>
                <a:cs typeface="+mn-cs"/>
              </a:rPr>
              <a:t>glomerata</a:t>
            </a:r>
            <a:r>
              <a:rPr kumimoji="0" lang="en-US" sz="1200" b="0" i="0" u="none" strike="noStrike" kern="1200" cap="none" spc="0" normalizeH="0" baseline="0" noProof="0" dirty="0">
                <a:ln>
                  <a:noFill/>
                </a:ln>
                <a:solidFill>
                  <a:prstClr val="black"/>
                </a:solidFill>
                <a:effectLst/>
                <a:uLnTx/>
                <a:uFillTx/>
                <a:latin typeface="Calibri"/>
                <a:ea typeface="+mn-ea"/>
                <a:cs typeface="+mn-cs"/>
              </a:rPr>
              <a:t> en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Festuca arundinacea te</a:t>
            </a:r>
            <a:r>
              <a:rPr kumimoji="0" lang="en-US" sz="1200" b="0" i="0" u="none" strike="noStrike" kern="1200" cap="none" spc="0" normalizeH="0" baseline="0" noProof="0" dirty="0">
                <a:ln>
                  <a:noFill/>
                </a:ln>
                <a:solidFill>
                  <a:prstClr val="black"/>
                </a:solidFill>
                <a:effectLst/>
                <a:uLnTx/>
                <a:uFillTx/>
                <a:latin typeface="Calibri"/>
                <a:ea typeface="+mn-ea"/>
                <a:cs typeface="+mn-cs"/>
              </a:rPr>
              <a:t> gebruiken;</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in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mengsels</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met </a:t>
            </a:r>
            <a:r>
              <a:rPr kumimoji="0" lang="en-US" sz="1200" b="0" i="0" u="none" strike="noStrike" kern="1200" cap="none" spc="0" normalizeH="0" baseline="0" noProof="0" dirty="0">
                <a:ln>
                  <a:noFill/>
                </a:ln>
                <a:solidFill>
                  <a:prstClr val="black"/>
                </a:solidFill>
                <a:effectLst/>
                <a:uLnTx/>
                <a:uFillTx/>
                <a:latin typeface="Calibri"/>
                <a:ea typeface="+mn-ea"/>
                <a:cs typeface="+mn-cs"/>
              </a:rPr>
              <a:t>witte klaver, </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is het </a:t>
            </a:r>
            <a:r>
              <a:rPr kumimoji="0" lang="en-US" sz="1200" b="0" i="0" u="none" strike="noStrike" kern="1200" cap="none" spc="0" normalizeH="0" baseline="0" noProof="0" dirty="0" err="1" smtClean="0">
                <a:ln>
                  <a:noFill/>
                </a:ln>
                <a:solidFill>
                  <a:prstClr val="black"/>
                </a:solidFill>
                <a:effectLst/>
                <a:uLnTx/>
                <a:uFillTx/>
                <a:latin typeface="Calibri"/>
                <a:ea typeface="+mn-ea"/>
                <a:cs typeface="+mn-cs"/>
              </a:rPr>
              <a:t>verstandig</a:t>
            </a:r>
            <a:r>
              <a:rPr kumimoji="0" lang="en-US" sz="1200" b="0" i="0" u="none" strike="noStrike" kern="1200" cap="none" spc="0" normalizeH="0" noProof="0" dirty="0" smtClean="0">
                <a:ln>
                  <a:noFill/>
                </a:ln>
                <a:solidFill>
                  <a:prstClr val="black"/>
                </a:solidFill>
                <a:effectLst/>
                <a:uLnTx/>
                <a:uFillTx/>
                <a:latin typeface="Calibri"/>
                <a:ea typeface="+mn-ea"/>
                <a:cs typeface="+mn-cs"/>
              </a:rPr>
              <a:t> om </a:t>
            </a:r>
            <a:r>
              <a:rPr kumimoji="0" lang="en-US" sz="1200" b="0" i="0" u="none" strike="noStrike" kern="1200" cap="none" spc="0" normalizeH="0" noProof="0" dirty="0" err="1" smtClean="0">
                <a:ln>
                  <a:noFill/>
                </a:ln>
                <a:solidFill>
                  <a:prstClr val="black"/>
                </a:solidFill>
                <a:effectLst/>
                <a:uLnTx/>
                <a:uFillTx/>
                <a:latin typeface="Calibri"/>
                <a:ea typeface="+mn-ea"/>
                <a:cs typeface="+mn-cs"/>
              </a:rPr>
              <a:t>te</a:t>
            </a:r>
            <a:r>
              <a:rPr kumimoji="0" lang="en-US" sz="1200" b="0" i="0" u="none" strike="noStrike" kern="1200" cap="none" spc="0" normalizeH="0" noProof="0" dirty="0" smtClean="0">
                <a:ln>
                  <a:noFill/>
                </a:ln>
                <a:solidFill>
                  <a:prstClr val="black"/>
                </a:solidFill>
                <a:effectLst/>
                <a:uLnTx/>
                <a:uFillTx/>
                <a:latin typeface="Calibri"/>
                <a:ea typeface="+mn-ea"/>
                <a:cs typeface="+mn-cs"/>
              </a:rPr>
              <a:t> </a:t>
            </a:r>
            <a:r>
              <a:rPr kumimoji="0" lang="en-US" sz="1200" b="0" i="0" u="none" strike="noStrike" kern="1200" cap="none" spc="0" normalizeH="0" noProof="0" dirty="0" err="1" smtClean="0">
                <a:ln>
                  <a:noFill/>
                </a:ln>
                <a:solidFill>
                  <a:prstClr val="black"/>
                </a:solidFill>
                <a:effectLst/>
                <a:uLnTx/>
                <a:uFillTx/>
                <a:latin typeface="Calibri"/>
                <a:ea typeface="+mn-ea"/>
                <a:cs typeface="+mn-cs"/>
              </a:rPr>
              <a:t>kiezen</a:t>
            </a:r>
            <a:r>
              <a:rPr kumimoji="0" lang="en-US" sz="1200" b="0" i="0" u="none" strike="noStrike" kern="1200" cap="none" spc="0" normalizeH="0" noProof="0" dirty="0" smtClean="0">
                <a:ln>
                  <a:noFill/>
                </a:ln>
                <a:solidFill>
                  <a:prstClr val="black"/>
                </a:solidFill>
                <a:effectLst/>
                <a:uLnTx/>
                <a:uFillTx/>
                <a:latin typeface="Calibri"/>
                <a:ea typeface="+mn-ea"/>
                <a:cs typeface="+mn-cs"/>
              </a:rPr>
              <a:t> </a:t>
            </a:r>
            <a:r>
              <a:rPr kumimoji="0" lang="en-US" sz="1200" b="0" i="0" u="none" strike="noStrike" kern="1200" cap="none" spc="0" normalizeH="0" noProof="0" dirty="0" err="1" smtClean="0">
                <a:ln>
                  <a:noFill/>
                </a:ln>
                <a:solidFill>
                  <a:prstClr val="black"/>
                </a:solidFill>
                <a:effectLst/>
                <a:uLnTx/>
                <a:uFillTx/>
                <a:latin typeface="Calibri"/>
                <a:ea typeface="+mn-ea"/>
                <a:cs typeface="+mn-cs"/>
              </a:rPr>
              <a:t>voor</a:t>
            </a:r>
            <a:r>
              <a:rPr kumimoji="0" lang="en-US" sz="1200" b="0" i="0" u="none" strike="noStrike" kern="1200" cap="none" spc="0" normalizeH="0" noProof="0" dirty="0" smtClean="0">
                <a:ln>
                  <a:noFill/>
                </a:ln>
                <a:solidFill>
                  <a:prstClr val="black"/>
                </a:solidFill>
                <a:effectLst/>
                <a:uLnTx/>
                <a:uFillTx/>
                <a:latin typeface="Calibri"/>
                <a:ea typeface="+mn-ea"/>
                <a:cs typeface="+mn-cs"/>
              </a:rPr>
              <a:t> </a:t>
            </a:r>
            <a:r>
              <a:rPr kumimoji="0" lang="en-US" sz="1200" b="0" i="0" u="none" strike="noStrike" kern="1200" cap="none" spc="0" normalizeH="0" noProof="0" dirty="0" err="1" smtClean="0">
                <a:ln>
                  <a:noFill/>
                </a:ln>
                <a:solidFill>
                  <a:prstClr val="black"/>
                </a:solidFill>
                <a:effectLst/>
                <a:uLnTx/>
                <a:uFillTx/>
                <a:latin typeface="Calibri"/>
                <a:ea typeface="+mn-ea"/>
                <a:cs typeface="+mn-cs"/>
              </a:rPr>
              <a:t>middentijdse</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Calibri"/>
                <a:ea typeface="+mn-ea"/>
                <a:cs typeface="+mn-cs"/>
              </a:rPr>
              <a:t>grasvariëteiten</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wanneer </a:t>
            </a:r>
            <a:r>
              <a:rPr kumimoji="0" lang="it-IT" sz="1200" b="0" i="1" u="none" strike="noStrike" kern="1200" cap="none" spc="0" normalizeH="0" baseline="0" noProof="0" dirty="0" err="1">
                <a:ln>
                  <a:noFill/>
                </a:ln>
                <a:solidFill>
                  <a:prstClr val="black"/>
                </a:solidFill>
                <a:effectLst/>
                <a:uLnTx/>
                <a:uFillTx/>
                <a:latin typeface="Calibri"/>
                <a:ea typeface="+mn-ea"/>
                <a:cs typeface="+mn-cs"/>
              </a:rPr>
              <a:t>Phleum</a:t>
            </a:r>
            <a:r>
              <a:rPr kumimoji="0" lang="it-IT" sz="1200" b="0" i="1" u="none" strike="noStrike" kern="1200" cap="none" spc="0" normalizeH="0" baseline="0" noProof="0" dirty="0">
                <a:ln>
                  <a:noFill/>
                </a:ln>
                <a:solidFill>
                  <a:prstClr val="black"/>
                </a:solidFill>
                <a:effectLst/>
                <a:uLnTx/>
                <a:uFillTx/>
                <a:latin typeface="Calibri"/>
                <a:ea typeface="+mn-ea"/>
                <a:cs typeface="+mn-cs"/>
              </a:rPr>
              <a:t> pratense</a:t>
            </a:r>
            <a:r>
              <a:rPr kumimoji="0" lang="en-US" sz="1200" b="0" i="0" u="none" strike="noStrike" kern="1200" cap="none" spc="0" normalizeH="0" baseline="0" noProof="0" dirty="0">
                <a:ln>
                  <a:noFill/>
                </a:ln>
                <a:solidFill>
                  <a:prstClr val="black"/>
                </a:solidFill>
                <a:effectLst/>
                <a:uLnTx/>
                <a:uFillTx/>
                <a:latin typeface="Calibri"/>
                <a:ea typeface="+mn-ea"/>
                <a:cs typeface="+mn-cs"/>
              </a:rPr>
              <a:t> aanwezig is, is het noodzakelijk om de </a:t>
            </a:r>
            <a:r>
              <a:rPr kumimoji="0" lang="en-US" sz="1200" b="0" i="0" u="none" strike="noStrike" kern="1200" cap="none" spc="0" normalizeH="0" baseline="0" noProof="0" dirty="0" err="1" smtClean="0">
                <a:ln>
                  <a:noFill/>
                </a:ln>
                <a:solidFill>
                  <a:prstClr val="black"/>
                </a:solidFill>
                <a:effectLst/>
                <a:uLnTx/>
                <a:uFillTx/>
                <a:latin typeface="Calibri"/>
                <a:ea typeface="+mn-ea"/>
                <a:cs typeface="+mn-cs"/>
              </a:rPr>
              <a:t>vroege</a:t>
            </a:r>
            <a:r>
              <a:rPr kumimoji="0" lang="en-US" sz="1200" b="0" i="0" u="none" strike="noStrike" kern="1200" cap="none" spc="0" normalizeH="0" noProof="0" dirty="0" smtClean="0">
                <a:ln>
                  <a:noFill/>
                </a:ln>
                <a:solidFill>
                  <a:prstClr val="black"/>
                </a:solidFill>
                <a:effectLst/>
                <a:uLnTx/>
                <a:uFillTx/>
                <a:latin typeface="Calibri"/>
                <a:ea typeface="+mn-ea"/>
                <a:cs typeface="+mn-cs"/>
              </a:rPr>
              <a:t> </a:t>
            </a:r>
            <a:r>
              <a:rPr kumimoji="0" lang="en-US" sz="1200" b="0" i="0" u="none" strike="noStrike" kern="1200" cap="none" spc="0" normalizeH="0" noProof="0" dirty="0" err="1" smtClean="0">
                <a:ln>
                  <a:noFill/>
                </a:ln>
                <a:solidFill>
                  <a:prstClr val="black"/>
                </a:solidFill>
                <a:effectLst/>
                <a:uLnTx/>
                <a:uFillTx/>
                <a:latin typeface="Calibri"/>
                <a:ea typeface="+mn-ea"/>
                <a:cs typeface="+mn-cs"/>
              </a:rPr>
              <a:t>variëteiten</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te gebruiken.</a:t>
            </a:r>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p:cNvSpPr txBox="1"/>
          <p:nvPr/>
        </p:nvSpPr>
        <p:spPr>
          <a:xfrm>
            <a:off x="6458729" y="5401702"/>
            <a:ext cx="1738040" cy="3291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a:ln>
                  <a:noFill/>
                </a:ln>
                <a:solidFill>
                  <a:prstClr val="black"/>
                </a:solidFill>
                <a:effectLst/>
                <a:uLnTx/>
                <a:uFillTx/>
                <a:latin typeface="Calibri"/>
                <a:ea typeface="+mn-ea"/>
                <a:cs typeface="+mn-cs"/>
              </a:rPr>
              <a:t>Bron: CRPA, 2014</a:t>
            </a:r>
          </a:p>
        </p:txBody>
      </p:sp>
      <p:pic>
        <p:nvPicPr>
          <p:cNvPr id="8" name="Immagin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3724" y="3094738"/>
            <a:ext cx="4821777" cy="2339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asellaDiTesto 16"/>
          <p:cNvSpPr txBox="1"/>
          <p:nvPr/>
        </p:nvSpPr>
        <p:spPr>
          <a:xfrm>
            <a:off x="1159207" y="5455777"/>
            <a:ext cx="1186543" cy="2501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26"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Dactylis glomerata</a:t>
            </a:r>
            <a:endParaRPr kumimoji="0" lang="it-IT" sz="1026"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9" name="Rettangolo 8"/>
          <p:cNvSpPr/>
          <p:nvPr/>
        </p:nvSpPr>
        <p:spPr>
          <a:xfrm>
            <a:off x="2324694" y="5461102"/>
            <a:ext cx="1285929" cy="2501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26"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Festuca arundinacea</a:t>
            </a:r>
            <a:endParaRPr kumimoji="0" lang="en-GB" sz="1026"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9" name="Rettangolo 18"/>
          <p:cNvSpPr/>
          <p:nvPr/>
        </p:nvSpPr>
        <p:spPr>
          <a:xfrm>
            <a:off x="3835280" y="5455776"/>
            <a:ext cx="736099" cy="2501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26"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Rode klaver</a:t>
            </a:r>
            <a:endParaRPr kumimoji="0" lang="en-GB" sz="1026"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20" name="Rettangolo 19"/>
          <p:cNvSpPr/>
          <p:nvPr/>
        </p:nvSpPr>
        <p:spPr>
          <a:xfrm>
            <a:off x="4974455" y="5464880"/>
            <a:ext cx="854721" cy="2501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26"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Witte klaver</a:t>
            </a:r>
            <a:endParaRPr kumimoji="0" lang="en-GB" sz="1026"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1073894493"/>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38786" y="387927"/>
            <a:ext cx="6437505" cy="5923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71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Bemesting:</a:t>
            </a:r>
            <a:r>
              <a:rPr kumimoji="0" lang="it-IT" sz="1539" b="0" i="0" u="none" strike="noStrike" kern="1200" cap="none" spc="0" normalizeH="0" baseline="0" noProof="0" dirty="0">
                <a:ln>
                  <a:noFill/>
                </a:ln>
                <a:solidFill>
                  <a:prstClr val="black"/>
                </a:solidFill>
                <a:effectLst/>
                <a:uLnTx/>
                <a:uFillTx/>
                <a:latin typeface="Calibri"/>
                <a:ea typeface="+mn-ea"/>
                <a:cs typeface="+mn-cs"/>
              </a:rPr>
              <a:t> </a:t>
            </a: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zowel blijvende als tijdelijke graslanden worden </a:t>
            </a:r>
            <a:r>
              <a:rPr kumimoji="0" lang="it-IT" sz="1539" b="0" i="0" u="none" strike="noStrike" kern="1200" cap="none" spc="0" normalizeH="0" baseline="0" noProof="0" dirty="0">
                <a:ln>
                  <a:noFill/>
                </a:ln>
                <a:solidFill>
                  <a:prstClr val="black"/>
                </a:solidFill>
                <a:effectLst/>
                <a:uLnTx/>
                <a:uFillTx/>
                <a:latin typeface="Calibri"/>
                <a:ea typeface="+mn-ea"/>
                <a:cs typeface="+mn-cs"/>
              </a:rPr>
              <a:t>in veel gevallen </a:t>
            </a: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bemest</a:t>
            </a:r>
            <a:endParaRPr kumimoji="0" lang="it-IT" sz="1368"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CasellaDiTesto 8"/>
          <p:cNvSpPr txBox="1"/>
          <p:nvPr/>
        </p:nvSpPr>
        <p:spPr>
          <a:xfrm>
            <a:off x="138786" y="1010347"/>
            <a:ext cx="8700414" cy="802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Aanpassing</a:t>
            </a:r>
            <a:r>
              <a:rPr kumimoji="0" lang="it-IT" sz="1539" b="0" i="0" u="none" strike="noStrike" kern="1200" cap="none" spc="0" normalizeH="0" noProof="0" dirty="0" smtClean="0">
                <a:ln>
                  <a:noFill/>
                </a:ln>
                <a:solidFill>
                  <a:prstClr val="black"/>
                </a:solidFill>
                <a:effectLst/>
                <a:uLnTx/>
                <a:uFillTx/>
                <a:latin typeface="Calibri"/>
                <a:ea typeface="+mn-ea"/>
                <a:cs typeface="+mn-cs"/>
              </a:rPr>
              <a:t> van </a:t>
            </a: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bemesting zodat </a:t>
            </a:r>
            <a:r>
              <a:rPr kumimoji="0" lang="it-IT" sz="1539" b="0" i="0" u="none" strike="noStrike" kern="1200" cap="none" spc="0" normalizeH="0" baseline="0" noProof="0" dirty="0">
                <a:ln>
                  <a:noFill/>
                </a:ln>
                <a:solidFill>
                  <a:prstClr val="black"/>
                </a:solidFill>
                <a:effectLst/>
                <a:uLnTx/>
                <a:uFillTx/>
                <a:latin typeface="Calibri"/>
                <a:ea typeface="+mn-ea"/>
                <a:cs typeface="+mn-cs"/>
              </a:rPr>
              <a:t>de opname van het gewas </a:t>
            </a: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herstelt, is voldoende </a:t>
            </a:r>
            <a:r>
              <a:rPr kumimoji="0" lang="it-IT" sz="1539" b="0" i="0" u="none" strike="noStrike" kern="1200" cap="none" spc="0" normalizeH="0" baseline="0" noProof="0" dirty="0">
                <a:ln>
                  <a:noFill/>
                </a:ln>
                <a:solidFill>
                  <a:prstClr val="black"/>
                </a:solidFill>
                <a:effectLst/>
                <a:uLnTx/>
                <a:uFillTx/>
                <a:latin typeface="Calibri"/>
                <a:ea typeface="+mn-ea"/>
                <a:cs typeface="+mn-cs"/>
              </a:rPr>
              <a:t>om de bodemvruchtbaarheid in stand te houden en </a:t>
            </a: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uitspoeling </a:t>
            </a:r>
            <a:r>
              <a:rPr kumimoji="0" lang="it-IT" sz="1539" b="0" i="0" u="none" strike="noStrike" kern="1200" cap="none" spc="0" normalizeH="0" baseline="0" noProof="0" dirty="0">
                <a:ln>
                  <a:noFill/>
                </a:ln>
                <a:solidFill>
                  <a:prstClr val="black"/>
                </a:solidFill>
                <a:effectLst/>
                <a:uLnTx/>
                <a:uFillTx/>
                <a:latin typeface="Calibri"/>
                <a:ea typeface="+mn-ea"/>
                <a:cs typeface="+mn-cs"/>
              </a:rPr>
              <a:t>te voorkomen. Een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verhoging van de</a:t>
            </a:r>
            <a:r>
              <a:rPr kumimoji="0" lang="en-US" sz="1539" b="0" i="0" u="none" strike="noStrike" kern="1200" cap="none" spc="0" normalizeH="0" baseline="0" noProof="0" dirty="0">
                <a:ln>
                  <a:noFill/>
                </a:ln>
                <a:solidFill>
                  <a:prstClr val="black"/>
                </a:solidFill>
                <a:effectLst/>
                <a:uLnTx/>
                <a:uFillTx/>
                <a:latin typeface="Calibri"/>
                <a:ea typeface="+mn-ea"/>
                <a:cs typeface="+mn-cs"/>
              </a:rPr>
              <a:t> bemesting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verhoogt de kwaliteit niet met meer dan 10 % </a:t>
            </a:r>
            <a:r>
              <a:rPr kumimoji="0" lang="en-US" sz="1197" b="0" i="1" u="none" strike="noStrike" kern="1200" cap="none" spc="0" normalizeH="0" baseline="0" noProof="0" dirty="0">
                <a:ln>
                  <a:noFill/>
                </a:ln>
                <a:solidFill>
                  <a:prstClr val="black"/>
                </a:solidFill>
                <a:effectLst/>
                <a:uLnTx/>
                <a:uFillTx/>
                <a:latin typeface="Calibri"/>
                <a:ea typeface="+mn-ea"/>
                <a:cs typeface="+mn-cs"/>
              </a:rPr>
              <a:t>(</a:t>
            </a:r>
            <a:r>
              <a:rPr kumimoji="0" lang="en-US" sz="1368" b="0" i="1" u="none" strike="noStrike" kern="1200" cap="none" spc="0" normalizeH="0" baseline="0" noProof="0" dirty="0" err="1">
                <a:ln>
                  <a:noFill/>
                </a:ln>
                <a:solidFill>
                  <a:prstClr val="black"/>
                </a:solidFill>
                <a:effectLst/>
                <a:uLnTx/>
                <a:uFillTx/>
                <a:latin typeface="Calibri"/>
                <a:ea typeface="+mn-ea"/>
                <a:cs typeface="+mn-cs"/>
              </a:rPr>
              <a:t>Bonifazzi</a:t>
            </a:r>
            <a:r>
              <a:rPr kumimoji="0" lang="en-US" sz="1368" b="0" i="1" u="none" strike="noStrike" kern="1200" cap="none" spc="0" normalizeH="0" baseline="0" noProof="0" dirty="0">
                <a:ln>
                  <a:noFill/>
                </a:ln>
                <a:solidFill>
                  <a:prstClr val="black"/>
                </a:solidFill>
                <a:effectLst/>
                <a:uLnTx/>
                <a:uFillTx/>
                <a:latin typeface="Calibri"/>
                <a:ea typeface="+mn-ea"/>
                <a:cs typeface="+mn-cs"/>
              </a:rPr>
              <a:t> B, 2009).</a:t>
            </a:r>
            <a:endParaRPr kumimoji="0" lang="it-IT" sz="1197" b="0" i="1" u="none" strike="noStrike" kern="1200" cap="none" spc="0" normalizeH="0" baseline="0" noProof="0" dirty="0">
              <a:ln>
                <a:noFill/>
              </a:ln>
              <a:solidFill>
                <a:prstClr val="black"/>
              </a:solidFill>
              <a:effectLst/>
              <a:uLnTx/>
              <a:uFillTx/>
              <a:latin typeface="Calibri"/>
              <a:ea typeface="+mn-ea"/>
              <a:cs typeface="+mn-cs"/>
            </a:endParaRPr>
          </a:p>
        </p:txBody>
      </p:sp>
      <p:sp>
        <p:nvSpPr>
          <p:cNvPr id="5" name="Rettangolo 4"/>
          <p:cNvSpPr/>
          <p:nvPr/>
        </p:nvSpPr>
        <p:spPr>
          <a:xfrm>
            <a:off x="532133" y="2025040"/>
            <a:ext cx="7819097" cy="6186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1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In </a:t>
            </a:r>
            <a:r>
              <a:rPr lang="en-GB" sz="1710" b="1" dirty="0" err="1" smtClean="0">
                <a:solidFill>
                  <a:prstClr val="black"/>
                </a:solidFill>
                <a:effectLst>
                  <a:outerShdw blurRad="38100" dist="38100" dir="2700000" algn="tl">
                    <a:srgbClr val="000000">
                      <a:alpha val="43137"/>
                    </a:srgbClr>
                  </a:outerShdw>
                </a:effectLst>
                <a:latin typeface="Calibri"/>
              </a:rPr>
              <a:t>blijvend</a:t>
            </a:r>
            <a:r>
              <a:rPr kumimoji="0" lang="en-GB" sz="171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GB" sz="171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grasland is bemesting een instrument </a:t>
            </a:r>
            <a:r>
              <a:rPr kumimoji="0" lang="en-GB" sz="171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voor</a:t>
            </a:r>
            <a:r>
              <a:rPr kumimoji="0" lang="en-GB" sz="171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GB" sz="171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herstel</a:t>
            </a:r>
            <a:r>
              <a:rPr kumimoji="0" lang="en-GB" sz="171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GB" sz="171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van het </a:t>
            </a:r>
            <a:r>
              <a:rPr kumimoji="0" lang="en-GB" sz="171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evenwicht</a:t>
            </a:r>
            <a:r>
              <a:rPr kumimoji="0" lang="en-GB" sz="171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GB" sz="171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tussen</a:t>
            </a:r>
            <a:r>
              <a:rPr kumimoji="0" lang="en-GB" sz="171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 flora </a:t>
            </a:r>
            <a:r>
              <a:rPr kumimoji="0" lang="en-GB" sz="171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en</a:t>
            </a:r>
            <a:r>
              <a:rPr kumimoji="0" lang="en-GB" sz="171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GB" sz="171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productie</a:t>
            </a:r>
            <a:r>
              <a:rPr kumimoji="0" lang="en-GB" sz="171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a:t>
            </a:r>
            <a:endParaRPr kumimoji="0" lang="en-GB" sz="171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6" name="Rettangolo 5"/>
          <p:cNvSpPr/>
          <p:nvPr/>
        </p:nvSpPr>
        <p:spPr>
          <a:xfrm>
            <a:off x="727610" y="4974276"/>
            <a:ext cx="7428143" cy="80291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39" b="0" i="0" u="none" strike="noStrike" kern="1200" cap="none" spc="0" normalizeH="0" baseline="0" noProof="0" dirty="0">
                <a:ln>
                  <a:noFill/>
                </a:ln>
                <a:solidFill>
                  <a:prstClr val="black"/>
                </a:solidFill>
                <a:effectLst/>
                <a:uLnTx/>
                <a:uFillTx/>
                <a:latin typeface="Calibri"/>
                <a:ea typeface="+mn-ea"/>
                <a:cs typeface="+mn-cs"/>
              </a:rPr>
              <a:t>Grasland kan de mest effectief gebruiken om de vruchtbaarheid in stand </a:t>
            </a:r>
            <a:r>
              <a:rPr kumimoji="0" lang="en-GB" sz="1539" b="0" i="0" u="none" strike="noStrike" kern="1200" cap="none" spc="0" normalizeH="0" baseline="0" noProof="0" dirty="0" err="1">
                <a:ln>
                  <a:noFill/>
                </a:ln>
                <a:solidFill>
                  <a:prstClr val="black"/>
                </a:solidFill>
                <a:effectLst/>
                <a:uLnTx/>
                <a:uFillTx/>
                <a:latin typeface="Calibri"/>
                <a:ea typeface="+mn-ea"/>
                <a:cs typeface="+mn-cs"/>
              </a:rPr>
              <a:t>te</a:t>
            </a:r>
            <a:r>
              <a:rPr kumimoji="0" lang="en-GB" sz="1539" b="0" i="0" u="none" strike="noStrike" kern="1200" cap="none" spc="0" normalizeH="0" baseline="0" noProof="0" dirty="0">
                <a:ln>
                  <a:noFill/>
                </a:ln>
                <a:solidFill>
                  <a:prstClr val="black"/>
                </a:solidFill>
                <a:effectLst/>
                <a:uLnTx/>
                <a:uFillTx/>
                <a:latin typeface="Calibri"/>
                <a:ea typeface="+mn-ea"/>
                <a:cs typeface="+mn-cs"/>
              </a:rPr>
              <a:t> </a:t>
            </a:r>
            <a:r>
              <a:rPr kumimoji="0" lang="en-GB" sz="1539" b="0" i="0" u="none" strike="noStrike" kern="1200" cap="none" spc="0" normalizeH="0" baseline="0" noProof="0" dirty="0" err="1" smtClean="0">
                <a:ln>
                  <a:noFill/>
                </a:ln>
                <a:solidFill>
                  <a:prstClr val="black"/>
                </a:solidFill>
                <a:effectLst/>
                <a:uLnTx/>
                <a:uFillTx/>
                <a:latin typeface="Calibri"/>
                <a:ea typeface="+mn-ea"/>
                <a:cs typeface="+mn-cs"/>
              </a:rPr>
              <a:t>houden</a:t>
            </a:r>
            <a:r>
              <a:rPr kumimoji="0" lang="en-GB"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539" b="0" i="0" u="none" strike="noStrike" kern="1200" cap="none" spc="0" normalizeH="0" baseline="0" noProof="0" dirty="0">
                <a:ln>
                  <a:noFill/>
                </a:ln>
                <a:solidFill>
                  <a:prstClr val="black"/>
                </a:solidFill>
                <a:effectLst/>
                <a:uLnTx/>
                <a:uFillTx/>
                <a:latin typeface="Calibri"/>
                <a:ea typeface="+mn-ea"/>
                <a:cs typeface="+mn-cs"/>
              </a:rPr>
              <a:t>in </a:t>
            </a:r>
            <a:r>
              <a:rPr kumimoji="0" lang="en-GB" sz="1539" b="0" i="0" u="none" strike="noStrike" kern="1200" cap="none" spc="0" normalizeH="0" baseline="0" noProof="0" dirty="0" err="1" smtClean="0">
                <a:ln>
                  <a:noFill/>
                </a:ln>
                <a:solidFill>
                  <a:prstClr val="black"/>
                </a:solidFill>
                <a:effectLst/>
                <a:uLnTx/>
                <a:uFillTx/>
                <a:latin typeface="Calibri"/>
                <a:ea typeface="+mn-ea"/>
                <a:cs typeface="+mn-cs"/>
              </a:rPr>
              <a:t>tijdelijk</a:t>
            </a:r>
            <a:r>
              <a:rPr kumimoji="0" lang="en-GB"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539" b="0" i="0" u="none" strike="noStrike" kern="1200" cap="none" spc="0" normalizeH="0" baseline="0" noProof="0" dirty="0">
                <a:ln>
                  <a:noFill/>
                </a:ln>
                <a:solidFill>
                  <a:prstClr val="black"/>
                </a:solidFill>
                <a:effectLst/>
                <a:uLnTx/>
                <a:uFillTx/>
                <a:latin typeface="Calibri"/>
                <a:ea typeface="+mn-ea"/>
                <a:cs typeface="+mn-cs"/>
              </a:rPr>
              <a:t>grasland worden (tijdens het </a:t>
            </a:r>
            <a:r>
              <a:rPr kumimoji="0" lang="en-GB" sz="1539" b="0" i="0" u="none" strike="noStrike" kern="1200" cap="none" spc="0" normalizeH="0" baseline="0" noProof="0" dirty="0" err="1">
                <a:ln>
                  <a:noFill/>
                </a:ln>
                <a:solidFill>
                  <a:prstClr val="black"/>
                </a:solidFill>
                <a:effectLst/>
                <a:uLnTx/>
                <a:uFillTx/>
                <a:latin typeface="Calibri"/>
                <a:ea typeface="+mn-ea"/>
                <a:cs typeface="+mn-cs"/>
              </a:rPr>
              <a:t>ploegen</a:t>
            </a:r>
            <a:r>
              <a:rPr kumimoji="0" lang="en-GB" sz="1539" b="0" i="0" u="none" strike="noStrike" kern="1200" cap="none" spc="0" normalizeH="0" baseline="0" noProof="0" dirty="0">
                <a:ln>
                  <a:noFill/>
                </a:ln>
                <a:solidFill>
                  <a:prstClr val="black"/>
                </a:solidFill>
                <a:effectLst/>
                <a:uLnTx/>
                <a:uFillTx/>
                <a:latin typeface="Calibri"/>
                <a:ea typeface="+mn-ea"/>
                <a:cs typeface="+mn-cs"/>
              </a:rPr>
              <a:t> en elk najaar) </a:t>
            </a:r>
            <a:r>
              <a:rPr kumimoji="0" lang="en-GB" sz="1539" b="0" i="0" u="none" strike="noStrike" kern="1200" cap="none" spc="0" normalizeH="0" baseline="0" noProof="0" dirty="0" err="1" smtClean="0">
                <a:ln>
                  <a:noFill/>
                </a:ln>
                <a:solidFill>
                  <a:prstClr val="black"/>
                </a:solidFill>
                <a:effectLst/>
                <a:uLnTx/>
                <a:uFillTx/>
                <a:latin typeface="Calibri"/>
                <a:ea typeface="+mn-ea"/>
                <a:cs typeface="+mn-cs"/>
              </a:rPr>
              <a:t>gelijke</a:t>
            </a:r>
            <a:r>
              <a:rPr kumimoji="0" lang="en-GB"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539" b="0" i="0" u="none" strike="noStrike" kern="1200" cap="none" spc="0" normalizeH="0" baseline="0" noProof="0" dirty="0" err="1" smtClean="0">
                <a:ln>
                  <a:noFill/>
                </a:ln>
                <a:solidFill>
                  <a:prstClr val="black"/>
                </a:solidFill>
                <a:effectLst/>
                <a:uLnTx/>
                <a:uFillTx/>
                <a:latin typeface="Calibri"/>
                <a:ea typeface="+mn-ea"/>
                <a:cs typeface="+mn-cs"/>
              </a:rPr>
              <a:t>hoeveelheden</a:t>
            </a:r>
            <a:r>
              <a:rPr kumimoji="0" lang="en-GB" sz="1539" b="0" i="0" u="none" strike="noStrike" kern="1200" cap="none" spc="0" normalizeH="0" baseline="0" noProof="0" dirty="0" smtClean="0">
                <a:ln>
                  <a:noFill/>
                </a:ln>
                <a:solidFill>
                  <a:prstClr val="black"/>
                </a:solidFill>
                <a:effectLst/>
                <a:uLnTx/>
                <a:uFillTx/>
                <a:latin typeface="Calibri"/>
                <a:ea typeface="+mn-ea"/>
                <a:cs typeface="+mn-cs"/>
              </a:rPr>
              <a:t> P</a:t>
            </a:r>
            <a:r>
              <a:rPr kumimoji="0" lang="en-GB" sz="1539" b="0" i="0" u="none" strike="noStrike" kern="1200" cap="none" spc="0" normalizeH="0" noProof="0" dirty="0" smtClean="0">
                <a:ln>
                  <a:noFill/>
                </a:ln>
                <a:solidFill>
                  <a:prstClr val="black"/>
                </a:solidFill>
                <a:effectLst/>
                <a:uLnTx/>
                <a:uFillTx/>
                <a:latin typeface="Calibri"/>
                <a:ea typeface="+mn-ea"/>
                <a:cs typeface="+mn-cs"/>
              </a:rPr>
              <a:t> (</a:t>
            </a:r>
            <a:r>
              <a:rPr kumimoji="0" lang="en-GB" sz="1539" b="0" i="0" u="none" strike="noStrike" kern="1200" cap="none" spc="0" normalizeH="0" noProof="0" dirty="0" err="1" smtClean="0">
                <a:ln>
                  <a:noFill/>
                </a:ln>
                <a:solidFill>
                  <a:prstClr val="black"/>
                </a:solidFill>
                <a:effectLst/>
                <a:uLnTx/>
                <a:uFillTx/>
                <a:latin typeface="Calibri"/>
                <a:ea typeface="+mn-ea"/>
                <a:cs typeface="+mn-cs"/>
              </a:rPr>
              <a:t>fosfaat</a:t>
            </a:r>
            <a:r>
              <a:rPr kumimoji="0" lang="en-GB" sz="1539" b="0" i="0" u="none" strike="noStrike" kern="1200" cap="none" spc="0" normalizeH="0" noProof="0" dirty="0" smtClean="0">
                <a:ln>
                  <a:noFill/>
                </a:ln>
                <a:solidFill>
                  <a:prstClr val="black"/>
                </a:solidFill>
                <a:effectLst/>
                <a:uLnTx/>
                <a:uFillTx/>
                <a:latin typeface="Calibri"/>
                <a:ea typeface="+mn-ea"/>
                <a:cs typeface="+mn-cs"/>
              </a:rPr>
              <a:t>) </a:t>
            </a:r>
            <a:r>
              <a:rPr kumimoji="0" lang="en-GB" sz="1539" b="0" i="0" u="none" strike="noStrike" kern="1200" cap="none" spc="0" normalizeH="0" noProof="0" dirty="0" err="1" smtClean="0">
                <a:ln>
                  <a:noFill/>
                </a:ln>
                <a:solidFill>
                  <a:prstClr val="black"/>
                </a:solidFill>
                <a:effectLst/>
                <a:uLnTx/>
                <a:uFillTx/>
                <a:latin typeface="Calibri"/>
                <a:ea typeface="+mn-ea"/>
                <a:cs typeface="+mn-cs"/>
              </a:rPr>
              <a:t>en</a:t>
            </a:r>
            <a:r>
              <a:rPr kumimoji="0" lang="en-GB" sz="1539" b="0" i="0" u="none" strike="noStrike" kern="1200" cap="none" spc="0" normalizeH="0" noProof="0" dirty="0" smtClean="0">
                <a:ln>
                  <a:noFill/>
                </a:ln>
                <a:solidFill>
                  <a:prstClr val="black"/>
                </a:solidFill>
                <a:effectLst/>
                <a:uLnTx/>
                <a:uFillTx/>
                <a:latin typeface="Calibri"/>
                <a:ea typeface="+mn-ea"/>
                <a:cs typeface="+mn-cs"/>
              </a:rPr>
              <a:t> K (</a:t>
            </a:r>
            <a:r>
              <a:rPr kumimoji="0" lang="en-GB" sz="1539" b="0" i="0" u="none" strike="noStrike" kern="1200" cap="none" spc="0" normalizeH="0" baseline="0" noProof="0" dirty="0" err="1" smtClean="0">
                <a:ln>
                  <a:noFill/>
                </a:ln>
                <a:solidFill>
                  <a:prstClr val="black"/>
                </a:solidFill>
                <a:effectLst/>
                <a:uLnTx/>
                <a:uFillTx/>
                <a:latin typeface="Calibri"/>
                <a:ea typeface="+mn-ea"/>
                <a:cs typeface="+mn-cs"/>
              </a:rPr>
              <a:t>kalium</a:t>
            </a:r>
            <a:r>
              <a:rPr kumimoji="0" lang="en-GB"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539" b="0" i="0" u="none" strike="noStrike" kern="1200" cap="none" spc="0" normalizeH="0" baseline="0" noProof="0" dirty="0" err="1" smtClean="0">
                <a:ln>
                  <a:noFill/>
                </a:ln>
                <a:solidFill>
                  <a:prstClr val="black"/>
                </a:solidFill>
                <a:effectLst/>
                <a:uLnTx/>
                <a:uFillTx/>
                <a:latin typeface="Calibri"/>
                <a:ea typeface="+mn-ea"/>
                <a:cs typeface="+mn-cs"/>
              </a:rPr>
              <a:t>verspreid</a:t>
            </a:r>
            <a:r>
              <a:rPr kumimoji="0" lang="en-GB"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539" b="0" i="0" u="none" strike="noStrike" kern="1200" cap="none" spc="0" normalizeH="0" baseline="0" noProof="0" dirty="0">
                <a:ln>
                  <a:noFill/>
                </a:ln>
                <a:solidFill>
                  <a:prstClr val="black"/>
                </a:solidFill>
                <a:effectLst/>
                <a:uLnTx/>
                <a:uFillTx/>
                <a:latin typeface="Calibri"/>
                <a:ea typeface="+mn-ea"/>
                <a:cs typeface="+mn-cs"/>
              </a:rPr>
              <a:t>(ongeveer 50 kg/ha</a:t>
            </a:r>
            <a:r>
              <a:rPr kumimoji="0" lang="en-GB" sz="1539" b="0" i="0" u="none" strike="noStrike" kern="1200" cap="none" spc="0" normalizeH="0" baseline="0" noProof="0" dirty="0" smtClean="0">
                <a:ln>
                  <a:noFill/>
                </a:ln>
                <a:solidFill>
                  <a:prstClr val="black"/>
                </a:solidFill>
                <a:effectLst/>
                <a:uLnTx/>
                <a:uFillTx/>
                <a:latin typeface="Calibri"/>
                <a:ea typeface="+mn-ea"/>
                <a:cs typeface="+mn-cs"/>
              </a:rPr>
              <a:t>)</a:t>
            </a:r>
            <a:endParaRPr kumimoji="0" lang="en-GB" sz="1539" b="0"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Immagin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654" y="2712665"/>
            <a:ext cx="3186537" cy="2123827"/>
          </a:xfrm>
          <a:prstGeom prst="rect">
            <a:avLst/>
          </a:prstGeom>
        </p:spPr>
      </p:pic>
      <p:pic>
        <p:nvPicPr>
          <p:cNvPr id="18" name="Immagin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1938" y="2667339"/>
            <a:ext cx="2140360" cy="2169154"/>
          </a:xfrm>
          <a:prstGeom prst="rect">
            <a:avLst/>
          </a:prstGeom>
        </p:spPr>
      </p:pic>
    </p:spTree>
    <p:extLst>
      <p:ext uri="{BB962C8B-B14F-4D97-AF65-F5344CB8AC3E}">
        <p14:creationId xmlns:p14="http://schemas.microsoft.com/office/powerpoint/2010/main" val="2726747919"/>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532133" y="701021"/>
            <a:ext cx="2896562" cy="460767"/>
          </a:xfrm>
          <a:prstGeom prst="rect">
            <a:avLst/>
          </a:prstGeom>
        </p:spPr>
        <p:txBody>
          <a:bodyPr wrap="none">
            <a:spAutoFit/>
          </a:bodyPr>
          <a:lstStyle/>
          <a:p>
            <a:pPr marL="10860" marR="0" lvl="0" indent="0" algn="l" defTabSz="914400" rtl="0" eaLnBrk="1" fontAlgn="auto" latinLnBrk="0" hangingPunct="1">
              <a:lnSpc>
                <a:spcPct val="100000"/>
              </a:lnSpc>
              <a:spcBef>
                <a:spcPts val="0"/>
              </a:spcBef>
              <a:spcAft>
                <a:spcPts val="0"/>
              </a:spcAft>
              <a:buClrTx/>
              <a:buSzTx/>
              <a:buFontTx/>
              <a:buNone/>
              <a:tabLst/>
              <a:defRPr/>
            </a:pPr>
            <a:r>
              <a:rPr lang="en-US" sz="2394" b="1" spc="-4" dirty="0" err="1" smtClean="0">
                <a:solidFill>
                  <a:srgbClr val="DA5026"/>
                </a:solidFill>
                <a:latin typeface="Calibri"/>
                <a:cs typeface="Georgia"/>
              </a:rPr>
              <a:t>Graslandv</a:t>
            </a:r>
            <a:r>
              <a:rPr kumimoji="0" lang="en-US" sz="2394" b="1" i="0" u="none" strike="noStrike" kern="1200" cap="none" spc="-4" normalizeH="0" baseline="0" noProof="0" dirty="0" err="1" smtClean="0">
                <a:ln>
                  <a:noFill/>
                </a:ln>
                <a:solidFill>
                  <a:srgbClr val="DA5026"/>
                </a:solidFill>
                <a:effectLst/>
                <a:uLnTx/>
                <a:uFillTx/>
                <a:latin typeface="Calibri"/>
                <a:ea typeface="+mn-ea"/>
                <a:cs typeface="Georgia"/>
              </a:rPr>
              <a:t>ernieuwing</a:t>
            </a:r>
            <a:endParaRPr kumimoji="0" lang="it-IT" sz="2394" b="1" i="0" u="none" strike="noStrike" kern="1200" cap="none" spc="0" normalizeH="0" baseline="0" noProof="0" dirty="0">
              <a:ln>
                <a:noFill/>
              </a:ln>
              <a:solidFill>
                <a:prstClr val="black"/>
              </a:solidFill>
              <a:effectLst/>
              <a:uLnTx/>
              <a:uFillTx/>
              <a:latin typeface="Calibri"/>
              <a:ea typeface="+mn-ea"/>
              <a:cs typeface="Georgia"/>
            </a:endParaRP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32637" y="3329308"/>
            <a:ext cx="4020634" cy="242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692727" y="1137200"/>
            <a:ext cx="5070764" cy="513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68" b="0" i="0" u="none" strike="noStrike" kern="1200" cap="none" spc="0" normalizeH="0" baseline="0" noProof="0" dirty="0">
                <a:ln>
                  <a:noFill/>
                </a:ln>
                <a:solidFill>
                  <a:prstClr val="black"/>
                </a:solidFill>
                <a:effectLst/>
                <a:uLnTx/>
                <a:uFillTx/>
                <a:latin typeface="Calibri"/>
                <a:ea typeface="+mn-ea"/>
                <a:cs typeface="+mn-cs"/>
              </a:rPr>
              <a:t>Belangrijk instrument </a:t>
            </a:r>
            <a:r>
              <a:rPr lang="en-US" sz="1368" dirty="0" err="1" smtClean="0">
                <a:solidFill>
                  <a:prstClr val="black"/>
                </a:solidFill>
                <a:latin typeface="Calibri"/>
              </a:rPr>
              <a:t>als</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a:ln>
                  <a:noFill/>
                </a:ln>
                <a:solidFill>
                  <a:prstClr val="black"/>
                </a:solidFill>
                <a:effectLst/>
                <a:uLnTx/>
                <a:uFillTx/>
                <a:latin typeface="Calibri"/>
                <a:ea typeface="+mn-ea"/>
                <a:cs typeface="+mn-cs"/>
              </a:rPr>
              <a:t>de kwaliteit van de </a:t>
            </a:r>
            <a:r>
              <a:rPr kumimoji="0" lang="en-US" sz="1368" b="0" i="0" u="none" strike="noStrike" kern="1200" cap="none" spc="0" normalizeH="0" baseline="0" noProof="0" dirty="0" err="1">
                <a:ln>
                  <a:noFill/>
                </a:ln>
                <a:solidFill>
                  <a:prstClr val="black"/>
                </a:solidFill>
                <a:effectLst/>
                <a:uLnTx/>
                <a:uFillTx/>
                <a:latin typeface="Calibri"/>
                <a:ea typeface="+mn-ea"/>
                <a:cs typeface="+mn-cs"/>
              </a:rPr>
              <a:t>voedergewassen</a:t>
            </a:r>
            <a:r>
              <a:rPr kumimoji="0" lang="en-US" sz="1368" b="0" i="0" u="none" strike="noStrike" kern="1200" cap="none" spc="0" normalizeH="0" baseline="0" noProof="0" dirty="0">
                <a:ln>
                  <a:noFill/>
                </a:ln>
                <a:solidFill>
                  <a:prstClr val="black"/>
                </a:solidFill>
                <a:effectLst/>
                <a:uLnTx/>
                <a:uFillTx/>
                <a:latin typeface="Calibri"/>
                <a:ea typeface="+mn-ea"/>
                <a:cs typeface="+mn-cs"/>
              </a:rPr>
              <a:t> </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is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afgenomen</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of </a:t>
            </a:r>
            <a:r>
              <a:rPr kumimoji="0" lang="en-US" sz="1368" b="0" i="0" u="none" strike="noStrike" kern="1200" cap="none" spc="0" normalizeH="0" baseline="0" noProof="0" dirty="0">
                <a:ln>
                  <a:noFill/>
                </a:ln>
                <a:solidFill>
                  <a:prstClr val="black"/>
                </a:solidFill>
                <a:effectLst/>
                <a:uLnTx/>
                <a:uFillTx/>
                <a:latin typeface="Calibri"/>
                <a:ea typeface="+mn-ea"/>
                <a:cs typeface="+mn-cs"/>
              </a:rPr>
              <a:t>het </a:t>
            </a:r>
            <a:r>
              <a:rPr kumimoji="0" lang="en-US" sz="1368" b="0" i="0" u="none" strike="noStrike" kern="1200" cap="none" spc="0" normalizeH="0" baseline="0" noProof="0" dirty="0" err="1">
                <a:ln>
                  <a:noFill/>
                </a:ln>
                <a:solidFill>
                  <a:prstClr val="black"/>
                </a:solidFill>
                <a:effectLst/>
                <a:uLnTx/>
                <a:uFillTx/>
                <a:latin typeface="Calibri"/>
                <a:ea typeface="+mn-ea"/>
                <a:cs typeface="+mn-cs"/>
              </a:rPr>
              <a:t>onkruid</a:t>
            </a:r>
            <a:r>
              <a:rPr kumimoji="0" lang="en-US" sz="1368" b="0" i="0" u="none" strike="noStrike" kern="1200" cap="none" spc="0" normalizeH="0" baseline="0" noProof="0" dirty="0">
                <a:ln>
                  <a:noFill/>
                </a:ln>
                <a:solidFill>
                  <a:prstClr val="black"/>
                </a:solidFill>
                <a:effectLst/>
                <a:uLnTx/>
                <a:uFillTx/>
                <a:latin typeface="Calibri"/>
                <a:ea typeface="+mn-ea"/>
                <a:cs typeface="+mn-cs"/>
              </a:rPr>
              <a:t>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dramatisch</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is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toegenomen</a:t>
            </a:r>
            <a:endParaRPr kumimoji="0" lang="it-IT" sz="1197"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ttangolo 4"/>
          <p:cNvSpPr/>
          <p:nvPr/>
        </p:nvSpPr>
        <p:spPr>
          <a:xfrm>
            <a:off x="260637" y="1852678"/>
            <a:ext cx="5072147" cy="566052"/>
          </a:xfrm>
          <a:prstGeom prst="rect">
            <a:avLst/>
          </a:prstGeom>
        </p:spPr>
        <p:txBody>
          <a:bodyPr wrap="square">
            <a:spAutoFit/>
          </a:bodyPr>
          <a:lstStyle/>
          <a:p>
            <a:pPr marL="244345" marR="0" lvl="0" indent="-24434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539" b="1" dirty="0">
                <a:solidFill>
                  <a:prstClr val="black"/>
                </a:solidFill>
                <a:latin typeface="Calibri"/>
              </a:rPr>
              <a:t>B</a:t>
            </a:r>
            <a:r>
              <a:rPr kumimoji="0" lang="en-US" sz="1539" b="1" i="0" u="none" strike="noStrike" kern="1200" cap="none" spc="0" normalizeH="0" baseline="0" noProof="0" dirty="0" err="1" smtClean="0">
                <a:ln>
                  <a:noFill/>
                </a:ln>
                <a:solidFill>
                  <a:prstClr val="black"/>
                </a:solidFill>
                <a:effectLst/>
                <a:uLnTx/>
                <a:uFillTx/>
                <a:latin typeface="Calibri"/>
                <a:ea typeface="+mn-ea"/>
                <a:cs typeface="+mn-cs"/>
              </a:rPr>
              <a:t>emesting</a:t>
            </a:r>
            <a:r>
              <a:rPr kumimoji="0" lang="en-US" sz="1539" b="0" i="0" u="none" strike="noStrike" kern="1200" cap="none" spc="0" normalizeH="0" baseline="0" noProof="0" dirty="0">
                <a:ln>
                  <a:noFill/>
                </a:ln>
                <a:solidFill>
                  <a:prstClr val="black"/>
                </a:solidFill>
                <a:effectLst/>
                <a:uLnTx/>
                <a:uFillTx/>
                <a:latin typeface="Calibri"/>
                <a:ea typeface="+mn-ea"/>
                <a:cs typeface="+mn-cs"/>
              </a:rPr>
              <a:t>. </a:t>
            </a:r>
            <a:r>
              <a:rPr lang="en-US" sz="1539" dirty="0">
                <a:solidFill>
                  <a:prstClr val="black"/>
                </a:solidFill>
                <a:latin typeface="Calibri"/>
              </a:rPr>
              <a:t>I</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s </a:t>
            </a:r>
            <a:r>
              <a:rPr kumimoji="0" lang="en-US" sz="1539" b="0" i="0" u="none" strike="noStrike" kern="1200" cap="none" spc="0" normalizeH="0" baseline="0" noProof="0" dirty="0">
                <a:ln>
                  <a:noFill/>
                </a:ln>
                <a:solidFill>
                  <a:prstClr val="black"/>
                </a:solidFill>
                <a:effectLst/>
                <a:uLnTx/>
                <a:uFillTx/>
                <a:latin typeface="Calibri"/>
                <a:ea typeface="+mn-ea"/>
                <a:cs typeface="+mn-cs"/>
              </a:rPr>
              <a:t>een krachtige factor voor wijziging van de samenstelling van het grasland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gras</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vlinderbloemigen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ttangolo 5"/>
          <p:cNvSpPr/>
          <p:nvPr/>
        </p:nvSpPr>
        <p:spPr>
          <a:xfrm>
            <a:off x="260637" y="2647090"/>
            <a:ext cx="7417877" cy="802912"/>
          </a:xfrm>
          <a:prstGeom prst="rect">
            <a:avLst/>
          </a:prstGeom>
        </p:spPr>
        <p:txBody>
          <a:bodyPr wrap="square">
            <a:spAutoFit/>
          </a:bodyPr>
          <a:lstStyle/>
          <a:p>
            <a:pPr marL="244345" marR="0" lvl="0" indent="-24434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39" b="1" i="0" u="none" strike="noStrike" kern="1200" cap="none" spc="0" normalizeH="0" baseline="0" noProof="0" dirty="0" err="1">
                <a:ln>
                  <a:noFill/>
                </a:ln>
                <a:solidFill>
                  <a:prstClr val="black"/>
                </a:solidFill>
                <a:effectLst/>
                <a:uLnTx/>
                <a:uFillTx/>
                <a:latin typeface="Calibri"/>
                <a:ea typeface="+mn-ea"/>
                <a:cs typeface="+mn-cs"/>
              </a:rPr>
              <a:t>Doorzaaien</a:t>
            </a:r>
            <a:r>
              <a:rPr kumimoji="0" lang="en-US" sz="1539" b="0" i="0" u="none" strike="noStrike" kern="1200" cap="none" spc="0" normalizeH="0" baseline="0" noProof="0" dirty="0">
                <a:ln>
                  <a:noFill/>
                </a:ln>
                <a:solidFill>
                  <a:prstClr val="black"/>
                </a:solidFill>
                <a:effectLst/>
                <a:uLnTx/>
                <a:uFillTx/>
                <a:latin typeface="Calibri"/>
                <a:ea typeface="+mn-ea"/>
                <a:cs typeface="+mn-cs"/>
              </a:rPr>
              <a:t>. Nuttig om het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veld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te</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verbeteren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door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een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goed</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voedergewas</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direct in de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zode</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in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te</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zaaien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het wordt </a:t>
            </a:r>
            <a:r>
              <a:rPr kumimoji="0" lang="en-US" sz="1539" b="0" i="0" u="none" strike="noStrike" kern="1200" cap="none" spc="0" normalizeH="0" baseline="0" noProof="0" dirty="0" err="1">
                <a:ln>
                  <a:noFill/>
                </a:ln>
                <a:solidFill>
                  <a:prstClr val="black"/>
                </a:solidFill>
                <a:effectLst/>
                <a:uLnTx/>
                <a:uFillTx/>
                <a:latin typeface="Calibri"/>
                <a:ea typeface="+mn-ea"/>
                <a:cs typeface="+mn-cs"/>
              </a:rPr>
              <a:t>toegepast</a:t>
            </a:r>
            <a:r>
              <a:rPr kumimoji="0" lang="en-US" sz="1539" b="0" i="0" u="none" strike="noStrike" kern="1200" cap="none" spc="0" normalizeH="0" baseline="0" noProof="0" dirty="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bij</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beschikbaarheid van water om de ontkieming </a:t>
            </a:r>
            <a:r>
              <a:rPr kumimoji="0" lang="en-US" sz="1539" b="0" i="0" u="none" strike="noStrike" kern="1200" cap="none" spc="0" normalizeH="0" baseline="0" noProof="0" dirty="0" err="1">
                <a:ln>
                  <a:noFill/>
                </a:ln>
                <a:solidFill>
                  <a:prstClr val="black"/>
                </a:solidFill>
                <a:effectLst/>
                <a:uLnTx/>
                <a:uFillTx/>
                <a:latin typeface="Calibri"/>
                <a:ea typeface="+mn-ea"/>
                <a:cs typeface="+mn-cs"/>
              </a:rPr>
              <a:t>te</a:t>
            </a:r>
            <a:r>
              <a:rPr kumimoji="0" lang="en-US" sz="1539" b="0" i="0" u="none" strike="noStrike" kern="1200" cap="none" spc="0" normalizeH="0" baseline="0" noProof="0" dirty="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garanderen</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ttangolo 9"/>
          <p:cNvSpPr/>
          <p:nvPr/>
        </p:nvSpPr>
        <p:spPr>
          <a:xfrm>
            <a:off x="260637" y="3747305"/>
            <a:ext cx="4572000" cy="1039772"/>
          </a:xfrm>
          <a:prstGeom prst="rect">
            <a:avLst/>
          </a:prstGeom>
        </p:spPr>
        <p:txBody>
          <a:bodyPr>
            <a:spAutoFit/>
          </a:bodyPr>
          <a:lstStyle/>
          <a:p>
            <a:pPr marL="244345" marR="0" lvl="0" indent="-24434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39" b="1" i="0" u="none" strike="noStrike" kern="1200" cap="none" spc="0" normalizeH="0" baseline="0" noProof="0" dirty="0" err="1" smtClean="0">
                <a:ln>
                  <a:noFill/>
                </a:ln>
                <a:solidFill>
                  <a:prstClr val="black"/>
                </a:solidFill>
                <a:effectLst/>
                <a:uLnTx/>
                <a:uFillTx/>
                <a:latin typeface="Calibri"/>
                <a:ea typeface="+mn-ea"/>
                <a:cs typeface="+mn-cs"/>
              </a:rPr>
              <a:t>Herinzaaien</a:t>
            </a:r>
            <a:r>
              <a:rPr kumimoji="0" lang="en-US" sz="1539" b="1" i="0" u="none" strike="noStrike" kern="1200" cap="none" spc="0" normalizeH="0" baseline="0" noProof="0" dirty="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Hierbij</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wordt</a:t>
            </a:r>
            <a:r>
              <a:rPr kumimoji="0" lang="en-US" sz="1539" b="0" i="0" u="none" strike="noStrike" kern="1200" cap="none" spc="0" normalizeH="0" noProof="0" dirty="0" smtClean="0">
                <a:ln>
                  <a:noFill/>
                </a:ln>
                <a:solidFill>
                  <a:prstClr val="black"/>
                </a:solidFill>
                <a:effectLst/>
                <a:uLnTx/>
                <a:uFillTx/>
                <a:latin typeface="Calibri"/>
                <a:ea typeface="+mn-ea"/>
                <a:cs typeface="+mn-cs"/>
              </a:rPr>
              <a:t> het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veld </a:t>
            </a:r>
            <a:r>
              <a:rPr kumimoji="0" lang="en-US" sz="1539" b="0" i="0" u="none" strike="noStrike" kern="1200" cap="none" spc="0" normalizeH="0" baseline="0" noProof="0" dirty="0">
                <a:ln>
                  <a:noFill/>
                </a:ln>
                <a:solidFill>
                  <a:prstClr val="black"/>
                </a:solidFill>
                <a:effectLst/>
                <a:uLnTx/>
                <a:uFillTx/>
                <a:latin typeface="Calibri"/>
                <a:ea typeface="+mn-ea"/>
                <a:cs typeface="+mn-cs"/>
              </a:rPr>
              <a:t>volledig vernieuwd. Na een oppervlakkige grondbewerking wordt een mengsel van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gras</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vlinderbloemigen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gezaaid</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2359279"/>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857929" y="431680"/>
            <a:ext cx="3487750" cy="460767"/>
          </a:xfrm>
          <a:prstGeom prst="rect">
            <a:avLst/>
          </a:prstGeom>
        </p:spPr>
        <p:txBody>
          <a:bodyPr wrap="none">
            <a:spAutoFit/>
          </a:bodyPr>
          <a:lstStyle/>
          <a:p>
            <a:pPr marL="10860" marR="0" lvl="0" indent="0" algn="l" defTabSz="914400" rtl="0" eaLnBrk="1" fontAlgn="auto" latinLnBrk="0" hangingPunct="1">
              <a:lnSpc>
                <a:spcPct val="100000"/>
              </a:lnSpc>
              <a:spcBef>
                <a:spcPts val="0"/>
              </a:spcBef>
              <a:spcAft>
                <a:spcPts val="0"/>
              </a:spcAft>
              <a:buClrTx/>
              <a:buSzTx/>
              <a:buFontTx/>
              <a:buNone/>
              <a:tabLst/>
              <a:defRPr/>
            </a:pPr>
            <a:r>
              <a:rPr kumimoji="0" lang="en-US" sz="2394" b="1" i="0" u="none" strike="noStrike" kern="1200" cap="none" spc="-4" normalizeH="0" baseline="0" noProof="0" dirty="0">
                <a:ln>
                  <a:noFill/>
                </a:ln>
                <a:solidFill>
                  <a:srgbClr val="DA5026"/>
                </a:solidFill>
                <a:effectLst/>
                <a:uLnTx/>
                <a:uFillTx/>
                <a:latin typeface="Calibri"/>
                <a:ea typeface="+mn-ea"/>
                <a:cs typeface="Georgia"/>
              </a:rPr>
              <a:t>Beheer-biodiversiteit</a:t>
            </a:r>
            <a:endParaRPr kumimoji="0" lang="it-IT" sz="2394" b="1" i="0" u="none" strike="noStrike" kern="1200" cap="none" spc="0" normalizeH="0" baseline="0" noProof="0" dirty="0">
              <a:ln>
                <a:noFill/>
              </a:ln>
              <a:solidFill>
                <a:prstClr val="black"/>
              </a:solidFill>
              <a:effectLst/>
              <a:uLnTx/>
              <a:uFillTx/>
              <a:latin typeface="Calibri"/>
              <a:ea typeface="+mn-ea"/>
              <a:cs typeface="Georgia"/>
            </a:endParaRPr>
          </a:p>
        </p:txBody>
      </p:sp>
      <p:sp>
        <p:nvSpPr>
          <p:cNvPr id="11" name="Rettangolo 10"/>
          <p:cNvSpPr/>
          <p:nvPr/>
        </p:nvSpPr>
        <p:spPr>
          <a:xfrm>
            <a:off x="117744" y="905460"/>
            <a:ext cx="6581074" cy="12766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Een intensief beheer van het grasland, vooral gekenmerkt door </a:t>
            </a:r>
            <a:r>
              <a:rPr kumimoji="0" lang="en-US" sz="1539" b="1" i="0" u="none" strike="noStrike" kern="1200" cap="none" spc="0" normalizeH="0" baseline="0" noProof="0" dirty="0">
                <a:ln>
                  <a:noFill/>
                </a:ln>
                <a:solidFill>
                  <a:prstClr val="black"/>
                </a:solidFill>
                <a:effectLst/>
                <a:uLnTx/>
                <a:uFillTx/>
                <a:latin typeface="Calibri"/>
                <a:ea typeface="+mn-ea"/>
                <a:cs typeface="+mn-cs"/>
              </a:rPr>
              <a:t>frequent maaien</a:t>
            </a:r>
            <a:r>
              <a:rPr kumimoji="0" lang="en-US" sz="1539" b="0" i="0" u="none" strike="noStrike" kern="1200" cap="none" spc="0" normalizeH="0" baseline="0" noProof="0" dirty="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vermindert</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de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soortenrijkdom</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leidt</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in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enkele</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gevallen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tot een "</a:t>
            </a:r>
            <a:r>
              <a:rPr kumimoji="0" lang="en-US" sz="1539" b="1" i="0" u="none" strike="noStrike" kern="1200" cap="none" spc="0" normalizeH="0" baseline="0" noProof="0" dirty="0">
                <a:ln>
                  <a:noFill/>
                </a:ln>
                <a:solidFill>
                  <a:prstClr val="black"/>
                </a:solidFill>
                <a:effectLst/>
                <a:uLnTx/>
                <a:uFillTx/>
                <a:latin typeface="Calibri"/>
                <a:ea typeface="+mn-ea"/>
                <a:cs typeface="+mn-cs"/>
              </a:rPr>
              <a:t>permanente monocultuur</a:t>
            </a:r>
            <a:r>
              <a:rPr kumimoji="0" lang="en-US" sz="1539" b="0" i="0" u="none" strike="noStrike" kern="1200" cap="none" spc="0" normalizeH="0" baseline="0" noProof="0" dirty="0">
                <a:ln>
                  <a:noFill/>
                </a:ln>
                <a:solidFill>
                  <a:prstClr val="black"/>
                </a:solidFill>
                <a:effectLst/>
                <a:uLnTx/>
                <a:uFillTx/>
                <a:latin typeface="Calibri"/>
                <a:ea typeface="+mn-ea"/>
                <a:cs typeface="+mn-cs"/>
              </a:rPr>
              <a:t>" van Italiaans raaigras.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a:ln>
                  <a:noFill/>
                </a:ln>
                <a:solidFill>
                  <a:prstClr val="black"/>
                </a:solidFill>
                <a:effectLst/>
                <a:uLnTx/>
                <a:uFillTx/>
                <a:latin typeface="Calibri"/>
                <a:ea typeface="+mn-ea"/>
                <a:cs typeface="+mn-cs"/>
              </a:rPr>
              <a:t>Een beter beheer </a:t>
            </a: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a:t>
            </a:r>
            <a:r>
              <a:rPr kumimoji="0" lang="it-IT" sz="1368" b="1" i="0" u="none" strike="noStrike" kern="1200" cap="none" spc="0" normalizeH="0" baseline="0" noProof="0" dirty="0" smtClean="0">
                <a:ln>
                  <a:noFill/>
                </a:ln>
                <a:solidFill>
                  <a:prstClr val="black"/>
                </a:solidFill>
                <a:effectLst/>
                <a:uLnTx/>
                <a:uFillTx/>
                <a:latin typeface="Calibri"/>
                <a:ea typeface="+mn-ea"/>
                <a:cs typeface="+mn-cs"/>
              </a:rPr>
              <a:t>&lt; maaisnedes en/of omweiden)</a:t>
            </a: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 verhoogt </a:t>
            </a:r>
            <a:r>
              <a:rPr kumimoji="0" lang="it-IT" sz="1539" b="0" i="0" u="none" strike="noStrike" kern="1200" cap="none" spc="0" normalizeH="0" baseline="0" noProof="0" dirty="0">
                <a:ln>
                  <a:noFill/>
                </a:ln>
                <a:solidFill>
                  <a:prstClr val="black"/>
                </a:solidFill>
                <a:effectLst/>
                <a:uLnTx/>
                <a:uFillTx/>
                <a:latin typeface="Calibri"/>
                <a:ea typeface="+mn-ea"/>
                <a:cs typeface="+mn-cs"/>
              </a:rPr>
              <a:t>de biodiversiteit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ttangolo 11"/>
          <p:cNvSpPr/>
          <p:nvPr/>
        </p:nvSpPr>
        <p:spPr>
          <a:xfrm>
            <a:off x="271497" y="2125817"/>
            <a:ext cx="8347763" cy="5133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68" b="0" i="0" u="none" strike="noStrike" kern="1200" cap="none" spc="0" normalizeH="0" baseline="0" noProof="0" dirty="0">
                <a:ln>
                  <a:noFill/>
                </a:ln>
                <a:solidFill>
                  <a:prstClr val="black"/>
                </a:solidFill>
                <a:effectLst/>
                <a:uLnTx/>
                <a:uFillTx/>
                <a:latin typeface="Calibri"/>
                <a:ea typeface="+mn-ea"/>
                <a:cs typeface="+mn-cs"/>
              </a:rPr>
              <a:t>In velden met een goede biodiversiteit zijn naast het </a:t>
            </a:r>
            <a:r>
              <a:rPr kumimoji="0" lang="it-IT" sz="1368" b="0" i="0" u="sng" strike="noStrike" kern="1200" cap="none" spc="0" normalizeH="0" baseline="0" noProof="0" dirty="0">
                <a:ln>
                  <a:noFill/>
                </a:ln>
                <a:solidFill>
                  <a:prstClr val="black"/>
                </a:solidFill>
                <a:effectLst/>
                <a:uLnTx/>
                <a:uFillTx/>
                <a:latin typeface="Calibri"/>
                <a:ea typeface="+mn-ea"/>
                <a:cs typeface="+mn-cs"/>
              </a:rPr>
              <a:t>raaigras</a:t>
            </a:r>
            <a:r>
              <a:rPr kumimoji="0" lang="it-IT" sz="1368" b="0" i="0" u="none" strike="noStrike" kern="1200" cap="none" spc="0" normalizeH="0" baseline="0" noProof="0" dirty="0">
                <a:ln>
                  <a:noFill/>
                </a:ln>
                <a:solidFill>
                  <a:prstClr val="black"/>
                </a:solidFill>
                <a:effectLst/>
                <a:uLnTx/>
                <a:uFillTx/>
                <a:latin typeface="Calibri"/>
                <a:ea typeface="+mn-ea"/>
                <a:cs typeface="+mn-cs"/>
              </a:rPr>
              <a:t> en de </a:t>
            </a:r>
            <a:r>
              <a:rPr kumimoji="0" lang="it-IT" sz="1368" b="0" i="0" u="sng" strike="noStrike" kern="1200" cap="none" spc="0" normalizeH="0" baseline="0" noProof="0" dirty="0">
                <a:ln>
                  <a:noFill/>
                </a:ln>
                <a:solidFill>
                  <a:prstClr val="black"/>
                </a:solidFill>
                <a:effectLst/>
                <a:uLnTx/>
                <a:uFillTx/>
                <a:latin typeface="Calibri"/>
                <a:ea typeface="+mn-ea"/>
                <a:cs typeface="+mn-cs"/>
              </a:rPr>
              <a:t>Poa</a:t>
            </a:r>
            <a:r>
              <a:rPr kumimoji="0" lang="it-IT" sz="1368" b="0" i="0" u="none" strike="noStrike" kern="1200" cap="none" spc="0" normalizeH="0" baseline="0" noProof="0" dirty="0">
                <a:ln>
                  <a:noFill/>
                </a:ln>
                <a:solidFill>
                  <a:prstClr val="black"/>
                </a:solidFill>
                <a:effectLst/>
                <a:uLnTx/>
                <a:uFillTx/>
                <a:latin typeface="Calibri"/>
                <a:ea typeface="+mn-ea"/>
                <a:cs typeface="+mn-cs"/>
              </a:rPr>
              <a:t>, </a:t>
            </a:r>
            <a:r>
              <a:rPr kumimoji="0" lang="it-IT" sz="1368" b="0" i="0" u="none" strike="noStrike" kern="1200" cap="none" spc="0" normalizeH="0" baseline="0" noProof="0" dirty="0" smtClean="0">
                <a:ln>
                  <a:noFill/>
                </a:ln>
                <a:solidFill>
                  <a:prstClr val="black"/>
                </a:solidFill>
                <a:effectLst/>
                <a:uLnTx/>
                <a:uFillTx/>
                <a:latin typeface="Calibri"/>
                <a:ea typeface="+mn-ea"/>
                <a:cs typeface="+mn-cs"/>
              </a:rPr>
              <a:t>ook</a:t>
            </a:r>
            <a:r>
              <a:rPr kumimoji="0" lang="it-IT" sz="1368" b="0" i="0" u="none" strike="noStrike" kern="1200" cap="none" spc="0" normalizeH="0" noProof="0" dirty="0" smtClean="0">
                <a:ln>
                  <a:noFill/>
                </a:ln>
                <a:solidFill>
                  <a:prstClr val="black"/>
                </a:solidFill>
                <a:effectLst/>
                <a:uLnTx/>
                <a:uFillTx/>
                <a:latin typeface="Calibri"/>
                <a:ea typeface="+mn-ea"/>
                <a:cs typeface="+mn-cs"/>
              </a:rPr>
              <a:t> </a:t>
            </a:r>
            <a:r>
              <a:rPr kumimoji="0" lang="it-IT" sz="1368" b="0" i="1" u="sng" strike="noStrike" kern="1200" cap="none" spc="0" normalizeH="0" baseline="0" noProof="0" dirty="0" smtClean="0">
                <a:ln>
                  <a:noFill/>
                </a:ln>
                <a:solidFill>
                  <a:prstClr val="black"/>
                </a:solidFill>
                <a:effectLst/>
                <a:uLnTx/>
                <a:uFillTx/>
                <a:latin typeface="Calibri"/>
                <a:ea typeface="+mn-ea"/>
                <a:cs typeface="+mn-cs"/>
              </a:rPr>
              <a:t>Dactylis </a:t>
            </a:r>
            <a:r>
              <a:rPr kumimoji="0" lang="it-IT" sz="1368" b="0" i="1" u="sng" strike="noStrike" kern="1200" cap="none" spc="0" normalizeH="0" baseline="0" noProof="0" dirty="0">
                <a:ln>
                  <a:noFill/>
                </a:ln>
                <a:solidFill>
                  <a:prstClr val="black"/>
                </a:solidFill>
                <a:effectLst/>
                <a:uLnTx/>
                <a:uFillTx/>
                <a:latin typeface="Calibri"/>
                <a:ea typeface="+mn-ea"/>
                <a:cs typeface="+mn-cs"/>
              </a:rPr>
              <a:t>glomerata</a:t>
            </a:r>
            <a:r>
              <a:rPr kumimoji="0" lang="it-IT" sz="1368" b="0" i="0" u="none" strike="noStrike" kern="1200" cap="none" spc="0" normalizeH="0" baseline="0" noProof="0" dirty="0">
                <a:ln>
                  <a:noFill/>
                </a:ln>
                <a:solidFill>
                  <a:prstClr val="black"/>
                </a:solidFill>
                <a:effectLst/>
                <a:uLnTx/>
                <a:uFillTx/>
                <a:latin typeface="Calibri"/>
                <a:ea typeface="+mn-ea"/>
                <a:cs typeface="+mn-cs"/>
              </a:rPr>
              <a:t>, </a:t>
            </a:r>
            <a:r>
              <a:rPr kumimoji="0" lang="it-IT" sz="1368" b="0" i="0" u="sng" strike="noStrike" kern="1200" cap="none" spc="0" normalizeH="0" baseline="0" noProof="0" dirty="0">
                <a:ln>
                  <a:noFill/>
                </a:ln>
                <a:solidFill>
                  <a:prstClr val="black"/>
                </a:solidFill>
                <a:effectLst/>
                <a:uLnTx/>
                <a:uFillTx/>
                <a:latin typeface="Calibri"/>
                <a:ea typeface="+mn-ea"/>
                <a:cs typeface="+mn-cs"/>
              </a:rPr>
              <a:t>bromus</a:t>
            </a:r>
            <a:r>
              <a:rPr kumimoji="0" lang="it-IT" sz="1368" b="0" i="0" u="none" strike="noStrike" kern="1200" cap="none" spc="0" normalizeH="0" baseline="0" noProof="0" dirty="0">
                <a:ln>
                  <a:noFill/>
                </a:ln>
                <a:solidFill>
                  <a:prstClr val="black"/>
                </a:solidFill>
                <a:effectLst/>
                <a:uLnTx/>
                <a:uFillTx/>
                <a:latin typeface="Calibri"/>
                <a:ea typeface="+mn-ea"/>
                <a:cs typeface="+mn-cs"/>
              </a:rPr>
              <a:t>, </a:t>
            </a:r>
            <a:r>
              <a:rPr kumimoji="0" lang="it-IT" sz="1368" b="0" i="0" u="sng" strike="noStrike" kern="1200" cap="none" spc="0" normalizeH="0" baseline="0" noProof="0" dirty="0" smtClean="0">
                <a:ln>
                  <a:noFill/>
                </a:ln>
                <a:solidFill>
                  <a:prstClr val="black"/>
                </a:solidFill>
                <a:effectLst/>
                <a:uLnTx/>
                <a:uFillTx/>
                <a:latin typeface="Calibri"/>
                <a:ea typeface="+mn-ea"/>
                <a:cs typeface="+mn-cs"/>
              </a:rPr>
              <a:t>festuca</a:t>
            </a:r>
            <a:r>
              <a:rPr kumimoji="0" lang="it-IT"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it-IT" sz="1368" b="0" i="0" u="sng" strike="noStrike" kern="1200" cap="none" spc="0" normalizeH="0" baseline="0" noProof="0" dirty="0">
                <a:ln>
                  <a:noFill/>
                </a:ln>
                <a:solidFill>
                  <a:prstClr val="black"/>
                </a:solidFill>
                <a:effectLst/>
                <a:uLnTx/>
                <a:uFillTx/>
                <a:latin typeface="Calibri"/>
                <a:ea typeface="+mn-ea"/>
                <a:cs typeface="+mn-cs"/>
              </a:rPr>
              <a:t>haver</a:t>
            </a:r>
            <a:r>
              <a:rPr kumimoji="0" lang="it-IT" sz="1368" b="0" i="0" u="none" strike="noStrike" kern="1200" cap="none" spc="0" normalizeH="0" baseline="0" noProof="0" dirty="0">
                <a:ln>
                  <a:noFill/>
                </a:ln>
                <a:solidFill>
                  <a:prstClr val="black"/>
                </a:solidFill>
                <a:effectLst/>
                <a:uLnTx/>
                <a:uFillTx/>
                <a:latin typeface="Calibri"/>
                <a:ea typeface="+mn-ea"/>
                <a:cs typeface="+mn-cs"/>
              </a:rPr>
              <a:t> en </a:t>
            </a:r>
            <a:r>
              <a:rPr kumimoji="0" lang="it-IT" sz="1368" b="0" i="1" u="sng" strike="noStrike" kern="1200" cap="none" spc="0" normalizeH="0" baseline="0" noProof="0" dirty="0" smtClean="0">
                <a:ln>
                  <a:noFill/>
                </a:ln>
                <a:solidFill>
                  <a:prstClr val="black"/>
                </a:solidFill>
                <a:effectLst/>
                <a:uLnTx/>
                <a:uFillTx/>
                <a:latin typeface="Calibri"/>
                <a:ea typeface="+mn-ea"/>
                <a:cs typeface="+mn-cs"/>
              </a:rPr>
              <a:t>Holcus lanatus</a:t>
            </a:r>
            <a:r>
              <a:rPr kumimoji="0" lang="it-IT"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it-IT" sz="1368" b="0" i="0" u="none" strike="noStrike" kern="1200" cap="none" spc="0" normalizeH="0" baseline="0" noProof="0" dirty="0">
                <a:ln>
                  <a:noFill/>
                </a:ln>
                <a:solidFill>
                  <a:prstClr val="black"/>
                </a:solidFill>
                <a:effectLst/>
                <a:uLnTx/>
                <a:uFillTx/>
                <a:latin typeface="Calibri"/>
                <a:ea typeface="+mn-ea"/>
                <a:cs typeface="+mn-cs"/>
              </a:rPr>
              <a:t>meer </a:t>
            </a:r>
            <a:r>
              <a:rPr kumimoji="0" lang="it-IT" sz="1368" b="0" i="0" u="none" strike="noStrike" kern="1200" cap="none" spc="0" normalizeH="0" baseline="0" noProof="0" dirty="0" smtClean="0">
                <a:ln>
                  <a:noFill/>
                </a:ln>
                <a:solidFill>
                  <a:prstClr val="black"/>
                </a:solidFill>
                <a:effectLst/>
                <a:uLnTx/>
                <a:uFillTx/>
                <a:latin typeface="Calibri"/>
                <a:ea typeface="+mn-ea"/>
                <a:cs typeface="+mn-cs"/>
              </a:rPr>
              <a:t>vertegenwoordigd</a:t>
            </a:r>
            <a:endParaRPr kumimoji="0" lang="it-IT" sz="1368"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ttangolo 12"/>
          <p:cNvSpPr/>
          <p:nvPr/>
        </p:nvSpPr>
        <p:spPr>
          <a:xfrm>
            <a:off x="641910" y="2657396"/>
            <a:ext cx="7548173" cy="566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39" dirty="0" smtClean="0">
                <a:solidFill>
                  <a:prstClr val="black"/>
                </a:solidFill>
                <a:latin typeface="Calibri"/>
              </a:rPr>
              <a:t>Door </a:t>
            </a:r>
            <a:r>
              <a:rPr lang="en-US" sz="1539" dirty="0" err="1" smtClean="0">
                <a:solidFill>
                  <a:prstClr val="black"/>
                </a:solidFill>
                <a:latin typeface="Calibri"/>
              </a:rPr>
              <a:t>bij</a:t>
            </a:r>
            <a:r>
              <a:rPr lang="en-US" sz="1539" dirty="0" smtClean="0">
                <a:solidFill>
                  <a:prstClr val="black"/>
                </a:solidFill>
                <a:latin typeface="Calibri"/>
              </a:rPr>
              <a:t> het </a:t>
            </a:r>
            <a:r>
              <a:rPr lang="en-US" sz="1539" dirty="0" err="1" smtClean="0">
                <a:solidFill>
                  <a:prstClr val="black"/>
                </a:solidFill>
                <a:latin typeface="Calibri"/>
              </a:rPr>
              <a:t>maaien</a:t>
            </a:r>
            <a:r>
              <a:rPr lang="en-US" sz="1539" dirty="0" smtClean="0">
                <a:solidFill>
                  <a:prstClr val="black"/>
                </a:solidFill>
                <a:latin typeface="Calibri"/>
              </a:rPr>
              <a:t> </a:t>
            </a:r>
            <a:r>
              <a:rPr lang="en-US" sz="1539" dirty="0" err="1" smtClean="0">
                <a:solidFill>
                  <a:prstClr val="black"/>
                </a:solidFill>
                <a:latin typeface="Calibri"/>
              </a:rPr>
              <a:t>enkele</a:t>
            </a:r>
            <a:r>
              <a:rPr kumimoji="0" lang="en-US" sz="1539"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1" i="0" u="none" strike="noStrike" kern="1200" cap="none" spc="0" normalizeH="0" baseline="0" noProof="0" dirty="0" err="1" smtClean="0">
                <a:ln>
                  <a:noFill/>
                </a:ln>
                <a:solidFill>
                  <a:prstClr val="black"/>
                </a:solidFill>
                <a:effectLst/>
                <a:uLnTx/>
                <a:uFillTx/>
                <a:latin typeface="Calibri"/>
                <a:ea typeface="+mn-ea"/>
                <a:cs typeface="+mn-cs"/>
              </a:rPr>
              <a:t>graslandstroken</a:t>
            </a:r>
            <a:r>
              <a:rPr kumimoji="0" lang="en-US" sz="1539" b="1" i="0" u="none" strike="noStrike" kern="1200" cap="none" spc="0" normalizeH="0" baseline="0" noProof="0" dirty="0" smtClean="0">
                <a:ln>
                  <a:noFill/>
                </a:ln>
                <a:solidFill>
                  <a:prstClr val="black"/>
                </a:solidFill>
                <a:effectLst/>
                <a:uLnTx/>
                <a:uFillTx/>
                <a:latin typeface="Calibri"/>
                <a:ea typeface="+mn-ea"/>
                <a:cs typeface="+mn-cs"/>
              </a:rPr>
              <a:t> </a:t>
            </a:r>
            <a:r>
              <a:rPr lang="en-US" sz="1539" b="1" dirty="0" err="1" smtClean="0">
                <a:solidFill>
                  <a:prstClr val="black"/>
                </a:solidFill>
                <a:latin typeface="Calibri"/>
              </a:rPr>
              <a:t>niet</a:t>
            </a:r>
            <a:r>
              <a:rPr lang="en-US" sz="1539" b="1" dirty="0" smtClean="0">
                <a:solidFill>
                  <a:prstClr val="black"/>
                </a:solidFill>
                <a:latin typeface="Calibri"/>
              </a:rPr>
              <a:t> </a:t>
            </a:r>
            <a:r>
              <a:rPr lang="en-US" sz="1539" b="1" dirty="0" err="1" smtClean="0">
                <a:solidFill>
                  <a:prstClr val="black"/>
                </a:solidFill>
                <a:latin typeface="Calibri"/>
              </a:rPr>
              <a:t>te</a:t>
            </a:r>
            <a:r>
              <a:rPr lang="en-US" sz="1539" b="1" dirty="0" smtClean="0">
                <a:solidFill>
                  <a:prstClr val="black"/>
                </a:solidFill>
                <a:latin typeface="Calibri"/>
              </a:rPr>
              <a:t> </a:t>
            </a:r>
            <a:r>
              <a:rPr lang="en-US" sz="1539" b="1" dirty="0" err="1" smtClean="0">
                <a:solidFill>
                  <a:prstClr val="black"/>
                </a:solidFill>
                <a:latin typeface="Calibri"/>
              </a:rPr>
              <a:t>maaien</a:t>
            </a:r>
            <a:r>
              <a:rPr kumimoji="0" lang="en-US" sz="1539" b="1" i="0" u="none" strike="noStrike" kern="1200" cap="none" spc="0" normalizeH="0" baseline="0" noProof="0" dirty="0" smtClean="0">
                <a:ln>
                  <a:noFill/>
                </a:ln>
                <a:solidFill>
                  <a:prstClr val="black"/>
                </a:solidFill>
                <a:effectLst/>
                <a:uLnTx/>
                <a:uFillTx/>
                <a:latin typeface="Calibri"/>
                <a:ea typeface="+mn-ea"/>
                <a:cs typeface="+mn-cs"/>
              </a:rPr>
              <a:t> </a:t>
            </a:r>
            <a:r>
              <a:rPr lang="en-US" sz="1539" dirty="0" err="1" smtClean="0">
                <a:solidFill>
                  <a:prstClr val="black"/>
                </a:solidFill>
                <a:latin typeface="Calibri"/>
              </a:rPr>
              <a:t>wordt</a:t>
            </a:r>
            <a:r>
              <a:rPr lang="en-US" sz="1539" dirty="0" smtClean="0">
                <a:solidFill>
                  <a:prstClr val="black"/>
                </a:solidFill>
                <a:latin typeface="Calibri"/>
              </a:rPr>
              <a:t> de </a:t>
            </a:r>
            <a:r>
              <a:rPr lang="en-US" sz="1539" dirty="0" err="1" smtClean="0">
                <a:solidFill>
                  <a:prstClr val="black"/>
                </a:solidFill>
                <a:latin typeface="Calibri"/>
              </a:rPr>
              <a:t>biodiversiteit</a:t>
            </a:r>
            <a:r>
              <a:rPr lang="en-US" sz="1539" dirty="0" smtClean="0">
                <a:solidFill>
                  <a:prstClr val="black"/>
                </a:solidFill>
                <a:latin typeface="Calibri"/>
              </a:rPr>
              <a:t> </a:t>
            </a:r>
            <a:r>
              <a:rPr lang="en-US" sz="1539" dirty="0" err="1" smtClean="0">
                <a:solidFill>
                  <a:prstClr val="black"/>
                </a:solidFill>
                <a:latin typeface="Calibri"/>
              </a:rPr>
              <a:t>groter</a:t>
            </a:r>
            <a:r>
              <a:rPr lang="en-US" sz="1539" dirty="0" smtClean="0">
                <a:solidFill>
                  <a:prstClr val="black"/>
                </a:solidFill>
                <a:latin typeface="Calibri"/>
              </a:rPr>
              <a:t> (</a:t>
            </a:r>
            <a:r>
              <a:rPr lang="en-US" sz="1539" dirty="0" err="1" smtClean="0">
                <a:solidFill>
                  <a:prstClr val="black"/>
                </a:solidFill>
                <a:latin typeface="Calibri"/>
              </a:rPr>
              <a:t>zowel</a:t>
            </a:r>
            <a:r>
              <a:rPr lang="en-US" sz="1539" dirty="0" smtClean="0">
                <a:solidFill>
                  <a:prstClr val="black"/>
                </a:solidFill>
                <a:latin typeface="Calibri"/>
              </a:rPr>
              <a:t> </a:t>
            </a:r>
            <a:r>
              <a:rPr lang="en-US" sz="1539" dirty="0" err="1" smtClean="0">
                <a:solidFill>
                  <a:prstClr val="black"/>
                </a:solidFill>
                <a:latin typeface="Calibri"/>
              </a:rPr>
              <a:t>planten</a:t>
            </a:r>
            <a:r>
              <a:rPr lang="en-US" sz="1539" dirty="0" smtClean="0">
                <a:solidFill>
                  <a:prstClr val="black"/>
                </a:solidFill>
                <a:latin typeface="Calibri"/>
              </a:rPr>
              <a:t> </a:t>
            </a:r>
            <a:r>
              <a:rPr lang="en-US" sz="1539" dirty="0" err="1" smtClean="0">
                <a:solidFill>
                  <a:prstClr val="black"/>
                </a:solidFill>
                <a:latin typeface="Calibri"/>
              </a:rPr>
              <a:t>als</a:t>
            </a:r>
            <a:r>
              <a:rPr lang="en-US" sz="1539" dirty="0" smtClean="0">
                <a:solidFill>
                  <a:prstClr val="black"/>
                </a:solidFill>
                <a:latin typeface="Calibri"/>
              </a:rPr>
              <a:t> </a:t>
            </a:r>
            <a:r>
              <a:rPr lang="en-US" sz="1539" dirty="0" err="1" smtClean="0">
                <a:solidFill>
                  <a:prstClr val="black"/>
                </a:solidFill>
                <a:latin typeface="Calibri"/>
              </a:rPr>
              <a:t>insecten</a:t>
            </a:r>
            <a:r>
              <a:rPr lang="en-US" sz="1539" dirty="0" smtClean="0">
                <a:solidFill>
                  <a:prstClr val="black"/>
                </a:solidFill>
                <a:latin typeface="Calibri"/>
              </a:rPr>
              <a:t>)</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3375" y="3220091"/>
            <a:ext cx="4629621" cy="2502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32698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176348" y="175235"/>
            <a:ext cx="72753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In </a:t>
            </a: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de </a:t>
            </a:r>
            <a:r>
              <a:rPr kumimoji="0" lang="en-US" altLang="sv-SE" sz="24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jaren</a:t>
            </a: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'80 </a:t>
            </a: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werden </a:t>
            </a:r>
            <a:r>
              <a:rPr kumimoji="0" lang="en-US" altLang="sv-SE" sz="24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meer</a:t>
            </a: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recht</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opstaande</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varianten</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van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witte</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klaver geïntroduceerd </a:t>
            </a:r>
            <a:r>
              <a:rPr kumimoji="0" lang="en-US" altLang="sv-SE" sz="24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en</a:t>
            </a: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getest</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op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gemengde</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tijdelijke</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graslanden</a:t>
            </a:r>
            <a:endParaRPr kumimoji="0" lang="en-US" altLang="sv-SE"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2"/>
          <p:cNvSpPr>
            <a:spLocks noChangeArrowheads="1"/>
          </p:cNvSpPr>
          <p:nvPr/>
        </p:nvSpPr>
        <p:spPr bwMode="auto">
          <a:xfrm>
            <a:off x="1671638" y="33289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685800" algn="l"/>
              </a:tabLst>
              <a:defRPr>
                <a:solidFill>
                  <a:schemeClr val="tx1"/>
                </a:solidFill>
                <a:latin typeface="Arial" pitchFamily="34" charset="0"/>
                <a:cs typeface="Arial" pitchFamily="34" charset="0"/>
              </a:defRPr>
            </a:lvl1pPr>
            <a:lvl2pPr fontAlgn="base">
              <a:spcBef>
                <a:spcPct val="0"/>
              </a:spcBef>
              <a:spcAft>
                <a:spcPct val="0"/>
              </a:spcAft>
              <a:tabLst>
                <a:tab pos="685800" algn="l"/>
              </a:tabLst>
              <a:defRPr>
                <a:solidFill>
                  <a:schemeClr val="tx1"/>
                </a:solidFill>
                <a:latin typeface="Arial" pitchFamily="34" charset="0"/>
                <a:cs typeface="Arial" pitchFamily="34" charset="0"/>
              </a:defRPr>
            </a:lvl2pPr>
            <a:lvl3pPr fontAlgn="base">
              <a:spcBef>
                <a:spcPct val="0"/>
              </a:spcBef>
              <a:spcAft>
                <a:spcPct val="0"/>
              </a:spcAft>
              <a:tabLst>
                <a:tab pos="685800" algn="l"/>
              </a:tabLst>
              <a:defRPr>
                <a:solidFill>
                  <a:schemeClr val="tx1"/>
                </a:solidFill>
                <a:latin typeface="Arial" pitchFamily="34" charset="0"/>
                <a:cs typeface="Arial" pitchFamily="34" charset="0"/>
              </a:defRPr>
            </a:lvl3pPr>
            <a:lvl4pPr fontAlgn="base">
              <a:spcBef>
                <a:spcPct val="0"/>
              </a:spcBef>
              <a:spcAft>
                <a:spcPct val="0"/>
              </a:spcAft>
              <a:tabLst>
                <a:tab pos="685800" algn="l"/>
              </a:tabLst>
              <a:defRPr>
                <a:solidFill>
                  <a:schemeClr val="tx1"/>
                </a:solidFill>
                <a:latin typeface="Arial" pitchFamily="34" charset="0"/>
                <a:cs typeface="Arial" pitchFamily="34" charset="0"/>
              </a:defRPr>
            </a:lvl4pPr>
            <a:lvl5pPr fontAlgn="base">
              <a:spcBef>
                <a:spcPct val="0"/>
              </a:spcBef>
              <a:spcAft>
                <a:spcPct val="0"/>
              </a:spcAft>
              <a:tabLst>
                <a:tab pos="685800" algn="l"/>
              </a:tabLst>
              <a:defRPr>
                <a:solidFill>
                  <a:schemeClr val="tx1"/>
                </a:solidFill>
                <a:latin typeface="Arial" pitchFamily="34" charset="0"/>
                <a:cs typeface="Arial" pitchFamily="34" charset="0"/>
              </a:defRPr>
            </a:lvl5pPr>
            <a:lvl6pPr fontAlgn="base">
              <a:spcBef>
                <a:spcPct val="0"/>
              </a:spcBef>
              <a:spcAft>
                <a:spcPct val="0"/>
              </a:spcAft>
              <a:tabLst>
                <a:tab pos="685800" algn="l"/>
              </a:tabLst>
              <a:defRPr>
                <a:solidFill>
                  <a:schemeClr val="tx1"/>
                </a:solidFill>
                <a:latin typeface="Arial" pitchFamily="34" charset="0"/>
                <a:cs typeface="Arial" pitchFamily="34" charset="0"/>
              </a:defRPr>
            </a:lvl6pPr>
            <a:lvl7pPr fontAlgn="base">
              <a:spcBef>
                <a:spcPct val="0"/>
              </a:spcBef>
              <a:spcAft>
                <a:spcPct val="0"/>
              </a:spcAft>
              <a:tabLst>
                <a:tab pos="685800" algn="l"/>
              </a:tabLst>
              <a:defRPr>
                <a:solidFill>
                  <a:schemeClr val="tx1"/>
                </a:solidFill>
                <a:latin typeface="Arial" pitchFamily="34" charset="0"/>
                <a:cs typeface="Arial" pitchFamily="34" charset="0"/>
              </a:defRPr>
            </a:lvl7pPr>
            <a:lvl8pPr fontAlgn="base">
              <a:spcBef>
                <a:spcPct val="0"/>
              </a:spcBef>
              <a:spcAft>
                <a:spcPct val="0"/>
              </a:spcAft>
              <a:tabLst>
                <a:tab pos="685800" algn="l"/>
              </a:tabLst>
              <a:defRPr>
                <a:solidFill>
                  <a:schemeClr val="tx1"/>
                </a:solidFill>
                <a:latin typeface="Arial" pitchFamily="34" charset="0"/>
                <a:cs typeface="Arial" pitchFamily="34" charset="0"/>
              </a:defRPr>
            </a:lvl8pPr>
            <a:lvl9pPr fontAlgn="base">
              <a:spcBef>
                <a:spcPct val="0"/>
              </a:spcBef>
              <a:spcAft>
                <a:spcPct val="0"/>
              </a:spcAft>
              <a:tabLst>
                <a:tab pos="6858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endParaRPr kumimoji="0" lang="sv-SE" altLang="sv-SE"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
        <p:nvSpPr>
          <p:cNvPr id="18" name="textruta 17"/>
          <p:cNvSpPr txBox="1"/>
          <p:nvPr/>
        </p:nvSpPr>
        <p:spPr>
          <a:xfrm>
            <a:off x="6425740" y="6541507"/>
            <a:ext cx="275684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a:t>
            </a:r>
            <a:r>
              <a:rPr kumimoji="0" lang="sv-SE" sz="1200" b="0" i="0" u="none" strike="noStrike" kern="1200" cap="none" spc="0" normalizeH="0" baseline="0" noProof="0" dirty="0" err="1" smtClean="0">
                <a:ln>
                  <a:noFill/>
                </a:ln>
                <a:solidFill>
                  <a:prstClr val="black"/>
                </a:solidFill>
                <a:effectLst/>
                <a:uLnTx/>
                <a:uFillTx/>
                <a:latin typeface="Calibri"/>
                <a:ea typeface="+mn-ea"/>
                <a:cs typeface="+mn-cs"/>
              </a:rPr>
              <a:t>Svanäng</a:t>
            </a: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 en Frankow-Lindberg, 1994)</a:t>
            </a: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1" name="Table 5"/>
          <p:cNvGraphicFramePr>
            <a:graphicFrameLocks noGrp="1"/>
          </p:cNvGraphicFramePr>
          <p:nvPr>
            <p:extLst>
              <p:ext uri="{D42A27DB-BD31-4B8C-83A1-F6EECF244321}">
                <p14:modId xmlns:p14="http://schemas.microsoft.com/office/powerpoint/2010/main" val="80008579"/>
              </p:ext>
            </p:extLst>
          </p:nvPr>
        </p:nvGraphicFramePr>
        <p:xfrm>
          <a:off x="1223750" y="1826783"/>
          <a:ext cx="6671094" cy="4719320"/>
        </p:xfrm>
        <a:graphic>
          <a:graphicData uri="http://schemas.openxmlformats.org/drawingml/2006/table">
            <a:tbl>
              <a:tblPr firstRow="1" bandRow="1">
                <a:tableStyleId>{22838BEF-8BB2-4498-84A7-C5851F593DF1}</a:tableStyleId>
              </a:tblPr>
              <a:tblGrid>
                <a:gridCol w="669777">
                  <a:extLst>
                    <a:ext uri="{9D8B030D-6E8A-4147-A177-3AD203B41FA5}">
                      <a16:colId xmlns:a16="http://schemas.microsoft.com/office/drawing/2014/main" val="20000"/>
                    </a:ext>
                  </a:extLst>
                </a:gridCol>
                <a:gridCol w="6001317">
                  <a:extLst>
                    <a:ext uri="{9D8B030D-6E8A-4147-A177-3AD203B41FA5}">
                      <a16:colId xmlns:a16="http://schemas.microsoft.com/office/drawing/2014/main" val="20001"/>
                    </a:ext>
                  </a:extLst>
                </a:gridCol>
              </a:tblGrid>
              <a:tr h="370840">
                <a:tc>
                  <a:txBody>
                    <a:bodyPr/>
                    <a:lstStyle/>
                    <a:p>
                      <a:pPr marL="0" algn="l" defTabSz="457200" rtl="0" eaLnBrk="1" latinLnBrk="0" hangingPunct="1"/>
                      <a:r>
                        <a:rPr lang="sv-SE" sz="1800" kern="1200" dirty="0" smtClean="0">
                          <a:solidFill>
                            <a:schemeClr val="dk1"/>
                          </a:solidFill>
                          <a:latin typeface="+mn-lt"/>
                          <a:ea typeface="+mn-ea"/>
                          <a:cs typeface="+mn-cs"/>
                        </a:rPr>
                        <a:t>1.</a:t>
                      </a:r>
                      <a:endParaRPr lang="en-US" sz="1800"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457200" rtl="0" eaLnBrk="1" latinLnBrk="0" hangingPunct="1"/>
                      <a:r>
                        <a:rPr lang="sv-SE" sz="1800" kern="1200" dirty="0" err="1" smtClean="0">
                          <a:solidFill>
                            <a:schemeClr val="dk1"/>
                          </a:solidFill>
                          <a:latin typeface="+mn-lt"/>
                          <a:ea typeface="+mn-ea"/>
                          <a:cs typeface="+mn-cs"/>
                        </a:rPr>
                        <a:t>Zaadmengsel</a:t>
                      </a:r>
                      <a:endParaRPr lang="en-US" sz="1800"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70840">
                <a:tc>
                  <a:txBody>
                    <a:bodyPr/>
                    <a:lstStyle/>
                    <a:p>
                      <a:r>
                        <a:rPr lang="sv-SE" dirty="0" smtClean="0"/>
                        <a:t>A.</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sv-SE" dirty="0" smtClean="0"/>
                        <a:t>Rode klaver (5) + Timothee (10)</a:t>
                      </a:r>
                      <a:r>
                        <a:rPr lang="sv-SE" baseline="0" dirty="0" smtClean="0"/>
                        <a:t> + Beemdlangbloem (7)</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sv-SE" dirty="0" smtClean="0"/>
                        <a:t>B.</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dirty="0" smtClean="0"/>
                        <a:t>Witte klaver (5) + Timothee (10)</a:t>
                      </a:r>
                      <a:r>
                        <a:rPr lang="sv-SE" baseline="0" dirty="0" smtClean="0"/>
                        <a:t> + Beemdlangbloem (7)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sv-SE" dirty="0" smtClean="0"/>
                        <a:t>C.</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Witte klaver (5) + Timothee (10)</a:t>
                      </a:r>
                      <a:r>
                        <a:rPr lang="sv-SE" baseline="0" dirty="0" smtClean="0"/>
                        <a:t> + Beemdlangbloem (7)</a:t>
                      </a:r>
                      <a:r>
                        <a:rPr lang="en-US" baseline="0" dirty="0" smtClean="0"/>
                        <a:t> + </a:t>
                      </a:r>
                      <a:r>
                        <a:rPr lang="sv-SE" baseline="0" dirty="0" smtClean="0"/>
                        <a:t>Beemdgras</a:t>
                      </a:r>
                      <a:r>
                        <a:rPr lang="en-US" baseline="0" dirty="0" smtClean="0"/>
                        <a:t> (3)</a:t>
                      </a:r>
                      <a:endParaRPr lang="en-US" dirty="0" smtClean="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algn="l" defTabSz="457200" rtl="0" eaLnBrk="1" latinLnBrk="0" hangingPunct="1"/>
                      <a:r>
                        <a:rPr lang="sv-SE" sz="1800" b="1" kern="1200" dirty="0" smtClean="0">
                          <a:solidFill>
                            <a:schemeClr val="dk1"/>
                          </a:solidFill>
                          <a:latin typeface="+mn-lt"/>
                          <a:ea typeface="+mn-ea"/>
                          <a:cs typeface="+mn-cs"/>
                        </a:rPr>
                        <a:t>2. </a:t>
                      </a:r>
                      <a:endParaRPr lang="en-US" sz="1800" b="1"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457200" rtl="0" eaLnBrk="1" latinLnBrk="0" hangingPunct="1"/>
                      <a:r>
                        <a:rPr lang="sv-SE" sz="1800" b="1" kern="1200" dirty="0" err="1" smtClean="0">
                          <a:solidFill>
                            <a:schemeClr val="dk1"/>
                          </a:solidFill>
                          <a:latin typeface="+mn-lt"/>
                          <a:ea typeface="+mn-ea"/>
                          <a:cs typeface="+mn-cs"/>
                        </a:rPr>
                        <a:t>Bemestingsstrategie</a:t>
                      </a:r>
                      <a:r>
                        <a:rPr lang="sv-SE" sz="1800" b="1" kern="1200" dirty="0" smtClean="0">
                          <a:solidFill>
                            <a:schemeClr val="dk1"/>
                          </a:solidFill>
                          <a:latin typeface="+mn-lt"/>
                          <a:ea typeface="+mn-ea"/>
                          <a:cs typeface="+mn-cs"/>
                        </a:rPr>
                        <a:t> (N)</a:t>
                      </a:r>
                      <a:endParaRPr lang="en-US" sz="1800" b="1"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4"/>
                  </a:ext>
                </a:extLst>
              </a:tr>
              <a:tr h="370840">
                <a:tc>
                  <a:txBody>
                    <a:bodyPr/>
                    <a:lstStyle/>
                    <a:p>
                      <a:r>
                        <a:rPr lang="sv-SE" dirty="0" smtClean="0"/>
                        <a:t>N0.</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sv-SE" dirty="0" smtClean="0"/>
                        <a:t>0 kg/ha</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r>
                        <a:rPr lang="sv-SE" dirty="0" smtClean="0"/>
                        <a:t>N1.</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dirty="0" smtClean="0"/>
                        <a:t>100 kg/ha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sv-SE" dirty="0" smtClean="0"/>
                        <a:t>N2.</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smtClean="0"/>
                        <a:t>200 kg/ha</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sv-SE" b="1" dirty="0" smtClean="0"/>
                        <a:t>3.</a:t>
                      </a:r>
                      <a:endParaRPr lang="en-US" b="1"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sv-SE" b="1" dirty="0" smtClean="0"/>
                        <a:t>Maaistrategie</a:t>
                      </a:r>
                      <a:endParaRPr lang="en-US" b="1"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8"/>
                  </a:ext>
                </a:extLst>
              </a:tr>
              <a:tr h="370840">
                <a:tc>
                  <a:txBody>
                    <a:bodyPr/>
                    <a:lstStyle/>
                    <a:p>
                      <a:r>
                        <a:rPr lang="sv-SE" dirty="0" smtClean="0"/>
                        <a:t>S1.</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sv-SE" b="0" dirty="0" smtClean="0"/>
                        <a:t>3 sneden/jaar (</a:t>
                      </a:r>
                      <a:r>
                        <a:rPr lang="sv-SE" b="0" dirty="0" smtClean="0">
                          <a:latin typeface="Times New Roman" pitchFamily="18" charset="0"/>
                          <a:cs typeface="Times New Roman" pitchFamily="18" charset="0"/>
                        </a:rPr>
                        <a:t>~13/6</a:t>
                      </a:r>
                      <a:r>
                        <a:rPr lang="sv-SE" b="0" dirty="0" smtClean="0"/>
                        <a:t>,</a:t>
                      </a:r>
                      <a:r>
                        <a:rPr lang="sv-SE" b="0" baseline="0" dirty="0" smtClean="0"/>
                        <a:t> 25/7, 5/9)</a:t>
                      </a:r>
                      <a:endParaRPr lang="en-US" b="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sv-SE" dirty="0" smtClean="0"/>
                        <a:t>S2.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b="0" dirty="0" smtClean="0"/>
                        <a:t>3 sneden/jaar (</a:t>
                      </a:r>
                      <a:r>
                        <a:rPr lang="sv-SE" b="0" dirty="0" smtClean="0">
                          <a:latin typeface="Times New Roman" pitchFamily="18" charset="0"/>
                          <a:cs typeface="Times New Roman" pitchFamily="18" charset="0"/>
                        </a:rPr>
                        <a:t>~6/6</a:t>
                      </a:r>
                      <a:r>
                        <a:rPr lang="sv-SE" b="0" dirty="0" smtClean="0"/>
                        <a:t>,</a:t>
                      </a:r>
                      <a:r>
                        <a:rPr lang="sv-SE" b="0" baseline="0" dirty="0" smtClean="0"/>
                        <a:t> 18/7, 5/9)</a:t>
                      </a:r>
                      <a:endParaRPr lang="en-US" b="0"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sv-SE" dirty="0" smtClean="0"/>
                        <a:t>S3.</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b="0" dirty="0" smtClean="0"/>
                        <a:t>4 </a:t>
                      </a:r>
                      <a:r>
                        <a:rPr lang="sv-SE" b="0" dirty="0" err="1" smtClean="0"/>
                        <a:t>sneden/jaar</a:t>
                      </a:r>
                      <a:r>
                        <a:rPr lang="sv-SE" b="0" dirty="0" smtClean="0"/>
                        <a:t> (</a:t>
                      </a:r>
                      <a:r>
                        <a:rPr lang="sv-SE" b="0" dirty="0" smtClean="0">
                          <a:latin typeface="Times New Roman" pitchFamily="18" charset="0"/>
                          <a:cs typeface="Times New Roman" pitchFamily="18" charset="0"/>
                        </a:rPr>
                        <a:t>~6/6</a:t>
                      </a:r>
                      <a:r>
                        <a:rPr lang="sv-SE" b="0" dirty="0" smtClean="0"/>
                        <a:t>,</a:t>
                      </a:r>
                      <a:r>
                        <a:rPr lang="sv-SE" b="0" baseline="0" dirty="0" smtClean="0"/>
                        <a:t> 4/7, 1/8, 5/9)</a:t>
                      </a:r>
                      <a:endParaRPr lang="en-US" b="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447337098"/>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bject 19"/>
          <p:cNvSpPr/>
          <p:nvPr/>
        </p:nvSpPr>
        <p:spPr>
          <a:xfrm>
            <a:off x="2799044" y="1741233"/>
            <a:ext cx="0" cy="133033"/>
          </a:xfrm>
          <a:custGeom>
            <a:avLst/>
            <a:gdLst/>
            <a:ahLst/>
            <a:cxnLst/>
            <a:rect l="l" t="t" r="r" b="b"/>
            <a:pathLst>
              <a:path h="155575">
                <a:moveTo>
                  <a:pt x="0" y="0"/>
                </a:moveTo>
                <a:lnTo>
                  <a:pt x="0" y="155448"/>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20"/>
          <p:cNvSpPr/>
          <p:nvPr/>
        </p:nvSpPr>
        <p:spPr>
          <a:xfrm>
            <a:off x="2799044" y="2052043"/>
            <a:ext cx="0" cy="266067"/>
          </a:xfrm>
          <a:custGeom>
            <a:avLst/>
            <a:gdLst/>
            <a:ahLst/>
            <a:cxnLst/>
            <a:rect l="l" t="t" r="r" b="b"/>
            <a:pathLst>
              <a:path h="311150">
                <a:moveTo>
                  <a:pt x="0" y="0"/>
                </a:moveTo>
                <a:lnTo>
                  <a:pt x="0" y="310896"/>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21"/>
          <p:cNvSpPr/>
          <p:nvPr/>
        </p:nvSpPr>
        <p:spPr>
          <a:xfrm>
            <a:off x="2799044" y="2495125"/>
            <a:ext cx="0" cy="133033"/>
          </a:xfrm>
          <a:custGeom>
            <a:avLst/>
            <a:gdLst/>
            <a:ahLst/>
            <a:cxnLst/>
            <a:rect l="l" t="t" r="r" b="b"/>
            <a:pathLst>
              <a:path h="155575">
                <a:moveTo>
                  <a:pt x="0" y="0"/>
                </a:moveTo>
                <a:lnTo>
                  <a:pt x="0" y="155447"/>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22"/>
          <p:cNvSpPr/>
          <p:nvPr/>
        </p:nvSpPr>
        <p:spPr>
          <a:xfrm>
            <a:off x="3292299" y="1741233"/>
            <a:ext cx="0" cy="133033"/>
          </a:xfrm>
          <a:custGeom>
            <a:avLst/>
            <a:gdLst/>
            <a:ahLst/>
            <a:cxnLst/>
            <a:rect l="l" t="t" r="r" b="b"/>
            <a:pathLst>
              <a:path h="155575">
                <a:moveTo>
                  <a:pt x="0" y="0"/>
                </a:moveTo>
                <a:lnTo>
                  <a:pt x="0" y="155448"/>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23"/>
          <p:cNvSpPr/>
          <p:nvPr/>
        </p:nvSpPr>
        <p:spPr>
          <a:xfrm>
            <a:off x="3292299" y="2052043"/>
            <a:ext cx="0" cy="266067"/>
          </a:xfrm>
          <a:custGeom>
            <a:avLst/>
            <a:gdLst/>
            <a:ahLst/>
            <a:cxnLst/>
            <a:rect l="l" t="t" r="r" b="b"/>
            <a:pathLst>
              <a:path h="311150">
                <a:moveTo>
                  <a:pt x="0" y="0"/>
                </a:moveTo>
                <a:lnTo>
                  <a:pt x="0" y="310896"/>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24"/>
          <p:cNvSpPr/>
          <p:nvPr/>
        </p:nvSpPr>
        <p:spPr>
          <a:xfrm>
            <a:off x="3292299" y="2495125"/>
            <a:ext cx="0" cy="133033"/>
          </a:xfrm>
          <a:custGeom>
            <a:avLst/>
            <a:gdLst/>
            <a:ahLst/>
            <a:cxnLst/>
            <a:rect l="l" t="t" r="r" b="b"/>
            <a:pathLst>
              <a:path h="155575">
                <a:moveTo>
                  <a:pt x="0" y="0"/>
                </a:moveTo>
                <a:lnTo>
                  <a:pt x="0" y="155447"/>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25"/>
          <p:cNvSpPr/>
          <p:nvPr/>
        </p:nvSpPr>
        <p:spPr>
          <a:xfrm>
            <a:off x="3797283" y="1741233"/>
            <a:ext cx="0" cy="576658"/>
          </a:xfrm>
          <a:custGeom>
            <a:avLst/>
            <a:gdLst/>
            <a:ahLst/>
            <a:cxnLst/>
            <a:rect l="l" t="t" r="r" b="b"/>
            <a:pathLst>
              <a:path h="674370">
                <a:moveTo>
                  <a:pt x="0" y="0"/>
                </a:moveTo>
                <a:lnTo>
                  <a:pt x="0" y="67437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26"/>
          <p:cNvSpPr/>
          <p:nvPr/>
        </p:nvSpPr>
        <p:spPr>
          <a:xfrm>
            <a:off x="3797283" y="2495125"/>
            <a:ext cx="0" cy="133033"/>
          </a:xfrm>
          <a:custGeom>
            <a:avLst/>
            <a:gdLst/>
            <a:ahLst/>
            <a:cxnLst/>
            <a:rect l="l" t="t" r="r" b="b"/>
            <a:pathLst>
              <a:path h="155575">
                <a:moveTo>
                  <a:pt x="0" y="0"/>
                </a:moveTo>
                <a:lnTo>
                  <a:pt x="0" y="155447"/>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27"/>
          <p:cNvSpPr/>
          <p:nvPr/>
        </p:nvSpPr>
        <p:spPr>
          <a:xfrm>
            <a:off x="4289886" y="1741233"/>
            <a:ext cx="0" cy="887250"/>
          </a:xfrm>
          <a:custGeom>
            <a:avLst/>
            <a:gdLst/>
            <a:ahLst/>
            <a:cxnLst/>
            <a:rect l="l" t="t" r="r" b="b"/>
            <a:pathLst>
              <a:path h="1037589">
                <a:moveTo>
                  <a:pt x="0" y="0"/>
                </a:moveTo>
                <a:lnTo>
                  <a:pt x="0" y="1037081"/>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28"/>
          <p:cNvSpPr/>
          <p:nvPr/>
        </p:nvSpPr>
        <p:spPr>
          <a:xfrm>
            <a:off x="4782490" y="1741233"/>
            <a:ext cx="0" cy="887250"/>
          </a:xfrm>
          <a:custGeom>
            <a:avLst/>
            <a:gdLst/>
            <a:ahLst/>
            <a:cxnLst/>
            <a:rect l="l" t="t" r="r" b="b"/>
            <a:pathLst>
              <a:path h="1037589">
                <a:moveTo>
                  <a:pt x="0" y="0"/>
                </a:moveTo>
                <a:lnTo>
                  <a:pt x="0" y="1037081"/>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29"/>
          <p:cNvSpPr/>
          <p:nvPr/>
        </p:nvSpPr>
        <p:spPr>
          <a:xfrm>
            <a:off x="2306447" y="1741221"/>
            <a:ext cx="2476590" cy="0"/>
          </a:xfrm>
          <a:custGeom>
            <a:avLst/>
            <a:gdLst/>
            <a:ahLst/>
            <a:cxnLst/>
            <a:rect l="l" t="t" r="r" b="b"/>
            <a:pathLst>
              <a:path w="2896234">
                <a:moveTo>
                  <a:pt x="0" y="0"/>
                </a:moveTo>
                <a:lnTo>
                  <a:pt x="2895609" y="0"/>
                </a:lnTo>
              </a:path>
            </a:pathLst>
          </a:custGeom>
          <a:ln w="12963">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30"/>
          <p:cNvSpPr/>
          <p:nvPr/>
        </p:nvSpPr>
        <p:spPr>
          <a:xfrm>
            <a:off x="4782502" y="1741221"/>
            <a:ext cx="0" cy="887250"/>
          </a:xfrm>
          <a:custGeom>
            <a:avLst/>
            <a:gdLst/>
            <a:ahLst/>
            <a:cxnLst/>
            <a:rect l="l" t="t" r="r" b="b"/>
            <a:pathLst>
              <a:path h="1037589">
                <a:moveTo>
                  <a:pt x="0" y="0"/>
                </a:moveTo>
                <a:lnTo>
                  <a:pt x="0" y="1037085"/>
                </a:lnTo>
              </a:path>
            </a:pathLst>
          </a:custGeom>
          <a:ln w="14401">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31"/>
          <p:cNvSpPr/>
          <p:nvPr/>
        </p:nvSpPr>
        <p:spPr>
          <a:xfrm>
            <a:off x="2306447" y="2628040"/>
            <a:ext cx="2476590" cy="0"/>
          </a:xfrm>
          <a:custGeom>
            <a:avLst/>
            <a:gdLst/>
            <a:ahLst/>
            <a:cxnLst/>
            <a:rect l="l" t="t" r="r" b="b"/>
            <a:pathLst>
              <a:path w="2896234">
                <a:moveTo>
                  <a:pt x="2895609" y="0"/>
                </a:moveTo>
                <a:lnTo>
                  <a:pt x="0" y="0"/>
                </a:lnTo>
              </a:path>
            </a:pathLst>
          </a:custGeom>
          <a:ln w="12963">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32"/>
          <p:cNvSpPr/>
          <p:nvPr/>
        </p:nvSpPr>
        <p:spPr>
          <a:xfrm>
            <a:off x="2306446" y="1741221"/>
            <a:ext cx="0" cy="887250"/>
          </a:xfrm>
          <a:custGeom>
            <a:avLst/>
            <a:gdLst/>
            <a:ahLst/>
            <a:cxnLst/>
            <a:rect l="l" t="t" r="r" b="b"/>
            <a:pathLst>
              <a:path h="1037589">
                <a:moveTo>
                  <a:pt x="0" y="1037085"/>
                </a:moveTo>
                <a:lnTo>
                  <a:pt x="0" y="0"/>
                </a:lnTo>
              </a:path>
            </a:pathLst>
          </a:custGeom>
          <a:ln w="14401">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33"/>
          <p:cNvSpPr/>
          <p:nvPr/>
        </p:nvSpPr>
        <p:spPr>
          <a:xfrm>
            <a:off x="2306443" y="2317892"/>
            <a:ext cx="1810881" cy="177559"/>
          </a:xfrm>
          <a:custGeom>
            <a:avLst/>
            <a:gdLst/>
            <a:ahLst/>
            <a:cxnLst/>
            <a:rect l="l" t="t" r="r" b="b"/>
            <a:pathLst>
              <a:path w="2117725" h="207645">
                <a:moveTo>
                  <a:pt x="0" y="0"/>
                </a:moveTo>
                <a:lnTo>
                  <a:pt x="0" y="207264"/>
                </a:lnTo>
                <a:lnTo>
                  <a:pt x="2117598" y="207264"/>
                </a:lnTo>
                <a:lnTo>
                  <a:pt x="2117598" y="0"/>
                </a:lnTo>
                <a:lnTo>
                  <a:pt x="0" y="0"/>
                </a:lnTo>
                <a:close/>
              </a:path>
            </a:pathLst>
          </a:custGeom>
          <a:solidFill>
            <a:srgbClr val="007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34"/>
          <p:cNvSpPr/>
          <p:nvPr/>
        </p:nvSpPr>
        <p:spPr>
          <a:xfrm>
            <a:off x="2306442" y="2317888"/>
            <a:ext cx="1810881" cy="177559"/>
          </a:xfrm>
          <a:custGeom>
            <a:avLst/>
            <a:gdLst/>
            <a:ahLst/>
            <a:cxnLst/>
            <a:rect l="l" t="t" r="r" b="b"/>
            <a:pathLst>
              <a:path w="2117725" h="207645">
                <a:moveTo>
                  <a:pt x="0" y="0"/>
                </a:moveTo>
                <a:lnTo>
                  <a:pt x="2117598" y="0"/>
                </a:lnTo>
                <a:lnTo>
                  <a:pt x="2117598" y="207261"/>
                </a:lnTo>
                <a:lnTo>
                  <a:pt x="0" y="207261"/>
                </a:lnTo>
                <a:lnTo>
                  <a:pt x="0" y="0"/>
                </a:lnTo>
                <a:close/>
              </a:path>
            </a:pathLst>
          </a:custGeom>
          <a:ln w="1297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35"/>
          <p:cNvSpPr/>
          <p:nvPr/>
        </p:nvSpPr>
        <p:spPr>
          <a:xfrm>
            <a:off x="2306442" y="1874159"/>
            <a:ext cx="1330876" cy="178101"/>
          </a:xfrm>
          <a:custGeom>
            <a:avLst/>
            <a:gdLst/>
            <a:ahLst/>
            <a:cxnLst/>
            <a:rect l="l" t="t" r="r" b="b"/>
            <a:pathLst>
              <a:path w="1556385" h="208279">
                <a:moveTo>
                  <a:pt x="0" y="0"/>
                </a:moveTo>
                <a:lnTo>
                  <a:pt x="0" y="208026"/>
                </a:lnTo>
                <a:lnTo>
                  <a:pt x="1556004" y="208026"/>
                </a:lnTo>
                <a:lnTo>
                  <a:pt x="1556004" y="0"/>
                </a:lnTo>
                <a:lnTo>
                  <a:pt x="0" y="0"/>
                </a:lnTo>
                <a:close/>
              </a:path>
            </a:pathLst>
          </a:custGeom>
          <a:solidFill>
            <a:srgbClr val="007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36"/>
          <p:cNvSpPr/>
          <p:nvPr/>
        </p:nvSpPr>
        <p:spPr>
          <a:xfrm>
            <a:off x="2306442" y="1874157"/>
            <a:ext cx="1330876" cy="178101"/>
          </a:xfrm>
          <a:custGeom>
            <a:avLst/>
            <a:gdLst/>
            <a:ahLst/>
            <a:cxnLst/>
            <a:rect l="l" t="t" r="r" b="b"/>
            <a:pathLst>
              <a:path w="1556385" h="208279">
                <a:moveTo>
                  <a:pt x="0" y="0"/>
                </a:moveTo>
                <a:lnTo>
                  <a:pt x="1556013" y="0"/>
                </a:lnTo>
                <a:lnTo>
                  <a:pt x="1556013" y="208026"/>
                </a:lnTo>
                <a:lnTo>
                  <a:pt x="0" y="208026"/>
                </a:lnTo>
                <a:lnTo>
                  <a:pt x="0" y="0"/>
                </a:lnTo>
                <a:close/>
              </a:path>
            </a:pathLst>
          </a:custGeom>
          <a:ln w="1298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37"/>
          <p:cNvSpPr/>
          <p:nvPr/>
        </p:nvSpPr>
        <p:spPr>
          <a:xfrm>
            <a:off x="4117223" y="2406496"/>
            <a:ext cx="173215" cy="0"/>
          </a:xfrm>
          <a:custGeom>
            <a:avLst/>
            <a:gdLst/>
            <a:ahLst/>
            <a:cxnLst/>
            <a:rect l="l" t="t" r="r" b="b"/>
            <a:pathLst>
              <a:path w="202564">
                <a:moveTo>
                  <a:pt x="0" y="0"/>
                </a:moveTo>
                <a:lnTo>
                  <a:pt x="201936" y="0"/>
                </a:lnTo>
              </a:path>
            </a:pathLst>
          </a:custGeom>
          <a:ln w="129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38"/>
          <p:cNvSpPr/>
          <p:nvPr/>
        </p:nvSpPr>
        <p:spPr>
          <a:xfrm>
            <a:off x="4289900" y="2373270"/>
            <a:ext cx="0" cy="66788"/>
          </a:xfrm>
          <a:custGeom>
            <a:avLst/>
            <a:gdLst/>
            <a:ahLst/>
            <a:cxnLst/>
            <a:rect l="l" t="t" r="r" b="b"/>
            <a:pathLst>
              <a:path h="78104">
                <a:moveTo>
                  <a:pt x="0" y="0"/>
                </a:moveTo>
                <a:lnTo>
                  <a:pt x="0" y="77712"/>
                </a:lnTo>
              </a:path>
            </a:pathLst>
          </a:custGeom>
          <a:ln w="1440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39"/>
          <p:cNvSpPr/>
          <p:nvPr/>
        </p:nvSpPr>
        <p:spPr>
          <a:xfrm>
            <a:off x="3637007" y="1962765"/>
            <a:ext cx="234030" cy="0"/>
          </a:xfrm>
          <a:custGeom>
            <a:avLst/>
            <a:gdLst/>
            <a:ahLst/>
            <a:cxnLst/>
            <a:rect l="l" t="t" r="r" b="b"/>
            <a:pathLst>
              <a:path w="273685">
                <a:moveTo>
                  <a:pt x="0" y="0"/>
                </a:moveTo>
                <a:lnTo>
                  <a:pt x="273558" y="0"/>
                </a:lnTo>
              </a:path>
            </a:pathLst>
          </a:custGeom>
          <a:ln w="129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40"/>
          <p:cNvSpPr/>
          <p:nvPr/>
        </p:nvSpPr>
        <p:spPr>
          <a:xfrm>
            <a:off x="3870928" y="1929527"/>
            <a:ext cx="0" cy="66788"/>
          </a:xfrm>
          <a:custGeom>
            <a:avLst/>
            <a:gdLst/>
            <a:ahLst/>
            <a:cxnLst/>
            <a:rect l="l" t="t" r="r" b="b"/>
            <a:pathLst>
              <a:path h="78104">
                <a:moveTo>
                  <a:pt x="0" y="0"/>
                </a:moveTo>
                <a:lnTo>
                  <a:pt x="0" y="77726"/>
                </a:lnTo>
              </a:path>
            </a:pathLst>
          </a:custGeom>
          <a:ln w="1440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41"/>
          <p:cNvSpPr/>
          <p:nvPr/>
        </p:nvSpPr>
        <p:spPr>
          <a:xfrm>
            <a:off x="3932172" y="2406496"/>
            <a:ext cx="185161" cy="0"/>
          </a:xfrm>
          <a:custGeom>
            <a:avLst/>
            <a:gdLst/>
            <a:ahLst/>
            <a:cxnLst/>
            <a:rect l="l" t="t" r="r" b="b"/>
            <a:pathLst>
              <a:path w="216535">
                <a:moveTo>
                  <a:pt x="216405" y="0"/>
                </a:moveTo>
                <a:lnTo>
                  <a:pt x="0" y="0"/>
                </a:lnTo>
              </a:path>
            </a:pathLst>
          </a:custGeom>
          <a:ln w="129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42"/>
          <p:cNvSpPr/>
          <p:nvPr/>
        </p:nvSpPr>
        <p:spPr>
          <a:xfrm>
            <a:off x="3932172" y="2373270"/>
            <a:ext cx="0" cy="66788"/>
          </a:xfrm>
          <a:custGeom>
            <a:avLst/>
            <a:gdLst/>
            <a:ahLst/>
            <a:cxnLst/>
            <a:rect l="l" t="t" r="r" b="b"/>
            <a:pathLst>
              <a:path h="78104">
                <a:moveTo>
                  <a:pt x="0" y="0"/>
                </a:moveTo>
                <a:lnTo>
                  <a:pt x="0" y="77712"/>
                </a:lnTo>
              </a:path>
            </a:pathLst>
          </a:custGeom>
          <a:ln w="1440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43"/>
          <p:cNvSpPr/>
          <p:nvPr/>
        </p:nvSpPr>
        <p:spPr>
          <a:xfrm>
            <a:off x="3415457" y="1962765"/>
            <a:ext cx="222084" cy="0"/>
          </a:xfrm>
          <a:custGeom>
            <a:avLst/>
            <a:gdLst/>
            <a:ahLst/>
            <a:cxnLst/>
            <a:rect l="l" t="t" r="r" b="b"/>
            <a:pathLst>
              <a:path w="259714">
                <a:moveTo>
                  <a:pt x="259089" y="0"/>
                </a:moveTo>
                <a:lnTo>
                  <a:pt x="0" y="0"/>
                </a:lnTo>
              </a:path>
            </a:pathLst>
          </a:custGeom>
          <a:ln w="129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44"/>
          <p:cNvSpPr/>
          <p:nvPr/>
        </p:nvSpPr>
        <p:spPr>
          <a:xfrm>
            <a:off x="3415457" y="1929527"/>
            <a:ext cx="0" cy="66788"/>
          </a:xfrm>
          <a:custGeom>
            <a:avLst/>
            <a:gdLst/>
            <a:ahLst/>
            <a:cxnLst/>
            <a:rect l="l" t="t" r="r" b="b"/>
            <a:pathLst>
              <a:path h="78104">
                <a:moveTo>
                  <a:pt x="0" y="0"/>
                </a:moveTo>
                <a:lnTo>
                  <a:pt x="0" y="77726"/>
                </a:lnTo>
              </a:path>
            </a:pathLst>
          </a:custGeom>
          <a:ln w="1440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45"/>
          <p:cNvSpPr/>
          <p:nvPr/>
        </p:nvSpPr>
        <p:spPr>
          <a:xfrm>
            <a:off x="2306441" y="2628050"/>
            <a:ext cx="2476048" cy="0"/>
          </a:xfrm>
          <a:custGeom>
            <a:avLst/>
            <a:gdLst/>
            <a:ahLst/>
            <a:cxnLst/>
            <a:rect l="l" t="t" r="r" b="b"/>
            <a:pathLst>
              <a:path w="2895600">
                <a:moveTo>
                  <a:pt x="0" y="0"/>
                </a:moveTo>
                <a:lnTo>
                  <a:pt x="2895599"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46"/>
          <p:cNvSpPr/>
          <p:nvPr/>
        </p:nvSpPr>
        <p:spPr>
          <a:xfrm>
            <a:off x="2306441"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3" name="object 47"/>
          <p:cNvSpPr/>
          <p:nvPr/>
        </p:nvSpPr>
        <p:spPr>
          <a:xfrm>
            <a:off x="2799044"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48"/>
          <p:cNvSpPr/>
          <p:nvPr/>
        </p:nvSpPr>
        <p:spPr>
          <a:xfrm>
            <a:off x="3292299"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5" name="object 49"/>
          <p:cNvSpPr/>
          <p:nvPr/>
        </p:nvSpPr>
        <p:spPr>
          <a:xfrm>
            <a:off x="3797283"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50"/>
          <p:cNvSpPr/>
          <p:nvPr/>
        </p:nvSpPr>
        <p:spPr>
          <a:xfrm>
            <a:off x="4289886"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7" name="object 51"/>
          <p:cNvSpPr/>
          <p:nvPr/>
        </p:nvSpPr>
        <p:spPr>
          <a:xfrm>
            <a:off x="4782490"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8" name="object 52"/>
          <p:cNvSpPr/>
          <p:nvPr/>
        </p:nvSpPr>
        <p:spPr>
          <a:xfrm>
            <a:off x="2306441" y="1741233"/>
            <a:ext cx="0" cy="887250"/>
          </a:xfrm>
          <a:custGeom>
            <a:avLst/>
            <a:gdLst/>
            <a:ahLst/>
            <a:cxnLst/>
            <a:rect l="l" t="t" r="r" b="b"/>
            <a:pathLst>
              <a:path h="1037589">
                <a:moveTo>
                  <a:pt x="0" y="0"/>
                </a:moveTo>
                <a:lnTo>
                  <a:pt x="0" y="1037081"/>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53"/>
          <p:cNvSpPr/>
          <p:nvPr/>
        </p:nvSpPr>
        <p:spPr>
          <a:xfrm>
            <a:off x="2269952" y="2628050"/>
            <a:ext cx="36924" cy="0"/>
          </a:xfrm>
          <a:custGeom>
            <a:avLst/>
            <a:gdLst/>
            <a:ahLst/>
            <a:cxnLst/>
            <a:rect l="l" t="t" r="r" b="b"/>
            <a:pathLst>
              <a:path w="43179">
                <a:moveTo>
                  <a:pt x="0" y="0"/>
                </a:moveTo>
                <a:lnTo>
                  <a:pt x="4267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0" name="object 54"/>
          <p:cNvSpPr/>
          <p:nvPr/>
        </p:nvSpPr>
        <p:spPr>
          <a:xfrm>
            <a:off x="2269952" y="2184967"/>
            <a:ext cx="36924" cy="0"/>
          </a:xfrm>
          <a:custGeom>
            <a:avLst/>
            <a:gdLst/>
            <a:ahLst/>
            <a:cxnLst/>
            <a:rect l="l" t="t" r="r" b="b"/>
            <a:pathLst>
              <a:path w="43179">
                <a:moveTo>
                  <a:pt x="0" y="0"/>
                </a:moveTo>
                <a:lnTo>
                  <a:pt x="4267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1" name="object 55"/>
          <p:cNvSpPr/>
          <p:nvPr/>
        </p:nvSpPr>
        <p:spPr>
          <a:xfrm>
            <a:off x="2269952" y="1741233"/>
            <a:ext cx="36924" cy="0"/>
          </a:xfrm>
          <a:custGeom>
            <a:avLst/>
            <a:gdLst/>
            <a:ahLst/>
            <a:cxnLst/>
            <a:rect l="l" t="t" r="r" b="b"/>
            <a:pathLst>
              <a:path w="43179">
                <a:moveTo>
                  <a:pt x="0" y="0"/>
                </a:moveTo>
                <a:lnTo>
                  <a:pt x="4267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2" name="object 56"/>
          <p:cNvSpPr txBox="1"/>
          <p:nvPr/>
        </p:nvSpPr>
        <p:spPr>
          <a:xfrm>
            <a:off x="1349619" y="1995486"/>
            <a:ext cx="144783" cy="411589"/>
          </a:xfrm>
          <a:prstGeom prst="rect">
            <a:avLst/>
          </a:prstGeom>
        </p:spPr>
        <p:txBody>
          <a:bodyPr vert="vert270" wrap="square" lIns="0" tIns="0" rIns="0" bIns="0" rtlCol="0">
            <a:spAutoFit/>
          </a:bodyPr>
          <a:lstStyle/>
          <a:p>
            <a:pPr marL="10860" marR="0" lvl="0" indent="0" algn="l" defTabSz="914400" rtl="0" eaLnBrk="1" fontAlgn="auto" latinLnBrk="0" hangingPunct="1">
              <a:lnSpc>
                <a:spcPct val="100000"/>
              </a:lnSpc>
              <a:spcBef>
                <a:spcPts val="0"/>
              </a:spcBef>
              <a:spcAft>
                <a:spcPts val="0"/>
              </a:spcAft>
              <a:buClrTx/>
              <a:buSzTx/>
              <a:buFontTx/>
              <a:buNone/>
              <a:tabLst/>
              <a:defRPr/>
            </a:pPr>
            <a:r>
              <a:rPr kumimoji="0" sz="941" b="1" i="0" u="none" strike="noStrike" kern="1200" cap="none" spc="-34" normalizeH="0" baseline="0" noProof="0" dirty="0">
                <a:ln>
                  <a:noFill/>
                </a:ln>
                <a:solidFill>
                  <a:prstClr val="black"/>
                </a:solidFill>
                <a:effectLst/>
                <a:uLnTx/>
                <a:uFillTx/>
                <a:latin typeface="Times New Roman"/>
                <a:ea typeface="+mn-ea"/>
                <a:cs typeface="Times New Roman"/>
              </a:rPr>
              <a:t>c</a:t>
            </a:r>
            <a:r>
              <a:rPr kumimoji="0" sz="941" b="1" i="0" u="none" strike="noStrike" kern="1200" cap="none" spc="-13" normalizeH="0" baseline="0" noProof="0" dirty="0">
                <a:ln>
                  <a:noFill/>
                </a:ln>
                <a:solidFill>
                  <a:prstClr val="black"/>
                </a:solidFill>
                <a:effectLst/>
                <a:uLnTx/>
                <a:uFillTx/>
                <a:latin typeface="Times New Roman"/>
                <a:ea typeface="+mn-ea"/>
                <a:cs typeface="Times New Roman"/>
              </a:rPr>
              <a:t>o</a:t>
            </a:r>
            <a:r>
              <a:rPr kumimoji="0" sz="941" b="1" i="0" u="none" strike="noStrike" kern="1200" cap="none" spc="-38" normalizeH="0" baseline="0" noProof="0" dirty="0">
                <a:ln>
                  <a:noFill/>
                </a:ln>
                <a:solidFill>
                  <a:prstClr val="black"/>
                </a:solidFill>
                <a:effectLst/>
                <a:uLnTx/>
                <a:uFillTx/>
                <a:latin typeface="Times New Roman"/>
                <a:ea typeface="+mn-ea"/>
                <a:cs typeface="Times New Roman"/>
              </a:rPr>
              <a:t>l</a:t>
            </a:r>
            <a:r>
              <a:rPr kumimoji="0" sz="941" b="1" i="0" u="none" strike="noStrike" kern="1200" cap="none" spc="-9" normalizeH="0" baseline="0" noProof="0" dirty="0">
                <a:ln>
                  <a:noFill/>
                </a:ln>
                <a:solidFill>
                  <a:prstClr val="black"/>
                </a:solidFill>
                <a:effectLst/>
                <a:uLnTx/>
                <a:uFillTx/>
                <a:latin typeface="Times New Roman"/>
                <a:ea typeface="+mn-ea"/>
                <a:cs typeface="Times New Roman"/>
              </a:rPr>
              <a:t>t</a:t>
            </a:r>
            <a:r>
              <a:rPr kumimoji="0" sz="941" b="1" i="0" u="none" strike="noStrike" kern="1200" cap="none" spc="-73" normalizeH="0" baseline="0" noProof="0" dirty="0">
                <a:ln>
                  <a:noFill/>
                </a:ln>
                <a:solidFill>
                  <a:prstClr val="black"/>
                </a:solidFill>
                <a:effectLst/>
                <a:uLnTx/>
                <a:uFillTx/>
                <a:latin typeface="Times New Roman"/>
                <a:ea typeface="+mn-ea"/>
                <a:cs typeface="Times New Roman"/>
              </a:rPr>
              <a:t>u</a:t>
            </a:r>
            <a:r>
              <a:rPr kumimoji="0" sz="941" b="1" i="0" u="none" strike="noStrike" kern="1200" cap="none" spc="-38" normalizeH="0" baseline="0" noProof="0" dirty="0">
                <a:ln>
                  <a:noFill/>
                </a:ln>
                <a:solidFill>
                  <a:prstClr val="black"/>
                </a:solidFill>
                <a:effectLst/>
                <a:uLnTx/>
                <a:uFillTx/>
                <a:latin typeface="Times New Roman"/>
                <a:ea typeface="+mn-ea"/>
                <a:cs typeface="Times New Roman"/>
              </a:rPr>
              <a:t>r</a:t>
            </a:r>
            <a:r>
              <a:rPr kumimoji="0" sz="941" b="1" i="0" u="none" strike="noStrike" kern="1200" cap="none" spc="0" normalizeH="0" baseline="0" noProof="0" dirty="0">
                <a:ln>
                  <a:noFill/>
                </a:ln>
                <a:solidFill>
                  <a:prstClr val="black"/>
                </a:solidFill>
                <a:effectLst/>
                <a:uLnTx/>
                <a:uFillTx/>
                <a:latin typeface="Times New Roman"/>
                <a:ea typeface="+mn-ea"/>
                <a:cs typeface="Times New Roman"/>
              </a:rPr>
              <a:t>a</a:t>
            </a:r>
            <a:endParaRPr kumimoji="0" sz="941"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93" name="object 57"/>
          <p:cNvSpPr txBox="1"/>
          <p:nvPr/>
        </p:nvSpPr>
        <p:spPr>
          <a:xfrm>
            <a:off x="1222845" y="1090755"/>
            <a:ext cx="4432888" cy="1784628"/>
          </a:xfrm>
          <a:prstGeom prst="rect">
            <a:avLst/>
          </a:prstGeom>
          <a:ln w="3175">
            <a:solidFill>
              <a:srgbClr val="000000"/>
            </a:solidFill>
          </a:ln>
        </p:spPr>
        <p:txBody>
          <a:bodyPr vert="horz" wrap="square" lIns="0" tIns="91223" rIns="0" bIns="0" rtlCol="0">
            <a:spAutoFit/>
          </a:bodyPr>
          <a:lstStyle/>
          <a:p>
            <a:pPr marL="1219552" marR="0" lvl="0" indent="0" algn="l" defTabSz="914400" rtl="0" eaLnBrk="1" fontAlgn="auto" latinLnBrk="0" hangingPunct="1">
              <a:lnSpc>
                <a:spcPct val="100000"/>
              </a:lnSpc>
              <a:spcBef>
                <a:spcPts val="718"/>
              </a:spcBef>
              <a:spcAft>
                <a:spcPts val="0"/>
              </a:spcAft>
              <a:buClrTx/>
              <a:buSzTx/>
              <a:buFontTx/>
              <a:buNone/>
              <a:tabLst/>
              <a:defRPr/>
            </a:pPr>
            <a:r>
              <a:rPr kumimoji="0" lang="it-IT" sz="941" b="1" i="0" u="none" strike="noStrike" kern="1200" cap="none" spc="94" normalizeH="0" baseline="0" noProof="0" dirty="0">
                <a:ln>
                  <a:noFill/>
                </a:ln>
                <a:solidFill>
                  <a:prstClr val="black"/>
                </a:solidFill>
                <a:effectLst/>
                <a:uLnTx/>
                <a:uFillTx/>
                <a:latin typeface="Times New Roman"/>
                <a:ea typeface="+mn-ea"/>
                <a:cs typeface="Times New Roman"/>
              </a:rPr>
              <a:t>      Carbon </a:t>
            </a:r>
            <a:r>
              <a:rPr kumimoji="0" lang="it-IT" sz="941" b="1" i="0" u="none" strike="noStrike" kern="1200" cap="none" spc="94" normalizeH="0" baseline="0" noProof="0" dirty="0" err="1">
                <a:ln>
                  <a:noFill/>
                </a:ln>
                <a:solidFill>
                  <a:prstClr val="black"/>
                </a:solidFill>
                <a:effectLst/>
                <a:uLnTx/>
                <a:uFillTx/>
                <a:latin typeface="Times New Roman"/>
                <a:ea typeface="+mn-ea"/>
                <a:cs typeface="Times New Roman"/>
              </a:rPr>
              <a:t>sink</a:t>
            </a:r>
            <a:endParaRPr kumimoji="0" sz="941"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26"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4"/>
              </a:spcBef>
              <a:spcAft>
                <a:spcPts val="0"/>
              </a:spcAft>
              <a:buClrTx/>
              <a:buSzTx/>
              <a:buFontTx/>
              <a:buNone/>
              <a:tabLst/>
              <a:defRPr/>
            </a:pPr>
            <a:endParaRPr kumimoji="0" sz="941" b="0" i="0" u="none" strike="noStrike" kern="1200" cap="none" spc="0" normalizeH="0" baseline="0" noProof="0" dirty="0">
              <a:ln>
                <a:noFill/>
              </a:ln>
              <a:solidFill>
                <a:prstClr val="black"/>
              </a:solidFill>
              <a:effectLst/>
              <a:uLnTx/>
              <a:uFillTx/>
              <a:latin typeface="Times New Roman"/>
              <a:ea typeface="+mn-ea"/>
              <a:cs typeface="Times New Roman"/>
            </a:endParaRPr>
          </a:p>
          <a:p>
            <a:pPr marL="357286" marR="0" lvl="0" indent="0" algn="l" defTabSz="914400" rtl="0" eaLnBrk="1" fontAlgn="auto" latinLnBrk="0" hangingPunct="1">
              <a:lnSpc>
                <a:spcPct val="100000"/>
              </a:lnSpc>
              <a:spcBef>
                <a:spcPts val="0"/>
              </a:spcBef>
              <a:spcAft>
                <a:spcPts val="0"/>
              </a:spcAft>
              <a:buClrTx/>
              <a:buSzTx/>
              <a:buFontTx/>
              <a:buNone/>
              <a:tabLst/>
              <a:defRPr/>
            </a:pPr>
            <a:r>
              <a:rPr kumimoji="0" lang="it-IT" sz="941" b="0" i="0" u="none" strike="noStrike" kern="1200" cap="none" spc="43" normalizeH="0" baseline="0" noProof="0" dirty="0" err="1">
                <a:ln>
                  <a:noFill/>
                </a:ln>
                <a:solidFill>
                  <a:prstClr val="black"/>
                </a:solidFill>
                <a:effectLst/>
                <a:uLnTx/>
                <a:uFillTx/>
                <a:latin typeface="Arial"/>
                <a:ea typeface="+mn-ea"/>
                <a:cs typeface="Arial"/>
              </a:rPr>
              <a:t>Arable</a:t>
            </a:r>
            <a:r>
              <a:rPr kumimoji="0" lang="it-IT" sz="941" b="0" i="0" u="none" strike="noStrike" kern="1200" cap="none" spc="43" normalizeH="0" baseline="0" noProof="0" dirty="0">
                <a:ln>
                  <a:noFill/>
                </a:ln>
                <a:solidFill>
                  <a:prstClr val="black"/>
                </a:solidFill>
                <a:effectLst/>
                <a:uLnTx/>
                <a:uFillTx/>
                <a:latin typeface="Arial"/>
                <a:ea typeface="+mn-ea"/>
                <a:cs typeface="Arial"/>
              </a:rPr>
              <a:t> </a:t>
            </a:r>
            <a:r>
              <a:rPr kumimoji="0" lang="it-IT" sz="941" b="0" i="0" u="none" strike="noStrike" kern="1200" cap="none" spc="43" normalizeH="0" baseline="0" noProof="0" dirty="0" err="1">
                <a:ln>
                  <a:noFill/>
                </a:ln>
                <a:solidFill>
                  <a:prstClr val="black"/>
                </a:solidFill>
                <a:effectLst/>
                <a:uLnTx/>
                <a:uFillTx/>
                <a:latin typeface="Arial"/>
                <a:ea typeface="+mn-ea"/>
                <a:cs typeface="Arial"/>
              </a:rPr>
              <a:t>land</a:t>
            </a:r>
            <a:endParaRPr kumimoji="0" lang="it-IT" sz="941"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26" b="0" i="0" u="none" strike="noStrike" kern="1200" cap="none" spc="0" normalizeH="0" baseline="0" noProof="0" dirty="0">
              <a:ln>
                <a:noFill/>
              </a:ln>
              <a:solidFill>
                <a:prstClr val="black"/>
              </a:solidFill>
              <a:effectLst/>
              <a:uLnTx/>
              <a:uFillTx/>
              <a:latin typeface="Times New Roman"/>
              <a:ea typeface="+mn-ea"/>
              <a:cs typeface="Times New Roman"/>
            </a:endParaRPr>
          </a:p>
          <a:p>
            <a:pPr marL="677650" marR="0" lvl="0" indent="0" algn="l" defTabSz="914400" rtl="0" eaLnBrk="1" fontAlgn="auto" latinLnBrk="0" hangingPunct="1">
              <a:lnSpc>
                <a:spcPct val="100000"/>
              </a:lnSpc>
              <a:spcBef>
                <a:spcPts val="0"/>
              </a:spcBef>
              <a:spcAft>
                <a:spcPts val="0"/>
              </a:spcAft>
              <a:buClrTx/>
              <a:buSzTx/>
              <a:buFontTx/>
              <a:buNone/>
              <a:tabLst/>
              <a:defRPr/>
            </a:pPr>
            <a:endParaRPr kumimoji="0" lang="it-IT" sz="1026" b="0" i="0" u="none" strike="noStrike" kern="1200" cap="none" spc="0" normalizeH="0" baseline="0" noProof="0" dirty="0">
              <a:ln>
                <a:noFill/>
              </a:ln>
              <a:solidFill>
                <a:prstClr val="black"/>
              </a:solidFill>
              <a:effectLst/>
              <a:uLnTx/>
              <a:uFillTx/>
              <a:latin typeface="Times New Roman"/>
              <a:ea typeface="+mn-ea"/>
              <a:cs typeface="Times New Roman"/>
            </a:endParaRPr>
          </a:p>
          <a:p>
            <a:pPr marL="677650" marR="0" lvl="0" indent="0" algn="l" defTabSz="914400" rtl="0" eaLnBrk="1" fontAlgn="auto" latinLnBrk="0" hangingPunct="1">
              <a:lnSpc>
                <a:spcPct val="100000"/>
              </a:lnSpc>
              <a:spcBef>
                <a:spcPts val="0"/>
              </a:spcBef>
              <a:spcAft>
                <a:spcPts val="0"/>
              </a:spcAft>
              <a:buClrTx/>
              <a:buSzTx/>
              <a:buFontTx/>
              <a:buNone/>
              <a:tabLst/>
              <a:defRPr/>
            </a:pPr>
            <a:endParaRPr kumimoji="0" sz="941"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26" b="0" i="0" u="none" strike="noStrike" kern="1200" cap="none" spc="0" normalizeH="0" baseline="0" noProof="0" dirty="0">
              <a:ln>
                <a:noFill/>
              </a:ln>
              <a:solidFill>
                <a:prstClr val="black"/>
              </a:solidFill>
              <a:effectLst/>
              <a:uLnTx/>
              <a:uFillTx/>
              <a:latin typeface="Times New Roman"/>
              <a:ea typeface="+mn-ea"/>
              <a:cs typeface="Times New Roman"/>
            </a:endParaRPr>
          </a:p>
          <a:p>
            <a:pPr marL="554934" marR="0" lvl="0" indent="0" algn="ctr" defTabSz="914400" rtl="0" eaLnBrk="1" fontAlgn="auto" latinLnBrk="0" hangingPunct="1">
              <a:lnSpc>
                <a:spcPct val="100000"/>
              </a:lnSpc>
              <a:spcBef>
                <a:spcPts val="834"/>
              </a:spcBef>
              <a:spcAft>
                <a:spcPts val="0"/>
              </a:spcAft>
              <a:buClrTx/>
              <a:buSzTx/>
              <a:buFontTx/>
              <a:buNone/>
              <a:tabLst>
                <a:tab pos="1010502" algn="l"/>
                <a:tab pos="1466612" algn="l"/>
              </a:tabLst>
              <a:defRPr/>
            </a:pPr>
            <a:r>
              <a:rPr kumimoji="0" sz="941" b="0" i="0" u="none" strike="noStrike" kern="1200" cap="none" spc="51" normalizeH="0" baseline="0" noProof="0" dirty="0">
                <a:ln>
                  <a:noFill/>
                </a:ln>
                <a:solidFill>
                  <a:prstClr val="black"/>
                </a:solidFill>
                <a:effectLst/>
                <a:uLnTx/>
                <a:uFillTx/>
                <a:latin typeface="Arial"/>
                <a:ea typeface="+mn-ea"/>
                <a:cs typeface="Arial"/>
              </a:rPr>
              <a:t>0,00	50,00	100,00 150,00 200,00</a:t>
            </a:r>
            <a:r>
              <a:rPr kumimoji="0" sz="941" b="0" i="0" u="none" strike="noStrike" kern="1200" cap="none" spc="265" normalizeH="0" baseline="0" noProof="0" dirty="0">
                <a:ln>
                  <a:noFill/>
                </a:ln>
                <a:solidFill>
                  <a:prstClr val="black"/>
                </a:solidFill>
                <a:effectLst/>
                <a:uLnTx/>
                <a:uFillTx/>
                <a:latin typeface="Arial"/>
                <a:ea typeface="+mn-ea"/>
                <a:cs typeface="Arial"/>
              </a:rPr>
              <a:t> </a:t>
            </a:r>
            <a:r>
              <a:rPr kumimoji="0" sz="941" b="0" i="0" u="none" strike="noStrike" kern="1200" cap="none" spc="51" normalizeH="0" baseline="0" noProof="0" dirty="0">
                <a:ln>
                  <a:noFill/>
                </a:ln>
                <a:solidFill>
                  <a:prstClr val="black"/>
                </a:solidFill>
                <a:effectLst/>
                <a:uLnTx/>
                <a:uFillTx/>
                <a:latin typeface="Arial"/>
                <a:ea typeface="+mn-ea"/>
                <a:cs typeface="Arial"/>
              </a:rPr>
              <a:t>250,00</a:t>
            </a:r>
            <a:endParaRPr kumimoji="0" sz="941" b="0" i="0" u="none" strike="noStrike" kern="1200" cap="none" spc="0" normalizeH="0" baseline="0" noProof="0" dirty="0">
              <a:ln>
                <a:noFill/>
              </a:ln>
              <a:solidFill>
                <a:prstClr val="black"/>
              </a:solidFill>
              <a:effectLst/>
              <a:uLnTx/>
              <a:uFillTx/>
              <a:latin typeface="Arial"/>
              <a:ea typeface="+mn-ea"/>
              <a:cs typeface="Arial"/>
            </a:endParaRPr>
          </a:p>
          <a:p>
            <a:pPr marL="464255" marR="0" lvl="0" indent="0" algn="ctr" defTabSz="914400" rtl="0" eaLnBrk="1" fontAlgn="auto" latinLnBrk="0" hangingPunct="1">
              <a:lnSpc>
                <a:spcPct val="100000"/>
              </a:lnSpc>
              <a:spcBef>
                <a:spcPts val="654"/>
              </a:spcBef>
              <a:spcAft>
                <a:spcPts val="0"/>
              </a:spcAft>
              <a:buClrTx/>
              <a:buSzTx/>
              <a:buFontTx/>
              <a:buNone/>
              <a:tabLst/>
              <a:defRPr/>
            </a:pPr>
            <a:r>
              <a:rPr kumimoji="0" sz="941" b="1" i="0" u="none" strike="noStrike" kern="1200" cap="none" spc="90" normalizeH="0" baseline="0" noProof="0" dirty="0" err="1">
                <a:ln>
                  <a:noFill/>
                </a:ln>
                <a:solidFill>
                  <a:prstClr val="black"/>
                </a:solidFill>
                <a:effectLst/>
                <a:uLnTx/>
                <a:uFillTx/>
                <a:latin typeface="Times New Roman"/>
                <a:ea typeface="+mn-ea"/>
                <a:cs typeface="Times New Roman"/>
              </a:rPr>
              <a:t>conte</a:t>
            </a:r>
            <a:r>
              <a:rPr kumimoji="0" sz="941" b="1" i="0" u="none" strike="noStrike" kern="1200" cap="none" spc="-137" normalizeH="0" baseline="0" noProof="0" dirty="0">
                <a:ln>
                  <a:noFill/>
                </a:ln>
                <a:solidFill>
                  <a:prstClr val="black"/>
                </a:solidFill>
                <a:effectLst/>
                <a:uLnTx/>
                <a:uFillTx/>
                <a:latin typeface="Times New Roman"/>
                <a:ea typeface="+mn-ea"/>
                <a:cs typeface="Times New Roman"/>
              </a:rPr>
              <a:t> </a:t>
            </a:r>
            <a:r>
              <a:rPr kumimoji="0" lang="it-IT" sz="941" b="1" i="0" u="none" strike="noStrike" kern="1200" cap="none" spc="107" normalizeH="0" baseline="0" noProof="0" dirty="0">
                <a:ln>
                  <a:noFill/>
                </a:ln>
                <a:solidFill>
                  <a:prstClr val="black"/>
                </a:solidFill>
                <a:effectLst/>
                <a:uLnTx/>
                <a:uFillTx/>
                <a:latin typeface="Times New Roman"/>
                <a:ea typeface="+mn-ea"/>
                <a:cs typeface="Times New Roman"/>
              </a:rPr>
              <a:t>nt</a:t>
            </a:r>
            <a:r>
              <a:rPr kumimoji="0" sz="941" b="1" i="0" u="none" strike="noStrike" kern="1200" cap="none" spc="103" normalizeH="0" baseline="0" noProof="0" dirty="0">
                <a:ln>
                  <a:noFill/>
                </a:ln>
                <a:solidFill>
                  <a:prstClr val="black"/>
                </a:solidFill>
                <a:effectLst/>
                <a:uLnTx/>
                <a:uFillTx/>
                <a:latin typeface="Times New Roman"/>
                <a:ea typeface="+mn-ea"/>
                <a:cs typeface="Times New Roman"/>
              </a:rPr>
              <a:t> </a:t>
            </a:r>
            <a:r>
              <a:rPr kumimoji="0" sz="941" b="1" i="0" u="none" strike="noStrike" kern="1200" cap="none" spc="90" normalizeH="0" baseline="0" noProof="0" dirty="0">
                <a:ln>
                  <a:noFill/>
                </a:ln>
                <a:solidFill>
                  <a:prstClr val="black"/>
                </a:solidFill>
                <a:effectLst/>
                <a:uLnTx/>
                <a:uFillTx/>
                <a:latin typeface="Times New Roman"/>
                <a:ea typeface="+mn-ea"/>
                <a:cs typeface="Times New Roman"/>
              </a:rPr>
              <a:t>(t*ha</a:t>
            </a:r>
            <a:r>
              <a:rPr kumimoji="0" sz="684" b="1" i="0" u="none" strike="noStrike" kern="1200" cap="none" spc="90" normalizeH="0" baseline="0" noProof="0" dirty="0">
                <a:ln>
                  <a:noFill/>
                </a:ln>
                <a:solidFill>
                  <a:prstClr val="black"/>
                </a:solidFill>
                <a:effectLst/>
                <a:uLnTx/>
                <a:uFillTx/>
                <a:latin typeface="Times New Roman"/>
                <a:ea typeface="+mn-ea"/>
                <a:cs typeface="Times New Roman"/>
              </a:rPr>
              <a:t>-</a:t>
            </a:r>
            <a:r>
              <a:rPr kumimoji="0" sz="684" b="1" i="0" u="none" strike="noStrike" kern="1200" cap="none" spc="-47" normalizeH="0" baseline="0" noProof="0" dirty="0">
                <a:ln>
                  <a:noFill/>
                </a:ln>
                <a:solidFill>
                  <a:prstClr val="black"/>
                </a:solidFill>
                <a:effectLst/>
                <a:uLnTx/>
                <a:uFillTx/>
                <a:latin typeface="Times New Roman"/>
                <a:ea typeface="+mn-ea"/>
                <a:cs typeface="Times New Roman"/>
              </a:rPr>
              <a:t> </a:t>
            </a:r>
            <a:r>
              <a:rPr kumimoji="0" sz="684" b="1" i="0" u="none" strike="noStrike" kern="1200" cap="none" spc="43" normalizeH="0" baseline="0" noProof="0" dirty="0">
                <a:ln>
                  <a:noFill/>
                </a:ln>
                <a:solidFill>
                  <a:prstClr val="black"/>
                </a:solidFill>
                <a:effectLst/>
                <a:uLnTx/>
                <a:uFillTx/>
                <a:latin typeface="Times New Roman"/>
                <a:ea typeface="+mn-ea"/>
                <a:cs typeface="Times New Roman"/>
              </a:rPr>
              <a:t>1</a:t>
            </a:r>
            <a:r>
              <a:rPr kumimoji="0" sz="684" b="1" i="0" u="none" strike="noStrike" kern="1200" cap="none" spc="-73" normalizeH="0" baseline="0" noProof="0" dirty="0">
                <a:ln>
                  <a:noFill/>
                </a:ln>
                <a:solidFill>
                  <a:prstClr val="black"/>
                </a:solidFill>
                <a:effectLst/>
                <a:uLnTx/>
                <a:uFillTx/>
                <a:latin typeface="Times New Roman"/>
                <a:ea typeface="+mn-ea"/>
                <a:cs typeface="Times New Roman"/>
              </a:rPr>
              <a:t> </a:t>
            </a:r>
            <a:r>
              <a:rPr kumimoji="0" sz="941" b="1" i="0" u="none" strike="noStrike" kern="1200" cap="none" spc="38" normalizeH="0" baseline="0" noProof="0" dirty="0">
                <a:ln>
                  <a:noFill/>
                </a:ln>
                <a:solidFill>
                  <a:prstClr val="black"/>
                </a:solidFill>
                <a:effectLst/>
                <a:uLnTx/>
                <a:uFillTx/>
                <a:latin typeface="Times New Roman"/>
                <a:ea typeface="+mn-ea"/>
                <a:cs typeface="Times New Roman"/>
              </a:rPr>
              <a:t>)</a:t>
            </a:r>
            <a:endParaRPr kumimoji="0" sz="941"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7" name="CasellaDiTesto 6"/>
          <p:cNvSpPr txBox="1"/>
          <p:nvPr/>
        </p:nvSpPr>
        <p:spPr>
          <a:xfrm>
            <a:off x="1412446" y="2328205"/>
            <a:ext cx="924099" cy="2371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41" b="0" i="0" u="none" strike="noStrike" kern="1200" cap="none" spc="43" normalizeH="0" baseline="0" noProof="0" dirty="0">
                <a:ln>
                  <a:noFill/>
                </a:ln>
                <a:solidFill>
                  <a:prstClr val="black"/>
                </a:solidFill>
                <a:effectLst/>
                <a:uLnTx/>
                <a:uFillTx/>
                <a:latin typeface="Arial"/>
                <a:ea typeface="+mn-ea"/>
                <a:cs typeface="Arial"/>
              </a:rPr>
              <a:t>P. </a:t>
            </a:r>
            <a:r>
              <a:rPr kumimoji="0" lang="it-IT" sz="941" b="0" i="0" u="none" strike="noStrike" kern="1200" cap="none" spc="43" normalizeH="0" baseline="0" noProof="0" dirty="0" err="1">
                <a:ln>
                  <a:noFill/>
                </a:ln>
                <a:solidFill>
                  <a:prstClr val="black"/>
                </a:solidFill>
                <a:effectLst/>
                <a:uLnTx/>
                <a:uFillTx/>
                <a:latin typeface="Arial"/>
                <a:ea typeface="+mn-ea"/>
                <a:cs typeface="Arial"/>
              </a:rPr>
              <a:t>grassland</a:t>
            </a:r>
            <a:endParaRPr kumimoji="0" lang="it-IT" sz="941" b="0" i="0" u="none" strike="noStrike" kern="1200" cap="none" spc="43" normalizeH="0" baseline="0" noProof="0" dirty="0">
              <a:ln>
                <a:noFill/>
              </a:ln>
              <a:solidFill>
                <a:prstClr val="black"/>
              </a:solidFill>
              <a:effectLst/>
              <a:uLnTx/>
              <a:uFillTx/>
              <a:latin typeface="Arial"/>
              <a:ea typeface="+mn-ea"/>
              <a:cs typeface="Arial"/>
            </a:endParaRPr>
          </a:p>
        </p:txBody>
      </p:sp>
      <p:sp>
        <p:nvSpPr>
          <p:cNvPr id="94" name="object 6"/>
          <p:cNvSpPr/>
          <p:nvPr/>
        </p:nvSpPr>
        <p:spPr>
          <a:xfrm>
            <a:off x="2102785" y="4129008"/>
            <a:ext cx="4094709" cy="1601829"/>
          </a:xfrm>
          <a:custGeom>
            <a:avLst/>
            <a:gdLst/>
            <a:ahLst/>
            <a:cxnLst/>
            <a:rect l="l" t="t" r="r" b="b"/>
            <a:pathLst>
              <a:path w="4788534" h="1873250">
                <a:moveTo>
                  <a:pt x="0" y="0"/>
                </a:moveTo>
                <a:lnTo>
                  <a:pt x="0" y="1872995"/>
                </a:lnTo>
                <a:lnTo>
                  <a:pt x="4788407" y="1872995"/>
                </a:lnTo>
                <a:lnTo>
                  <a:pt x="4788407" y="0"/>
                </a:lnTo>
                <a:lnTo>
                  <a:pt x="0" y="0"/>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5" name="object 7"/>
          <p:cNvSpPr/>
          <p:nvPr/>
        </p:nvSpPr>
        <p:spPr>
          <a:xfrm>
            <a:off x="2593434" y="4514751"/>
            <a:ext cx="2767092" cy="838924"/>
          </a:xfrm>
          <a:custGeom>
            <a:avLst/>
            <a:gdLst/>
            <a:ahLst/>
            <a:cxnLst/>
            <a:rect l="l" t="t" r="r" b="b"/>
            <a:pathLst>
              <a:path w="3235959" h="981075">
                <a:moveTo>
                  <a:pt x="0" y="0"/>
                </a:moveTo>
                <a:lnTo>
                  <a:pt x="0" y="980694"/>
                </a:lnTo>
                <a:lnTo>
                  <a:pt x="3235452" y="980694"/>
                </a:lnTo>
                <a:lnTo>
                  <a:pt x="3235452" y="0"/>
                </a:lnTo>
                <a:lnTo>
                  <a:pt x="0" y="0"/>
                </a:lnTo>
                <a:close/>
              </a:path>
            </a:pathLst>
          </a:custGeom>
          <a:solidFill>
            <a:srgbClr val="C0C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6" name="object 8"/>
          <p:cNvSpPr/>
          <p:nvPr/>
        </p:nvSpPr>
        <p:spPr>
          <a:xfrm>
            <a:off x="5259746" y="5253004"/>
            <a:ext cx="100454" cy="0"/>
          </a:xfrm>
          <a:custGeom>
            <a:avLst/>
            <a:gdLst/>
            <a:ahLst/>
            <a:cxnLst/>
            <a:rect l="l" t="t" r="r" b="b"/>
            <a:pathLst>
              <a:path w="117475">
                <a:moveTo>
                  <a:pt x="0" y="0"/>
                </a:moveTo>
                <a:lnTo>
                  <a:pt x="11734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7" name="object 9"/>
          <p:cNvSpPr/>
          <p:nvPr/>
        </p:nvSpPr>
        <p:spPr>
          <a:xfrm>
            <a:off x="4668752" y="5253004"/>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8" name="object 10"/>
          <p:cNvSpPr/>
          <p:nvPr/>
        </p:nvSpPr>
        <p:spPr>
          <a:xfrm>
            <a:off x="4333835" y="5253004"/>
            <a:ext cx="201450" cy="0"/>
          </a:xfrm>
          <a:custGeom>
            <a:avLst/>
            <a:gdLst/>
            <a:ahLst/>
            <a:cxnLst/>
            <a:rect l="l" t="t" r="r" b="b"/>
            <a:pathLst>
              <a:path w="235584">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9" name="object 11"/>
          <p:cNvSpPr/>
          <p:nvPr/>
        </p:nvSpPr>
        <p:spPr>
          <a:xfrm>
            <a:off x="3876418" y="5253004"/>
            <a:ext cx="201450" cy="0"/>
          </a:xfrm>
          <a:custGeom>
            <a:avLst/>
            <a:gdLst/>
            <a:ahLst/>
            <a:cxnLst/>
            <a:rect l="l" t="t" r="r" b="b"/>
            <a:pathLst>
              <a:path w="235584">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0" name="object 12"/>
          <p:cNvSpPr/>
          <p:nvPr/>
        </p:nvSpPr>
        <p:spPr>
          <a:xfrm>
            <a:off x="3285424" y="5253004"/>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1" name="object 13"/>
          <p:cNvSpPr/>
          <p:nvPr/>
        </p:nvSpPr>
        <p:spPr>
          <a:xfrm>
            <a:off x="2950507" y="5253004"/>
            <a:ext cx="201450" cy="0"/>
          </a:xfrm>
          <a:custGeom>
            <a:avLst/>
            <a:gdLst/>
            <a:ahLst/>
            <a:cxnLst/>
            <a:rect l="l" t="t" r="r" b="b"/>
            <a:pathLst>
              <a:path w="235585">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14"/>
          <p:cNvSpPr/>
          <p:nvPr/>
        </p:nvSpPr>
        <p:spPr>
          <a:xfrm>
            <a:off x="2593433" y="5253004"/>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3" name="object 15"/>
          <p:cNvSpPr/>
          <p:nvPr/>
        </p:nvSpPr>
        <p:spPr>
          <a:xfrm>
            <a:off x="5137247" y="5143535"/>
            <a:ext cx="223170" cy="0"/>
          </a:xfrm>
          <a:custGeom>
            <a:avLst/>
            <a:gdLst/>
            <a:ahLst/>
            <a:cxnLst/>
            <a:rect l="l" t="t" r="r" b="b"/>
            <a:pathLst>
              <a:path w="260984">
                <a:moveTo>
                  <a:pt x="0" y="0"/>
                </a:moveTo>
                <a:lnTo>
                  <a:pt x="260603"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4" name="object 16"/>
          <p:cNvSpPr/>
          <p:nvPr/>
        </p:nvSpPr>
        <p:spPr>
          <a:xfrm>
            <a:off x="4668752" y="5143535"/>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5" name="object 17"/>
          <p:cNvSpPr/>
          <p:nvPr/>
        </p:nvSpPr>
        <p:spPr>
          <a:xfrm>
            <a:off x="4333835" y="5143535"/>
            <a:ext cx="201450" cy="0"/>
          </a:xfrm>
          <a:custGeom>
            <a:avLst/>
            <a:gdLst/>
            <a:ahLst/>
            <a:cxnLst/>
            <a:rect l="l" t="t" r="r" b="b"/>
            <a:pathLst>
              <a:path w="235584">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6" name="object 18"/>
          <p:cNvSpPr/>
          <p:nvPr/>
        </p:nvSpPr>
        <p:spPr>
          <a:xfrm>
            <a:off x="3753918" y="514353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7" name="object 19"/>
          <p:cNvSpPr/>
          <p:nvPr/>
        </p:nvSpPr>
        <p:spPr>
          <a:xfrm>
            <a:off x="3285424" y="5143535"/>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8" name="object 20"/>
          <p:cNvSpPr/>
          <p:nvPr/>
        </p:nvSpPr>
        <p:spPr>
          <a:xfrm>
            <a:off x="2950507" y="5143535"/>
            <a:ext cx="201450" cy="0"/>
          </a:xfrm>
          <a:custGeom>
            <a:avLst/>
            <a:gdLst/>
            <a:ahLst/>
            <a:cxnLst/>
            <a:rect l="l" t="t" r="r" b="b"/>
            <a:pathLst>
              <a:path w="235585">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9" name="object 21"/>
          <p:cNvSpPr/>
          <p:nvPr/>
        </p:nvSpPr>
        <p:spPr>
          <a:xfrm>
            <a:off x="2593433" y="5143535"/>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0" name="object 22"/>
          <p:cNvSpPr/>
          <p:nvPr/>
        </p:nvSpPr>
        <p:spPr>
          <a:xfrm>
            <a:off x="5137247" y="5043190"/>
            <a:ext cx="223170" cy="0"/>
          </a:xfrm>
          <a:custGeom>
            <a:avLst/>
            <a:gdLst/>
            <a:ahLst/>
            <a:cxnLst/>
            <a:rect l="l" t="t" r="r" b="b"/>
            <a:pathLst>
              <a:path w="260984">
                <a:moveTo>
                  <a:pt x="0" y="0"/>
                </a:moveTo>
                <a:lnTo>
                  <a:pt x="260603"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1" name="object 23"/>
          <p:cNvSpPr/>
          <p:nvPr/>
        </p:nvSpPr>
        <p:spPr>
          <a:xfrm>
            <a:off x="4668752" y="5043190"/>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2" name="object 24"/>
          <p:cNvSpPr/>
          <p:nvPr/>
        </p:nvSpPr>
        <p:spPr>
          <a:xfrm>
            <a:off x="4211335" y="5043190"/>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3" name="object 25"/>
          <p:cNvSpPr/>
          <p:nvPr/>
        </p:nvSpPr>
        <p:spPr>
          <a:xfrm>
            <a:off x="3753918" y="5043190"/>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4" name="object 26"/>
          <p:cNvSpPr/>
          <p:nvPr/>
        </p:nvSpPr>
        <p:spPr>
          <a:xfrm>
            <a:off x="3285424" y="5043190"/>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5" name="object 27"/>
          <p:cNvSpPr/>
          <p:nvPr/>
        </p:nvSpPr>
        <p:spPr>
          <a:xfrm>
            <a:off x="2828007" y="5043190"/>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6" name="object 28"/>
          <p:cNvSpPr/>
          <p:nvPr/>
        </p:nvSpPr>
        <p:spPr>
          <a:xfrm>
            <a:off x="2593433" y="5043190"/>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7" name="object 29"/>
          <p:cNvSpPr/>
          <p:nvPr/>
        </p:nvSpPr>
        <p:spPr>
          <a:xfrm>
            <a:off x="4668752" y="4934375"/>
            <a:ext cx="691773" cy="0"/>
          </a:xfrm>
          <a:custGeom>
            <a:avLst/>
            <a:gdLst/>
            <a:ahLst/>
            <a:cxnLst/>
            <a:rect l="l" t="t" r="r" b="b"/>
            <a:pathLst>
              <a:path w="808990">
                <a:moveTo>
                  <a:pt x="0" y="0"/>
                </a:moveTo>
                <a:lnTo>
                  <a:pt x="80848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8" name="object 30"/>
          <p:cNvSpPr/>
          <p:nvPr/>
        </p:nvSpPr>
        <p:spPr>
          <a:xfrm>
            <a:off x="4211335" y="493437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9" name="object 31"/>
          <p:cNvSpPr/>
          <p:nvPr/>
        </p:nvSpPr>
        <p:spPr>
          <a:xfrm>
            <a:off x="3753918" y="493437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0" name="object 32"/>
          <p:cNvSpPr/>
          <p:nvPr/>
        </p:nvSpPr>
        <p:spPr>
          <a:xfrm>
            <a:off x="3285424" y="4934375"/>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1" name="object 33"/>
          <p:cNvSpPr/>
          <p:nvPr/>
        </p:nvSpPr>
        <p:spPr>
          <a:xfrm>
            <a:off x="2828007" y="493437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2" name="object 34"/>
          <p:cNvSpPr/>
          <p:nvPr/>
        </p:nvSpPr>
        <p:spPr>
          <a:xfrm>
            <a:off x="2593433" y="4934375"/>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3" name="object 35"/>
          <p:cNvSpPr/>
          <p:nvPr/>
        </p:nvSpPr>
        <p:spPr>
          <a:xfrm>
            <a:off x="4668752" y="4833378"/>
            <a:ext cx="691773" cy="0"/>
          </a:xfrm>
          <a:custGeom>
            <a:avLst/>
            <a:gdLst/>
            <a:ahLst/>
            <a:cxnLst/>
            <a:rect l="l" t="t" r="r" b="b"/>
            <a:pathLst>
              <a:path w="808990">
                <a:moveTo>
                  <a:pt x="0" y="0"/>
                </a:moveTo>
                <a:lnTo>
                  <a:pt x="80848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4" name="object 36"/>
          <p:cNvSpPr/>
          <p:nvPr/>
        </p:nvSpPr>
        <p:spPr>
          <a:xfrm>
            <a:off x="4211335" y="4833378"/>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5" name="object 37"/>
          <p:cNvSpPr/>
          <p:nvPr/>
        </p:nvSpPr>
        <p:spPr>
          <a:xfrm>
            <a:off x="3753918" y="4833378"/>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6" name="object 38"/>
          <p:cNvSpPr/>
          <p:nvPr/>
        </p:nvSpPr>
        <p:spPr>
          <a:xfrm>
            <a:off x="3285424" y="4833378"/>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7" name="object 39"/>
          <p:cNvSpPr/>
          <p:nvPr/>
        </p:nvSpPr>
        <p:spPr>
          <a:xfrm>
            <a:off x="2828007" y="4833378"/>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8" name="object 40"/>
          <p:cNvSpPr/>
          <p:nvPr/>
        </p:nvSpPr>
        <p:spPr>
          <a:xfrm>
            <a:off x="2593433" y="4833378"/>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9" name="object 41"/>
          <p:cNvSpPr/>
          <p:nvPr/>
        </p:nvSpPr>
        <p:spPr>
          <a:xfrm>
            <a:off x="4211335" y="4724562"/>
            <a:ext cx="1148973" cy="0"/>
          </a:xfrm>
          <a:custGeom>
            <a:avLst/>
            <a:gdLst/>
            <a:ahLst/>
            <a:cxnLst/>
            <a:rect l="l" t="t" r="r" b="b"/>
            <a:pathLst>
              <a:path w="1343659">
                <a:moveTo>
                  <a:pt x="0" y="0"/>
                </a:moveTo>
                <a:lnTo>
                  <a:pt x="1343405"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0" name="object 42"/>
          <p:cNvSpPr/>
          <p:nvPr/>
        </p:nvSpPr>
        <p:spPr>
          <a:xfrm>
            <a:off x="3753918" y="4724562"/>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1" name="object 43"/>
          <p:cNvSpPr/>
          <p:nvPr/>
        </p:nvSpPr>
        <p:spPr>
          <a:xfrm>
            <a:off x="2828007" y="4724562"/>
            <a:ext cx="792770" cy="0"/>
          </a:xfrm>
          <a:custGeom>
            <a:avLst/>
            <a:gdLst/>
            <a:ahLst/>
            <a:cxnLst/>
            <a:rect l="l" t="t" r="r" b="b"/>
            <a:pathLst>
              <a:path w="927100">
                <a:moveTo>
                  <a:pt x="0" y="0"/>
                </a:moveTo>
                <a:lnTo>
                  <a:pt x="926592"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2" name="object 44"/>
          <p:cNvSpPr/>
          <p:nvPr/>
        </p:nvSpPr>
        <p:spPr>
          <a:xfrm>
            <a:off x="2593433" y="4724562"/>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3" name="object 45"/>
          <p:cNvSpPr/>
          <p:nvPr/>
        </p:nvSpPr>
        <p:spPr>
          <a:xfrm>
            <a:off x="2593433" y="4623566"/>
            <a:ext cx="2767092" cy="0"/>
          </a:xfrm>
          <a:custGeom>
            <a:avLst/>
            <a:gdLst/>
            <a:ahLst/>
            <a:cxnLst/>
            <a:rect l="l" t="t" r="r" b="b"/>
            <a:pathLst>
              <a:path w="3235959">
                <a:moveTo>
                  <a:pt x="0" y="0"/>
                </a:moveTo>
                <a:lnTo>
                  <a:pt x="323545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4" name="object 46"/>
          <p:cNvSpPr/>
          <p:nvPr/>
        </p:nvSpPr>
        <p:spPr>
          <a:xfrm>
            <a:off x="2593433" y="4514750"/>
            <a:ext cx="2767092" cy="0"/>
          </a:xfrm>
          <a:custGeom>
            <a:avLst/>
            <a:gdLst/>
            <a:ahLst/>
            <a:cxnLst/>
            <a:rect l="l" t="t" r="r" b="b"/>
            <a:pathLst>
              <a:path w="3235959">
                <a:moveTo>
                  <a:pt x="0" y="0"/>
                </a:moveTo>
                <a:lnTo>
                  <a:pt x="323545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5" name="object 47"/>
          <p:cNvSpPr/>
          <p:nvPr/>
        </p:nvSpPr>
        <p:spPr>
          <a:xfrm>
            <a:off x="2593435" y="4514747"/>
            <a:ext cx="2767092" cy="0"/>
          </a:xfrm>
          <a:custGeom>
            <a:avLst/>
            <a:gdLst/>
            <a:ahLst/>
            <a:cxnLst/>
            <a:rect l="l" t="t" r="r" b="b"/>
            <a:pathLst>
              <a:path w="3235959">
                <a:moveTo>
                  <a:pt x="0" y="0"/>
                </a:moveTo>
                <a:lnTo>
                  <a:pt x="3235461" y="0"/>
                </a:lnTo>
              </a:path>
            </a:pathLst>
          </a:custGeom>
          <a:ln w="9807">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6" name="object 48"/>
          <p:cNvSpPr/>
          <p:nvPr/>
        </p:nvSpPr>
        <p:spPr>
          <a:xfrm>
            <a:off x="5360101" y="4514748"/>
            <a:ext cx="0" cy="838924"/>
          </a:xfrm>
          <a:custGeom>
            <a:avLst/>
            <a:gdLst/>
            <a:ahLst/>
            <a:cxnLst/>
            <a:rect l="l" t="t" r="r" b="b"/>
            <a:pathLst>
              <a:path h="981075">
                <a:moveTo>
                  <a:pt x="0" y="0"/>
                </a:moveTo>
                <a:lnTo>
                  <a:pt x="0" y="980689"/>
                </a:lnTo>
              </a:path>
            </a:pathLst>
          </a:custGeom>
          <a:ln w="13043">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7" name="object 49"/>
          <p:cNvSpPr/>
          <p:nvPr/>
        </p:nvSpPr>
        <p:spPr>
          <a:xfrm>
            <a:off x="2593435" y="5353341"/>
            <a:ext cx="2767092" cy="0"/>
          </a:xfrm>
          <a:custGeom>
            <a:avLst/>
            <a:gdLst/>
            <a:ahLst/>
            <a:cxnLst/>
            <a:rect l="l" t="t" r="r" b="b"/>
            <a:pathLst>
              <a:path w="3235959">
                <a:moveTo>
                  <a:pt x="3235461" y="0"/>
                </a:moveTo>
                <a:lnTo>
                  <a:pt x="0" y="0"/>
                </a:lnTo>
              </a:path>
            </a:pathLst>
          </a:custGeom>
          <a:ln w="9807">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8" name="object 50"/>
          <p:cNvSpPr/>
          <p:nvPr/>
        </p:nvSpPr>
        <p:spPr>
          <a:xfrm>
            <a:off x="2593435" y="4514748"/>
            <a:ext cx="0" cy="838924"/>
          </a:xfrm>
          <a:custGeom>
            <a:avLst/>
            <a:gdLst/>
            <a:ahLst/>
            <a:cxnLst/>
            <a:rect l="l" t="t" r="r" b="b"/>
            <a:pathLst>
              <a:path h="981075">
                <a:moveTo>
                  <a:pt x="0" y="980689"/>
                </a:moveTo>
                <a:lnTo>
                  <a:pt x="0" y="0"/>
                </a:lnTo>
              </a:path>
            </a:pathLst>
          </a:custGeom>
          <a:ln w="13043">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9" name="object 51"/>
          <p:cNvSpPr/>
          <p:nvPr/>
        </p:nvSpPr>
        <p:spPr>
          <a:xfrm>
            <a:off x="2694430" y="4623567"/>
            <a:ext cx="133576" cy="729782"/>
          </a:xfrm>
          <a:custGeom>
            <a:avLst/>
            <a:gdLst/>
            <a:ahLst/>
            <a:cxnLst/>
            <a:rect l="l" t="t" r="r" b="b"/>
            <a:pathLst>
              <a:path w="156210" h="853439">
                <a:moveTo>
                  <a:pt x="0" y="0"/>
                </a:moveTo>
                <a:lnTo>
                  <a:pt x="0" y="853440"/>
                </a:lnTo>
                <a:lnTo>
                  <a:pt x="156210" y="853440"/>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0" name="object 52"/>
          <p:cNvSpPr/>
          <p:nvPr/>
        </p:nvSpPr>
        <p:spPr>
          <a:xfrm>
            <a:off x="2694428" y="4623558"/>
            <a:ext cx="133576" cy="729782"/>
          </a:xfrm>
          <a:custGeom>
            <a:avLst/>
            <a:gdLst/>
            <a:ahLst/>
            <a:cxnLst/>
            <a:rect l="l" t="t" r="r" b="b"/>
            <a:pathLst>
              <a:path w="156210" h="853439">
                <a:moveTo>
                  <a:pt x="0" y="0"/>
                </a:moveTo>
                <a:lnTo>
                  <a:pt x="156215" y="0"/>
                </a:lnTo>
                <a:lnTo>
                  <a:pt x="156215" y="853439"/>
                </a:lnTo>
                <a:lnTo>
                  <a:pt x="0" y="853439"/>
                </a:lnTo>
                <a:lnTo>
                  <a:pt x="0" y="0"/>
                </a:lnTo>
                <a:close/>
              </a:path>
            </a:pathLst>
          </a:custGeom>
          <a:ln w="1293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1" name="object 53"/>
          <p:cNvSpPr/>
          <p:nvPr/>
        </p:nvSpPr>
        <p:spPr>
          <a:xfrm>
            <a:off x="3151848" y="4800148"/>
            <a:ext cx="133576" cy="553310"/>
          </a:xfrm>
          <a:custGeom>
            <a:avLst/>
            <a:gdLst/>
            <a:ahLst/>
            <a:cxnLst/>
            <a:rect l="l" t="t" r="r" b="b"/>
            <a:pathLst>
              <a:path w="156210" h="647064">
                <a:moveTo>
                  <a:pt x="0" y="0"/>
                </a:moveTo>
                <a:lnTo>
                  <a:pt x="0" y="646938"/>
                </a:lnTo>
                <a:lnTo>
                  <a:pt x="156210" y="646938"/>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2" name="object 54"/>
          <p:cNvSpPr/>
          <p:nvPr/>
        </p:nvSpPr>
        <p:spPr>
          <a:xfrm>
            <a:off x="3151851" y="4800139"/>
            <a:ext cx="133576" cy="553310"/>
          </a:xfrm>
          <a:custGeom>
            <a:avLst/>
            <a:gdLst/>
            <a:ahLst/>
            <a:cxnLst/>
            <a:rect l="l" t="t" r="r" b="b"/>
            <a:pathLst>
              <a:path w="156210" h="647064">
                <a:moveTo>
                  <a:pt x="0" y="0"/>
                </a:moveTo>
                <a:lnTo>
                  <a:pt x="156197" y="0"/>
                </a:lnTo>
                <a:lnTo>
                  <a:pt x="156197" y="646937"/>
                </a:lnTo>
                <a:lnTo>
                  <a:pt x="0" y="646937"/>
                </a:lnTo>
                <a:lnTo>
                  <a:pt x="0" y="0"/>
                </a:lnTo>
                <a:close/>
              </a:path>
            </a:pathLst>
          </a:custGeom>
          <a:ln w="1286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3" name="object 55"/>
          <p:cNvSpPr/>
          <p:nvPr/>
        </p:nvSpPr>
        <p:spPr>
          <a:xfrm>
            <a:off x="3620342" y="4665920"/>
            <a:ext cx="133576" cy="687429"/>
          </a:xfrm>
          <a:custGeom>
            <a:avLst/>
            <a:gdLst/>
            <a:ahLst/>
            <a:cxnLst/>
            <a:rect l="l" t="t" r="r" b="b"/>
            <a:pathLst>
              <a:path w="156209" h="803910">
                <a:moveTo>
                  <a:pt x="0" y="0"/>
                </a:moveTo>
                <a:lnTo>
                  <a:pt x="0" y="803910"/>
                </a:lnTo>
                <a:lnTo>
                  <a:pt x="156210" y="803910"/>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4" name="object 56"/>
          <p:cNvSpPr/>
          <p:nvPr/>
        </p:nvSpPr>
        <p:spPr>
          <a:xfrm>
            <a:off x="3620343" y="4665910"/>
            <a:ext cx="133576" cy="687429"/>
          </a:xfrm>
          <a:custGeom>
            <a:avLst/>
            <a:gdLst/>
            <a:ahLst/>
            <a:cxnLst/>
            <a:rect l="l" t="t" r="r" b="b"/>
            <a:pathLst>
              <a:path w="156209" h="803910">
                <a:moveTo>
                  <a:pt x="0" y="0"/>
                </a:moveTo>
                <a:lnTo>
                  <a:pt x="156197" y="0"/>
                </a:lnTo>
                <a:lnTo>
                  <a:pt x="156197" y="803910"/>
                </a:lnTo>
                <a:lnTo>
                  <a:pt x="0" y="803910"/>
                </a:lnTo>
                <a:lnTo>
                  <a:pt x="0" y="0"/>
                </a:lnTo>
                <a:close/>
              </a:path>
            </a:pathLst>
          </a:custGeom>
          <a:ln w="129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5" name="object 57"/>
          <p:cNvSpPr/>
          <p:nvPr/>
        </p:nvSpPr>
        <p:spPr>
          <a:xfrm>
            <a:off x="4077759" y="4716092"/>
            <a:ext cx="133576" cy="637474"/>
          </a:xfrm>
          <a:custGeom>
            <a:avLst/>
            <a:gdLst/>
            <a:ahLst/>
            <a:cxnLst/>
            <a:rect l="l" t="t" r="r" b="b"/>
            <a:pathLst>
              <a:path w="156209" h="745489">
                <a:moveTo>
                  <a:pt x="0" y="0"/>
                </a:moveTo>
                <a:lnTo>
                  <a:pt x="0" y="745236"/>
                </a:lnTo>
                <a:lnTo>
                  <a:pt x="156210" y="745236"/>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6" name="object 58"/>
          <p:cNvSpPr/>
          <p:nvPr/>
        </p:nvSpPr>
        <p:spPr>
          <a:xfrm>
            <a:off x="4077752" y="4716082"/>
            <a:ext cx="133576" cy="637474"/>
          </a:xfrm>
          <a:custGeom>
            <a:avLst/>
            <a:gdLst/>
            <a:ahLst/>
            <a:cxnLst/>
            <a:rect l="l" t="t" r="r" b="b"/>
            <a:pathLst>
              <a:path w="156209" h="745489">
                <a:moveTo>
                  <a:pt x="0" y="0"/>
                </a:moveTo>
                <a:lnTo>
                  <a:pt x="156215" y="0"/>
                </a:lnTo>
                <a:lnTo>
                  <a:pt x="156215" y="745237"/>
                </a:lnTo>
                <a:lnTo>
                  <a:pt x="0" y="745237"/>
                </a:lnTo>
                <a:lnTo>
                  <a:pt x="0" y="0"/>
                </a:lnTo>
                <a:close/>
              </a:path>
            </a:pathLst>
          </a:custGeom>
          <a:ln w="1290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7" name="object 59"/>
          <p:cNvSpPr/>
          <p:nvPr/>
        </p:nvSpPr>
        <p:spPr>
          <a:xfrm>
            <a:off x="4535176" y="4724562"/>
            <a:ext cx="133576" cy="628786"/>
          </a:xfrm>
          <a:custGeom>
            <a:avLst/>
            <a:gdLst/>
            <a:ahLst/>
            <a:cxnLst/>
            <a:rect l="l" t="t" r="r" b="b"/>
            <a:pathLst>
              <a:path w="156209" h="735329">
                <a:moveTo>
                  <a:pt x="0" y="0"/>
                </a:moveTo>
                <a:lnTo>
                  <a:pt x="0" y="735330"/>
                </a:lnTo>
                <a:lnTo>
                  <a:pt x="156210" y="735330"/>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8" name="object 60"/>
          <p:cNvSpPr/>
          <p:nvPr/>
        </p:nvSpPr>
        <p:spPr>
          <a:xfrm>
            <a:off x="4535175" y="4724562"/>
            <a:ext cx="133576" cy="628786"/>
          </a:xfrm>
          <a:custGeom>
            <a:avLst/>
            <a:gdLst/>
            <a:ahLst/>
            <a:cxnLst/>
            <a:rect l="l" t="t" r="r" b="b"/>
            <a:pathLst>
              <a:path w="156209" h="735329">
                <a:moveTo>
                  <a:pt x="0" y="0"/>
                </a:moveTo>
                <a:lnTo>
                  <a:pt x="156197" y="0"/>
                </a:lnTo>
                <a:lnTo>
                  <a:pt x="156197" y="735320"/>
                </a:lnTo>
                <a:lnTo>
                  <a:pt x="0" y="735320"/>
                </a:lnTo>
                <a:lnTo>
                  <a:pt x="0" y="0"/>
                </a:lnTo>
                <a:close/>
              </a:path>
            </a:pathLst>
          </a:custGeom>
          <a:ln w="1290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9" name="object 61"/>
          <p:cNvSpPr/>
          <p:nvPr/>
        </p:nvSpPr>
        <p:spPr>
          <a:xfrm>
            <a:off x="5003671" y="4934376"/>
            <a:ext cx="133576" cy="419190"/>
          </a:xfrm>
          <a:custGeom>
            <a:avLst/>
            <a:gdLst/>
            <a:ahLst/>
            <a:cxnLst/>
            <a:rect l="l" t="t" r="r" b="b"/>
            <a:pathLst>
              <a:path w="156209" h="490220">
                <a:moveTo>
                  <a:pt x="0" y="0"/>
                </a:moveTo>
                <a:lnTo>
                  <a:pt x="0" y="489966"/>
                </a:lnTo>
                <a:lnTo>
                  <a:pt x="156210" y="489966"/>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0" name="object 62"/>
          <p:cNvSpPr/>
          <p:nvPr/>
        </p:nvSpPr>
        <p:spPr>
          <a:xfrm>
            <a:off x="5003667" y="4934367"/>
            <a:ext cx="133576" cy="419190"/>
          </a:xfrm>
          <a:custGeom>
            <a:avLst/>
            <a:gdLst/>
            <a:ahLst/>
            <a:cxnLst/>
            <a:rect l="l" t="t" r="r" b="b"/>
            <a:pathLst>
              <a:path w="156209" h="490220">
                <a:moveTo>
                  <a:pt x="0" y="0"/>
                </a:moveTo>
                <a:lnTo>
                  <a:pt x="156215" y="0"/>
                </a:lnTo>
                <a:lnTo>
                  <a:pt x="156215" y="489965"/>
                </a:lnTo>
                <a:lnTo>
                  <a:pt x="0" y="489965"/>
                </a:lnTo>
                <a:lnTo>
                  <a:pt x="0" y="0"/>
                </a:lnTo>
                <a:close/>
              </a:path>
            </a:pathLst>
          </a:custGeom>
          <a:ln w="127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1" name="object 63"/>
          <p:cNvSpPr/>
          <p:nvPr/>
        </p:nvSpPr>
        <p:spPr>
          <a:xfrm>
            <a:off x="2828007" y="5135066"/>
            <a:ext cx="122716" cy="218283"/>
          </a:xfrm>
          <a:custGeom>
            <a:avLst/>
            <a:gdLst/>
            <a:ahLst/>
            <a:cxnLst/>
            <a:rect l="l" t="t" r="r" b="b"/>
            <a:pathLst>
              <a:path w="143510" h="255270">
                <a:moveTo>
                  <a:pt x="0" y="0"/>
                </a:moveTo>
                <a:lnTo>
                  <a:pt x="0" y="255270"/>
                </a:lnTo>
                <a:lnTo>
                  <a:pt x="143256" y="255270"/>
                </a:lnTo>
                <a:lnTo>
                  <a:pt x="143256"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2" name="object 64"/>
          <p:cNvSpPr/>
          <p:nvPr/>
        </p:nvSpPr>
        <p:spPr>
          <a:xfrm>
            <a:off x="2828009" y="5135055"/>
            <a:ext cx="122716" cy="218283"/>
          </a:xfrm>
          <a:custGeom>
            <a:avLst/>
            <a:gdLst/>
            <a:ahLst/>
            <a:cxnLst/>
            <a:rect l="l" t="t" r="r" b="b"/>
            <a:pathLst>
              <a:path w="143510" h="255270">
                <a:moveTo>
                  <a:pt x="0" y="0"/>
                </a:moveTo>
                <a:lnTo>
                  <a:pt x="143253" y="0"/>
                </a:lnTo>
                <a:lnTo>
                  <a:pt x="143253" y="255271"/>
                </a:lnTo>
                <a:lnTo>
                  <a:pt x="0" y="255271"/>
                </a:lnTo>
                <a:lnTo>
                  <a:pt x="0" y="0"/>
                </a:lnTo>
                <a:close/>
              </a:path>
            </a:pathLst>
          </a:custGeom>
          <a:ln w="1226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3" name="object 65"/>
          <p:cNvSpPr/>
          <p:nvPr/>
        </p:nvSpPr>
        <p:spPr>
          <a:xfrm>
            <a:off x="3285424" y="5349113"/>
            <a:ext cx="133576" cy="0"/>
          </a:xfrm>
          <a:custGeom>
            <a:avLst/>
            <a:gdLst/>
            <a:ahLst/>
            <a:cxnLst/>
            <a:rect l="l" t="t" r="r" b="b"/>
            <a:pathLst>
              <a:path w="156210">
                <a:moveTo>
                  <a:pt x="0" y="0"/>
                </a:moveTo>
                <a:lnTo>
                  <a:pt x="156210" y="0"/>
                </a:lnTo>
              </a:path>
            </a:pathLst>
          </a:custGeom>
          <a:ln w="9906">
            <a:solidFill>
              <a:srgbClr val="FFFFC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4" name="object 66"/>
          <p:cNvSpPr/>
          <p:nvPr/>
        </p:nvSpPr>
        <p:spPr>
          <a:xfrm>
            <a:off x="3279841" y="5349106"/>
            <a:ext cx="144979" cy="0"/>
          </a:xfrm>
          <a:custGeom>
            <a:avLst/>
            <a:gdLst/>
            <a:ahLst/>
            <a:cxnLst/>
            <a:rect l="l" t="t" r="r" b="b"/>
            <a:pathLst>
              <a:path w="169545">
                <a:moveTo>
                  <a:pt x="0" y="0"/>
                </a:moveTo>
                <a:lnTo>
                  <a:pt x="169258" y="0"/>
                </a:lnTo>
              </a:path>
            </a:pathLst>
          </a:custGeom>
          <a:ln w="1971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5" name="object 67"/>
          <p:cNvSpPr/>
          <p:nvPr/>
        </p:nvSpPr>
        <p:spPr>
          <a:xfrm>
            <a:off x="3753918" y="5177419"/>
            <a:ext cx="122716" cy="175930"/>
          </a:xfrm>
          <a:custGeom>
            <a:avLst/>
            <a:gdLst/>
            <a:ahLst/>
            <a:cxnLst/>
            <a:rect l="l" t="t" r="r" b="b"/>
            <a:pathLst>
              <a:path w="143509" h="205739">
                <a:moveTo>
                  <a:pt x="0" y="0"/>
                </a:moveTo>
                <a:lnTo>
                  <a:pt x="0" y="205740"/>
                </a:lnTo>
                <a:lnTo>
                  <a:pt x="143256" y="205740"/>
                </a:lnTo>
                <a:lnTo>
                  <a:pt x="143256"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6" name="object 68"/>
          <p:cNvSpPr/>
          <p:nvPr/>
        </p:nvSpPr>
        <p:spPr>
          <a:xfrm>
            <a:off x="3753909" y="5177408"/>
            <a:ext cx="122716" cy="175930"/>
          </a:xfrm>
          <a:custGeom>
            <a:avLst/>
            <a:gdLst/>
            <a:ahLst/>
            <a:cxnLst/>
            <a:rect l="l" t="t" r="r" b="b"/>
            <a:pathLst>
              <a:path w="143509" h="205739">
                <a:moveTo>
                  <a:pt x="0" y="0"/>
                </a:moveTo>
                <a:lnTo>
                  <a:pt x="143253" y="0"/>
                </a:lnTo>
                <a:lnTo>
                  <a:pt x="143253" y="205742"/>
                </a:lnTo>
                <a:lnTo>
                  <a:pt x="0" y="205742"/>
                </a:lnTo>
                <a:lnTo>
                  <a:pt x="0" y="0"/>
                </a:lnTo>
                <a:close/>
              </a:path>
            </a:pathLst>
          </a:custGeom>
          <a:ln w="1198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7" name="object 69"/>
          <p:cNvSpPr/>
          <p:nvPr/>
        </p:nvSpPr>
        <p:spPr>
          <a:xfrm>
            <a:off x="4211335" y="5093364"/>
            <a:ext cx="122716" cy="260094"/>
          </a:xfrm>
          <a:custGeom>
            <a:avLst/>
            <a:gdLst/>
            <a:ahLst/>
            <a:cxnLst/>
            <a:rect l="l" t="t" r="r" b="b"/>
            <a:pathLst>
              <a:path w="143509" h="304164">
                <a:moveTo>
                  <a:pt x="0" y="0"/>
                </a:moveTo>
                <a:lnTo>
                  <a:pt x="0" y="304038"/>
                </a:lnTo>
                <a:lnTo>
                  <a:pt x="143256" y="304038"/>
                </a:lnTo>
                <a:lnTo>
                  <a:pt x="143256"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8" name="object 70"/>
          <p:cNvSpPr/>
          <p:nvPr/>
        </p:nvSpPr>
        <p:spPr>
          <a:xfrm>
            <a:off x="4211332" y="5093363"/>
            <a:ext cx="122716" cy="260094"/>
          </a:xfrm>
          <a:custGeom>
            <a:avLst/>
            <a:gdLst/>
            <a:ahLst/>
            <a:cxnLst/>
            <a:rect l="l" t="t" r="r" b="b"/>
            <a:pathLst>
              <a:path w="143509" h="304164">
                <a:moveTo>
                  <a:pt x="0" y="0"/>
                </a:moveTo>
                <a:lnTo>
                  <a:pt x="143253" y="0"/>
                </a:lnTo>
                <a:lnTo>
                  <a:pt x="143253" y="304028"/>
                </a:lnTo>
                <a:lnTo>
                  <a:pt x="0" y="304028"/>
                </a:lnTo>
                <a:lnTo>
                  <a:pt x="0" y="0"/>
                </a:lnTo>
                <a:close/>
              </a:path>
            </a:pathLst>
          </a:custGeom>
          <a:ln w="1245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9" name="object 71"/>
          <p:cNvSpPr/>
          <p:nvPr/>
        </p:nvSpPr>
        <p:spPr>
          <a:xfrm>
            <a:off x="4668752" y="5349113"/>
            <a:ext cx="133576" cy="0"/>
          </a:xfrm>
          <a:custGeom>
            <a:avLst/>
            <a:gdLst/>
            <a:ahLst/>
            <a:cxnLst/>
            <a:rect l="l" t="t" r="r" b="b"/>
            <a:pathLst>
              <a:path w="156209">
                <a:moveTo>
                  <a:pt x="0" y="0"/>
                </a:moveTo>
                <a:lnTo>
                  <a:pt x="156210" y="0"/>
                </a:lnTo>
              </a:path>
            </a:pathLst>
          </a:custGeom>
          <a:ln w="9906">
            <a:solidFill>
              <a:srgbClr val="FFFFC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0" name="object 72"/>
          <p:cNvSpPr/>
          <p:nvPr/>
        </p:nvSpPr>
        <p:spPr>
          <a:xfrm>
            <a:off x="4663164" y="5349106"/>
            <a:ext cx="144979" cy="0"/>
          </a:xfrm>
          <a:custGeom>
            <a:avLst/>
            <a:gdLst/>
            <a:ahLst/>
            <a:cxnLst/>
            <a:rect l="l" t="t" r="r" b="b"/>
            <a:pathLst>
              <a:path w="169545">
                <a:moveTo>
                  <a:pt x="0" y="0"/>
                </a:moveTo>
                <a:lnTo>
                  <a:pt x="169258" y="0"/>
                </a:lnTo>
              </a:path>
            </a:pathLst>
          </a:custGeom>
          <a:ln w="1971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1" name="object 73"/>
          <p:cNvSpPr/>
          <p:nvPr/>
        </p:nvSpPr>
        <p:spPr>
          <a:xfrm>
            <a:off x="5137246" y="5244533"/>
            <a:ext cx="122716" cy="109142"/>
          </a:xfrm>
          <a:custGeom>
            <a:avLst/>
            <a:gdLst/>
            <a:ahLst/>
            <a:cxnLst/>
            <a:rect l="l" t="t" r="r" b="b"/>
            <a:pathLst>
              <a:path w="143509" h="127635">
                <a:moveTo>
                  <a:pt x="0" y="0"/>
                </a:moveTo>
                <a:lnTo>
                  <a:pt x="0" y="127254"/>
                </a:lnTo>
                <a:lnTo>
                  <a:pt x="143256" y="127254"/>
                </a:lnTo>
                <a:lnTo>
                  <a:pt x="143256"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2" name="object 74"/>
          <p:cNvSpPr/>
          <p:nvPr/>
        </p:nvSpPr>
        <p:spPr>
          <a:xfrm>
            <a:off x="5137247" y="5244527"/>
            <a:ext cx="122716" cy="109142"/>
          </a:xfrm>
          <a:custGeom>
            <a:avLst/>
            <a:gdLst/>
            <a:ahLst/>
            <a:cxnLst/>
            <a:rect l="l" t="t" r="r" b="b"/>
            <a:pathLst>
              <a:path w="143509" h="127635">
                <a:moveTo>
                  <a:pt x="0" y="0"/>
                </a:moveTo>
                <a:lnTo>
                  <a:pt x="143253" y="0"/>
                </a:lnTo>
                <a:lnTo>
                  <a:pt x="143253" y="127249"/>
                </a:lnTo>
                <a:lnTo>
                  <a:pt x="0" y="127249"/>
                </a:lnTo>
                <a:lnTo>
                  <a:pt x="0" y="0"/>
                </a:lnTo>
                <a:close/>
              </a:path>
            </a:pathLst>
          </a:custGeom>
          <a:ln w="1123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3" name="object 75"/>
          <p:cNvSpPr/>
          <p:nvPr/>
        </p:nvSpPr>
        <p:spPr>
          <a:xfrm>
            <a:off x="2593433" y="4514750"/>
            <a:ext cx="0" cy="838924"/>
          </a:xfrm>
          <a:custGeom>
            <a:avLst/>
            <a:gdLst/>
            <a:ahLst/>
            <a:cxnLst/>
            <a:rect l="l" t="t" r="r" b="b"/>
            <a:pathLst>
              <a:path h="981075">
                <a:moveTo>
                  <a:pt x="0" y="0"/>
                </a:moveTo>
                <a:lnTo>
                  <a:pt x="0" y="980693"/>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4" name="object 76"/>
          <p:cNvSpPr/>
          <p:nvPr/>
        </p:nvSpPr>
        <p:spPr>
          <a:xfrm>
            <a:off x="2571279" y="5353348"/>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5" name="object 77"/>
          <p:cNvSpPr/>
          <p:nvPr/>
        </p:nvSpPr>
        <p:spPr>
          <a:xfrm>
            <a:off x="2571279" y="5253004"/>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6" name="object 78"/>
          <p:cNvSpPr/>
          <p:nvPr/>
        </p:nvSpPr>
        <p:spPr>
          <a:xfrm>
            <a:off x="2571279" y="5143535"/>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7" name="object 79"/>
          <p:cNvSpPr/>
          <p:nvPr/>
        </p:nvSpPr>
        <p:spPr>
          <a:xfrm>
            <a:off x="2571279" y="5043190"/>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8" name="object 80"/>
          <p:cNvSpPr/>
          <p:nvPr/>
        </p:nvSpPr>
        <p:spPr>
          <a:xfrm>
            <a:off x="2571279" y="4934375"/>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9" name="object 81"/>
          <p:cNvSpPr/>
          <p:nvPr/>
        </p:nvSpPr>
        <p:spPr>
          <a:xfrm>
            <a:off x="2571279" y="4833378"/>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0" name="object 82"/>
          <p:cNvSpPr/>
          <p:nvPr/>
        </p:nvSpPr>
        <p:spPr>
          <a:xfrm>
            <a:off x="2571279" y="4724562"/>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1" name="object 83"/>
          <p:cNvSpPr/>
          <p:nvPr/>
        </p:nvSpPr>
        <p:spPr>
          <a:xfrm>
            <a:off x="2571279" y="4623566"/>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2" name="object 84"/>
          <p:cNvSpPr/>
          <p:nvPr/>
        </p:nvSpPr>
        <p:spPr>
          <a:xfrm>
            <a:off x="2571279" y="4514750"/>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3" name="object 85"/>
          <p:cNvSpPr/>
          <p:nvPr/>
        </p:nvSpPr>
        <p:spPr>
          <a:xfrm>
            <a:off x="2593433" y="5353348"/>
            <a:ext cx="2767092" cy="0"/>
          </a:xfrm>
          <a:custGeom>
            <a:avLst/>
            <a:gdLst/>
            <a:ahLst/>
            <a:cxnLst/>
            <a:rect l="l" t="t" r="r" b="b"/>
            <a:pathLst>
              <a:path w="3235959">
                <a:moveTo>
                  <a:pt x="0" y="0"/>
                </a:moveTo>
                <a:lnTo>
                  <a:pt x="323545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4" name="object 86"/>
          <p:cNvSpPr/>
          <p:nvPr/>
        </p:nvSpPr>
        <p:spPr>
          <a:xfrm>
            <a:off x="2593433"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5" name="object 87"/>
          <p:cNvSpPr/>
          <p:nvPr/>
        </p:nvSpPr>
        <p:spPr>
          <a:xfrm>
            <a:off x="3050850"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6" name="object 88"/>
          <p:cNvSpPr/>
          <p:nvPr/>
        </p:nvSpPr>
        <p:spPr>
          <a:xfrm>
            <a:off x="3519345"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7" name="object 89"/>
          <p:cNvSpPr/>
          <p:nvPr/>
        </p:nvSpPr>
        <p:spPr>
          <a:xfrm>
            <a:off x="3976763"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8" name="object 90"/>
          <p:cNvSpPr/>
          <p:nvPr/>
        </p:nvSpPr>
        <p:spPr>
          <a:xfrm>
            <a:off x="4434180"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9" name="object 91"/>
          <p:cNvSpPr/>
          <p:nvPr/>
        </p:nvSpPr>
        <p:spPr>
          <a:xfrm>
            <a:off x="4902673"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80" name="object 92"/>
          <p:cNvSpPr/>
          <p:nvPr/>
        </p:nvSpPr>
        <p:spPr>
          <a:xfrm>
            <a:off x="5360091"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81" name="object 93"/>
          <p:cNvSpPr txBox="1"/>
          <p:nvPr/>
        </p:nvSpPr>
        <p:spPr>
          <a:xfrm>
            <a:off x="2900455" y="4170547"/>
            <a:ext cx="2382758" cy="122856"/>
          </a:xfrm>
          <a:prstGeom prst="rect">
            <a:avLst/>
          </a:prstGeom>
        </p:spPr>
        <p:txBody>
          <a:bodyPr vert="horz" wrap="square" lIns="0" tIns="10860" rIns="0" bIns="0" rtlCol="0">
            <a:spAutoFit/>
          </a:bodyPr>
          <a:lstStyle/>
          <a:p>
            <a:pPr marL="0" marR="0" lvl="0" indent="0" algn="l" defTabSz="914400" rtl="0" eaLnBrk="1" fontAlgn="auto" latinLnBrk="0" hangingPunct="1">
              <a:lnSpc>
                <a:spcPct val="100000"/>
              </a:lnSpc>
              <a:spcBef>
                <a:spcPts val="86"/>
              </a:spcBef>
              <a:spcAft>
                <a:spcPts val="0"/>
              </a:spcAft>
              <a:buClrTx/>
              <a:buSzTx/>
              <a:buFontTx/>
              <a:buNone/>
              <a:tabLst/>
              <a:defRPr/>
            </a:pPr>
            <a:r>
              <a:rPr kumimoji="0" lang="it-IT" sz="727" b="1" i="0" u="none" strike="noStrike" kern="1200" cap="none" spc="141" normalizeH="0" baseline="0" noProof="0" dirty="0" err="1">
                <a:ln>
                  <a:noFill/>
                </a:ln>
                <a:solidFill>
                  <a:prstClr val="black"/>
                </a:solidFill>
                <a:effectLst/>
                <a:uLnTx/>
                <a:uFillTx/>
                <a:latin typeface="Arial"/>
                <a:ea typeface="+mn-ea"/>
                <a:cs typeface="Arial"/>
              </a:rPr>
              <a:t>Comparison</a:t>
            </a:r>
            <a:r>
              <a:rPr kumimoji="0" lang="it-IT" sz="727" b="1" i="0" u="none" strike="noStrike" kern="1200" cap="none" spc="141" normalizeH="0" baseline="0" noProof="0" dirty="0">
                <a:ln>
                  <a:noFill/>
                </a:ln>
                <a:solidFill>
                  <a:prstClr val="black"/>
                </a:solidFill>
                <a:effectLst/>
                <a:uLnTx/>
                <a:uFillTx/>
                <a:latin typeface="Arial"/>
                <a:ea typeface="+mn-ea"/>
                <a:cs typeface="Arial"/>
              </a:rPr>
              <a:t> </a:t>
            </a:r>
            <a:r>
              <a:rPr kumimoji="0" lang="it-IT" sz="727" b="1" i="0" u="none" strike="noStrike" kern="1200" cap="none" spc="141" normalizeH="0" baseline="0" noProof="0" dirty="0" err="1">
                <a:ln>
                  <a:noFill/>
                </a:ln>
                <a:solidFill>
                  <a:prstClr val="black"/>
                </a:solidFill>
                <a:effectLst/>
                <a:uLnTx/>
                <a:uFillTx/>
                <a:latin typeface="Arial"/>
                <a:ea typeface="+mn-ea"/>
                <a:cs typeface="Arial"/>
              </a:rPr>
              <a:t>between</a:t>
            </a:r>
            <a:r>
              <a:rPr kumimoji="0" lang="it-IT" sz="727" b="1" i="0" u="none" strike="noStrike" kern="1200" cap="none" spc="141" normalizeH="0" baseline="0" noProof="0" dirty="0">
                <a:ln>
                  <a:noFill/>
                </a:ln>
                <a:solidFill>
                  <a:prstClr val="black"/>
                </a:solidFill>
                <a:effectLst/>
                <a:uLnTx/>
                <a:uFillTx/>
                <a:latin typeface="Arial"/>
                <a:ea typeface="+mn-ea"/>
                <a:cs typeface="Arial"/>
              </a:rPr>
              <a:t> </a:t>
            </a:r>
            <a:r>
              <a:rPr kumimoji="0" lang="it-IT" sz="727" b="1" i="0" u="none" strike="noStrike" kern="1200" cap="none" spc="141" normalizeH="0" baseline="0" noProof="0" dirty="0" err="1">
                <a:ln>
                  <a:noFill/>
                </a:ln>
                <a:solidFill>
                  <a:prstClr val="black"/>
                </a:solidFill>
                <a:effectLst/>
                <a:uLnTx/>
                <a:uFillTx/>
                <a:latin typeface="Arial"/>
                <a:ea typeface="+mn-ea"/>
                <a:cs typeface="Arial"/>
              </a:rPr>
              <a:t>soil</a:t>
            </a:r>
            <a:r>
              <a:rPr kumimoji="0" lang="it-IT" sz="727" b="1" i="0" u="none" strike="noStrike" kern="1200" cap="none" spc="141" normalizeH="0" baseline="0" noProof="0" dirty="0">
                <a:ln>
                  <a:noFill/>
                </a:ln>
                <a:solidFill>
                  <a:prstClr val="black"/>
                </a:solidFill>
                <a:effectLst/>
                <a:uLnTx/>
                <a:uFillTx/>
                <a:latin typeface="Arial"/>
                <a:ea typeface="+mn-ea"/>
                <a:cs typeface="Arial"/>
              </a:rPr>
              <a:t> </a:t>
            </a:r>
            <a:r>
              <a:rPr kumimoji="0" lang="it-IT" sz="727" b="1" i="0" u="none" strike="noStrike" kern="1200" cap="none" spc="141" normalizeH="0" baseline="0" noProof="0" dirty="0" err="1">
                <a:ln>
                  <a:noFill/>
                </a:ln>
                <a:solidFill>
                  <a:prstClr val="black"/>
                </a:solidFill>
                <a:effectLst/>
                <a:uLnTx/>
                <a:uFillTx/>
                <a:latin typeface="Arial"/>
                <a:ea typeface="+mn-ea"/>
                <a:cs typeface="Arial"/>
              </a:rPr>
              <a:t>aggregates</a:t>
            </a:r>
            <a:endParaRPr kumimoji="0" sz="727" b="0" i="0" u="none" strike="noStrike" kern="1200" cap="none" spc="0" normalizeH="0" baseline="0" noProof="0" dirty="0">
              <a:ln>
                <a:noFill/>
              </a:ln>
              <a:solidFill>
                <a:prstClr val="black"/>
              </a:solidFill>
              <a:effectLst/>
              <a:uLnTx/>
              <a:uFillTx/>
              <a:latin typeface="Arial"/>
              <a:ea typeface="+mn-ea"/>
              <a:cs typeface="Arial"/>
            </a:endParaRPr>
          </a:p>
        </p:txBody>
      </p:sp>
      <p:sp>
        <p:nvSpPr>
          <p:cNvPr id="182" name="object 94"/>
          <p:cNvSpPr txBox="1"/>
          <p:nvPr/>
        </p:nvSpPr>
        <p:spPr>
          <a:xfrm>
            <a:off x="2415546" y="4426738"/>
            <a:ext cx="116743" cy="956693"/>
          </a:xfrm>
          <a:prstGeom prst="rect">
            <a:avLst/>
          </a:prstGeom>
        </p:spPr>
        <p:txBody>
          <a:bodyPr vert="horz" wrap="square" lIns="0" tIns="40724" rIns="0" bIns="0" rtlCol="0">
            <a:spAutoFit/>
          </a:bodyPr>
          <a:lstStyle/>
          <a:p>
            <a:pPr marL="0" marR="4344" lvl="0" indent="0" algn="ctr" defTabSz="914400" rtl="0" eaLnBrk="1" fontAlgn="auto" latinLnBrk="0" hangingPunct="1">
              <a:lnSpc>
                <a:spcPct val="100000"/>
              </a:lnSpc>
              <a:spcBef>
                <a:spcPts val="321"/>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8</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10860" marR="0" lvl="0" indent="0" algn="l" defTabSz="914400" rtl="0" eaLnBrk="1" fontAlgn="auto" latinLnBrk="0" hangingPunct="1">
              <a:lnSpc>
                <a:spcPct val="100000"/>
              </a:lnSpc>
              <a:spcBef>
                <a:spcPts val="244"/>
              </a:spcBef>
              <a:spcAft>
                <a:spcPts val="0"/>
              </a:spcAft>
              <a:buClrTx/>
              <a:buSzTx/>
              <a:buFontTx/>
              <a:buNone/>
              <a:tabLst/>
              <a:defRPr/>
            </a:pPr>
            <a:r>
              <a:rPr kumimoji="0" sz="513" b="0" i="0" u="none" strike="noStrike" kern="1200" cap="none" spc="64" normalizeH="0" baseline="0" noProof="0" dirty="0">
                <a:ln>
                  <a:noFill/>
                </a:ln>
                <a:solidFill>
                  <a:prstClr val="black"/>
                </a:solidFill>
                <a:effectLst/>
                <a:uLnTx/>
                <a:uFillTx/>
                <a:latin typeface="Arial"/>
                <a:ea typeface="+mn-ea"/>
                <a:cs typeface="Arial"/>
              </a:rPr>
              <a:t>7</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180"/>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6</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10860" marR="0" lvl="0" indent="0" algn="l" defTabSz="914400" rtl="0" eaLnBrk="1" fontAlgn="auto" latinLnBrk="0" hangingPunct="1">
              <a:lnSpc>
                <a:spcPct val="100000"/>
              </a:lnSpc>
              <a:spcBef>
                <a:spcPts val="239"/>
              </a:spcBef>
              <a:spcAft>
                <a:spcPts val="0"/>
              </a:spcAft>
              <a:buClrTx/>
              <a:buSzTx/>
              <a:buFontTx/>
              <a:buNone/>
              <a:tabLst/>
              <a:defRPr/>
            </a:pPr>
            <a:r>
              <a:rPr kumimoji="0" sz="513" b="0" i="0" u="none" strike="noStrike" kern="1200" cap="none" spc="64" normalizeH="0" baseline="0" noProof="0" dirty="0">
                <a:ln>
                  <a:noFill/>
                </a:ln>
                <a:solidFill>
                  <a:prstClr val="black"/>
                </a:solidFill>
                <a:effectLst/>
                <a:uLnTx/>
                <a:uFillTx/>
                <a:latin typeface="Arial"/>
                <a:ea typeface="+mn-ea"/>
                <a:cs typeface="Arial"/>
              </a:rPr>
              <a:t>5</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180"/>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4</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243"/>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3</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171"/>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2</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21720" marR="0" lvl="0" indent="0" algn="l" defTabSz="914400" rtl="0" eaLnBrk="1" fontAlgn="auto" latinLnBrk="0" hangingPunct="1">
              <a:lnSpc>
                <a:spcPct val="100000"/>
              </a:lnSpc>
              <a:spcBef>
                <a:spcPts val="248"/>
              </a:spcBef>
              <a:spcAft>
                <a:spcPts val="0"/>
              </a:spcAft>
              <a:buClrTx/>
              <a:buSzTx/>
              <a:buFontTx/>
              <a:buNone/>
              <a:tabLst/>
              <a:defRPr/>
            </a:pPr>
            <a:r>
              <a:rPr kumimoji="0" sz="513" b="0" i="0" u="none" strike="noStrike" kern="1200" cap="none" spc="-21" normalizeH="0" baseline="0" noProof="0" dirty="0">
                <a:ln>
                  <a:noFill/>
                </a:ln>
                <a:solidFill>
                  <a:prstClr val="black"/>
                </a:solidFill>
                <a:effectLst/>
                <a:uLnTx/>
                <a:uFillTx/>
                <a:latin typeface="Arial"/>
                <a:ea typeface="+mn-ea"/>
                <a:cs typeface="Arial"/>
              </a:rPr>
              <a:t>1</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45068" marR="0" lvl="0" indent="0" algn="ctr" defTabSz="914400" rtl="0" eaLnBrk="1" fontAlgn="auto" latinLnBrk="0" hangingPunct="1">
              <a:lnSpc>
                <a:spcPct val="100000"/>
              </a:lnSpc>
              <a:spcBef>
                <a:spcPts val="174"/>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3" name="object 95"/>
          <p:cNvSpPr txBox="1"/>
          <p:nvPr/>
        </p:nvSpPr>
        <p:spPr>
          <a:xfrm>
            <a:off x="2783711" y="5386167"/>
            <a:ext cx="116743" cy="91542"/>
          </a:xfrm>
          <a:prstGeom prst="rect">
            <a:avLst/>
          </a:prstGeom>
        </p:spPr>
        <p:txBody>
          <a:bodyPr vert="horz" wrap="square" lIns="0" tIns="12488" rIns="0" bIns="0" rtlCol="0">
            <a:spAutoFit/>
          </a:bodyPr>
          <a:lstStyle/>
          <a:p>
            <a:pPr marL="0" marR="0" lvl="0" indent="0" algn="l" defTabSz="914400" rtl="0" eaLnBrk="1" fontAlgn="auto" latinLnBrk="0" hangingPunct="1">
              <a:lnSpc>
                <a:spcPct val="100000"/>
              </a:lnSpc>
              <a:spcBef>
                <a:spcPts val="97"/>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3</a:t>
            </a:r>
            <a:r>
              <a:rPr kumimoji="0" sz="513" b="0" i="0" u="none" strike="noStrike" kern="1200" cap="none" spc="103" normalizeH="0" baseline="0" noProof="0" dirty="0">
                <a:ln>
                  <a:noFill/>
                </a:ln>
                <a:solidFill>
                  <a:prstClr val="black"/>
                </a:solidFill>
                <a:effectLst/>
                <a:uLnTx/>
                <a:uFillTx/>
                <a:latin typeface="Arial"/>
                <a:ea typeface="+mn-ea"/>
                <a:cs typeface="Arial"/>
              </a:rPr>
              <a:t>1</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4" name="object 96"/>
          <p:cNvSpPr txBox="1"/>
          <p:nvPr/>
        </p:nvSpPr>
        <p:spPr>
          <a:xfrm>
            <a:off x="3274413" y="5386167"/>
            <a:ext cx="60815" cy="91542"/>
          </a:xfrm>
          <a:prstGeom prst="rect">
            <a:avLst/>
          </a:prstGeom>
        </p:spPr>
        <p:txBody>
          <a:bodyPr vert="horz" wrap="square" lIns="0" tIns="12488" rIns="0" bIns="0" rtlCol="0">
            <a:spAutoFit/>
          </a:bodyPr>
          <a:lstStyle/>
          <a:p>
            <a:pPr marL="0" marR="0" lvl="0" indent="0" algn="l" defTabSz="914400" rtl="0" eaLnBrk="1" fontAlgn="auto" latinLnBrk="0" hangingPunct="1">
              <a:lnSpc>
                <a:spcPct val="100000"/>
              </a:lnSpc>
              <a:spcBef>
                <a:spcPts val="97"/>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1</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5" name="object 97"/>
          <p:cNvSpPr txBox="1"/>
          <p:nvPr/>
        </p:nvSpPr>
        <p:spPr>
          <a:xfrm>
            <a:off x="4613426" y="5386167"/>
            <a:ext cx="116200" cy="91542"/>
          </a:xfrm>
          <a:prstGeom prst="rect">
            <a:avLst/>
          </a:prstGeom>
        </p:spPr>
        <p:txBody>
          <a:bodyPr vert="horz" wrap="square" lIns="0" tIns="12488" rIns="0" bIns="0" rtlCol="0">
            <a:spAutoFit/>
          </a:bodyPr>
          <a:lstStyle/>
          <a:p>
            <a:pPr marL="0" marR="0" lvl="0" indent="0" algn="l" defTabSz="914400" rtl="0" eaLnBrk="1" fontAlgn="auto" latinLnBrk="0" hangingPunct="1">
              <a:lnSpc>
                <a:spcPct val="100000"/>
              </a:lnSpc>
              <a:spcBef>
                <a:spcPts val="97"/>
              </a:spcBef>
              <a:spcAft>
                <a:spcPts val="0"/>
              </a:spcAft>
              <a:buClrTx/>
              <a:buSzTx/>
              <a:buFontTx/>
              <a:buNone/>
              <a:tabLst/>
              <a:defRPr/>
            </a:pPr>
            <a:r>
              <a:rPr kumimoji="0" sz="513" b="0" i="0" u="none" strike="noStrike" kern="1200" cap="none" spc="145" normalizeH="0" baseline="0" noProof="0" dirty="0">
                <a:ln>
                  <a:noFill/>
                </a:ln>
                <a:solidFill>
                  <a:prstClr val="black"/>
                </a:solidFill>
                <a:effectLst/>
                <a:uLnTx/>
                <a:uFillTx/>
                <a:latin typeface="Arial"/>
                <a:ea typeface="+mn-ea"/>
                <a:cs typeface="Arial"/>
              </a:rPr>
              <a:t>2</a:t>
            </a:r>
            <a:r>
              <a:rPr kumimoji="0" sz="513" b="0" i="0" u="none" strike="noStrike" kern="1200" cap="none" spc="103" normalizeH="0" baseline="0" noProof="0" dirty="0">
                <a:ln>
                  <a:noFill/>
                </a:ln>
                <a:solidFill>
                  <a:prstClr val="black"/>
                </a:solidFill>
                <a:effectLst/>
                <a:uLnTx/>
                <a:uFillTx/>
                <a:latin typeface="Arial"/>
                <a:ea typeface="+mn-ea"/>
                <a:cs typeface="Arial"/>
              </a:rPr>
              <a:t>3</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6" name="object 98"/>
          <p:cNvSpPr txBox="1"/>
          <p:nvPr/>
        </p:nvSpPr>
        <p:spPr>
          <a:xfrm>
            <a:off x="5081995" y="5386167"/>
            <a:ext cx="116743" cy="91542"/>
          </a:xfrm>
          <a:prstGeom prst="rect">
            <a:avLst/>
          </a:prstGeom>
        </p:spPr>
        <p:txBody>
          <a:bodyPr vert="horz" wrap="square" lIns="0" tIns="12488" rIns="0" bIns="0" rtlCol="0">
            <a:spAutoFit/>
          </a:bodyPr>
          <a:lstStyle/>
          <a:p>
            <a:pPr marL="0" marR="0" lvl="0" indent="0" algn="l" defTabSz="914400" rtl="0" eaLnBrk="1" fontAlgn="auto" latinLnBrk="0" hangingPunct="1">
              <a:lnSpc>
                <a:spcPct val="100000"/>
              </a:lnSpc>
              <a:spcBef>
                <a:spcPts val="97"/>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2</a:t>
            </a:r>
            <a:r>
              <a:rPr kumimoji="0" sz="513" b="0" i="0" u="none" strike="noStrike" kern="1200" cap="none" spc="103" normalizeH="0" baseline="0" noProof="0" dirty="0">
                <a:ln>
                  <a:noFill/>
                </a:ln>
                <a:solidFill>
                  <a:prstClr val="black"/>
                </a:solidFill>
                <a:effectLst/>
                <a:uLnTx/>
                <a:uFillTx/>
                <a:latin typeface="Arial"/>
                <a:ea typeface="+mn-ea"/>
                <a:cs typeface="Arial"/>
              </a:rPr>
              <a:t>5</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7" name="object 99"/>
          <p:cNvSpPr txBox="1"/>
          <p:nvPr/>
        </p:nvSpPr>
        <p:spPr>
          <a:xfrm>
            <a:off x="3386447" y="5338966"/>
            <a:ext cx="1181552" cy="269472"/>
          </a:xfrm>
          <a:prstGeom prst="rect">
            <a:avLst/>
          </a:prstGeom>
        </p:spPr>
        <p:txBody>
          <a:bodyPr vert="horz" wrap="square" lIns="0" tIns="59729" rIns="0" bIns="0" rtlCol="0">
            <a:spAutoFit/>
          </a:bodyPr>
          <a:lstStyle/>
          <a:p>
            <a:pPr marL="0" marR="0" lvl="0" indent="0" algn="ctr" defTabSz="914400" rtl="0" eaLnBrk="1" fontAlgn="auto" latinLnBrk="0" hangingPunct="1">
              <a:lnSpc>
                <a:spcPct val="100000"/>
              </a:lnSpc>
              <a:spcBef>
                <a:spcPts val="470"/>
              </a:spcBef>
              <a:spcAft>
                <a:spcPts val="0"/>
              </a:spcAft>
              <a:buClrTx/>
              <a:buSzTx/>
              <a:buFontTx/>
              <a:buNone/>
              <a:tabLst>
                <a:tab pos="479459" algn="l"/>
              </a:tabLst>
              <a:defRPr/>
            </a:pPr>
            <a:r>
              <a:rPr kumimoji="0" sz="513" b="0" i="0" u="none" strike="noStrike" kern="1200" cap="none" spc="38" normalizeH="0" baseline="0" noProof="0" dirty="0">
                <a:ln>
                  <a:noFill/>
                </a:ln>
                <a:solidFill>
                  <a:prstClr val="black"/>
                </a:solidFill>
                <a:effectLst/>
                <a:uLnTx/>
                <a:uFillTx/>
                <a:latin typeface="Arial"/>
                <a:ea typeface="+mn-ea"/>
                <a:cs typeface="Arial"/>
              </a:rPr>
              <a:t>15	</a:t>
            </a:r>
            <a:r>
              <a:rPr kumimoji="0" sz="513" b="0" i="0" u="none" strike="noStrike" kern="1200" cap="none" spc="103" normalizeH="0" baseline="0" noProof="0" dirty="0">
                <a:ln>
                  <a:noFill/>
                </a:ln>
                <a:solidFill>
                  <a:prstClr val="black"/>
                </a:solidFill>
                <a:effectLst/>
                <a:uLnTx/>
                <a:uFillTx/>
                <a:latin typeface="Arial"/>
                <a:ea typeface="+mn-ea"/>
                <a:cs typeface="Arial"/>
              </a:rPr>
              <a:t>6</a:t>
            </a:r>
            <a:endParaRPr kumimoji="0" sz="513" b="0" i="0" u="none" strike="noStrike" kern="1200" cap="none" spc="0" normalizeH="0" baseline="0" noProof="0" dirty="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389"/>
              </a:spcBef>
              <a:spcAft>
                <a:spcPts val="0"/>
              </a:spcAft>
              <a:buClrTx/>
              <a:buSzTx/>
              <a:buFontTx/>
              <a:buNone/>
              <a:tabLst/>
              <a:defRPr/>
            </a:pPr>
            <a:r>
              <a:rPr kumimoji="0" lang="it-IT" sz="513" b="1" i="0" u="none" strike="noStrike" kern="1200" cap="none" spc="97" normalizeH="0" baseline="0" noProof="0" dirty="0" err="1">
                <a:ln>
                  <a:noFill/>
                </a:ln>
                <a:solidFill>
                  <a:prstClr val="black"/>
                </a:solidFill>
                <a:effectLst/>
                <a:uLnTx/>
                <a:uFillTx/>
                <a:latin typeface="Arial"/>
                <a:ea typeface="+mn-ea"/>
                <a:cs typeface="Arial"/>
              </a:rPr>
              <a:t>Sampling</a:t>
            </a:r>
            <a:r>
              <a:rPr kumimoji="0" lang="it-IT" sz="513" b="1" i="0" u="none" strike="noStrike" kern="1200" cap="none" spc="97" normalizeH="0" baseline="0" noProof="0" dirty="0">
                <a:ln>
                  <a:noFill/>
                </a:ln>
                <a:solidFill>
                  <a:prstClr val="black"/>
                </a:solidFill>
                <a:effectLst/>
                <a:uLnTx/>
                <a:uFillTx/>
                <a:latin typeface="Arial"/>
                <a:ea typeface="+mn-ea"/>
                <a:cs typeface="Arial"/>
              </a:rPr>
              <a:t> </a:t>
            </a:r>
            <a:r>
              <a:rPr kumimoji="0" lang="it-IT" sz="513" b="1" i="0" u="none" strike="noStrike" kern="1200" cap="none" spc="97" normalizeH="0" baseline="0" noProof="0" dirty="0" err="1">
                <a:ln>
                  <a:noFill/>
                </a:ln>
                <a:solidFill>
                  <a:prstClr val="black"/>
                </a:solidFill>
                <a:effectLst/>
                <a:uLnTx/>
                <a:uFillTx/>
                <a:latin typeface="Arial"/>
                <a:ea typeface="+mn-ea"/>
                <a:cs typeface="Arial"/>
              </a:rPr>
              <a:t>unit</a:t>
            </a:r>
            <a:endParaRPr kumimoji="0" sz="513" b="0" i="0" u="none" strike="noStrike" kern="1200" cap="none" spc="0" normalizeH="0" baseline="0" noProof="0" dirty="0">
              <a:ln>
                <a:noFill/>
              </a:ln>
              <a:solidFill>
                <a:prstClr val="black"/>
              </a:solidFill>
              <a:effectLst/>
              <a:uLnTx/>
              <a:uFillTx/>
              <a:latin typeface="Arial"/>
              <a:ea typeface="+mn-ea"/>
              <a:cs typeface="Arial"/>
            </a:endParaRPr>
          </a:p>
        </p:txBody>
      </p:sp>
      <p:sp>
        <p:nvSpPr>
          <p:cNvPr id="188" name="object 100"/>
          <p:cNvSpPr/>
          <p:nvPr/>
        </p:nvSpPr>
        <p:spPr>
          <a:xfrm>
            <a:off x="2237153" y="4565491"/>
            <a:ext cx="89137" cy="70453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89" name="object 101"/>
          <p:cNvSpPr/>
          <p:nvPr/>
        </p:nvSpPr>
        <p:spPr>
          <a:xfrm>
            <a:off x="2214867" y="4557104"/>
            <a:ext cx="111422" cy="72131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0" name="object 102"/>
          <p:cNvSpPr/>
          <p:nvPr/>
        </p:nvSpPr>
        <p:spPr>
          <a:xfrm>
            <a:off x="5527550" y="4867261"/>
            <a:ext cx="45068" cy="33666"/>
          </a:xfrm>
          <a:custGeom>
            <a:avLst/>
            <a:gdLst/>
            <a:ahLst/>
            <a:cxnLst/>
            <a:rect l="l" t="t" r="r" b="b"/>
            <a:pathLst>
              <a:path w="52704" h="39370">
                <a:moveTo>
                  <a:pt x="0" y="0"/>
                </a:moveTo>
                <a:lnTo>
                  <a:pt x="0" y="38862"/>
                </a:lnTo>
                <a:lnTo>
                  <a:pt x="52578" y="38862"/>
                </a:lnTo>
                <a:lnTo>
                  <a:pt x="52578"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1" name="object 103"/>
          <p:cNvSpPr/>
          <p:nvPr/>
        </p:nvSpPr>
        <p:spPr>
          <a:xfrm>
            <a:off x="5527557" y="4867260"/>
            <a:ext cx="45068" cy="33666"/>
          </a:xfrm>
          <a:custGeom>
            <a:avLst/>
            <a:gdLst/>
            <a:ahLst/>
            <a:cxnLst/>
            <a:rect l="l" t="t" r="r" b="b"/>
            <a:pathLst>
              <a:path w="52704" h="39370">
                <a:moveTo>
                  <a:pt x="0" y="0"/>
                </a:moveTo>
                <a:lnTo>
                  <a:pt x="52576" y="0"/>
                </a:lnTo>
                <a:lnTo>
                  <a:pt x="52576" y="38853"/>
                </a:lnTo>
                <a:lnTo>
                  <a:pt x="0" y="38853"/>
                </a:lnTo>
                <a:lnTo>
                  <a:pt x="0" y="0"/>
                </a:lnTo>
                <a:close/>
              </a:path>
            </a:pathLst>
          </a:custGeom>
          <a:ln w="109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2" name="object 104"/>
          <p:cNvSpPr/>
          <p:nvPr/>
        </p:nvSpPr>
        <p:spPr>
          <a:xfrm>
            <a:off x="5527550" y="4976077"/>
            <a:ext cx="45068" cy="33666"/>
          </a:xfrm>
          <a:custGeom>
            <a:avLst/>
            <a:gdLst/>
            <a:ahLst/>
            <a:cxnLst/>
            <a:rect l="l" t="t" r="r" b="b"/>
            <a:pathLst>
              <a:path w="52704" h="39370">
                <a:moveTo>
                  <a:pt x="0" y="0"/>
                </a:moveTo>
                <a:lnTo>
                  <a:pt x="0" y="38862"/>
                </a:lnTo>
                <a:lnTo>
                  <a:pt x="52578" y="38862"/>
                </a:lnTo>
                <a:lnTo>
                  <a:pt x="52578"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3" name="object 105"/>
          <p:cNvSpPr/>
          <p:nvPr/>
        </p:nvSpPr>
        <p:spPr>
          <a:xfrm>
            <a:off x="5527557" y="4976072"/>
            <a:ext cx="45068" cy="33666"/>
          </a:xfrm>
          <a:custGeom>
            <a:avLst/>
            <a:gdLst/>
            <a:ahLst/>
            <a:cxnLst/>
            <a:rect l="l" t="t" r="r" b="b"/>
            <a:pathLst>
              <a:path w="52704" h="39370">
                <a:moveTo>
                  <a:pt x="0" y="0"/>
                </a:moveTo>
                <a:lnTo>
                  <a:pt x="52576" y="0"/>
                </a:lnTo>
                <a:lnTo>
                  <a:pt x="52576" y="38867"/>
                </a:lnTo>
                <a:lnTo>
                  <a:pt x="0" y="38867"/>
                </a:lnTo>
                <a:lnTo>
                  <a:pt x="0" y="0"/>
                </a:lnTo>
                <a:close/>
              </a:path>
            </a:pathLst>
          </a:custGeom>
          <a:ln w="1095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4" name="object 106"/>
          <p:cNvSpPr txBox="1"/>
          <p:nvPr/>
        </p:nvSpPr>
        <p:spPr>
          <a:xfrm>
            <a:off x="5483242" y="4824908"/>
            <a:ext cx="669510" cy="195026"/>
          </a:xfrm>
          <a:prstGeom prst="rect">
            <a:avLst/>
          </a:prstGeom>
          <a:ln w="3175">
            <a:solidFill>
              <a:srgbClr val="000000"/>
            </a:solidFill>
          </a:ln>
        </p:spPr>
        <p:txBody>
          <a:bodyPr vert="horz" wrap="square" lIns="0" tIns="11403" rIns="0" bIns="0" rtlCol="0">
            <a:spAutoFit/>
          </a:bodyPr>
          <a:lstStyle/>
          <a:p>
            <a:pPr marL="122715" marR="0" lvl="0" indent="0" algn="l" defTabSz="914400" rtl="0" eaLnBrk="1" fontAlgn="auto" latinLnBrk="0" hangingPunct="1">
              <a:lnSpc>
                <a:spcPct val="100000"/>
              </a:lnSpc>
              <a:spcBef>
                <a:spcPts val="90"/>
              </a:spcBef>
              <a:spcAft>
                <a:spcPts val="0"/>
              </a:spcAft>
              <a:buClrTx/>
              <a:buSzTx/>
              <a:buFontTx/>
              <a:buNone/>
              <a:tabLst/>
              <a:defRPr/>
            </a:pPr>
            <a:r>
              <a:rPr kumimoji="0" lang="it-IT" sz="513" b="0" i="0" u="none" strike="noStrike" kern="1200" cap="none" spc="86" normalizeH="0" baseline="0" noProof="0" dirty="0">
                <a:ln>
                  <a:noFill/>
                </a:ln>
                <a:solidFill>
                  <a:prstClr val="black"/>
                </a:solidFill>
                <a:effectLst/>
                <a:uLnTx/>
                <a:uFillTx/>
                <a:latin typeface="Arial"/>
                <a:ea typeface="+mn-ea"/>
                <a:cs typeface="Arial"/>
              </a:rPr>
              <a:t>p. </a:t>
            </a:r>
            <a:r>
              <a:rPr kumimoji="0" lang="it-IT" sz="513" b="0" i="0" u="none" strike="noStrike" kern="1200" cap="none" spc="86" normalizeH="0" baseline="0" noProof="0" dirty="0" err="1">
                <a:ln>
                  <a:noFill/>
                </a:ln>
                <a:solidFill>
                  <a:prstClr val="black"/>
                </a:solidFill>
                <a:effectLst/>
                <a:uLnTx/>
                <a:uFillTx/>
                <a:latin typeface="Arial"/>
                <a:ea typeface="+mn-ea"/>
                <a:cs typeface="Arial"/>
              </a:rPr>
              <a:t>grassland</a:t>
            </a:r>
            <a:endParaRPr kumimoji="0" sz="513" b="0" i="0" u="none" strike="noStrike" kern="1200" cap="none" spc="0" normalizeH="0" baseline="0" noProof="0" dirty="0">
              <a:ln>
                <a:noFill/>
              </a:ln>
              <a:solidFill>
                <a:prstClr val="black"/>
              </a:solidFill>
              <a:effectLst/>
              <a:uLnTx/>
              <a:uFillTx/>
              <a:latin typeface="Arial"/>
              <a:ea typeface="+mn-ea"/>
              <a:cs typeface="Arial"/>
            </a:endParaRPr>
          </a:p>
          <a:p>
            <a:pPr marL="122715" marR="0" lvl="0" indent="0" algn="l" defTabSz="914400" rtl="0" eaLnBrk="1" fontAlgn="auto" latinLnBrk="0" hangingPunct="1">
              <a:lnSpc>
                <a:spcPct val="100000"/>
              </a:lnSpc>
              <a:spcBef>
                <a:spcPts val="248"/>
              </a:spcBef>
              <a:spcAft>
                <a:spcPts val="0"/>
              </a:spcAft>
              <a:buClrTx/>
              <a:buSzTx/>
              <a:buFontTx/>
              <a:buNone/>
              <a:tabLst/>
              <a:defRPr/>
            </a:pPr>
            <a:r>
              <a:rPr kumimoji="0" sz="513" b="0" i="0" u="none" strike="noStrike" kern="1200" cap="none" spc="86" normalizeH="0" baseline="0" noProof="0" dirty="0" err="1">
                <a:ln>
                  <a:noFill/>
                </a:ln>
                <a:solidFill>
                  <a:prstClr val="black"/>
                </a:solidFill>
                <a:effectLst/>
                <a:uLnTx/>
                <a:uFillTx/>
                <a:latin typeface="Arial"/>
                <a:ea typeface="+mn-ea"/>
                <a:cs typeface="Arial"/>
              </a:rPr>
              <a:t>cont</a:t>
            </a:r>
            <a:r>
              <a:rPr kumimoji="0" sz="513" b="0" i="0" u="none" strike="noStrike" kern="1200" cap="none" spc="-77" normalizeH="0" baseline="0" noProof="0" dirty="0">
                <a:ln>
                  <a:noFill/>
                </a:ln>
                <a:solidFill>
                  <a:prstClr val="black"/>
                </a:solidFill>
                <a:effectLst/>
                <a:uLnTx/>
                <a:uFillTx/>
                <a:latin typeface="Arial"/>
                <a:ea typeface="+mn-ea"/>
                <a:cs typeface="Arial"/>
              </a:rPr>
              <a:t> </a:t>
            </a:r>
            <a:r>
              <a:rPr kumimoji="0" sz="513" b="0" i="0" u="none" strike="noStrike" kern="1200" cap="none" spc="90" normalizeH="0" baseline="0" noProof="0" dirty="0" err="1">
                <a:ln>
                  <a:noFill/>
                </a:ln>
                <a:solidFill>
                  <a:prstClr val="black"/>
                </a:solidFill>
                <a:effectLst/>
                <a:uLnTx/>
                <a:uFillTx/>
                <a:latin typeface="Arial"/>
                <a:ea typeface="+mn-ea"/>
                <a:cs typeface="Arial"/>
              </a:rPr>
              <a:t>rol</a:t>
            </a:r>
            <a:endParaRPr kumimoji="0" sz="513" b="0" i="0" u="none" strike="noStrike" kern="1200" cap="none" spc="0" normalizeH="0" baseline="0" noProof="0" dirty="0">
              <a:ln>
                <a:noFill/>
              </a:ln>
              <a:solidFill>
                <a:prstClr val="black"/>
              </a:solidFill>
              <a:effectLst/>
              <a:uLnTx/>
              <a:uFillTx/>
              <a:latin typeface="Arial"/>
              <a:ea typeface="+mn-ea"/>
              <a:cs typeface="Arial"/>
            </a:endParaRPr>
          </a:p>
        </p:txBody>
      </p:sp>
      <p:sp>
        <p:nvSpPr>
          <p:cNvPr id="195" name="object 107"/>
          <p:cNvSpPr/>
          <p:nvPr/>
        </p:nvSpPr>
        <p:spPr>
          <a:xfrm>
            <a:off x="2102785" y="4129008"/>
            <a:ext cx="4094709" cy="1601829"/>
          </a:xfrm>
          <a:custGeom>
            <a:avLst/>
            <a:gdLst/>
            <a:ahLst/>
            <a:cxnLst/>
            <a:rect l="l" t="t" r="r" b="b"/>
            <a:pathLst>
              <a:path w="4788534" h="1873250">
                <a:moveTo>
                  <a:pt x="0" y="0"/>
                </a:moveTo>
                <a:lnTo>
                  <a:pt x="0" y="1872995"/>
                </a:lnTo>
                <a:lnTo>
                  <a:pt x="4788407" y="1872995"/>
                </a:lnTo>
                <a:lnTo>
                  <a:pt x="4788407" y="0"/>
                </a:lnTo>
                <a:lnTo>
                  <a:pt x="0" y="0"/>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 name="CasellaDiTesto 9"/>
          <p:cNvSpPr txBox="1"/>
          <p:nvPr/>
        </p:nvSpPr>
        <p:spPr>
          <a:xfrm>
            <a:off x="6433234" y="5488792"/>
            <a:ext cx="2407710" cy="3291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539" dirty="0" smtClean="0">
                <a:solidFill>
                  <a:prstClr val="black"/>
                </a:solidFill>
                <a:latin typeface="Calibri"/>
              </a:rPr>
              <a:t>Bron</a:t>
            </a: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it-IT" sz="1539" b="0" i="0" u="none" strike="noStrike" kern="1200" cap="none" spc="0" normalizeH="0" baseline="0" noProof="0" dirty="0">
                <a:ln>
                  <a:noFill/>
                </a:ln>
                <a:solidFill>
                  <a:prstClr val="black"/>
                </a:solidFill>
                <a:effectLst/>
                <a:uLnTx/>
                <a:uFillTx/>
                <a:latin typeface="Calibri"/>
                <a:ea typeface="+mn-ea"/>
                <a:cs typeface="+mn-cs"/>
              </a:rPr>
              <a:t>Parma province, 2005</a:t>
            </a:r>
          </a:p>
        </p:txBody>
      </p:sp>
      <p:sp>
        <p:nvSpPr>
          <p:cNvPr id="196" name="Rettangolo 4"/>
          <p:cNvSpPr/>
          <p:nvPr/>
        </p:nvSpPr>
        <p:spPr>
          <a:xfrm>
            <a:off x="296410" y="279456"/>
            <a:ext cx="4572000" cy="80291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Blijvend grasland legt ongeveer </a:t>
            </a:r>
            <a:r>
              <a:rPr kumimoji="0" lang="en-US" sz="1539"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180 ton koolstof per hectare</a:t>
            </a:r>
            <a:r>
              <a:rPr kumimoji="0" lang="en-US" sz="1539" b="0" i="0" u="none" strike="noStrike" kern="1200" cap="none" spc="0" normalizeH="0" baseline="0" noProof="0" dirty="0">
                <a:ln>
                  <a:noFill/>
                </a:ln>
                <a:solidFill>
                  <a:prstClr val="black"/>
                </a:solidFill>
                <a:effectLst/>
                <a:uLnTx/>
                <a:uFillTx/>
                <a:latin typeface="Calibri"/>
                <a:ea typeface="+mn-ea"/>
                <a:cs typeface="+mn-cs"/>
              </a:rPr>
              <a:t> vast in de eerste 50 cm van de bodem, meer dan 25</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ten opzichte van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bouwland</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197" name="Rettangolo 8"/>
          <p:cNvSpPr/>
          <p:nvPr/>
        </p:nvSpPr>
        <p:spPr>
          <a:xfrm>
            <a:off x="895733" y="3429000"/>
            <a:ext cx="7176849" cy="5660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Blijvende graslandbodems hebben een aanzienlijk </a:t>
            </a:r>
            <a:r>
              <a:rPr kumimoji="0" lang="en-US" sz="1539"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hogere stabiliteitsindex</a:t>
            </a:r>
            <a:r>
              <a:rPr kumimoji="0" lang="en-US" sz="1539" b="0" i="0" u="none" strike="noStrike" kern="1200" cap="none" spc="0" normalizeH="0" baseline="0" noProof="0" dirty="0">
                <a:ln>
                  <a:noFill/>
                </a:ln>
                <a:solidFill>
                  <a:prstClr val="black"/>
                </a:solidFill>
                <a:effectLst/>
                <a:uLnTx/>
                <a:uFillTx/>
                <a:latin typeface="Calibri"/>
                <a:ea typeface="+mn-ea"/>
                <a:cs typeface="+mn-cs"/>
              </a:rPr>
              <a:t> dan akkerland. Dit kan te wijten zijn aan een hogere aanwezigheid van </a:t>
            </a:r>
            <a:r>
              <a:rPr kumimoji="0" lang="en-US" sz="1539" b="0" i="0" u="none" strike="noStrike" kern="1200" cap="none" spc="0" normalizeH="0" baseline="0" noProof="0" dirty="0" err="1">
                <a:ln>
                  <a:noFill/>
                </a:ln>
                <a:solidFill>
                  <a:prstClr val="black"/>
                </a:solidFill>
                <a:effectLst/>
                <a:uLnTx/>
                <a:uFillTx/>
                <a:latin typeface="Calibri"/>
                <a:ea typeface="+mn-ea"/>
                <a:cs typeface="+mn-cs"/>
              </a:rPr>
              <a:t>organisch</a:t>
            </a:r>
            <a:r>
              <a:rPr kumimoji="0" lang="en-US" sz="1539" b="0" i="0" u="none" strike="noStrike" kern="1200" cap="none" spc="0" normalizeH="0" baseline="0" noProof="0" dirty="0">
                <a:ln>
                  <a:noFill/>
                </a:ln>
                <a:solidFill>
                  <a:prstClr val="black"/>
                </a:solidFill>
                <a:effectLst/>
                <a:uLnTx/>
                <a:uFillTx/>
                <a:latin typeface="Calibri"/>
                <a:ea typeface="+mn-ea"/>
                <a:cs typeface="+mn-cs"/>
              </a:rPr>
              <a:t>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material.</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6253058"/>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54373" y="887793"/>
            <a:ext cx="6212681" cy="566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Blijvend grasland in de Italiaanse gematigde regio is nauw verbonden met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melkveerassen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lang="en-US" sz="1539" dirty="0" err="1" smtClean="0">
                <a:solidFill>
                  <a:prstClr val="black"/>
                </a:solidFill>
                <a:latin typeface="Calibri"/>
              </a:rPr>
              <a:t>voor</a:t>
            </a:r>
            <a:r>
              <a:rPr lang="en-US" sz="1539" dirty="0" smtClean="0">
                <a:solidFill>
                  <a:prstClr val="black"/>
                </a:solidFill>
                <a:latin typeface="Calibri"/>
              </a:rPr>
              <a:t> de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ketens</a:t>
            </a:r>
            <a:r>
              <a:rPr kumimoji="0" lang="en-US" sz="1539" b="1" i="1"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1" i="1" u="none" strike="noStrike" kern="1200" cap="none" spc="0" normalizeH="0" baseline="0" noProof="0" dirty="0">
                <a:ln>
                  <a:noFill/>
                </a:ln>
                <a:solidFill>
                  <a:prstClr val="black"/>
                </a:solidFill>
                <a:effectLst/>
                <a:uLnTx/>
                <a:uFillTx/>
                <a:latin typeface="Calibri"/>
                <a:ea typeface="+mn-ea"/>
                <a:cs typeface="+mn-cs"/>
              </a:rPr>
              <a:t>Grana Padano </a:t>
            </a:r>
            <a:r>
              <a:rPr kumimoji="0" lang="en-US" sz="1539" b="0" i="0" u="none" strike="noStrike" kern="1200" cap="none" spc="0" normalizeH="0" baseline="0" noProof="0" dirty="0">
                <a:ln>
                  <a:noFill/>
                </a:ln>
                <a:solidFill>
                  <a:prstClr val="black"/>
                </a:solidFill>
                <a:effectLst/>
                <a:uLnTx/>
                <a:uFillTx/>
                <a:latin typeface="Calibri"/>
                <a:ea typeface="+mn-ea"/>
                <a:cs typeface="+mn-cs"/>
              </a:rPr>
              <a:t>en </a:t>
            </a:r>
            <a:r>
              <a:rPr kumimoji="0" lang="en-US" sz="1539" b="1" i="1" u="none" strike="noStrike" kern="1200" cap="none" spc="0" normalizeH="0" baseline="0" noProof="0" dirty="0">
                <a:ln>
                  <a:noFill/>
                </a:ln>
                <a:solidFill>
                  <a:prstClr val="black"/>
                </a:solidFill>
                <a:effectLst/>
                <a:uLnTx/>
                <a:uFillTx/>
                <a:latin typeface="Calibri"/>
                <a:ea typeface="+mn-ea"/>
                <a:cs typeface="+mn-cs"/>
              </a:rPr>
              <a:t>Parmigiano </a:t>
            </a:r>
            <a:r>
              <a:rPr kumimoji="0" lang="en-US" sz="1539" b="1" i="1" u="none" strike="noStrike" kern="1200" cap="none" spc="0" normalizeH="0" baseline="0" noProof="0" dirty="0" err="1" smtClean="0">
                <a:ln>
                  <a:noFill/>
                </a:ln>
                <a:solidFill>
                  <a:prstClr val="black"/>
                </a:solidFill>
                <a:effectLst/>
                <a:uLnTx/>
                <a:uFillTx/>
                <a:latin typeface="Calibri"/>
                <a:ea typeface="+mn-ea"/>
                <a:cs typeface="+mn-cs"/>
              </a:rPr>
              <a:t>Reggiano</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Risultati immagini per parmigiano reggiano pascol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6975" y="1570536"/>
            <a:ext cx="5484591" cy="2865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i immagini per parmigiano reggia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51167" y="2548700"/>
            <a:ext cx="1154043" cy="1107705"/>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466974" y="4678375"/>
            <a:ext cx="6016953" cy="10397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Blijvend </a:t>
            </a:r>
            <a:r>
              <a:rPr kumimoji="0" lang="en-US" sz="1539" b="0" i="0" u="none" strike="noStrike" kern="1200" cap="none" spc="0" normalizeH="0" baseline="0" noProof="0" dirty="0" err="1">
                <a:ln>
                  <a:noFill/>
                </a:ln>
                <a:solidFill>
                  <a:prstClr val="black"/>
                </a:solidFill>
                <a:effectLst/>
                <a:uLnTx/>
                <a:uFillTx/>
                <a:latin typeface="Calibri"/>
                <a:ea typeface="+mn-ea"/>
                <a:cs typeface="+mn-cs"/>
              </a:rPr>
              <a:t>grasland</a:t>
            </a:r>
            <a:r>
              <a:rPr kumimoji="0" lang="en-US" sz="1539" b="0" i="0" u="none" strike="noStrike" kern="1200" cap="none" spc="0" normalizeH="0" baseline="0" noProof="0" dirty="0">
                <a:ln>
                  <a:noFill/>
                </a:ln>
                <a:solidFill>
                  <a:prstClr val="black"/>
                </a:solidFill>
                <a:effectLst/>
                <a:uLnTx/>
                <a:uFillTx/>
                <a:latin typeface="Calibri"/>
                <a:ea typeface="+mn-ea"/>
                <a:cs typeface="+mn-cs"/>
              </a:rPr>
              <a:t> </a:t>
            </a:r>
            <a:r>
              <a:rPr lang="en-US" sz="1539" dirty="0" err="1" smtClean="0">
                <a:solidFill>
                  <a:prstClr val="black"/>
                </a:solidFill>
                <a:latin typeface="Calibri"/>
              </a:rPr>
              <a:t>levert</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een </a:t>
            </a:r>
            <a:r>
              <a:rPr kumimoji="0" lang="en-US" sz="1539"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uitstekend kwaliteitsvoer </a:t>
            </a:r>
            <a:r>
              <a:rPr kumimoji="0" lang="en-US" sz="1539" b="0" i="0" u="none" strike="noStrike" kern="1200" cap="none" spc="0" normalizeH="0" baseline="0" noProof="0" dirty="0">
                <a:ln>
                  <a:noFill/>
                </a:ln>
                <a:solidFill>
                  <a:prstClr val="black"/>
                </a:solidFill>
                <a:effectLst/>
                <a:uLnTx/>
                <a:uFillTx/>
                <a:latin typeface="Calibri"/>
                <a:ea typeface="+mn-ea"/>
                <a:cs typeface="+mn-cs"/>
              </a:rPr>
              <a:t>dat op evenwichtige wijze beantwoordt aan de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voedingsbehoefte</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van de </a:t>
            </a:r>
            <a:r>
              <a:rPr kumimoji="0" lang="en-US" sz="1539" b="0" i="0" u="none" strike="noStrike" kern="1200" cap="none" spc="0" normalizeH="0" baseline="0" noProof="0" dirty="0" err="1">
                <a:ln>
                  <a:noFill/>
                </a:ln>
                <a:solidFill>
                  <a:prstClr val="black"/>
                </a:solidFill>
                <a:effectLst/>
                <a:uLnTx/>
                <a:uFillTx/>
                <a:latin typeface="Calibri"/>
                <a:ea typeface="+mn-ea"/>
                <a:cs typeface="+mn-cs"/>
              </a:rPr>
              <a:t>veestapel</a:t>
            </a:r>
            <a:r>
              <a:rPr kumimoji="0" lang="en-US" sz="1539" b="0" i="0" u="none" strike="noStrike" kern="1200" cap="none" spc="0" normalizeH="0" baseline="0" noProof="0" dirty="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dat</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een belangrijke </a:t>
            </a:r>
            <a:r>
              <a:rPr kumimoji="0" lang="en-US" sz="1539" b="0" i="0" u="none" strike="noStrike" kern="1200" cap="none" spc="0" normalizeH="0" baseline="0" noProof="0" dirty="0" err="1">
                <a:ln>
                  <a:noFill/>
                </a:ln>
                <a:solidFill>
                  <a:prstClr val="black"/>
                </a:solidFill>
                <a:effectLst/>
                <a:uLnTx/>
                <a:uFillTx/>
                <a:latin typeface="Calibri"/>
                <a:ea typeface="+mn-ea"/>
                <a:cs typeface="+mn-cs"/>
              </a:rPr>
              <a:t>rol</a:t>
            </a:r>
            <a:r>
              <a:rPr kumimoji="0" lang="en-US" sz="1539" b="0" i="0" u="none" strike="noStrike" kern="1200" cap="none" spc="0" normalizeH="0" baseline="0" noProof="0" dirty="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speelt</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in de </a:t>
            </a:r>
            <a:r>
              <a:rPr kumimoji="0" lang="en-US" sz="1539" b="0" i="0" u="none" strike="noStrike" kern="1200" cap="none" spc="0" normalizeH="0" baseline="0" noProof="0" dirty="0">
                <a:ln>
                  <a:noFill/>
                </a:ln>
                <a:solidFill>
                  <a:prstClr val="black"/>
                </a:solidFill>
                <a:effectLst/>
                <a:uLnTx/>
                <a:uFillTx/>
                <a:latin typeface="Calibri"/>
                <a:ea typeface="+mn-ea"/>
                <a:cs typeface="+mn-cs"/>
              </a:rPr>
              <a:t>sensorische eigenschappen van Parmigiano-Reggiano (CRPA, 2007).</a:t>
            </a:r>
          </a:p>
        </p:txBody>
      </p:sp>
    </p:spTree>
    <p:extLst>
      <p:ext uri="{BB962C8B-B14F-4D97-AF65-F5344CB8AC3E}">
        <p14:creationId xmlns:p14="http://schemas.microsoft.com/office/powerpoint/2010/main" val="29165726"/>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437253" y="596578"/>
            <a:ext cx="5635325" cy="4607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94" b="1" i="0" u="none" strike="noStrike" kern="1200" cap="none" spc="-4" normalizeH="0" baseline="0" noProof="0" dirty="0">
                <a:ln>
                  <a:noFill/>
                </a:ln>
                <a:solidFill>
                  <a:srgbClr val="DA5026"/>
                </a:solidFill>
                <a:effectLst/>
                <a:uLnTx/>
                <a:uFillTx/>
                <a:latin typeface="Calibri"/>
                <a:ea typeface="+mn-ea"/>
                <a:cs typeface="Georgia"/>
              </a:rPr>
              <a:t>Productie van grasland in gematigde gebieden</a:t>
            </a:r>
            <a:endParaRPr kumimoji="0" lang="it-IT" sz="2394" b="1" i="0" u="none" strike="noStrike" kern="1200" cap="none" spc="-4" normalizeH="0" baseline="0" noProof="0" dirty="0">
              <a:ln>
                <a:noFill/>
              </a:ln>
              <a:solidFill>
                <a:srgbClr val="DA5026"/>
              </a:solidFill>
              <a:effectLst/>
              <a:uLnTx/>
              <a:uFillTx/>
              <a:latin typeface="Calibri"/>
              <a:ea typeface="+mn-ea"/>
              <a:cs typeface="Georgia"/>
            </a:endParaRPr>
          </a:p>
        </p:txBody>
      </p:sp>
      <p:sp>
        <p:nvSpPr>
          <p:cNvPr id="5" name="Rettangolo 4"/>
          <p:cNvSpPr/>
          <p:nvPr/>
        </p:nvSpPr>
        <p:spPr>
          <a:xfrm>
            <a:off x="396385" y="1213589"/>
            <a:ext cx="6823992" cy="103977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De hooiproductie is afhankelijk van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het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seizoen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het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beheer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gemiddeld </a:t>
            </a:r>
            <a:r>
              <a:rPr kumimoji="0" lang="en-US" sz="1539"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10-11,5 ton per hectare </a:t>
            </a:r>
            <a:r>
              <a:rPr lang="en-US" sz="1539" b="1" dirty="0" err="1" smtClean="0">
                <a:solidFill>
                  <a:prstClr val="black"/>
                </a:solidFill>
                <a:effectLst>
                  <a:outerShdw blurRad="38100" dist="38100" dir="2700000" algn="tl">
                    <a:srgbClr val="000000">
                      <a:alpha val="43137"/>
                    </a:srgbClr>
                  </a:outerShdw>
                </a:effectLst>
                <a:latin typeface="Calibri"/>
              </a:rPr>
              <a:t>bij</a:t>
            </a:r>
            <a:r>
              <a:rPr kumimoji="0" lang="en-US" sz="1539"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US" sz="1539"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3-4 </a:t>
            </a:r>
            <a:r>
              <a:rPr kumimoji="0" lang="en-US" sz="1539"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snedes</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(5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snedes</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in bijzonder gunstige seizoenen), waarvan de eerste, </a:t>
            </a:r>
            <a:r>
              <a:rPr kumimoji="0" lang="en-US" sz="1539" b="0" i="0" u="none" strike="noStrike" kern="1200" cap="none" spc="0" normalizeH="0" baseline="0" noProof="0" dirty="0" err="1">
                <a:ln>
                  <a:noFill/>
                </a:ln>
                <a:solidFill>
                  <a:prstClr val="black"/>
                </a:solidFill>
                <a:effectLst/>
                <a:uLnTx/>
                <a:uFillTx/>
                <a:latin typeface="Calibri"/>
                <a:ea typeface="+mn-ea"/>
                <a:cs typeface="+mn-cs"/>
              </a:rPr>
              <a:t>meest</a:t>
            </a:r>
            <a:r>
              <a:rPr kumimoji="0" lang="en-US" sz="1539" b="0" i="0" u="none" strike="noStrike" kern="1200" cap="none" spc="0" normalizeH="0" baseline="0" noProof="0" dirty="0">
                <a:ln>
                  <a:noFill/>
                </a:ln>
                <a:solidFill>
                  <a:prstClr val="black"/>
                </a:solidFill>
                <a:effectLst/>
                <a:uLnTx/>
                <a:uFillTx/>
                <a:latin typeface="Calibri"/>
                <a:ea typeface="+mn-ea"/>
                <a:cs typeface="+mn-cs"/>
              </a:rPr>
              <a:t> </a:t>
            </a:r>
            <a:r>
              <a:rPr lang="en-US" sz="1539" dirty="0" err="1" smtClean="0">
                <a:solidFill>
                  <a:prstClr val="black"/>
                </a:solidFill>
                <a:latin typeface="Calibri"/>
              </a:rPr>
              <a:t>productieve</a:t>
            </a:r>
            <a:r>
              <a:rPr lang="en-US" sz="1539" dirty="0" smtClean="0">
                <a:solidFill>
                  <a:prstClr val="black"/>
                </a:solidFill>
                <a:latin typeface="Calibri"/>
              </a:rPr>
              <a:t> </a:t>
            </a:r>
            <a:r>
              <a:rPr lang="en-US" sz="1539" dirty="0" err="1" smtClean="0">
                <a:solidFill>
                  <a:prstClr val="black"/>
                </a:solidFill>
                <a:latin typeface="Calibri"/>
              </a:rPr>
              <a:t>snede</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in de eerste helft van </a:t>
            </a:r>
            <a:r>
              <a:rPr kumimoji="0" lang="en-US" sz="1539" b="0" i="0" u="none" strike="noStrike" kern="1200" cap="none" spc="0" normalizeH="0" baseline="0" noProof="0" dirty="0" err="1">
                <a:ln>
                  <a:noFill/>
                </a:ln>
                <a:solidFill>
                  <a:prstClr val="black"/>
                </a:solidFill>
                <a:effectLst/>
                <a:uLnTx/>
                <a:uFillTx/>
                <a:latin typeface="Calibri"/>
                <a:ea typeface="+mn-ea"/>
                <a:cs typeface="+mn-cs"/>
              </a:rPr>
              <a:t>mei</a:t>
            </a:r>
            <a:r>
              <a:rPr kumimoji="0" lang="en-US" sz="1539" b="0" i="0" u="none" strike="noStrike" kern="1200" cap="none" spc="0" normalizeH="0" baseline="0" noProof="0" dirty="0">
                <a:ln>
                  <a:noFill/>
                </a:ln>
                <a:solidFill>
                  <a:prstClr val="black"/>
                </a:solidFill>
                <a:effectLst/>
                <a:uLnTx/>
                <a:uFillTx/>
                <a:latin typeface="Calibri"/>
                <a:ea typeface="+mn-ea"/>
                <a:cs typeface="+mn-cs"/>
              </a:rPr>
              <a:t>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is, </a:t>
            </a:r>
            <a:r>
              <a:rPr kumimoji="0" lang="en-US" sz="1539" b="0" i="0" u="none" strike="noStrike" kern="1200" cap="none" spc="0" normalizeH="0" baseline="0" noProof="0" dirty="0">
                <a:ln>
                  <a:noFill/>
                </a:ln>
                <a:solidFill>
                  <a:prstClr val="black"/>
                </a:solidFill>
                <a:effectLst/>
                <a:uLnTx/>
                <a:uFillTx/>
                <a:latin typeface="Calibri"/>
                <a:ea typeface="+mn-ea"/>
                <a:cs typeface="+mn-cs"/>
              </a:rPr>
              <a:t>terwijl de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andere</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elke</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35/40 </a:t>
            </a:r>
            <a:r>
              <a:rPr kumimoji="0" lang="en-US" sz="1539" b="0" i="0" u="none" strike="noStrike" kern="1200" cap="none" spc="0" normalizeH="0" baseline="0" noProof="0" dirty="0">
                <a:ln>
                  <a:noFill/>
                </a:ln>
                <a:solidFill>
                  <a:prstClr val="black"/>
                </a:solidFill>
                <a:effectLst/>
                <a:uLnTx/>
                <a:uFillTx/>
                <a:latin typeface="Calibri"/>
                <a:ea typeface="+mn-ea"/>
                <a:cs typeface="+mn-cs"/>
              </a:rPr>
              <a:t>dagen </a:t>
            </a:r>
            <a:r>
              <a:rPr kumimoji="0" lang="en-US" sz="1539" b="0" i="0" u="none" strike="noStrike" kern="1200" cap="none" spc="0" normalizeH="0" baseline="0" noProof="0" dirty="0" err="1">
                <a:ln>
                  <a:noFill/>
                </a:ln>
                <a:solidFill>
                  <a:prstClr val="black"/>
                </a:solidFill>
                <a:effectLst/>
                <a:uLnTx/>
                <a:uFillTx/>
                <a:latin typeface="Calibri"/>
                <a:ea typeface="+mn-ea"/>
                <a:cs typeface="+mn-cs"/>
              </a:rPr>
              <a:t>worden</a:t>
            </a:r>
            <a:r>
              <a:rPr kumimoji="0" lang="en-US" sz="1539" b="0" i="0" u="none" strike="noStrike" kern="1200" cap="none" spc="0" normalizeH="0" baseline="0" noProof="0" dirty="0">
                <a:ln>
                  <a:noFill/>
                </a:ln>
                <a:solidFill>
                  <a:prstClr val="black"/>
                </a:solidFill>
                <a:effectLst/>
                <a:uLnTx/>
                <a:uFillTx/>
                <a:latin typeface="Calibri"/>
                <a:ea typeface="+mn-ea"/>
                <a:cs typeface="+mn-cs"/>
              </a:rPr>
              <a:t> </a:t>
            </a:r>
            <a:r>
              <a:rPr lang="en-US" sz="1539" dirty="0" err="1" smtClean="0">
                <a:solidFill>
                  <a:prstClr val="black"/>
                </a:solidFill>
                <a:latin typeface="Calibri"/>
              </a:rPr>
              <a:t>gemaaid</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ttangolo 5"/>
          <p:cNvSpPr/>
          <p:nvPr/>
        </p:nvSpPr>
        <p:spPr>
          <a:xfrm>
            <a:off x="437253" y="5057979"/>
            <a:ext cx="7742542" cy="566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Het FU-gehalte berekend voor de productie van grasland ligt tussen </a:t>
            </a:r>
            <a:r>
              <a:rPr kumimoji="0" lang="en-US" sz="1539"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0,65 en 0,69 - 0,74 FU/kg </a:t>
            </a:r>
            <a:r>
              <a:rPr kumimoji="0" lang="en-US" sz="1539"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DS </a:t>
            </a:r>
            <a:r>
              <a:rPr kumimoji="0" lang="en-US" sz="1539" b="0" i="0" u="none" strike="noStrike" kern="1200" cap="none" spc="0" normalizeH="0" baseline="0" noProof="0" dirty="0">
                <a:ln>
                  <a:noFill/>
                </a:ln>
                <a:solidFill>
                  <a:prstClr val="black"/>
                </a:solidFill>
                <a:effectLst/>
                <a:uLnTx/>
                <a:uFillTx/>
                <a:latin typeface="Calibri"/>
                <a:ea typeface="+mn-ea"/>
                <a:cs typeface="+mn-cs"/>
              </a:rPr>
              <a:t>(</a:t>
            </a:r>
            <a:r>
              <a:rPr kumimoji="0" lang="en-US" sz="1539" b="0" i="0" u="none" strike="noStrike" kern="1200" cap="none" spc="0" normalizeH="0" baseline="0" noProof="0" dirty="0" err="1">
                <a:ln>
                  <a:noFill/>
                </a:ln>
                <a:solidFill>
                  <a:prstClr val="black"/>
                </a:solidFill>
                <a:effectLst/>
                <a:uLnTx/>
                <a:uFillTx/>
                <a:latin typeface="Calibri"/>
                <a:ea typeface="+mn-ea"/>
                <a:cs typeface="+mn-cs"/>
              </a:rPr>
              <a:t>Superchi</a:t>
            </a:r>
            <a:r>
              <a:rPr kumimoji="0" lang="en-US" sz="1539" b="0" i="0" u="none" strike="noStrike" kern="1200" cap="none" spc="0" normalizeH="0" baseline="0" noProof="0" dirty="0">
                <a:ln>
                  <a:noFill/>
                </a:ln>
                <a:solidFill>
                  <a:prstClr val="black"/>
                </a:solidFill>
                <a:effectLst/>
                <a:uLnTx/>
                <a:uFillTx/>
                <a:latin typeface="Calibri"/>
                <a:ea typeface="+mn-ea"/>
                <a:cs typeface="+mn-cs"/>
              </a:rPr>
              <a:t> et al., 2007), tot </a:t>
            </a:r>
            <a:r>
              <a:rPr kumimoji="0" lang="en-US" sz="1539"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0,8 UFL/kg </a:t>
            </a:r>
            <a:r>
              <a:rPr kumimoji="0" lang="en-US" sz="1539"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DS </a:t>
            </a:r>
            <a:r>
              <a:rPr kumimoji="0" lang="en-US" sz="1539" b="0" i="0" u="none" strike="noStrike" kern="1200" cap="none" spc="0" normalizeH="0" baseline="0" noProof="0" dirty="0">
                <a:ln>
                  <a:noFill/>
                </a:ln>
                <a:solidFill>
                  <a:prstClr val="black"/>
                </a:solidFill>
                <a:effectLst/>
                <a:uLnTx/>
                <a:uFillTx/>
                <a:latin typeface="Calibri"/>
                <a:ea typeface="+mn-ea"/>
                <a:cs typeface="+mn-cs"/>
              </a:rPr>
              <a:t>in hooi (INRA, 2002).</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Immagine correlat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385" y="2430669"/>
            <a:ext cx="3688054" cy="24610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ultati immagini per pascolo pianura pad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8554" y="2430669"/>
            <a:ext cx="3691599" cy="246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692624"/>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Met dank aan alle partners van Inno4Grass </a:t>
            </a:r>
            <a:endParaRPr lang="nl-NL" dirty="0"/>
          </a:p>
        </p:txBody>
      </p:sp>
    </p:spTree>
    <p:extLst>
      <p:ext uri="{BB962C8B-B14F-4D97-AF65-F5344CB8AC3E}">
        <p14:creationId xmlns:p14="http://schemas.microsoft.com/office/powerpoint/2010/main" val="21556810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572133" y="341372"/>
            <a:ext cx="66748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Witte </a:t>
            </a: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klaver </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in vergelijking met rode klaver in gemengde,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tijdelijke</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graslanden</a:t>
            </a:r>
            <a:endParaRPr kumimoji="0" lang="en-US" altLang="sv-SE"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7"/>
          <p:cNvSpPr>
            <a:spLocks noChangeArrowheads="1"/>
          </p:cNvSpPr>
          <p:nvPr/>
        </p:nvSpPr>
        <p:spPr bwMode="auto">
          <a:xfrm>
            <a:off x="133039" y="5056407"/>
            <a:ext cx="6292701"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Gemiddeld voor verschillende bemestings- </a:t>
            </a:r>
            <a:r>
              <a:rPr kumimoji="0" lang="en-GB" sz="1800" b="0" i="0" u="none" strike="noStrike" kern="1200" cap="none" spc="0" normalizeH="0" baseline="0" noProof="0" dirty="0" err="1">
                <a:ln>
                  <a:noFill/>
                </a:ln>
                <a:solidFill>
                  <a:prstClr val="black"/>
                </a:solidFill>
                <a:effectLst/>
                <a:uLnTx/>
                <a:uFillTx/>
                <a:latin typeface="Calibri" pitchFamily="34" charset="0"/>
                <a:ea typeface="+mn-ea"/>
                <a:cs typeface="+mn-cs"/>
              </a:rPr>
              <a:t>en</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maairegimes</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(3 of 4 sneden/jaar)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bleken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witte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klaver/grasmengsels beter te zijn dan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rode klaver/grasmengsels.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Rode klaver leverde meer op in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jonge</a:t>
            </a:r>
            <a:r>
              <a:rPr kumimoji="0" lang="en-GB" sz="1800" b="0" i="0" u="none" strike="noStrike" kern="1200" cap="none" spc="0" normalizeH="0" noProof="0" dirty="0" smtClean="0">
                <a:ln>
                  <a:noFill/>
                </a:ln>
                <a:solidFill>
                  <a:prstClr val="black"/>
                </a:solidFill>
                <a:effectLst/>
                <a:uLnTx/>
                <a:uFillTx/>
                <a:latin typeface="Calibri" pitchFamily="34" charset="0"/>
                <a:ea typeface="+mn-ea"/>
                <a:cs typeface="+mn-cs"/>
              </a:rPr>
              <a:t> </a:t>
            </a:r>
            <a:r>
              <a:rPr kumimoji="0" lang="en-GB" sz="1800" b="0" i="0" u="none" strike="noStrike" kern="1200" cap="none" spc="0" normalizeH="0" noProof="0" dirty="0" err="1" smtClean="0">
                <a:ln>
                  <a:noFill/>
                </a:ln>
                <a:solidFill>
                  <a:prstClr val="black"/>
                </a:solidFill>
                <a:effectLst/>
                <a:uLnTx/>
                <a:uFillTx/>
                <a:latin typeface="Calibri" pitchFamily="34" charset="0"/>
                <a:ea typeface="+mn-ea"/>
                <a:cs typeface="+mn-cs"/>
              </a:rPr>
              <a:t>graslanden</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maar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witte</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klaver</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had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een</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hogere</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persistentie</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a:t>
            </a:r>
          </a:p>
        </p:txBody>
      </p:sp>
      <p:sp>
        <p:nvSpPr>
          <p:cNvPr id="7" name="Rectangle 2"/>
          <p:cNvSpPr>
            <a:spLocks noChangeArrowheads="1"/>
          </p:cNvSpPr>
          <p:nvPr/>
        </p:nvSpPr>
        <p:spPr bwMode="auto">
          <a:xfrm>
            <a:off x="1671638" y="33289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685800" algn="l"/>
              </a:tabLst>
              <a:defRPr>
                <a:solidFill>
                  <a:schemeClr val="tx1"/>
                </a:solidFill>
                <a:latin typeface="Arial" pitchFamily="34" charset="0"/>
                <a:cs typeface="Arial" pitchFamily="34" charset="0"/>
              </a:defRPr>
            </a:lvl1pPr>
            <a:lvl2pPr fontAlgn="base">
              <a:spcBef>
                <a:spcPct val="0"/>
              </a:spcBef>
              <a:spcAft>
                <a:spcPct val="0"/>
              </a:spcAft>
              <a:tabLst>
                <a:tab pos="685800" algn="l"/>
              </a:tabLst>
              <a:defRPr>
                <a:solidFill>
                  <a:schemeClr val="tx1"/>
                </a:solidFill>
                <a:latin typeface="Arial" pitchFamily="34" charset="0"/>
                <a:cs typeface="Arial" pitchFamily="34" charset="0"/>
              </a:defRPr>
            </a:lvl2pPr>
            <a:lvl3pPr fontAlgn="base">
              <a:spcBef>
                <a:spcPct val="0"/>
              </a:spcBef>
              <a:spcAft>
                <a:spcPct val="0"/>
              </a:spcAft>
              <a:tabLst>
                <a:tab pos="685800" algn="l"/>
              </a:tabLst>
              <a:defRPr>
                <a:solidFill>
                  <a:schemeClr val="tx1"/>
                </a:solidFill>
                <a:latin typeface="Arial" pitchFamily="34" charset="0"/>
                <a:cs typeface="Arial" pitchFamily="34" charset="0"/>
              </a:defRPr>
            </a:lvl3pPr>
            <a:lvl4pPr fontAlgn="base">
              <a:spcBef>
                <a:spcPct val="0"/>
              </a:spcBef>
              <a:spcAft>
                <a:spcPct val="0"/>
              </a:spcAft>
              <a:tabLst>
                <a:tab pos="685800" algn="l"/>
              </a:tabLst>
              <a:defRPr>
                <a:solidFill>
                  <a:schemeClr val="tx1"/>
                </a:solidFill>
                <a:latin typeface="Arial" pitchFamily="34" charset="0"/>
                <a:cs typeface="Arial" pitchFamily="34" charset="0"/>
              </a:defRPr>
            </a:lvl4pPr>
            <a:lvl5pPr fontAlgn="base">
              <a:spcBef>
                <a:spcPct val="0"/>
              </a:spcBef>
              <a:spcAft>
                <a:spcPct val="0"/>
              </a:spcAft>
              <a:tabLst>
                <a:tab pos="685800" algn="l"/>
              </a:tabLst>
              <a:defRPr>
                <a:solidFill>
                  <a:schemeClr val="tx1"/>
                </a:solidFill>
                <a:latin typeface="Arial" pitchFamily="34" charset="0"/>
                <a:cs typeface="Arial" pitchFamily="34" charset="0"/>
              </a:defRPr>
            </a:lvl5pPr>
            <a:lvl6pPr fontAlgn="base">
              <a:spcBef>
                <a:spcPct val="0"/>
              </a:spcBef>
              <a:spcAft>
                <a:spcPct val="0"/>
              </a:spcAft>
              <a:tabLst>
                <a:tab pos="685800" algn="l"/>
              </a:tabLst>
              <a:defRPr>
                <a:solidFill>
                  <a:schemeClr val="tx1"/>
                </a:solidFill>
                <a:latin typeface="Arial" pitchFamily="34" charset="0"/>
                <a:cs typeface="Arial" pitchFamily="34" charset="0"/>
              </a:defRPr>
            </a:lvl6pPr>
            <a:lvl7pPr fontAlgn="base">
              <a:spcBef>
                <a:spcPct val="0"/>
              </a:spcBef>
              <a:spcAft>
                <a:spcPct val="0"/>
              </a:spcAft>
              <a:tabLst>
                <a:tab pos="685800" algn="l"/>
              </a:tabLst>
              <a:defRPr>
                <a:solidFill>
                  <a:schemeClr val="tx1"/>
                </a:solidFill>
                <a:latin typeface="Arial" pitchFamily="34" charset="0"/>
                <a:cs typeface="Arial" pitchFamily="34" charset="0"/>
              </a:defRPr>
            </a:lvl7pPr>
            <a:lvl8pPr fontAlgn="base">
              <a:spcBef>
                <a:spcPct val="0"/>
              </a:spcBef>
              <a:spcAft>
                <a:spcPct val="0"/>
              </a:spcAft>
              <a:tabLst>
                <a:tab pos="685800" algn="l"/>
              </a:tabLst>
              <a:defRPr>
                <a:solidFill>
                  <a:schemeClr val="tx1"/>
                </a:solidFill>
                <a:latin typeface="Arial" pitchFamily="34" charset="0"/>
                <a:cs typeface="Arial" pitchFamily="34" charset="0"/>
              </a:defRPr>
            </a:lvl8pPr>
            <a:lvl9pPr fontAlgn="base">
              <a:spcBef>
                <a:spcPct val="0"/>
              </a:spcBef>
              <a:spcAft>
                <a:spcPct val="0"/>
              </a:spcAft>
              <a:tabLst>
                <a:tab pos="6858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endParaRPr kumimoji="0" lang="sv-SE" altLang="sv-SE"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graphicFrame>
        <p:nvGraphicFramePr>
          <p:cNvPr id="8" name="Tabell 7"/>
          <p:cNvGraphicFramePr>
            <a:graphicFrameLocks noGrp="1"/>
          </p:cNvGraphicFramePr>
          <p:nvPr>
            <p:extLst/>
          </p:nvPr>
        </p:nvGraphicFramePr>
        <p:xfrm>
          <a:off x="147324" y="1368201"/>
          <a:ext cx="6471852" cy="3587189"/>
        </p:xfrm>
        <a:graphic>
          <a:graphicData uri="http://schemas.openxmlformats.org/drawingml/2006/table">
            <a:tbl>
              <a:tblPr firstRow="1" bandRow="1">
                <a:tableStyleId>{F5AB1C69-6EDB-4FF4-983F-18BD219EF322}</a:tableStyleId>
              </a:tblPr>
              <a:tblGrid>
                <a:gridCol w="882719">
                  <a:extLst>
                    <a:ext uri="{9D8B030D-6E8A-4147-A177-3AD203B41FA5}">
                      <a16:colId xmlns:a16="http://schemas.microsoft.com/office/drawing/2014/main" val="20000"/>
                    </a:ext>
                  </a:extLst>
                </a:gridCol>
                <a:gridCol w="1274565">
                  <a:extLst>
                    <a:ext uri="{9D8B030D-6E8A-4147-A177-3AD203B41FA5}">
                      <a16:colId xmlns:a16="http://schemas.microsoft.com/office/drawing/2014/main" val="20001"/>
                    </a:ext>
                  </a:extLst>
                </a:gridCol>
                <a:gridCol w="1078642">
                  <a:extLst>
                    <a:ext uri="{9D8B030D-6E8A-4147-A177-3AD203B41FA5}">
                      <a16:colId xmlns:a16="http://schemas.microsoft.com/office/drawing/2014/main" val="20002"/>
                    </a:ext>
                  </a:extLst>
                </a:gridCol>
                <a:gridCol w="1078642">
                  <a:extLst>
                    <a:ext uri="{9D8B030D-6E8A-4147-A177-3AD203B41FA5}">
                      <a16:colId xmlns:a16="http://schemas.microsoft.com/office/drawing/2014/main" val="20003"/>
                    </a:ext>
                  </a:extLst>
                </a:gridCol>
                <a:gridCol w="1078642">
                  <a:extLst>
                    <a:ext uri="{9D8B030D-6E8A-4147-A177-3AD203B41FA5}">
                      <a16:colId xmlns:a16="http://schemas.microsoft.com/office/drawing/2014/main" val="20004"/>
                    </a:ext>
                  </a:extLst>
                </a:gridCol>
                <a:gridCol w="1078642">
                  <a:extLst>
                    <a:ext uri="{9D8B030D-6E8A-4147-A177-3AD203B41FA5}">
                      <a16:colId xmlns:a16="http://schemas.microsoft.com/office/drawing/2014/main" val="20005"/>
                    </a:ext>
                  </a:extLst>
                </a:gridCol>
              </a:tblGrid>
              <a:tr h="534407">
                <a:tc>
                  <a:txBody>
                    <a:bodyPr/>
                    <a:lstStyle/>
                    <a:p>
                      <a:pPr algn="just">
                        <a:spcAft>
                          <a:spcPts val="0"/>
                        </a:spcAft>
                      </a:pPr>
                      <a:r>
                        <a:rPr lang="en-GB" sz="1600" dirty="0">
                          <a:effectLst/>
                        </a:rPr>
                        <a:t>N-niveau</a:t>
                      </a:r>
                      <a:endParaRPr lang="sv-SE" sz="1600" dirty="0">
                        <a:effectLst/>
                        <a:latin typeface="+mn-lt"/>
                        <a:ea typeface="Calibri"/>
                      </a:endParaRPr>
                    </a:p>
                  </a:txBody>
                  <a:tcPr marL="44450" marR="44450" marT="0" marB="0"/>
                </a:tc>
                <a:tc>
                  <a:txBody>
                    <a:bodyPr/>
                    <a:lstStyle/>
                    <a:p>
                      <a:pPr algn="just">
                        <a:spcAft>
                          <a:spcPts val="0"/>
                        </a:spcAft>
                      </a:pPr>
                      <a:r>
                        <a:rPr lang="en-GB" sz="1600" kern="0" dirty="0" err="1">
                          <a:effectLst/>
                        </a:rPr>
                        <a:t>Trifolium</a:t>
                      </a:r>
                      <a:r>
                        <a:rPr lang="en-GB" sz="1600" kern="0" dirty="0">
                          <a:effectLst/>
                        </a:rPr>
                        <a:t> ssp.</a:t>
                      </a:r>
                      <a:endParaRPr lang="sv-SE" sz="1600" b="1" kern="0" dirty="0">
                        <a:effectLst/>
                        <a:latin typeface="+mn-lt"/>
                        <a:ea typeface="Times New Roman"/>
                      </a:endParaRPr>
                    </a:p>
                  </a:txBody>
                  <a:tcPr marL="44450" marR="44450" marT="0" marB="0"/>
                </a:tc>
                <a:tc>
                  <a:txBody>
                    <a:bodyPr/>
                    <a:lstStyle/>
                    <a:p>
                      <a:pPr algn="ctr">
                        <a:spcAft>
                          <a:spcPts val="0"/>
                        </a:spcAft>
                      </a:pPr>
                      <a:r>
                        <a:rPr lang="en-GB" sz="1600" dirty="0">
                          <a:effectLst/>
                        </a:rPr>
                        <a:t>1e jaar</a:t>
                      </a:r>
                      <a:endParaRPr lang="sv-SE" sz="1600" dirty="0">
                        <a:effectLst/>
                        <a:latin typeface="+mn-lt"/>
                        <a:ea typeface="Calibri"/>
                      </a:endParaRPr>
                    </a:p>
                  </a:txBody>
                  <a:tcPr marL="44450" marR="44450" marT="0" marB="0"/>
                </a:tc>
                <a:tc>
                  <a:txBody>
                    <a:bodyPr/>
                    <a:lstStyle/>
                    <a:p>
                      <a:pPr algn="ctr">
                        <a:spcAft>
                          <a:spcPts val="0"/>
                        </a:spcAft>
                      </a:pPr>
                      <a:r>
                        <a:rPr lang="en-GB" sz="1600">
                          <a:effectLst/>
                        </a:rPr>
                        <a:t>2e jaar</a:t>
                      </a:r>
                      <a:endParaRPr lang="sv-SE" sz="1600">
                        <a:effectLst/>
                        <a:latin typeface="+mn-lt"/>
                        <a:ea typeface="Calibri"/>
                      </a:endParaRPr>
                    </a:p>
                  </a:txBody>
                  <a:tcPr marL="44450" marR="44450" marT="0" marB="0"/>
                </a:tc>
                <a:tc>
                  <a:txBody>
                    <a:bodyPr/>
                    <a:lstStyle/>
                    <a:p>
                      <a:pPr algn="ctr">
                        <a:spcAft>
                          <a:spcPts val="0"/>
                        </a:spcAft>
                      </a:pPr>
                      <a:r>
                        <a:rPr lang="en-GB" sz="1600" dirty="0">
                          <a:effectLst/>
                        </a:rPr>
                        <a:t>3e jaar</a:t>
                      </a:r>
                      <a:endParaRPr lang="sv-SE" sz="1600" dirty="0">
                        <a:effectLst/>
                        <a:latin typeface="+mn-lt"/>
                        <a:ea typeface="Calibri"/>
                      </a:endParaRPr>
                    </a:p>
                  </a:txBody>
                  <a:tcPr marL="44450" marR="44450" marT="0" marB="0"/>
                </a:tc>
                <a:tc>
                  <a:txBody>
                    <a:bodyPr/>
                    <a:lstStyle/>
                    <a:p>
                      <a:pPr algn="ctr">
                        <a:spcAft>
                          <a:spcPts val="0"/>
                        </a:spcAft>
                      </a:pPr>
                      <a:r>
                        <a:rPr lang="en-GB" sz="1600">
                          <a:effectLst/>
                        </a:rPr>
                        <a:t>4e jaar</a:t>
                      </a:r>
                      <a:endParaRPr lang="sv-SE" sz="1600">
                        <a:effectLst/>
                        <a:latin typeface="+mn-lt"/>
                        <a:ea typeface="Calibri"/>
                      </a:endParaRPr>
                    </a:p>
                  </a:txBody>
                  <a:tcPr marL="44450" marR="44450" marT="0" marB="0"/>
                </a:tc>
                <a:extLst>
                  <a:ext uri="{0D108BD9-81ED-4DB2-BD59-A6C34878D82A}">
                    <a16:rowId xmlns:a16="http://schemas.microsoft.com/office/drawing/2014/main" val="10000"/>
                  </a:ext>
                </a:extLst>
              </a:tr>
              <a:tr h="495992">
                <a:tc>
                  <a:txBody>
                    <a:bodyPr/>
                    <a:lstStyle/>
                    <a:p>
                      <a:pPr algn="just">
                        <a:spcAft>
                          <a:spcPts val="0"/>
                        </a:spcAft>
                      </a:pPr>
                      <a:r>
                        <a:rPr lang="en-GB" sz="1600" dirty="0">
                          <a:effectLst/>
                        </a:rPr>
                        <a:t>0 kg N</a:t>
                      </a:r>
                      <a:endParaRPr lang="sv-SE" sz="1600" dirty="0">
                        <a:effectLst/>
                        <a:latin typeface="+mn-lt"/>
                        <a:ea typeface="Calibri"/>
                      </a:endParaRPr>
                    </a:p>
                  </a:txBody>
                  <a:tcPr marL="44450" marR="44450" marT="0" marB="0"/>
                </a:tc>
                <a:tc>
                  <a:txBody>
                    <a:bodyPr/>
                    <a:lstStyle/>
                    <a:p>
                      <a:pPr algn="just">
                        <a:spcAft>
                          <a:spcPts val="0"/>
                        </a:spcAft>
                      </a:pPr>
                      <a:r>
                        <a:rPr lang="en-GB" sz="1600">
                          <a:effectLst/>
                        </a:rPr>
                        <a:t>Rode klaver</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8 430</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7 647</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6 363</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5 491</a:t>
                      </a:r>
                      <a:endParaRPr lang="sv-SE" sz="1600">
                        <a:effectLst/>
                        <a:latin typeface="+mn-lt"/>
                        <a:ea typeface="Calibri"/>
                      </a:endParaRPr>
                    </a:p>
                  </a:txBody>
                  <a:tcPr marL="44450" marR="44450" marT="0" marB="0"/>
                </a:tc>
                <a:extLst>
                  <a:ext uri="{0D108BD9-81ED-4DB2-BD59-A6C34878D82A}">
                    <a16:rowId xmlns:a16="http://schemas.microsoft.com/office/drawing/2014/main" val="10001"/>
                  </a:ext>
                </a:extLst>
              </a:tr>
              <a:tr h="495992">
                <a:tc>
                  <a:txBody>
                    <a:bodyPr/>
                    <a:lstStyle/>
                    <a:p>
                      <a:pPr algn="just">
                        <a:spcAft>
                          <a:spcPts val="0"/>
                        </a:spcAft>
                      </a:pPr>
                      <a:r>
                        <a:rPr lang="en-GB" sz="1600">
                          <a:effectLst/>
                        </a:rPr>
                        <a:t> </a:t>
                      </a:r>
                      <a:endParaRPr lang="sv-SE" sz="1600">
                        <a:effectLst/>
                        <a:latin typeface="+mn-lt"/>
                        <a:ea typeface="Calibri"/>
                      </a:endParaRPr>
                    </a:p>
                  </a:txBody>
                  <a:tcPr marL="44450" marR="44450" marT="0" marB="0"/>
                </a:tc>
                <a:tc>
                  <a:txBody>
                    <a:bodyPr/>
                    <a:lstStyle/>
                    <a:p>
                      <a:pPr algn="just">
                        <a:spcAft>
                          <a:spcPts val="0"/>
                        </a:spcAft>
                      </a:pPr>
                      <a:r>
                        <a:rPr lang="en-GB" sz="1600">
                          <a:effectLst/>
                        </a:rPr>
                        <a:t>Witte klaver</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7 724</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8 085</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7 441</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7 765</a:t>
                      </a:r>
                      <a:endParaRPr lang="sv-SE" sz="1600">
                        <a:effectLst/>
                        <a:latin typeface="+mn-lt"/>
                        <a:ea typeface="Calibri"/>
                      </a:endParaRPr>
                    </a:p>
                  </a:txBody>
                  <a:tcPr marL="44450" marR="44450" marT="0" marB="0"/>
                </a:tc>
                <a:extLst>
                  <a:ext uri="{0D108BD9-81ED-4DB2-BD59-A6C34878D82A}">
                    <a16:rowId xmlns:a16="http://schemas.microsoft.com/office/drawing/2014/main" val="10002"/>
                  </a:ext>
                </a:extLst>
              </a:tr>
              <a:tr h="534407">
                <a:tc>
                  <a:txBody>
                    <a:bodyPr/>
                    <a:lstStyle/>
                    <a:p>
                      <a:pPr algn="l">
                        <a:spcAft>
                          <a:spcPts val="0"/>
                        </a:spcAft>
                      </a:pPr>
                      <a:r>
                        <a:rPr lang="en-GB" sz="1600" dirty="0" smtClean="0">
                          <a:effectLst/>
                        </a:rPr>
                        <a:t>100 kg </a:t>
                      </a:r>
                      <a:r>
                        <a:rPr lang="en-GB" sz="1600" dirty="0">
                          <a:effectLst/>
                        </a:rPr>
                        <a:t>N</a:t>
                      </a:r>
                      <a:endParaRPr lang="sv-SE" sz="1600" dirty="0">
                        <a:effectLst/>
                        <a:latin typeface="+mn-lt"/>
                        <a:ea typeface="Calibri"/>
                      </a:endParaRPr>
                    </a:p>
                  </a:txBody>
                  <a:tcPr marL="44450" marR="44450" marT="0" marB="0"/>
                </a:tc>
                <a:tc>
                  <a:txBody>
                    <a:bodyPr/>
                    <a:lstStyle/>
                    <a:p>
                      <a:pPr algn="just">
                        <a:spcAft>
                          <a:spcPts val="0"/>
                        </a:spcAft>
                      </a:pPr>
                      <a:r>
                        <a:rPr lang="en-GB" sz="1600" dirty="0">
                          <a:effectLst/>
                        </a:rPr>
                        <a:t>Rode klaver</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9 597</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9 359</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7 795</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7 141</a:t>
                      </a:r>
                      <a:endParaRPr lang="sv-SE" sz="1600">
                        <a:effectLst/>
                        <a:latin typeface="+mn-lt"/>
                        <a:ea typeface="Calibri"/>
                      </a:endParaRPr>
                    </a:p>
                  </a:txBody>
                  <a:tcPr marL="44450" marR="44450" marT="0" marB="0"/>
                </a:tc>
                <a:extLst>
                  <a:ext uri="{0D108BD9-81ED-4DB2-BD59-A6C34878D82A}">
                    <a16:rowId xmlns:a16="http://schemas.microsoft.com/office/drawing/2014/main" val="10003"/>
                  </a:ext>
                </a:extLst>
              </a:tr>
              <a:tr h="495992">
                <a:tc>
                  <a:txBody>
                    <a:bodyPr/>
                    <a:lstStyle/>
                    <a:p>
                      <a:pPr algn="l">
                        <a:spcAft>
                          <a:spcPts val="0"/>
                        </a:spcAft>
                      </a:pPr>
                      <a:r>
                        <a:rPr lang="en-GB" sz="1600" dirty="0">
                          <a:effectLst/>
                        </a:rPr>
                        <a:t> </a:t>
                      </a:r>
                      <a:endParaRPr lang="sv-SE" sz="1600" dirty="0">
                        <a:effectLst/>
                        <a:latin typeface="+mn-lt"/>
                        <a:ea typeface="Calibri"/>
                      </a:endParaRPr>
                    </a:p>
                  </a:txBody>
                  <a:tcPr marL="44450" marR="44450" marT="0" marB="0"/>
                </a:tc>
                <a:tc>
                  <a:txBody>
                    <a:bodyPr/>
                    <a:lstStyle/>
                    <a:p>
                      <a:pPr algn="just">
                        <a:spcAft>
                          <a:spcPts val="0"/>
                        </a:spcAft>
                      </a:pPr>
                      <a:r>
                        <a:rPr lang="en-GB" sz="1600" dirty="0">
                          <a:effectLst/>
                        </a:rPr>
                        <a:t>Witte klaver</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9 123</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9 534</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8 169</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8 152</a:t>
                      </a:r>
                      <a:endParaRPr lang="sv-SE" sz="1600" dirty="0">
                        <a:effectLst/>
                        <a:latin typeface="+mn-lt"/>
                        <a:ea typeface="Calibri"/>
                      </a:endParaRPr>
                    </a:p>
                  </a:txBody>
                  <a:tcPr marL="44450" marR="44450" marT="0" marB="0"/>
                </a:tc>
                <a:extLst>
                  <a:ext uri="{0D108BD9-81ED-4DB2-BD59-A6C34878D82A}">
                    <a16:rowId xmlns:a16="http://schemas.microsoft.com/office/drawing/2014/main" val="10004"/>
                  </a:ext>
                </a:extLst>
              </a:tr>
              <a:tr h="534407">
                <a:tc>
                  <a:txBody>
                    <a:bodyPr/>
                    <a:lstStyle/>
                    <a:p>
                      <a:pPr algn="l">
                        <a:spcAft>
                          <a:spcPts val="0"/>
                        </a:spcAft>
                      </a:pPr>
                      <a:r>
                        <a:rPr lang="en-GB" sz="1600" dirty="0">
                          <a:effectLst/>
                        </a:rPr>
                        <a:t>200 kg N</a:t>
                      </a:r>
                      <a:endParaRPr lang="sv-SE" sz="1600" dirty="0">
                        <a:effectLst/>
                        <a:latin typeface="+mn-lt"/>
                        <a:ea typeface="Calibri"/>
                      </a:endParaRPr>
                    </a:p>
                  </a:txBody>
                  <a:tcPr marL="44450" marR="44450" marT="0" marB="0"/>
                </a:tc>
                <a:tc>
                  <a:txBody>
                    <a:bodyPr/>
                    <a:lstStyle/>
                    <a:p>
                      <a:pPr algn="just">
                        <a:spcAft>
                          <a:spcPts val="0"/>
                        </a:spcAft>
                      </a:pPr>
                      <a:r>
                        <a:rPr lang="en-GB" sz="1600" dirty="0">
                          <a:effectLst/>
                        </a:rPr>
                        <a:t>Rode klaver</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10 409</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10 202</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8 569</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8 213</a:t>
                      </a:r>
                      <a:endParaRPr lang="sv-SE" sz="1600" dirty="0">
                        <a:effectLst/>
                        <a:latin typeface="+mn-lt"/>
                        <a:ea typeface="Calibri"/>
                      </a:endParaRPr>
                    </a:p>
                  </a:txBody>
                  <a:tcPr marL="44450" marR="44450" marT="0" marB="0"/>
                </a:tc>
                <a:extLst>
                  <a:ext uri="{0D108BD9-81ED-4DB2-BD59-A6C34878D82A}">
                    <a16:rowId xmlns:a16="http://schemas.microsoft.com/office/drawing/2014/main" val="10005"/>
                  </a:ext>
                </a:extLst>
              </a:tr>
              <a:tr h="495992">
                <a:tc>
                  <a:txBody>
                    <a:bodyPr/>
                    <a:lstStyle/>
                    <a:p>
                      <a:pPr algn="just">
                        <a:spcAft>
                          <a:spcPts val="0"/>
                        </a:spcAft>
                      </a:pPr>
                      <a:r>
                        <a:rPr lang="en-GB" sz="1600" dirty="0">
                          <a:effectLst/>
                        </a:rPr>
                        <a:t> </a:t>
                      </a:r>
                      <a:endParaRPr lang="sv-SE" sz="1600" dirty="0">
                        <a:effectLst/>
                        <a:latin typeface="+mn-lt"/>
                        <a:ea typeface="Calibri"/>
                      </a:endParaRPr>
                    </a:p>
                  </a:txBody>
                  <a:tcPr marL="44450" marR="44450" marT="0" marB="0"/>
                </a:tc>
                <a:tc>
                  <a:txBody>
                    <a:bodyPr/>
                    <a:lstStyle/>
                    <a:p>
                      <a:pPr algn="just">
                        <a:spcAft>
                          <a:spcPts val="0"/>
                        </a:spcAft>
                      </a:pPr>
                      <a:r>
                        <a:rPr lang="en-GB" sz="1600" dirty="0">
                          <a:effectLst/>
                        </a:rPr>
                        <a:t>Witte klaver</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9 920</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10 246</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8 619</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8 565</a:t>
                      </a:r>
                      <a:endParaRPr lang="sv-SE" sz="1600" dirty="0">
                        <a:effectLst/>
                        <a:latin typeface="+mn-lt"/>
                        <a:ea typeface="Calibri"/>
                      </a:endParaRPr>
                    </a:p>
                  </a:txBody>
                  <a:tcPr marL="44450" marR="44450" marT="0" marB="0"/>
                </a:tc>
                <a:extLst>
                  <a:ext uri="{0D108BD9-81ED-4DB2-BD59-A6C34878D82A}">
                    <a16:rowId xmlns:a16="http://schemas.microsoft.com/office/drawing/2014/main" val="10006"/>
                  </a:ext>
                </a:extLst>
              </a:tr>
            </a:tbl>
          </a:graphicData>
        </a:graphic>
      </p:graphicFrame>
      <p:sp>
        <p:nvSpPr>
          <p:cNvPr id="20" name="textruta 19"/>
          <p:cNvSpPr txBox="1"/>
          <p:nvPr/>
        </p:nvSpPr>
        <p:spPr>
          <a:xfrm>
            <a:off x="6425740" y="6541507"/>
            <a:ext cx="275684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a:t>
            </a:r>
            <a:r>
              <a:rPr kumimoji="0" lang="sv-SE" sz="1200" b="0" i="0" u="none" strike="noStrike" kern="1200" cap="none" spc="0" normalizeH="0" baseline="0" noProof="0" dirty="0" err="1" smtClean="0">
                <a:ln>
                  <a:noFill/>
                </a:ln>
                <a:solidFill>
                  <a:prstClr val="black"/>
                </a:solidFill>
                <a:effectLst/>
                <a:uLnTx/>
                <a:uFillTx/>
                <a:latin typeface="Calibri"/>
                <a:ea typeface="+mn-ea"/>
                <a:cs typeface="+mn-cs"/>
              </a:rPr>
              <a:t>Svanäng</a:t>
            </a: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 en Frankow-Lindberg, 1994)</a:t>
            </a: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mms_img101614328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0911" y="1368201"/>
            <a:ext cx="2006505" cy="356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a:off x="6779981" y="5056407"/>
            <a:ext cx="24026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Wortelrot is het grootste obstakel </a:t>
            </a:r>
            <a:r>
              <a:rPr kumimoji="0" lang="en-GB" sz="1800" b="0" i="0" u="none" strike="noStrike" kern="1200" cap="none" spc="0" normalizeH="0" baseline="0" noProof="0" dirty="0" err="1">
                <a:ln>
                  <a:noFill/>
                </a:ln>
                <a:solidFill>
                  <a:prstClr val="black"/>
                </a:solidFill>
                <a:effectLst/>
                <a:uLnTx/>
                <a:uFillTx/>
                <a:latin typeface="Calibri" pitchFamily="34" charset="0"/>
                <a:ea typeface="+mn-ea"/>
                <a:cs typeface="+mn-cs"/>
              </a:rPr>
              <a:t>voor</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lang="en-GB" dirty="0" err="1" smtClean="0">
                <a:solidFill>
                  <a:prstClr val="black"/>
                </a:solidFill>
              </a:rPr>
              <a:t>een</a:t>
            </a:r>
            <a:r>
              <a:rPr lang="en-GB" dirty="0" smtClean="0">
                <a:solidFill>
                  <a:prstClr val="black"/>
                </a:solidFill>
              </a:rPr>
              <a:t> </a:t>
            </a:r>
            <a:r>
              <a:rPr lang="en-GB" dirty="0" err="1" smtClean="0">
                <a:solidFill>
                  <a:prstClr val="black"/>
                </a:solidFill>
              </a:rPr>
              <a:t>lange</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levensduur</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van rode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klaver</a:t>
            </a:r>
            <a:endPar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11" name="textruta 10"/>
          <p:cNvSpPr txBox="1"/>
          <p:nvPr/>
        </p:nvSpPr>
        <p:spPr>
          <a:xfrm>
            <a:off x="6742008" y="4661493"/>
            <a:ext cx="230646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Foto: Ann-Charlotte </a:t>
            </a:r>
            <a:r>
              <a:rPr kumimoji="0" lang="sv-SE" sz="1000" b="1" i="0" u="none" strike="noStrike" kern="1200" cap="none" spc="0" normalizeH="0" baseline="0" noProof="0" dirty="0" err="1" smtClean="0">
                <a:ln>
                  <a:noFill/>
                </a:ln>
                <a:solidFill>
                  <a:prstClr val="white"/>
                </a:solidFill>
                <a:effectLst/>
                <a:uLnTx/>
                <a:uFillTx/>
                <a:latin typeface="Calibri"/>
                <a:ea typeface="+mn-ea"/>
                <a:cs typeface="+mn-cs"/>
              </a:rPr>
              <a:t>Wallenhammar...</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0577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nl-NL" dirty="0"/>
          </a:p>
        </p:txBody>
      </p:sp>
      <p:sp>
        <p:nvSpPr>
          <p:cNvPr id="2" name="Tijdelijke aanduiding voor tekst 1"/>
          <p:cNvSpPr>
            <a:spLocks noGrp="1"/>
          </p:cNvSpPr>
          <p:nvPr>
            <p:ph type="body" sz="quarter" idx="4294967295"/>
          </p:nvPr>
        </p:nvSpPr>
        <p:spPr>
          <a:xfrm>
            <a:off x="914400" y="1706353"/>
            <a:ext cx="3921125" cy="449263"/>
          </a:xfrm>
          <a:prstGeom prst="rect">
            <a:avLst/>
          </a:prstGeom>
        </p:spPr>
        <p:txBody>
          <a:bodyPr/>
          <a:lstStyle/>
          <a:p>
            <a:pPr marL="0" indent="0">
              <a:buNone/>
            </a:pPr>
            <a:r>
              <a:rPr lang="nl-NL" dirty="0" smtClean="0"/>
              <a:t>Zweden</a:t>
            </a:r>
            <a:endParaRPr lang="nl-NL" dirty="0"/>
          </a:p>
        </p:txBody>
      </p:sp>
    </p:spTree>
    <p:extLst>
      <p:ext uri="{BB962C8B-B14F-4D97-AF65-F5344CB8AC3E}">
        <p14:creationId xmlns:p14="http://schemas.microsoft.com/office/powerpoint/2010/main" val="4230403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36728" y="314845"/>
            <a:ext cx="6666807" cy="1196997"/>
          </a:xfrm>
        </p:spPr>
        <p:txBody>
          <a:bodyPr/>
          <a:lstStyle/>
          <a:p>
            <a:r>
              <a:rPr lang="en-US" sz="2400" dirty="0" smtClean="0">
                <a:solidFill>
                  <a:schemeClr val="tx1"/>
                </a:solidFill>
                <a:latin typeface="+mn-lt"/>
              </a:rPr>
              <a:t>Kan </a:t>
            </a:r>
            <a:r>
              <a:rPr lang="en-US" sz="2400" dirty="0">
                <a:solidFill>
                  <a:schemeClr val="tx1"/>
                </a:solidFill>
                <a:latin typeface="+mn-lt"/>
              </a:rPr>
              <a:t>witte klaver </a:t>
            </a:r>
            <a:r>
              <a:rPr lang="en-US" sz="2400" dirty="0" smtClean="0">
                <a:solidFill>
                  <a:schemeClr val="tx1"/>
                </a:solidFill>
                <a:latin typeface="+mn-lt"/>
              </a:rPr>
              <a:t>worden </a:t>
            </a:r>
            <a:r>
              <a:rPr lang="en-US" sz="2400" dirty="0">
                <a:solidFill>
                  <a:schemeClr val="tx1"/>
                </a:solidFill>
                <a:latin typeface="+mn-lt"/>
              </a:rPr>
              <a:t>aanbevolen in gebieden met een minder </a:t>
            </a:r>
            <a:r>
              <a:rPr lang="en-US" sz="2400" dirty="0" err="1">
                <a:solidFill>
                  <a:schemeClr val="tx1"/>
                </a:solidFill>
                <a:latin typeface="+mn-lt"/>
              </a:rPr>
              <a:t>intensieve</a:t>
            </a:r>
            <a:r>
              <a:rPr lang="en-US" sz="2400" dirty="0">
                <a:solidFill>
                  <a:schemeClr val="tx1"/>
                </a:solidFill>
                <a:latin typeface="+mn-lt"/>
              </a:rPr>
              <a:t> </a:t>
            </a:r>
            <a:r>
              <a:rPr lang="en-US" sz="2400" dirty="0" err="1" smtClean="0">
                <a:solidFill>
                  <a:schemeClr val="tx1"/>
                </a:solidFill>
                <a:latin typeface="+mn-lt"/>
              </a:rPr>
              <a:t>productie</a:t>
            </a:r>
            <a:r>
              <a:rPr lang="en-US" sz="2400" dirty="0" smtClean="0">
                <a:solidFill>
                  <a:schemeClr val="tx1"/>
                </a:solidFill>
                <a:latin typeface="+mn-lt"/>
              </a:rPr>
              <a:t> door </a:t>
            </a:r>
            <a:r>
              <a:rPr lang="en-US" sz="2400" dirty="0" err="1" smtClean="0">
                <a:solidFill>
                  <a:schemeClr val="tx1"/>
                </a:solidFill>
                <a:latin typeface="+mn-lt"/>
              </a:rPr>
              <a:t>traditie</a:t>
            </a:r>
            <a:r>
              <a:rPr lang="en-US" sz="2400" dirty="0" smtClean="0">
                <a:solidFill>
                  <a:schemeClr val="tx1"/>
                </a:solidFill>
                <a:latin typeface="+mn-lt"/>
              </a:rPr>
              <a:t> of </a:t>
            </a:r>
            <a:r>
              <a:rPr lang="en-US" sz="2400" dirty="0" err="1" smtClean="0">
                <a:solidFill>
                  <a:schemeClr val="tx1"/>
                </a:solidFill>
                <a:latin typeface="+mn-lt"/>
              </a:rPr>
              <a:t>klimaatomstandigheden</a:t>
            </a:r>
            <a:r>
              <a:rPr lang="en-US" sz="2400" dirty="0" smtClean="0">
                <a:solidFill>
                  <a:schemeClr val="tx1"/>
                </a:solidFill>
                <a:latin typeface="+mn-lt"/>
              </a:rPr>
              <a:t>?</a:t>
            </a:r>
            <a:endParaRPr lang="es-ES" sz="2400" dirty="0">
              <a:solidFill>
                <a:schemeClr val="tx1"/>
              </a:solidFill>
              <a:latin typeface="+mn-lt"/>
            </a:endParaRP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1194" y="1537023"/>
            <a:ext cx="5133425" cy="3808670"/>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7"/>
          <p:cNvSpPr>
            <a:spLocks noChangeArrowheads="1"/>
          </p:cNvSpPr>
          <p:nvPr/>
        </p:nvSpPr>
        <p:spPr bwMode="auto">
          <a:xfrm>
            <a:off x="845090" y="5493274"/>
            <a:ext cx="3293773" cy="134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RC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rode klaver, WC = </a:t>
            </a:r>
            <a:r>
              <a:rPr kumimoji="0" lang="en-GB" sz="1400" b="0" i="0" u="none" strike="noStrike" kern="1200" cap="none" spc="0" normalizeH="0" baseline="0" noProof="0" dirty="0" err="1">
                <a:ln>
                  <a:noFill/>
                </a:ln>
                <a:solidFill>
                  <a:prstClr val="black"/>
                </a:solidFill>
                <a:effectLst/>
                <a:uLnTx/>
                <a:uFillTx/>
                <a:latin typeface="Calibri" pitchFamily="34" charset="0"/>
                <a:ea typeface="+mn-ea"/>
                <a:cs typeface="+mn-cs"/>
              </a:rPr>
              <a:t>witte</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400" b="0" i="0" u="none" strike="noStrike" kern="1200" cap="none" spc="0" normalizeH="0" baseline="0" noProof="0" dirty="0" err="1" smtClean="0">
                <a:ln>
                  <a:noFill/>
                </a:ln>
                <a:solidFill>
                  <a:prstClr val="black"/>
                </a:solidFill>
                <a:effectLst/>
                <a:uLnTx/>
                <a:uFillTx/>
                <a:latin typeface="Calibri" pitchFamily="34" charset="0"/>
                <a:ea typeface="+mn-ea"/>
                <a:cs typeface="+mn-cs"/>
              </a:rPr>
              <a:t>klaver</a:t>
            </a:r>
            <a:endPar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2C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2 </a:t>
            </a:r>
            <a:r>
              <a:rPr lang="en-GB" sz="1400" dirty="0" err="1" smtClean="0">
                <a:solidFill>
                  <a:prstClr val="black"/>
                </a:solidFill>
              </a:rPr>
              <a:t>snedes</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a:t>
            </a:r>
            <a:r>
              <a:rPr kumimoji="0" lang="en-GB" sz="1400" b="0" i="0" u="none" strike="noStrike" kern="1200" cap="none" spc="0" normalizeH="0" baseline="0" noProof="0" dirty="0" err="1" smtClean="0">
                <a:ln>
                  <a:noFill/>
                </a:ln>
                <a:solidFill>
                  <a:prstClr val="black"/>
                </a:solidFill>
                <a:effectLst/>
                <a:uLnTx/>
                <a:uFillTx/>
                <a:latin typeface="Calibri" pitchFamily="34" charset="0"/>
                <a:ea typeface="+mn-ea"/>
                <a:cs typeface="+mn-cs"/>
              </a:rPr>
              <a:t>jaar</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 3C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3 </a:t>
            </a:r>
            <a:r>
              <a:rPr lang="en-GB" sz="1400" dirty="0" err="1" smtClean="0">
                <a:solidFill>
                  <a:prstClr val="black"/>
                </a:solidFill>
              </a:rPr>
              <a:t>snedes</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a:t>
            </a:r>
            <a:r>
              <a:rPr kumimoji="0" lang="en-GB" sz="1400" b="0" i="0" u="none" strike="noStrike" kern="1200" cap="none" spc="0" normalizeH="0" baseline="0" noProof="0" dirty="0" err="1" smtClean="0">
                <a:ln>
                  <a:noFill/>
                </a:ln>
                <a:solidFill>
                  <a:prstClr val="black"/>
                </a:solidFill>
                <a:effectLst/>
                <a:uLnTx/>
                <a:uFillTx/>
                <a:latin typeface="Calibri" pitchFamily="34" charset="0"/>
                <a:ea typeface="+mn-ea"/>
                <a:cs typeface="+mn-cs"/>
              </a:rPr>
              <a:t>jaar</a:t>
            </a:r>
            <a:endPar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N0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0 kg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N/ha,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N1 = 100 kg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N/ha</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1400" b="0" i="0" u="none" strike="noStrike" kern="1200" cap="none" spc="0" normalizeH="0" baseline="0" noProof="0" dirty="0" err="1" smtClean="0">
                <a:ln>
                  <a:noFill/>
                </a:ln>
                <a:solidFill>
                  <a:prstClr val="black"/>
                </a:solidFill>
                <a:effectLst/>
                <a:uLnTx/>
                <a:uFillTx/>
                <a:latin typeface="Calibri" pitchFamily="34" charset="0"/>
                <a:ea typeface="+mn-ea"/>
                <a:cs typeface="Times New Roman" panose="02020603050405020304" pitchFamily="18" charset="0"/>
              </a:rPr>
              <a:t>Grassen</a:t>
            </a:r>
            <a:r>
              <a:rPr kumimoji="0" lang="en-US" altLang="sv-SE"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rPr>
              <a:t> </a:t>
            </a:r>
            <a:r>
              <a:rPr kumimoji="0" lang="en-US" altLang="sv-SE" sz="1400" b="0" i="0" u="none" strike="noStrike" kern="1200" cap="none" spc="0" normalizeH="0" baseline="0" noProof="0" dirty="0" err="1" smtClean="0">
                <a:ln>
                  <a:noFill/>
                </a:ln>
                <a:solidFill>
                  <a:prstClr val="black"/>
                </a:solidFill>
                <a:effectLst/>
                <a:uLnTx/>
                <a:uFillTx/>
                <a:latin typeface="Calibri" pitchFamily="34" charset="0"/>
                <a:ea typeface="+mn-ea"/>
                <a:cs typeface="Times New Roman" panose="02020603050405020304" pitchFamily="18" charset="0"/>
              </a:rPr>
              <a:t>waren</a:t>
            </a:r>
            <a:r>
              <a:rPr kumimoji="0" lang="en-US" altLang="sv-SE"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rPr>
              <a:t> </a:t>
            </a:r>
            <a:r>
              <a:rPr kumimoji="0" lang="en-US" altLang="sv-SE" sz="1400" b="0" i="0" u="none" strike="noStrike" kern="1200" cap="none" spc="0" normalizeH="0" baseline="0" noProof="0" dirty="0" err="1" smtClean="0">
                <a:ln>
                  <a:noFill/>
                </a:ln>
                <a:solidFill>
                  <a:prstClr val="black"/>
                </a:solidFill>
                <a:effectLst/>
                <a:uLnTx/>
                <a:uFillTx/>
                <a:latin typeface="Calibri" pitchFamily="34" charset="0"/>
                <a:ea typeface="+mn-ea"/>
                <a:cs typeface="Times New Roman" panose="02020603050405020304" pitchFamily="18" charset="0"/>
              </a:rPr>
              <a:t>timothee</a:t>
            </a:r>
            <a:r>
              <a:rPr kumimoji="0" lang="en-US" altLang="sv-SE"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rPr>
              <a:t> </a:t>
            </a:r>
            <a:r>
              <a:rPr kumimoji="0" lang="en-US" altLang="sv-SE" sz="1400" b="0" i="0" u="none" strike="noStrike" kern="1200" cap="none" spc="0" normalizeH="0" baseline="0" noProof="0" dirty="0" err="1" smtClean="0">
                <a:ln>
                  <a:noFill/>
                </a:ln>
                <a:solidFill>
                  <a:prstClr val="black"/>
                </a:solidFill>
                <a:effectLst/>
                <a:uLnTx/>
                <a:uFillTx/>
                <a:latin typeface="Calibri" pitchFamily="34" charset="0"/>
                <a:ea typeface="+mn-ea"/>
                <a:cs typeface="Times New Roman" panose="02020603050405020304" pitchFamily="18" charset="0"/>
              </a:rPr>
              <a:t>en</a:t>
            </a:r>
            <a:r>
              <a:rPr kumimoji="0" lang="en-US" altLang="sv-SE"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rPr>
              <a:t> </a:t>
            </a:r>
            <a:r>
              <a:rPr kumimoji="0" lang="en-US" altLang="sv-SE" sz="1400" b="0" i="0" u="none" strike="noStrike" kern="1200" cap="none" spc="0" normalizeH="0" baseline="0" noProof="0" dirty="0" err="1" smtClean="0">
                <a:ln>
                  <a:noFill/>
                </a:ln>
                <a:solidFill>
                  <a:prstClr val="black"/>
                </a:solidFill>
                <a:effectLst/>
                <a:uLnTx/>
                <a:uFillTx/>
                <a:latin typeface="Calibri" pitchFamily="34" charset="0"/>
                <a:ea typeface="+mn-ea"/>
                <a:cs typeface="Times New Roman" panose="02020603050405020304" pitchFamily="18" charset="0"/>
              </a:rPr>
              <a:t>beemdlang</a:t>
            </a:r>
            <a:endParaRPr kumimoji="0" lang="en-US" altLang="sv-SE"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rPr>
              <a:t>N = 11</a:t>
            </a:r>
            <a:endParaRPr kumimoji="0" lang="en-US" altLang="sv-SE" sz="1400" b="0" i="0" u="none" strike="noStrike" kern="1200" cap="none" spc="0" normalizeH="0" baseline="30000" noProof="0" dirty="0" smtClean="0">
              <a:ln>
                <a:noFill/>
              </a:ln>
              <a:solidFill>
                <a:prstClr val="black"/>
              </a:solidFill>
              <a:effectLst/>
              <a:uLnTx/>
              <a:uFillTx/>
              <a:latin typeface="Calibri"/>
              <a:ea typeface="+mn-ea"/>
              <a:cs typeface="+mn-cs"/>
            </a:endParaRPr>
          </a:p>
        </p:txBody>
      </p:sp>
      <p:sp>
        <p:nvSpPr>
          <p:cNvPr id="8" name="Rectangle 7"/>
          <p:cNvSpPr>
            <a:spLocks noChangeArrowheads="1"/>
          </p:cNvSpPr>
          <p:nvPr/>
        </p:nvSpPr>
        <p:spPr bwMode="auto">
          <a:xfrm>
            <a:off x="5685780" y="1740205"/>
            <a:ext cx="3128924" cy="446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Twee </a:t>
            </a:r>
            <a:r>
              <a:rPr lang="en-GB" dirty="0" err="1" smtClean="0">
                <a:solidFill>
                  <a:prstClr val="black"/>
                </a:solidFill>
              </a:rPr>
              <a:t>snedes</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leidden tot een hogere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totale opbrengst dan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drie</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lang="en-GB" dirty="0" err="1" smtClean="0">
                <a:solidFill>
                  <a:prstClr val="black"/>
                </a:solidFill>
              </a:rPr>
              <a:t>snedes</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GB" sz="9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Verteerbare energie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was lager met twee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snedes</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dan met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drie</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snedes</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GB" sz="9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Gemiddeld</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was het verschil tussen de rode en witte klaveropbrengst klein, maar in het derde jaar leverde de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onbemeste</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witte klaver </a:t>
            </a:r>
            <a:r>
              <a:rPr kumimoji="0" lang="en-GB" sz="1800" b="0" i="0" u="none" strike="noStrike" kern="1200" cap="none" spc="0" normalizeH="0" baseline="0" noProof="0" dirty="0" err="1">
                <a:ln>
                  <a:noFill/>
                </a:ln>
                <a:solidFill>
                  <a:prstClr val="black"/>
                </a:solidFill>
                <a:effectLst/>
                <a:uLnTx/>
                <a:uFillTx/>
                <a:latin typeface="Calibri" pitchFamily="34" charset="0"/>
                <a:ea typeface="+mn-ea"/>
                <a:cs typeface="+mn-cs"/>
              </a:rPr>
              <a:t>meer</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op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dan</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de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onbemeste</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rode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klaver</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endPar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endParaRPr>
          </a:p>
        </p:txBody>
      </p:sp>
      <p:sp>
        <p:nvSpPr>
          <p:cNvPr id="4" name="Rektangel 3"/>
          <p:cNvSpPr/>
          <p:nvPr/>
        </p:nvSpPr>
        <p:spPr>
          <a:xfrm>
            <a:off x="6625701" y="6410614"/>
            <a:ext cx="2325637" cy="307777"/>
          </a:xfrm>
          <a:prstGeom prst="rect">
            <a:avLst/>
          </a:prstGeom>
        </p:spPr>
        <p:txBody>
          <a:bodyPr wrap="none">
            <a:spAutoFit/>
          </a:body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a:t>
            </a:r>
            <a:r>
              <a:rPr kumimoji="0" lang="en-GB" sz="1400" b="0" i="0" u="none" strike="noStrike" kern="1200" cap="none" spc="0" normalizeH="0" baseline="0" noProof="0" dirty="0" err="1">
                <a:ln>
                  <a:noFill/>
                </a:ln>
                <a:solidFill>
                  <a:prstClr val="black"/>
                </a:solidFill>
                <a:effectLst/>
                <a:uLnTx/>
                <a:uFillTx/>
                <a:latin typeface="Calibri"/>
                <a:ea typeface="+mn-ea"/>
                <a:cs typeface="+mn-cs"/>
              </a:rPr>
              <a:t>Nilsdotter-Linde</a:t>
            </a:r>
            <a:r>
              <a:rPr kumimoji="0" lang="en-GB" sz="1400" b="0" i="1" u="none" strike="noStrike" kern="1200" cap="none" spc="0" normalizeH="0" baseline="0" noProof="0" dirty="0">
                <a:ln>
                  <a:noFill/>
                </a:ln>
                <a:solidFill>
                  <a:prstClr val="black"/>
                </a:solidFill>
                <a:effectLst/>
                <a:uLnTx/>
                <a:uFillTx/>
                <a:latin typeface="Calibri"/>
                <a:ea typeface="+mn-ea"/>
                <a:cs typeface="+mn-cs"/>
              </a:rPr>
              <a:t> et al</a:t>
            </a:r>
            <a:r>
              <a:rPr kumimoji="0" lang="en-GB" sz="1400" b="0" i="0" u="none" strike="noStrike" kern="1200" cap="none" spc="0" normalizeH="0" baseline="0" noProof="0" dirty="0">
                <a:ln>
                  <a:noFill/>
                </a:ln>
                <a:solidFill>
                  <a:prstClr val="black"/>
                </a:solidFill>
                <a:effectLst/>
                <a:uLnTx/>
                <a:uFillTx/>
                <a:latin typeface="Calibri"/>
                <a:ea typeface="+mn-ea"/>
                <a:cs typeface="+mn-cs"/>
              </a:rPr>
              <a:t>., 2002)</a:t>
            </a:r>
            <a:endParaRPr kumimoji="0" lang="en-US" altLang="sv-SE"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8147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546854"/>
            <a:ext cx="6864023" cy="1196997"/>
          </a:xfrm>
        </p:spPr>
        <p:txBody>
          <a:bodyPr/>
          <a:lstStyle/>
          <a:p>
            <a:r>
              <a:rPr lang="en-US" sz="2400" dirty="0">
                <a:solidFill>
                  <a:schemeClr val="tx1"/>
                </a:solidFill>
                <a:latin typeface="+mn-lt"/>
              </a:rPr>
              <a:t>Met de komst van intensieve oogstsystemen </a:t>
            </a:r>
            <a:r>
              <a:rPr lang="en-US" sz="2400" dirty="0" smtClean="0">
                <a:solidFill>
                  <a:schemeClr val="tx1"/>
                </a:solidFill>
                <a:latin typeface="+mn-lt"/>
              </a:rPr>
              <a:t>en meer </a:t>
            </a:r>
            <a:r>
              <a:rPr lang="en-US" sz="2400" dirty="0">
                <a:solidFill>
                  <a:schemeClr val="tx1"/>
                </a:solidFill>
                <a:latin typeface="+mn-lt"/>
              </a:rPr>
              <a:t>witte </a:t>
            </a:r>
            <a:r>
              <a:rPr lang="en-US" sz="2400" dirty="0" err="1">
                <a:solidFill>
                  <a:schemeClr val="tx1"/>
                </a:solidFill>
                <a:latin typeface="+mn-lt"/>
              </a:rPr>
              <a:t>klaver</a:t>
            </a:r>
            <a:r>
              <a:rPr lang="en-US" sz="2400" dirty="0">
                <a:solidFill>
                  <a:schemeClr val="tx1"/>
                </a:solidFill>
                <a:latin typeface="+mn-lt"/>
              </a:rPr>
              <a:t> </a:t>
            </a:r>
            <a:r>
              <a:rPr lang="en-US" sz="2400" dirty="0" smtClean="0">
                <a:solidFill>
                  <a:schemeClr val="tx1"/>
                </a:solidFill>
                <a:latin typeface="+mn-lt"/>
              </a:rPr>
              <a:t>in </a:t>
            </a:r>
            <a:r>
              <a:rPr lang="en-US" sz="2400" dirty="0" err="1" smtClean="0">
                <a:solidFill>
                  <a:schemeClr val="tx1"/>
                </a:solidFill>
                <a:latin typeface="+mn-lt"/>
              </a:rPr>
              <a:t>tijdelijke</a:t>
            </a:r>
            <a:r>
              <a:rPr lang="en-US" sz="2400" dirty="0" smtClean="0">
                <a:solidFill>
                  <a:schemeClr val="tx1"/>
                </a:solidFill>
                <a:latin typeface="+mn-lt"/>
              </a:rPr>
              <a:t> </a:t>
            </a:r>
            <a:r>
              <a:rPr lang="en-US" sz="2400" dirty="0" err="1" smtClean="0">
                <a:solidFill>
                  <a:schemeClr val="tx1"/>
                </a:solidFill>
                <a:latin typeface="+mn-lt"/>
              </a:rPr>
              <a:t>graslanden</a:t>
            </a:r>
            <a:r>
              <a:rPr lang="en-US" sz="2400" dirty="0" smtClean="0">
                <a:solidFill>
                  <a:schemeClr val="tx1"/>
                </a:solidFill>
                <a:latin typeface="+mn-lt"/>
              </a:rPr>
              <a:t> </a:t>
            </a:r>
            <a:r>
              <a:rPr lang="en-US" sz="2400" dirty="0" err="1" smtClean="0">
                <a:solidFill>
                  <a:schemeClr val="tx1"/>
                </a:solidFill>
                <a:latin typeface="+mn-lt"/>
              </a:rPr>
              <a:t>voor</a:t>
            </a:r>
            <a:r>
              <a:rPr lang="en-US" sz="2400" dirty="0" smtClean="0">
                <a:solidFill>
                  <a:schemeClr val="tx1"/>
                </a:solidFill>
                <a:latin typeface="+mn-lt"/>
              </a:rPr>
              <a:t> </a:t>
            </a:r>
            <a:r>
              <a:rPr lang="en-US" sz="2400" dirty="0" err="1" smtClean="0">
                <a:solidFill>
                  <a:schemeClr val="tx1"/>
                </a:solidFill>
                <a:latin typeface="+mn-lt"/>
              </a:rPr>
              <a:t>kuilvoer</a:t>
            </a:r>
            <a:r>
              <a:rPr lang="en-US" sz="2400" dirty="0" smtClean="0">
                <a:solidFill>
                  <a:schemeClr val="tx1"/>
                </a:solidFill>
                <a:latin typeface="+mn-lt"/>
              </a:rPr>
              <a:t> </a:t>
            </a:r>
            <a:r>
              <a:rPr lang="en-US" sz="2400" dirty="0">
                <a:solidFill>
                  <a:schemeClr val="tx1"/>
                </a:solidFill>
                <a:latin typeface="+mn-lt"/>
              </a:rPr>
              <a:t>zijn raaigrassen </a:t>
            </a:r>
            <a:r>
              <a:rPr lang="en-US" sz="2400" dirty="0" err="1" smtClean="0">
                <a:solidFill>
                  <a:schemeClr val="tx1"/>
                </a:solidFill>
                <a:latin typeface="+mn-lt"/>
              </a:rPr>
              <a:t>interessanter</a:t>
            </a:r>
            <a:r>
              <a:rPr lang="en-US" sz="2400" dirty="0">
                <a:solidFill>
                  <a:schemeClr val="tx1"/>
                </a:solidFill>
                <a:latin typeface="+mn-lt"/>
              </a:rPr>
              <a:t> </a:t>
            </a:r>
            <a:r>
              <a:rPr lang="en-US" sz="2400" dirty="0" err="1" smtClean="0">
                <a:solidFill>
                  <a:schemeClr val="tx1"/>
                </a:solidFill>
                <a:latin typeface="+mn-lt"/>
              </a:rPr>
              <a:t>geworden</a:t>
            </a:r>
            <a:endParaRPr lang="es-ES" sz="2400" dirty="0">
              <a:solidFill>
                <a:schemeClr val="tx1"/>
              </a:solidFill>
              <a:latin typeface="+mn-lt"/>
            </a:endParaRPr>
          </a:p>
        </p:txBody>
      </p:sp>
      <p:sp>
        <p:nvSpPr>
          <p:cNvPr id="4" name="Rectangle 7"/>
          <p:cNvSpPr>
            <a:spLocks noChangeArrowheads="1"/>
          </p:cNvSpPr>
          <p:nvPr/>
        </p:nvSpPr>
        <p:spPr bwMode="auto">
          <a:xfrm>
            <a:off x="613075" y="2040725"/>
            <a:ext cx="7687837"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Deze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soorten komen niet </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zo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vaak voor in Scandinavië als </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verder naar het zuiden omdat hun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levensduur min of meer beperkt is, afhankelijk van de klimatologische omstandigheden, </a:t>
            </a:r>
            <a:r>
              <a:rPr kumimoji="0" lang="en-GB" sz="2000" b="0" i="0" u="none" strike="noStrike" kern="1200" cap="none" spc="0" normalizeH="0" baseline="0" noProof="0" dirty="0" err="1">
                <a:ln>
                  <a:noFill/>
                </a:ln>
                <a:solidFill>
                  <a:prstClr val="black"/>
                </a:solidFill>
                <a:effectLst/>
                <a:uLnTx/>
                <a:uFillTx/>
                <a:latin typeface="Calibri" pitchFamily="34" charset="0"/>
                <a:ea typeface="+mn-ea"/>
                <a:cs typeface="+mn-cs"/>
              </a:rPr>
              <a:t>waarbij</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wintersterfte</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altijd een bedreiging vormt. </a:t>
            </a:r>
            <a:endPar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endPar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lang="en-GB" sz="2000" dirty="0" err="1" smtClean="0">
                <a:solidFill>
                  <a:prstClr val="black"/>
                </a:solidFill>
              </a:rPr>
              <a:t>Blijvend</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raaigras wordt alleen aanbevolen in het zuidelijke derde deel van </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Zweden.</a:t>
            </a:r>
          </a:p>
        </p:txBody>
      </p:sp>
      <p:pic>
        <p:nvPicPr>
          <p:cNvPr id="6" name="Bildobjekt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3455" y="4274150"/>
            <a:ext cx="3330054" cy="2497541"/>
          </a:xfrm>
          <a:prstGeom prst="rect">
            <a:avLst/>
          </a:prstGeom>
          <a:ln>
            <a:noFill/>
          </a:ln>
          <a:effectLst>
            <a:outerShdw blurRad="292100" dist="139700" dir="2700000" algn="tl" rotWithShape="0">
              <a:srgbClr val="333333">
                <a:alpha val="65000"/>
              </a:srgbClr>
            </a:outerShdw>
          </a:effectLst>
        </p:spPr>
      </p:pic>
      <p:sp>
        <p:nvSpPr>
          <p:cNvPr id="7" name="textruta 6"/>
          <p:cNvSpPr txBox="1"/>
          <p:nvPr/>
        </p:nvSpPr>
        <p:spPr>
          <a:xfrm>
            <a:off x="6064134" y="6543817"/>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Foto: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422156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85011" y="398761"/>
            <a:ext cx="7179207" cy="1317797"/>
          </a:xfrm>
        </p:spPr>
        <p:txBody>
          <a:bodyPr/>
          <a:lstStyle/>
          <a:p>
            <a:r>
              <a:rPr lang="en-US" sz="2400" dirty="0">
                <a:solidFill>
                  <a:schemeClr val="tx1"/>
                </a:solidFill>
                <a:latin typeface="+mn-lt"/>
              </a:rPr>
              <a:t>Om de schade door bijvoorbeeld </a:t>
            </a:r>
            <a:r>
              <a:rPr lang="en-US" sz="2400" dirty="0" err="1">
                <a:solidFill>
                  <a:schemeClr val="tx1"/>
                </a:solidFill>
                <a:latin typeface="+mn-lt"/>
              </a:rPr>
              <a:t>sneeuwschimmel</a:t>
            </a:r>
            <a:r>
              <a:rPr lang="en-US" sz="2400" dirty="0">
                <a:solidFill>
                  <a:schemeClr val="tx1"/>
                </a:solidFill>
                <a:latin typeface="+mn-lt"/>
              </a:rPr>
              <a:t> (</a:t>
            </a:r>
            <a:r>
              <a:rPr lang="en-US" sz="2400" i="1" dirty="0">
                <a:solidFill>
                  <a:schemeClr val="tx1"/>
                </a:solidFill>
                <a:latin typeface="+mn-lt"/>
              </a:rPr>
              <a:t>Fusarium </a:t>
            </a:r>
            <a:r>
              <a:rPr lang="en-US" sz="2400" i="1" dirty="0" err="1">
                <a:solidFill>
                  <a:schemeClr val="tx1"/>
                </a:solidFill>
                <a:latin typeface="+mn-lt"/>
              </a:rPr>
              <a:t>nivale</a:t>
            </a:r>
            <a:r>
              <a:rPr lang="en-US" sz="2400" dirty="0">
                <a:solidFill>
                  <a:schemeClr val="tx1"/>
                </a:solidFill>
                <a:latin typeface="+mn-lt"/>
              </a:rPr>
              <a:t>) te beperken en zo de overlevingskansen van </a:t>
            </a:r>
            <a:r>
              <a:rPr lang="en-US" sz="2400" dirty="0" err="1" smtClean="0">
                <a:solidFill>
                  <a:schemeClr val="tx1"/>
                </a:solidFill>
                <a:latin typeface="+mn-lt"/>
              </a:rPr>
              <a:t>raaigras</a:t>
            </a:r>
            <a:r>
              <a:rPr lang="en-US" sz="2400" dirty="0" smtClean="0">
                <a:solidFill>
                  <a:schemeClr val="tx1"/>
                </a:solidFill>
                <a:latin typeface="+mn-lt"/>
              </a:rPr>
              <a:t> </a:t>
            </a:r>
            <a:r>
              <a:rPr lang="en-US" sz="2400" dirty="0">
                <a:solidFill>
                  <a:schemeClr val="tx1"/>
                </a:solidFill>
                <a:latin typeface="+mn-lt"/>
              </a:rPr>
              <a:t>in de winter </a:t>
            </a:r>
            <a:r>
              <a:rPr lang="en-US" sz="2400" dirty="0" err="1">
                <a:solidFill>
                  <a:schemeClr val="tx1"/>
                </a:solidFill>
                <a:latin typeface="+mn-lt"/>
              </a:rPr>
              <a:t>te</a:t>
            </a:r>
            <a:r>
              <a:rPr lang="en-US" sz="2400" dirty="0">
                <a:solidFill>
                  <a:schemeClr val="tx1"/>
                </a:solidFill>
                <a:latin typeface="+mn-lt"/>
              </a:rPr>
              <a:t> </a:t>
            </a:r>
            <a:r>
              <a:rPr lang="en-US" sz="2400" dirty="0" err="1" smtClean="0">
                <a:solidFill>
                  <a:schemeClr val="tx1"/>
                </a:solidFill>
                <a:latin typeface="+mn-lt"/>
              </a:rPr>
              <a:t>verbeteren</a:t>
            </a:r>
            <a:r>
              <a:rPr lang="en-US" sz="2400" dirty="0" smtClean="0">
                <a:solidFill>
                  <a:schemeClr val="tx1"/>
                </a:solidFill>
                <a:latin typeface="+mn-lt"/>
              </a:rPr>
              <a:t> </a:t>
            </a:r>
            <a:r>
              <a:rPr lang="en-US" sz="2400" dirty="0" err="1">
                <a:solidFill>
                  <a:schemeClr val="tx1"/>
                </a:solidFill>
                <a:latin typeface="+mn-lt"/>
              </a:rPr>
              <a:t>werd</a:t>
            </a:r>
            <a:r>
              <a:rPr lang="en-US" sz="2400" dirty="0">
                <a:solidFill>
                  <a:schemeClr val="tx1"/>
                </a:solidFill>
                <a:latin typeface="+mn-lt"/>
              </a:rPr>
              <a:t> </a:t>
            </a:r>
            <a:r>
              <a:rPr lang="en-US" sz="2400" dirty="0" err="1" smtClean="0">
                <a:solidFill>
                  <a:schemeClr val="tx1"/>
                </a:solidFill>
                <a:latin typeface="+mn-lt"/>
              </a:rPr>
              <a:t>laat</a:t>
            </a:r>
            <a:r>
              <a:rPr lang="en-US" sz="2400" dirty="0" smtClean="0">
                <a:solidFill>
                  <a:schemeClr val="tx1"/>
                </a:solidFill>
                <a:latin typeface="+mn-lt"/>
              </a:rPr>
              <a:t> </a:t>
            </a:r>
            <a:r>
              <a:rPr lang="en-US" sz="2400" dirty="0">
                <a:solidFill>
                  <a:schemeClr val="tx1"/>
                </a:solidFill>
                <a:latin typeface="+mn-lt"/>
              </a:rPr>
              <a:t>in de herfst gemaaid.</a:t>
            </a:r>
          </a:p>
        </p:txBody>
      </p:sp>
      <p:graphicFrame>
        <p:nvGraphicFramePr>
          <p:cNvPr id="3" name="Tabell 2"/>
          <p:cNvGraphicFramePr>
            <a:graphicFrameLocks noGrp="1"/>
          </p:cNvGraphicFramePr>
          <p:nvPr>
            <p:extLst>
              <p:ext uri="{D42A27DB-BD31-4B8C-83A1-F6EECF244321}">
                <p14:modId xmlns:p14="http://schemas.microsoft.com/office/powerpoint/2010/main" val="2452554895"/>
              </p:ext>
            </p:extLst>
          </p:nvPr>
        </p:nvGraphicFramePr>
        <p:xfrm>
          <a:off x="654019" y="2579815"/>
          <a:ext cx="8302271" cy="2225040"/>
        </p:xfrm>
        <a:graphic>
          <a:graphicData uri="http://schemas.openxmlformats.org/drawingml/2006/table">
            <a:tbl>
              <a:tblPr firstRow="1" firstCol="1" bandRow="1">
                <a:tableStyleId>{F5AB1C69-6EDB-4FF4-983F-18BD219EF322}</a:tableStyleId>
              </a:tblPr>
              <a:tblGrid>
                <a:gridCol w="2929690">
                  <a:extLst>
                    <a:ext uri="{9D8B030D-6E8A-4147-A177-3AD203B41FA5}">
                      <a16:colId xmlns:a16="http://schemas.microsoft.com/office/drawing/2014/main" val="20000"/>
                    </a:ext>
                  </a:extLst>
                </a:gridCol>
                <a:gridCol w="1034473">
                  <a:extLst>
                    <a:ext uri="{9D8B030D-6E8A-4147-A177-3AD203B41FA5}">
                      <a16:colId xmlns:a16="http://schemas.microsoft.com/office/drawing/2014/main" val="20001"/>
                    </a:ext>
                  </a:extLst>
                </a:gridCol>
                <a:gridCol w="1071418">
                  <a:extLst>
                    <a:ext uri="{9D8B030D-6E8A-4147-A177-3AD203B41FA5}">
                      <a16:colId xmlns:a16="http://schemas.microsoft.com/office/drawing/2014/main" val="20002"/>
                    </a:ext>
                  </a:extLst>
                </a:gridCol>
                <a:gridCol w="951345">
                  <a:extLst>
                    <a:ext uri="{9D8B030D-6E8A-4147-A177-3AD203B41FA5}">
                      <a16:colId xmlns:a16="http://schemas.microsoft.com/office/drawing/2014/main" val="20003"/>
                    </a:ext>
                  </a:extLst>
                </a:gridCol>
                <a:gridCol w="785091">
                  <a:extLst>
                    <a:ext uri="{9D8B030D-6E8A-4147-A177-3AD203B41FA5}">
                      <a16:colId xmlns:a16="http://schemas.microsoft.com/office/drawing/2014/main" val="20004"/>
                    </a:ext>
                  </a:extLst>
                </a:gridCol>
                <a:gridCol w="212437">
                  <a:extLst>
                    <a:ext uri="{9D8B030D-6E8A-4147-A177-3AD203B41FA5}">
                      <a16:colId xmlns:a16="http://schemas.microsoft.com/office/drawing/2014/main" val="20005"/>
                    </a:ext>
                  </a:extLst>
                </a:gridCol>
                <a:gridCol w="1317817">
                  <a:extLst>
                    <a:ext uri="{9D8B030D-6E8A-4147-A177-3AD203B41FA5}">
                      <a16:colId xmlns:a16="http://schemas.microsoft.com/office/drawing/2014/main" val="20006"/>
                    </a:ext>
                  </a:extLst>
                </a:gridCol>
              </a:tblGrid>
              <a:tr h="370840">
                <a:tc>
                  <a:txBody>
                    <a:bodyPr/>
                    <a:lstStyle/>
                    <a:p>
                      <a:pPr algn="just">
                        <a:spcAft>
                          <a:spcPts val="0"/>
                        </a:spcAft>
                      </a:pPr>
                      <a:r>
                        <a:rPr lang="en-GB" sz="1800" dirty="0">
                          <a:effectLst/>
                        </a:rPr>
                        <a:t> </a:t>
                      </a:r>
                      <a:endParaRPr lang="sv-SE" sz="1800" dirty="0">
                        <a:effectLst/>
                        <a:latin typeface="+mn-lt"/>
                        <a:ea typeface="Calibri"/>
                      </a:endParaRPr>
                    </a:p>
                  </a:txBody>
                  <a:tcPr marL="44450" marR="44450" marT="0" marB="0"/>
                </a:tc>
                <a:tc gridSpan="6">
                  <a:txBody>
                    <a:bodyPr/>
                    <a:lstStyle/>
                    <a:p>
                      <a:pPr algn="ctr">
                        <a:spcAft>
                          <a:spcPts val="0"/>
                        </a:spcAft>
                      </a:pPr>
                      <a:r>
                        <a:rPr lang="en-US" dirty="0" err="1" smtClean="0"/>
                        <a:t>Opbrengst</a:t>
                      </a:r>
                      <a:r>
                        <a:rPr lang="en-US" dirty="0" smtClean="0"/>
                        <a:t>, 10</a:t>
                      </a:r>
                      <a:r>
                        <a:rPr lang="en-US" baseline="30000" dirty="0" smtClean="0"/>
                        <a:t>3</a:t>
                      </a:r>
                      <a:r>
                        <a:rPr lang="en-US" dirty="0" smtClean="0"/>
                        <a:t> kg </a:t>
                      </a:r>
                      <a:r>
                        <a:rPr lang="en-GB" sz="1800" dirty="0" smtClean="0">
                          <a:effectLst/>
                        </a:rPr>
                        <a:t>DS/ha</a:t>
                      </a:r>
                      <a:endParaRPr lang="sv-SE" sz="1800" dirty="0">
                        <a:effectLst/>
                        <a:latin typeface="+mn-lt"/>
                        <a:ea typeface="Calibri"/>
                      </a:endParaRPr>
                    </a:p>
                  </a:txBody>
                  <a:tcPr marL="44450" marR="44450" marT="0" marB="0"/>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10000"/>
                  </a:ext>
                </a:extLst>
              </a:tr>
              <a:tr h="370840">
                <a:tc>
                  <a:txBody>
                    <a:bodyPr/>
                    <a:lstStyle/>
                    <a:p>
                      <a:pPr algn="just">
                        <a:spcAft>
                          <a:spcPts val="0"/>
                        </a:spcAft>
                      </a:pPr>
                      <a:r>
                        <a:rPr lang="en-GB" sz="1800" dirty="0">
                          <a:effectLst/>
                        </a:rPr>
                        <a:t> </a:t>
                      </a:r>
                      <a:endParaRPr lang="sv-SE" sz="1800" dirty="0">
                        <a:effectLst/>
                        <a:latin typeface="+mn-lt"/>
                        <a:ea typeface="Calibri"/>
                      </a:endParaRPr>
                    </a:p>
                  </a:txBody>
                  <a:tcPr marL="44450" marR="44450" marT="0" marB="0"/>
                </a:tc>
                <a:tc gridSpan="4">
                  <a:txBody>
                    <a:bodyPr/>
                    <a:lstStyle/>
                    <a:p>
                      <a:pPr algn="ctr">
                        <a:spcAft>
                          <a:spcPts val="0"/>
                        </a:spcAft>
                      </a:pPr>
                      <a:r>
                        <a:rPr lang="en-GB" sz="1800" dirty="0">
                          <a:effectLst/>
                        </a:rPr>
                        <a:t>2e jaar</a:t>
                      </a:r>
                      <a:endParaRPr lang="sv-SE" sz="1800" dirty="0">
                        <a:effectLst/>
                        <a:latin typeface="+mn-lt"/>
                        <a:ea typeface="Calibri"/>
                      </a:endParaRPr>
                    </a:p>
                  </a:txBody>
                  <a:tcPr marL="44450" marR="44450" marT="0" marB="0"/>
                </a:tc>
                <a:tc hMerge="1">
                  <a:txBody>
                    <a:bodyPr/>
                    <a:lstStyle/>
                    <a:p>
                      <a:endParaRPr lang="sv-SE"/>
                    </a:p>
                  </a:txBody>
                  <a:tcPr/>
                </a:tc>
                <a:tc hMerge="1">
                  <a:txBody>
                    <a:bodyPr/>
                    <a:lstStyle/>
                    <a:p>
                      <a:endParaRPr lang="sv-SE"/>
                    </a:p>
                  </a:txBody>
                  <a:tcPr/>
                </a:tc>
                <a:tc hMerge="1">
                  <a:txBody>
                    <a:bodyPr/>
                    <a:lstStyle/>
                    <a:p>
                      <a:endParaRPr lang="sv-SE"/>
                    </a:p>
                  </a:txBody>
                  <a:tcPr/>
                </a:tc>
                <a:tc>
                  <a:txBody>
                    <a:bodyPr/>
                    <a:lstStyle/>
                    <a:p>
                      <a:pPr algn="just">
                        <a:spcAft>
                          <a:spcPts val="0"/>
                        </a:spcAft>
                      </a:pPr>
                      <a:r>
                        <a:rPr lang="en-GB" sz="1800">
                          <a:effectLst/>
                        </a:rPr>
                        <a:t> </a:t>
                      </a:r>
                      <a:endParaRPr lang="sv-SE" sz="1800">
                        <a:effectLst/>
                        <a:latin typeface="+mn-lt"/>
                        <a:ea typeface="Calibri"/>
                      </a:endParaRPr>
                    </a:p>
                  </a:txBody>
                  <a:tcPr marL="44450" marR="44450" marT="0" marB="0"/>
                </a:tc>
                <a:tc>
                  <a:txBody>
                    <a:bodyPr/>
                    <a:lstStyle/>
                    <a:p>
                      <a:pPr algn="ctr">
                        <a:spcAft>
                          <a:spcPts val="0"/>
                        </a:spcAft>
                      </a:pPr>
                      <a:r>
                        <a:rPr lang="en-GB" sz="1800" dirty="0">
                          <a:effectLst/>
                        </a:rPr>
                        <a:t>3e jaar</a:t>
                      </a:r>
                      <a:endParaRPr lang="sv-SE" sz="1800" dirty="0">
                        <a:effectLst/>
                        <a:latin typeface="+mn-lt"/>
                        <a:ea typeface="Calibri"/>
                      </a:endParaRPr>
                    </a:p>
                  </a:txBody>
                  <a:tcPr marL="44450" marR="44450" marT="0" marB="0"/>
                </a:tc>
                <a:extLst>
                  <a:ext uri="{0D108BD9-81ED-4DB2-BD59-A6C34878D82A}">
                    <a16:rowId xmlns:a16="http://schemas.microsoft.com/office/drawing/2014/main" val="10001"/>
                  </a:ext>
                </a:extLst>
              </a:tr>
              <a:tr h="370840">
                <a:tc>
                  <a:txBody>
                    <a:bodyPr/>
                    <a:lstStyle/>
                    <a:p>
                      <a:pPr algn="just">
                        <a:spcAft>
                          <a:spcPts val="0"/>
                        </a:spcAft>
                      </a:pPr>
                      <a:r>
                        <a:rPr lang="en-GB" sz="1800" dirty="0">
                          <a:effectLst/>
                        </a:rPr>
                        <a:t>Behandeling</a:t>
                      </a:r>
                      <a:endParaRPr lang="sv-SE" sz="1800" dirty="0">
                        <a:effectLst/>
                        <a:latin typeface="+mn-lt"/>
                        <a:ea typeface="Calibri"/>
                      </a:endParaRPr>
                    </a:p>
                  </a:txBody>
                  <a:tcPr marL="44450" marR="44450" marT="0" marB="0"/>
                </a:tc>
                <a:tc>
                  <a:txBody>
                    <a:bodyPr/>
                    <a:lstStyle/>
                    <a:p>
                      <a:pPr algn="just">
                        <a:spcAft>
                          <a:spcPts val="0"/>
                        </a:spcAft>
                      </a:pPr>
                      <a:r>
                        <a:rPr lang="en-GB" sz="1800" dirty="0" smtClean="0">
                          <a:effectLst/>
                        </a:rPr>
                        <a:t>1e</a:t>
                      </a:r>
                      <a:r>
                        <a:rPr lang="en-GB" sz="1800" baseline="0" dirty="0" smtClean="0">
                          <a:effectLst/>
                        </a:rPr>
                        <a:t> </a:t>
                      </a:r>
                      <a:r>
                        <a:rPr lang="en-GB" sz="1800" baseline="0" dirty="0" err="1" smtClean="0">
                          <a:effectLst/>
                        </a:rPr>
                        <a:t>snede</a:t>
                      </a:r>
                      <a:endParaRPr lang="sv-SE" sz="1800" dirty="0">
                        <a:effectLst/>
                        <a:latin typeface="+mn-lt"/>
                        <a:ea typeface="Calibri"/>
                      </a:endParaRPr>
                    </a:p>
                  </a:txBody>
                  <a:tcPr marL="44450" marR="44450" marT="0" marB="0"/>
                </a:tc>
                <a:tc>
                  <a:txBody>
                    <a:bodyPr/>
                    <a:lstStyle/>
                    <a:p>
                      <a:pPr algn="just">
                        <a:spcAft>
                          <a:spcPts val="0"/>
                        </a:spcAft>
                      </a:pPr>
                      <a:r>
                        <a:rPr lang="en-GB" sz="1800" dirty="0">
                          <a:effectLst/>
                        </a:rPr>
                        <a:t>2e snede</a:t>
                      </a:r>
                      <a:endParaRPr lang="sv-SE" sz="1800" dirty="0">
                        <a:effectLst/>
                        <a:latin typeface="+mn-lt"/>
                        <a:ea typeface="Calibri"/>
                      </a:endParaRPr>
                    </a:p>
                  </a:txBody>
                  <a:tcPr marL="44450" marR="44450" marT="0" marB="0"/>
                </a:tc>
                <a:tc>
                  <a:txBody>
                    <a:bodyPr/>
                    <a:lstStyle/>
                    <a:p>
                      <a:pPr algn="just">
                        <a:spcAft>
                          <a:spcPts val="0"/>
                        </a:spcAft>
                      </a:pPr>
                      <a:r>
                        <a:rPr lang="en-GB" sz="1800" dirty="0">
                          <a:effectLst/>
                        </a:rPr>
                        <a:t>3e snede</a:t>
                      </a:r>
                      <a:endParaRPr lang="sv-SE" sz="1800" dirty="0">
                        <a:effectLst/>
                        <a:latin typeface="+mn-lt"/>
                        <a:ea typeface="Calibri"/>
                      </a:endParaRPr>
                    </a:p>
                  </a:txBody>
                  <a:tcPr marL="44450" marR="44450" marT="0" marB="0"/>
                </a:tc>
                <a:tc>
                  <a:txBody>
                    <a:bodyPr/>
                    <a:lstStyle/>
                    <a:p>
                      <a:pPr algn="ctr">
                        <a:spcAft>
                          <a:spcPts val="0"/>
                        </a:spcAft>
                      </a:pPr>
                      <a:r>
                        <a:rPr lang="en-GB" sz="1800" dirty="0" err="1" smtClean="0">
                          <a:effectLst/>
                        </a:rPr>
                        <a:t>Totaal</a:t>
                      </a:r>
                      <a:endParaRPr lang="sv-SE" sz="1800" dirty="0">
                        <a:effectLst/>
                        <a:latin typeface="+mn-lt"/>
                        <a:ea typeface="Calibri"/>
                      </a:endParaRPr>
                    </a:p>
                  </a:txBody>
                  <a:tcPr marL="44450" marR="44450" marT="0" marB="0"/>
                </a:tc>
                <a:tc>
                  <a:txBody>
                    <a:bodyPr/>
                    <a:lstStyle/>
                    <a:p>
                      <a:pPr algn="just">
                        <a:spcAft>
                          <a:spcPts val="0"/>
                        </a:spcAft>
                      </a:pPr>
                      <a:r>
                        <a:rPr lang="en-GB" sz="1800">
                          <a:effectLst/>
                        </a:rPr>
                        <a:t> </a:t>
                      </a:r>
                      <a:endParaRPr lang="sv-SE" sz="1800">
                        <a:effectLst/>
                        <a:latin typeface="+mn-lt"/>
                        <a:ea typeface="Calibri"/>
                      </a:endParaRPr>
                    </a:p>
                  </a:txBody>
                  <a:tcPr marL="44450" marR="44450" marT="0" marB="0"/>
                </a:tc>
                <a:tc>
                  <a:txBody>
                    <a:bodyPr/>
                    <a:lstStyle/>
                    <a:p>
                      <a:pPr algn="ctr">
                        <a:spcAft>
                          <a:spcPts val="0"/>
                        </a:spcAft>
                      </a:pPr>
                      <a:r>
                        <a:rPr lang="en-GB" sz="1800" dirty="0">
                          <a:effectLst/>
                        </a:rPr>
                        <a:t>1e snede</a:t>
                      </a:r>
                      <a:endParaRPr lang="sv-SE" sz="1800" dirty="0">
                        <a:effectLst/>
                        <a:latin typeface="+mn-lt"/>
                        <a:ea typeface="Calibri"/>
                      </a:endParaRPr>
                    </a:p>
                  </a:txBody>
                  <a:tcPr marL="44450" marR="44450" marT="0" marB="0"/>
                </a:tc>
                <a:extLst>
                  <a:ext uri="{0D108BD9-81ED-4DB2-BD59-A6C34878D82A}">
                    <a16:rowId xmlns:a16="http://schemas.microsoft.com/office/drawing/2014/main" val="10002"/>
                  </a:ext>
                </a:extLst>
              </a:tr>
              <a:tr h="370840">
                <a:tc>
                  <a:txBody>
                    <a:bodyPr/>
                    <a:lstStyle/>
                    <a:p>
                      <a:pPr algn="just">
                        <a:spcAft>
                          <a:spcPts val="0"/>
                        </a:spcAft>
                      </a:pPr>
                      <a:r>
                        <a:rPr lang="en-GB" sz="1800" dirty="0">
                          <a:effectLst/>
                        </a:rPr>
                        <a:t>Met </a:t>
                      </a:r>
                      <a:r>
                        <a:rPr lang="en-GB" sz="1800" dirty="0" err="1" smtClean="0">
                          <a:effectLst/>
                        </a:rPr>
                        <a:t>snede</a:t>
                      </a:r>
                      <a:r>
                        <a:rPr lang="en-GB" sz="1800" dirty="0" smtClean="0">
                          <a:effectLst/>
                        </a:rPr>
                        <a:t> </a:t>
                      </a:r>
                      <a:r>
                        <a:rPr lang="en-GB" sz="1800" dirty="0" err="1" smtClean="0">
                          <a:effectLst/>
                        </a:rPr>
                        <a:t>laat</a:t>
                      </a:r>
                      <a:r>
                        <a:rPr lang="en-GB" sz="1800" dirty="0" smtClean="0">
                          <a:effectLst/>
                        </a:rPr>
                        <a:t> in </a:t>
                      </a:r>
                      <a:r>
                        <a:rPr lang="en-GB" sz="1800" dirty="0">
                          <a:effectLst/>
                        </a:rPr>
                        <a:t>de </a:t>
                      </a:r>
                      <a:r>
                        <a:rPr lang="en-GB" sz="1800" dirty="0" err="1" smtClean="0">
                          <a:effectLst/>
                        </a:rPr>
                        <a:t>herfst</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3,31</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1,94</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2,56</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7,81</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 </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2,40</a:t>
                      </a:r>
                      <a:endParaRPr lang="sv-SE" sz="1800" dirty="0">
                        <a:effectLst/>
                        <a:latin typeface="+mn-lt"/>
                        <a:ea typeface="Calibri"/>
                      </a:endParaRPr>
                    </a:p>
                  </a:txBody>
                  <a:tcPr marL="44450" marR="44450" marT="0" marB="0"/>
                </a:tc>
                <a:extLst>
                  <a:ext uri="{0D108BD9-81ED-4DB2-BD59-A6C34878D82A}">
                    <a16:rowId xmlns:a16="http://schemas.microsoft.com/office/drawing/2014/main" val="10003"/>
                  </a:ext>
                </a:extLst>
              </a:tr>
              <a:tr h="370840">
                <a:tc>
                  <a:txBody>
                    <a:bodyPr/>
                    <a:lstStyle/>
                    <a:p>
                      <a:pPr algn="just">
                        <a:spcAft>
                          <a:spcPts val="0"/>
                        </a:spcAft>
                      </a:pPr>
                      <a:r>
                        <a:rPr lang="en-GB" sz="1800" dirty="0" err="1">
                          <a:effectLst/>
                        </a:rPr>
                        <a:t>Zonder</a:t>
                      </a:r>
                      <a:r>
                        <a:rPr lang="en-GB" sz="1800" dirty="0">
                          <a:effectLst/>
                        </a:rPr>
                        <a:t> </a:t>
                      </a:r>
                      <a:r>
                        <a:rPr lang="en-GB" sz="1800" dirty="0" err="1" smtClean="0">
                          <a:effectLst/>
                        </a:rPr>
                        <a:t>snede</a:t>
                      </a:r>
                      <a:r>
                        <a:rPr lang="en-GB" sz="1800" dirty="0" smtClean="0">
                          <a:effectLst/>
                        </a:rPr>
                        <a:t> </a:t>
                      </a:r>
                      <a:r>
                        <a:rPr lang="en-GB" sz="1800" dirty="0" err="1" smtClean="0">
                          <a:effectLst/>
                        </a:rPr>
                        <a:t>laat</a:t>
                      </a:r>
                      <a:r>
                        <a:rPr lang="en-GB" sz="1800" dirty="0" smtClean="0">
                          <a:effectLst/>
                        </a:rPr>
                        <a:t> </a:t>
                      </a:r>
                      <a:r>
                        <a:rPr lang="en-GB" sz="1800" dirty="0">
                          <a:effectLst/>
                        </a:rPr>
                        <a:t>in de </a:t>
                      </a:r>
                      <a:r>
                        <a:rPr lang="en-GB" sz="1800" dirty="0" err="1" smtClean="0">
                          <a:effectLst/>
                        </a:rPr>
                        <a:t>herfst</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4,46</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1,92</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2,71</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9,11</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 </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3,25</a:t>
                      </a:r>
                      <a:endParaRPr lang="sv-SE" sz="1800" dirty="0">
                        <a:effectLst/>
                        <a:latin typeface="+mn-lt"/>
                        <a:ea typeface="Calibri"/>
                      </a:endParaRPr>
                    </a:p>
                  </a:txBody>
                  <a:tcPr marL="44450" marR="44450" marT="0" marB="0"/>
                </a:tc>
                <a:extLst>
                  <a:ext uri="{0D108BD9-81ED-4DB2-BD59-A6C34878D82A}">
                    <a16:rowId xmlns:a16="http://schemas.microsoft.com/office/drawing/2014/main" val="10004"/>
                  </a:ext>
                </a:extLst>
              </a:tr>
              <a:tr h="370840">
                <a:tc>
                  <a:txBody>
                    <a:bodyPr/>
                    <a:lstStyle/>
                    <a:p>
                      <a:pPr algn="just">
                        <a:spcAft>
                          <a:spcPts val="0"/>
                        </a:spcAft>
                      </a:pPr>
                      <a:r>
                        <a:rPr lang="en-GB" sz="1800" dirty="0" err="1" smtClean="0">
                          <a:effectLst/>
                          <a:latin typeface="+mn-lt"/>
                          <a:ea typeface="+mn-ea"/>
                        </a:rPr>
                        <a:t>Significantie</a:t>
                      </a:r>
                      <a:endParaRPr lang="sv-SE" sz="1800" dirty="0">
                        <a:effectLst/>
                        <a:latin typeface="+mn-lt"/>
                        <a:ea typeface="Calibri"/>
                      </a:endParaRPr>
                    </a:p>
                  </a:txBody>
                  <a:tcPr marL="44450" marR="44450" marT="0" marB="0"/>
                </a:tc>
                <a:tc>
                  <a:txBody>
                    <a:bodyPr/>
                    <a:lstStyle/>
                    <a:p>
                      <a:pPr algn="ctr">
                        <a:spcAft>
                          <a:spcPts val="0"/>
                        </a:spcAft>
                      </a:pPr>
                      <a:r>
                        <a:rPr lang="en-GB" sz="1800">
                          <a:effectLst/>
                        </a:rPr>
                        <a:t>**</a:t>
                      </a:r>
                      <a:endParaRPr lang="sv-SE" sz="1800">
                        <a:effectLst/>
                        <a:latin typeface="+mn-lt"/>
                        <a:ea typeface="Calibri"/>
                      </a:endParaRPr>
                    </a:p>
                  </a:txBody>
                  <a:tcPr marL="44450" marR="44450" marT="0" marB="0"/>
                </a:tc>
                <a:tc>
                  <a:txBody>
                    <a:bodyPr/>
                    <a:lstStyle/>
                    <a:p>
                      <a:pPr algn="ctr">
                        <a:spcAft>
                          <a:spcPts val="0"/>
                        </a:spcAft>
                      </a:pPr>
                      <a:r>
                        <a:rPr lang="en-GB" sz="1800">
                          <a:effectLst/>
                        </a:rPr>
                        <a:t>NS</a:t>
                      </a:r>
                      <a:endParaRPr lang="sv-SE" sz="1800">
                        <a:effectLst/>
                        <a:latin typeface="+mn-lt"/>
                        <a:ea typeface="Calibri"/>
                      </a:endParaRPr>
                    </a:p>
                  </a:txBody>
                  <a:tcPr marL="44450" marR="44450" marT="0" marB="0"/>
                </a:tc>
                <a:tc>
                  <a:txBody>
                    <a:bodyPr/>
                    <a:lstStyle/>
                    <a:p>
                      <a:pPr algn="ctr">
                        <a:spcAft>
                          <a:spcPts val="0"/>
                        </a:spcAft>
                      </a:pPr>
                      <a:r>
                        <a:rPr lang="en-GB" sz="1800">
                          <a:effectLst/>
                        </a:rPr>
                        <a:t>NS</a:t>
                      </a:r>
                      <a:endParaRPr lang="sv-SE" sz="1800">
                        <a:effectLst/>
                        <a:latin typeface="+mn-lt"/>
                        <a:ea typeface="Calibri"/>
                      </a:endParaRPr>
                    </a:p>
                  </a:txBody>
                  <a:tcPr marL="44450" marR="44450" marT="0" marB="0"/>
                </a:tc>
                <a:tc>
                  <a:txBody>
                    <a:bodyPr/>
                    <a:lstStyle/>
                    <a:p>
                      <a:pPr algn="ctr">
                        <a:spcAft>
                          <a:spcPts val="0"/>
                        </a:spcAft>
                      </a:pPr>
                      <a:r>
                        <a:rPr lang="en-GB" sz="1800" dirty="0">
                          <a:effectLst/>
                        </a:rPr>
                        <a:t>*</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 </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a:t>
                      </a:r>
                      <a:endParaRPr lang="sv-SE" sz="1800" dirty="0">
                        <a:effectLst/>
                        <a:latin typeface="+mn-lt"/>
                        <a:ea typeface="Calibri"/>
                      </a:endParaRPr>
                    </a:p>
                  </a:txBody>
                  <a:tcPr marL="44450" marR="44450" marT="0" marB="0"/>
                </a:tc>
                <a:extLst>
                  <a:ext uri="{0D108BD9-81ED-4DB2-BD59-A6C34878D82A}">
                    <a16:rowId xmlns:a16="http://schemas.microsoft.com/office/drawing/2014/main" val="10005"/>
                  </a:ext>
                </a:extLst>
              </a:tr>
            </a:tbl>
          </a:graphicData>
        </a:graphic>
      </p:graphicFrame>
      <p:sp>
        <p:nvSpPr>
          <p:cNvPr id="4" name="Rectangle 7"/>
          <p:cNvSpPr>
            <a:spLocks noChangeArrowheads="1"/>
          </p:cNvSpPr>
          <p:nvPr/>
        </p:nvSpPr>
        <p:spPr bwMode="auto">
          <a:xfrm>
            <a:off x="654020" y="4890472"/>
            <a:ext cx="8489979"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Door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zo laat mogelijk </a:t>
            </a:r>
            <a:r>
              <a:rPr kumimoji="0" lang="en-GB" sz="1800" b="0" i="0" u="none" strike="noStrike" kern="1200" cap="none" spc="0" normalizeH="0" baseline="0" noProof="0" dirty="0" err="1">
                <a:ln>
                  <a:noFill/>
                </a:ln>
                <a:solidFill>
                  <a:prstClr val="black"/>
                </a:solidFill>
                <a:effectLst/>
                <a:uLnTx/>
                <a:uFillTx/>
                <a:latin typeface="Calibri" pitchFamily="34" charset="0"/>
                <a:ea typeface="+mn-ea"/>
                <a:cs typeface="+mn-cs"/>
              </a:rPr>
              <a:t>te</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maaien</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vóór de stopzetting van de groei is de </a:t>
            </a:r>
            <a:r>
              <a:rPr lang="en-GB" dirty="0" err="1" smtClean="0">
                <a:solidFill>
                  <a:prstClr val="black"/>
                </a:solidFill>
              </a:rPr>
              <a:t>opbrengst</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in het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volgende</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voorjaar</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zowel in het tweede als in het derde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jaar</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 aanzienlijk gedaald, namelijk met ongeveer 25%.</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Geen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resterend effect van laat in de </a:t>
            </a:r>
            <a:r>
              <a:rPr kumimoji="0" lang="en-GB" sz="1800" b="0" i="0" u="none" strike="noStrike" kern="1200" cap="none" spc="0" normalizeH="0" baseline="0" noProof="0" dirty="0" err="1">
                <a:ln>
                  <a:noFill/>
                </a:ln>
                <a:solidFill>
                  <a:prstClr val="black"/>
                </a:solidFill>
                <a:effectLst/>
                <a:uLnTx/>
                <a:uFillTx/>
                <a:latin typeface="Calibri" pitchFamily="34" charset="0"/>
                <a:ea typeface="+mn-ea"/>
                <a:cs typeface="+mn-cs"/>
              </a:rPr>
              <a:t>herfst</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lang="en-GB" dirty="0" err="1" smtClean="0">
                <a:solidFill>
                  <a:prstClr val="black"/>
                </a:solidFill>
              </a:rPr>
              <a:t>maaien</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op de volgende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snedes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Het raaigras heeft nog steeds problemen met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wintersterfte</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en blijft een minderheidsgras in </a:t>
            </a:r>
            <a:r>
              <a:rPr kumimoji="0" lang="en-GB" sz="1800" b="0" i="0" u="none" strike="noStrike" kern="1200" cap="none" spc="0" normalizeH="0" baseline="0" noProof="0" dirty="0" err="1">
                <a:ln>
                  <a:noFill/>
                </a:ln>
                <a:solidFill>
                  <a:prstClr val="black"/>
                </a:solidFill>
                <a:effectLst/>
                <a:uLnTx/>
                <a:uFillTx/>
                <a:latin typeface="Calibri" pitchFamily="34" charset="0"/>
                <a:ea typeface="+mn-ea"/>
                <a:cs typeface="+mn-cs"/>
              </a:rPr>
              <a:t>Zweedse</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lang="en-GB" dirty="0" err="1" smtClean="0">
                <a:solidFill>
                  <a:prstClr val="black"/>
                </a:solidFill>
              </a:rPr>
              <a:t>graslanden</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5" name="Rektangel 4"/>
          <p:cNvSpPr/>
          <p:nvPr/>
        </p:nvSpPr>
        <p:spPr>
          <a:xfrm>
            <a:off x="7659984" y="6384456"/>
            <a:ext cx="1249445" cy="307777"/>
          </a:xfrm>
          <a:prstGeom prst="rect">
            <a:avLst/>
          </a:prstGeom>
        </p:spPr>
        <p:txBody>
          <a:bodyPr wrap="none">
            <a:spAutoFit/>
          </a:body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a:ea typeface="+mn-ea"/>
                <a:cs typeface="+mn-cs"/>
              </a:rPr>
              <a:t>Halling</a:t>
            </a:r>
            <a:r>
              <a:rPr kumimoji="0" lang="en-US" sz="1400" b="0" i="0" u="none" strike="noStrike" kern="1200" cap="none" spc="0" normalizeH="0" baseline="0" noProof="0" dirty="0">
                <a:ln>
                  <a:noFill/>
                </a:ln>
                <a:solidFill>
                  <a:prstClr val="black"/>
                </a:solidFill>
                <a:effectLst/>
                <a:uLnTx/>
                <a:uFillTx/>
                <a:latin typeface="Calibri"/>
                <a:ea typeface="+mn-ea"/>
                <a:cs typeface="+mn-cs"/>
              </a:rPr>
              <a:t>, 1994)</a:t>
            </a:r>
          </a:p>
        </p:txBody>
      </p:sp>
      <p:sp>
        <p:nvSpPr>
          <p:cNvPr id="6" name="Rectangle 7"/>
          <p:cNvSpPr>
            <a:spLocks noChangeArrowheads="1"/>
          </p:cNvSpPr>
          <p:nvPr/>
        </p:nvSpPr>
        <p:spPr bwMode="auto">
          <a:xfrm>
            <a:off x="558483" y="1933483"/>
            <a:ext cx="83022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Effect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van het </a:t>
            </a:r>
            <a:r>
              <a:rPr kumimoji="0" lang="en-US" sz="1800" b="0" i="0" u="none" strike="noStrike" kern="1200" cap="none" spc="0" normalizeH="0" baseline="0" noProof="0" dirty="0" err="1">
                <a:ln>
                  <a:noFill/>
                </a:ln>
                <a:solidFill>
                  <a:prstClr val="black"/>
                </a:solidFill>
                <a:effectLst/>
                <a:uLnTx/>
                <a:uFillTx/>
                <a:latin typeface="Calibri" pitchFamily="34" charset="0"/>
                <a:ea typeface="+mn-ea"/>
                <a:cs typeface="+mn-cs"/>
              </a:rPr>
              <a:t>beheer</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in de </a:t>
            </a:r>
            <a:r>
              <a:rPr kumimoji="0" lang="en-US"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herfst</a:t>
            </a: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op de daaropvolgende droge </a:t>
            </a: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stof (DS) opbrengst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van overblijvend raaigras </a:t>
            </a: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a:t>
            </a:r>
            <a:r>
              <a:rPr kumimoji="0" lang="en-US"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gemiddelde</a:t>
            </a: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 van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verschillende rassen) </a:t>
            </a:r>
            <a:endPar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5804885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439227" cy="531316"/>
          </a:xfrm>
        </p:spPr>
        <p:txBody>
          <a:bodyPr/>
          <a:lstStyle/>
          <a:p>
            <a:r>
              <a:rPr lang="en-US" sz="2400" dirty="0" smtClean="0">
                <a:solidFill>
                  <a:schemeClr val="tx1"/>
                </a:solidFill>
                <a:latin typeface="+mn-lt"/>
              </a:rPr>
              <a:t>Trends voor de toekomst</a:t>
            </a:r>
            <a:br>
              <a:rPr lang="en-US" sz="2400" dirty="0" smtClean="0">
                <a:solidFill>
                  <a:schemeClr val="tx1"/>
                </a:solidFill>
                <a:latin typeface="+mn-lt"/>
              </a:rPr>
            </a:br>
            <a:endParaRPr lang="es-ES" sz="2400" dirty="0">
              <a:solidFill>
                <a:schemeClr val="tx1"/>
              </a:solidFill>
              <a:latin typeface="+mn-lt"/>
            </a:endParaRPr>
          </a:p>
        </p:txBody>
      </p:sp>
      <p:sp>
        <p:nvSpPr>
          <p:cNvPr id="3" name="Rectangle 7"/>
          <p:cNvSpPr>
            <a:spLocks noChangeArrowheads="1"/>
          </p:cNvSpPr>
          <p:nvPr/>
        </p:nvSpPr>
        <p:spPr bwMode="auto">
          <a:xfrm>
            <a:off x="576767" y="1233842"/>
            <a:ext cx="7387871"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Er is </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nu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opnieuw belangstelling voor de productie van inheemse eiwitten ter vervanging van ingevoerde eiwitten.</a:t>
            </a:r>
            <a:endParaRPr kumimoji="0" lang="sv-SE" sz="20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lang="en-US" sz="2000" dirty="0" smtClean="0">
                <a:solidFill>
                  <a:prstClr val="black"/>
                </a:solidFill>
              </a:rPr>
              <a:t>Meer</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kennis over de teelt van grassen </a:t>
            </a:r>
            <a:r>
              <a:rPr kumimoji="0" lang="en-US" sz="2000" b="0" i="0" u="none" strike="noStrike" kern="1200" cap="none" spc="0" normalizeH="0" baseline="0" noProof="0" dirty="0" err="1">
                <a:ln>
                  <a:noFill/>
                </a:ln>
                <a:solidFill>
                  <a:prstClr val="black"/>
                </a:solidFill>
                <a:effectLst/>
                <a:uLnTx/>
                <a:uFillTx/>
                <a:latin typeface="Calibri" pitchFamily="34" charset="0"/>
                <a:ea typeface="+mn-ea"/>
                <a:cs typeface="+mn-cs"/>
              </a:rPr>
              <a:t>en</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leguminosen</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die beter bestand zijn tegen droge en/of natte omstandigheden is belangrijk om beter om te </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gaan met de toekomstige klimaatverandering. </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Er is een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toenemende belangstelling voor soorten met bijzondere eigenschappen, zoals in water oplosbare koolhydraten en </a:t>
            </a:r>
            <a:r>
              <a:rPr kumimoji="0" lang="en-US" sz="2000" b="0" i="0" u="none" strike="noStrike" kern="1200" cap="none" spc="0" normalizeH="0" baseline="0" noProof="0" dirty="0" err="1">
                <a:ln>
                  <a:noFill/>
                </a:ln>
                <a:solidFill>
                  <a:prstClr val="black"/>
                </a:solidFill>
                <a:effectLst/>
                <a:uLnTx/>
                <a:uFillTx/>
                <a:latin typeface="Calibri" pitchFamily="34" charset="0"/>
                <a:ea typeface="+mn-ea"/>
                <a:cs typeface="+mn-cs"/>
              </a:rPr>
              <a:t>gecondenseerde</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tannines</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Onderzoek </a:t>
            </a:r>
            <a:r>
              <a:rPr kumimoji="0" lang="en-US" sz="2000" b="0" i="0" u="none" strike="noStrike" kern="1200" cap="none" spc="0" normalizeH="0" baseline="0" noProof="0" dirty="0" err="1">
                <a:ln>
                  <a:noFill/>
                </a:ln>
                <a:solidFill>
                  <a:prstClr val="black"/>
                </a:solidFill>
                <a:effectLst/>
                <a:uLnTx/>
                <a:uFillTx/>
                <a:latin typeface="Calibri" pitchFamily="34" charset="0"/>
                <a:ea typeface="+mn-ea"/>
                <a:cs typeface="+mn-cs"/>
              </a:rPr>
              <a:t>naar</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gewone</a:t>
            </a:r>
            <a:r>
              <a:rPr kumimoji="0" lang="en-US" sz="2000" b="0" i="0" u="none" strike="noStrike" kern="1200" cap="none" spc="0" normalizeH="0" noProof="0" dirty="0" smtClean="0">
                <a:ln>
                  <a:noFill/>
                </a:ln>
                <a:solidFill>
                  <a:prstClr val="black"/>
                </a:solidFill>
                <a:effectLst/>
                <a:uLnTx/>
                <a:uFillTx/>
                <a:latin typeface="Calibri" pitchFamily="34" charset="0"/>
                <a:ea typeface="+mn-ea"/>
                <a:cs typeface="+mn-cs"/>
              </a:rPr>
              <a:t> </a:t>
            </a:r>
            <a:r>
              <a:rPr kumimoji="0" lang="en-US" sz="2000" b="0" i="0" u="none" strike="noStrike" kern="1200" cap="none" spc="0" normalizeH="0" noProof="0" dirty="0" err="1" smtClean="0">
                <a:ln>
                  <a:noFill/>
                </a:ln>
                <a:solidFill>
                  <a:prstClr val="black"/>
                </a:solidFill>
                <a:effectLst/>
                <a:uLnTx/>
                <a:uFillTx/>
                <a:latin typeface="Calibri" pitchFamily="34" charset="0"/>
                <a:ea typeface="+mn-ea"/>
                <a:cs typeface="+mn-cs"/>
              </a:rPr>
              <a:t>rolklaver</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een </a:t>
            </a:r>
            <a:r>
              <a:rPr kumimoji="0" lang="en-US" sz="2000" b="0" i="0" u="none" strike="noStrike" kern="1200" cap="none" spc="0" normalizeH="0" baseline="0" noProof="0" dirty="0" err="1">
                <a:ln>
                  <a:noFill/>
                </a:ln>
                <a:solidFill>
                  <a:prstClr val="black"/>
                </a:solidFill>
                <a:effectLst/>
                <a:uLnTx/>
                <a:uFillTx/>
                <a:latin typeface="Calibri" pitchFamily="34" charset="0"/>
                <a:ea typeface="+mn-ea"/>
                <a:cs typeface="+mn-cs"/>
              </a:rPr>
              <a:t>kleine</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voederleguminose</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met gecondenseerde tannines, </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bevestigt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dat het bestand is tegen de Zweedse </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klimaatomstandigheden.</a:t>
            </a:r>
          </a:p>
        </p:txBody>
      </p:sp>
      <p:pic>
        <p:nvPicPr>
          <p:cNvPr id="4" name="Bildobjekt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8977" y="4725854"/>
            <a:ext cx="2961563" cy="2221173"/>
          </a:xfrm>
          <a:prstGeom prst="rect">
            <a:avLst/>
          </a:prstGeom>
        </p:spPr>
      </p:pic>
      <p:sp>
        <p:nvSpPr>
          <p:cNvPr id="5" name="textruta 4"/>
          <p:cNvSpPr txBox="1"/>
          <p:nvPr/>
        </p:nvSpPr>
        <p:spPr>
          <a:xfrm>
            <a:off x="7474202" y="6600967"/>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Foto: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783751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112132"/>
            <a:ext cx="6439227" cy="1430066"/>
          </a:xfrm>
        </p:spPr>
        <p:txBody>
          <a:bodyPr/>
          <a:lstStyle/>
          <a:p>
            <a:r>
              <a:rPr lang="en-US" sz="2400" dirty="0">
                <a:solidFill>
                  <a:schemeClr val="tx1"/>
                </a:solidFill>
                <a:latin typeface="+mn-lt"/>
              </a:rPr>
              <a:t>Melkopbrengst </a:t>
            </a:r>
            <a:r>
              <a:rPr lang="en-US" sz="2400" dirty="0" err="1">
                <a:solidFill>
                  <a:schemeClr val="tx1"/>
                </a:solidFill>
                <a:latin typeface="+mn-lt"/>
              </a:rPr>
              <a:t>en</a:t>
            </a:r>
            <a:r>
              <a:rPr lang="en-US" sz="2400" dirty="0">
                <a:solidFill>
                  <a:schemeClr val="tx1"/>
                </a:solidFill>
                <a:latin typeface="+mn-lt"/>
              </a:rPr>
              <a:t> </a:t>
            </a:r>
            <a:r>
              <a:rPr lang="en-US" sz="2400" dirty="0" smtClean="0">
                <a:solidFill>
                  <a:schemeClr val="tx1"/>
                </a:solidFill>
                <a:latin typeface="+mn-lt"/>
              </a:rPr>
              <a:t>-</a:t>
            </a:r>
            <a:r>
              <a:rPr lang="en-US" sz="2400" dirty="0" err="1" smtClean="0">
                <a:solidFill>
                  <a:schemeClr val="tx1"/>
                </a:solidFill>
                <a:latin typeface="+mn-lt"/>
              </a:rPr>
              <a:t>samenstelling</a:t>
            </a:r>
            <a:r>
              <a:rPr lang="en-US" sz="2400" dirty="0" smtClean="0">
                <a:solidFill>
                  <a:schemeClr val="tx1"/>
                </a:solidFill>
                <a:latin typeface="+mn-lt"/>
              </a:rPr>
              <a:t> </a:t>
            </a:r>
            <a:r>
              <a:rPr lang="en-US" sz="2400" dirty="0" err="1" smtClean="0">
                <a:solidFill>
                  <a:schemeClr val="tx1"/>
                </a:solidFill>
                <a:latin typeface="+mn-lt"/>
              </a:rPr>
              <a:t>bij</a:t>
            </a:r>
            <a:r>
              <a:rPr lang="en-US" sz="2400" dirty="0" smtClean="0">
                <a:solidFill>
                  <a:schemeClr val="tx1"/>
                </a:solidFill>
                <a:latin typeface="+mn-lt"/>
              </a:rPr>
              <a:t> </a:t>
            </a:r>
            <a:r>
              <a:rPr lang="en-US" sz="2400" dirty="0" err="1" smtClean="0">
                <a:solidFill>
                  <a:schemeClr val="tx1"/>
                </a:solidFill>
                <a:latin typeface="+mn-lt"/>
              </a:rPr>
              <a:t>voeren</a:t>
            </a:r>
            <a:r>
              <a:rPr lang="en-US" sz="2400" dirty="0" smtClean="0">
                <a:solidFill>
                  <a:schemeClr val="tx1"/>
                </a:solidFill>
                <a:latin typeface="+mn-lt"/>
              </a:rPr>
              <a:t> met </a:t>
            </a:r>
            <a:r>
              <a:rPr lang="en-US" sz="2400" dirty="0" err="1" smtClean="0">
                <a:solidFill>
                  <a:schemeClr val="tx1"/>
                </a:solidFill>
                <a:latin typeface="+mn-lt"/>
              </a:rPr>
              <a:t>gewone</a:t>
            </a:r>
            <a:r>
              <a:rPr lang="en-US" sz="2400" dirty="0" smtClean="0">
                <a:solidFill>
                  <a:schemeClr val="tx1"/>
                </a:solidFill>
                <a:latin typeface="+mn-lt"/>
              </a:rPr>
              <a:t> </a:t>
            </a:r>
            <a:r>
              <a:rPr lang="en-US" sz="2400" dirty="0" err="1" smtClean="0">
                <a:solidFill>
                  <a:schemeClr val="tx1"/>
                </a:solidFill>
                <a:latin typeface="+mn-lt"/>
              </a:rPr>
              <a:t>rolklaver</a:t>
            </a:r>
            <a:r>
              <a:rPr lang="en-US" sz="2400" dirty="0" smtClean="0">
                <a:solidFill>
                  <a:schemeClr val="tx1"/>
                </a:solidFill>
                <a:latin typeface="+mn-lt"/>
              </a:rPr>
              <a:t>/</a:t>
            </a:r>
            <a:r>
              <a:rPr lang="en-US" sz="2400" dirty="0" err="1" smtClean="0">
                <a:solidFill>
                  <a:schemeClr val="tx1"/>
                </a:solidFill>
                <a:latin typeface="+mn-lt"/>
              </a:rPr>
              <a:t>graskuil</a:t>
            </a:r>
            <a:r>
              <a:rPr lang="en-US" sz="2400" dirty="0" smtClean="0">
                <a:solidFill>
                  <a:schemeClr val="tx1"/>
                </a:solidFill>
                <a:latin typeface="+mn-lt"/>
              </a:rPr>
              <a:t> of </a:t>
            </a:r>
            <a:r>
              <a:rPr lang="en-US" sz="2400" dirty="0" err="1" smtClean="0">
                <a:solidFill>
                  <a:schemeClr val="tx1"/>
                </a:solidFill>
                <a:latin typeface="+mn-lt"/>
              </a:rPr>
              <a:t>witte</a:t>
            </a:r>
            <a:r>
              <a:rPr lang="en-US" sz="2400" dirty="0" smtClean="0">
                <a:solidFill>
                  <a:schemeClr val="tx1"/>
                </a:solidFill>
                <a:latin typeface="+mn-lt"/>
              </a:rPr>
              <a:t> </a:t>
            </a:r>
            <a:r>
              <a:rPr lang="en-US" sz="2400" dirty="0" err="1" smtClean="0">
                <a:solidFill>
                  <a:schemeClr val="tx1"/>
                </a:solidFill>
                <a:latin typeface="+mn-lt"/>
              </a:rPr>
              <a:t>klaver</a:t>
            </a:r>
            <a:r>
              <a:rPr lang="en-US" sz="2400" dirty="0" smtClean="0">
                <a:solidFill>
                  <a:schemeClr val="tx1"/>
                </a:solidFill>
                <a:latin typeface="+mn-lt"/>
              </a:rPr>
              <a:t>/</a:t>
            </a:r>
            <a:r>
              <a:rPr lang="en-US" sz="2400" dirty="0" err="1" smtClean="0">
                <a:solidFill>
                  <a:schemeClr val="tx1"/>
                </a:solidFill>
                <a:latin typeface="+mn-lt"/>
              </a:rPr>
              <a:t>graskuil</a:t>
            </a:r>
            <a:r>
              <a:rPr lang="en-US" sz="2400" dirty="0" smtClean="0">
                <a:solidFill>
                  <a:schemeClr val="tx1"/>
                </a:solidFill>
                <a:latin typeface="+mn-lt"/>
              </a:rPr>
              <a:t> in </a:t>
            </a:r>
            <a:r>
              <a:rPr lang="en-US" sz="2400" dirty="0" err="1" smtClean="0">
                <a:solidFill>
                  <a:schemeClr val="tx1"/>
                </a:solidFill>
                <a:latin typeface="+mn-lt"/>
              </a:rPr>
              <a:t>omschakelproeven</a:t>
            </a:r>
            <a:r>
              <a:rPr lang="en-US" sz="2400" dirty="0" smtClean="0">
                <a:solidFill>
                  <a:schemeClr val="tx1"/>
                </a:solidFill>
                <a:latin typeface="+mn-lt"/>
              </a:rPr>
              <a:t> in </a:t>
            </a:r>
            <a:r>
              <a:rPr lang="en-US" sz="2400" dirty="0">
                <a:solidFill>
                  <a:schemeClr val="tx1"/>
                </a:solidFill>
                <a:latin typeface="+mn-lt"/>
              </a:rPr>
              <a:t>twee opeenvolgende jaren </a:t>
            </a:r>
            <a:r>
              <a:rPr lang="en-US" sz="2400" b="0" dirty="0">
                <a:solidFill>
                  <a:schemeClr val="tx1"/>
                </a:solidFill>
                <a:latin typeface="+mn-lt"/>
              </a:rPr>
              <a:t>(N = 76</a:t>
            </a:r>
            <a:r>
              <a:rPr lang="en-US" sz="2400" b="0" dirty="0" smtClean="0">
                <a:solidFill>
                  <a:schemeClr val="tx1"/>
                </a:solidFill>
                <a:latin typeface="+mn-lt"/>
              </a:rPr>
              <a:t>)</a:t>
            </a:r>
            <a:endParaRPr lang="es-ES" sz="2400" b="0" dirty="0">
              <a:solidFill>
                <a:schemeClr val="tx1"/>
              </a:solidFill>
              <a:latin typeface="+mn-lt"/>
            </a:endParaRPr>
          </a:p>
        </p:txBody>
      </p:sp>
      <p:grpSp>
        <p:nvGrpSpPr>
          <p:cNvPr id="7" name="Grupp 6"/>
          <p:cNvGrpSpPr/>
          <p:nvPr/>
        </p:nvGrpSpPr>
        <p:grpSpPr>
          <a:xfrm>
            <a:off x="656192" y="1728795"/>
            <a:ext cx="7779276" cy="3968695"/>
            <a:chOff x="912597" y="1746914"/>
            <a:chExt cx="8525932" cy="4383919"/>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2597" y="1746914"/>
              <a:ext cx="6430658" cy="3903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ruta 2"/>
            <p:cNvSpPr txBox="1"/>
            <p:nvPr/>
          </p:nvSpPr>
          <p:spPr>
            <a:xfrm>
              <a:off x="7302275" y="3555990"/>
              <a:ext cx="2136254" cy="4079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dirty="0" smtClean="0">
                  <a:solidFill>
                    <a:prstClr val="black"/>
                  </a:solidFill>
                  <a:latin typeface="Calibri"/>
                </a:rPr>
                <a:t>Gewone rolklaver</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ruta 4"/>
            <p:cNvSpPr txBox="1"/>
            <p:nvPr/>
          </p:nvSpPr>
          <p:spPr>
            <a:xfrm>
              <a:off x="7318195" y="3872166"/>
              <a:ext cx="17052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Witte </a:t>
              </a: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klaver</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ruta 5"/>
            <p:cNvSpPr txBox="1"/>
            <p:nvPr/>
          </p:nvSpPr>
          <p:spPr>
            <a:xfrm>
              <a:off x="1635330" y="5484876"/>
              <a:ext cx="5713155" cy="6459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Melk                   ECM                  Eiwit                    Vet</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kg/d                    </a:t>
              </a:r>
              <a:r>
                <a:rPr kumimoji="0" lang="sv-SE" sz="1600" b="0" i="0" u="none" strike="noStrike" kern="1200" cap="none" spc="0" normalizeH="0" baseline="0" noProof="0" dirty="0">
                  <a:ln>
                    <a:noFill/>
                  </a:ln>
                  <a:solidFill>
                    <a:prstClr val="black"/>
                  </a:solidFill>
                  <a:effectLst/>
                  <a:uLnTx/>
                  <a:uFillTx/>
                  <a:latin typeface="Calibri"/>
                  <a:ea typeface="+mn-ea"/>
                  <a:cs typeface="+mn-cs"/>
                </a:rPr>
                <a:t>kg/d </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g/kg DS</a:t>
              </a:r>
              <a:r>
                <a:rPr kumimoji="0" lang="sv-SE" sz="1600" b="0" i="0" u="none" strike="noStrike" kern="1200" cap="none" spc="0" normalizeH="0" noProof="0" dirty="0" smtClean="0">
                  <a:ln>
                    <a:noFill/>
                  </a:ln>
                  <a:solidFill>
                    <a:prstClr val="black"/>
                  </a:solidFill>
                  <a:effectLst/>
                  <a:uLnTx/>
                  <a:uFillTx/>
                  <a:latin typeface="Calibri"/>
                  <a:ea typeface="+mn-ea"/>
                  <a:cs typeface="+mn-cs"/>
                </a:rPr>
                <a:t>           </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g/kg DS</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Rektangel 3"/>
          <p:cNvSpPr/>
          <p:nvPr/>
        </p:nvSpPr>
        <p:spPr>
          <a:xfrm>
            <a:off x="6309491" y="4693988"/>
            <a:ext cx="1968809"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***P</a:t>
            </a:r>
            <a:r>
              <a:rPr kumimoji="0" lang="sv-SE" sz="1400" b="0" i="0" u="none" strike="noStrike" kern="1200" cap="none" spc="0" normalizeH="0" baseline="0" noProof="0" dirty="0" smtClean="0">
                <a:ln>
                  <a:noFill/>
                </a:ln>
                <a:solidFill>
                  <a:prstClr val="black"/>
                </a:solidFill>
                <a:effectLst/>
                <a:uLnTx/>
                <a:uFillTx/>
                <a:latin typeface="Calibri"/>
                <a:ea typeface="+mn-ea"/>
                <a:cs typeface="+mn-cs"/>
              </a:rPr>
              <a:t> &lt; 0,001; †P &lt; 0,10 </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ktangel 10"/>
          <p:cNvSpPr/>
          <p:nvPr/>
        </p:nvSpPr>
        <p:spPr>
          <a:xfrm>
            <a:off x="7049975" y="5294373"/>
            <a:ext cx="197381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(Eriksson </a:t>
            </a:r>
            <a:r>
              <a:rPr kumimoji="0" lang="sv-SE" sz="1600" b="0" i="1" u="none" strike="noStrike" kern="1200" cap="none" spc="0" normalizeH="0" baseline="0" noProof="0" dirty="0" smtClean="0">
                <a:ln>
                  <a:noFill/>
                </a:ln>
                <a:solidFill>
                  <a:prstClr val="black"/>
                </a:solidFill>
                <a:effectLst/>
                <a:uLnTx/>
                <a:uFillTx/>
                <a:latin typeface="Calibri"/>
                <a:ea typeface="+mn-ea"/>
                <a:cs typeface="+mn-cs"/>
              </a:rPr>
              <a:t>et al</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2012)</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ktangel 9"/>
          <p:cNvSpPr/>
          <p:nvPr/>
        </p:nvSpPr>
        <p:spPr>
          <a:xfrm>
            <a:off x="656192" y="5953677"/>
            <a:ext cx="8324037" cy="523220"/>
          </a:xfrm>
          <a:prstGeom prst="rect">
            <a:avLst/>
          </a:prstGeom>
          <a:solidFill>
            <a:schemeClr val="accent3"/>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Een tendens naar een hogere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melkgift en </a:t>
            </a:r>
            <a:r>
              <a:rPr kumimoji="0" lang="en-US" sz="1400" b="0" i="0" u="none" strike="noStrike" kern="1200" cap="none" spc="0" normalizeH="0" baseline="0" noProof="0" dirty="0">
                <a:ln>
                  <a:noFill/>
                </a:ln>
                <a:solidFill>
                  <a:prstClr val="black"/>
                </a:solidFill>
                <a:effectLst/>
                <a:uLnTx/>
                <a:uFillTx/>
                <a:latin typeface="Calibri"/>
                <a:ea typeface="+mn-ea"/>
                <a:cs typeface="+mn-cs"/>
              </a:rPr>
              <a:t>een iets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hoger</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eiwitgehalte</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leidde</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tot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een</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rPr>
              <a:t>hogere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eiwitopbrengst</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bij</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gewone</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rolklaver</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grassilage</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maar de </a:t>
            </a:r>
            <a:r>
              <a:rPr kumimoji="0" lang="en-US" sz="1400" b="0" i="0" u="none" strike="noStrike" kern="1200" cap="none" spc="0" normalizeH="0" baseline="0" noProof="0" dirty="0">
                <a:ln>
                  <a:noFill/>
                </a:ln>
                <a:solidFill>
                  <a:prstClr val="black"/>
                </a:solidFill>
                <a:effectLst/>
                <a:uLnTx/>
                <a:uFillTx/>
                <a:latin typeface="Calibri"/>
                <a:ea typeface="+mn-ea"/>
                <a:cs typeface="+mn-cs"/>
              </a:rPr>
              <a:t>ECM-opbrengst verschilde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niet significant tussen </a:t>
            </a:r>
            <a:r>
              <a:rPr kumimoji="0" lang="en-US" sz="1400" b="0" i="0" u="none" strike="noStrike" kern="1200" cap="none" spc="0" normalizeH="0" baseline="0" noProof="0" dirty="0">
                <a:ln>
                  <a:noFill/>
                </a:ln>
                <a:solidFill>
                  <a:prstClr val="black"/>
                </a:solidFill>
                <a:effectLst/>
                <a:uLnTx/>
                <a:uFillTx/>
                <a:latin typeface="Calibri"/>
                <a:ea typeface="+mn-ea"/>
                <a:cs typeface="+mn-cs"/>
              </a:rPr>
              <a:t>de </a:t>
            </a:r>
            <a:r>
              <a:rPr lang="en-US" sz="1400" dirty="0" err="1" smtClean="0">
                <a:solidFill>
                  <a:prstClr val="black"/>
                </a:solidFill>
                <a:latin typeface="Calibri"/>
              </a:rPr>
              <a:t>rantsoenen</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Bildobjekt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70358" y="3799806"/>
            <a:ext cx="1130219" cy="883731"/>
          </a:xfrm>
          <a:prstGeom prst="rect">
            <a:avLst/>
          </a:prstGeom>
        </p:spPr>
      </p:pic>
      <p:pic>
        <p:nvPicPr>
          <p:cNvPr id="16" name="Bildobjekt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2265" y="2489066"/>
            <a:ext cx="1118312" cy="838734"/>
          </a:xfrm>
          <a:prstGeom prst="rect">
            <a:avLst/>
          </a:prstGeom>
        </p:spPr>
      </p:pic>
    </p:spTree>
    <p:extLst>
      <p:ext uri="{BB962C8B-B14F-4D97-AF65-F5344CB8AC3E}">
        <p14:creationId xmlns:p14="http://schemas.microsoft.com/office/powerpoint/2010/main" val="23151667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5"/>
          <p:cNvSpPr txBox="1">
            <a:spLocks noChangeArrowheads="1"/>
          </p:cNvSpPr>
          <p:nvPr/>
        </p:nvSpPr>
        <p:spPr bwMode="auto">
          <a:xfrm>
            <a:off x="601386" y="528882"/>
            <a:ext cx="70035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Effect van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verschillende</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factoren</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op de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zaadselectie</a:t>
            </a:r>
            <a:endPar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67587" name="Rectangle 7"/>
          <p:cNvSpPr>
            <a:spLocks noChangeArrowheads="1"/>
          </p:cNvSpPr>
          <p:nvPr/>
        </p:nvSpPr>
        <p:spPr bwMode="auto">
          <a:xfrm>
            <a:off x="611188" y="1505216"/>
            <a:ext cx="7858551" cy="516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Frequenter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maaien</a:t>
            </a:r>
            <a:r>
              <a:rPr kumimoji="0" lang="en-US" altLang="sv-SE" sz="2000" b="0" i="0" u="none" strike="noStrike" kern="1200" cap="none" spc="0" normalizeH="0" baseline="0" noProof="0" dirty="0" smtClean="0">
                <a:ln>
                  <a:noFill/>
                </a:ln>
                <a:solidFill>
                  <a:srgbClr val="9BBB59"/>
                </a:solidFill>
                <a:effectLst/>
                <a:uLnTx/>
                <a:uFillTx/>
                <a:latin typeface="Calibri"/>
                <a:ea typeface="+mn-ea"/>
                <a:cs typeface="Times New Roman" panose="02020603050405020304" pitchFamily="18" charset="0"/>
              </a:rPr>
              <a:t> 	- </a:t>
            </a:r>
            <a:r>
              <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witte klaver en meerjarig raaigras</a:t>
            </a:r>
          </a:p>
          <a:p>
            <a:pPr marL="0" marR="0" lvl="1" indent="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Betere </a:t>
            </a:r>
            <a:r>
              <a:rPr kumimoji="0" lang="en-US" altLang="sv-SE" sz="2000" b="0" i="0" u="none" strike="noStrike" kern="1200" cap="none" spc="0" normalizeH="0" baseline="0" noProof="0" dirty="0" err="1">
                <a:ln>
                  <a:noFill/>
                </a:ln>
                <a:solidFill>
                  <a:prstClr val="black"/>
                </a:solidFill>
                <a:effectLst/>
                <a:uLnTx/>
                <a:uFillTx/>
                <a:latin typeface="Calibri"/>
                <a:ea typeface="+mn-ea"/>
                <a:cs typeface="+mn-cs"/>
              </a:rPr>
              <a:t>winterhardheid</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srgbClr val="9BBB59"/>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witte klaver, timothee </a:t>
            </a:r>
            <a:r>
              <a:rPr kumimoji="0" lang="en-US" altLang="sv-SE" sz="2000" b="0" i="0" u="none" strike="noStrike" kern="1200" cap="none" spc="0" normalizeH="0" baseline="0" noProof="0" dirty="0" err="1">
                <a:ln>
                  <a:noFill/>
                </a:ln>
                <a:solidFill>
                  <a:srgbClr val="9BBB59"/>
                </a:solidFill>
                <a:effectLst/>
                <a:uLnTx/>
                <a:uFillTx/>
                <a:latin typeface="Calibri"/>
                <a:ea typeface="+mn-ea"/>
                <a:cs typeface="Times New Roman" panose="02020603050405020304" pitchFamily="18" charset="0"/>
              </a:rPr>
              <a:t>en</a:t>
            </a:r>
            <a:r>
              <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 </a:t>
            </a:r>
            <a:r>
              <a:rPr lang="en-US" altLang="sv-SE" sz="2000" dirty="0" err="1" smtClean="0">
                <a:solidFill>
                  <a:srgbClr val="9BBB59"/>
                </a:solidFill>
                <a:latin typeface="Calibri"/>
                <a:cs typeface="Times New Roman" panose="02020603050405020304" pitchFamily="18" charset="0"/>
              </a:rPr>
              <a:t>riet</a:t>
            </a:r>
            <a:r>
              <a:rPr kumimoji="0" lang="en-US" altLang="sv-SE" sz="2000" b="0" i="0" u="none" strike="noStrike" kern="1200" cap="none" spc="0" normalizeH="0" baseline="0" noProof="0" dirty="0" err="1" smtClean="0">
                <a:ln>
                  <a:noFill/>
                </a:ln>
                <a:solidFill>
                  <a:srgbClr val="9BBB59"/>
                </a:solidFill>
                <a:effectLst/>
                <a:uLnTx/>
                <a:uFillTx/>
                <a:latin typeface="Calibri"/>
                <a:ea typeface="+mn-ea"/>
                <a:cs typeface="Times New Roman" panose="02020603050405020304" pitchFamily="18" charset="0"/>
              </a:rPr>
              <a:t>zwenkgras</a:t>
            </a:r>
            <a:endPar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endParaRPr>
          </a:p>
          <a:p>
            <a:pPr marL="0" marR="0" lvl="1" indent="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Betere </a:t>
            </a:r>
            <a:r>
              <a:rPr kumimoji="0" lang="en-US" altLang="sv-SE" sz="2000" b="0" i="0" u="none" strike="noStrike" kern="1200" cap="none" spc="0" normalizeH="0" baseline="0" noProof="0" dirty="0" err="1">
                <a:ln>
                  <a:noFill/>
                </a:ln>
                <a:solidFill>
                  <a:prstClr val="black"/>
                </a:solidFill>
                <a:effectLst/>
                <a:uLnTx/>
                <a:uFillTx/>
                <a:latin typeface="Calibri"/>
                <a:ea typeface="+mn-ea"/>
                <a:cs typeface="+mn-cs"/>
              </a:rPr>
              <a:t>vezelkwaliteit</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srgbClr val="9BBB59"/>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timothee en luzerne</a:t>
            </a:r>
          </a:p>
          <a:p>
            <a:pPr marL="0" marR="0" lvl="1" indent="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a:ln>
                  <a:noFill/>
                </a:ln>
                <a:solidFill>
                  <a:prstClr val="black"/>
                </a:solidFill>
                <a:effectLst/>
                <a:uLnTx/>
                <a:uFillTx/>
                <a:latin typeface="Calibri"/>
                <a:ea typeface="+mn-ea"/>
                <a:cs typeface="+mn-cs"/>
              </a:rPr>
              <a:t>Nieuwe</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eiwitbronnen</a:t>
            </a:r>
            <a:r>
              <a:rPr kumimoji="0" lang="en-US" altLang="sv-SE" sz="2000" b="0" i="0" u="none" strike="noStrike" kern="1200" cap="none" spc="0" normalizeH="0" baseline="0" noProof="0" dirty="0" smtClean="0">
                <a:ln>
                  <a:noFill/>
                </a:ln>
                <a:solidFill>
                  <a:srgbClr val="9BBB59"/>
                </a:solidFill>
                <a:effectLst/>
                <a:uLnTx/>
                <a:uFillTx/>
                <a:latin typeface="Calibri"/>
                <a:ea typeface="+mn-ea"/>
                <a:cs typeface="Times New Roman" panose="02020603050405020304" pitchFamily="18" charset="0"/>
              </a:rPr>
              <a:t> 	- </a:t>
            </a:r>
            <a:r>
              <a:rPr kumimoji="0" lang="en-US" altLang="sv-SE" sz="2000" b="0" i="0" u="none" strike="noStrike" kern="1200" cap="none" spc="0" normalizeH="0" baseline="0" noProof="0" dirty="0" err="1" smtClean="0">
                <a:ln>
                  <a:noFill/>
                </a:ln>
                <a:solidFill>
                  <a:srgbClr val="9BBB59"/>
                </a:solidFill>
                <a:effectLst/>
                <a:uLnTx/>
                <a:uFillTx/>
                <a:latin typeface="Calibri"/>
                <a:ea typeface="+mn-ea"/>
                <a:cs typeface="Times New Roman" panose="02020603050405020304" pitchFamily="18" charset="0"/>
              </a:rPr>
              <a:t>leguminosen</a:t>
            </a:r>
            <a:r>
              <a:rPr kumimoji="0" lang="en-US" altLang="sv-SE" sz="2000" b="0" i="0" u="none" strike="noStrike" kern="1200" cap="none" spc="0" normalizeH="0" baseline="0" noProof="0" dirty="0" smtClean="0">
                <a:ln>
                  <a:noFill/>
                </a:ln>
                <a:solidFill>
                  <a:srgbClr val="9BBB59"/>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err="1" smtClean="0">
                <a:ln>
                  <a:noFill/>
                </a:ln>
                <a:solidFill>
                  <a:srgbClr val="9BBB59"/>
                </a:solidFill>
                <a:effectLst/>
                <a:uLnTx/>
                <a:uFillTx/>
                <a:latin typeface="Calibri"/>
                <a:ea typeface="+mn-ea"/>
                <a:cs typeface="Times New Roman" panose="02020603050405020304" pitchFamily="18" charset="0"/>
              </a:rPr>
              <a:t>incl</a:t>
            </a:r>
            <a:r>
              <a:rPr kumimoji="0" lang="en-US" altLang="sv-SE" sz="2000" b="0" i="0" u="none" strike="noStrike" kern="1200" cap="none" spc="0" normalizeH="0" baseline="0" noProof="0" dirty="0" smtClean="0">
                <a:ln>
                  <a:noFill/>
                </a:ln>
                <a:solidFill>
                  <a:srgbClr val="9BBB59"/>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err="1" smtClean="0">
                <a:ln>
                  <a:noFill/>
                </a:ln>
                <a:solidFill>
                  <a:srgbClr val="9BBB59"/>
                </a:solidFill>
                <a:effectLst/>
                <a:uLnTx/>
                <a:uFillTx/>
                <a:latin typeface="Calibri"/>
                <a:ea typeface="+mn-ea"/>
                <a:cs typeface="Times New Roman" panose="02020603050405020304" pitchFamily="18" charset="0"/>
              </a:rPr>
              <a:t>gewone</a:t>
            </a:r>
            <a:r>
              <a:rPr kumimoji="0" lang="en-US" altLang="sv-SE" sz="2000" b="0" i="0" u="none" strike="noStrike" kern="1200" cap="none" spc="0" normalizeH="0" baseline="0" noProof="0" dirty="0" smtClean="0">
                <a:ln>
                  <a:noFill/>
                </a:ln>
                <a:solidFill>
                  <a:srgbClr val="9BBB59"/>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err="1" smtClean="0">
                <a:ln>
                  <a:noFill/>
                </a:ln>
                <a:solidFill>
                  <a:srgbClr val="9BBB59"/>
                </a:solidFill>
                <a:effectLst/>
                <a:uLnTx/>
                <a:uFillTx/>
                <a:latin typeface="Calibri"/>
                <a:ea typeface="+mn-ea"/>
                <a:cs typeface="Times New Roman" panose="02020603050405020304" pitchFamily="18" charset="0"/>
              </a:rPr>
              <a:t>rolklaver</a:t>
            </a:r>
            <a:endPar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endParaRPr>
          </a:p>
          <a:p>
            <a:pPr marL="0" marR="0" lvl="1" indent="0" algn="l" defTabSz="457200" rtl="0" eaLnBrk="1" fontAlgn="auto" latinLnBrk="0" hangingPunct="1">
              <a:lnSpc>
                <a:spcPct val="100000"/>
              </a:lnSpc>
              <a:spcBef>
                <a:spcPct val="20000"/>
              </a:spcBef>
              <a:spcAft>
                <a:spcPts val="0"/>
              </a:spcAft>
              <a:buClrTx/>
              <a:buSzTx/>
              <a:buFont typeface="Arial" charset="0"/>
              <a:buChar char="•"/>
              <a:tabLst>
                <a:tab pos="3138488" algn="l"/>
              </a:tabLst>
              <a:defRPr/>
            </a:pP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Dit resulteert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in de volgende trends in zaadmengsels:</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 Timoteegras       </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Beemdlangbloem</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 </a:t>
            </a:r>
            <a:r>
              <a:rPr lang="en-US" altLang="sv-SE" sz="2000" dirty="0" err="1" smtClean="0">
                <a:solidFill>
                  <a:prstClr val="black"/>
                </a:solidFill>
                <a:latin typeface="Calibri"/>
              </a:rPr>
              <a:t>Meerjarig</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raaigras </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Rietzwenkgras</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 Rode klaver </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 Witte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klaver</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 Luzerne </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Tx/>
              <a:buNone/>
              <a:tabLst/>
              <a:defRPr/>
            </a:pPr>
            <a:r>
              <a:rPr kumimoji="0" lang="fr-FR" altLang="sv-SE" sz="1800" b="0" i="0" u="none" strike="noStrike" kern="1200" cap="none" spc="0" normalizeH="0" baseline="0" noProof="0" dirty="0">
                <a:ln>
                  <a:noFill/>
                </a:ln>
                <a:solidFill>
                  <a:srgbClr val="FFCC99"/>
                </a:solidFill>
                <a:effectLst/>
                <a:uLnTx/>
                <a:uFillTx/>
                <a:latin typeface="Comic Sans MS" pitchFamily="66" charset="0"/>
                <a:ea typeface="+mn-ea"/>
                <a:cs typeface="+mn-cs"/>
              </a:rPr>
              <a:t>	</a:t>
            </a:r>
          </a:p>
        </p:txBody>
      </p:sp>
      <p:cxnSp>
        <p:nvCxnSpPr>
          <p:cNvPr id="67588" name="Rak pil 10"/>
          <p:cNvCxnSpPr>
            <a:cxnSpLocks noChangeShapeType="1"/>
          </p:cNvCxnSpPr>
          <p:nvPr/>
        </p:nvCxnSpPr>
        <p:spPr bwMode="auto">
          <a:xfrm flipV="1">
            <a:off x="4607718" y="3786008"/>
            <a:ext cx="264786" cy="209761"/>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89" name="Rak pil 14"/>
          <p:cNvCxnSpPr>
            <a:cxnSpLocks noChangeShapeType="1"/>
          </p:cNvCxnSpPr>
          <p:nvPr/>
        </p:nvCxnSpPr>
        <p:spPr bwMode="auto">
          <a:xfrm>
            <a:off x="4607719" y="4196897"/>
            <a:ext cx="287337" cy="142875"/>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0" name="Rak pil 15"/>
          <p:cNvCxnSpPr>
            <a:cxnSpLocks noChangeShapeType="1"/>
          </p:cNvCxnSpPr>
          <p:nvPr/>
        </p:nvCxnSpPr>
        <p:spPr bwMode="auto">
          <a:xfrm>
            <a:off x="4607718" y="4535090"/>
            <a:ext cx="287338" cy="190265"/>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1" name="Rak pil 17"/>
          <p:cNvCxnSpPr>
            <a:cxnSpLocks noChangeShapeType="1"/>
          </p:cNvCxnSpPr>
          <p:nvPr/>
        </p:nvCxnSpPr>
        <p:spPr bwMode="auto">
          <a:xfrm flipV="1">
            <a:off x="4585166" y="5573946"/>
            <a:ext cx="287338" cy="217487"/>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2" name="Rak pil 8"/>
          <p:cNvCxnSpPr>
            <a:cxnSpLocks noChangeShapeType="1"/>
          </p:cNvCxnSpPr>
          <p:nvPr/>
        </p:nvCxnSpPr>
        <p:spPr bwMode="auto">
          <a:xfrm>
            <a:off x="4551556" y="5290273"/>
            <a:ext cx="288925" cy="144462"/>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3" name="Rak pil 9"/>
          <p:cNvCxnSpPr>
            <a:cxnSpLocks noChangeShapeType="1"/>
          </p:cNvCxnSpPr>
          <p:nvPr/>
        </p:nvCxnSpPr>
        <p:spPr bwMode="auto">
          <a:xfrm flipV="1">
            <a:off x="4540463" y="5944389"/>
            <a:ext cx="288925" cy="215900"/>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4" name="Rak pil 11"/>
          <p:cNvCxnSpPr>
            <a:cxnSpLocks noChangeShapeType="1"/>
          </p:cNvCxnSpPr>
          <p:nvPr/>
        </p:nvCxnSpPr>
        <p:spPr bwMode="auto">
          <a:xfrm flipV="1">
            <a:off x="4585167" y="4889245"/>
            <a:ext cx="287337" cy="215900"/>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pic>
        <p:nvPicPr>
          <p:cNvPr id="67595" name="Picture 2" descr="Blålusern 07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2777" y="4221163"/>
            <a:ext cx="225636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3" descr="Käringtan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78207" y="4087461"/>
            <a:ext cx="2832857" cy="182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ruta 13"/>
          <p:cNvSpPr txBox="1"/>
          <p:nvPr/>
        </p:nvSpPr>
        <p:spPr>
          <a:xfrm>
            <a:off x="6864636" y="5671890"/>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Foto: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ruta 14"/>
          <p:cNvSpPr txBox="1"/>
          <p:nvPr/>
        </p:nvSpPr>
        <p:spPr>
          <a:xfrm>
            <a:off x="711184" y="5692628"/>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Foto: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ruta 1"/>
          <p:cNvSpPr txBox="1"/>
          <p:nvPr/>
        </p:nvSpPr>
        <p:spPr>
          <a:xfrm>
            <a:off x="2906973" y="6356351"/>
            <a:ext cx="289332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12819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5" y="444973"/>
            <a:ext cx="6439227" cy="531316"/>
          </a:xfrm>
        </p:spPr>
        <p:txBody>
          <a:bodyPr/>
          <a:lstStyle/>
          <a:p>
            <a:r>
              <a:rPr lang="en-US" sz="2400" dirty="0" smtClean="0">
                <a:solidFill>
                  <a:schemeClr val="tx1"/>
                </a:solidFill>
                <a:latin typeface="+mn-lt"/>
              </a:rPr>
              <a:t>References</a:t>
            </a:r>
            <a:br>
              <a:rPr lang="en-US" sz="2400" dirty="0" smtClean="0">
                <a:solidFill>
                  <a:schemeClr val="tx1"/>
                </a:solidFill>
                <a:latin typeface="+mn-lt"/>
              </a:rPr>
            </a:br>
            <a:endParaRPr lang="es-ES" sz="2400" dirty="0">
              <a:solidFill>
                <a:schemeClr val="tx1"/>
              </a:solidFill>
              <a:latin typeface="+mn-lt"/>
            </a:endParaRPr>
          </a:p>
        </p:txBody>
      </p:sp>
      <p:sp>
        <p:nvSpPr>
          <p:cNvPr id="3" name="Rectangle 7"/>
          <p:cNvSpPr>
            <a:spLocks noChangeArrowheads="1"/>
          </p:cNvSpPr>
          <p:nvPr/>
        </p:nvSpPr>
        <p:spPr bwMode="auto">
          <a:xfrm>
            <a:off x="664305" y="976289"/>
            <a:ext cx="7387871"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Bertilsson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J. 1983. Effects of conservation method and stage of maturity upon the feeding value of forages to dairy cows. Dissertation. Swedish University of Agricultural Sciences. Department of Animal Husbandry. Report 104. Uppsala, Sweden.</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Eriksson, 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Norell</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L. &amp;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Nilsdotter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-Linde, N. 2012. Nitrogen metabolism and milk production in dairy cows fed semi-restricted amounts of ryegrass-legume silage with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birdsfoot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trefoil (</a:t>
            </a:r>
            <a:r>
              <a:rPr kumimoji="0" lang="en-GB" sz="1200" b="0" i="1" u="none" strike="noStrike" kern="1200" cap="none" spc="0" normalizeH="0" baseline="0" noProof="0" dirty="0">
                <a:ln>
                  <a:noFill/>
                </a:ln>
                <a:solidFill>
                  <a:prstClr val="black"/>
                </a:solidFill>
                <a:effectLst/>
                <a:uLnTx/>
                <a:uFillTx/>
                <a:latin typeface="Calibri" pitchFamily="34" charset="0"/>
                <a:ea typeface="+mn-ea"/>
                <a:cs typeface="+mn-cs"/>
              </a:rPr>
              <a:t>Lotus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corniculatus</a:t>
            </a:r>
            <a:r>
              <a:rPr kumimoji="0" lang="en-GB" sz="12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L.) or white clover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Trifolium</a:t>
            </a:r>
            <a:r>
              <a:rPr kumimoji="0" lang="en-GB" sz="12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repens</a:t>
            </a:r>
            <a:r>
              <a:rPr kumimoji="0" lang="en-GB" sz="12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L.). Grass and Forage Science 67:4, 546-558.</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Halling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M.A. 1994. Effect of autumn treatment on winter survival of cultivars of perennial ryegrass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Lolium</a:t>
            </a:r>
            <a:r>
              <a:rPr kumimoji="0" lang="en-GB" sz="12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perenne</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under Swedish conditions. 8th General Proceedings of the 15th General Meeting of the European Grassland Federation.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Wageningen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The Netherlands, pp 177-180.</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Kornher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 1982.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Vallskördens</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storlek</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och</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kvalitet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Inverkan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av</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valltyp</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skördetid</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och</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kvävegödsling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Sveriges</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lantbruksuniversitet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Grass and Forage Reports 1, 5-32. In Swedish.</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KRAV. 2018.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Regler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för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KRAV-</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certifierad</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produktion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utgåva</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2018. KRAV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ekonomisk</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förening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Uppsala, Sweden. 308 pp. In Swedish.</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Nilsdotter</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-Linde</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N., Stenberg, M. &amp;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Tuvesson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M. 2002. Nutritional quality and yield of white or red clover mixed swards with two or three cuttings with and without nitrogen. Grassland Science in Europe 7, 146-147.</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Pettersson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O.,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Sundberg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M &amp;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Westlin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H. 2009.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Machinery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and methods in forage production.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Institutet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för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jordbruks</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och</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miljöteknik</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Uppsala, Sweden. Report 377. In Swedish.</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Spörndly</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E. &amp;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Glimskär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 2018. Grazing animals and grazing pressure in Swedish semi-natural pastures. Swedish University of Agricultural Sciences. Department of Animal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Nutrition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and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Management. Report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297, 71 pp. In Swedish.</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Spörndly</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R. 2018. Dry matter losses from different silo structures. Proceedings of the 9th Nordic Feed Science Conference. Uppsala, Sweden, pp. 171-176.</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Swedish Board of Agriculture. 2016. SJVFS, 2016:13 L100:6. Regulations of changes in the animal welfare ordinance SJVFS 2010:15, 1-6.</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Swedish Board of Agriculture. 2017.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Yearbook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of agricultural statistics 2017. Swedish Board of Agriculture and Statistics Sweden (SCB).</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Swedish Board of Agriculture.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2018. Yearbook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of agricultural statistics 2018. Swedish Board of Agricul­ture and Statistics Sweden (SCB).</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Svanäng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K. &amp;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Frankow</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-Lindberg, B. 1994. White clover leys. Effect of nitrogen fertilisation and harvest systems.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Sveriges</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lantbruksuniversitet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Institutionen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för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växtodlingslära</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Växtodling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51. 23 pp. With English summary</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461769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Ierland</a:t>
            </a:r>
            <a:endParaRPr lang="nl-NL" dirty="0"/>
          </a:p>
        </p:txBody>
      </p:sp>
      <p:sp>
        <p:nvSpPr>
          <p:cNvPr id="3" name="Titel 2"/>
          <p:cNvSpPr>
            <a:spLocks noGrp="1"/>
          </p:cNvSpPr>
          <p:nvPr>
            <p:ph type="ctrTitle"/>
          </p:nvPr>
        </p:nvSpPr>
        <p:spPr/>
        <p:txBody>
          <a:bodyPr/>
          <a:lstStyle/>
          <a:p>
            <a:endParaRPr lang="nl-NL"/>
          </a:p>
        </p:txBody>
      </p:sp>
    </p:spTree>
    <p:extLst>
      <p:ext uri="{BB962C8B-B14F-4D97-AF65-F5344CB8AC3E}">
        <p14:creationId xmlns:p14="http://schemas.microsoft.com/office/powerpoint/2010/main" val="16090258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2006426"/>
            <a:ext cx="3600400" cy="3600400"/>
          </a:xfrm>
        </p:spPr>
        <p:txBody>
          <a:bodyPr/>
          <a:lstStyle/>
          <a:p>
            <a:pPr algn="ctr"/>
            <a:r>
              <a:rPr lang="de-DE" sz="4400" i="1" dirty="0" smtClean="0"/>
              <a:t>Grasland in </a:t>
            </a:r>
            <a:r>
              <a:rPr lang="de-DE" sz="4400" i="1" dirty="0" err="1" smtClean="0"/>
              <a:t>Ierland</a:t>
            </a:r>
            <a:r>
              <a:rPr lang="de-DE" sz="4400" i="1" dirty="0" smtClean="0"/>
              <a:t/>
            </a:r>
            <a:br>
              <a:rPr lang="de-DE" sz="4400" i="1" dirty="0" smtClean="0"/>
            </a:br>
            <a:r>
              <a:rPr lang="de-DE" sz="4400" i="1" dirty="0" smtClean="0"/>
              <a:t>- </a:t>
            </a:r>
            <a:br>
              <a:rPr lang="de-DE" sz="4400" i="1" dirty="0" smtClean="0"/>
            </a:br>
            <a:r>
              <a:rPr lang="de-DE" sz="2000" i="1" dirty="0" smtClean="0"/>
              <a:t>Michael O'Donovan </a:t>
            </a:r>
            <a:br>
              <a:rPr lang="de-DE" sz="2000" i="1" dirty="0" smtClean="0"/>
            </a:br>
            <a:r>
              <a:rPr lang="de-DE" sz="2000" i="1" dirty="0" smtClean="0"/>
              <a:t>&amp; Fergus Bogue</a:t>
            </a:r>
            <a:endParaRPr lang="de-DE" sz="2000" i="1" dirty="0"/>
          </a:p>
        </p:txBody>
      </p:sp>
      <p:pic>
        <p:nvPicPr>
          <p:cNvPr id="1026" name="Picture 2" descr="T:\File Transfer\Fergus Bogue\IMG_357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6109" y="1916832"/>
            <a:ext cx="4175355" cy="37795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16424" cy="106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55996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Chart 3"/>
          <p:cNvGraphicFramePr>
            <a:graphicFrameLocks/>
          </p:cNvGraphicFramePr>
          <p:nvPr>
            <p:extLst/>
          </p:nvPr>
        </p:nvGraphicFramePr>
        <p:xfrm>
          <a:off x="276514" y="572654"/>
          <a:ext cx="7999268" cy="6285345"/>
        </p:xfrm>
        <a:graphic>
          <a:graphicData uri="http://schemas.openxmlformats.org/presentationml/2006/ole">
            <mc:AlternateContent xmlns:mc="http://schemas.openxmlformats.org/markup-compatibility/2006">
              <mc:Choice xmlns:v="urn:schemas-microsoft-com:vml" Requires="v">
                <p:oleObj spid="_x0000_s2097" r:id="rId3" imgW="8602202" imgH="6584251" progId="Excel.Chart.8">
                  <p:embed/>
                </p:oleObj>
              </mc:Choice>
              <mc:Fallback>
                <p:oleObj r:id="rId3" imgW="8602202" imgH="6584251" progId="Excel.Chart.8">
                  <p:embed/>
                  <p:pic>
                    <p:nvPicPr>
                      <p:cNvPr id="61442" name="Char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514" y="572654"/>
                        <a:ext cx="7999268" cy="6285345"/>
                      </a:xfrm>
                      <a:prstGeom prst="rect">
                        <a:avLst/>
                      </a:prstGeom>
                      <a:noFill/>
                      <a:ln>
                        <a:noFill/>
                      </a:ln>
                      <a:extLst/>
                    </p:spPr>
                  </p:pic>
                </p:oleObj>
              </mc:Fallback>
            </mc:AlternateContent>
          </a:graphicData>
        </a:graphic>
      </p:graphicFrame>
      <p:sp>
        <p:nvSpPr>
          <p:cNvPr id="61443" name="TextBox 1"/>
          <p:cNvSpPr txBox="1">
            <a:spLocks noChangeArrowheads="1"/>
          </p:cNvSpPr>
          <p:nvPr/>
        </p:nvSpPr>
        <p:spPr bwMode="auto">
          <a:xfrm>
            <a:off x="179388" y="6381750"/>
            <a:ext cx="1089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00" b="1" i="0" u="none" strike="noStrike" kern="1200" cap="none" spc="0" normalizeH="0" baseline="0" noProof="0">
                <a:ln>
                  <a:noFill/>
                </a:ln>
                <a:solidFill>
                  <a:srgbClr val="000000"/>
                </a:solidFill>
                <a:effectLst/>
                <a:uLnTx/>
                <a:uFillTx/>
                <a:latin typeface="Calibri" pitchFamily="34" charset="0"/>
                <a:ea typeface="ヒラギノ角ゴ Pro W3" charset="-128"/>
                <a:cs typeface="+mn-cs"/>
              </a:rPr>
              <a:t>Bron : Grens Bia</a:t>
            </a:r>
          </a:p>
        </p:txBody>
      </p:sp>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33793430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t>Kenmerken van de productie en het gebruik van grasland in Zweden</a:t>
            </a:r>
            <a:endParaRPr lang="es-ES" dirty="0"/>
          </a:p>
        </p:txBody>
      </p:sp>
      <p:sp>
        <p:nvSpPr>
          <p:cNvPr id="3" name="Título 1"/>
          <p:cNvSpPr txBox="1">
            <a:spLocks/>
          </p:cNvSpPr>
          <p:nvPr/>
        </p:nvSpPr>
        <p:spPr>
          <a:xfrm>
            <a:off x="3801534" y="4965911"/>
            <a:ext cx="4848794" cy="1214199"/>
          </a:xfrm>
          <a:prstGeom prst="rect">
            <a:avLst/>
          </a:prstGeom>
        </p:spPr>
        <p:txBody>
          <a:bodyPr vert="horz"/>
          <a:lstStyle>
            <a:lvl1pPr algn="r" defTabSz="457200" rtl="0" eaLnBrk="1" latinLnBrk="0" hangingPunct="1">
              <a:spcBef>
                <a:spcPct val="0"/>
              </a:spcBef>
              <a:buNone/>
              <a:defRPr sz="2400" b="1" i="0" kern="1200">
                <a:solidFill>
                  <a:schemeClr val="tx1"/>
                </a:solidFill>
                <a:latin typeface="Arial"/>
                <a:ea typeface="+mj-ea"/>
                <a:cs typeface="Arial"/>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err="1" smtClean="0">
                <a:ln>
                  <a:noFill/>
                </a:ln>
                <a:solidFill>
                  <a:prstClr val="black"/>
                </a:solidFill>
                <a:effectLst/>
                <a:uLnTx/>
                <a:uFillTx/>
                <a:latin typeface="Arial"/>
                <a:ea typeface="+mj-ea"/>
                <a:cs typeface="Arial"/>
              </a:rPr>
              <a:t>Nilla Nilsdotter-Linde</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Arial"/>
                <a:ea typeface="+mj-ea"/>
                <a:cs typeface="Arial"/>
              </a:rPr>
              <a:t>Eva </a:t>
            </a:r>
            <a:r>
              <a:rPr kumimoji="0" lang="en-GB" sz="2400" b="0" i="0" u="none" strike="noStrike" kern="1200" cap="none" spc="0" normalizeH="0" baseline="0" noProof="0" dirty="0" err="1" smtClean="0">
                <a:ln>
                  <a:noFill/>
                </a:ln>
                <a:solidFill>
                  <a:prstClr val="black"/>
                </a:solidFill>
                <a:effectLst/>
                <a:uLnTx/>
                <a:uFillTx/>
                <a:latin typeface="Arial"/>
                <a:ea typeface="+mj-ea"/>
                <a:cs typeface="Arial"/>
              </a:rPr>
              <a:t>Spörndly</a:t>
            </a:r>
            <a:endParaRPr kumimoji="0" lang="en-GB" sz="2400" b="0" i="0" u="none" strike="noStrike" kern="1200" cap="none" spc="0" normalizeH="0" baseline="0" noProof="0" dirty="0" smtClean="0">
              <a:ln>
                <a:noFill/>
              </a:ln>
              <a:solidFill>
                <a:prstClr val="black"/>
              </a:solidFill>
              <a:effectLst/>
              <a:uLnTx/>
              <a:uFillTx/>
              <a:latin typeface="Arial"/>
              <a:ea typeface="+mj-ea"/>
              <a:cs typeface="Arial"/>
            </a:endParaRP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Arial"/>
                <a:ea typeface="+mj-ea"/>
                <a:cs typeface="Arial"/>
              </a:rPr>
              <a:t>Rolf </a:t>
            </a:r>
            <a:r>
              <a:rPr kumimoji="0" lang="en-GB" sz="2400" b="0" i="0" u="none" strike="noStrike" kern="1200" cap="none" spc="0" normalizeH="0" baseline="0" noProof="0" dirty="0" err="1" smtClean="0">
                <a:ln>
                  <a:noFill/>
                </a:ln>
                <a:solidFill>
                  <a:prstClr val="black"/>
                </a:solidFill>
                <a:effectLst/>
                <a:uLnTx/>
                <a:uFillTx/>
                <a:latin typeface="Arial"/>
                <a:ea typeface="+mj-ea"/>
                <a:cs typeface="Arial"/>
              </a:rPr>
              <a:t>Spörndly</a:t>
            </a:r>
            <a:endParaRPr kumimoji="0" lang="es-ES" sz="2400" b="0" i="0" u="none" strike="noStrike" kern="1200" cap="none" spc="0" normalizeH="0" baseline="0" noProof="0" dirty="0">
              <a:ln>
                <a:noFill/>
              </a:ln>
              <a:solidFill>
                <a:prstClr val="black"/>
              </a:solidFill>
              <a:effectLst/>
              <a:uLnTx/>
              <a:uFillTx/>
              <a:latin typeface="Arial"/>
              <a:ea typeface="+mj-ea"/>
              <a:cs typeface="Arial"/>
            </a:endParaRPr>
          </a:p>
        </p:txBody>
      </p:sp>
      <p:pic>
        <p:nvPicPr>
          <p:cNvPr id="4" name="Bildobjekt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700" y="337324"/>
            <a:ext cx="3692064" cy="2120655"/>
          </a:xfrm>
          <a:prstGeom prst="rect">
            <a:avLst/>
          </a:prstGeom>
        </p:spPr>
      </p:pic>
      <p:pic>
        <p:nvPicPr>
          <p:cNvPr id="5" name="Bildobjekt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545" y="4650828"/>
            <a:ext cx="1529282" cy="1529282"/>
          </a:xfrm>
          <a:prstGeom prst="rect">
            <a:avLst/>
          </a:prstGeom>
        </p:spPr>
      </p:pic>
    </p:spTree>
    <p:extLst>
      <p:ext uri="{BB962C8B-B14F-4D97-AF65-F5344CB8AC3E}">
        <p14:creationId xmlns:p14="http://schemas.microsoft.com/office/powerpoint/2010/main" val="9561146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a:xfrm>
            <a:off x="336118" y="280414"/>
            <a:ext cx="7294563" cy="457200"/>
          </a:xfrm>
          <a:prstGeom prst="rect">
            <a:avLst/>
          </a:prstGeom>
        </p:spPr>
        <p:txBody>
          <a:bodyPr/>
          <a:lstStyle/>
          <a:p>
            <a:pPr algn="l"/>
            <a:r>
              <a:rPr lang="en-IE" sz="2400" dirty="0" err="1">
                <a:solidFill>
                  <a:schemeClr val="tx1"/>
                </a:solidFill>
              </a:rPr>
              <a:t>E</a:t>
            </a:r>
            <a:r>
              <a:rPr lang="en-IE" sz="2400" dirty="0" err="1" smtClean="0">
                <a:solidFill>
                  <a:schemeClr val="tx1"/>
                </a:solidFill>
              </a:rPr>
              <a:t>fficiëntie</a:t>
            </a:r>
            <a:r>
              <a:rPr lang="en-IE" sz="2400" dirty="0" smtClean="0">
                <a:solidFill>
                  <a:schemeClr val="tx1"/>
                </a:solidFill>
              </a:rPr>
              <a:t> van de landbouwproductie in Ierland</a:t>
            </a:r>
          </a:p>
        </p:txBody>
      </p:sp>
      <p:graphicFrame>
        <p:nvGraphicFramePr>
          <p:cNvPr id="60419" name="Chart 6"/>
          <p:cNvGraphicFramePr>
            <a:graphicFrameLocks/>
          </p:cNvGraphicFramePr>
          <p:nvPr>
            <p:extLst/>
          </p:nvPr>
        </p:nvGraphicFramePr>
        <p:xfrm>
          <a:off x="336118" y="874138"/>
          <a:ext cx="7735887" cy="3883025"/>
        </p:xfrm>
        <a:graphic>
          <a:graphicData uri="http://schemas.openxmlformats.org/presentationml/2006/ole">
            <mc:AlternateContent xmlns:mc="http://schemas.openxmlformats.org/markup-compatibility/2006">
              <mc:Choice xmlns:v="urn:schemas-microsoft-com:vml" Requires="v">
                <p:oleObj spid="_x0000_s3123" r:id="rId3" imgW="7736494" imgH="3883489" progId="Excel.Chart.8">
                  <p:embed/>
                </p:oleObj>
              </mc:Choice>
              <mc:Fallback>
                <p:oleObj r:id="rId3" imgW="7736494" imgH="3883489" progId="Excel.Chart.8">
                  <p:embed/>
                  <p:pic>
                    <p:nvPicPr>
                      <p:cNvPr id="60419" name="Chart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18" y="874138"/>
                        <a:ext cx="7735887" cy="3883025"/>
                      </a:xfrm>
                      <a:prstGeom prst="rect">
                        <a:avLst/>
                      </a:prstGeom>
                      <a:noFill/>
                      <a:ln>
                        <a:solidFill>
                          <a:schemeClr val="accent3"/>
                        </a:solidFill>
                      </a:ln>
                      <a:extLst/>
                    </p:spPr>
                  </p:pic>
                </p:oleObj>
              </mc:Fallback>
            </mc:AlternateContent>
          </a:graphicData>
        </a:graphic>
      </p:graphicFrame>
      <p:sp>
        <p:nvSpPr>
          <p:cNvPr id="8" name="Text Box 4"/>
          <p:cNvSpPr txBox="1">
            <a:spLocks noChangeArrowheads="1"/>
          </p:cNvSpPr>
          <p:nvPr/>
        </p:nvSpPr>
        <p:spPr bwMode="auto">
          <a:xfrm>
            <a:off x="0" y="5350887"/>
            <a:ext cx="9269413" cy="12001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1938" indent="-261938">
              <a:defRPr sz="2400">
                <a:solidFill>
                  <a:schemeClr val="tx1"/>
                </a:solidFill>
                <a:latin typeface="Arial" charset="0"/>
                <a:ea typeface="ヒラギノ角ゴ Pro W3" pitchFamily="96" charset="-128"/>
              </a:defRPr>
            </a:lvl1pPr>
            <a:lvl2pPr>
              <a:defRPr sz="2400">
                <a:solidFill>
                  <a:schemeClr val="tx1"/>
                </a:solidFill>
                <a:latin typeface="Arial" charset="0"/>
                <a:ea typeface="ヒラギノ角ゴ Pro W3" pitchFamily="96" charset="-128"/>
              </a:defRPr>
            </a:lvl2pPr>
            <a:lvl3pPr>
              <a:defRPr sz="2400">
                <a:solidFill>
                  <a:schemeClr val="tx1"/>
                </a:solidFill>
                <a:latin typeface="Arial" charset="0"/>
                <a:ea typeface="ヒラギノ角ゴ Pro W3" pitchFamily="96" charset="-128"/>
              </a:defRPr>
            </a:lvl3pPr>
            <a:lvl4pPr>
              <a:defRPr sz="2400">
                <a:solidFill>
                  <a:schemeClr val="tx1"/>
                </a:solidFill>
                <a:latin typeface="Arial" charset="0"/>
                <a:ea typeface="ヒラギノ角ゴ Pro W3" pitchFamily="96" charset="-128"/>
              </a:defRPr>
            </a:lvl4pPr>
            <a:lvl5pPr>
              <a:defRPr sz="2400">
                <a:solidFill>
                  <a:schemeClr val="tx1"/>
                </a:solidFill>
                <a:latin typeface="Arial" charset="0"/>
                <a:ea typeface="ヒラギノ角ゴ Pro W3" pitchFamily="96" charset="-128"/>
              </a:defRPr>
            </a:lvl5pPr>
            <a:lvl6pPr eaLnBrk="0" fontAlgn="base" hangingPunct="0">
              <a:spcBef>
                <a:spcPct val="0"/>
              </a:spcBef>
              <a:spcAft>
                <a:spcPct val="0"/>
              </a:spcAft>
              <a:defRPr sz="2400">
                <a:solidFill>
                  <a:schemeClr val="tx1"/>
                </a:solidFill>
                <a:latin typeface="Arial" charset="0"/>
                <a:ea typeface="ヒラギノ角ゴ Pro W3" pitchFamily="96" charset="-128"/>
              </a:defRPr>
            </a:lvl6pPr>
            <a:lvl7pPr eaLnBrk="0" fontAlgn="base" hangingPunct="0">
              <a:spcBef>
                <a:spcPct val="0"/>
              </a:spcBef>
              <a:spcAft>
                <a:spcPct val="0"/>
              </a:spcAft>
              <a:defRPr sz="2400">
                <a:solidFill>
                  <a:schemeClr val="tx1"/>
                </a:solidFill>
                <a:latin typeface="Arial" charset="0"/>
                <a:ea typeface="ヒラギノ角ゴ Pro W3" pitchFamily="96" charset="-128"/>
              </a:defRPr>
            </a:lvl7pPr>
            <a:lvl8pPr eaLnBrk="0" fontAlgn="base" hangingPunct="0">
              <a:spcBef>
                <a:spcPct val="0"/>
              </a:spcBef>
              <a:spcAft>
                <a:spcPct val="0"/>
              </a:spcAft>
              <a:defRPr sz="2400">
                <a:solidFill>
                  <a:schemeClr val="tx1"/>
                </a:solidFill>
                <a:latin typeface="Arial" charset="0"/>
                <a:ea typeface="ヒラギノ角ゴ Pro W3" pitchFamily="96" charset="-128"/>
              </a:defRPr>
            </a:lvl8pPr>
            <a:lvl9pPr eaLnBrk="0" fontAlgn="base" hangingPunct="0">
              <a:spcBef>
                <a:spcPct val="0"/>
              </a:spcBef>
              <a:spcAft>
                <a:spcPct val="0"/>
              </a:spcAft>
              <a:defRPr sz="2400">
                <a:solidFill>
                  <a:schemeClr val="tx1"/>
                </a:solidFill>
                <a:latin typeface="Arial" charset="0"/>
                <a:ea typeface="ヒラギノ角ゴ Pro W3" pitchFamily="96"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IE" sz="1800" b="0" i="0" u="none" strike="noStrike" kern="1200" cap="none" spc="0" normalizeH="0" baseline="0" noProof="0" dirty="0">
                <a:ln>
                  <a:noFill/>
                </a:ln>
                <a:solidFill>
                  <a:srgbClr val="9BBB59"/>
                </a:solidFill>
                <a:effectLst/>
                <a:uLnTx/>
                <a:uFillTx/>
                <a:latin typeface="Arial" charset="0"/>
                <a:ea typeface="ヒラギノ角ゴ Pro W3" pitchFamily="96" charset="-128"/>
                <a:cs typeface="+mn-cs"/>
              </a:rPr>
              <a:t> </a:t>
            </a:r>
            <a:r>
              <a:rPr kumimoji="0" lang="en-IE" sz="1800" b="0" i="0" u="none" strike="noStrike" kern="1200" cap="none" spc="0" normalizeH="0" baseline="0" noProof="0" dirty="0" smtClean="0">
                <a:ln>
                  <a:noFill/>
                </a:ln>
                <a:solidFill>
                  <a:srgbClr val="9BBB59"/>
                </a:solidFill>
                <a:effectLst/>
                <a:uLnTx/>
                <a:uFillTx/>
                <a:latin typeface="Arial" charset="0"/>
                <a:ea typeface="ヒラギノ角ゴ Pro W3" pitchFamily="96" charset="-128"/>
                <a:cs typeface="+mn-cs"/>
              </a:rPr>
              <a:t>  </a:t>
            </a:r>
            <a:r>
              <a:rPr kumimoji="0" lang="en-IE" sz="1800" b="0" i="0" u="none" strike="noStrike" kern="1200" cap="none" spc="0" normalizeH="0" baseline="0" noProof="0" dirty="0" err="1" smtClean="0">
                <a:ln>
                  <a:noFill/>
                </a:ln>
                <a:solidFill>
                  <a:srgbClr val="9BBB59"/>
                </a:solidFill>
                <a:effectLst/>
                <a:uLnTx/>
                <a:uFillTx/>
                <a:latin typeface="Arial" charset="0"/>
                <a:ea typeface="ヒラギノ角ゴ Pro W3" pitchFamily="96" charset="-128"/>
                <a:cs typeface="+mn-cs"/>
              </a:rPr>
              <a:t>Fokkerij</a:t>
            </a:r>
            <a:r>
              <a:rPr kumimoji="0" lang="en-IE" sz="1800" b="0" i="0" u="none" strike="noStrike" kern="1200" cap="none" spc="0" normalizeH="0" baseline="0" noProof="0" dirty="0" smtClean="0">
                <a:ln>
                  <a:noFill/>
                </a:ln>
                <a:solidFill>
                  <a:srgbClr val="9BBB59"/>
                </a:solidFill>
                <a:effectLst/>
                <a:uLnTx/>
                <a:uFillTx/>
                <a:latin typeface="Arial" charset="0"/>
                <a:ea typeface="ヒラギノ角ゴ Pro W3" pitchFamily="96" charset="-128"/>
                <a:cs typeface="+mn-cs"/>
              </a:rPr>
              <a:t>: </a:t>
            </a:r>
            <a:r>
              <a:rPr kumimoji="0" lang="en-IE" sz="1800" b="0" i="0" u="none" strike="noStrike" kern="1200" cap="none" spc="0" normalizeH="0" baseline="0" noProof="0" dirty="0">
                <a:ln>
                  <a:noFill/>
                </a:ln>
                <a:solidFill>
                  <a:srgbClr val="9BBB59"/>
                </a:solidFill>
                <a:effectLst/>
                <a:uLnTx/>
                <a:uFillTx/>
                <a:latin typeface="Arial" charset="0"/>
                <a:ea typeface="ヒラギノ角ゴ Pro W3" pitchFamily="96" charset="-128"/>
                <a:cs typeface="+mn-cs"/>
              </a:rPr>
              <a:t>het genereren van zeer winstgevende dieren voor het </a:t>
            </a:r>
            <a:r>
              <a:rPr kumimoji="0" lang="en-IE" sz="1800" b="0" i="0" u="none" strike="noStrike" kern="1200" cap="none" spc="0" normalizeH="0" baseline="0" noProof="0" dirty="0" smtClean="0">
                <a:ln>
                  <a:noFill/>
                </a:ln>
                <a:solidFill>
                  <a:srgbClr val="9BBB59"/>
                </a:solidFill>
                <a:effectLst/>
                <a:uLnTx/>
                <a:uFillTx/>
                <a:latin typeface="Arial" charset="0"/>
                <a:ea typeface="ヒラギノ角ゴ Pro W3" pitchFamily="96" charset="-128"/>
                <a:cs typeface="+mn-cs"/>
              </a:rPr>
              <a:t>graassysteem</a:t>
            </a:r>
          </a:p>
          <a:p>
            <a:pPr marL="261938" marR="0" lvl="0" indent="-261938" algn="l" defTabSz="914400" rtl="0" eaLnBrk="1" fontAlgn="auto" latinLnBrk="0" hangingPunct="1">
              <a:lnSpc>
                <a:spcPct val="100000"/>
              </a:lnSpc>
              <a:spcBef>
                <a:spcPct val="50000"/>
              </a:spcBef>
              <a:spcAft>
                <a:spcPts val="0"/>
              </a:spcAft>
              <a:buClrTx/>
              <a:buSzTx/>
              <a:buFontTx/>
              <a:buChar char="•"/>
              <a:tabLst/>
              <a:defRPr/>
            </a:pPr>
            <a:r>
              <a:rPr kumimoji="0" lang="en-IE" sz="1800" b="0" i="0" u="none" strike="noStrike" kern="1200" cap="none" spc="0" normalizeH="0" baseline="0" noProof="0" dirty="0" smtClean="0">
                <a:ln>
                  <a:noFill/>
                </a:ln>
                <a:solidFill>
                  <a:srgbClr val="9BBB59"/>
                </a:solidFill>
                <a:effectLst/>
                <a:uLnTx/>
                <a:uFillTx/>
                <a:latin typeface="Arial" charset="0"/>
                <a:ea typeface="ヒラギノ角ゴ Pro W3" pitchFamily="96" charset="-128"/>
                <a:cs typeface="+mn-cs"/>
              </a:rPr>
              <a:t>Grasproductie en -gebruik: bodemvruchtbaarheid, begrazingsbeheer; grasveredeling</a:t>
            </a:r>
          </a:p>
          <a:p>
            <a:pPr marL="261938" marR="0" lvl="0" indent="-261938" algn="l" defTabSz="914400" rtl="0" eaLnBrk="1" fontAlgn="auto" latinLnBrk="0" hangingPunct="1">
              <a:lnSpc>
                <a:spcPct val="100000"/>
              </a:lnSpc>
              <a:spcBef>
                <a:spcPct val="50000"/>
              </a:spcBef>
              <a:spcAft>
                <a:spcPts val="0"/>
              </a:spcAft>
              <a:buClrTx/>
              <a:buSzTx/>
              <a:buFontTx/>
              <a:buChar char="•"/>
              <a:tabLst/>
              <a:defRPr/>
            </a:pPr>
            <a:r>
              <a:rPr kumimoji="0" lang="en-GB" sz="1800" b="0" i="0" u="none" strike="noStrike" kern="1200" cap="none" spc="0" normalizeH="0" baseline="0" noProof="0" dirty="0" err="1" smtClean="0">
                <a:ln>
                  <a:noFill/>
                </a:ln>
                <a:solidFill>
                  <a:srgbClr val="9BBB59"/>
                </a:solidFill>
                <a:effectLst/>
                <a:uLnTx/>
                <a:uFillTx/>
                <a:latin typeface="Arial"/>
                <a:ea typeface="ヒラギノ角ゴ Pro W3" pitchFamily="96" charset="-128"/>
                <a:cs typeface="+mn-cs"/>
              </a:rPr>
              <a:t>Landbouwsysteem</a:t>
            </a:r>
            <a:r>
              <a:rPr kumimoji="0" lang="en-GB" sz="1800" b="0" i="0" u="none" strike="noStrike" kern="1200" cap="none" spc="0" normalizeH="0" baseline="0" noProof="0" dirty="0" smtClean="0">
                <a:ln>
                  <a:noFill/>
                </a:ln>
                <a:solidFill>
                  <a:srgbClr val="9BBB59"/>
                </a:solidFill>
                <a:effectLst/>
                <a:uLnTx/>
                <a:uFillTx/>
                <a:latin typeface="Arial"/>
                <a:ea typeface="ヒラギノ角ゴ Pro W3" pitchFamily="96" charset="-128"/>
                <a:cs typeface="+mn-cs"/>
              </a:rPr>
              <a:t>: v</a:t>
            </a:r>
            <a:r>
              <a:rPr kumimoji="0" lang="en-IE" sz="1800" b="0" i="0" u="none" strike="noStrike" kern="1200" cap="none" spc="0" normalizeH="0" baseline="0" noProof="0" dirty="0" err="1" smtClean="0">
                <a:ln>
                  <a:noFill/>
                </a:ln>
                <a:solidFill>
                  <a:srgbClr val="9BBB59"/>
                </a:solidFill>
                <a:effectLst/>
                <a:uLnTx/>
                <a:uFillTx/>
                <a:latin typeface="Arial"/>
                <a:ea typeface="ヒラギノ角ゴ Pro W3" pitchFamily="96" charset="-128"/>
                <a:cs typeface="+mn-cs"/>
              </a:rPr>
              <a:t>eerkrachtig</a:t>
            </a:r>
            <a:r>
              <a:rPr kumimoji="0" lang="en-IE" sz="1800" b="0" i="0" u="none" strike="noStrike" kern="1200" cap="none" spc="0" normalizeH="0" baseline="0" noProof="0" dirty="0" smtClean="0">
                <a:ln>
                  <a:noFill/>
                </a:ln>
                <a:solidFill>
                  <a:srgbClr val="9BBB59"/>
                </a:solidFill>
                <a:effectLst/>
                <a:uLnTx/>
                <a:uFillTx/>
                <a:latin typeface="Arial"/>
                <a:ea typeface="ヒラギノ角ゴ Pro W3" pitchFamily="96" charset="-128"/>
                <a:cs typeface="+mn-cs"/>
              </a:rPr>
              <a:t>, </a:t>
            </a:r>
            <a:r>
              <a:rPr kumimoji="0" lang="en-IE" sz="1800" b="0" i="0" u="none" strike="noStrike" kern="1200" cap="none" spc="0" normalizeH="0" baseline="0" noProof="0" dirty="0" err="1" smtClean="0">
                <a:ln>
                  <a:noFill/>
                </a:ln>
                <a:solidFill>
                  <a:srgbClr val="9BBB59"/>
                </a:solidFill>
                <a:effectLst/>
                <a:uLnTx/>
                <a:uFillTx/>
                <a:latin typeface="Arial"/>
                <a:ea typeface="ヒラギノ角ゴ Pro W3" pitchFamily="96" charset="-128"/>
                <a:cs typeface="+mn-cs"/>
              </a:rPr>
              <a:t>lage</a:t>
            </a:r>
            <a:r>
              <a:rPr kumimoji="0" lang="en-IE" sz="1800" b="0" i="0" u="none" strike="noStrike" kern="1200" cap="none" spc="0" normalizeH="0" baseline="0" noProof="0" dirty="0" smtClean="0">
                <a:ln>
                  <a:noFill/>
                </a:ln>
                <a:solidFill>
                  <a:srgbClr val="9BBB59"/>
                </a:solidFill>
                <a:effectLst/>
                <a:uLnTx/>
                <a:uFillTx/>
                <a:latin typeface="Arial"/>
                <a:ea typeface="ヒラギノ角ゴ Pro W3" pitchFamily="96" charset="-128"/>
                <a:cs typeface="+mn-cs"/>
              </a:rPr>
              <a:t> </a:t>
            </a:r>
            <a:r>
              <a:rPr kumimoji="0" lang="en-IE" sz="1800" b="0" i="0" u="none" strike="noStrike" kern="1200" cap="none" spc="0" normalizeH="0" baseline="0" noProof="0" dirty="0" err="1" smtClean="0">
                <a:ln>
                  <a:noFill/>
                </a:ln>
                <a:solidFill>
                  <a:srgbClr val="9BBB59"/>
                </a:solidFill>
                <a:effectLst/>
                <a:uLnTx/>
                <a:uFillTx/>
                <a:latin typeface="Arial"/>
                <a:ea typeface="ヒラギノ角ゴ Pro W3" pitchFamily="96" charset="-128"/>
                <a:cs typeface="+mn-cs"/>
              </a:rPr>
              <a:t>kosten</a:t>
            </a:r>
            <a:r>
              <a:rPr kumimoji="0" lang="en-IE" sz="1800" b="0" i="0" u="none" strike="noStrike" kern="1200" cap="none" spc="0" normalizeH="0" baseline="0" noProof="0" dirty="0" smtClean="0">
                <a:ln>
                  <a:noFill/>
                </a:ln>
                <a:solidFill>
                  <a:srgbClr val="9BBB59"/>
                </a:solidFill>
                <a:effectLst/>
                <a:uLnTx/>
                <a:uFillTx/>
                <a:latin typeface="Arial"/>
                <a:ea typeface="ヒラギノ角ゴ Pro W3" pitchFamily="96" charset="-128"/>
                <a:cs typeface="+mn-cs"/>
              </a:rPr>
              <a:t>, op </a:t>
            </a:r>
            <a:r>
              <a:rPr kumimoji="0" lang="en-IE" sz="1800" b="0" i="0" u="none" strike="noStrike" kern="1200" cap="none" spc="0" normalizeH="0" baseline="0" noProof="0" dirty="0" err="1" smtClean="0">
                <a:ln>
                  <a:noFill/>
                </a:ln>
                <a:solidFill>
                  <a:srgbClr val="9BBB59"/>
                </a:solidFill>
                <a:effectLst/>
                <a:uLnTx/>
                <a:uFillTx/>
                <a:latin typeface="Arial"/>
                <a:ea typeface="ヒラギノ角ゴ Pro W3" pitchFamily="96" charset="-128"/>
                <a:cs typeface="+mn-cs"/>
              </a:rPr>
              <a:t>grasland</a:t>
            </a:r>
            <a:r>
              <a:rPr kumimoji="0" lang="en-IE" sz="1800" b="0" i="0" u="none" strike="noStrike" kern="1200" cap="none" spc="0" normalizeH="0" baseline="0" noProof="0" dirty="0" smtClean="0">
                <a:ln>
                  <a:noFill/>
                </a:ln>
                <a:solidFill>
                  <a:srgbClr val="9BBB59"/>
                </a:solidFill>
                <a:effectLst/>
                <a:uLnTx/>
                <a:uFillTx/>
                <a:latin typeface="Arial"/>
                <a:ea typeface="ヒラギノ角ゴ Pro W3" pitchFamily="96" charset="-128"/>
                <a:cs typeface="+mn-cs"/>
              </a:rPr>
              <a:t> </a:t>
            </a:r>
            <a:r>
              <a:rPr kumimoji="0" lang="en-IE" sz="1800" b="0" i="0" u="none" strike="noStrike" kern="1200" cap="none" spc="0" normalizeH="0" baseline="0" noProof="0" dirty="0" err="1" smtClean="0">
                <a:ln>
                  <a:noFill/>
                </a:ln>
                <a:solidFill>
                  <a:srgbClr val="9BBB59"/>
                </a:solidFill>
                <a:effectLst/>
                <a:uLnTx/>
                <a:uFillTx/>
                <a:latin typeface="Arial"/>
                <a:ea typeface="ヒラギノ角ゴ Pro W3" pitchFamily="96" charset="-128"/>
                <a:cs typeface="+mn-cs"/>
              </a:rPr>
              <a:t>gebaseerd</a:t>
            </a:r>
            <a:r>
              <a:rPr kumimoji="0" lang="en-IE" sz="1800" b="0" i="0" u="none" strike="noStrike" kern="1200" cap="none" spc="0" normalizeH="0" baseline="0" noProof="0" dirty="0" smtClean="0">
                <a:ln>
                  <a:noFill/>
                </a:ln>
                <a:solidFill>
                  <a:srgbClr val="9BBB59"/>
                </a:solidFill>
                <a:effectLst/>
                <a:uLnTx/>
                <a:uFillTx/>
                <a:latin typeface="Arial"/>
                <a:ea typeface="ヒラギノ角ゴ Pro W3" pitchFamily="96" charset="-128"/>
                <a:cs typeface="+mn-cs"/>
              </a:rPr>
              <a:t> </a:t>
            </a:r>
            <a:endParaRPr kumimoji="0" lang="en-US" sz="1800" b="0" i="0" u="none" strike="noStrike" kern="1200" cap="none" spc="0" normalizeH="0" baseline="0" noProof="0" dirty="0" smtClean="0">
              <a:ln>
                <a:noFill/>
              </a:ln>
              <a:solidFill>
                <a:srgbClr val="9BBB59"/>
              </a:solidFill>
              <a:effectLst>
                <a:outerShdw blurRad="38100" dist="38100" dir="2700000" algn="tl">
                  <a:srgbClr val="C0C0C0"/>
                </a:outerShdw>
              </a:effectLst>
              <a:uLnTx/>
              <a:uFillTx/>
              <a:latin typeface="Arial"/>
              <a:ea typeface="ヒラギノ角ゴ Pro W3" pitchFamily="96" charset="-128"/>
              <a:cs typeface="+mn-cs"/>
            </a:endParaRPr>
          </a:p>
        </p:txBody>
      </p:sp>
      <p:sp>
        <p:nvSpPr>
          <p:cNvPr id="60421" name="TextBox 1"/>
          <p:cNvSpPr txBox="1">
            <a:spLocks noChangeArrowheads="1"/>
          </p:cNvSpPr>
          <p:nvPr/>
        </p:nvSpPr>
        <p:spPr bwMode="auto">
          <a:xfrm>
            <a:off x="271036" y="4913751"/>
            <a:ext cx="33762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err="1" smtClean="0">
                <a:ln>
                  <a:noFill/>
                </a:ln>
                <a:solidFill>
                  <a:srgbClr val="000000"/>
                </a:solidFill>
                <a:effectLst/>
                <a:uLnTx/>
                <a:uFillTx/>
                <a:latin typeface="Arial" pitchFamily="34" charset="0"/>
                <a:ea typeface="ヒラギノ角ゴ Pro W3" charset="-128"/>
                <a:cs typeface="+mn-cs"/>
              </a:rPr>
              <a:t>Belangrijke</a:t>
            </a:r>
            <a:r>
              <a:rPr kumimoji="0" lang="en-IE" sz="2000" b="1" i="0" u="none" strike="noStrike" kern="1200" cap="none" spc="0" normalizeH="0" baseline="0" noProof="0" dirty="0" smtClean="0">
                <a:ln>
                  <a:noFill/>
                </a:ln>
                <a:solidFill>
                  <a:srgbClr val="000000"/>
                </a:solidFill>
                <a:effectLst/>
                <a:uLnTx/>
                <a:uFillTx/>
                <a:latin typeface="Arial" pitchFamily="34" charset="0"/>
                <a:ea typeface="ヒラギノ角ゴ Pro W3" charset="-128"/>
                <a:cs typeface="+mn-cs"/>
              </a:rPr>
              <a:t> </a:t>
            </a:r>
            <a:r>
              <a:rPr kumimoji="0" lang="en-IE" sz="2000" b="1" i="0" u="none" strike="noStrike" kern="1200" cap="none" spc="0" normalizeH="0" baseline="0" noProof="0" dirty="0">
                <a:ln>
                  <a:noFill/>
                </a:ln>
                <a:solidFill>
                  <a:srgbClr val="000000"/>
                </a:solidFill>
                <a:effectLst/>
                <a:uLnTx/>
                <a:uFillTx/>
                <a:latin typeface="Arial" pitchFamily="34" charset="0"/>
                <a:ea typeface="ヒラギノ角ゴ Pro W3" charset="-128"/>
                <a:cs typeface="+mn-cs"/>
              </a:rPr>
              <a:t>technologieën</a:t>
            </a:r>
          </a:p>
        </p:txBody>
      </p:sp>
    </p:spTree>
    <p:extLst>
      <p:ext uri="{BB962C8B-B14F-4D97-AF65-F5344CB8AC3E}">
        <p14:creationId xmlns:p14="http://schemas.microsoft.com/office/powerpoint/2010/main" val="8439141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967346" y="483466"/>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srgbClr val="000000"/>
                </a:solidFill>
                <a:effectLst/>
                <a:uLnTx/>
                <a:uFillTx/>
                <a:latin typeface="Calibri"/>
                <a:ea typeface="+mn-ea"/>
                <a:cs typeface="+mn-cs"/>
              </a:rPr>
              <a:t>Structuur van de Ierse zuivelindustrie</a:t>
            </a:r>
            <a:endParaRPr kumimoji="0" lang="en-GB" sz="2400" b="1" i="0" u="none" strike="noStrike" kern="1200" cap="none" spc="0" normalizeH="0" baseline="0" noProof="0" dirty="0">
              <a:ln>
                <a:noFill/>
              </a:ln>
              <a:solidFill>
                <a:srgbClr val="000000"/>
              </a:solidFill>
              <a:effectLst/>
              <a:uLnTx/>
              <a:uFillTx/>
              <a:latin typeface="Calibri"/>
              <a:ea typeface="+mn-ea"/>
              <a:cs typeface="+mn-cs"/>
            </a:endParaRPr>
          </a:p>
        </p:txBody>
      </p:sp>
      <p:sp>
        <p:nvSpPr>
          <p:cNvPr id="62467" name="Rectangle 4"/>
          <p:cNvSpPr>
            <a:spLocks noChangeArrowheads="1"/>
          </p:cNvSpPr>
          <p:nvPr/>
        </p:nvSpPr>
        <p:spPr bwMode="auto">
          <a:xfrm>
            <a:off x="179388" y="1923185"/>
            <a:ext cx="8964612" cy="482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IE" sz="2000" b="0" i="0" u="none" strike="noStrike" kern="1200" cap="none" spc="0" normalizeH="0" baseline="0" noProof="0" dirty="0">
                <a:ln>
                  <a:noFill/>
                </a:ln>
                <a:solidFill>
                  <a:prstClr val="black"/>
                </a:solidFill>
                <a:effectLst/>
                <a:uLnTx/>
                <a:uFillTx/>
                <a:latin typeface="Calibri"/>
                <a:ea typeface="+mn-ea"/>
                <a:cs typeface="+mn-cs"/>
              </a:rPr>
              <a:t>Aantal melkveehouders - </a:t>
            </a:r>
            <a:r>
              <a:rPr kumimoji="0" lang="en-IE" sz="2000" b="0" i="0" u="none" strike="noStrike" kern="1200" cap="none" spc="0" normalizeH="0" baseline="0" noProof="0" dirty="0" smtClean="0">
                <a:ln>
                  <a:noFill/>
                </a:ln>
                <a:solidFill>
                  <a:prstClr val="black"/>
                </a:solidFill>
                <a:effectLst/>
                <a:uLnTx/>
                <a:uFillTx/>
                <a:latin typeface="Calibri"/>
                <a:ea typeface="+mn-ea"/>
                <a:cs typeface="+mn-cs"/>
              </a:rPr>
              <a:t>18.000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IE"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IE" sz="2000" b="0" i="0" u="none" strike="noStrike" kern="1200" cap="none" spc="0" normalizeH="0" baseline="0" noProof="0" dirty="0">
                <a:ln>
                  <a:noFill/>
                </a:ln>
                <a:solidFill>
                  <a:prstClr val="black"/>
                </a:solidFill>
                <a:effectLst/>
                <a:uLnTx/>
                <a:uFillTx/>
                <a:latin typeface="Calibri"/>
                <a:ea typeface="+mn-ea"/>
                <a:cs typeface="+mn-cs"/>
              </a:rPr>
              <a:t>2015: </a:t>
            </a:r>
            <a:r>
              <a:rPr kumimoji="0" lang="en-IE" sz="2000" b="0" i="0" u="none" strike="noStrike" kern="1200" cap="none" spc="0" normalizeH="0" baseline="0" noProof="0" dirty="0" err="1">
                <a:ln>
                  <a:noFill/>
                </a:ln>
                <a:solidFill>
                  <a:prstClr val="black"/>
                </a:solidFill>
                <a:effectLst/>
                <a:uLnTx/>
                <a:uFillTx/>
                <a:latin typeface="Calibri"/>
                <a:ea typeface="+mn-ea"/>
                <a:cs typeface="+mn-cs"/>
              </a:rPr>
              <a:t>Gemiddelde</a:t>
            </a:r>
            <a:r>
              <a:rPr kumimoji="0" lang="en-IE" sz="2000" b="0" i="0" u="none" strike="noStrike" kern="1200" cap="none" spc="0" normalizeH="0" baseline="0" noProof="0" dirty="0">
                <a:ln>
                  <a:noFill/>
                </a:ln>
                <a:solidFill>
                  <a:prstClr val="black"/>
                </a:solidFill>
                <a:effectLst/>
                <a:uLnTx/>
                <a:uFillTx/>
                <a:latin typeface="Calibri"/>
                <a:ea typeface="+mn-ea"/>
                <a:cs typeface="+mn-cs"/>
              </a:rPr>
              <a:t> </a:t>
            </a:r>
            <a:r>
              <a:rPr kumimoji="0" lang="en-IE" sz="2000" b="0" i="0" u="none" strike="noStrike" kern="1200" cap="none" spc="0" normalizeH="0" baseline="0" noProof="0" dirty="0" err="1" smtClean="0">
                <a:ln>
                  <a:noFill/>
                </a:ln>
                <a:solidFill>
                  <a:prstClr val="black"/>
                </a:solidFill>
                <a:effectLst/>
                <a:uLnTx/>
                <a:uFillTx/>
                <a:latin typeface="Calibri"/>
                <a:ea typeface="+mn-ea"/>
                <a:cs typeface="+mn-cs"/>
              </a:rPr>
              <a:t>veestapel</a:t>
            </a:r>
            <a:r>
              <a:rPr kumimoji="0" lang="en-I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IE" sz="2000" b="0" i="0" u="none" strike="noStrike" kern="1200" cap="none" spc="0" normalizeH="0" noProof="0" dirty="0" smtClean="0">
                <a:ln>
                  <a:noFill/>
                </a:ln>
                <a:solidFill>
                  <a:prstClr val="black"/>
                </a:solidFill>
                <a:effectLst/>
                <a:uLnTx/>
                <a:uFillTx/>
                <a:latin typeface="Calibri"/>
                <a:ea typeface="+mn-ea"/>
                <a:cs typeface="+mn-cs"/>
              </a:rPr>
              <a:t> </a:t>
            </a:r>
            <a:r>
              <a:rPr kumimoji="0" lang="en-IE" sz="2000" b="0" i="0" u="none" strike="noStrike" kern="1200" cap="none" spc="0" normalizeH="0" baseline="0" noProof="0" dirty="0" smtClean="0">
                <a:ln>
                  <a:noFill/>
                </a:ln>
                <a:solidFill>
                  <a:prstClr val="black"/>
                </a:solidFill>
                <a:effectLst/>
                <a:uLnTx/>
                <a:uFillTx/>
                <a:latin typeface="Calibri"/>
                <a:ea typeface="+mn-ea"/>
                <a:cs typeface="+mn-cs"/>
              </a:rPr>
              <a:t>82 </a:t>
            </a:r>
            <a:r>
              <a:rPr kumimoji="0" lang="en-IE" sz="2000" b="0" i="0" u="none" strike="noStrike" kern="1200" cap="none" spc="0" normalizeH="0" baseline="0" noProof="0" dirty="0">
                <a:ln>
                  <a:noFill/>
                </a:ln>
                <a:solidFill>
                  <a:prstClr val="black"/>
                </a:solidFill>
                <a:effectLst/>
                <a:uLnTx/>
                <a:uFillTx/>
                <a:latin typeface="Calibri"/>
                <a:ea typeface="+mn-ea"/>
                <a:cs typeface="+mn-cs"/>
              </a:rPr>
              <a:t>koeien, </a:t>
            </a:r>
            <a:r>
              <a:rPr kumimoji="0" lang="en-IE" sz="2000" b="0" i="0" u="none" strike="noStrike" kern="1200" cap="none" spc="0" normalizeH="0" baseline="0" noProof="0" dirty="0" err="1" smtClean="0">
                <a:ln>
                  <a:noFill/>
                </a:ln>
                <a:solidFill>
                  <a:prstClr val="black"/>
                </a:solidFill>
                <a:effectLst/>
                <a:uLnTx/>
                <a:uFillTx/>
                <a:latin typeface="Calibri"/>
                <a:ea typeface="+mn-ea"/>
                <a:cs typeface="+mn-cs"/>
              </a:rPr>
              <a:t>bedrijfsgrootte</a:t>
            </a:r>
            <a:r>
              <a:rPr kumimoji="0" lang="en-IE" sz="2000" b="0" i="0" u="none" strike="noStrike" kern="1200" cap="none" spc="0" normalizeH="0" baseline="0" noProof="0" dirty="0" smtClean="0">
                <a:ln>
                  <a:noFill/>
                </a:ln>
                <a:solidFill>
                  <a:prstClr val="black"/>
                </a:solidFill>
                <a:effectLst/>
                <a:uLnTx/>
                <a:uFillTx/>
                <a:latin typeface="Calibri"/>
                <a:ea typeface="+mn-ea"/>
                <a:cs typeface="+mn-cs"/>
              </a:rPr>
              <a:t> - 63 </a:t>
            </a:r>
            <a:r>
              <a:rPr kumimoji="0" lang="en-IE" sz="2000" b="0" i="0" u="none" strike="noStrike" kern="1200" cap="none" spc="0" normalizeH="0" baseline="0" noProof="0" dirty="0">
                <a:ln>
                  <a:noFill/>
                </a:ln>
                <a:solidFill>
                  <a:prstClr val="black"/>
                </a:solidFill>
                <a:effectLst/>
                <a:uLnTx/>
                <a:uFillTx/>
                <a:latin typeface="Calibri"/>
                <a:ea typeface="+mn-ea"/>
                <a:cs typeface="+mn-cs"/>
              </a:rPr>
              <a:t>ha, </a:t>
            </a:r>
            <a:r>
              <a:rPr kumimoji="0" lang="en-IE" sz="2000" b="0" i="0" u="none" strike="noStrike" kern="1200" cap="none" spc="0" normalizeH="0" baseline="0" noProof="0" dirty="0" err="1" smtClean="0">
                <a:ln>
                  <a:noFill/>
                </a:ln>
                <a:solidFill>
                  <a:prstClr val="black"/>
                </a:solidFill>
                <a:effectLst/>
                <a:uLnTx/>
                <a:uFillTx/>
                <a:latin typeface="Calibri"/>
                <a:ea typeface="+mn-ea"/>
                <a:cs typeface="+mn-cs"/>
              </a:rPr>
              <a:t>productie</a:t>
            </a:r>
            <a:r>
              <a:rPr kumimoji="0" lang="en-I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IE" sz="2000" b="0" i="0" u="none" strike="noStrike" kern="1200" cap="none" spc="0" normalizeH="0" baseline="0" noProof="0" dirty="0">
                <a:ln>
                  <a:noFill/>
                </a:ln>
                <a:solidFill>
                  <a:prstClr val="black"/>
                </a:solidFill>
                <a:effectLst/>
                <a:uLnTx/>
                <a:uFillTx/>
                <a:latin typeface="Calibri"/>
                <a:ea typeface="+mn-ea"/>
                <a:cs typeface="+mn-cs"/>
              </a:rPr>
              <a:t>van </a:t>
            </a:r>
            <a:r>
              <a:rPr kumimoji="0" lang="en-IE" sz="2000" b="0" i="0" u="none" strike="noStrike" kern="1200" cap="none" spc="0" normalizeH="0" baseline="0" noProof="0" dirty="0" smtClean="0">
                <a:ln>
                  <a:noFill/>
                </a:ln>
                <a:solidFill>
                  <a:prstClr val="black"/>
                </a:solidFill>
                <a:effectLst/>
                <a:uLnTx/>
                <a:uFillTx/>
                <a:latin typeface="Calibri"/>
                <a:ea typeface="+mn-ea"/>
                <a:cs typeface="+mn-cs"/>
              </a:rPr>
              <a:t>350.000 </a:t>
            </a:r>
            <a:r>
              <a:rPr kumimoji="0" lang="en-IE" sz="2000" b="0" i="0" u="none" strike="noStrike" kern="1200" cap="none" spc="0" normalizeH="0" baseline="0" noProof="0" dirty="0" err="1" smtClean="0">
                <a:ln>
                  <a:noFill/>
                </a:ln>
                <a:solidFill>
                  <a:prstClr val="black"/>
                </a:solidFill>
                <a:effectLst/>
                <a:uLnTx/>
                <a:uFillTx/>
                <a:latin typeface="Calibri"/>
                <a:ea typeface="+mn-ea"/>
                <a:cs typeface="+mn-cs"/>
              </a:rPr>
              <a:t>liter</a:t>
            </a:r>
            <a:endParaRPr kumimoji="0" lang="en-IE"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IE"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Systeem :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Voornamelijk</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voorjaarsafkalvende</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veestapel</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op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gras</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gebaseerd</a:t>
            </a:r>
            <a:r>
              <a:rPr kumimoji="0" lang="en-US" sz="2000" b="0" i="0" u="none" strike="noStrike" kern="1200" cap="none" spc="0" normalizeH="0" noProof="0" dirty="0" smtClean="0">
                <a:ln>
                  <a:noFill/>
                </a:ln>
                <a:solidFill>
                  <a:prstClr val="black"/>
                </a:solidFill>
                <a:effectLst/>
                <a:uLnTx/>
                <a:uFillTx/>
                <a:latin typeface="Calibri"/>
                <a:ea typeface="+mn-ea"/>
                <a:cs typeface="+mn-cs"/>
              </a:rPr>
              <a:t> </a:t>
            </a:r>
            <a:r>
              <a:rPr kumimoji="0" lang="en-US" sz="2000" b="0" i="0" u="none" strike="noStrike" kern="1200" cap="none" spc="0" normalizeH="0" noProof="0" dirty="0" err="1" smtClean="0">
                <a:ln>
                  <a:noFill/>
                </a:ln>
                <a:solidFill>
                  <a:prstClr val="black"/>
                </a:solidFill>
                <a:effectLst/>
                <a:uLnTx/>
                <a:uFillTx/>
                <a:latin typeface="Calibri"/>
                <a:ea typeface="+mn-ea"/>
                <a:cs typeface="+mn-cs"/>
              </a:rPr>
              <a:t>systeem</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In totaal </a:t>
            </a:r>
            <a:r>
              <a:rPr kumimoji="0" lang="en-US" sz="2000" b="0" i="0" u="none" strike="noStrike" kern="1200" cap="none" spc="0" normalizeH="0" baseline="0" noProof="0" dirty="0">
                <a:ln>
                  <a:noFill/>
                </a:ln>
                <a:solidFill>
                  <a:prstClr val="black"/>
                </a:solidFill>
                <a:effectLst/>
                <a:uLnTx/>
                <a:uFillTx/>
                <a:latin typeface="Calibri"/>
                <a:ea typeface="+mn-ea"/>
                <a:cs typeface="+mn-cs"/>
              </a:rPr>
              <a:t>19 melkverwerkers - 82% van de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melk</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wordt</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prstClr val="black"/>
                </a:solidFill>
                <a:effectLst/>
                <a:uLnTx/>
                <a:uFillTx/>
                <a:latin typeface="Calibri"/>
                <a:ea typeface="+mn-ea"/>
                <a:cs typeface="+mn-cs"/>
              </a:rPr>
              <a:t>door 6 grote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verwerkers</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verwerkt</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2020: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85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koeien</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per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bedrijf</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prstClr val="black"/>
                </a:solidFill>
                <a:effectLst/>
                <a:uLnTx/>
                <a:uFillTx/>
                <a:latin typeface="Calibri"/>
                <a:ea typeface="+mn-ea"/>
                <a:cs typeface="+mn-cs"/>
              </a:rPr>
              <a:t>met een productie van 425.000 liter; 1,4 miljoen melkkoeien; 5500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liter/</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koe</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met </a:t>
            </a:r>
            <a:r>
              <a:rPr kumimoji="0" lang="en-US" sz="2000" b="0" i="0" u="none" strike="noStrike" kern="1200" cap="none" spc="0" normalizeH="0" baseline="0" noProof="0" dirty="0">
                <a:ln>
                  <a:noFill/>
                </a:ln>
                <a:solidFill>
                  <a:prstClr val="black"/>
                </a:solidFill>
                <a:effectLst/>
                <a:uLnTx/>
                <a:uFillTx/>
                <a:latin typeface="Calibri"/>
                <a:ea typeface="+mn-ea"/>
                <a:cs typeface="+mn-cs"/>
              </a:rPr>
              <a:t>3,55%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eiwit</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prstClr val="black"/>
                </a:solidFill>
                <a:effectLst/>
                <a:uLnTx/>
                <a:uFillTx/>
                <a:latin typeface="Calibri"/>
                <a:ea typeface="+mn-ea"/>
                <a:cs typeface="+mn-cs"/>
              </a:rPr>
              <a:t>&amp; 4,20%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vet</a:t>
            </a:r>
            <a:endParaRPr kumimoji="0" lang="en-IE"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IE" sz="3200" b="1" i="0" u="none" strike="noStrike" kern="1200" cap="none" spc="0" normalizeH="0" baseline="0" noProof="0" dirty="0">
              <a:ln>
                <a:noFill/>
              </a:ln>
              <a:solidFill>
                <a:srgbClr val="0033CC"/>
              </a:solidFill>
              <a:effectLst/>
              <a:uLnTx/>
              <a:uFillTx/>
              <a:latin typeface="Calibri"/>
              <a:ea typeface="+mn-ea"/>
              <a:cs typeface="+mn-cs"/>
            </a:endParaRPr>
          </a:p>
        </p:txBody>
      </p:sp>
    </p:spTree>
    <p:extLst>
      <p:ext uri="{BB962C8B-B14F-4D97-AF65-F5344CB8AC3E}">
        <p14:creationId xmlns:p14="http://schemas.microsoft.com/office/powerpoint/2010/main" val="272663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107950" y="639763"/>
            <a:ext cx="8964613" cy="70788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1938" indent="-261938"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marR="0" lvl="0" indent="-28575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IE" altLang="en-US" sz="1600" b="0" i="0" u="none" strike="noStrike" kern="1200" cap="none" spc="0" normalizeH="0" baseline="0" noProof="0" dirty="0" err="1">
                <a:ln>
                  <a:noFill/>
                </a:ln>
                <a:solidFill>
                  <a:srgbClr val="000066"/>
                </a:solidFill>
                <a:effectLst/>
                <a:uLnTx/>
                <a:uFillTx/>
                <a:latin typeface="Arial" charset="0"/>
                <a:ea typeface="+mn-ea"/>
                <a:cs typeface="+mn-cs"/>
              </a:rPr>
              <a:t>Winstgevendheid</a:t>
            </a:r>
            <a:r>
              <a:rPr kumimoji="0" lang="en-IE" altLang="en-US" sz="1600" b="0" i="0" u="none" strike="noStrike" kern="1200" cap="none" spc="0" normalizeH="0" baseline="0" noProof="0" dirty="0">
                <a:ln>
                  <a:noFill/>
                </a:ln>
                <a:solidFill>
                  <a:srgbClr val="000066"/>
                </a:solidFill>
                <a:effectLst/>
                <a:uLnTx/>
                <a:uFillTx/>
                <a:latin typeface="Arial" charset="0"/>
                <a:ea typeface="+mn-ea"/>
                <a:cs typeface="+mn-cs"/>
              </a:rPr>
              <a:t> </a:t>
            </a:r>
            <a:r>
              <a:rPr kumimoji="0" lang="en-IE" altLang="en-US" sz="1600" b="0" i="0" u="none" strike="noStrike" kern="1200" cap="none" spc="0" normalizeH="0" baseline="0" noProof="0" dirty="0" smtClean="0">
                <a:ln>
                  <a:noFill/>
                </a:ln>
                <a:solidFill>
                  <a:srgbClr val="000066"/>
                </a:solidFill>
                <a:effectLst/>
                <a:uLnTx/>
                <a:uFillTx/>
                <a:latin typeface="Arial" charset="0"/>
                <a:ea typeface="+mn-ea"/>
                <a:cs typeface="+mn-cs"/>
              </a:rPr>
              <a:t>is </a:t>
            </a:r>
            <a:r>
              <a:rPr kumimoji="0" lang="en-IE" altLang="en-US" sz="1600" b="0" i="0" u="none" strike="noStrike" kern="1200" cap="none" spc="0" normalizeH="0" baseline="0" noProof="0" dirty="0">
                <a:ln>
                  <a:noFill/>
                </a:ln>
                <a:solidFill>
                  <a:srgbClr val="000066"/>
                </a:solidFill>
                <a:effectLst/>
                <a:uLnTx/>
                <a:uFillTx/>
                <a:latin typeface="Arial" charset="0"/>
                <a:ea typeface="+mn-ea"/>
                <a:cs typeface="+mn-cs"/>
              </a:rPr>
              <a:t>nauw verbonden met het gebruik van gras (ton </a:t>
            </a:r>
            <a:r>
              <a:rPr kumimoji="0" lang="en-IE" altLang="en-US" sz="1600" b="0" i="0" u="none" strike="noStrike" kern="1200" cap="none" spc="0" normalizeH="0" baseline="0" noProof="0" dirty="0" smtClean="0">
                <a:ln>
                  <a:noFill/>
                </a:ln>
                <a:solidFill>
                  <a:srgbClr val="000066"/>
                </a:solidFill>
                <a:effectLst/>
                <a:uLnTx/>
                <a:uFillTx/>
                <a:latin typeface="Arial" charset="0"/>
                <a:ea typeface="+mn-ea"/>
                <a:cs typeface="+mn-cs"/>
              </a:rPr>
              <a:t>DS/ha).</a:t>
            </a:r>
          </a:p>
          <a:p>
            <a:pPr marL="285750" marR="0" lvl="0" indent="-28575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IE" altLang="en-US" sz="1600" b="0" i="0" u="none" strike="noStrike" kern="1200" cap="none" spc="0" normalizeH="0" baseline="0" noProof="0" dirty="0" err="1" smtClean="0">
                <a:ln>
                  <a:noFill/>
                </a:ln>
                <a:solidFill>
                  <a:srgbClr val="000066"/>
                </a:solidFill>
                <a:effectLst/>
                <a:uLnTx/>
                <a:uFillTx/>
                <a:latin typeface="Arial" charset="0"/>
                <a:ea typeface="+mn-ea"/>
                <a:cs typeface="+mn-cs"/>
              </a:rPr>
              <a:t>Toename</a:t>
            </a:r>
            <a:r>
              <a:rPr kumimoji="0" lang="en-IE" altLang="en-US" sz="1600" b="0" i="0" u="none" strike="noStrike" kern="1200" cap="none" spc="0" normalizeH="0" baseline="0" noProof="0" dirty="0" smtClean="0">
                <a:ln>
                  <a:noFill/>
                </a:ln>
                <a:solidFill>
                  <a:srgbClr val="000066"/>
                </a:solidFill>
                <a:effectLst/>
                <a:uLnTx/>
                <a:uFillTx/>
                <a:latin typeface="Arial" charset="0"/>
                <a:ea typeface="+mn-ea"/>
                <a:cs typeface="+mn-cs"/>
              </a:rPr>
              <a:t> </a:t>
            </a:r>
            <a:r>
              <a:rPr kumimoji="0" lang="en-IE" altLang="en-US" sz="1600" b="0" i="0" u="none" strike="noStrike" kern="1200" cap="none" spc="0" normalizeH="0" baseline="0" noProof="0" dirty="0" err="1" smtClean="0">
                <a:ln>
                  <a:noFill/>
                </a:ln>
                <a:solidFill>
                  <a:srgbClr val="000066"/>
                </a:solidFill>
                <a:effectLst/>
                <a:uLnTx/>
                <a:uFillTx/>
                <a:latin typeface="Arial" charset="0"/>
                <a:ea typeface="+mn-ea"/>
                <a:cs typeface="+mn-cs"/>
              </a:rPr>
              <a:t>veedichtheid</a:t>
            </a:r>
            <a:r>
              <a:rPr kumimoji="0" lang="en-IE" altLang="en-US" sz="1600" b="0" i="0" u="none" strike="noStrike" kern="1200" cap="none" spc="0" normalizeH="0" baseline="0" noProof="0" dirty="0" smtClean="0">
                <a:ln>
                  <a:noFill/>
                </a:ln>
                <a:solidFill>
                  <a:srgbClr val="000066"/>
                </a:solidFill>
                <a:effectLst/>
                <a:uLnTx/>
                <a:uFillTx/>
                <a:latin typeface="Arial" charset="0"/>
                <a:ea typeface="+mn-ea"/>
                <a:cs typeface="+mn-cs"/>
              </a:rPr>
              <a:t> </a:t>
            </a:r>
            <a:r>
              <a:rPr kumimoji="0" lang="en-IE" altLang="en-US" sz="1600" b="0" i="0" u="none" strike="noStrike" kern="1200" cap="none" spc="0" normalizeH="0" baseline="0" noProof="0" dirty="0">
                <a:ln>
                  <a:noFill/>
                </a:ln>
                <a:solidFill>
                  <a:srgbClr val="000066"/>
                </a:solidFill>
                <a:effectLst/>
                <a:uLnTx/>
                <a:uFillTx/>
                <a:latin typeface="Arial" charset="0"/>
                <a:ea typeface="+mn-ea"/>
                <a:cs typeface="+mn-cs"/>
              </a:rPr>
              <a:t>alleen winstgevend </a:t>
            </a:r>
            <a:r>
              <a:rPr kumimoji="0" lang="en-IE" altLang="en-US" sz="1600" b="0" i="0" u="none" strike="noStrike" kern="1200" cap="none" spc="0" normalizeH="0" baseline="0" noProof="0" dirty="0" err="1">
                <a:ln>
                  <a:noFill/>
                </a:ln>
                <a:solidFill>
                  <a:srgbClr val="000066"/>
                </a:solidFill>
                <a:effectLst/>
                <a:uLnTx/>
                <a:uFillTx/>
                <a:latin typeface="Arial" charset="0"/>
                <a:ea typeface="+mn-ea"/>
                <a:cs typeface="+mn-cs"/>
              </a:rPr>
              <a:t>wanneer</a:t>
            </a:r>
            <a:r>
              <a:rPr kumimoji="0" lang="en-IE" altLang="en-US" sz="1600" b="0" i="0" u="none" strike="noStrike" kern="1200" cap="none" spc="0" normalizeH="0" baseline="0" noProof="0" dirty="0">
                <a:ln>
                  <a:noFill/>
                </a:ln>
                <a:solidFill>
                  <a:srgbClr val="000066"/>
                </a:solidFill>
                <a:effectLst/>
                <a:uLnTx/>
                <a:uFillTx/>
                <a:latin typeface="Arial" charset="0"/>
                <a:ea typeface="+mn-ea"/>
                <a:cs typeface="+mn-cs"/>
              </a:rPr>
              <a:t> </a:t>
            </a:r>
            <a:r>
              <a:rPr kumimoji="0" lang="en-IE" altLang="en-US" sz="1600" b="0" i="0" u="none" strike="noStrike" kern="1200" cap="none" spc="0" normalizeH="0" baseline="0" noProof="0" dirty="0" err="1" smtClean="0">
                <a:ln>
                  <a:noFill/>
                </a:ln>
                <a:solidFill>
                  <a:srgbClr val="000066"/>
                </a:solidFill>
                <a:effectLst/>
                <a:uLnTx/>
                <a:uFillTx/>
                <a:latin typeface="Arial" charset="0"/>
                <a:ea typeface="+mn-ea"/>
                <a:cs typeface="+mn-cs"/>
              </a:rPr>
              <a:t>grasgebruik</a:t>
            </a:r>
            <a:r>
              <a:rPr kumimoji="0" lang="en-IE" altLang="en-US" sz="1600" b="0" i="0" u="none" strike="noStrike" kern="1200" cap="none" spc="0" normalizeH="0" baseline="0" noProof="0" dirty="0" smtClean="0">
                <a:ln>
                  <a:noFill/>
                </a:ln>
                <a:solidFill>
                  <a:srgbClr val="000066"/>
                </a:solidFill>
                <a:effectLst/>
                <a:uLnTx/>
                <a:uFillTx/>
                <a:latin typeface="Arial" charset="0"/>
                <a:ea typeface="+mn-ea"/>
                <a:cs typeface="+mn-cs"/>
              </a:rPr>
              <a:t> (</a:t>
            </a:r>
            <a:r>
              <a:rPr kumimoji="0" lang="en-IE" altLang="en-US" sz="1600" b="0" i="0" u="none" strike="noStrike" kern="1200" cap="none" spc="0" normalizeH="0" baseline="0" noProof="0" dirty="0">
                <a:ln>
                  <a:noFill/>
                </a:ln>
                <a:solidFill>
                  <a:srgbClr val="000066"/>
                </a:solidFill>
                <a:effectLst/>
                <a:uLnTx/>
                <a:uFillTx/>
                <a:latin typeface="Arial" charset="0"/>
                <a:ea typeface="+mn-ea"/>
                <a:cs typeface="+mn-cs"/>
              </a:rPr>
              <a:t>ton </a:t>
            </a:r>
            <a:r>
              <a:rPr kumimoji="0" lang="en-IE" altLang="en-US" sz="1600" b="0" i="0" u="none" strike="noStrike" kern="1200" cap="none" spc="0" normalizeH="0" baseline="0" noProof="0" dirty="0" smtClean="0">
                <a:ln>
                  <a:noFill/>
                </a:ln>
                <a:solidFill>
                  <a:srgbClr val="000066"/>
                </a:solidFill>
                <a:effectLst/>
                <a:uLnTx/>
                <a:uFillTx/>
                <a:latin typeface="Arial" charset="0"/>
                <a:ea typeface="+mn-ea"/>
                <a:cs typeface="+mn-cs"/>
              </a:rPr>
              <a:t>DS/ha</a:t>
            </a:r>
            <a:r>
              <a:rPr kumimoji="0" lang="en-IE" altLang="en-US" sz="1600" b="0" i="0" u="none" strike="noStrike" kern="1200" cap="none" spc="0" normalizeH="0" baseline="0" noProof="0" dirty="0">
                <a:ln>
                  <a:noFill/>
                </a:ln>
                <a:solidFill>
                  <a:srgbClr val="000066"/>
                </a:solidFill>
                <a:effectLst/>
                <a:uLnTx/>
                <a:uFillTx/>
                <a:latin typeface="Arial" charset="0"/>
                <a:ea typeface="+mn-ea"/>
                <a:cs typeface="+mn-cs"/>
              </a:rPr>
              <a:t>) </a:t>
            </a:r>
            <a:r>
              <a:rPr kumimoji="0" lang="en-IE" altLang="en-US" sz="1600" b="0" i="0" u="none" strike="noStrike" kern="1200" cap="none" spc="0" normalizeH="0" baseline="0" noProof="0" dirty="0" err="1" smtClean="0">
                <a:ln>
                  <a:noFill/>
                </a:ln>
                <a:solidFill>
                  <a:srgbClr val="000066"/>
                </a:solidFill>
                <a:effectLst/>
                <a:uLnTx/>
                <a:uFillTx/>
                <a:latin typeface="Arial" charset="0"/>
                <a:ea typeface="+mn-ea"/>
                <a:cs typeface="+mn-cs"/>
              </a:rPr>
              <a:t>toeneemt</a:t>
            </a:r>
            <a:endParaRPr kumimoji="0" lang="en-IE" altLang="en-US" sz="1600" b="0" i="0" u="none" strike="noStrike" kern="1200" cap="none" spc="0" normalizeH="0" baseline="0" noProof="0" dirty="0">
              <a:ln>
                <a:noFill/>
              </a:ln>
              <a:solidFill>
                <a:srgbClr val="000066"/>
              </a:solidFill>
              <a:effectLst/>
              <a:uLnTx/>
              <a:uFillTx/>
              <a:latin typeface="Arial" charset="0"/>
              <a:ea typeface="+mn-ea"/>
              <a:cs typeface="+mn-cs"/>
            </a:endParaRPr>
          </a:p>
        </p:txBody>
      </p:sp>
      <p:pic>
        <p:nvPicPr>
          <p:cNvPr id="7171" name="Picture 2" descr="cows graz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79625" y="1504950"/>
            <a:ext cx="4795838" cy="217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Rectangle 1"/>
          <p:cNvSpPr>
            <a:spLocks noChangeArrowheads="1"/>
          </p:cNvSpPr>
          <p:nvPr/>
        </p:nvSpPr>
        <p:spPr bwMode="auto">
          <a:xfrm>
            <a:off x="2079625" y="1530350"/>
            <a:ext cx="4795838" cy="2133600"/>
          </a:xfrm>
          <a:prstGeom prst="rect">
            <a:avLst/>
          </a:prstGeom>
          <a:solidFill>
            <a:schemeClr val="accent1">
              <a:alpha val="5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7173" name="Text Box 5"/>
          <p:cNvSpPr txBox="1">
            <a:spLocks noChangeArrowheads="1"/>
          </p:cNvSpPr>
          <p:nvPr/>
        </p:nvSpPr>
        <p:spPr bwMode="auto">
          <a:xfrm>
            <a:off x="425738" y="68131"/>
            <a:ext cx="9074150" cy="4616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IE" altLang="en-US" sz="2400" b="1" i="0" u="none" strike="noStrike" kern="1200" cap="none" spc="0" normalizeH="0" baseline="0" noProof="0" dirty="0" err="1" smtClean="0">
                <a:ln>
                  <a:noFill/>
                </a:ln>
                <a:solidFill>
                  <a:srgbClr val="000000"/>
                </a:solidFill>
                <a:effectLst/>
                <a:uLnTx/>
                <a:uFillTx/>
                <a:latin typeface="Calibri" pitchFamily="34" charset="0"/>
                <a:ea typeface="+mn-ea"/>
                <a:cs typeface="+mn-cs"/>
              </a:rPr>
              <a:t>Veedichtheid</a:t>
            </a:r>
            <a:r>
              <a:rPr kumimoji="0" lang="en-IE" altLang="en-US" sz="2400" b="1" i="0" u="none" strike="noStrike" kern="1200" cap="none" spc="0" normalizeH="0" baseline="0" noProof="0" dirty="0" smtClean="0">
                <a:ln>
                  <a:noFill/>
                </a:ln>
                <a:solidFill>
                  <a:srgbClr val="000000"/>
                </a:solidFill>
                <a:effectLst/>
                <a:uLnTx/>
                <a:uFillTx/>
                <a:latin typeface="Calibri" pitchFamily="34" charset="0"/>
                <a:ea typeface="+mn-ea"/>
                <a:cs typeface="+mn-cs"/>
              </a:rPr>
              <a:t> </a:t>
            </a:r>
            <a:r>
              <a:rPr kumimoji="0" lang="en-IE" altLang="en-US" sz="2400" b="1" i="0" u="none" strike="noStrike" kern="1200" cap="none" spc="0" normalizeH="0" baseline="0" noProof="0" dirty="0">
                <a:ln>
                  <a:noFill/>
                </a:ln>
                <a:solidFill>
                  <a:srgbClr val="000000"/>
                </a:solidFill>
                <a:effectLst/>
                <a:uLnTx/>
                <a:uFillTx/>
                <a:latin typeface="Calibri" pitchFamily="34" charset="0"/>
                <a:ea typeface="+mn-ea"/>
                <a:cs typeface="+mn-cs"/>
              </a:rPr>
              <a:t>en grasgebruik</a:t>
            </a:r>
            <a:endParaRPr kumimoji="0" lang="en-US" altLang="en-US" sz="2400" b="1" i="0" u="none" strike="noStrike" kern="1200" cap="none" spc="0" normalizeH="0" baseline="0" noProof="0" dirty="0">
              <a:ln>
                <a:noFill/>
              </a:ln>
              <a:solidFill>
                <a:srgbClr val="000000"/>
              </a:solidFill>
              <a:effectLst/>
              <a:uLnTx/>
              <a:uFillTx/>
              <a:latin typeface="Calibri" pitchFamily="34" charset="0"/>
              <a:ea typeface="+mn-ea"/>
              <a:cs typeface="+mn-cs"/>
            </a:endParaRPr>
          </a:p>
        </p:txBody>
      </p:sp>
      <p:graphicFrame>
        <p:nvGraphicFramePr>
          <p:cNvPr id="7174" name="Object 5"/>
          <p:cNvGraphicFramePr>
            <a:graphicFrameLocks noChangeAspect="1"/>
          </p:cNvGraphicFramePr>
          <p:nvPr/>
        </p:nvGraphicFramePr>
        <p:xfrm>
          <a:off x="1258888" y="1360488"/>
          <a:ext cx="5834062" cy="2943225"/>
        </p:xfrm>
        <a:graphic>
          <a:graphicData uri="http://schemas.openxmlformats.org/presentationml/2006/ole">
            <mc:AlternateContent xmlns:mc="http://schemas.openxmlformats.org/markup-compatibility/2006">
              <mc:Choice xmlns:v="urn:schemas-microsoft-com:vml" Requires="v">
                <p:oleObj spid="_x0000_s4145" name="Chart" r:id="rId4" imgW="5305425" imgH="2724150" progId="MSGraph.Chart.8">
                  <p:embed/>
                </p:oleObj>
              </mc:Choice>
              <mc:Fallback>
                <p:oleObj name="Chart" r:id="rId4" imgW="5305425" imgH="2724150" progId="MSGraph.Chart.8">
                  <p:embed/>
                  <p:pic>
                    <p:nvPicPr>
                      <p:cNvPr id="7174"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1360488"/>
                        <a:ext cx="5834062"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5" name="Text Box 6"/>
          <p:cNvSpPr txBox="1">
            <a:spLocks noChangeArrowheads="1"/>
          </p:cNvSpPr>
          <p:nvPr/>
        </p:nvSpPr>
        <p:spPr bwMode="auto">
          <a:xfrm>
            <a:off x="2045494" y="1338987"/>
            <a:ext cx="4829969" cy="369888"/>
          </a:xfrm>
          <a:prstGeom prst="rect">
            <a:avLst/>
          </a:prstGeom>
          <a:solidFill>
            <a:schemeClr val="accent2"/>
          </a:solidFill>
          <a:ln>
            <a:noFill/>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1" i="0" u="none" strike="noStrike" kern="1200" cap="none" spc="0" normalizeH="0" baseline="0" noProof="0" dirty="0">
                <a:ln>
                  <a:noFill/>
                </a:ln>
                <a:solidFill>
                  <a:srgbClr val="000000"/>
                </a:solidFill>
                <a:effectLst/>
                <a:uLnTx/>
                <a:uFillTx/>
                <a:latin typeface="Times New Roman" pitchFamily="18" charset="0"/>
                <a:ea typeface="+mn-ea"/>
                <a:cs typeface="+mn-cs"/>
              </a:rPr>
              <a:t>Elke extra ton </a:t>
            </a:r>
            <a:r>
              <a:rPr kumimoji="0" lang="en-IE" altLang="en-US" sz="1800" b="1" i="0" u="none" strike="noStrike" kern="1200" cap="none" spc="0" normalizeH="0" baseline="0" noProof="0" dirty="0" smtClean="0">
                <a:ln>
                  <a:noFill/>
                </a:ln>
                <a:solidFill>
                  <a:srgbClr val="000000"/>
                </a:solidFill>
                <a:effectLst/>
                <a:uLnTx/>
                <a:uFillTx/>
                <a:latin typeface="Times New Roman" pitchFamily="18" charset="0"/>
                <a:ea typeface="+mn-ea"/>
                <a:cs typeface="+mn-cs"/>
              </a:rPr>
              <a:t>DS/ha is </a:t>
            </a:r>
            <a:r>
              <a:rPr kumimoji="0" lang="en-IE" altLang="en-US" sz="1800" b="1" i="0" u="none" strike="noStrike" kern="1200" cap="none" spc="0" normalizeH="0" baseline="0" noProof="0" dirty="0">
                <a:ln>
                  <a:noFill/>
                </a:ln>
                <a:solidFill>
                  <a:srgbClr val="000000"/>
                </a:solidFill>
                <a:effectLst/>
                <a:uLnTx/>
                <a:uFillTx/>
                <a:latin typeface="Times New Roman" pitchFamily="18" charset="0"/>
                <a:ea typeface="+mn-ea"/>
                <a:cs typeface="+mn-cs"/>
              </a:rPr>
              <a:t>161 euro/ha waard.</a:t>
            </a:r>
            <a:endParaRPr kumimoji="0" lang="en-GB" altLang="en-US" sz="18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566901501"/>
              </p:ext>
            </p:extLst>
          </p:nvPr>
        </p:nvGraphicFramePr>
        <p:xfrm>
          <a:off x="593725" y="4613275"/>
          <a:ext cx="7650164" cy="1951036"/>
        </p:xfrm>
        <a:graphic>
          <a:graphicData uri="http://schemas.openxmlformats.org/drawingml/2006/table">
            <a:tbl>
              <a:tblPr/>
              <a:tblGrid>
                <a:gridCol w="2977454">
                  <a:extLst>
                    <a:ext uri="{9D8B030D-6E8A-4147-A177-3AD203B41FA5}">
                      <a16:colId xmlns:a16="http://schemas.microsoft.com/office/drawing/2014/main" val="20000"/>
                    </a:ext>
                  </a:extLst>
                </a:gridCol>
                <a:gridCol w="1186720">
                  <a:extLst>
                    <a:ext uri="{9D8B030D-6E8A-4147-A177-3AD203B41FA5}">
                      <a16:colId xmlns:a16="http://schemas.microsoft.com/office/drawing/2014/main" val="20001"/>
                    </a:ext>
                  </a:extLst>
                </a:gridCol>
                <a:gridCol w="1186720">
                  <a:extLst>
                    <a:ext uri="{9D8B030D-6E8A-4147-A177-3AD203B41FA5}">
                      <a16:colId xmlns:a16="http://schemas.microsoft.com/office/drawing/2014/main" val="20002"/>
                    </a:ext>
                  </a:extLst>
                </a:gridCol>
                <a:gridCol w="1112550">
                  <a:extLst>
                    <a:ext uri="{9D8B030D-6E8A-4147-A177-3AD203B41FA5}">
                      <a16:colId xmlns:a16="http://schemas.microsoft.com/office/drawing/2014/main" val="20003"/>
                    </a:ext>
                  </a:extLst>
                </a:gridCol>
                <a:gridCol w="1186720">
                  <a:extLst>
                    <a:ext uri="{9D8B030D-6E8A-4147-A177-3AD203B41FA5}">
                      <a16:colId xmlns:a16="http://schemas.microsoft.com/office/drawing/2014/main" val="20004"/>
                    </a:ext>
                  </a:extLst>
                </a:gridCol>
              </a:tblGrid>
              <a:tr h="243880">
                <a:tc>
                  <a:txBody>
                    <a:bodyPr/>
                    <a:lstStyle/>
                    <a:p>
                      <a:pPr>
                        <a:spcAft>
                          <a:spcPts val="0"/>
                        </a:spcAft>
                      </a:pPr>
                      <a:r>
                        <a:rPr lang="en-GB" sz="1600" i="1" dirty="0">
                          <a:effectLst/>
                          <a:latin typeface="Arial"/>
                          <a:ea typeface="Times New Roman"/>
                        </a:rPr>
                        <a:t> </a:t>
                      </a:r>
                      <a:endParaRPr lang="en-IE" sz="1600" dirty="0">
                        <a:effectLst/>
                        <a:latin typeface="Times New Roman"/>
                        <a:ea typeface="Times New Roman"/>
                      </a:endParaRPr>
                    </a:p>
                  </a:txBody>
                  <a:tcPr marL="68582" marR="68582" marT="0" marB="0">
                    <a:lnL>
                      <a:noFill/>
                    </a:lnL>
                    <a:lnR>
                      <a:noFill/>
                    </a:lnR>
                    <a:lnT w="19050" cap="flat" cmpd="sng" algn="ctr">
                      <a:solidFill>
                        <a:srgbClr val="000000"/>
                      </a:solidFill>
                      <a:prstDash val="solid"/>
                      <a:round/>
                      <a:headEnd type="none" w="med" len="med"/>
                      <a:tailEnd type="none" w="med" len="med"/>
                    </a:lnT>
                    <a:lnB>
                      <a:noFill/>
                    </a:lnB>
                  </a:tcPr>
                </a:tc>
                <a:tc gridSpan="4">
                  <a:txBody>
                    <a:bodyPr/>
                    <a:lstStyle/>
                    <a:p>
                      <a:pPr algn="ctr">
                        <a:spcAft>
                          <a:spcPts val="0"/>
                        </a:spcAft>
                      </a:pPr>
                      <a:r>
                        <a:rPr lang="en-GB" sz="1600" i="1" dirty="0" err="1" smtClean="0">
                          <a:effectLst/>
                          <a:latin typeface="Arial"/>
                          <a:ea typeface="Times New Roman"/>
                        </a:rPr>
                        <a:t>Grasopbrengst</a:t>
                      </a:r>
                      <a:r>
                        <a:rPr lang="en-GB" sz="1600" i="1" dirty="0" smtClean="0">
                          <a:effectLst/>
                          <a:latin typeface="Arial"/>
                          <a:ea typeface="Times New Roman"/>
                        </a:rPr>
                        <a:t>, </a:t>
                      </a:r>
                      <a:r>
                        <a:rPr lang="en-GB" sz="1600" i="1" dirty="0">
                          <a:effectLst/>
                          <a:latin typeface="Arial"/>
                          <a:ea typeface="Times New Roman"/>
                        </a:rPr>
                        <a:t>t</a:t>
                      </a:r>
                      <a:endParaRPr lang="en-IE" sz="1600" dirty="0">
                        <a:effectLst/>
                        <a:latin typeface="Times New Roman"/>
                        <a:ea typeface="Times New Roman"/>
                      </a:endParaRPr>
                    </a:p>
                  </a:txBody>
                  <a:tcPr marL="68582" marR="68582" marT="0" marB="0">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10000"/>
                  </a:ext>
                </a:extLst>
              </a:tr>
              <a:tr h="243880">
                <a:tc>
                  <a:txBody>
                    <a:bodyPr/>
                    <a:lstStyle/>
                    <a:p>
                      <a:pPr algn="ctr">
                        <a:spcAft>
                          <a:spcPts val="0"/>
                        </a:spcAft>
                      </a:pPr>
                      <a:r>
                        <a:rPr lang="en-GB" sz="1600" dirty="0">
                          <a:effectLst/>
                          <a:latin typeface="Arial"/>
                          <a:ea typeface="Times New Roman"/>
                        </a:rPr>
                        <a:t>t </a:t>
                      </a:r>
                      <a:r>
                        <a:rPr lang="en-GB" sz="1600" dirty="0" err="1" smtClean="0">
                          <a:effectLst/>
                          <a:latin typeface="Arial"/>
                          <a:ea typeface="Times New Roman"/>
                        </a:rPr>
                        <a:t>bijvoeding</a:t>
                      </a:r>
                      <a:r>
                        <a:rPr lang="en-GB" sz="1600" dirty="0" smtClean="0">
                          <a:effectLst/>
                          <a:latin typeface="Arial"/>
                          <a:ea typeface="Times New Roman"/>
                        </a:rPr>
                        <a:t>/</a:t>
                      </a:r>
                      <a:r>
                        <a:rPr lang="en-GB" sz="1600" dirty="0" err="1" smtClean="0">
                          <a:effectLst/>
                          <a:latin typeface="Arial"/>
                          <a:ea typeface="Times New Roman"/>
                        </a:rPr>
                        <a:t>krachtvoer</a:t>
                      </a:r>
                      <a:r>
                        <a:rPr lang="en-GB" sz="1600" dirty="0" smtClean="0">
                          <a:effectLst/>
                          <a:latin typeface="Arial"/>
                          <a:ea typeface="Times New Roman"/>
                        </a:rPr>
                        <a:t> DS/</a:t>
                      </a:r>
                      <a:r>
                        <a:rPr lang="en-GB" sz="1600" dirty="0" err="1" smtClean="0">
                          <a:effectLst/>
                          <a:latin typeface="Arial"/>
                          <a:ea typeface="Times New Roman"/>
                        </a:rPr>
                        <a:t>koe</a:t>
                      </a:r>
                      <a:endParaRPr lang="en-IE" sz="1600" dirty="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a:ea typeface="Times New Roman"/>
                        </a:rPr>
                        <a:t>10</a:t>
                      </a:r>
                      <a:endParaRPr lang="en-IE" sz="1600" dirty="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12</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14</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16</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5819">
                <a:tc>
                  <a:txBody>
                    <a:bodyPr/>
                    <a:lstStyle/>
                    <a:p>
                      <a:pPr algn="ctr">
                        <a:lnSpc>
                          <a:spcPct val="150000"/>
                        </a:lnSpc>
                        <a:spcAft>
                          <a:spcPts val="0"/>
                        </a:spcAft>
                      </a:pPr>
                      <a:r>
                        <a:rPr lang="en-GB" sz="1600" dirty="0" smtClean="0">
                          <a:effectLst/>
                          <a:latin typeface="Arial" pitchFamily="34" charset="0"/>
                          <a:ea typeface="Times New Roman"/>
                          <a:cs typeface="Arial" pitchFamily="34" charset="0"/>
                        </a:rPr>
                        <a:t>0,00</a:t>
                      </a:r>
                      <a:endParaRPr lang="en-IE" sz="1600" dirty="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dirty="0" smtClean="0">
                          <a:effectLst/>
                          <a:latin typeface="Arial" pitchFamily="34" charset="0"/>
                          <a:ea typeface="Times New Roman"/>
                          <a:cs typeface="Arial" pitchFamily="34" charset="0"/>
                        </a:rPr>
                        <a:t>1,5</a:t>
                      </a:r>
                      <a:endParaRPr lang="en-IE" sz="1600" dirty="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dirty="0" smtClean="0">
                          <a:effectLst/>
                          <a:latin typeface="Arial" pitchFamily="34" charset="0"/>
                          <a:ea typeface="Times New Roman"/>
                          <a:cs typeface="Arial" pitchFamily="34" charset="0"/>
                        </a:rPr>
                        <a:t>2,0</a:t>
                      </a:r>
                      <a:endParaRPr lang="en-IE" sz="1600" dirty="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dirty="0" smtClean="0">
                          <a:effectLst/>
                          <a:latin typeface="Arial" pitchFamily="34" charset="0"/>
                          <a:ea typeface="Times New Roman"/>
                          <a:cs typeface="Arial" pitchFamily="34" charset="0"/>
                        </a:rPr>
                        <a:t>2,3</a:t>
                      </a:r>
                      <a:endParaRPr lang="en-IE" sz="1600" dirty="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dirty="0" smtClean="0">
                          <a:effectLst/>
                          <a:latin typeface="Arial" pitchFamily="34" charset="0"/>
                          <a:ea typeface="Times New Roman"/>
                          <a:cs typeface="Arial" pitchFamily="34" charset="0"/>
                        </a:rPr>
                        <a:t>2,6</a:t>
                      </a:r>
                      <a:endParaRPr lang="en-IE" sz="1600" dirty="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2"/>
                  </a:ext>
                </a:extLst>
              </a:tr>
              <a:tr h="365819">
                <a:tc>
                  <a:txBody>
                    <a:bodyPr/>
                    <a:lstStyle/>
                    <a:p>
                      <a:pPr algn="ctr">
                        <a:lnSpc>
                          <a:spcPct val="150000"/>
                        </a:lnSpc>
                        <a:spcAft>
                          <a:spcPts val="0"/>
                        </a:spcAft>
                      </a:pPr>
                      <a:r>
                        <a:rPr lang="en-GB" sz="1600" dirty="0" smtClean="0">
                          <a:effectLst/>
                          <a:latin typeface="Arial" pitchFamily="34" charset="0"/>
                          <a:ea typeface="Times New Roman"/>
                          <a:cs typeface="Arial" pitchFamily="34" charset="0"/>
                        </a:rPr>
                        <a:t>0,25</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smtClean="0">
                          <a:effectLst/>
                          <a:latin typeface="Arial" pitchFamily="34" charset="0"/>
                          <a:ea typeface="Times New Roman"/>
                          <a:cs typeface="Arial" pitchFamily="34" charset="0"/>
                        </a:rPr>
                        <a:t>1,7</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smtClean="0">
                          <a:effectLst/>
                          <a:latin typeface="Arial" pitchFamily="34" charset="0"/>
                          <a:ea typeface="Times New Roman"/>
                          <a:cs typeface="Arial" pitchFamily="34" charset="0"/>
                        </a:rPr>
                        <a:t>2,1</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smtClean="0">
                          <a:effectLst/>
                          <a:latin typeface="Arial" pitchFamily="34" charset="0"/>
                          <a:ea typeface="Times New Roman"/>
                          <a:cs typeface="Arial" pitchFamily="34" charset="0"/>
                        </a:rPr>
                        <a:t>2,4</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smtClean="0">
                          <a:effectLst/>
                          <a:latin typeface="Arial" pitchFamily="34" charset="0"/>
                          <a:ea typeface="Times New Roman"/>
                          <a:cs typeface="Arial" pitchFamily="34" charset="0"/>
                        </a:rPr>
                        <a:t>2,8</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extLst>
                  <a:ext uri="{0D108BD9-81ED-4DB2-BD59-A6C34878D82A}">
                    <a16:rowId xmlns:a16="http://schemas.microsoft.com/office/drawing/2014/main" val="10003"/>
                  </a:ext>
                </a:extLst>
              </a:tr>
              <a:tr h="365819">
                <a:tc>
                  <a:txBody>
                    <a:bodyPr/>
                    <a:lstStyle/>
                    <a:p>
                      <a:pPr algn="ctr">
                        <a:lnSpc>
                          <a:spcPct val="150000"/>
                        </a:lnSpc>
                        <a:spcAft>
                          <a:spcPts val="0"/>
                        </a:spcAft>
                      </a:pPr>
                      <a:r>
                        <a:rPr lang="en-GB" sz="1600" dirty="0" smtClean="0">
                          <a:effectLst/>
                          <a:latin typeface="Arial" pitchFamily="34" charset="0"/>
                          <a:ea typeface="Times New Roman"/>
                          <a:cs typeface="Arial" pitchFamily="34" charset="0"/>
                        </a:rPr>
                        <a:t>0,50</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smtClean="0">
                          <a:effectLst/>
                          <a:latin typeface="Arial" pitchFamily="34" charset="0"/>
                          <a:ea typeface="Times New Roman"/>
                          <a:cs typeface="Arial" pitchFamily="34" charset="0"/>
                        </a:rPr>
                        <a:t>1,8</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smtClean="0">
                          <a:effectLst/>
                          <a:latin typeface="Arial" pitchFamily="34" charset="0"/>
                          <a:ea typeface="Times New Roman"/>
                          <a:cs typeface="Arial" pitchFamily="34" charset="0"/>
                        </a:rPr>
                        <a:t>2,2</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smtClean="0">
                          <a:effectLst/>
                          <a:latin typeface="Arial" pitchFamily="34" charset="0"/>
                          <a:ea typeface="Times New Roman"/>
                          <a:cs typeface="Arial" pitchFamily="34" charset="0"/>
                        </a:rPr>
                        <a:t>2,5</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smtClean="0">
                          <a:effectLst/>
                          <a:latin typeface="Arial" pitchFamily="34" charset="0"/>
                          <a:ea typeface="Times New Roman"/>
                          <a:cs typeface="Arial" pitchFamily="34" charset="0"/>
                        </a:rPr>
                        <a:t>3,0</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extLst>
                  <a:ext uri="{0D108BD9-81ED-4DB2-BD59-A6C34878D82A}">
                    <a16:rowId xmlns:a16="http://schemas.microsoft.com/office/drawing/2014/main" val="10004"/>
                  </a:ext>
                </a:extLst>
              </a:tr>
              <a:tr h="365819">
                <a:tc>
                  <a:txBody>
                    <a:bodyPr/>
                    <a:lstStyle/>
                    <a:p>
                      <a:pPr algn="ctr">
                        <a:lnSpc>
                          <a:spcPct val="150000"/>
                        </a:lnSpc>
                        <a:spcAft>
                          <a:spcPts val="0"/>
                        </a:spcAft>
                      </a:pPr>
                      <a:r>
                        <a:rPr lang="en-IE" sz="1600" dirty="0" smtClean="0">
                          <a:effectLst/>
                          <a:latin typeface="Arial" pitchFamily="34" charset="0"/>
                          <a:ea typeface="Times New Roman"/>
                          <a:cs typeface="Arial" pitchFamily="34" charset="0"/>
                        </a:rPr>
                        <a:t>0,75</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smtClean="0">
                          <a:effectLst/>
                          <a:latin typeface="Arial" pitchFamily="34" charset="0"/>
                          <a:ea typeface="Times New Roman"/>
                          <a:cs typeface="Arial" pitchFamily="34" charset="0"/>
                        </a:rPr>
                        <a:t>1,9</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smtClean="0">
                          <a:effectLst/>
                          <a:latin typeface="Arial" pitchFamily="34" charset="0"/>
                          <a:ea typeface="Times New Roman"/>
                          <a:cs typeface="Arial" pitchFamily="34" charset="0"/>
                        </a:rPr>
                        <a:t>2,3</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smtClean="0">
                          <a:effectLst/>
                          <a:latin typeface="Arial" pitchFamily="34" charset="0"/>
                          <a:ea typeface="Times New Roman"/>
                          <a:cs typeface="Arial" pitchFamily="34" charset="0"/>
                        </a:rPr>
                        <a:t>2,7</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smtClean="0">
                          <a:effectLst/>
                          <a:latin typeface="Arial" pitchFamily="34" charset="0"/>
                          <a:ea typeface="Times New Roman"/>
                          <a:cs typeface="Arial" pitchFamily="34" charset="0"/>
                        </a:rPr>
                        <a:t>3,1</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5159" name="AutoShape 1"/>
          <p:cNvSpPr>
            <a:spLocks noChangeArrowheads="1"/>
          </p:cNvSpPr>
          <p:nvPr/>
        </p:nvSpPr>
        <p:spPr bwMode="auto">
          <a:xfrm>
            <a:off x="1025524" y="5843441"/>
            <a:ext cx="7129463" cy="287337"/>
          </a:xfrm>
          <a:prstGeom prst="roundRect">
            <a:avLst>
              <a:gd name="adj" fmla="val 16667"/>
            </a:avLst>
          </a:prstGeom>
          <a:noFill/>
          <a:ln w="444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 name="Rectangle 1"/>
          <p:cNvSpPr>
            <a:spLocks noChangeArrowheads="1"/>
          </p:cNvSpPr>
          <p:nvPr/>
        </p:nvSpPr>
        <p:spPr bwMode="auto">
          <a:xfrm>
            <a:off x="451642" y="4252049"/>
            <a:ext cx="8277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tabLst/>
              <a:defRPr/>
            </a:pPr>
            <a:r>
              <a:rPr kumimoji="0" lang="en-GB" altLang="en-US" sz="1800" b="0" i="0" u="none" strike="noStrike" kern="1200" cap="none" spc="0" normalizeH="0" baseline="0" noProof="0" dirty="0">
                <a:ln>
                  <a:noFill/>
                </a:ln>
                <a:solidFill>
                  <a:prstClr val="black"/>
                </a:solidFill>
                <a:effectLst/>
                <a:uLnTx/>
                <a:uFillTx/>
                <a:latin typeface="Arial" charset="0"/>
                <a:ea typeface="Times New Roman" pitchFamily="18" charset="0"/>
                <a:cs typeface="Arial" charset="0"/>
              </a:rPr>
              <a:t> </a:t>
            </a:r>
            <a:r>
              <a:rPr kumimoji="0" lang="en-GB" altLang="en-US" sz="1800" b="0" i="0" u="none" strike="noStrike" kern="1200" cap="none" spc="0" normalizeH="0" baseline="0" noProof="0" dirty="0" err="1">
                <a:ln>
                  <a:noFill/>
                </a:ln>
                <a:solidFill>
                  <a:prstClr val="black"/>
                </a:solidFill>
                <a:effectLst/>
                <a:uLnTx/>
                <a:uFillTx/>
                <a:latin typeface="Arial" charset="0"/>
                <a:ea typeface="Times New Roman" pitchFamily="18" charset="0"/>
                <a:cs typeface="Arial" charset="0"/>
              </a:rPr>
              <a:t>Optimale</a:t>
            </a:r>
            <a:r>
              <a:rPr kumimoji="0" lang="en-GB" altLang="en-US" sz="1800" b="0" i="0" u="none" strike="noStrike" kern="1200" cap="none" spc="0" normalizeH="0" baseline="0" noProof="0" dirty="0">
                <a:ln>
                  <a:noFill/>
                </a:ln>
                <a:solidFill>
                  <a:prstClr val="black"/>
                </a:solidFill>
                <a:effectLst/>
                <a:uLnTx/>
                <a:uFillTx/>
                <a:latin typeface="Arial" charset="0"/>
                <a:ea typeface="Times New Roman" pitchFamily="18" charset="0"/>
                <a:cs typeface="Arial" charset="0"/>
              </a:rPr>
              <a:t> </a:t>
            </a:r>
            <a:r>
              <a:rPr kumimoji="0" lang="en-GB" altLang="en-US" sz="1800" b="0" i="0" u="none" strike="noStrike" kern="1200" cap="none" spc="0" normalizeH="0" baseline="0" noProof="0" dirty="0" err="1" smtClean="0">
                <a:ln>
                  <a:noFill/>
                </a:ln>
                <a:solidFill>
                  <a:prstClr val="black"/>
                </a:solidFill>
                <a:effectLst/>
                <a:uLnTx/>
                <a:uFillTx/>
                <a:latin typeface="Arial" charset="0"/>
                <a:ea typeface="Times New Roman" pitchFamily="18" charset="0"/>
                <a:cs typeface="Arial" charset="0"/>
              </a:rPr>
              <a:t>veedichtheid</a:t>
            </a:r>
            <a:r>
              <a:rPr kumimoji="0" lang="en-GB" altLang="en-US" sz="1800" b="0" i="0" u="none" strike="noStrike" kern="1200" cap="none" spc="0" normalizeH="0" baseline="0" noProof="0" dirty="0" smtClean="0">
                <a:ln>
                  <a:noFill/>
                </a:ln>
                <a:solidFill>
                  <a:prstClr val="black"/>
                </a:solidFill>
                <a:effectLst/>
                <a:uLnTx/>
                <a:uFillTx/>
                <a:latin typeface="Arial" charset="0"/>
                <a:ea typeface="Times New Roman" pitchFamily="18" charset="0"/>
                <a:cs typeface="Arial" charset="0"/>
              </a:rPr>
              <a:t> </a:t>
            </a:r>
            <a:r>
              <a:rPr kumimoji="0" lang="en-GB" altLang="en-US" sz="1800" b="0" i="0" u="none" strike="noStrike" kern="1200" cap="none" spc="0" normalizeH="0" baseline="0" noProof="0" dirty="0" err="1" smtClean="0">
                <a:ln>
                  <a:noFill/>
                </a:ln>
                <a:solidFill>
                  <a:prstClr val="black"/>
                </a:solidFill>
                <a:effectLst/>
                <a:uLnTx/>
                <a:uFillTx/>
                <a:latin typeface="Arial" charset="0"/>
                <a:ea typeface="Times New Roman" pitchFamily="18" charset="0"/>
                <a:cs typeface="Arial" charset="0"/>
              </a:rPr>
              <a:t>voor</a:t>
            </a:r>
            <a:r>
              <a:rPr kumimoji="0" lang="en-GB" altLang="en-US" sz="1800" b="0" i="0" u="none" strike="noStrike" kern="1200" cap="none" spc="0" normalizeH="0" baseline="0" noProof="0" dirty="0" smtClean="0">
                <a:ln>
                  <a:noFill/>
                </a:ln>
                <a:solidFill>
                  <a:prstClr val="black"/>
                </a:solidFill>
                <a:effectLst/>
                <a:uLnTx/>
                <a:uFillTx/>
                <a:latin typeface="Arial" charset="0"/>
                <a:ea typeface="Times New Roman" pitchFamily="18" charset="0"/>
                <a:cs typeface="Arial" charset="0"/>
              </a:rPr>
              <a:t> </a:t>
            </a:r>
            <a:r>
              <a:rPr kumimoji="0" lang="en-GB" altLang="en-US" sz="1800" b="0" i="0" u="none" strike="noStrike" kern="1200" cap="none" spc="0" normalizeH="0" baseline="0" noProof="0" dirty="0" err="1" smtClean="0">
                <a:ln>
                  <a:noFill/>
                </a:ln>
                <a:solidFill>
                  <a:prstClr val="black"/>
                </a:solidFill>
                <a:effectLst/>
                <a:uLnTx/>
                <a:uFillTx/>
                <a:latin typeface="Arial" charset="0"/>
                <a:ea typeface="Times New Roman" pitchFamily="18" charset="0"/>
                <a:cs typeface="Arial" charset="0"/>
              </a:rPr>
              <a:t>melkveehouderijen</a:t>
            </a:r>
            <a:r>
              <a:rPr kumimoji="0" lang="en-GB" altLang="en-US" sz="1800" b="0" i="0" u="none" strike="noStrike" kern="1200" cap="none" spc="0" normalizeH="0" baseline="0" noProof="0" dirty="0" smtClean="0">
                <a:ln>
                  <a:noFill/>
                </a:ln>
                <a:solidFill>
                  <a:prstClr val="black"/>
                </a:solidFill>
                <a:effectLst/>
                <a:uLnTx/>
                <a:uFillTx/>
                <a:latin typeface="Arial" charset="0"/>
                <a:ea typeface="Times New Roman" pitchFamily="18" charset="0"/>
                <a:cs typeface="Arial" charset="0"/>
              </a:rPr>
              <a:t> </a:t>
            </a:r>
            <a:r>
              <a:rPr kumimoji="0" lang="en-GB" altLang="en-US" sz="1800" b="0" i="0" u="none" strike="noStrike" kern="1200" cap="none" spc="0" normalizeH="0" baseline="0" noProof="0" dirty="0">
                <a:ln>
                  <a:noFill/>
                </a:ln>
                <a:solidFill>
                  <a:prstClr val="black"/>
                </a:solidFill>
                <a:effectLst/>
                <a:uLnTx/>
                <a:uFillTx/>
                <a:latin typeface="Arial" charset="0"/>
                <a:ea typeface="Times New Roman" pitchFamily="18" charset="0"/>
                <a:cs typeface="Arial" charset="0"/>
              </a:rPr>
              <a:t>in 2015</a:t>
            </a:r>
            <a:endParaRPr kumimoji="0" lang="en-IE" altLang="en-US" sz="1800" b="0" i="0" u="none" strike="noStrike" kern="1200" cap="none" spc="0" normalizeH="0" baseline="0" noProof="0" dirty="0">
              <a:ln>
                <a:noFill/>
              </a:ln>
              <a:solidFill>
                <a:prstClr val="black"/>
              </a:solidFill>
              <a:effectLst/>
              <a:uLnTx/>
              <a:uFillTx/>
              <a:latin typeface="Arial" charset="0"/>
              <a:ea typeface="Times New Roman" pitchFamily="18" charset="0"/>
              <a:cs typeface="Arial" charset="0"/>
            </a:endParaRPr>
          </a:p>
        </p:txBody>
      </p:sp>
    </p:spTree>
    <p:extLst>
      <p:ext uri="{BB962C8B-B14F-4D97-AF65-F5344CB8AC3E}">
        <p14:creationId xmlns:p14="http://schemas.microsoft.com/office/powerpoint/2010/main" val="3674489630"/>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 grpId="0" animBg="1"/>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ctrTitle" idx="4294967295"/>
          </p:nvPr>
        </p:nvSpPr>
        <p:spPr>
          <a:xfrm>
            <a:off x="0" y="180975"/>
            <a:ext cx="7399338" cy="409575"/>
          </a:xfrm>
          <a:prstGeom prst="rect">
            <a:avLst/>
          </a:prstGeom>
        </p:spPr>
        <p:txBody>
          <a:bodyPr/>
          <a:lstStyle/>
          <a:p>
            <a:pPr algn="ctr" eaLnBrk="1" hangingPunct="1"/>
            <a:r>
              <a:rPr lang="en-IE" sz="2400" b="1" dirty="0" smtClean="0">
                <a:solidFill>
                  <a:schemeClr val="tx1"/>
                </a:solidFill>
              </a:rPr>
              <a:t>Emissies per kg </a:t>
            </a:r>
            <a:r>
              <a:rPr lang="en-IE" sz="2400" b="1" dirty="0" err="1" smtClean="0">
                <a:solidFill>
                  <a:schemeClr val="tx1"/>
                </a:solidFill>
              </a:rPr>
              <a:t>melk</a:t>
            </a:r>
            <a:r>
              <a:rPr lang="en-IE" sz="2400" b="1" dirty="0" smtClean="0">
                <a:solidFill>
                  <a:schemeClr val="tx1"/>
                </a:solidFill>
              </a:rPr>
              <a:t> in </a:t>
            </a:r>
            <a:r>
              <a:rPr lang="en-IE" sz="2400" b="1" dirty="0" err="1" smtClean="0">
                <a:solidFill>
                  <a:schemeClr val="tx1"/>
                </a:solidFill>
              </a:rPr>
              <a:t>verschillende</a:t>
            </a:r>
            <a:r>
              <a:rPr lang="en-IE" sz="2400" b="1" dirty="0" smtClean="0">
                <a:solidFill>
                  <a:schemeClr val="tx1"/>
                </a:solidFill>
              </a:rPr>
              <a:t> EU-</a:t>
            </a:r>
            <a:r>
              <a:rPr lang="en-IE" sz="2400" b="1" dirty="0" err="1" smtClean="0">
                <a:solidFill>
                  <a:schemeClr val="tx1"/>
                </a:solidFill>
              </a:rPr>
              <a:t>landen</a:t>
            </a:r>
            <a:endParaRPr lang="en-GB" sz="2400" b="1" dirty="0" smtClean="0">
              <a:solidFill>
                <a:schemeClr val="tx1"/>
              </a:solidFill>
            </a:endParaRPr>
          </a:p>
        </p:txBody>
      </p:sp>
      <p:pic>
        <p:nvPicPr>
          <p:cNvPr id="8601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1613" y="981075"/>
            <a:ext cx="894238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756" name="Oval 4"/>
          <p:cNvSpPr>
            <a:spLocks noChangeArrowheads="1"/>
          </p:cNvSpPr>
          <p:nvPr/>
        </p:nvSpPr>
        <p:spPr bwMode="auto">
          <a:xfrm>
            <a:off x="2627313" y="2781300"/>
            <a:ext cx="215900" cy="17287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srgbClr val="000000"/>
              </a:solidFill>
              <a:effectLst/>
              <a:uLnTx/>
              <a:uFillTx/>
              <a:latin typeface="Calibri"/>
              <a:ea typeface="+mn-ea"/>
              <a:cs typeface="+mn-cs"/>
            </a:endParaRPr>
          </a:p>
        </p:txBody>
      </p:sp>
      <p:sp>
        <p:nvSpPr>
          <p:cNvPr id="202758" name="Rectangle 6"/>
          <p:cNvSpPr>
            <a:spLocks noChangeArrowheads="1"/>
          </p:cNvSpPr>
          <p:nvPr/>
        </p:nvSpPr>
        <p:spPr bwMode="auto">
          <a:xfrm>
            <a:off x="201613" y="5547960"/>
            <a:ext cx="849630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defTabSz="914400">
              <a:spcBef>
                <a:spcPct val="50000"/>
              </a:spcBef>
              <a:defRPr/>
            </a:pPr>
            <a:r>
              <a:rPr kumimoji="0" lang="en-IE" sz="1400" b="0" i="0" u="none" strike="noStrike" kern="1200" cap="none" spc="0" normalizeH="0" baseline="0" noProof="0" dirty="0">
                <a:ln>
                  <a:noFill/>
                </a:ln>
                <a:solidFill>
                  <a:srgbClr val="000000"/>
                </a:solidFill>
                <a:effectLst/>
                <a:uLnTx/>
                <a:uFillTx/>
                <a:latin typeface="Calibri"/>
                <a:ea typeface="+mn-ea"/>
                <a:cs typeface="+mn-cs"/>
              </a:rPr>
              <a:t>Bron: </a:t>
            </a:r>
            <a:r>
              <a:rPr lang="en-IE" sz="1400" dirty="0">
                <a:solidFill>
                  <a:srgbClr val="000000"/>
                </a:solidFill>
              </a:rPr>
              <a:t>Evaluation of the livestock sector’s contribution to the EU GHG emissions (GGELS) </a:t>
            </a:r>
            <a:endParaRPr lang="en-IE" sz="1400" dirty="0" smtClean="0">
              <a:solidFill>
                <a:srgbClr val="000000"/>
              </a:solidFill>
            </a:endParaRPr>
          </a:p>
          <a:p>
            <a:pPr lvl="0" algn="ctr" defTabSz="914400">
              <a:spcBef>
                <a:spcPct val="50000"/>
              </a:spcBef>
              <a:defRPr/>
            </a:pPr>
            <a:r>
              <a:rPr lang="en-IE" sz="1400" b="1" dirty="0" smtClean="0">
                <a:solidFill>
                  <a:srgbClr val="000000"/>
                </a:solidFill>
              </a:rPr>
              <a:t>EC</a:t>
            </a:r>
            <a:r>
              <a:rPr lang="en-IE" sz="1400" b="1" dirty="0">
                <a:solidFill>
                  <a:srgbClr val="000000"/>
                </a:solidFill>
              </a:rPr>
              <a:t>, Joint Research centre, 2010. </a:t>
            </a:r>
            <a:endParaRPr kumimoji="0" lang="en-IE" sz="1400" b="1" i="0" u="none" strike="noStrike" kern="1200" cap="none" spc="0" normalizeH="0" baseline="0" noProof="0" dirty="0">
              <a:ln>
                <a:noFill/>
              </a:ln>
              <a:solidFill>
                <a:srgbClr val="000066"/>
              </a:solidFill>
              <a:effectLst/>
              <a:uLnTx/>
              <a:uFillTx/>
              <a:latin typeface="Calibri"/>
              <a:ea typeface="+mn-ea"/>
              <a:cs typeface="+mn-cs"/>
            </a:endParaRPr>
          </a:p>
        </p:txBody>
      </p:sp>
      <p:sp>
        <p:nvSpPr>
          <p:cNvPr id="86022" name="Text Box 7"/>
          <p:cNvSpPr txBox="1">
            <a:spLocks noChangeArrowheads="1"/>
          </p:cNvSpPr>
          <p:nvPr/>
        </p:nvSpPr>
        <p:spPr bwMode="auto">
          <a:xfrm>
            <a:off x="1333500" y="1341438"/>
            <a:ext cx="215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Arial" pitchFamily="34" charset="0"/>
                <a:ea typeface="ヒラギノ角ゴ Pro W3" charset="-128"/>
                <a:cs typeface="+mn-cs"/>
              </a:rPr>
              <a:t>LCA-methode</a:t>
            </a:r>
          </a:p>
        </p:txBody>
      </p:sp>
    </p:spTree>
    <p:extLst>
      <p:ext uri="{BB962C8B-B14F-4D97-AF65-F5344CB8AC3E}">
        <p14:creationId xmlns:p14="http://schemas.microsoft.com/office/powerpoint/2010/main" val="3053521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6"/>
                                        </p:tgtEl>
                                        <p:attrNameLst>
                                          <p:attrName>style.visibility</p:attrName>
                                        </p:attrNameLst>
                                      </p:cBhvr>
                                      <p:to>
                                        <p:strVal val="visible"/>
                                      </p:to>
                                    </p:set>
                                  </p:childTnLst>
                                </p:cTn>
                              </p:par>
                              <p:par>
                                <p:cTn id="7" presetID="3" presetClass="exit" presetSubtype="10" fill="hold" grpId="0" nodeType="withEffect">
                                  <p:stCondLst>
                                    <p:cond delay="0"/>
                                  </p:stCondLst>
                                  <p:childTnLst>
                                    <p:animEffect transition="out" filter="blinds(horizontal)">
                                      <p:cBhvr>
                                        <p:cTn id="8" dur="500"/>
                                        <p:tgtEl>
                                          <p:spTgt spid="202758"/>
                                        </p:tgtEl>
                                      </p:cBhvr>
                                    </p:animEffect>
                                    <p:set>
                                      <p:cBhvr>
                                        <p:cTn id="9" dur="1" fill="hold">
                                          <p:stCondLst>
                                            <p:cond delay="499"/>
                                          </p:stCondLst>
                                        </p:cTn>
                                        <p:tgtEl>
                                          <p:spTgt spid="2027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animBg="1"/>
      <p:bldP spid="20275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bwMode="auto">
          <a:xfrm>
            <a:off x="0" y="1141413"/>
            <a:ext cx="7896225" cy="5126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0" y="204788"/>
            <a:ext cx="7536873" cy="936625"/>
          </a:xfrm>
          <a:prstGeom prst="rect">
            <a:avLst/>
          </a:prstGeom>
        </p:spPr>
        <p:txBody>
          <a:bodyPr/>
          <a:lstStyle/>
          <a:p>
            <a:pPr algn="l"/>
            <a:r>
              <a:rPr lang="en-IE" sz="2400" dirty="0" err="1" smtClean="0">
                <a:solidFill>
                  <a:schemeClr val="tx1"/>
                </a:solidFill>
              </a:rPr>
              <a:t>Pasturebase</a:t>
            </a:r>
            <a:r>
              <a:rPr lang="en-IE" sz="2400" dirty="0" smtClean="0">
                <a:solidFill>
                  <a:schemeClr val="tx1"/>
                </a:solidFill>
              </a:rPr>
              <a:t> Ireland: </a:t>
            </a:r>
            <a:r>
              <a:rPr lang="en-IE" sz="2400" dirty="0" err="1" smtClean="0">
                <a:solidFill>
                  <a:schemeClr val="tx1"/>
                </a:solidFill>
              </a:rPr>
              <a:t>Melkveebedrijven</a:t>
            </a:r>
            <a:r>
              <a:rPr lang="en-IE" sz="2400" dirty="0" smtClean="0">
                <a:solidFill>
                  <a:schemeClr val="tx1"/>
                </a:solidFill>
              </a:rPr>
              <a:t> DS </a:t>
            </a:r>
            <a:r>
              <a:rPr lang="en-IE" sz="2400" dirty="0" err="1" smtClean="0">
                <a:solidFill>
                  <a:schemeClr val="tx1"/>
                </a:solidFill>
              </a:rPr>
              <a:t>productie</a:t>
            </a:r>
            <a:r>
              <a:rPr lang="en-IE" sz="2400" dirty="0" smtClean="0">
                <a:solidFill>
                  <a:schemeClr val="tx1"/>
                </a:solidFill>
              </a:rPr>
              <a:t>/ha</a:t>
            </a:r>
            <a:endParaRPr lang="en-IE" sz="2400" dirty="0">
              <a:solidFill>
                <a:schemeClr val="tx1"/>
              </a:solidFill>
            </a:endParaRPr>
          </a:p>
        </p:txBody>
      </p:sp>
    </p:spTree>
    <p:extLst>
      <p:ext uri="{BB962C8B-B14F-4D97-AF65-F5344CB8AC3E}">
        <p14:creationId xmlns:p14="http://schemas.microsoft.com/office/powerpoint/2010/main" val="34390142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4" name="Object 6"/>
          <p:cNvGraphicFramePr>
            <a:graphicFrameLocks noGrp="1"/>
          </p:cNvGraphicFramePr>
          <p:nvPr>
            <p:extLst/>
          </p:nvPr>
        </p:nvGraphicFramePr>
        <p:xfrm>
          <a:off x="286326" y="1268760"/>
          <a:ext cx="8743373" cy="4688695"/>
        </p:xfrm>
        <a:graphic>
          <a:graphicData uri="http://schemas.openxmlformats.org/presentationml/2006/ole">
            <mc:AlternateContent xmlns:mc="http://schemas.openxmlformats.org/markup-compatibility/2006">
              <mc:Choice xmlns:v="urn:schemas-microsoft-com:vml" Requires="v">
                <p:oleObj spid="_x0000_s5169" name="Worksheet" r:id="rId3" imgW="8096256" imgH="4276751" progId="Excel.Sheet.8">
                  <p:embed/>
                </p:oleObj>
              </mc:Choice>
              <mc:Fallback>
                <p:oleObj name="Worksheet" r:id="rId3" imgW="8096256" imgH="4276751" progId="Excel.Sheet.8">
                  <p:embed/>
                  <p:pic>
                    <p:nvPicPr>
                      <p:cNvPr id="25604" name="Object 6"/>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326" y="1268760"/>
                        <a:ext cx="8743373" cy="4688695"/>
                      </a:xfrm>
                      <a:prstGeom prst="rect">
                        <a:avLst/>
                      </a:prstGeom>
                      <a:noFill/>
                      <a:ln w="12700">
                        <a:solidFill>
                          <a:schemeClr val="accent3"/>
                        </a:solidFill>
                      </a:ln>
                      <a:extLst/>
                    </p:spPr>
                  </p:pic>
                </p:oleObj>
              </mc:Fallback>
            </mc:AlternateContent>
          </a:graphicData>
        </a:graphic>
      </p:graphicFrame>
      <p:sp>
        <p:nvSpPr>
          <p:cNvPr id="2" name="Rechthoek 1"/>
          <p:cNvSpPr/>
          <p:nvPr/>
        </p:nvSpPr>
        <p:spPr>
          <a:xfrm>
            <a:off x="173055" y="519122"/>
            <a:ext cx="394531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altLang="en-US" sz="2400" b="0" i="0" u="none" strike="noStrike" kern="1200" cap="none" spc="0" normalizeH="0" baseline="0" noProof="0" dirty="0">
                <a:ln>
                  <a:noFill/>
                </a:ln>
                <a:solidFill>
                  <a:prstClr val="black"/>
                </a:solidFill>
                <a:effectLst/>
                <a:uLnTx/>
                <a:uFillTx/>
                <a:latin typeface="Calibri"/>
                <a:ea typeface="+mn-ea"/>
                <a:cs typeface="+mn-cs"/>
              </a:rPr>
              <a:t>Gras </a:t>
            </a:r>
            <a:r>
              <a:rPr kumimoji="0" lang="en-IE" altLang="en-US" sz="2400" b="0" i="0" u="none" strike="noStrike" kern="1200" cap="none" spc="0" normalizeH="0" baseline="0" noProof="0" dirty="0" smtClean="0">
                <a:ln>
                  <a:noFill/>
                </a:ln>
                <a:solidFill>
                  <a:prstClr val="black"/>
                </a:solidFill>
                <a:effectLst/>
                <a:uLnTx/>
                <a:uFillTx/>
                <a:latin typeface="Calibri"/>
                <a:ea typeface="+mn-ea"/>
                <a:cs typeface="+mn-cs"/>
              </a:rPr>
              <a:t>DS </a:t>
            </a:r>
            <a:r>
              <a:rPr kumimoji="0" lang="en-IE" altLang="en-US" sz="2400" b="0" i="0" u="none" strike="noStrike" kern="1200" cap="none" spc="0" normalizeH="0" baseline="0" noProof="0" dirty="0">
                <a:ln>
                  <a:noFill/>
                </a:ln>
                <a:solidFill>
                  <a:prstClr val="black"/>
                </a:solidFill>
                <a:effectLst/>
                <a:uLnTx/>
                <a:uFillTx/>
                <a:latin typeface="Calibri"/>
                <a:ea typeface="+mn-ea"/>
                <a:cs typeface="+mn-cs"/>
              </a:rPr>
              <a:t>productie - Rundvlees</a:t>
            </a:r>
          </a:p>
        </p:txBody>
      </p:sp>
    </p:spTree>
    <p:extLst>
      <p:ext uri="{BB962C8B-B14F-4D97-AF65-F5344CB8AC3E}">
        <p14:creationId xmlns:p14="http://schemas.microsoft.com/office/powerpoint/2010/main" val="28830842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8" name="Object 6"/>
          <p:cNvGraphicFramePr>
            <a:graphicFrameLocks noGrp="1"/>
          </p:cNvGraphicFramePr>
          <p:nvPr>
            <p:extLst/>
          </p:nvPr>
        </p:nvGraphicFramePr>
        <p:xfrm>
          <a:off x="166254" y="1027907"/>
          <a:ext cx="8863445" cy="4652457"/>
        </p:xfrm>
        <a:graphic>
          <a:graphicData uri="http://schemas.openxmlformats.org/presentationml/2006/ole">
            <mc:AlternateContent xmlns:mc="http://schemas.openxmlformats.org/markup-compatibility/2006">
              <mc:Choice xmlns:v="urn:schemas-microsoft-com:vml" Requires="v">
                <p:oleObj spid="_x0000_s6193" name="Worksheet" r:id="rId3" imgW="8096256" imgH="4276751" progId="Excel.Sheet.8">
                  <p:embed/>
                </p:oleObj>
              </mc:Choice>
              <mc:Fallback>
                <p:oleObj name="Worksheet" r:id="rId3" imgW="8096256" imgH="4276751" progId="Excel.Sheet.8">
                  <p:embed/>
                  <p:pic>
                    <p:nvPicPr>
                      <p:cNvPr id="26628" name="Object 6"/>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54" y="1027907"/>
                        <a:ext cx="8863445" cy="4652457"/>
                      </a:xfrm>
                      <a:prstGeom prst="rect">
                        <a:avLst/>
                      </a:prstGeom>
                      <a:noFill/>
                      <a:ln>
                        <a:solidFill>
                          <a:schemeClr val="accent3"/>
                        </a:solidFill>
                      </a:ln>
                      <a:extLst/>
                    </p:spPr>
                  </p:pic>
                </p:oleObj>
              </mc:Fallback>
            </mc:AlternateContent>
          </a:graphicData>
        </a:graphic>
      </p:graphicFrame>
      <p:sp>
        <p:nvSpPr>
          <p:cNvPr id="2" name="Rechthoek 1"/>
          <p:cNvSpPr/>
          <p:nvPr/>
        </p:nvSpPr>
        <p:spPr>
          <a:xfrm>
            <a:off x="166254" y="456739"/>
            <a:ext cx="377770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a:ln>
                  <a:noFill/>
                </a:ln>
                <a:solidFill>
                  <a:prstClr val="black"/>
                </a:solidFill>
                <a:effectLst/>
                <a:uLnTx/>
                <a:uFillTx/>
                <a:latin typeface="Calibri"/>
                <a:ea typeface="+mn-ea"/>
                <a:cs typeface="+mn-cs"/>
              </a:rPr>
              <a:t>Gras </a:t>
            </a:r>
            <a:r>
              <a:rPr kumimoji="0" lang="en-IE" altLang="en-US" sz="2400" b="1" i="0" u="none" strike="noStrike" kern="1200" cap="none" spc="0" normalizeH="0" baseline="0" noProof="0" dirty="0" smtClean="0">
                <a:ln>
                  <a:noFill/>
                </a:ln>
                <a:solidFill>
                  <a:prstClr val="black"/>
                </a:solidFill>
                <a:effectLst/>
                <a:uLnTx/>
                <a:uFillTx/>
                <a:latin typeface="Calibri"/>
                <a:ea typeface="+mn-ea"/>
                <a:cs typeface="+mn-cs"/>
              </a:rPr>
              <a:t>DS </a:t>
            </a:r>
            <a:r>
              <a:rPr kumimoji="0" lang="en-IE" altLang="en-US" sz="2400" b="1" i="0" u="none" strike="noStrike" kern="1200" cap="none" spc="0" normalizeH="0" baseline="0" noProof="0" dirty="0">
                <a:ln>
                  <a:noFill/>
                </a:ln>
                <a:solidFill>
                  <a:prstClr val="black"/>
                </a:solidFill>
                <a:effectLst/>
                <a:uLnTx/>
                <a:uFillTx/>
                <a:latin typeface="Calibri"/>
                <a:ea typeface="+mn-ea"/>
                <a:cs typeface="+mn-cs"/>
              </a:rPr>
              <a:t>productie - Schapen</a:t>
            </a:r>
          </a:p>
        </p:txBody>
      </p:sp>
    </p:spTree>
    <p:extLst>
      <p:ext uri="{BB962C8B-B14F-4D97-AF65-F5344CB8AC3E}">
        <p14:creationId xmlns:p14="http://schemas.microsoft.com/office/powerpoint/2010/main" val="25821770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2773" y="1409656"/>
            <a:ext cx="5177814" cy="48357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7653" name="TextBox 3"/>
          <p:cNvSpPr txBox="1">
            <a:spLocks noChangeArrowheads="1"/>
          </p:cNvSpPr>
          <p:nvPr/>
        </p:nvSpPr>
        <p:spPr bwMode="auto">
          <a:xfrm>
            <a:off x="332509" y="317768"/>
            <a:ext cx="73521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DS-</a:t>
            </a: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productie</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2016 op melkveehouderijen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err="1">
                <a:ln>
                  <a:noFill/>
                </a:ln>
                <a:solidFill>
                  <a:prstClr val="black"/>
                </a:solidFill>
                <a:effectLst/>
                <a:uLnTx/>
                <a:uFillTx/>
                <a:latin typeface="Arial" charset="0"/>
                <a:ea typeface="+mn-ea"/>
                <a:cs typeface="+mn-cs"/>
              </a:rPr>
              <a:t>Gemiddelde</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 </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DS-</a:t>
            </a: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productie</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13,9 ton </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DS/ha</a:t>
            </a:r>
            <a:endParaRPr kumimoji="0" lang="en-IE" altLang="en-US" sz="2400" b="1"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3481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44145" y="5179747"/>
            <a:ext cx="2299855" cy="823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07994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1981" y="1377922"/>
            <a:ext cx="5184775" cy="4308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8677" name="TextBox 3"/>
          <p:cNvSpPr txBox="1">
            <a:spLocks noChangeArrowheads="1"/>
          </p:cNvSpPr>
          <p:nvPr/>
        </p:nvSpPr>
        <p:spPr bwMode="auto">
          <a:xfrm>
            <a:off x="261938" y="285201"/>
            <a:ext cx="84248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DS-</a:t>
            </a: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productie</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2016 op </a:t>
            </a: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droogstaande</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bedrijven</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IE" alt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err="1">
                <a:ln>
                  <a:noFill/>
                </a:ln>
                <a:solidFill>
                  <a:prstClr val="black"/>
                </a:solidFill>
                <a:effectLst/>
                <a:uLnTx/>
                <a:uFillTx/>
                <a:latin typeface="Arial" charset="0"/>
                <a:ea typeface="+mn-ea"/>
                <a:cs typeface="+mn-cs"/>
              </a:rPr>
              <a:t>Gemiddelde</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 </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DS-</a:t>
            </a: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productie</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12,2 ton </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DS/ha</a:t>
            </a:r>
            <a:endParaRPr kumimoji="0" lang="en-IE" altLang="en-US" sz="2400" b="1"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1812" y="5872741"/>
            <a:ext cx="8047097" cy="829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33674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michael.odonovan\AppData\Local\Microsoft\Windows\Temporary Internet Files\Content.Outlook\URATYSO0\PBI_Heade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9150" y="5705253"/>
            <a:ext cx="7484974" cy="115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p:cNvSpPr txBox="1">
            <a:spLocks noChangeArrowheads="1"/>
          </p:cNvSpPr>
          <p:nvPr/>
        </p:nvSpPr>
        <p:spPr bwMode="auto">
          <a:xfrm>
            <a:off x="1476375" y="18446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9700" name="TextBox 4"/>
          <p:cNvSpPr txBox="1">
            <a:spLocks noChangeArrowheads="1"/>
          </p:cNvSpPr>
          <p:nvPr/>
        </p:nvSpPr>
        <p:spPr bwMode="auto">
          <a:xfrm>
            <a:off x="1258888" y="1844675"/>
            <a:ext cx="18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9701" name="TextBox 5"/>
          <p:cNvSpPr txBox="1">
            <a:spLocks noChangeArrowheads="1"/>
          </p:cNvSpPr>
          <p:nvPr/>
        </p:nvSpPr>
        <p:spPr bwMode="auto">
          <a:xfrm>
            <a:off x="1908175" y="18446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graphicFrame>
        <p:nvGraphicFramePr>
          <p:cNvPr id="29702" name="Object 1"/>
          <p:cNvGraphicFramePr>
            <a:graphicFrameLocks noGrp="1"/>
          </p:cNvGraphicFramePr>
          <p:nvPr>
            <p:extLst/>
          </p:nvPr>
        </p:nvGraphicFramePr>
        <p:xfrm>
          <a:off x="311085" y="1264362"/>
          <a:ext cx="7993039" cy="4440891"/>
        </p:xfrm>
        <a:graphic>
          <a:graphicData uri="http://schemas.openxmlformats.org/presentationml/2006/ole">
            <mc:AlternateContent xmlns:mc="http://schemas.openxmlformats.org/markup-compatibility/2006">
              <mc:Choice xmlns:v="urn:schemas-microsoft-com:vml" Requires="v">
                <p:oleObj spid="_x0000_s7217" name="Worksheet" r:id="rId5" imgW="9220174" imgH="4905478" progId="Excel.Sheet.8">
                  <p:embed/>
                </p:oleObj>
              </mc:Choice>
              <mc:Fallback>
                <p:oleObj name="Worksheet" r:id="rId5" imgW="9220174" imgH="4905478" progId="Excel.Sheet.8">
                  <p:embed/>
                  <p:pic>
                    <p:nvPicPr>
                      <p:cNvPr id="29702" name="Object 1"/>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085" y="1264362"/>
                        <a:ext cx="7993039" cy="4440891"/>
                      </a:xfrm>
                      <a:prstGeom prst="rect">
                        <a:avLst/>
                      </a:prstGeom>
                      <a:noFill/>
                      <a:ln>
                        <a:noFill/>
                      </a:ln>
                      <a:extLst/>
                    </p:spPr>
                  </p:pic>
                </p:oleObj>
              </mc:Fallback>
            </mc:AlternateContent>
          </a:graphicData>
        </a:graphic>
      </p:graphicFrame>
      <p:sp>
        <p:nvSpPr>
          <p:cNvPr id="29703" name="TextBox 5"/>
          <p:cNvSpPr txBox="1">
            <a:spLocks noChangeArrowheads="1"/>
          </p:cNvSpPr>
          <p:nvPr/>
        </p:nvSpPr>
        <p:spPr bwMode="auto">
          <a:xfrm>
            <a:off x="193948" y="292101"/>
            <a:ext cx="4667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err="1">
                <a:ln>
                  <a:noFill/>
                </a:ln>
                <a:solidFill>
                  <a:prstClr val="black"/>
                </a:solidFill>
                <a:effectLst/>
                <a:uLnTx/>
                <a:uFillTx/>
                <a:latin typeface="Arial" charset="0"/>
                <a:ea typeface="+mn-ea"/>
                <a:cs typeface="+mn-cs"/>
              </a:rPr>
              <a:t>Nationale</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 </a:t>
            </a: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grasgroeicurve</a:t>
            </a:r>
            <a:endParaRPr kumimoji="0" lang="en-IE" altLang="en-US" sz="2400" b="1"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84974" y="181769"/>
            <a:ext cx="16383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9845042"/>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41" y="0"/>
            <a:ext cx="5700916" cy="3604264"/>
          </a:xfrm>
          <a:prstGeom prst="rect">
            <a:avLst/>
          </a:prstGeom>
        </p:spPr>
      </p:pic>
      <p:pic>
        <p:nvPicPr>
          <p:cNvPr id="6" name="Bildobjekt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57" y="3809221"/>
            <a:ext cx="4061651" cy="3048777"/>
          </a:xfrm>
          <a:prstGeom prst="rect">
            <a:avLst/>
          </a:prstGeom>
        </p:spPr>
      </p:pic>
      <p:pic>
        <p:nvPicPr>
          <p:cNvPr id="7" name="Bildobjekt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8961" y="3809222"/>
            <a:ext cx="4065039" cy="3048778"/>
          </a:xfrm>
          <a:prstGeom prst="rect">
            <a:avLst/>
          </a:prstGeom>
        </p:spPr>
      </p:pic>
      <p:sp>
        <p:nvSpPr>
          <p:cNvPr id="8" name="textruta 7"/>
          <p:cNvSpPr txBox="1"/>
          <p:nvPr/>
        </p:nvSpPr>
        <p:spPr>
          <a:xfrm>
            <a:off x="3734553" y="3342485"/>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Timbro.se</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ruta 8"/>
          <p:cNvSpPr txBox="1"/>
          <p:nvPr/>
        </p:nvSpPr>
        <p:spPr>
          <a:xfrm>
            <a:off x="7632442" y="6598553"/>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ruta 9"/>
          <p:cNvSpPr txBox="1"/>
          <p:nvPr/>
        </p:nvSpPr>
        <p:spPr>
          <a:xfrm>
            <a:off x="-19097" y="6598552"/>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2" descr="C:\Users\rolfs\AppData\Local\Microsoft\Windows\Temporary Internet Files\Content.Outlook\XHTVPAEW\Blandvall 068.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08428" y="1123487"/>
            <a:ext cx="3221038" cy="2420938"/>
          </a:xfrm>
          <a:prstGeom prst="rect">
            <a:avLst/>
          </a:prstGeom>
          <a:noFill/>
          <a:ln w="9525" cap="sq">
            <a:solidFill>
              <a:schemeClr val="tx1"/>
            </a:solidFill>
            <a:bevel/>
            <a:headEnd/>
            <a:tailEnd/>
          </a:ln>
          <a:extLst>
            <a:ext uri="{909E8E84-426E-40DD-AFC4-6F175D3DCCD1}">
              <a14:hiddenFill xmlns:a14="http://schemas.microsoft.com/office/drawing/2010/main">
                <a:solidFill>
                  <a:srgbClr val="FFFFFF"/>
                </a:solidFill>
              </a14:hiddenFill>
            </a:ext>
          </a:extLst>
        </p:spPr>
      </p:pic>
      <p:sp>
        <p:nvSpPr>
          <p:cNvPr id="12" name="textruta 11"/>
          <p:cNvSpPr txBox="1"/>
          <p:nvPr/>
        </p:nvSpPr>
        <p:spPr>
          <a:xfrm>
            <a:off x="7362497" y="3289927"/>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Nilla Nilsdotter-Linde</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541252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93963" y="100158"/>
            <a:ext cx="4673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lang="en-GB" altLang="en-US" sz="2400" b="1" dirty="0" smtClean="0">
                <a:solidFill>
                  <a:prstClr val="black"/>
                </a:solidFill>
                <a:latin typeface="Calibri"/>
                <a:cs typeface="Arial" charset="0"/>
              </a:rPr>
              <a:t>M</a:t>
            </a:r>
            <a:r>
              <a:rPr kumimoji="0" lang="en-GB" altLang="en-US" sz="2400" b="1" i="0" u="none" strike="noStrike" kern="1200" cap="none" spc="0" normalizeH="0" baseline="0" noProof="0" dirty="0" err="1" smtClean="0">
                <a:ln>
                  <a:noFill/>
                </a:ln>
                <a:solidFill>
                  <a:prstClr val="black"/>
                </a:solidFill>
                <a:effectLst/>
                <a:uLnTx/>
                <a:uFillTx/>
                <a:latin typeface="Calibri"/>
                <a:ea typeface="+mn-ea"/>
                <a:cs typeface="Arial" charset="0"/>
              </a:rPr>
              <a:t>elkproductie</a:t>
            </a:r>
            <a:r>
              <a:rPr kumimoji="0" lang="en-GB" altLang="en-US" sz="2400" b="1" i="0" u="none" strike="noStrike" kern="1200" cap="none" spc="0" normalizeH="0" baseline="0" noProof="0" dirty="0" smtClean="0">
                <a:ln>
                  <a:noFill/>
                </a:ln>
                <a:solidFill>
                  <a:prstClr val="black"/>
                </a:solidFill>
                <a:effectLst/>
                <a:uLnTx/>
                <a:uFillTx/>
                <a:latin typeface="Calibri"/>
                <a:ea typeface="+mn-ea"/>
                <a:cs typeface="Arial" charset="0"/>
              </a:rPr>
              <a:t> in het</a:t>
            </a:r>
            <a:r>
              <a:rPr kumimoji="0" lang="en-GB" altLang="en-US" sz="2400" b="1" i="0" u="none" strike="noStrike" kern="1200" cap="none" spc="0" normalizeH="0" noProof="0" dirty="0" smtClean="0">
                <a:ln>
                  <a:noFill/>
                </a:ln>
                <a:solidFill>
                  <a:prstClr val="black"/>
                </a:solidFill>
                <a:effectLst/>
                <a:uLnTx/>
                <a:uFillTx/>
                <a:latin typeface="Calibri"/>
                <a:ea typeface="+mn-ea"/>
                <a:cs typeface="Arial" charset="0"/>
              </a:rPr>
              <a:t> </a:t>
            </a:r>
            <a:r>
              <a:rPr kumimoji="0" lang="en-GB" altLang="en-US" sz="2400" b="1" i="0" u="none" strike="noStrike" kern="1200" cap="none" spc="0" normalizeH="0" noProof="0" dirty="0" err="1" smtClean="0">
                <a:ln>
                  <a:noFill/>
                </a:ln>
                <a:solidFill>
                  <a:prstClr val="black"/>
                </a:solidFill>
                <a:effectLst/>
                <a:uLnTx/>
                <a:uFillTx/>
                <a:latin typeface="Calibri"/>
                <a:ea typeface="+mn-ea"/>
                <a:cs typeface="Arial" charset="0"/>
              </a:rPr>
              <a:t>voorjaar</a:t>
            </a:r>
            <a:endParaRPr kumimoji="0" lang="en-GB" altLang="en-US" sz="1600" b="1" i="0" u="none" strike="noStrike" kern="1200" cap="none" spc="0" normalizeH="0" baseline="0" noProof="0" dirty="0">
              <a:ln>
                <a:noFill/>
              </a:ln>
              <a:solidFill>
                <a:prstClr val="black"/>
              </a:solidFill>
              <a:effectLst/>
              <a:uLnTx/>
              <a:uFillTx/>
              <a:latin typeface="Calibri"/>
              <a:ea typeface="+mn-ea"/>
              <a:cs typeface="Arial" charset="0"/>
            </a:endParaRPr>
          </a:p>
        </p:txBody>
      </p:sp>
      <p:graphicFrame>
        <p:nvGraphicFramePr>
          <p:cNvPr id="8195" name="Object 3"/>
          <p:cNvGraphicFramePr>
            <a:graphicFrameLocks/>
          </p:cNvGraphicFramePr>
          <p:nvPr>
            <p:extLst/>
          </p:nvPr>
        </p:nvGraphicFramePr>
        <p:xfrm>
          <a:off x="300181" y="1447800"/>
          <a:ext cx="8520545" cy="5193145"/>
        </p:xfrm>
        <a:graphic>
          <a:graphicData uri="http://schemas.openxmlformats.org/presentationml/2006/ole">
            <mc:AlternateContent xmlns:mc="http://schemas.openxmlformats.org/markup-compatibility/2006">
              <mc:Choice xmlns:v="urn:schemas-microsoft-com:vml" Requires="v">
                <p:oleObj spid="_x0000_s8241" name="Chart" r:id="rId4" imgW="8562975" imgH="5505450" progId="Excel.Chart.8">
                  <p:embed/>
                </p:oleObj>
              </mc:Choice>
              <mc:Fallback>
                <p:oleObj name="Chart" r:id="rId4" imgW="8562975" imgH="5505450" progId="Excel.Chart.8">
                  <p:embed/>
                  <p:pic>
                    <p:nvPicPr>
                      <p:cNvPr id="8195"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181" y="1447800"/>
                        <a:ext cx="8520545" cy="5193145"/>
                      </a:xfrm>
                      <a:prstGeom prst="rect">
                        <a:avLst/>
                      </a:prstGeom>
                      <a:noFill/>
                      <a:ln>
                        <a:solidFill>
                          <a:schemeClr val="accent3"/>
                        </a:solidFill>
                      </a:ln>
                      <a:extLst/>
                    </p:spPr>
                  </p:pic>
                </p:oleObj>
              </mc:Fallback>
            </mc:AlternateContent>
          </a:graphicData>
        </a:graphic>
      </p:graphicFrame>
      <p:sp>
        <p:nvSpPr>
          <p:cNvPr id="8196" name="Line 4"/>
          <p:cNvSpPr>
            <a:spLocks noChangeShapeType="1"/>
          </p:cNvSpPr>
          <p:nvPr/>
        </p:nvSpPr>
        <p:spPr bwMode="auto">
          <a:xfrm>
            <a:off x="533400" y="1371600"/>
            <a:ext cx="7848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 name="Line 5"/>
          <p:cNvSpPr>
            <a:spLocks noChangeShapeType="1"/>
          </p:cNvSpPr>
          <p:nvPr/>
        </p:nvSpPr>
        <p:spPr bwMode="auto">
          <a:xfrm>
            <a:off x="762000" y="1447800"/>
            <a:ext cx="7620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8198" name="Rectangle 7"/>
          <p:cNvSpPr>
            <a:spLocks noChangeArrowheads="1"/>
          </p:cNvSpPr>
          <p:nvPr/>
        </p:nvSpPr>
        <p:spPr bwMode="auto">
          <a:xfrm>
            <a:off x="5571547" y="352426"/>
            <a:ext cx="20748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Melk      5.750 kg/koe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Vet         4,40%</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IE" altLang="en-US" sz="1400" b="1" i="1" u="none" strike="noStrike" kern="1200" cap="none" spc="0" normalizeH="0" baseline="0" noProof="0" dirty="0" err="1">
                <a:ln>
                  <a:noFill/>
                </a:ln>
                <a:solidFill>
                  <a:prstClr val="black"/>
                </a:solidFill>
                <a:effectLst/>
                <a:uLnTx/>
                <a:uFillTx/>
                <a:latin typeface="Times New Roman" pitchFamily="18" charset="0"/>
                <a:ea typeface="+mn-ea"/>
                <a:cs typeface="Arial" charset="0"/>
              </a:rPr>
              <a:t>Eiwit</a:t>
            </a: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 </a:t>
            </a:r>
            <a:r>
              <a:rPr kumimoji="0" lang="en-IE" altLang="en-US" sz="1400" b="1" i="1" u="none" strike="noStrike" kern="1200" cap="none" spc="0" normalizeH="0" baseline="0" noProof="0" dirty="0" smtClean="0">
                <a:ln>
                  <a:noFill/>
                </a:ln>
                <a:solidFill>
                  <a:prstClr val="black"/>
                </a:solidFill>
                <a:effectLst/>
                <a:uLnTx/>
                <a:uFillTx/>
                <a:latin typeface="Times New Roman" pitchFamily="18" charset="0"/>
                <a:ea typeface="+mn-ea"/>
                <a:cs typeface="Arial" charset="0"/>
              </a:rPr>
              <a:t> </a:t>
            </a:r>
            <a:r>
              <a:rPr kumimoji="0" lang="en-IE" altLang="en-US" sz="1400" b="1" i="1" u="none" strike="noStrike" kern="1200" cap="none" spc="0" normalizeH="0" noProof="0" dirty="0" smtClean="0">
                <a:ln>
                  <a:noFill/>
                </a:ln>
                <a:solidFill>
                  <a:prstClr val="black"/>
                </a:solidFill>
                <a:effectLst/>
                <a:uLnTx/>
                <a:uFillTx/>
                <a:latin typeface="Times New Roman" pitchFamily="18" charset="0"/>
                <a:ea typeface="+mn-ea"/>
                <a:cs typeface="Arial" charset="0"/>
              </a:rPr>
              <a:t>   </a:t>
            </a:r>
            <a:r>
              <a:rPr kumimoji="0" lang="en-IE" altLang="en-US" sz="1400" b="1" i="1" u="none" strike="noStrike" kern="1200" cap="none" spc="0" normalizeH="0" baseline="0" noProof="0" dirty="0" smtClean="0">
                <a:ln>
                  <a:noFill/>
                </a:ln>
                <a:solidFill>
                  <a:prstClr val="black"/>
                </a:solidFill>
                <a:effectLst/>
                <a:uLnTx/>
                <a:uFillTx/>
                <a:latin typeface="Times New Roman" pitchFamily="18" charset="0"/>
                <a:ea typeface="+mn-ea"/>
                <a:cs typeface="Arial" charset="0"/>
              </a:rPr>
              <a:t>3,60</a:t>
            </a: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IE" altLang="en-US" sz="1400" b="1" i="1" u="none" strike="noStrike" kern="1200" cap="none" spc="0" normalizeH="0" baseline="0" noProof="0" dirty="0" smtClean="0">
                <a:ln>
                  <a:noFill/>
                </a:ln>
                <a:solidFill>
                  <a:prstClr val="black"/>
                </a:solidFill>
                <a:effectLst/>
                <a:uLnTx/>
                <a:uFillTx/>
                <a:latin typeface="Times New Roman" pitchFamily="18" charset="0"/>
                <a:ea typeface="+mn-ea"/>
                <a:cs typeface="Arial" charset="0"/>
              </a:rPr>
              <a:t>Milk</a:t>
            </a:r>
            <a:r>
              <a:rPr kumimoji="0" lang="en-IE" altLang="en-US" sz="1400" b="1" i="1" u="none" strike="noStrike" kern="1200" cap="none" spc="0" normalizeH="0" noProof="0" dirty="0" smtClean="0">
                <a:ln>
                  <a:noFill/>
                </a:ln>
                <a:solidFill>
                  <a:prstClr val="black"/>
                </a:solidFill>
                <a:effectLst/>
                <a:uLnTx/>
                <a:uFillTx/>
                <a:latin typeface="Times New Roman" pitchFamily="18" charset="0"/>
                <a:ea typeface="+mn-ea"/>
                <a:cs typeface="Arial" charset="0"/>
              </a:rPr>
              <a:t> solids</a:t>
            </a:r>
            <a:r>
              <a:rPr kumimoji="0" lang="en-IE" altLang="en-US" sz="1400" b="1" i="1" u="none" strike="noStrike" kern="1200" cap="none" spc="0" normalizeH="0" baseline="0" noProof="0" dirty="0" smtClean="0">
                <a:ln>
                  <a:noFill/>
                </a:ln>
                <a:solidFill>
                  <a:prstClr val="black"/>
                </a:solidFill>
                <a:effectLst/>
                <a:uLnTx/>
                <a:uFillTx/>
                <a:latin typeface="Times New Roman" pitchFamily="18" charset="0"/>
                <a:ea typeface="+mn-ea"/>
                <a:cs typeface="Arial" charset="0"/>
              </a:rPr>
              <a:t> </a:t>
            </a: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1.350 kg/ha</a:t>
            </a:r>
          </a:p>
        </p:txBody>
      </p:sp>
    </p:spTree>
    <p:extLst>
      <p:ext uri="{BB962C8B-B14F-4D97-AF65-F5344CB8AC3E}">
        <p14:creationId xmlns:p14="http://schemas.microsoft.com/office/powerpoint/2010/main" val="30991353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4"/>
          <p:cNvGraphicFramePr>
            <a:graphicFrameLocks noChangeAspect="1"/>
          </p:cNvGraphicFramePr>
          <p:nvPr>
            <p:extLst>
              <p:ext uri="{D42A27DB-BD31-4B8C-83A1-F6EECF244321}">
                <p14:modId xmlns:p14="http://schemas.microsoft.com/office/powerpoint/2010/main" val="4192128172"/>
              </p:ext>
            </p:extLst>
          </p:nvPr>
        </p:nvGraphicFramePr>
        <p:xfrm>
          <a:off x="-1" y="377825"/>
          <a:ext cx="11428009" cy="5801302"/>
        </p:xfrm>
        <a:graphic>
          <a:graphicData uri="http://schemas.openxmlformats.org/presentationml/2006/ole">
            <mc:AlternateContent xmlns:mc="http://schemas.openxmlformats.org/markup-compatibility/2006">
              <mc:Choice xmlns:v="urn:schemas-microsoft-com:vml" Requires="v">
                <p:oleObj spid="_x0000_s15402" name="Chart" r:id="rId3" imgW="11418304" imgH="6441041" progId="MSGraph.Chart.8">
                  <p:embed followColorScheme="full"/>
                </p:oleObj>
              </mc:Choice>
              <mc:Fallback>
                <p:oleObj name="Chart" r:id="rId3" imgW="11418304" imgH="6441041" progId="MSGraph.Chart.8">
                  <p:embed followColorScheme="full"/>
                  <p:pic>
                    <p:nvPicPr>
                      <p:cNvPr id="9218" name="Object 4"/>
                      <p:cNvPicPr>
                        <a:picLocks noChangeAspect="1" noChangeArrowheads="1"/>
                      </p:cNvPicPr>
                      <p:nvPr/>
                    </p:nvPicPr>
                    <p:blipFill>
                      <a:blip r:embed="rId4"/>
                      <a:srcRect/>
                      <a:stretch>
                        <a:fillRect/>
                      </a:stretch>
                    </p:blipFill>
                    <p:spPr bwMode="auto">
                      <a:xfrm>
                        <a:off x="-1" y="377825"/>
                        <a:ext cx="11428009" cy="5801302"/>
                      </a:xfrm>
                      <a:prstGeom prst="rect">
                        <a:avLst/>
                      </a:prstGeom>
                      <a:noFill/>
                      <a:ln>
                        <a:noFill/>
                      </a:ln>
                      <a:effectLst/>
                      <a:extLst/>
                    </p:spPr>
                  </p:pic>
                </p:oleObj>
              </mc:Fallback>
            </mc:AlternateContent>
          </a:graphicData>
        </a:graphic>
      </p:graphicFrame>
      <p:sp>
        <p:nvSpPr>
          <p:cNvPr id="9219" name="Text Box 22"/>
          <p:cNvSpPr txBox="1">
            <a:spLocks noChangeArrowheads="1"/>
          </p:cNvSpPr>
          <p:nvPr/>
        </p:nvSpPr>
        <p:spPr bwMode="auto">
          <a:xfrm>
            <a:off x="7812088" y="4627563"/>
            <a:ext cx="1295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IE" altLang="en-US" sz="2400" b="1" i="0" u="none" strike="noStrike" kern="1200" cap="none" spc="0" normalizeH="0" baseline="0" noProof="0">
                <a:ln>
                  <a:noFill/>
                </a:ln>
                <a:solidFill>
                  <a:prstClr val="black"/>
                </a:solidFill>
                <a:effectLst/>
                <a:uLnTx/>
                <a:uFillTx/>
                <a:latin typeface="Times New Roman" pitchFamily="18" charset="0"/>
                <a:ea typeface="+mn-ea"/>
                <a:cs typeface="+mn-cs"/>
              </a:rPr>
              <a:t>Dryoff</a:t>
            </a:r>
            <a:endParaRPr kumimoji="0" lang="en-GB" altLang="en-US" sz="2400" b="1"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220" name="Rectangle 7"/>
          <p:cNvSpPr>
            <a:spLocks noGrp="1" noChangeArrowheads="1"/>
          </p:cNvSpPr>
          <p:nvPr>
            <p:ph type="title"/>
          </p:nvPr>
        </p:nvSpPr>
        <p:spPr>
          <a:xfrm>
            <a:off x="0" y="0"/>
            <a:ext cx="9144000" cy="549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IE" altLang="en-US" sz="2400" dirty="0" smtClean="0">
                <a:solidFill>
                  <a:schemeClr val="tx1"/>
                </a:solidFill>
                <a:latin typeface="Tahoma" pitchFamily="34" charset="0"/>
              </a:rPr>
              <a:t>Het </a:t>
            </a:r>
            <a:r>
              <a:rPr lang="en-IE" altLang="en-US" sz="2400" dirty="0" err="1" smtClean="0">
                <a:solidFill>
                  <a:schemeClr val="tx1"/>
                </a:solidFill>
                <a:latin typeface="Tahoma" pitchFamily="34" charset="0"/>
              </a:rPr>
              <a:t>beweidingsjaar</a:t>
            </a:r>
            <a:r>
              <a:rPr lang="en-IE" altLang="en-US" sz="2400" dirty="0" smtClean="0">
                <a:solidFill>
                  <a:schemeClr val="tx1"/>
                </a:solidFill>
                <a:latin typeface="Tahoma" pitchFamily="34" charset="0"/>
              </a:rPr>
              <a:t> </a:t>
            </a:r>
            <a:r>
              <a:rPr lang="en-IE" altLang="en-US" sz="2400" dirty="0" smtClean="0">
                <a:solidFill>
                  <a:schemeClr val="tx1"/>
                </a:solidFill>
              </a:rPr>
              <a:t>–</a:t>
            </a:r>
            <a:r>
              <a:rPr lang="en-IE" altLang="en-US" sz="2400" dirty="0" smtClean="0">
                <a:solidFill>
                  <a:schemeClr val="tx1"/>
                </a:solidFill>
                <a:latin typeface="Tahoma" pitchFamily="34" charset="0"/>
              </a:rPr>
              <a:t> </a:t>
            </a:r>
            <a:r>
              <a:rPr lang="en-IE" altLang="en-US" sz="2400" dirty="0" err="1" smtClean="0">
                <a:solidFill>
                  <a:schemeClr val="tx1"/>
                </a:solidFill>
                <a:latin typeface="Tahoma" pitchFamily="34" charset="0"/>
              </a:rPr>
              <a:t>Voorjaarsafkalvende</a:t>
            </a:r>
            <a:r>
              <a:rPr lang="en-IE" altLang="en-US" sz="2400" dirty="0" smtClean="0">
                <a:solidFill>
                  <a:schemeClr val="tx1"/>
                </a:solidFill>
                <a:latin typeface="Tahoma" pitchFamily="34" charset="0"/>
              </a:rPr>
              <a:t> </a:t>
            </a:r>
            <a:r>
              <a:rPr lang="en-IE" altLang="en-US" sz="2400" dirty="0" err="1" smtClean="0">
                <a:solidFill>
                  <a:schemeClr val="tx1"/>
                </a:solidFill>
                <a:latin typeface="Tahoma" pitchFamily="34" charset="0"/>
              </a:rPr>
              <a:t>veestapel</a:t>
            </a:r>
            <a:endParaRPr lang="en-GB" altLang="en-US" sz="2400" dirty="0" smtClean="0">
              <a:solidFill>
                <a:schemeClr val="tx1"/>
              </a:solidFill>
              <a:latin typeface="Tahoma" pitchFamily="34" charset="0"/>
            </a:endParaRPr>
          </a:p>
        </p:txBody>
      </p:sp>
      <p:sp>
        <p:nvSpPr>
          <p:cNvPr id="9221" name="Freeform 2"/>
          <p:cNvSpPr>
            <a:spLocks/>
          </p:cNvSpPr>
          <p:nvPr/>
        </p:nvSpPr>
        <p:spPr bwMode="auto">
          <a:xfrm>
            <a:off x="7543800" y="3324225"/>
            <a:ext cx="1243013" cy="547688"/>
          </a:xfrm>
          <a:custGeom>
            <a:avLst/>
            <a:gdLst>
              <a:gd name="T0" fmla="*/ 2147483647 w 783"/>
              <a:gd name="T1" fmla="*/ 2147483647 h 384"/>
              <a:gd name="T2" fmla="*/ 2147483647 w 783"/>
              <a:gd name="T3" fmla="*/ 2147483647 h 384"/>
              <a:gd name="T4" fmla="*/ 2147483647 w 783"/>
              <a:gd name="T5" fmla="*/ 2147483647 h 384"/>
              <a:gd name="T6" fmla="*/ 2147483647 w 783"/>
              <a:gd name="T7" fmla="*/ 2147483647 h 384"/>
              <a:gd name="T8" fmla="*/ 0 w 783"/>
              <a:gd name="T9" fmla="*/ 0 h 384"/>
              <a:gd name="T10" fmla="*/ 2147483647 w 783"/>
              <a:gd name="T11" fmla="*/ 2147483647 h 384"/>
              <a:gd name="T12" fmla="*/ 2147483647 w 783"/>
              <a:gd name="T13" fmla="*/ 2147483647 h 384"/>
              <a:gd name="T14" fmla="*/ 2147483647 w 783"/>
              <a:gd name="T15" fmla="*/ 2147483647 h 384"/>
              <a:gd name="T16" fmla="*/ 2147483647 w 783"/>
              <a:gd name="T17" fmla="*/ 2147483647 h 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83" h="384">
                <a:moveTo>
                  <a:pt x="783" y="369"/>
                </a:moveTo>
                <a:lnTo>
                  <a:pt x="783" y="18"/>
                </a:lnTo>
                <a:lnTo>
                  <a:pt x="450" y="27"/>
                </a:lnTo>
                <a:lnTo>
                  <a:pt x="99" y="18"/>
                </a:lnTo>
                <a:lnTo>
                  <a:pt x="0" y="0"/>
                </a:lnTo>
                <a:lnTo>
                  <a:pt x="153" y="171"/>
                </a:lnTo>
                <a:lnTo>
                  <a:pt x="306" y="315"/>
                </a:lnTo>
                <a:lnTo>
                  <a:pt x="432" y="384"/>
                </a:lnTo>
                <a:lnTo>
                  <a:pt x="783" y="369"/>
                </a:lnTo>
                <a:close/>
              </a:path>
            </a:pathLst>
          </a:cu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2" name="Freeform 3"/>
          <p:cNvSpPr>
            <a:spLocks/>
          </p:cNvSpPr>
          <p:nvPr/>
        </p:nvSpPr>
        <p:spPr bwMode="auto">
          <a:xfrm>
            <a:off x="1414463" y="2874963"/>
            <a:ext cx="1714500" cy="963612"/>
          </a:xfrm>
          <a:custGeom>
            <a:avLst/>
            <a:gdLst>
              <a:gd name="T0" fmla="*/ 2147483647 w 1080"/>
              <a:gd name="T1" fmla="*/ 2147483647 h 675"/>
              <a:gd name="T2" fmla="*/ 2147483647 w 1080"/>
              <a:gd name="T3" fmla="*/ 2147483647 h 675"/>
              <a:gd name="T4" fmla="*/ 2147483647 w 1080"/>
              <a:gd name="T5" fmla="*/ 2147483647 h 675"/>
              <a:gd name="T6" fmla="*/ 2147483647 w 1080"/>
              <a:gd name="T7" fmla="*/ 2147483647 h 675"/>
              <a:gd name="T8" fmla="*/ 2147483647 w 1080"/>
              <a:gd name="T9" fmla="*/ 2147483647 h 675"/>
              <a:gd name="T10" fmla="*/ 2147483647 w 1080"/>
              <a:gd name="T11" fmla="*/ 0 h 675"/>
              <a:gd name="T12" fmla="*/ 2147483647 w 1080"/>
              <a:gd name="T13" fmla="*/ 2147483647 h 675"/>
              <a:gd name="T14" fmla="*/ 2147483647 w 1080"/>
              <a:gd name="T15" fmla="*/ 2147483647 h 675"/>
              <a:gd name="T16" fmla="*/ 2147483647 w 1080"/>
              <a:gd name="T17" fmla="*/ 2147483647 h 675"/>
              <a:gd name="T18" fmla="*/ 2147483647 w 1080"/>
              <a:gd name="T19" fmla="*/ 2147483647 h 675"/>
              <a:gd name="T20" fmla="*/ 2147483647 w 1080"/>
              <a:gd name="T21" fmla="*/ 2147483647 h 675"/>
              <a:gd name="T22" fmla="*/ 0 w 1080"/>
              <a:gd name="T23" fmla="*/ 2147483647 h 675"/>
              <a:gd name="T24" fmla="*/ 0 w 1080"/>
              <a:gd name="T25" fmla="*/ 2147483647 h 675"/>
              <a:gd name="T26" fmla="*/ 2147483647 w 1080"/>
              <a:gd name="T27" fmla="*/ 2147483647 h 6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80" h="675">
                <a:moveTo>
                  <a:pt x="72" y="306"/>
                </a:moveTo>
                <a:lnTo>
                  <a:pt x="414" y="306"/>
                </a:lnTo>
                <a:lnTo>
                  <a:pt x="711" y="252"/>
                </a:lnTo>
                <a:lnTo>
                  <a:pt x="810" y="216"/>
                </a:lnTo>
                <a:lnTo>
                  <a:pt x="999" y="72"/>
                </a:lnTo>
                <a:lnTo>
                  <a:pt x="1080" y="0"/>
                </a:lnTo>
                <a:lnTo>
                  <a:pt x="927" y="225"/>
                </a:lnTo>
                <a:lnTo>
                  <a:pt x="729" y="441"/>
                </a:lnTo>
                <a:lnTo>
                  <a:pt x="558" y="585"/>
                </a:lnTo>
                <a:lnTo>
                  <a:pt x="432" y="639"/>
                </a:lnTo>
                <a:lnTo>
                  <a:pt x="279" y="675"/>
                </a:lnTo>
                <a:lnTo>
                  <a:pt x="0" y="666"/>
                </a:lnTo>
                <a:lnTo>
                  <a:pt x="0" y="306"/>
                </a:lnTo>
                <a:lnTo>
                  <a:pt x="72" y="306"/>
                </a:lnTo>
                <a:close/>
              </a:path>
            </a:pathLst>
          </a:cu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3" name="Freeform 6"/>
          <p:cNvSpPr>
            <a:spLocks/>
          </p:cNvSpPr>
          <p:nvPr/>
        </p:nvSpPr>
        <p:spPr bwMode="auto">
          <a:xfrm>
            <a:off x="3257550" y="1204913"/>
            <a:ext cx="4229100" cy="2093912"/>
          </a:xfrm>
          <a:custGeom>
            <a:avLst/>
            <a:gdLst>
              <a:gd name="T0" fmla="*/ 2147483647 w 2664"/>
              <a:gd name="T1" fmla="*/ 2147483647 h 1467"/>
              <a:gd name="T2" fmla="*/ 2147483647 w 2664"/>
              <a:gd name="T3" fmla="*/ 2147483647 h 1467"/>
              <a:gd name="T4" fmla="*/ 2147483647 w 2664"/>
              <a:gd name="T5" fmla="*/ 2147483647 h 1467"/>
              <a:gd name="T6" fmla="*/ 2147483647 w 2664"/>
              <a:gd name="T7" fmla="*/ 2147483647 h 1467"/>
              <a:gd name="T8" fmla="*/ 2147483647 w 2664"/>
              <a:gd name="T9" fmla="*/ 2147483647 h 1467"/>
              <a:gd name="T10" fmla="*/ 2147483647 w 2664"/>
              <a:gd name="T11" fmla="*/ 2147483647 h 1467"/>
              <a:gd name="T12" fmla="*/ 2147483647 w 2664"/>
              <a:gd name="T13" fmla="*/ 2147483647 h 1467"/>
              <a:gd name="T14" fmla="*/ 2147483647 w 2664"/>
              <a:gd name="T15" fmla="*/ 2147483647 h 1467"/>
              <a:gd name="T16" fmla="*/ 2147483647 w 2664"/>
              <a:gd name="T17" fmla="*/ 2147483647 h 1467"/>
              <a:gd name="T18" fmla="*/ 2147483647 w 2664"/>
              <a:gd name="T19" fmla="*/ 2147483647 h 1467"/>
              <a:gd name="T20" fmla="*/ 2147483647 w 2664"/>
              <a:gd name="T21" fmla="*/ 2147483647 h 1467"/>
              <a:gd name="T22" fmla="*/ 0 w 2664"/>
              <a:gd name="T23" fmla="*/ 2147483647 h 1467"/>
              <a:gd name="T24" fmla="*/ 2147483647 w 2664"/>
              <a:gd name="T25" fmla="*/ 2147483647 h 1467"/>
              <a:gd name="T26" fmla="*/ 2147483647 w 2664"/>
              <a:gd name="T27" fmla="*/ 2147483647 h 1467"/>
              <a:gd name="T28" fmla="*/ 2147483647 w 2664"/>
              <a:gd name="T29" fmla="*/ 2147483647 h 1467"/>
              <a:gd name="T30" fmla="*/ 2147483647 w 2664"/>
              <a:gd name="T31" fmla="*/ 2147483647 h 1467"/>
              <a:gd name="T32" fmla="*/ 2147483647 w 2664"/>
              <a:gd name="T33" fmla="*/ 2147483647 h 1467"/>
              <a:gd name="T34" fmla="*/ 2147483647 w 2664"/>
              <a:gd name="T35" fmla="*/ 2147483647 h 1467"/>
              <a:gd name="T36" fmla="*/ 2147483647 w 2664"/>
              <a:gd name="T37" fmla="*/ 2147483647 h 1467"/>
              <a:gd name="T38" fmla="*/ 2147483647 w 2664"/>
              <a:gd name="T39" fmla="*/ 2147483647 h 1467"/>
              <a:gd name="T40" fmla="*/ 2147483647 w 2664"/>
              <a:gd name="T41" fmla="*/ 2147483647 h 1467"/>
              <a:gd name="T42" fmla="*/ 2147483647 w 2664"/>
              <a:gd name="T43" fmla="*/ 2147483647 h 1467"/>
              <a:gd name="T44" fmla="*/ 2147483647 w 2664"/>
              <a:gd name="T45" fmla="*/ 0 h 1467"/>
              <a:gd name="T46" fmla="*/ 2147483647 w 2664"/>
              <a:gd name="T47" fmla="*/ 2147483647 h 1467"/>
              <a:gd name="T48" fmla="*/ 2147483647 w 2664"/>
              <a:gd name="T49" fmla="*/ 2147483647 h 1467"/>
              <a:gd name="T50" fmla="*/ 2147483647 w 2664"/>
              <a:gd name="T51" fmla="*/ 2147483647 h 1467"/>
              <a:gd name="T52" fmla="*/ 2147483647 w 2664"/>
              <a:gd name="T53" fmla="*/ 2147483647 h 1467"/>
              <a:gd name="T54" fmla="*/ 2147483647 w 2664"/>
              <a:gd name="T55" fmla="*/ 2147483647 h 1467"/>
              <a:gd name="T56" fmla="*/ 2147483647 w 2664"/>
              <a:gd name="T57" fmla="*/ 2147483647 h 1467"/>
              <a:gd name="T58" fmla="*/ 2147483647 w 2664"/>
              <a:gd name="T59" fmla="*/ 2147483647 h 1467"/>
              <a:gd name="T60" fmla="*/ 2147483647 w 2664"/>
              <a:gd name="T61" fmla="*/ 2147483647 h 1467"/>
              <a:gd name="T62" fmla="*/ 2147483647 w 2664"/>
              <a:gd name="T63" fmla="*/ 2147483647 h 1467"/>
              <a:gd name="T64" fmla="*/ 2147483647 w 2664"/>
              <a:gd name="T65" fmla="*/ 2147483647 h 1467"/>
              <a:gd name="T66" fmla="*/ 2147483647 w 2664"/>
              <a:gd name="T67" fmla="*/ 2147483647 h 1467"/>
              <a:gd name="T68" fmla="*/ 2147483647 w 2664"/>
              <a:gd name="T69" fmla="*/ 2147483647 h 1467"/>
              <a:gd name="T70" fmla="*/ 2147483647 w 2664"/>
              <a:gd name="T71" fmla="*/ 2147483647 h 1467"/>
              <a:gd name="T72" fmla="*/ 2147483647 w 2664"/>
              <a:gd name="T73" fmla="*/ 2147483647 h 1467"/>
              <a:gd name="T74" fmla="*/ 2147483647 w 2664"/>
              <a:gd name="T75" fmla="*/ 2147483647 h 1467"/>
              <a:gd name="T76" fmla="*/ 2147483647 w 2664"/>
              <a:gd name="T77" fmla="*/ 2147483647 h 1467"/>
              <a:gd name="T78" fmla="*/ 2147483647 w 2664"/>
              <a:gd name="T79" fmla="*/ 2147483647 h 1467"/>
              <a:gd name="T80" fmla="*/ 2147483647 w 2664"/>
              <a:gd name="T81" fmla="*/ 2147483647 h 1467"/>
              <a:gd name="T82" fmla="*/ 2147483647 w 2664"/>
              <a:gd name="T83" fmla="*/ 2147483647 h 1467"/>
              <a:gd name="T84" fmla="*/ 2147483647 w 2664"/>
              <a:gd name="T85" fmla="*/ 2147483647 h 1467"/>
              <a:gd name="T86" fmla="*/ 2147483647 w 2664"/>
              <a:gd name="T87" fmla="*/ 2147483647 h 1467"/>
              <a:gd name="T88" fmla="*/ 2147483647 w 2664"/>
              <a:gd name="T89" fmla="*/ 2147483647 h 14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664" h="1467">
                <a:moveTo>
                  <a:pt x="2664" y="1467"/>
                </a:moveTo>
                <a:lnTo>
                  <a:pt x="2511" y="1404"/>
                </a:lnTo>
                <a:lnTo>
                  <a:pt x="2268" y="1245"/>
                </a:lnTo>
                <a:lnTo>
                  <a:pt x="1980" y="1101"/>
                </a:lnTo>
                <a:lnTo>
                  <a:pt x="1692" y="1005"/>
                </a:lnTo>
                <a:lnTo>
                  <a:pt x="1341" y="936"/>
                </a:lnTo>
                <a:lnTo>
                  <a:pt x="1080" y="900"/>
                </a:lnTo>
                <a:lnTo>
                  <a:pt x="648" y="855"/>
                </a:lnTo>
                <a:lnTo>
                  <a:pt x="396" y="873"/>
                </a:lnTo>
                <a:lnTo>
                  <a:pt x="252" y="909"/>
                </a:lnTo>
                <a:lnTo>
                  <a:pt x="108" y="972"/>
                </a:lnTo>
                <a:lnTo>
                  <a:pt x="0" y="1053"/>
                </a:lnTo>
                <a:lnTo>
                  <a:pt x="117" y="846"/>
                </a:lnTo>
                <a:lnTo>
                  <a:pt x="189" y="729"/>
                </a:lnTo>
                <a:lnTo>
                  <a:pt x="216" y="639"/>
                </a:lnTo>
                <a:lnTo>
                  <a:pt x="261" y="558"/>
                </a:lnTo>
                <a:lnTo>
                  <a:pt x="279" y="495"/>
                </a:lnTo>
                <a:lnTo>
                  <a:pt x="315" y="387"/>
                </a:lnTo>
                <a:lnTo>
                  <a:pt x="351" y="288"/>
                </a:lnTo>
                <a:lnTo>
                  <a:pt x="387" y="225"/>
                </a:lnTo>
                <a:lnTo>
                  <a:pt x="423" y="126"/>
                </a:lnTo>
                <a:lnTo>
                  <a:pt x="486" y="54"/>
                </a:lnTo>
                <a:lnTo>
                  <a:pt x="567" y="0"/>
                </a:lnTo>
                <a:lnTo>
                  <a:pt x="630" y="36"/>
                </a:lnTo>
                <a:lnTo>
                  <a:pt x="675" y="99"/>
                </a:lnTo>
                <a:lnTo>
                  <a:pt x="765" y="234"/>
                </a:lnTo>
                <a:lnTo>
                  <a:pt x="810" y="351"/>
                </a:lnTo>
                <a:lnTo>
                  <a:pt x="891" y="486"/>
                </a:lnTo>
                <a:lnTo>
                  <a:pt x="990" y="567"/>
                </a:lnTo>
                <a:lnTo>
                  <a:pt x="1143" y="495"/>
                </a:lnTo>
                <a:lnTo>
                  <a:pt x="1188" y="450"/>
                </a:lnTo>
                <a:lnTo>
                  <a:pt x="1278" y="378"/>
                </a:lnTo>
                <a:lnTo>
                  <a:pt x="1404" y="360"/>
                </a:lnTo>
                <a:lnTo>
                  <a:pt x="1530" y="504"/>
                </a:lnTo>
                <a:lnTo>
                  <a:pt x="1629" y="657"/>
                </a:lnTo>
                <a:lnTo>
                  <a:pt x="1701" y="747"/>
                </a:lnTo>
                <a:lnTo>
                  <a:pt x="1800" y="837"/>
                </a:lnTo>
                <a:lnTo>
                  <a:pt x="1908" y="900"/>
                </a:lnTo>
                <a:lnTo>
                  <a:pt x="1989" y="927"/>
                </a:lnTo>
                <a:lnTo>
                  <a:pt x="2115" y="954"/>
                </a:lnTo>
                <a:lnTo>
                  <a:pt x="2214" y="993"/>
                </a:lnTo>
                <a:lnTo>
                  <a:pt x="2412" y="1179"/>
                </a:lnTo>
                <a:lnTo>
                  <a:pt x="2502" y="1287"/>
                </a:lnTo>
                <a:lnTo>
                  <a:pt x="2574" y="1359"/>
                </a:lnTo>
                <a:lnTo>
                  <a:pt x="2664" y="1467"/>
                </a:lnTo>
                <a:close/>
              </a:path>
            </a:pathLst>
          </a:cu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4" name="Line 8"/>
          <p:cNvSpPr>
            <a:spLocks noChangeShapeType="1"/>
          </p:cNvSpPr>
          <p:nvPr/>
        </p:nvSpPr>
        <p:spPr bwMode="auto">
          <a:xfrm flipV="1">
            <a:off x="4648200" y="2501900"/>
            <a:ext cx="0" cy="342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5" name="Text Box 9"/>
          <p:cNvSpPr txBox="1">
            <a:spLocks noChangeArrowheads="1"/>
          </p:cNvSpPr>
          <p:nvPr/>
        </p:nvSpPr>
        <p:spPr bwMode="auto">
          <a:xfrm>
            <a:off x="3657600" y="28448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IE" altLang="en-US" sz="2400" b="0" i="0" u="none" strike="noStrike" kern="1200" cap="none" spc="0" normalizeH="0" baseline="0" noProof="0">
                <a:ln>
                  <a:noFill/>
                </a:ln>
                <a:solidFill>
                  <a:prstClr val="black"/>
                </a:solidFill>
                <a:effectLst/>
                <a:uLnTx/>
                <a:uFillTx/>
                <a:latin typeface="Times New Roman" pitchFamily="18" charset="0"/>
                <a:ea typeface="+mn-ea"/>
                <a:cs typeface="+mn-cs"/>
              </a:rPr>
              <a:t>Feed Requirements</a:t>
            </a:r>
            <a:endParaRPr kumimoji="0" lang="en-GB" alt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226" name="Text Box 10"/>
          <p:cNvSpPr txBox="1">
            <a:spLocks noChangeArrowheads="1"/>
          </p:cNvSpPr>
          <p:nvPr/>
        </p:nvSpPr>
        <p:spPr bwMode="auto">
          <a:xfrm>
            <a:off x="4267200" y="2022475"/>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IE" altLang="en-US" sz="2400" b="0" i="0" u="none" strike="noStrike" kern="1200" cap="none" spc="0" normalizeH="0" baseline="0" noProof="0">
                <a:ln>
                  <a:noFill/>
                </a:ln>
                <a:solidFill>
                  <a:prstClr val="black"/>
                </a:solidFill>
                <a:effectLst/>
                <a:uLnTx/>
                <a:uFillTx/>
                <a:latin typeface="Times New Roman" pitchFamily="18" charset="0"/>
                <a:ea typeface="+mn-ea"/>
                <a:cs typeface="+mn-cs"/>
              </a:rPr>
              <a:t>Surplus</a:t>
            </a:r>
            <a:endParaRPr kumimoji="0" lang="en-GB" alt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227" name="Text Box 11"/>
          <p:cNvSpPr txBox="1">
            <a:spLocks noChangeArrowheads="1"/>
          </p:cNvSpPr>
          <p:nvPr/>
        </p:nvSpPr>
        <p:spPr bwMode="auto">
          <a:xfrm>
            <a:off x="1331913" y="3278188"/>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IE" altLang="en-US" sz="2400" b="0" i="0" u="none" strike="noStrike" kern="1200" cap="none" spc="0" normalizeH="0" baseline="0" noProof="0">
                <a:ln>
                  <a:noFill/>
                </a:ln>
                <a:solidFill>
                  <a:prstClr val="black"/>
                </a:solidFill>
                <a:effectLst/>
                <a:uLnTx/>
                <a:uFillTx/>
                <a:latin typeface="Times New Roman" pitchFamily="18" charset="0"/>
                <a:ea typeface="+mn-ea"/>
                <a:cs typeface="+mn-cs"/>
              </a:rPr>
              <a:t>Deficit</a:t>
            </a:r>
            <a:endParaRPr kumimoji="0" lang="en-GB" alt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228" name="Freeform 14"/>
          <p:cNvSpPr>
            <a:spLocks/>
          </p:cNvSpPr>
          <p:nvPr/>
        </p:nvSpPr>
        <p:spPr bwMode="auto">
          <a:xfrm>
            <a:off x="1828800" y="3940175"/>
            <a:ext cx="222250" cy="685800"/>
          </a:xfrm>
          <a:custGeom>
            <a:avLst/>
            <a:gdLst>
              <a:gd name="T0" fmla="*/ 0 w 240"/>
              <a:gd name="T1" fmla="*/ 2147483647 h 480"/>
              <a:gd name="T2" fmla="*/ 0 w 240"/>
              <a:gd name="T3" fmla="*/ 2147483647 h 480"/>
              <a:gd name="T4" fmla="*/ 2147483647 w 240"/>
              <a:gd name="T5" fmla="*/ 2147483647 h 480"/>
              <a:gd name="T6" fmla="*/ 2147483647 w 240"/>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480">
                <a:moveTo>
                  <a:pt x="0" y="480"/>
                </a:moveTo>
                <a:lnTo>
                  <a:pt x="0" y="144"/>
                </a:lnTo>
                <a:lnTo>
                  <a:pt x="240" y="144"/>
                </a:lnTo>
                <a:lnTo>
                  <a:pt x="240" y="0"/>
                </a:lnTo>
              </a:path>
            </a:pathLst>
          </a:custGeom>
          <a:noFill/>
          <a:ln w="381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9" name="Text Box 15"/>
          <p:cNvSpPr txBox="1">
            <a:spLocks noChangeArrowheads="1"/>
          </p:cNvSpPr>
          <p:nvPr/>
        </p:nvSpPr>
        <p:spPr bwMode="auto">
          <a:xfrm>
            <a:off x="971550" y="4625975"/>
            <a:ext cx="15430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1" i="0" u="none" strike="noStrike" kern="1200" cap="none" spc="0" normalizeH="0" baseline="0" noProof="0">
                <a:ln>
                  <a:noFill/>
                </a:ln>
                <a:solidFill>
                  <a:prstClr val="black"/>
                </a:solidFill>
                <a:effectLst/>
                <a:uLnTx/>
                <a:uFillTx/>
                <a:latin typeface="Times New Roman" pitchFamily="18" charset="0"/>
                <a:ea typeface="+mn-ea"/>
                <a:cs typeface="+mn-cs"/>
              </a:rPr>
              <a:t>Calving &amp; Turnout</a:t>
            </a:r>
            <a:endParaRPr kumimoji="0" lang="en-GB" altLang="en-US" sz="1800" b="1"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230" name="Freeform 18"/>
          <p:cNvSpPr>
            <a:spLocks/>
          </p:cNvSpPr>
          <p:nvPr/>
        </p:nvSpPr>
        <p:spPr bwMode="auto">
          <a:xfrm>
            <a:off x="7812088" y="3940175"/>
            <a:ext cx="527050" cy="685800"/>
          </a:xfrm>
          <a:custGeom>
            <a:avLst/>
            <a:gdLst>
              <a:gd name="T0" fmla="*/ 0 w 240"/>
              <a:gd name="T1" fmla="*/ 2147483647 h 480"/>
              <a:gd name="T2" fmla="*/ 0 w 240"/>
              <a:gd name="T3" fmla="*/ 2147483647 h 480"/>
              <a:gd name="T4" fmla="*/ 2147483647 w 240"/>
              <a:gd name="T5" fmla="*/ 2147483647 h 480"/>
              <a:gd name="T6" fmla="*/ 2147483647 w 240"/>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480">
                <a:moveTo>
                  <a:pt x="0" y="480"/>
                </a:moveTo>
                <a:lnTo>
                  <a:pt x="0" y="144"/>
                </a:lnTo>
                <a:lnTo>
                  <a:pt x="240" y="144"/>
                </a:lnTo>
                <a:lnTo>
                  <a:pt x="240" y="0"/>
                </a:lnTo>
              </a:path>
            </a:pathLst>
          </a:custGeom>
          <a:noFill/>
          <a:ln w="381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31" name="Freeform 19"/>
          <p:cNvSpPr>
            <a:spLocks/>
          </p:cNvSpPr>
          <p:nvPr/>
        </p:nvSpPr>
        <p:spPr bwMode="auto">
          <a:xfrm flipH="1">
            <a:off x="8763000" y="3940175"/>
            <a:ext cx="273050" cy="641350"/>
          </a:xfrm>
          <a:custGeom>
            <a:avLst/>
            <a:gdLst>
              <a:gd name="T0" fmla="*/ 0 w 240"/>
              <a:gd name="T1" fmla="*/ 2147483647 h 480"/>
              <a:gd name="T2" fmla="*/ 0 w 240"/>
              <a:gd name="T3" fmla="*/ 2147483647 h 480"/>
              <a:gd name="T4" fmla="*/ 2147483647 w 240"/>
              <a:gd name="T5" fmla="*/ 2147483647 h 480"/>
              <a:gd name="T6" fmla="*/ 2147483647 w 240"/>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480">
                <a:moveTo>
                  <a:pt x="0" y="480"/>
                </a:moveTo>
                <a:lnTo>
                  <a:pt x="0" y="144"/>
                </a:lnTo>
                <a:lnTo>
                  <a:pt x="240" y="144"/>
                </a:lnTo>
                <a:lnTo>
                  <a:pt x="240" y="0"/>
                </a:lnTo>
              </a:path>
            </a:pathLst>
          </a:custGeom>
          <a:noFill/>
          <a:ln w="381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32" name="Text Box 20"/>
          <p:cNvSpPr txBox="1">
            <a:spLocks noChangeArrowheads="1"/>
          </p:cNvSpPr>
          <p:nvPr/>
        </p:nvSpPr>
        <p:spPr bwMode="auto">
          <a:xfrm>
            <a:off x="6705600" y="4625975"/>
            <a:ext cx="1295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2400" b="1" i="0" u="none" strike="noStrike" kern="1200" cap="none" spc="0" normalizeH="0" baseline="0" noProof="0">
                <a:ln>
                  <a:noFill/>
                </a:ln>
                <a:solidFill>
                  <a:prstClr val="black"/>
                </a:solidFill>
                <a:effectLst/>
                <a:uLnTx/>
                <a:uFillTx/>
                <a:latin typeface="Times New Roman" pitchFamily="18" charset="0"/>
                <a:ea typeface="+mn-ea"/>
                <a:cs typeface="+mn-cs"/>
              </a:rPr>
              <a:t>Housing</a:t>
            </a:r>
            <a:endParaRPr kumimoji="0" lang="en-GB" altLang="en-US" sz="2400" b="1"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233" name="AutoShape 27"/>
          <p:cNvSpPr>
            <a:spLocks/>
          </p:cNvSpPr>
          <p:nvPr/>
        </p:nvSpPr>
        <p:spPr bwMode="auto">
          <a:xfrm rot="5400000">
            <a:off x="2015332" y="4688681"/>
            <a:ext cx="144462" cy="1800225"/>
          </a:xfrm>
          <a:prstGeom prst="rightBrace">
            <a:avLst>
              <a:gd name="adj1" fmla="val 10384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34" name="Text Box 28"/>
          <p:cNvSpPr txBox="1">
            <a:spLocks noChangeArrowheads="1"/>
          </p:cNvSpPr>
          <p:nvPr/>
        </p:nvSpPr>
        <p:spPr bwMode="auto">
          <a:xfrm>
            <a:off x="395288" y="5661025"/>
            <a:ext cx="3311525"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a:ln>
                  <a:noFill/>
                </a:ln>
                <a:solidFill>
                  <a:prstClr val="black"/>
                </a:solidFill>
                <a:effectLst/>
                <a:uLnTx/>
                <a:uFillTx/>
                <a:latin typeface="Arial" charset="0"/>
                <a:ea typeface="+mn-ea"/>
                <a:cs typeface="+mn-cs"/>
              </a:rPr>
              <a:t>Spring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a:ln>
                  <a:noFill/>
                </a:ln>
                <a:solidFill>
                  <a:prstClr val="black"/>
                </a:solidFill>
                <a:effectLst/>
                <a:uLnTx/>
                <a:uFillTx/>
                <a:latin typeface="Arial" charset="0"/>
                <a:ea typeface="+mn-ea"/>
                <a:cs typeface="+mn-cs"/>
              </a:rPr>
              <a:t>Spring Rotation Plan</a:t>
            </a:r>
            <a:endParaRPr kumimoji="0" lang="en-GB"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35" name="AutoShape 29"/>
          <p:cNvSpPr>
            <a:spLocks/>
          </p:cNvSpPr>
          <p:nvPr/>
        </p:nvSpPr>
        <p:spPr bwMode="auto">
          <a:xfrm rot="5400000">
            <a:off x="4464050" y="3249613"/>
            <a:ext cx="144463" cy="2808287"/>
          </a:xfrm>
          <a:prstGeom prst="rightBrace">
            <a:avLst>
              <a:gd name="adj1" fmla="val 16199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36" name="Text Box 30"/>
          <p:cNvSpPr txBox="1">
            <a:spLocks noChangeArrowheads="1"/>
          </p:cNvSpPr>
          <p:nvPr/>
        </p:nvSpPr>
        <p:spPr bwMode="auto">
          <a:xfrm>
            <a:off x="7864475" y="3284538"/>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IE" altLang="en-US" sz="2400" b="0" i="0" u="none" strike="noStrike" kern="1200" cap="none" spc="0" normalizeH="0" baseline="0" noProof="0">
                <a:ln>
                  <a:noFill/>
                </a:ln>
                <a:solidFill>
                  <a:prstClr val="black"/>
                </a:solidFill>
                <a:effectLst/>
                <a:uLnTx/>
                <a:uFillTx/>
                <a:latin typeface="Times New Roman" pitchFamily="18" charset="0"/>
                <a:ea typeface="+mn-ea"/>
                <a:cs typeface="+mn-cs"/>
              </a:rPr>
              <a:t>Deficit</a:t>
            </a:r>
            <a:endParaRPr kumimoji="0" lang="en-GB" alt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237" name="Text Box 31"/>
          <p:cNvSpPr txBox="1">
            <a:spLocks noChangeArrowheads="1"/>
          </p:cNvSpPr>
          <p:nvPr/>
        </p:nvSpPr>
        <p:spPr bwMode="auto">
          <a:xfrm>
            <a:off x="2844800" y="4665663"/>
            <a:ext cx="331152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a:ln>
                  <a:noFill/>
                </a:ln>
                <a:solidFill>
                  <a:prstClr val="black"/>
                </a:solidFill>
                <a:effectLst/>
                <a:uLnTx/>
                <a:uFillTx/>
                <a:latin typeface="Arial" charset="0"/>
                <a:ea typeface="+mn-ea"/>
                <a:cs typeface="+mn-cs"/>
              </a:rPr>
              <a:t>Mid-season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a:ln>
                  <a:noFill/>
                </a:ln>
                <a:solidFill>
                  <a:prstClr val="black"/>
                </a:solidFill>
                <a:effectLst/>
                <a:uLnTx/>
                <a:uFillTx/>
                <a:latin typeface="Arial" charset="0"/>
                <a:ea typeface="+mn-ea"/>
                <a:cs typeface="+mn-cs"/>
              </a:rPr>
              <a:t>The Feed Wedge</a:t>
            </a:r>
            <a:endParaRPr kumimoji="0" lang="en-GB"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38" name="AutoShape 32"/>
          <p:cNvSpPr>
            <a:spLocks/>
          </p:cNvSpPr>
          <p:nvPr/>
        </p:nvSpPr>
        <p:spPr bwMode="auto">
          <a:xfrm rot="5400000">
            <a:off x="7164388" y="4437063"/>
            <a:ext cx="144462" cy="2303462"/>
          </a:xfrm>
          <a:prstGeom prst="rightBrace">
            <a:avLst>
              <a:gd name="adj1" fmla="val 13287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39" name="Text Box 33"/>
          <p:cNvSpPr txBox="1">
            <a:spLocks noChangeArrowheads="1"/>
          </p:cNvSpPr>
          <p:nvPr/>
        </p:nvSpPr>
        <p:spPr bwMode="auto">
          <a:xfrm>
            <a:off x="5580063" y="5661025"/>
            <a:ext cx="3311525"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a:ln>
                  <a:noFill/>
                </a:ln>
                <a:solidFill>
                  <a:prstClr val="black"/>
                </a:solidFill>
                <a:effectLst/>
                <a:uLnTx/>
                <a:uFillTx/>
                <a:latin typeface="Arial" charset="0"/>
                <a:ea typeface="+mn-ea"/>
                <a:cs typeface="+mn-cs"/>
              </a:rPr>
              <a:t>Autumn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a:ln>
                  <a:noFill/>
                </a:ln>
                <a:solidFill>
                  <a:prstClr val="black"/>
                </a:solidFill>
                <a:effectLst/>
                <a:uLnTx/>
                <a:uFillTx/>
                <a:latin typeface="Arial" charset="0"/>
                <a:ea typeface="+mn-ea"/>
                <a:cs typeface="+mn-cs"/>
              </a:rPr>
              <a:t>Feed budgeting (60:40 plan)</a:t>
            </a:r>
            <a:endParaRPr kumimoji="0" lang="en-GB" altLang="en-US"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171706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457200"/>
          </a:xfrm>
        </p:spPr>
        <p:txBody>
          <a:bodyPr/>
          <a:lstStyle/>
          <a:p>
            <a:pPr algn="ctr">
              <a:defRPr/>
            </a:pPr>
            <a:r>
              <a:rPr lang="en-IE" sz="2400" kern="1200" dirty="0" err="1" smtClean="0">
                <a:solidFill>
                  <a:schemeClr val="tx1"/>
                </a:solidFill>
              </a:rPr>
              <a:t>Geïntegreerde</a:t>
            </a:r>
            <a:r>
              <a:rPr lang="en-IE" sz="2400" kern="1200" dirty="0" smtClean="0">
                <a:solidFill>
                  <a:schemeClr val="tx1"/>
                </a:solidFill>
              </a:rPr>
              <a:t> </a:t>
            </a:r>
            <a:r>
              <a:rPr lang="en-IE" sz="2400" kern="1200" dirty="0" err="1" smtClean="0">
                <a:solidFill>
                  <a:schemeClr val="tx1"/>
                </a:solidFill>
              </a:rPr>
              <a:t>grasgebaseerde</a:t>
            </a:r>
            <a:r>
              <a:rPr lang="en-IE" sz="2400" kern="1200" dirty="0" smtClean="0">
                <a:solidFill>
                  <a:schemeClr val="tx1"/>
                </a:solidFill>
              </a:rPr>
              <a:t> </a:t>
            </a:r>
            <a:r>
              <a:rPr lang="en-IE" sz="2400" kern="1200" dirty="0" err="1" smtClean="0">
                <a:solidFill>
                  <a:schemeClr val="tx1"/>
                </a:solidFill>
              </a:rPr>
              <a:t>productiesystemen</a:t>
            </a:r>
            <a:endParaRPr lang="en-IE" sz="2400" dirty="0">
              <a:solidFill>
                <a:schemeClr val="tx1"/>
              </a:solidFill>
            </a:endParaRPr>
          </a:p>
        </p:txBody>
      </p:sp>
      <p:sp>
        <p:nvSpPr>
          <p:cNvPr id="167" name="Rectangle 2"/>
          <p:cNvSpPr txBox="1">
            <a:spLocks noChangeArrowheads="1"/>
          </p:cNvSpPr>
          <p:nvPr/>
        </p:nvSpPr>
        <p:spPr>
          <a:xfrm>
            <a:off x="190500" y="1011238"/>
            <a:ext cx="3286125" cy="1614487"/>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err="1" smtClean="0">
                <a:ln>
                  <a:noFill/>
                </a:ln>
                <a:solidFill>
                  <a:prstClr val="black"/>
                </a:solidFill>
                <a:effectLst/>
                <a:uLnTx/>
                <a:uFillTx/>
                <a:latin typeface="Calibri"/>
                <a:ea typeface="+mn-ea"/>
                <a:cs typeface="+mn-cs"/>
              </a:rPr>
              <a:t>Geïntegreerde</a:t>
            </a:r>
            <a:r>
              <a:rPr kumimoji="0" lang="en-NZ"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NZ" sz="1800" b="0" i="0" u="none" strike="noStrike" kern="1200" cap="none" spc="0" normalizeH="0" baseline="0" noProof="0" dirty="0" err="1" smtClean="0">
                <a:ln>
                  <a:noFill/>
                </a:ln>
                <a:solidFill>
                  <a:prstClr val="black"/>
                </a:solidFill>
                <a:effectLst/>
                <a:uLnTx/>
                <a:uFillTx/>
                <a:latin typeface="Calibri"/>
                <a:ea typeface="+mn-ea"/>
                <a:cs typeface="+mn-cs"/>
              </a:rPr>
              <a:t>beslissingen</a:t>
            </a: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err="1" smtClean="0">
                <a:ln>
                  <a:noFill/>
                </a:ln>
                <a:solidFill>
                  <a:prstClr val="black"/>
                </a:solidFill>
                <a:effectLst/>
                <a:uLnTx/>
                <a:uFillTx/>
                <a:latin typeface="Calibri"/>
                <a:ea typeface="+mn-ea"/>
                <a:cs typeface="+mn-cs"/>
              </a:rPr>
              <a:t>Afstemming</a:t>
            </a:r>
            <a:r>
              <a:rPr kumimoji="0" lang="en-NZ" sz="1800" b="0" i="0" u="none" strike="noStrike" kern="1200" cap="none" spc="0" normalizeH="0" noProof="0" dirty="0" smtClean="0">
                <a:ln>
                  <a:noFill/>
                </a:ln>
                <a:solidFill>
                  <a:prstClr val="black"/>
                </a:solidFill>
                <a:effectLst/>
                <a:uLnTx/>
                <a:uFillTx/>
                <a:latin typeface="Calibri"/>
                <a:ea typeface="+mn-ea"/>
                <a:cs typeface="+mn-cs"/>
              </a:rPr>
              <a:t> </a:t>
            </a:r>
            <a:r>
              <a:rPr kumimoji="0" lang="en-NZ" sz="1800" b="0" i="0" u="none" strike="noStrike" kern="1200" cap="none" spc="0" normalizeH="0" noProof="0" dirty="0" err="1" smtClean="0">
                <a:ln>
                  <a:noFill/>
                </a:ln>
                <a:solidFill>
                  <a:prstClr val="black"/>
                </a:solidFill>
                <a:effectLst/>
                <a:uLnTx/>
                <a:uFillTx/>
                <a:latin typeface="Calibri"/>
                <a:ea typeface="+mn-ea"/>
                <a:cs typeface="+mn-cs"/>
              </a:rPr>
              <a:t>grasvoorziening</a:t>
            </a:r>
            <a:r>
              <a:rPr kumimoji="0" lang="en-NZ" sz="1800" b="0" i="0" u="none" strike="noStrike" kern="1200" cap="none" spc="0" normalizeH="0" noProof="0" dirty="0" smtClean="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smtClean="0">
                <a:ln>
                  <a:noFill/>
                </a:ln>
                <a:solidFill>
                  <a:prstClr val="black"/>
                </a:solidFill>
                <a:effectLst/>
                <a:uLnTx/>
                <a:uFillTx/>
                <a:latin typeface="Calibri"/>
                <a:ea typeface="+mn-ea"/>
                <a:cs typeface="+mn-cs"/>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err="1" smtClean="0">
                <a:ln>
                  <a:noFill/>
                </a:ln>
                <a:solidFill>
                  <a:prstClr val="black"/>
                </a:solidFill>
                <a:effectLst/>
                <a:uLnTx/>
                <a:uFillTx/>
                <a:latin typeface="Calibri"/>
                <a:ea typeface="+mn-ea"/>
                <a:cs typeface="+mn-cs"/>
              </a:rPr>
              <a:t>behoefte</a:t>
            </a:r>
            <a:r>
              <a:rPr kumimoji="0" lang="en-NZ" sz="1800" b="0" i="0" u="none" strike="noStrike" kern="1200" cap="none" spc="0" normalizeH="0" baseline="0" noProof="0" dirty="0" smtClean="0">
                <a:ln>
                  <a:noFill/>
                </a:ln>
                <a:solidFill>
                  <a:prstClr val="black"/>
                </a:solidFill>
                <a:effectLst/>
                <a:uLnTx/>
                <a:uFillTx/>
                <a:latin typeface="Calibri"/>
                <a:ea typeface="+mn-ea"/>
                <a:cs typeface="+mn-cs"/>
              </a:rPr>
              <a:t> van het </a:t>
            </a:r>
            <a:r>
              <a:rPr kumimoji="0" lang="en-NZ" sz="1800" b="0" i="0" u="none" strike="noStrike" kern="1200" cap="none" spc="0" normalizeH="0" baseline="0" noProof="0" dirty="0" err="1" smtClean="0">
                <a:ln>
                  <a:noFill/>
                </a:ln>
                <a:solidFill>
                  <a:prstClr val="black"/>
                </a:solidFill>
                <a:effectLst/>
                <a:uLnTx/>
                <a:uFillTx/>
                <a:latin typeface="Calibri"/>
                <a:ea typeface="+mn-ea"/>
                <a:cs typeface="+mn-cs"/>
              </a:rPr>
              <a:t>dier</a:t>
            </a: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148" name="Groupe 14"/>
          <p:cNvGrpSpPr>
            <a:grpSpLocks/>
          </p:cNvGrpSpPr>
          <p:nvPr/>
        </p:nvGrpSpPr>
        <p:grpSpPr bwMode="auto">
          <a:xfrm>
            <a:off x="3333750" y="696913"/>
            <a:ext cx="5810250" cy="2732087"/>
            <a:chOff x="1504877" y="2129835"/>
            <a:chExt cx="6077024" cy="3250673"/>
          </a:xfrm>
        </p:grpSpPr>
        <p:sp>
          <p:nvSpPr>
            <p:cNvPr id="6228" name="Rectangle 7"/>
            <p:cNvSpPr>
              <a:spLocks noChangeArrowheads="1"/>
            </p:cNvSpPr>
            <p:nvPr/>
          </p:nvSpPr>
          <p:spPr bwMode="auto">
            <a:xfrm>
              <a:off x="2238376" y="2590800"/>
              <a:ext cx="9525" cy="2409825"/>
            </a:xfrm>
            <a:prstGeom prst="rect">
              <a:avLst/>
            </a:prstGeom>
            <a:solidFill>
              <a:srgbClr val="000000"/>
            </a:solidFill>
            <a:ln w="9525">
              <a:solidFill>
                <a:srgbClr val="000000"/>
              </a:solidFill>
              <a:bevel/>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29" name="Freeform 8"/>
            <p:cNvSpPr>
              <a:spLocks noEditPoints="1"/>
            </p:cNvSpPr>
            <p:nvPr/>
          </p:nvSpPr>
          <p:spPr bwMode="auto">
            <a:xfrm>
              <a:off x="2205038" y="2586038"/>
              <a:ext cx="38100" cy="2419350"/>
            </a:xfrm>
            <a:custGeom>
              <a:avLst/>
              <a:gdLst>
                <a:gd name="T0" fmla="*/ 0 w 24"/>
                <a:gd name="T1" fmla="*/ 2147483647 h 1524"/>
                <a:gd name="T2" fmla="*/ 2147483647 w 24"/>
                <a:gd name="T3" fmla="*/ 2147483647 h 1524"/>
                <a:gd name="T4" fmla="*/ 2147483647 w 24"/>
                <a:gd name="T5" fmla="*/ 2147483647 h 1524"/>
                <a:gd name="T6" fmla="*/ 0 w 24"/>
                <a:gd name="T7" fmla="*/ 2147483647 h 1524"/>
                <a:gd name="T8" fmla="*/ 0 w 24"/>
                <a:gd name="T9" fmla="*/ 2147483647 h 1524"/>
                <a:gd name="T10" fmla="*/ 0 w 24"/>
                <a:gd name="T11" fmla="*/ 2147483647 h 1524"/>
                <a:gd name="T12" fmla="*/ 2147483647 w 24"/>
                <a:gd name="T13" fmla="*/ 2147483647 h 1524"/>
                <a:gd name="T14" fmla="*/ 2147483647 w 24"/>
                <a:gd name="T15" fmla="*/ 2147483647 h 1524"/>
                <a:gd name="T16" fmla="*/ 0 w 24"/>
                <a:gd name="T17" fmla="*/ 2147483647 h 1524"/>
                <a:gd name="T18" fmla="*/ 0 w 24"/>
                <a:gd name="T19" fmla="*/ 2147483647 h 1524"/>
                <a:gd name="T20" fmla="*/ 0 w 24"/>
                <a:gd name="T21" fmla="*/ 2147483647 h 1524"/>
                <a:gd name="T22" fmla="*/ 2147483647 w 24"/>
                <a:gd name="T23" fmla="*/ 2147483647 h 1524"/>
                <a:gd name="T24" fmla="*/ 2147483647 w 24"/>
                <a:gd name="T25" fmla="*/ 2147483647 h 1524"/>
                <a:gd name="T26" fmla="*/ 0 w 24"/>
                <a:gd name="T27" fmla="*/ 2147483647 h 1524"/>
                <a:gd name="T28" fmla="*/ 0 w 24"/>
                <a:gd name="T29" fmla="*/ 2147483647 h 1524"/>
                <a:gd name="T30" fmla="*/ 0 w 24"/>
                <a:gd name="T31" fmla="*/ 2147483647 h 1524"/>
                <a:gd name="T32" fmla="*/ 2147483647 w 24"/>
                <a:gd name="T33" fmla="*/ 2147483647 h 1524"/>
                <a:gd name="T34" fmla="*/ 2147483647 w 24"/>
                <a:gd name="T35" fmla="*/ 2147483647 h 1524"/>
                <a:gd name="T36" fmla="*/ 0 w 24"/>
                <a:gd name="T37" fmla="*/ 2147483647 h 1524"/>
                <a:gd name="T38" fmla="*/ 0 w 24"/>
                <a:gd name="T39" fmla="*/ 2147483647 h 1524"/>
                <a:gd name="T40" fmla="*/ 0 w 24"/>
                <a:gd name="T41" fmla="*/ 2147483647 h 1524"/>
                <a:gd name="T42" fmla="*/ 2147483647 w 24"/>
                <a:gd name="T43" fmla="*/ 2147483647 h 1524"/>
                <a:gd name="T44" fmla="*/ 2147483647 w 24"/>
                <a:gd name="T45" fmla="*/ 2147483647 h 1524"/>
                <a:gd name="T46" fmla="*/ 0 w 24"/>
                <a:gd name="T47" fmla="*/ 2147483647 h 1524"/>
                <a:gd name="T48" fmla="*/ 0 w 24"/>
                <a:gd name="T49" fmla="*/ 2147483647 h 1524"/>
                <a:gd name="T50" fmla="*/ 0 w 24"/>
                <a:gd name="T51" fmla="*/ 2147483647 h 1524"/>
                <a:gd name="T52" fmla="*/ 2147483647 w 24"/>
                <a:gd name="T53" fmla="*/ 2147483647 h 1524"/>
                <a:gd name="T54" fmla="*/ 2147483647 w 24"/>
                <a:gd name="T55" fmla="*/ 2147483647 h 1524"/>
                <a:gd name="T56" fmla="*/ 0 w 24"/>
                <a:gd name="T57" fmla="*/ 2147483647 h 1524"/>
                <a:gd name="T58" fmla="*/ 0 w 24"/>
                <a:gd name="T59" fmla="*/ 2147483647 h 1524"/>
                <a:gd name="T60" fmla="*/ 0 w 24"/>
                <a:gd name="T61" fmla="*/ 2147483647 h 1524"/>
                <a:gd name="T62" fmla="*/ 2147483647 w 24"/>
                <a:gd name="T63" fmla="*/ 2147483647 h 1524"/>
                <a:gd name="T64" fmla="*/ 2147483647 w 24"/>
                <a:gd name="T65" fmla="*/ 2147483647 h 1524"/>
                <a:gd name="T66" fmla="*/ 0 w 24"/>
                <a:gd name="T67" fmla="*/ 2147483647 h 1524"/>
                <a:gd name="T68" fmla="*/ 0 w 24"/>
                <a:gd name="T69" fmla="*/ 2147483647 h 1524"/>
                <a:gd name="T70" fmla="*/ 0 w 24"/>
                <a:gd name="T71" fmla="*/ 2147483647 h 1524"/>
                <a:gd name="T72" fmla="*/ 2147483647 w 24"/>
                <a:gd name="T73" fmla="*/ 2147483647 h 1524"/>
                <a:gd name="T74" fmla="*/ 2147483647 w 24"/>
                <a:gd name="T75" fmla="*/ 2147483647 h 1524"/>
                <a:gd name="T76" fmla="*/ 0 w 24"/>
                <a:gd name="T77" fmla="*/ 2147483647 h 1524"/>
                <a:gd name="T78" fmla="*/ 0 w 24"/>
                <a:gd name="T79" fmla="*/ 2147483647 h 1524"/>
                <a:gd name="T80" fmla="*/ 0 w 24"/>
                <a:gd name="T81" fmla="*/ 2147483647 h 1524"/>
                <a:gd name="T82" fmla="*/ 2147483647 w 24"/>
                <a:gd name="T83" fmla="*/ 2147483647 h 1524"/>
                <a:gd name="T84" fmla="*/ 2147483647 w 24"/>
                <a:gd name="T85" fmla="*/ 2147483647 h 1524"/>
                <a:gd name="T86" fmla="*/ 0 w 24"/>
                <a:gd name="T87" fmla="*/ 2147483647 h 1524"/>
                <a:gd name="T88" fmla="*/ 0 w 24"/>
                <a:gd name="T89" fmla="*/ 2147483647 h 1524"/>
                <a:gd name="T90" fmla="*/ 0 w 24"/>
                <a:gd name="T91" fmla="*/ 2147483647 h 1524"/>
                <a:gd name="T92" fmla="*/ 2147483647 w 24"/>
                <a:gd name="T93" fmla="*/ 2147483647 h 1524"/>
                <a:gd name="T94" fmla="*/ 2147483647 w 24"/>
                <a:gd name="T95" fmla="*/ 2147483647 h 1524"/>
                <a:gd name="T96" fmla="*/ 0 w 24"/>
                <a:gd name="T97" fmla="*/ 2147483647 h 1524"/>
                <a:gd name="T98" fmla="*/ 0 w 24"/>
                <a:gd name="T99" fmla="*/ 2147483647 h 1524"/>
                <a:gd name="T100" fmla="*/ 0 w 24"/>
                <a:gd name="T101" fmla="*/ 0 h 1524"/>
                <a:gd name="T102" fmla="*/ 2147483647 w 24"/>
                <a:gd name="T103" fmla="*/ 0 h 1524"/>
                <a:gd name="T104" fmla="*/ 2147483647 w 24"/>
                <a:gd name="T105" fmla="*/ 2147483647 h 1524"/>
                <a:gd name="T106" fmla="*/ 0 w 24"/>
                <a:gd name="T107" fmla="*/ 2147483647 h 1524"/>
                <a:gd name="T108" fmla="*/ 0 w 24"/>
                <a:gd name="T109" fmla="*/ 0 h 15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4" h="1524">
                  <a:moveTo>
                    <a:pt x="0" y="1518"/>
                  </a:moveTo>
                  <a:lnTo>
                    <a:pt x="24" y="1518"/>
                  </a:lnTo>
                  <a:lnTo>
                    <a:pt x="24" y="1524"/>
                  </a:lnTo>
                  <a:lnTo>
                    <a:pt x="0" y="1524"/>
                  </a:lnTo>
                  <a:lnTo>
                    <a:pt x="0" y="1518"/>
                  </a:lnTo>
                  <a:close/>
                  <a:moveTo>
                    <a:pt x="0" y="1368"/>
                  </a:moveTo>
                  <a:lnTo>
                    <a:pt x="24" y="1368"/>
                  </a:lnTo>
                  <a:lnTo>
                    <a:pt x="24" y="1374"/>
                  </a:lnTo>
                  <a:lnTo>
                    <a:pt x="0" y="1374"/>
                  </a:lnTo>
                  <a:lnTo>
                    <a:pt x="0" y="1368"/>
                  </a:lnTo>
                  <a:close/>
                  <a:moveTo>
                    <a:pt x="0" y="1212"/>
                  </a:moveTo>
                  <a:lnTo>
                    <a:pt x="24" y="1212"/>
                  </a:lnTo>
                  <a:lnTo>
                    <a:pt x="24" y="1218"/>
                  </a:lnTo>
                  <a:lnTo>
                    <a:pt x="0" y="1218"/>
                  </a:lnTo>
                  <a:lnTo>
                    <a:pt x="0" y="1212"/>
                  </a:lnTo>
                  <a:close/>
                  <a:moveTo>
                    <a:pt x="0" y="1062"/>
                  </a:moveTo>
                  <a:lnTo>
                    <a:pt x="24" y="1062"/>
                  </a:lnTo>
                  <a:lnTo>
                    <a:pt x="24" y="1068"/>
                  </a:lnTo>
                  <a:lnTo>
                    <a:pt x="0" y="1068"/>
                  </a:lnTo>
                  <a:lnTo>
                    <a:pt x="0" y="1062"/>
                  </a:lnTo>
                  <a:close/>
                  <a:moveTo>
                    <a:pt x="0" y="912"/>
                  </a:moveTo>
                  <a:lnTo>
                    <a:pt x="24" y="912"/>
                  </a:lnTo>
                  <a:lnTo>
                    <a:pt x="24" y="918"/>
                  </a:lnTo>
                  <a:lnTo>
                    <a:pt x="0" y="918"/>
                  </a:lnTo>
                  <a:lnTo>
                    <a:pt x="0" y="912"/>
                  </a:lnTo>
                  <a:close/>
                  <a:moveTo>
                    <a:pt x="0" y="762"/>
                  </a:moveTo>
                  <a:lnTo>
                    <a:pt x="24" y="762"/>
                  </a:lnTo>
                  <a:lnTo>
                    <a:pt x="24" y="768"/>
                  </a:lnTo>
                  <a:lnTo>
                    <a:pt x="0" y="768"/>
                  </a:lnTo>
                  <a:lnTo>
                    <a:pt x="0" y="762"/>
                  </a:lnTo>
                  <a:close/>
                  <a:moveTo>
                    <a:pt x="0" y="606"/>
                  </a:moveTo>
                  <a:lnTo>
                    <a:pt x="24" y="606"/>
                  </a:lnTo>
                  <a:lnTo>
                    <a:pt x="24" y="612"/>
                  </a:lnTo>
                  <a:lnTo>
                    <a:pt x="0" y="612"/>
                  </a:lnTo>
                  <a:lnTo>
                    <a:pt x="0" y="606"/>
                  </a:lnTo>
                  <a:close/>
                  <a:moveTo>
                    <a:pt x="0" y="456"/>
                  </a:moveTo>
                  <a:lnTo>
                    <a:pt x="24" y="456"/>
                  </a:lnTo>
                  <a:lnTo>
                    <a:pt x="24" y="462"/>
                  </a:lnTo>
                  <a:lnTo>
                    <a:pt x="0" y="462"/>
                  </a:lnTo>
                  <a:lnTo>
                    <a:pt x="0" y="456"/>
                  </a:lnTo>
                  <a:close/>
                  <a:moveTo>
                    <a:pt x="0" y="306"/>
                  </a:moveTo>
                  <a:lnTo>
                    <a:pt x="24" y="306"/>
                  </a:lnTo>
                  <a:lnTo>
                    <a:pt x="24" y="312"/>
                  </a:lnTo>
                  <a:lnTo>
                    <a:pt x="0" y="312"/>
                  </a:lnTo>
                  <a:lnTo>
                    <a:pt x="0" y="306"/>
                  </a:lnTo>
                  <a:close/>
                  <a:moveTo>
                    <a:pt x="0" y="150"/>
                  </a:moveTo>
                  <a:lnTo>
                    <a:pt x="24" y="150"/>
                  </a:lnTo>
                  <a:lnTo>
                    <a:pt x="24" y="156"/>
                  </a:lnTo>
                  <a:lnTo>
                    <a:pt x="0" y="156"/>
                  </a:lnTo>
                  <a:lnTo>
                    <a:pt x="0" y="150"/>
                  </a:lnTo>
                  <a:close/>
                  <a:moveTo>
                    <a:pt x="0" y="0"/>
                  </a:moveTo>
                  <a:lnTo>
                    <a:pt x="24" y="0"/>
                  </a:lnTo>
                  <a:lnTo>
                    <a:pt x="24" y="6"/>
                  </a:lnTo>
                  <a:lnTo>
                    <a:pt x="0" y="6"/>
                  </a:lnTo>
                  <a:lnTo>
                    <a:pt x="0" y="0"/>
                  </a:lnTo>
                  <a:close/>
                </a:path>
              </a:pathLst>
            </a:custGeom>
            <a:solidFill>
              <a:srgbClr val="000000"/>
            </a:solidFill>
            <a:ln w="9525" cap="flat">
              <a:solidFill>
                <a:srgbClr val="000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0" name="Rectangle 9"/>
            <p:cNvSpPr>
              <a:spLocks noChangeArrowheads="1"/>
            </p:cNvSpPr>
            <p:nvPr/>
          </p:nvSpPr>
          <p:spPr bwMode="auto">
            <a:xfrm>
              <a:off x="2243138" y="4995863"/>
              <a:ext cx="5124450" cy="9525"/>
            </a:xfrm>
            <a:prstGeom prst="rect">
              <a:avLst/>
            </a:prstGeom>
            <a:solidFill>
              <a:srgbClr val="000000"/>
            </a:solidFill>
            <a:ln w="9525">
              <a:solidFill>
                <a:srgbClr val="000000"/>
              </a:solidFill>
              <a:bevel/>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31" name="Freeform 10"/>
            <p:cNvSpPr>
              <a:spLocks noEditPoints="1"/>
            </p:cNvSpPr>
            <p:nvPr/>
          </p:nvSpPr>
          <p:spPr bwMode="auto">
            <a:xfrm>
              <a:off x="2238376" y="5000625"/>
              <a:ext cx="5133975" cy="47625"/>
            </a:xfrm>
            <a:custGeom>
              <a:avLst/>
              <a:gdLst>
                <a:gd name="T0" fmla="*/ 2147483647 w 3234"/>
                <a:gd name="T1" fmla="*/ 2147483647 h 30"/>
                <a:gd name="T2" fmla="*/ 0 w 3234"/>
                <a:gd name="T3" fmla="*/ 0 h 30"/>
                <a:gd name="T4" fmla="*/ 2147483647 w 3234"/>
                <a:gd name="T5" fmla="*/ 0 h 30"/>
                <a:gd name="T6" fmla="*/ 2147483647 w 3234"/>
                <a:gd name="T7" fmla="*/ 2147483647 h 30"/>
                <a:gd name="T8" fmla="*/ 2147483647 w 3234"/>
                <a:gd name="T9" fmla="*/ 0 h 30"/>
                <a:gd name="T10" fmla="*/ 2147483647 w 3234"/>
                <a:gd name="T11" fmla="*/ 2147483647 h 30"/>
                <a:gd name="T12" fmla="*/ 2147483647 w 3234"/>
                <a:gd name="T13" fmla="*/ 0 h 30"/>
                <a:gd name="T14" fmla="*/ 2147483647 w 3234"/>
                <a:gd name="T15" fmla="*/ 0 h 30"/>
                <a:gd name="T16" fmla="*/ 2147483647 w 3234"/>
                <a:gd name="T17" fmla="*/ 2147483647 h 30"/>
                <a:gd name="T18" fmla="*/ 2147483647 w 3234"/>
                <a:gd name="T19" fmla="*/ 0 h 30"/>
                <a:gd name="T20" fmla="*/ 2147483647 w 3234"/>
                <a:gd name="T21" fmla="*/ 2147483647 h 30"/>
                <a:gd name="T22" fmla="*/ 2147483647 w 3234"/>
                <a:gd name="T23" fmla="*/ 0 h 30"/>
                <a:gd name="T24" fmla="*/ 2147483647 w 3234"/>
                <a:gd name="T25" fmla="*/ 0 h 30"/>
                <a:gd name="T26" fmla="*/ 2147483647 w 3234"/>
                <a:gd name="T27" fmla="*/ 2147483647 h 30"/>
                <a:gd name="T28" fmla="*/ 2147483647 w 3234"/>
                <a:gd name="T29" fmla="*/ 0 h 30"/>
                <a:gd name="T30" fmla="*/ 2147483647 w 3234"/>
                <a:gd name="T31" fmla="*/ 2147483647 h 30"/>
                <a:gd name="T32" fmla="*/ 2147483647 w 3234"/>
                <a:gd name="T33" fmla="*/ 0 h 30"/>
                <a:gd name="T34" fmla="*/ 2147483647 w 3234"/>
                <a:gd name="T35" fmla="*/ 0 h 30"/>
                <a:gd name="T36" fmla="*/ 2147483647 w 3234"/>
                <a:gd name="T37" fmla="*/ 2147483647 h 30"/>
                <a:gd name="T38" fmla="*/ 2147483647 w 3234"/>
                <a:gd name="T39" fmla="*/ 0 h 30"/>
                <a:gd name="T40" fmla="*/ 2147483647 w 3234"/>
                <a:gd name="T41" fmla="*/ 2147483647 h 30"/>
                <a:gd name="T42" fmla="*/ 2147483647 w 3234"/>
                <a:gd name="T43" fmla="*/ 0 h 30"/>
                <a:gd name="T44" fmla="*/ 2147483647 w 3234"/>
                <a:gd name="T45" fmla="*/ 0 h 30"/>
                <a:gd name="T46" fmla="*/ 2147483647 w 3234"/>
                <a:gd name="T47" fmla="*/ 2147483647 h 30"/>
                <a:gd name="T48" fmla="*/ 2147483647 w 3234"/>
                <a:gd name="T49" fmla="*/ 0 h 30"/>
                <a:gd name="T50" fmla="*/ 2147483647 w 3234"/>
                <a:gd name="T51" fmla="*/ 2147483647 h 30"/>
                <a:gd name="T52" fmla="*/ 2147483647 w 3234"/>
                <a:gd name="T53" fmla="*/ 0 h 30"/>
                <a:gd name="T54" fmla="*/ 2147483647 w 3234"/>
                <a:gd name="T55" fmla="*/ 0 h 30"/>
                <a:gd name="T56" fmla="*/ 2147483647 w 3234"/>
                <a:gd name="T57" fmla="*/ 2147483647 h 30"/>
                <a:gd name="T58" fmla="*/ 2147483647 w 3234"/>
                <a:gd name="T59" fmla="*/ 0 h 30"/>
                <a:gd name="T60" fmla="*/ 2147483647 w 3234"/>
                <a:gd name="T61" fmla="*/ 2147483647 h 30"/>
                <a:gd name="T62" fmla="*/ 2147483647 w 3234"/>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34" h="30">
                  <a:moveTo>
                    <a:pt x="6" y="0"/>
                  </a:moveTo>
                  <a:lnTo>
                    <a:pt x="6" y="30"/>
                  </a:lnTo>
                  <a:lnTo>
                    <a:pt x="0" y="30"/>
                  </a:lnTo>
                  <a:lnTo>
                    <a:pt x="0" y="0"/>
                  </a:lnTo>
                  <a:lnTo>
                    <a:pt x="6" y="0"/>
                  </a:lnTo>
                  <a:close/>
                  <a:moveTo>
                    <a:pt x="276" y="0"/>
                  </a:moveTo>
                  <a:lnTo>
                    <a:pt x="276" y="30"/>
                  </a:lnTo>
                  <a:lnTo>
                    <a:pt x="270" y="30"/>
                  </a:lnTo>
                  <a:lnTo>
                    <a:pt x="270" y="0"/>
                  </a:lnTo>
                  <a:lnTo>
                    <a:pt x="276" y="0"/>
                  </a:lnTo>
                  <a:close/>
                  <a:moveTo>
                    <a:pt x="546" y="0"/>
                  </a:moveTo>
                  <a:lnTo>
                    <a:pt x="546" y="30"/>
                  </a:lnTo>
                  <a:lnTo>
                    <a:pt x="540" y="30"/>
                  </a:lnTo>
                  <a:lnTo>
                    <a:pt x="540" y="0"/>
                  </a:lnTo>
                  <a:lnTo>
                    <a:pt x="546" y="0"/>
                  </a:lnTo>
                  <a:close/>
                  <a:moveTo>
                    <a:pt x="810" y="0"/>
                  </a:moveTo>
                  <a:lnTo>
                    <a:pt x="810" y="30"/>
                  </a:lnTo>
                  <a:lnTo>
                    <a:pt x="804" y="30"/>
                  </a:lnTo>
                  <a:lnTo>
                    <a:pt x="804" y="0"/>
                  </a:lnTo>
                  <a:lnTo>
                    <a:pt x="810" y="0"/>
                  </a:lnTo>
                  <a:close/>
                  <a:moveTo>
                    <a:pt x="1080" y="0"/>
                  </a:moveTo>
                  <a:lnTo>
                    <a:pt x="1080" y="30"/>
                  </a:lnTo>
                  <a:lnTo>
                    <a:pt x="1074" y="30"/>
                  </a:lnTo>
                  <a:lnTo>
                    <a:pt x="1074" y="0"/>
                  </a:lnTo>
                  <a:lnTo>
                    <a:pt x="1080" y="0"/>
                  </a:lnTo>
                  <a:close/>
                  <a:moveTo>
                    <a:pt x="1350" y="0"/>
                  </a:moveTo>
                  <a:lnTo>
                    <a:pt x="1350" y="30"/>
                  </a:lnTo>
                  <a:lnTo>
                    <a:pt x="1344" y="30"/>
                  </a:lnTo>
                  <a:lnTo>
                    <a:pt x="1344" y="0"/>
                  </a:lnTo>
                  <a:lnTo>
                    <a:pt x="1350" y="0"/>
                  </a:lnTo>
                  <a:close/>
                  <a:moveTo>
                    <a:pt x="1620" y="0"/>
                  </a:moveTo>
                  <a:lnTo>
                    <a:pt x="1620" y="30"/>
                  </a:lnTo>
                  <a:lnTo>
                    <a:pt x="1614" y="30"/>
                  </a:lnTo>
                  <a:lnTo>
                    <a:pt x="1614" y="0"/>
                  </a:lnTo>
                  <a:lnTo>
                    <a:pt x="1620" y="0"/>
                  </a:lnTo>
                  <a:close/>
                  <a:moveTo>
                    <a:pt x="1890" y="0"/>
                  </a:moveTo>
                  <a:lnTo>
                    <a:pt x="1890" y="30"/>
                  </a:lnTo>
                  <a:lnTo>
                    <a:pt x="1884" y="30"/>
                  </a:lnTo>
                  <a:lnTo>
                    <a:pt x="1884" y="0"/>
                  </a:lnTo>
                  <a:lnTo>
                    <a:pt x="1890" y="0"/>
                  </a:lnTo>
                  <a:close/>
                  <a:moveTo>
                    <a:pt x="2154" y="0"/>
                  </a:moveTo>
                  <a:lnTo>
                    <a:pt x="2154" y="30"/>
                  </a:lnTo>
                  <a:lnTo>
                    <a:pt x="2148" y="30"/>
                  </a:lnTo>
                  <a:lnTo>
                    <a:pt x="2148" y="0"/>
                  </a:lnTo>
                  <a:lnTo>
                    <a:pt x="2154" y="0"/>
                  </a:lnTo>
                  <a:close/>
                  <a:moveTo>
                    <a:pt x="2424" y="0"/>
                  </a:moveTo>
                  <a:lnTo>
                    <a:pt x="2424" y="30"/>
                  </a:lnTo>
                  <a:lnTo>
                    <a:pt x="2418" y="30"/>
                  </a:lnTo>
                  <a:lnTo>
                    <a:pt x="2418" y="0"/>
                  </a:lnTo>
                  <a:lnTo>
                    <a:pt x="2424" y="0"/>
                  </a:lnTo>
                  <a:close/>
                  <a:moveTo>
                    <a:pt x="2694" y="0"/>
                  </a:moveTo>
                  <a:lnTo>
                    <a:pt x="2694" y="30"/>
                  </a:lnTo>
                  <a:lnTo>
                    <a:pt x="2688" y="30"/>
                  </a:lnTo>
                  <a:lnTo>
                    <a:pt x="2688" y="0"/>
                  </a:lnTo>
                  <a:lnTo>
                    <a:pt x="2694" y="0"/>
                  </a:lnTo>
                  <a:close/>
                  <a:moveTo>
                    <a:pt x="2964" y="0"/>
                  </a:moveTo>
                  <a:lnTo>
                    <a:pt x="2964" y="30"/>
                  </a:lnTo>
                  <a:lnTo>
                    <a:pt x="2958" y="30"/>
                  </a:lnTo>
                  <a:lnTo>
                    <a:pt x="2958" y="0"/>
                  </a:lnTo>
                  <a:lnTo>
                    <a:pt x="2964" y="0"/>
                  </a:lnTo>
                  <a:close/>
                  <a:moveTo>
                    <a:pt x="3234" y="0"/>
                  </a:moveTo>
                  <a:lnTo>
                    <a:pt x="3234" y="30"/>
                  </a:lnTo>
                  <a:lnTo>
                    <a:pt x="3228" y="30"/>
                  </a:lnTo>
                  <a:lnTo>
                    <a:pt x="3228" y="0"/>
                  </a:lnTo>
                  <a:lnTo>
                    <a:pt x="3234" y="0"/>
                  </a:lnTo>
                  <a:close/>
                </a:path>
              </a:pathLst>
            </a:custGeom>
            <a:solidFill>
              <a:srgbClr val="000000"/>
            </a:solidFill>
            <a:ln w="9525" cap="flat">
              <a:solidFill>
                <a:srgbClr val="000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2" name="Freeform 11"/>
            <p:cNvSpPr>
              <a:spLocks/>
            </p:cNvSpPr>
            <p:nvPr/>
          </p:nvSpPr>
          <p:spPr bwMode="auto">
            <a:xfrm>
              <a:off x="2238376" y="2824163"/>
              <a:ext cx="4706938" cy="2116138"/>
            </a:xfrm>
            <a:custGeom>
              <a:avLst/>
              <a:gdLst>
                <a:gd name="T0" fmla="*/ 2147483647 w 7907"/>
                <a:gd name="T1" fmla="*/ 2147483647 h 3554"/>
                <a:gd name="T2" fmla="*/ 2147483647 w 7907"/>
                <a:gd name="T3" fmla="*/ 2147483647 h 3554"/>
                <a:gd name="T4" fmla="*/ 2147483647 w 7907"/>
                <a:gd name="T5" fmla="*/ 2147483647 h 3554"/>
                <a:gd name="T6" fmla="*/ 2147483647 w 7907"/>
                <a:gd name="T7" fmla="*/ 2147483647 h 3554"/>
                <a:gd name="T8" fmla="*/ 2147483647 w 7907"/>
                <a:gd name="T9" fmla="*/ 2147483647 h 3554"/>
                <a:gd name="T10" fmla="*/ 2147483647 w 7907"/>
                <a:gd name="T11" fmla="*/ 2147483647 h 3554"/>
                <a:gd name="T12" fmla="*/ 2147483647 w 7907"/>
                <a:gd name="T13" fmla="*/ 2147483647 h 3554"/>
                <a:gd name="T14" fmla="*/ 2147483647 w 7907"/>
                <a:gd name="T15" fmla="*/ 2147483647 h 3554"/>
                <a:gd name="T16" fmla="*/ 2147483647 w 7907"/>
                <a:gd name="T17" fmla="*/ 2147483647 h 3554"/>
                <a:gd name="T18" fmla="*/ 2147483647 w 7907"/>
                <a:gd name="T19" fmla="*/ 2147483647 h 3554"/>
                <a:gd name="T20" fmla="*/ 2147483647 w 7907"/>
                <a:gd name="T21" fmla="*/ 2147483647 h 3554"/>
                <a:gd name="T22" fmla="*/ 2147483647 w 7907"/>
                <a:gd name="T23" fmla="*/ 2147483647 h 3554"/>
                <a:gd name="T24" fmla="*/ 2147483647 w 7907"/>
                <a:gd name="T25" fmla="*/ 2147483647 h 3554"/>
                <a:gd name="T26" fmla="*/ 2147483647 w 7907"/>
                <a:gd name="T27" fmla="*/ 2147483647 h 3554"/>
                <a:gd name="T28" fmla="*/ 2147483647 w 7907"/>
                <a:gd name="T29" fmla="*/ 2147483647 h 3554"/>
                <a:gd name="T30" fmla="*/ 2147483647 w 7907"/>
                <a:gd name="T31" fmla="*/ 2147483647 h 3554"/>
                <a:gd name="T32" fmla="*/ 2147483647 w 7907"/>
                <a:gd name="T33" fmla="*/ 2147483647 h 3554"/>
                <a:gd name="T34" fmla="*/ 2147483647 w 7907"/>
                <a:gd name="T35" fmla="*/ 2147483647 h 3554"/>
                <a:gd name="T36" fmla="*/ 2147483647 w 7907"/>
                <a:gd name="T37" fmla="*/ 2147483647 h 3554"/>
                <a:gd name="T38" fmla="*/ 2147483647 w 7907"/>
                <a:gd name="T39" fmla="*/ 2147483647 h 3554"/>
                <a:gd name="T40" fmla="*/ 2147483647 w 7907"/>
                <a:gd name="T41" fmla="*/ 2147483647 h 3554"/>
                <a:gd name="T42" fmla="*/ 2147483647 w 7907"/>
                <a:gd name="T43" fmla="*/ 2147483647 h 3554"/>
                <a:gd name="T44" fmla="*/ 2147483647 w 7907"/>
                <a:gd name="T45" fmla="*/ 2147483647 h 3554"/>
                <a:gd name="T46" fmla="*/ 2147483647 w 7907"/>
                <a:gd name="T47" fmla="*/ 2147483647 h 3554"/>
                <a:gd name="T48" fmla="*/ 2147483647 w 7907"/>
                <a:gd name="T49" fmla="*/ 2147483647 h 3554"/>
                <a:gd name="T50" fmla="*/ 2147483647 w 7907"/>
                <a:gd name="T51" fmla="*/ 2147483647 h 3554"/>
                <a:gd name="T52" fmla="*/ 2147483647 w 7907"/>
                <a:gd name="T53" fmla="*/ 2147483647 h 3554"/>
                <a:gd name="T54" fmla="*/ 2147483647 w 7907"/>
                <a:gd name="T55" fmla="*/ 2147483647 h 3554"/>
                <a:gd name="T56" fmla="*/ 2147483647 w 7907"/>
                <a:gd name="T57" fmla="*/ 2147483647 h 3554"/>
                <a:gd name="T58" fmla="*/ 2147483647 w 7907"/>
                <a:gd name="T59" fmla="*/ 2147483647 h 3554"/>
                <a:gd name="T60" fmla="*/ 2147483647 w 7907"/>
                <a:gd name="T61" fmla="*/ 2147483647 h 3554"/>
                <a:gd name="T62" fmla="*/ 2147483647 w 7907"/>
                <a:gd name="T63" fmla="*/ 2147483647 h 3554"/>
                <a:gd name="T64" fmla="*/ 2147483647 w 7907"/>
                <a:gd name="T65" fmla="*/ 2147483647 h 3554"/>
                <a:gd name="T66" fmla="*/ 2147483647 w 7907"/>
                <a:gd name="T67" fmla="*/ 2147483647 h 3554"/>
                <a:gd name="T68" fmla="*/ 2147483647 w 7907"/>
                <a:gd name="T69" fmla="*/ 2147483647 h 3554"/>
                <a:gd name="T70" fmla="*/ 2147483647 w 7907"/>
                <a:gd name="T71" fmla="*/ 2147483647 h 3554"/>
                <a:gd name="T72" fmla="*/ 2147483647 w 7907"/>
                <a:gd name="T73" fmla="*/ 2147483647 h 3554"/>
                <a:gd name="T74" fmla="*/ 2147483647 w 7907"/>
                <a:gd name="T75" fmla="*/ 2147483647 h 3554"/>
                <a:gd name="T76" fmla="*/ 2147483647 w 7907"/>
                <a:gd name="T77" fmla="*/ 2147483647 h 3554"/>
                <a:gd name="T78" fmla="*/ 2147483647 w 7907"/>
                <a:gd name="T79" fmla="*/ 2147483647 h 3554"/>
                <a:gd name="T80" fmla="*/ 2147483647 w 7907"/>
                <a:gd name="T81" fmla="*/ 2147483647 h 3554"/>
                <a:gd name="T82" fmla="*/ 2147483647 w 7907"/>
                <a:gd name="T83" fmla="*/ 2147483647 h 3554"/>
                <a:gd name="T84" fmla="*/ 2147483647 w 7907"/>
                <a:gd name="T85" fmla="*/ 2147483647 h 3554"/>
                <a:gd name="T86" fmla="*/ 2147483647 w 7907"/>
                <a:gd name="T87" fmla="*/ 2147483647 h 3554"/>
                <a:gd name="T88" fmla="*/ 2147483647 w 7907"/>
                <a:gd name="T89" fmla="*/ 2147483647 h 35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907" h="3554">
                  <a:moveTo>
                    <a:pt x="15" y="3521"/>
                  </a:moveTo>
                  <a:lnTo>
                    <a:pt x="719" y="3393"/>
                  </a:lnTo>
                  <a:lnTo>
                    <a:pt x="713" y="3395"/>
                  </a:lnTo>
                  <a:lnTo>
                    <a:pt x="1433" y="2947"/>
                  </a:lnTo>
                  <a:lnTo>
                    <a:pt x="1426" y="2956"/>
                  </a:lnTo>
                  <a:lnTo>
                    <a:pt x="2146" y="476"/>
                  </a:lnTo>
                  <a:cubicBezTo>
                    <a:pt x="2147" y="472"/>
                    <a:pt x="2150" y="469"/>
                    <a:pt x="2153" y="467"/>
                  </a:cubicBezTo>
                  <a:lnTo>
                    <a:pt x="2873" y="3"/>
                  </a:lnTo>
                  <a:cubicBezTo>
                    <a:pt x="2876" y="1"/>
                    <a:pt x="2881" y="0"/>
                    <a:pt x="2885" y="1"/>
                  </a:cubicBezTo>
                  <a:lnTo>
                    <a:pt x="3605" y="161"/>
                  </a:lnTo>
                  <a:lnTo>
                    <a:pt x="4310" y="369"/>
                  </a:lnTo>
                  <a:cubicBezTo>
                    <a:pt x="4311" y="369"/>
                    <a:pt x="4312" y="370"/>
                    <a:pt x="4313" y="371"/>
                  </a:cubicBezTo>
                  <a:lnTo>
                    <a:pt x="5033" y="787"/>
                  </a:lnTo>
                  <a:cubicBezTo>
                    <a:pt x="5035" y="787"/>
                    <a:pt x="5036" y="789"/>
                    <a:pt x="5037" y="790"/>
                  </a:cubicBezTo>
                  <a:lnTo>
                    <a:pt x="5757" y="1590"/>
                  </a:lnTo>
                  <a:cubicBezTo>
                    <a:pt x="5758" y="1591"/>
                    <a:pt x="5759" y="1592"/>
                    <a:pt x="5759" y="1593"/>
                  </a:cubicBezTo>
                  <a:lnTo>
                    <a:pt x="6479" y="2889"/>
                  </a:lnTo>
                  <a:lnTo>
                    <a:pt x="6475" y="2884"/>
                  </a:lnTo>
                  <a:lnTo>
                    <a:pt x="7179" y="3396"/>
                  </a:lnTo>
                  <a:lnTo>
                    <a:pt x="7172" y="3393"/>
                  </a:lnTo>
                  <a:lnTo>
                    <a:pt x="7892" y="3521"/>
                  </a:lnTo>
                  <a:cubicBezTo>
                    <a:pt x="7901" y="3522"/>
                    <a:pt x="7907" y="3531"/>
                    <a:pt x="7905" y="3539"/>
                  </a:cubicBezTo>
                  <a:cubicBezTo>
                    <a:pt x="7904" y="3548"/>
                    <a:pt x="7895" y="3554"/>
                    <a:pt x="7887" y="3552"/>
                  </a:cubicBezTo>
                  <a:lnTo>
                    <a:pt x="7167" y="3424"/>
                  </a:lnTo>
                  <a:cubicBezTo>
                    <a:pt x="7164" y="3424"/>
                    <a:pt x="7162" y="3423"/>
                    <a:pt x="7160" y="3421"/>
                  </a:cubicBezTo>
                  <a:lnTo>
                    <a:pt x="6456" y="2909"/>
                  </a:lnTo>
                  <a:cubicBezTo>
                    <a:pt x="6454" y="2908"/>
                    <a:pt x="6453" y="2906"/>
                    <a:pt x="6451" y="2904"/>
                  </a:cubicBezTo>
                  <a:lnTo>
                    <a:pt x="5731" y="1608"/>
                  </a:lnTo>
                  <a:lnTo>
                    <a:pt x="5734" y="1611"/>
                  </a:lnTo>
                  <a:lnTo>
                    <a:pt x="5014" y="811"/>
                  </a:lnTo>
                  <a:lnTo>
                    <a:pt x="5017" y="814"/>
                  </a:lnTo>
                  <a:lnTo>
                    <a:pt x="4297" y="398"/>
                  </a:lnTo>
                  <a:lnTo>
                    <a:pt x="4301" y="400"/>
                  </a:lnTo>
                  <a:lnTo>
                    <a:pt x="3598" y="192"/>
                  </a:lnTo>
                  <a:lnTo>
                    <a:pt x="2878" y="32"/>
                  </a:lnTo>
                  <a:lnTo>
                    <a:pt x="2890" y="30"/>
                  </a:lnTo>
                  <a:lnTo>
                    <a:pt x="2170" y="494"/>
                  </a:lnTo>
                  <a:lnTo>
                    <a:pt x="2177" y="485"/>
                  </a:lnTo>
                  <a:lnTo>
                    <a:pt x="1457" y="2965"/>
                  </a:lnTo>
                  <a:cubicBezTo>
                    <a:pt x="1456" y="2969"/>
                    <a:pt x="1453" y="2972"/>
                    <a:pt x="1450" y="2974"/>
                  </a:cubicBezTo>
                  <a:lnTo>
                    <a:pt x="730" y="3422"/>
                  </a:lnTo>
                  <a:cubicBezTo>
                    <a:pt x="728" y="3423"/>
                    <a:pt x="726" y="3424"/>
                    <a:pt x="724" y="3424"/>
                  </a:cubicBezTo>
                  <a:lnTo>
                    <a:pt x="20" y="3552"/>
                  </a:lnTo>
                  <a:cubicBezTo>
                    <a:pt x="12" y="3554"/>
                    <a:pt x="3" y="3548"/>
                    <a:pt x="2" y="3539"/>
                  </a:cubicBezTo>
                  <a:cubicBezTo>
                    <a:pt x="0" y="3531"/>
                    <a:pt x="6" y="3522"/>
                    <a:pt x="15" y="3521"/>
                  </a:cubicBezTo>
                  <a:close/>
                </a:path>
              </a:pathLst>
            </a:custGeom>
            <a:solidFill>
              <a:srgbClr val="008000"/>
            </a:solidFill>
            <a:ln w="9525" cap="flat">
              <a:solidFill>
                <a:srgbClr val="008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3" name="Freeform 12"/>
            <p:cNvSpPr>
              <a:spLocks/>
            </p:cNvSpPr>
            <p:nvPr/>
          </p:nvSpPr>
          <p:spPr bwMode="auto">
            <a:xfrm>
              <a:off x="2208213" y="48910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4" name="Freeform 13"/>
            <p:cNvSpPr>
              <a:spLocks noEditPoints="1"/>
            </p:cNvSpPr>
            <p:nvPr/>
          </p:nvSpPr>
          <p:spPr bwMode="auto">
            <a:xfrm>
              <a:off x="2203451" y="4886325"/>
              <a:ext cx="85725" cy="85725"/>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1"/>
                    <a:pt x="3" y="68"/>
                  </a:cubicBezTo>
                  <a:lnTo>
                    <a:pt x="67" y="4"/>
                  </a:lnTo>
                  <a:cubicBezTo>
                    <a:pt x="70" y="0"/>
                    <a:pt x="75" y="0"/>
                    <a:pt x="78" y="4"/>
                  </a:cubicBezTo>
                  <a:lnTo>
                    <a:pt x="142" y="68"/>
                  </a:lnTo>
                  <a:cubicBezTo>
                    <a:pt x="145" y="71"/>
                    <a:pt x="145" y="76"/>
                    <a:pt x="142" y="79"/>
                  </a:cubicBezTo>
                  <a:lnTo>
                    <a:pt x="78" y="143"/>
                  </a:lnTo>
                  <a:close/>
                  <a:moveTo>
                    <a:pt x="131" y="68"/>
                  </a:moveTo>
                  <a:lnTo>
                    <a:pt x="131" y="79"/>
                  </a:lnTo>
                  <a:lnTo>
                    <a:pt x="67" y="15"/>
                  </a:lnTo>
                  <a:lnTo>
                    <a:pt x="78" y="15"/>
                  </a:lnTo>
                  <a:lnTo>
                    <a:pt x="14" y="79"/>
                  </a:lnTo>
                  <a:lnTo>
                    <a:pt x="14" y="68"/>
                  </a:lnTo>
                  <a:lnTo>
                    <a:pt x="78" y="132"/>
                  </a:lnTo>
                  <a:lnTo>
                    <a:pt x="67" y="132"/>
                  </a:lnTo>
                  <a:lnTo>
                    <a:pt x="131" y="68"/>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5" name="Freeform 14"/>
            <p:cNvSpPr>
              <a:spLocks/>
            </p:cNvSpPr>
            <p:nvPr/>
          </p:nvSpPr>
          <p:spPr bwMode="auto">
            <a:xfrm>
              <a:off x="2635251" y="481965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6" name="Freeform 15"/>
            <p:cNvSpPr>
              <a:spLocks noEditPoints="1"/>
            </p:cNvSpPr>
            <p:nvPr/>
          </p:nvSpPr>
          <p:spPr bwMode="auto">
            <a:xfrm>
              <a:off x="2628901" y="4813300"/>
              <a:ext cx="87313" cy="87313"/>
            </a:xfrm>
            <a:custGeom>
              <a:avLst/>
              <a:gdLst>
                <a:gd name="T0" fmla="*/ 2147483647 w 146"/>
                <a:gd name="T1" fmla="*/ 2147483647 h 146"/>
                <a:gd name="T2" fmla="*/ 2147483647 w 146"/>
                <a:gd name="T3" fmla="*/ 2147483647 h 146"/>
                <a:gd name="T4" fmla="*/ 2147483647 w 146"/>
                <a:gd name="T5" fmla="*/ 2147483647 h 146"/>
                <a:gd name="T6" fmla="*/ 2147483647 w 146"/>
                <a:gd name="T7" fmla="*/ 2147483647 h 146"/>
                <a:gd name="T8" fmla="*/ 2147483647 w 146"/>
                <a:gd name="T9" fmla="*/ 2147483647 h 146"/>
                <a:gd name="T10" fmla="*/ 2147483647 w 146"/>
                <a:gd name="T11" fmla="*/ 2147483647 h 146"/>
                <a:gd name="T12" fmla="*/ 2147483647 w 146"/>
                <a:gd name="T13" fmla="*/ 2147483647 h 146"/>
                <a:gd name="T14" fmla="*/ 2147483647 w 146"/>
                <a:gd name="T15" fmla="*/ 2147483647 h 146"/>
                <a:gd name="T16" fmla="*/ 2147483647 w 146"/>
                <a:gd name="T17" fmla="*/ 2147483647 h 146"/>
                <a:gd name="T18" fmla="*/ 2147483647 w 146"/>
                <a:gd name="T19" fmla="*/ 2147483647 h 146"/>
                <a:gd name="T20" fmla="*/ 2147483647 w 146"/>
                <a:gd name="T21" fmla="*/ 2147483647 h 146"/>
                <a:gd name="T22" fmla="*/ 2147483647 w 146"/>
                <a:gd name="T23" fmla="*/ 2147483647 h 146"/>
                <a:gd name="T24" fmla="*/ 2147483647 w 146"/>
                <a:gd name="T25" fmla="*/ 2147483647 h 146"/>
                <a:gd name="T26" fmla="*/ 2147483647 w 146"/>
                <a:gd name="T27" fmla="*/ 2147483647 h 146"/>
                <a:gd name="T28" fmla="*/ 2147483647 w 146"/>
                <a:gd name="T29" fmla="*/ 2147483647 h 146"/>
                <a:gd name="T30" fmla="*/ 2147483647 w 146"/>
                <a:gd name="T31" fmla="*/ 2147483647 h 146"/>
                <a:gd name="T32" fmla="*/ 2147483647 w 146"/>
                <a:gd name="T33" fmla="*/ 2147483647 h 146"/>
                <a:gd name="T34" fmla="*/ 2147483647 w 146"/>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6">
                  <a:moveTo>
                    <a:pt x="79" y="142"/>
                  </a:moveTo>
                  <a:cubicBezTo>
                    <a:pt x="75" y="146"/>
                    <a:pt x="70" y="146"/>
                    <a:pt x="67" y="142"/>
                  </a:cubicBezTo>
                  <a:lnTo>
                    <a:pt x="3" y="78"/>
                  </a:lnTo>
                  <a:cubicBezTo>
                    <a:pt x="0" y="75"/>
                    <a:pt x="0" y="70"/>
                    <a:pt x="3" y="67"/>
                  </a:cubicBezTo>
                  <a:lnTo>
                    <a:pt x="67" y="3"/>
                  </a:lnTo>
                  <a:cubicBezTo>
                    <a:pt x="70" y="0"/>
                    <a:pt x="75"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7" name="Freeform 16"/>
            <p:cNvSpPr>
              <a:spLocks/>
            </p:cNvSpPr>
            <p:nvPr/>
          </p:nvSpPr>
          <p:spPr bwMode="auto">
            <a:xfrm>
              <a:off x="3060701" y="454660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8" name="Freeform 17"/>
            <p:cNvSpPr>
              <a:spLocks noEditPoints="1"/>
            </p:cNvSpPr>
            <p:nvPr/>
          </p:nvSpPr>
          <p:spPr bwMode="auto">
            <a:xfrm>
              <a:off x="3055938" y="4541838"/>
              <a:ext cx="87313"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1"/>
                    <a:pt x="3" y="68"/>
                  </a:cubicBezTo>
                  <a:lnTo>
                    <a:pt x="67" y="4"/>
                  </a:lnTo>
                  <a:cubicBezTo>
                    <a:pt x="70" y="0"/>
                    <a:pt x="75" y="0"/>
                    <a:pt x="78" y="4"/>
                  </a:cubicBezTo>
                  <a:lnTo>
                    <a:pt x="142" y="68"/>
                  </a:lnTo>
                  <a:cubicBezTo>
                    <a:pt x="145" y="71"/>
                    <a:pt x="145" y="76"/>
                    <a:pt x="142" y="79"/>
                  </a:cubicBezTo>
                  <a:lnTo>
                    <a:pt x="78" y="143"/>
                  </a:lnTo>
                  <a:close/>
                  <a:moveTo>
                    <a:pt x="131" y="68"/>
                  </a:moveTo>
                  <a:lnTo>
                    <a:pt x="131" y="79"/>
                  </a:lnTo>
                  <a:lnTo>
                    <a:pt x="67" y="15"/>
                  </a:lnTo>
                  <a:lnTo>
                    <a:pt x="78" y="15"/>
                  </a:lnTo>
                  <a:lnTo>
                    <a:pt x="14" y="79"/>
                  </a:lnTo>
                  <a:lnTo>
                    <a:pt x="14" y="68"/>
                  </a:lnTo>
                  <a:lnTo>
                    <a:pt x="78" y="132"/>
                  </a:lnTo>
                  <a:lnTo>
                    <a:pt x="67" y="132"/>
                  </a:lnTo>
                  <a:lnTo>
                    <a:pt x="131" y="68"/>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9" name="Freeform 18"/>
            <p:cNvSpPr>
              <a:spLocks/>
            </p:cNvSpPr>
            <p:nvPr/>
          </p:nvSpPr>
          <p:spPr bwMode="auto">
            <a:xfrm>
              <a:off x="3487738" y="3071813"/>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0" name="Freeform 19"/>
            <p:cNvSpPr>
              <a:spLocks noEditPoints="1"/>
            </p:cNvSpPr>
            <p:nvPr/>
          </p:nvSpPr>
          <p:spPr bwMode="auto">
            <a:xfrm>
              <a:off x="3482976" y="3067050"/>
              <a:ext cx="85725" cy="87313"/>
            </a:xfrm>
            <a:custGeom>
              <a:avLst/>
              <a:gdLst>
                <a:gd name="T0" fmla="*/ 2147483647 w 146"/>
                <a:gd name="T1" fmla="*/ 2147483647 h 146"/>
                <a:gd name="T2" fmla="*/ 2147483647 w 146"/>
                <a:gd name="T3" fmla="*/ 2147483647 h 146"/>
                <a:gd name="T4" fmla="*/ 2147483647 w 146"/>
                <a:gd name="T5" fmla="*/ 2147483647 h 146"/>
                <a:gd name="T6" fmla="*/ 2147483647 w 146"/>
                <a:gd name="T7" fmla="*/ 2147483647 h 146"/>
                <a:gd name="T8" fmla="*/ 2147483647 w 146"/>
                <a:gd name="T9" fmla="*/ 2147483647 h 146"/>
                <a:gd name="T10" fmla="*/ 2147483647 w 146"/>
                <a:gd name="T11" fmla="*/ 2147483647 h 146"/>
                <a:gd name="T12" fmla="*/ 2147483647 w 146"/>
                <a:gd name="T13" fmla="*/ 2147483647 h 146"/>
                <a:gd name="T14" fmla="*/ 2147483647 w 146"/>
                <a:gd name="T15" fmla="*/ 2147483647 h 146"/>
                <a:gd name="T16" fmla="*/ 2147483647 w 146"/>
                <a:gd name="T17" fmla="*/ 2147483647 h 146"/>
                <a:gd name="T18" fmla="*/ 2147483647 w 146"/>
                <a:gd name="T19" fmla="*/ 2147483647 h 146"/>
                <a:gd name="T20" fmla="*/ 2147483647 w 146"/>
                <a:gd name="T21" fmla="*/ 2147483647 h 146"/>
                <a:gd name="T22" fmla="*/ 2147483647 w 146"/>
                <a:gd name="T23" fmla="*/ 2147483647 h 146"/>
                <a:gd name="T24" fmla="*/ 2147483647 w 146"/>
                <a:gd name="T25" fmla="*/ 2147483647 h 146"/>
                <a:gd name="T26" fmla="*/ 2147483647 w 146"/>
                <a:gd name="T27" fmla="*/ 2147483647 h 146"/>
                <a:gd name="T28" fmla="*/ 2147483647 w 146"/>
                <a:gd name="T29" fmla="*/ 2147483647 h 146"/>
                <a:gd name="T30" fmla="*/ 2147483647 w 146"/>
                <a:gd name="T31" fmla="*/ 2147483647 h 146"/>
                <a:gd name="T32" fmla="*/ 2147483647 w 146"/>
                <a:gd name="T33" fmla="*/ 2147483647 h 146"/>
                <a:gd name="T34" fmla="*/ 2147483647 w 146"/>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6">
                  <a:moveTo>
                    <a:pt x="79" y="142"/>
                  </a:moveTo>
                  <a:cubicBezTo>
                    <a:pt x="75" y="146"/>
                    <a:pt x="70" y="146"/>
                    <a:pt x="67" y="142"/>
                  </a:cubicBezTo>
                  <a:lnTo>
                    <a:pt x="3" y="78"/>
                  </a:lnTo>
                  <a:cubicBezTo>
                    <a:pt x="0" y="75"/>
                    <a:pt x="0" y="70"/>
                    <a:pt x="3" y="67"/>
                  </a:cubicBezTo>
                  <a:lnTo>
                    <a:pt x="67" y="3"/>
                  </a:lnTo>
                  <a:cubicBezTo>
                    <a:pt x="70" y="0"/>
                    <a:pt x="75"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1" name="Freeform 20"/>
            <p:cNvSpPr>
              <a:spLocks/>
            </p:cNvSpPr>
            <p:nvPr/>
          </p:nvSpPr>
          <p:spPr bwMode="auto">
            <a:xfrm>
              <a:off x="3914776" y="279400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2" name="Freeform 21"/>
            <p:cNvSpPr>
              <a:spLocks noEditPoints="1"/>
            </p:cNvSpPr>
            <p:nvPr/>
          </p:nvSpPr>
          <p:spPr bwMode="auto">
            <a:xfrm>
              <a:off x="3910013" y="2789238"/>
              <a:ext cx="85725" cy="85725"/>
            </a:xfrm>
            <a:custGeom>
              <a:avLst/>
              <a:gdLst>
                <a:gd name="T0" fmla="*/ 2147483647 w 145"/>
                <a:gd name="T1" fmla="*/ 2147483647 h 145"/>
                <a:gd name="T2" fmla="*/ 2147483647 w 145"/>
                <a:gd name="T3" fmla="*/ 2147483647 h 145"/>
                <a:gd name="T4" fmla="*/ 2147483647 w 145"/>
                <a:gd name="T5" fmla="*/ 2147483647 h 145"/>
                <a:gd name="T6" fmla="*/ 2147483647 w 145"/>
                <a:gd name="T7" fmla="*/ 2147483647 h 145"/>
                <a:gd name="T8" fmla="*/ 2147483647 w 145"/>
                <a:gd name="T9" fmla="*/ 2147483647 h 145"/>
                <a:gd name="T10" fmla="*/ 2147483647 w 145"/>
                <a:gd name="T11" fmla="*/ 2147483647 h 145"/>
                <a:gd name="T12" fmla="*/ 2147483647 w 145"/>
                <a:gd name="T13" fmla="*/ 2147483647 h 145"/>
                <a:gd name="T14" fmla="*/ 2147483647 w 145"/>
                <a:gd name="T15" fmla="*/ 2147483647 h 145"/>
                <a:gd name="T16" fmla="*/ 2147483647 w 145"/>
                <a:gd name="T17" fmla="*/ 2147483647 h 145"/>
                <a:gd name="T18" fmla="*/ 2147483647 w 145"/>
                <a:gd name="T19" fmla="*/ 2147483647 h 145"/>
                <a:gd name="T20" fmla="*/ 2147483647 w 145"/>
                <a:gd name="T21" fmla="*/ 2147483647 h 145"/>
                <a:gd name="T22" fmla="*/ 2147483647 w 145"/>
                <a:gd name="T23" fmla="*/ 2147483647 h 145"/>
                <a:gd name="T24" fmla="*/ 2147483647 w 145"/>
                <a:gd name="T25" fmla="*/ 2147483647 h 145"/>
                <a:gd name="T26" fmla="*/ 2147483647 w 145"/>
                <a:gd name="T27" fmla="*/ 2147483647 h 145"/>
                <a:gd name="T28" fmla="*/ 2147483647 w 145"/>
                <a:gd name="T29" fmla="*/ 2147483647 h 145"/>
                <a:gd name="T30" fmla="*/ 2147483647 w 145"/>
                <a:gd name="T31" fmla="*/ 2147483647 h 145"/>
                <a:gd name="T32" fmla="*/ 2147483647 w 145"/>
                <a:gd name="T33" fmla="*/ 2147483647 h 145"/>
                <a:gd name="T34" fmla="*/ 2147483647 w 145"/>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5">
                  <a:moveTo>
                    <a:pt x="78" y="142"/>
                  </a:moveTo>
                  <a:cubicBezTo>
                    <a:pt x="75" y="145"/>
                    <a:pt x="70" y="145"/>
                    <a:pt x="67" y="142"/>
                  </a:cubicBezTo>
                  <a:lnTo>
                    <a:pt x="3" y="78"/>
                  </a:lnTo>
                  <a:cubicBezTo>
                    <a:pt x="0" y="75"/>
                    <a:pt x="0" y="70"/>
                    <a:pt x="3" y="67"/>
                  </a:cubicBezTo>
                  <a:lnTo>
                    <a:pt x="67" y="3"/>
                  </a:lnTo>
                  <a:cubicBezTo>
                    <a:pt x="70" y="0"/>
                    <a:pt x="75" y="0"/>
                    <a:pt x="78" y="3"/>
                  </a:cubicBezTo>
                  <a:lnTo>
                    <a:pt x="142" y="67"/>
                  </a:lnTo>
                  <a:cubicBezTo>
                    <a:pt x="145" y="70"/>
                    <a:pt x="145" y="75"/>
                    <a:pt x="142" y="78"/>
                  </a:cubicBezTo>
                  <a:lnTo>
                    <a:pt x="78" y="142"/>
                  </a:lnTo>
                  <a:close/>
                  <a:moveTo>
                    <a:pt x="131" y="67"/>
                  </a:moveTo>
                  <a:lnTo>
                    <a:pt x="131" y="78"/>
                  </a:lnTo>
                  <a:lnTo>
                    <a:pt x="67" y="14"/>
                  </a:lnTo>
                  <a:lnTo>
                    <a:pt x="78" y="14"/>
                  </a:lnTo>
                  <a:lnTo>
                    <a:pt x="14" y="78"/>
                  </a:lnTo>
                  <a:lnTo>
                    <a:pt x="14" y="67"/>
                  </a:lnTo>
                  <a:lnTo>
                    <a:pt x="78"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3" name="Freeform 22"/>
            <p:cNvSpPr>
              <a:spLocks/>
            </p:cNvSpPr>
            <p:nvPr/>
          </p:nvSpPr>
          <p:spPr bwMode="auto">
            <a:xfrm>
              <a:off x="4340226" y="2894013"/>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4" name="Freeform 23"/>
            <p:cNvSpPr>
              <a:spLocks noEditPoints="1"/>
            </p:cNvSpPr>
            <p:nvPr/>
          </p:nvSpPr>
          <p:spPr bwMode="auto">
            <a:xfrm>
              <a:off x="4335463" y="2889250"/>
              <a:ext cx="87313" cy="85725"/>
            </a:xfrm>
            <a:custGeom>
              <a:avLst/>
              <a:gdLst>
                <a:gd name="T0" fmla="*/ 2147483647 w 146"/>
                <a:gd name="T1" fmla="*/ 2147483647 h 145"/>
                <a:gd name="T2" fmla="*/ 2147483647 w 146"/>
                <a:gd name="T3" fmla="*/ 2147483647 h 145"/>
                <a:gd name="T4" fmla="*/ 2147483647 w 146"/>
                <a:gd name="T5" fmla="*/ 2147483647 h 145"/>
                <a:gd name="T6" fmla="*/ 2147483647 w 146"/>
                <a:gd name="T7" fmla="*/ 2147483647 h 145"/>
                <a:gd name="T8" fmla="*/ 2147483647 w 146"/>
                <a:gd name="T9" fmla="*/ 2147483647 h 145"/>
                <a:gd name="T10" fmla="*/ 2147483647 w 146"/>
                <a:gd name="T11" fmla="*/ 2147483647 h 145"/>
                <a:gd name="T12" fmla="*/ 2147483647 w 146"/>
                <a:gd name="T13" fmla="*/ 2147483647 h 145"/>
                <a:gd name="T14" fmla="*/ 2147483647 w 146"/>
                <a:gd name="T15" fmla="*/ 2147483647 h 145"/>
                <a:gd name="T16" fmla="*/ 2147483647 w 146"/>
                <a:gd name="T17" fmla="*/ 2147483647 h 145"/>
                <a:gd name="T18" fmla="*/ 2147483647 w 146"/>
                <a:gd name="T19" fmla="*/ 2147483647 h 145"/>
                <a:gd name="T20" fmla="*/ 2147483647 w 146"/>
                <a:gd name="T21" fmla="*/ 2147483647 h 145"/>
                <a:gd name="T22" fmla="*/ 2147483647 w 146"/>
                <a:gd name="T23" fmla="*/ 2147483647 h 145"/>
                <a:gd name="T24" fmla="*/ 2147483647 w 146"/>
                <a:gd name="T25" fmla="*/ 2147483647 h 145"/>
                <a:gd name="T26" fmla="*/ 2147483647 w 146"/>
                <a:gd name="T27" fmla="*/ 2147483647 h 145"/>
                <a:gd name="T28" fmla="*/ 2147483647 w 146"/>
                <a:gd name="T29" fmla="*/ 2147483647 h 145"/>
                <a:gd name="T30" fmla="*/ 2147483647 w 146"/>
                <a:gd name="T31" fmla="*/ 2147483647 h 145"/>
                <a:gd name="T32" fmla="*/ 2147483647 w 146"/>
                <a:gd name="T33" fmla="*/ 2147483647 h 145"/>
                <a:gd name="T34" fmla="*/ 2147483647 w 146"/>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5">
                  <a:moveTo>
                    <a:pt x="79" y="142"/>
                  </a:moveTo>
                  <a:cubicBezTo>
                    <a:pt x="76" y="145"/>
                    <a:pt x="70" y="145"/>
                    <a:pt x="67" y="142"/>
                  </a:cubicBezTo>
                  <a:lnTo>
                    <a:pt x="3" y="78"/>
                  </a:lnTo>
                  <a:cubicBezTo>
                    <a:pt x="0" y="75"/>
                    <a:pt x="0" y="70"/>
                    <a:pt x="3" y="67"/>
                  </a:cubicBezTo>
                  <a:lnTo>
                    <a:pt x="67" y="3"/>
                  </a:lnTo>
                  <a:cubicBezTo>
                    <a:pt x="70" y="0"/>
                    <a:pt x="76"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5" name="Freeform 24"/>
            <p:cNvSpPr>
              <a:spLocks/>
            </p:cNvSpPr>
            <p:nvPr/>
          </p:nvSpPr>
          <p:spPr bwMode="auto">
            <a:xfrm>
              <a:off x="4767263" y="30114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6" name="Freeform 25"/>
            <p:cNvSpPr>
              <a:spLocks noEditPoints="1"/>
            </p:cNvSpPr>
            <p:nvPr/>
          </p:nvSpPr>
          <p:spPr bwMode="auto">
            <a:xfrm>
              <a:off x="4762501" y="3005138"/>
              <a:ext cx="85725"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0"/>
                    <a:pt x="3" y="67"/>
                  </a:cubicBezTo>
                  <a:lnTo>
                    <a:pt x="67" y="3"/>
                  </a:lnTo>
                  <a:cubicBezTo>
                    <a:pt x="70" y="0"/>
                    <a:pt x="75" y="0"/>
                    <a:pt x="78" y="3"/>
                  </a:cubicBezTo>
                  <a:lnTo>
                    <a:pt x="142" y="67"/>
                  </a:lnTo>
                  <a:cubicBezTo>
                    <a:pt x="145" y="70"/>
                    <a:pt x="145" y="76"/>
                    <a:pt x="142" y="79"/>
                  </a:cubicBezTo>
                  <a:lnTo>
                    <a:pt x="78" y="143"/>
                  </a:lnTo>
                  <a:close/>
                  <a:moveTo>
                    <a:pt x="131" y="67"/>
                  </a:moveTo>
                  <a:lnTo>
                    <a:pt x="131" y="79"/>
                  </a:lnTo>
                  <a:lnTo>
                    <a:pt x="67" y="15"/>
                  </a:lnTo>
                  <a:lnTo>
                    <a:pt x="78" y="15"/>
                  </a:lnTo>
                  <a:lnTo>
                    <a:pt x="14" y="79"/>
                  </a:lnTo>
                  <a:lnTo>
                    <a:pt x="14" y="67"/>
                  </a:lnTo>
                  <a:lnTo>
                    <a:pt x="78"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7" name="Freeform 26"/>
            <p:cNvSpPr>
              <a:spLocks/>
            </p:cNvSpPr>
            <p:nvPr/>
          </p:nvSpPr>
          <p:spPr bwMode="auto">
            <a:xfrm>
              <a:off x="5194301" y="32654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8" name="Freeform 27"/>
            <p:cNvSpPr>
              <a:spLocks noEditPoints="1"/>
            </p:cNvSpPr>
            <p:nvPr/>
          </p:nvSpPr>
          <p:spPr bwMode="auto">
            <a:xfrm>
              <a:off x="5187951" y="3259138"/>
              <a:ext cx="87313" cy="87313"/>
            </a:xfrm>
            <a:custGeom>
              <a:avLst/>
              <a:gdLst>
                <a:gd name="T0" fmla="*/ 2147483647 w 146"/>
                <a:gd name="T1" fmla="*/ 2147483647 h 145"/>
                <a:gd name="T2" fmla="*/ 2147483647 w 146"/>
                <a:gd name="T3" fmla="*/ 2147483647 h 145"/>
                <a:gd name="T4" fmla="*/ 2147483647 w 146"/>
                <a:gd name="T5" fmla="*/ 2147483647 h 145"/>
                <a:gd name="T6" fmla="*/ 2147483647 w 146"/>
                <a:gd name="T7" fmla="*/ 2147483647 h 145"/>
                <a:gd name="T8" fmla="*/ 2147483647 w 146"/>
                <a:gd name="T9" fmla="*/ 2147483647 h 145"/>
                <a:gd name="T10" fmla="*/ 2147483647 w 146"/>
                <a:gd name="T11" fmla="*/ 2147483647 h 145"/>
                <a:gd name="T12" fmla="*/ 2147483647 w 146"/>
                <a:gd name="T13" fmla="*/ 2147483647 h 145"/>
                <a:gd name="T14" fmla="*/ 2147483647 w 146"/>
                <a:gd name="T15" fmla="*/ 2147483647 h 145"/>
                <a:gd name="T16" fmla="*/ 2147483647 w 146"/>
                <a:gd name="T17" fmla="*/ 2147483647 h 145"/>
                <a:gd name="T18" fmla="*/ 2147483647 w 146"/>
                <a:gd name="T19" fmla="*/ 2147483647 h 145"/>
                <a:gd name="T20" fmla="*/ 2147483647 w 146"/>
                <a:gd name="T21" fmla="*/ 2147483647 h 145"/>
                <a:gd name="T22" fmla="*/ 2147483647 w 146"/>
                <a:gd name="T23" fmla="*/ 2147483647 h 145"/>
                <a:gd name="T24" fmla="*/ 2147483647 w 146"/>
                <a:gd name="T25" fmla="*/ 2147483647 h 145"/>
                <a:gd name="T26" fmla="*/ 2147483647 w 146"/>
                <a:gd name="T27" fmla="*/ 2147483647 h 145"/>
                <a:gd name="T28" fmla="*/ 2147483647 w 146"/>
                <a:gd name="T29" fmla="*/ 2147483647 h 145"/>
                <a:gd name="T30" fmla="*/ 2147483647 w 146"/>
                <a:gd name="T31" fmla="*/ 2147483647 h 145"/>
                <a:gd name="T32" fmla="*/ 2147483647 w 146"/>
                <a:gd name="T33" fmla="*/ 2147483647 h 145"/>
                <a:gd name="T34" fmla="*/ 2147483647 w 146"/>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5">
                  <a:moveTo>
                    <a:pt x="79" y="142"/>
                  </a:moveTo>
                  <a:cubicBezTo>
                    <a:pt x="76" y="145"/>
                    <a:pt x="70" y="145"/>
                    <a:pt x="67" y="142"/>
                  </a:cubicBezTo>
                  <a:lnTo>
                    <a:pt x="3" y="78"/>
                  </a:lnTo>
                  <a:cubicBezTo>
                    <a:pt x="0" y="75"/>
                    <a:pt x="0" y="70"/>
                    <a:pt x="3" y="67"/>
                  </a:cubicBezTo>
                  <a:lnTo>
                    <a:pt x="67" y="3"/>
                  </a:lnTo>
                  <a:cubicBezTo>
                    <a:pt x="70" y="0"/>
                    <a:pt x="76"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9" name="Freeform 28"/>
            <p:cNvSpPr>
              <a:spLocks/>
            </p:cNvSpPr>
            <p:nvPr/>
          </p:nvSpPr>
          <p:spPr bwMode="auto">
            <a:xfrm>
              <a:off x="5621338" y="3736975"/>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0" name="Freeform 29"/>
            <p:cNvSpPr>
              <a:spLocks noEditPoints="1"/>
            </p:cNvSpPr>
            <p:nvPr/>
          </p:nvSpPr>
          <p:spPr bwMode="auto">
            <a:xfrm>
              <a:off x="5614988" y="3730625"/>
              <a:ext cx="87313"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1"/>
                    <a:pt x="3" y="68"/>
                  </a:cubicBezTo>
                  <a:lnTo>
                    <a:pt x="67" y="4"/>
                  </a:lnTo>
                  <a:cubicBezTo>
                    <a:pt x="70" y="0"/>
                    <a:pt x="75" y="0"/>
                    <a:pt x="78" y="4"/>
                  </a:cubicBezTo>
                  <a:lnTo>
                    <a:pt x="142" y="68"/>
                  </a:lnTo>
                  <a:cubicBezTo>
                    <a:pt x="145" y="71"/>
                    <a:pt x="145" y="76"/>
                    <a:pt x="142" y="79"/>
                  </a:cubicBezTo>
                  <a:lnTo>
                    <a:pt x="78" y="143"/>
                  </a:lnTo>
                  <a:close/>
                  <a:moveTo>
                    <a:pt x="131" y="68"/>
                  </a:moveTo>
                  <a:lnTo>
                    <a:pt x="131" y="79"/>
                  </a:lnTo>
                  <a:lnTo>
                    <a:pt x="67" y="15"/>
                  </a:lnTo>
                  <a:lnTo>
                    <a:pt x="78" y="15"/>
                  </a:lnTo>
                  <a:lnTo>
                    <a:pt x="14" y="79"/>
                  </a:lnTo>
                  <a:lnTo>
                    <a:pt x="14" y="68"/>
                  </a:lnTo>
                  <a:lnTo>
                    <a:pt x="78" y="132"/>
                  </a:lnTo>
                  <a:lnTo>
                    <a:pt x="67" y="132"/>
                  </a:lnTo>
                  <a:lnTo>
                    <a:pt x="131" y="68"/>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1" name="Freeform 30"/>
            <p:cNvSpPr>
              <a:spLocks/>
            </p:cNvSpPr>
            <p:nvPr/>
          </p:nvSpPr>
          <p:spPr bwMode="auto">
            <a:xfrm>
              <a:off x="6046788" y="4513263"/>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2" name="Freeform 31"/>
            <p:cNvSpPr>
              <a:spLocks noEditPoints="1"/>
            </p:cNvSpPr>
            <p:nvPr/>
          </p:nvSpPr>
          <p:spPr bwMode="auto">
            <a:xfrm>
              <a:off x="6042026" y="4508500"/>
              <a:ext cx="87313" cy="85725"/>
            </a:xfrm>
            <a:custGeom>
              <a:avLst/>
              <a:gdLst>
                <a:gd name="T0" fmla="*/ 2147483647 w 146"/>
                <a:gd name="T1" fmla="*/ 2147483647 h 145"/>
                <a:gd name="T2" fmla="*/ 2147483647 w 146"/>
                <a:gd name="T3" fmla="*/ 2147483647 h 145"/>
                <a:gd name="T4" fmla="*/ 2147483647 w 146"/>
                <a:gd name="T5" fmla="*/ 2147483647 h 145"/>
                <a:gd name="T6" fmla="*/ 2147483647 w 146"/>
                <a:gd name="T7" fmla="*/ 2147483647 h 145"/>
                <a:gd name="T8" fmla="*/ 2147483647 w 146"/>
                <a:gd name="T9" fmla="*/ 2147483647 h 145"/>
                <a:gd name="T10" fmla="*/ 2147483647 w 146"/>
                <a:gd name="T11" fmla="*/ 2147483647 h 145"/>
                <a:gd name="T12" fmla="*/ 2147483647 w 146"/>
                <a:gd name="T13" fmla="*/ 2147483647 h 145"/>
                <a:gd name="T14" fmla="*/ 2147483647 w 146"/>
                <a:gd name="T15" fmla="*/ 2147483647 h 145"/>
                <a:gd name="T16" fmla="*/ 2147483647 w 146"/>
                <a:gd name="T17" fmla="*/ 2147483647 h 145"/>
                <a:gd name="T18" fmla="*/ 2147483647 w 146"/>
                <a:gd name="T19" fmla="*/ 2147483647 h 145"/>
                <a:gd name="T20" fmla="*/ 2147483647 w 146"/>
                <a:gd name="T21" fmla="*/ 2147483647 h 145"/>
                <a:gd name="T22" fmla="*/ 2147483647 w 146"/>
                <a:gd name="T23" fmla="*/ 2147483647 h 145"/>
                <a:gd name="T24" fmla="*/ 2147483647 w 146"/>
                <a:gd name="T25" fmla="*/ 2147483647 h 145"/>
                <a:gd name="T26" fmla="*/ 2147483647 w 146"/>
                <a:gd name="T27" fmla="*/ 2147483647 h 145"/>
                <a:gd name="T28" fmla="*/ 2147483647 w 146"/>
                <a:gd name="T29" fmla="*/ 2147483647 h 145"/>
                <a:gd name="T30" fmla="*/ 2147483647 w 146"/>
                <a:gd name="T31" fmla="*/ 2147483647 h 145"/>
                <a:gd name="T32" fmla="*/ 2147483647 w 146"/>
                <a:gd name="T33" fmla="*/ 2147483647 h 145"/>
                <a:gd name="T34" fmla="*/ 2147483647 w 146"/>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5">
                  <a:moveTo>
                    <a:pt x="79" y="142"/>
                  </a:moveTo>
                  <a:cubicBezTo>
                    <a:pt x="76" y="145"/>
                    <a:pt x="71" y="145"/>
                    <a:pt x="67" y="142"/>
                  </a:cubicBezTo>
                  <a:lnTo>
                    <a:pt x="3" y="78"/>
                  </a:lnTo>
                  <a:cubicBezTo>
                    <a:pt x="0" y="75"/>
                    <a:pt x="0" y="70"/>
                    <a:pt x="3" y="67"/>
                  </a:cubicBezTo>
                  <a:lnTo>
                    <a:pt x="67" y="3"/>
                  </a:lnTo>
                  <a:cubicBezTo>
                    <a:pt x="71" y="0"/>
                    <a:pt x="76"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3" name="Freeform 32"/>
            <p:cNvSpPr>
              <a:spLocks/>
            </p:cNvSpPr>
            <p:nvPr/>
          </p:nvSpPr>
          <p:spPr bwMode="auto">
            <a:xfrm>
              <a:off x="6473826" y="481965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4" name="Freeform 33"/>
            <p:cNvSpPr>
              <a:spLocks noEditPoints="1"/>
            </p:cNvSpPr>
            <p:nvPr/>
          </p:nvSpPr>
          <p:spPr bwMode="auto">
            <a:xfrm>
              <a:off x="6469063" y="4813300"/>
              <a:ext cx="85725"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2"/>
                  </a:moveTo>
                  <a:cubicBezTo>
                    <a:pt x="75" y="146"/>
                    <a:pt x="70" y="146"/>
                    <a:pt x="67" y="142"/>
                  </a:cubicBezTo>
                  <a:lnTo>
                    <a:pt x="3" y="78"/>
                  </a:lnTo>
                  <a:cubicBezTo>
                    <a:pt x="0" y="75"/>
                    <a:pt x="0" y="70"/>
                    <a:pt x="3" y="67"/>
                  </a:cubicBezTo>
                  <a:lnTo>
                    <a:pt x="67" y="3"/>
                  </a:lnTo>
                  <a:cubicBezTo>
                    <a:pt x="70" y="0"/>
                    <a:pt x="75" y="0"/>
                    <a:pt x="78" y="3"/>
                  </a:cubicBezTo>
                  <a:lnTo>
                    <a:pt x="142" y="67"/>
                  </a:lnTo>
                  <a:cubicBezTo>
                    <a:pt x="145" y="70"/>
                    <a:pt x="145" y="75"/>
                    <a:pt x="142" y="78"/>
                  </a:cubicBezTo>
                  <a:lnTo>
                    <a:pt x="78" y="142"/>
                  </a:lnTo>
                  <a:close/>
                  <a:moveTo>
                    <a:pt x="131" y="67"/>
                  </a:moveTo>
                  <a:lnTo>
                    <a:pt x="131" y="78"/>
                  </a:lnTo>
                  <a:lnTo>
                    <a:pt x="67" y="14"/>
                  </a:lnTo>
                  <a:lnTo>
                    <a:pt x="78" y="14"/>
                  </a:lnTo>
                  <a:lnTo>
                    <a:pt x="14" y="78"/>
                  </a:lnTo>
                  <a:lnTo>
                    <a:pt x="14" y="67"/>
                  </a:lnTo>
                  <a:lnTo>
                    <a:pt x="78"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5" name="Freeform 34"/>
            <p:cNvSpPr>
              <a:spLocks/>
            </p:cNvSpPr>
            <p:nvPr/>
          </p:nvSpPr>
          <p:spPr bwMode="auto">
            <a:xfrm>
              <a:off x="6900863" y="48910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6" name="Freeform 35"/>
            <p:cNvSpPr>
              <a:spLocks noEditPoints="1"/>
            </p:cNvSpPr>
            <p:nvPr/>
          </p:nvSpPr>
          <p:spPr bwMode="auto">
            <a:xfrm>
              <a:off x="6894513" y="4886325"/>
              <a:ext cx="87313" cy="85725"/>
            </a:xfrm>
            <a:custGeom>
              <a:avLst/>
              <a:gdLst>
                <a:gd name="T0" fmla="*/ 2147483647 w 146"/>
                <a:gd name="T1" fmla="*/ 2147483647 h 146"/>
                <a:gd name="T2" fmla="*/ 2147483647 w 146"/>
                <a:gd name="T3" fmla="*/ 2147483647 h 146"/>
                <a:gd name="T4" fmla="*/ 2147483647 w 146"/>
                <a:gd name="T5" fmla="*/ 2147483647 h 146"/>
                <a:gd name="T6" fmla="*/ 2147483647 w 146"/>
                <a:gd name="T7" fmla="*/ 2147483647 h 146"/>
                <a:gd name="T8" fmla="*/ 2147483647 w 146"/>
                <a:gd name="T9" fmla="*/ 2147483647 h 146"/>
                <a:gd name="T10" fmla="*/ 2147483647 w 146"/>
                <a:gd name="T11" fmla="*/ 2147483647 h 146"/>
                <a:gd name="T12" fmla="*/ 2147483647 w 146"/>
                <a:gd name="T13" fmla="*/ 2147483647 h 146"/>
                <a:gd name="T14" fmla="*/ 2147483647 w 146"/>
                <a:gd name="T15" fmla="*/ 2147483647 h 146"/>
                <a:gd name="T16" fmla="*/ 2147483647 w 146"/>
                <a:gd name="T17" fmla="*/ 2147483647 h 146"/>
                <a:gd name="T18" fmla="*/ 2147483647 w 146"/>
                <a:gd name="T19" fmla="*/ 2147483647 h 146"/>
                <a:gd name="T20" fmla="*/ 2147483647 w 146"/>
                <a:gd name="T21" fmla="*/ 2147483647 h 146"/>
                <a:gd name="T22" fmla="*/ 2147483647 w 146"/>
                <a:gd name="T23" fmla="*/ 2147483647 h 146"/>
                <a:gd name="T24" fmla="*/ 2147483647 w 146"/>
                <a:gd name="T25" fmla="*/ 2147483647 h 146"/>
                <a:gd name="T26" fmla="*/ 2147483647 w 146"/>
                <a:gd name="T27" fmla="*/ 2147483647 h 146"/>
                <a:gd name="T28" fmla="*/ 2147483647 w 146"/>
                <a:gd name="T29" fmla="*/ 2147483647 h 146"/>
                <a:gd name="T30" fmla="*/ 2147483647 w 146"/>
                <a:gd name="T31" fmla="*/ 2147483647 h 146"/>
                <a:gd name="T32" fmla="*/ 2147483647 w 146"/>
                <a:gd name="T33" fmla="*/ 2147483647 h 146"/>
                <a:gd name="T34" fmla="*/ 2147483647 w 146"/>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6">
                  <a:moveTo>
                    <a:pt x="79" y="143"/>
                  </a:moveTo>
                  <a:cubicBezTo>
                    <a:pt x="76" y="146"/>
                    <a:pt x="71" y="146"/>
                    <a:pt x="67" y="143"/>
                  </a:cubicBezTo>
                  <a:lnTo>
                    <a:pt x="3" y="79"/>
                  </a:lnTo>
                  <a:cubicBezTo>
                    <a:pt x="0" y="76"/>
                    <a:pt x="0" y="71"/>
                    <a:pt x="3" y="68"/>
                  </a:cubicBezTo>
                  <a:lnTo>
                    <a:pt x="67" y="4"/>
                  </a:lnTo>
                  <a:cubicBezTo>
                    <a:pt x="71" y="0"/>
                    <a:pt x="76" y="0"/>
                    <a:pt x="79" y="4"/>
                  </a:cubicBezTo>
                  <a:lnTo>
                    <a:pt x="143" y="68"/>
                  </a:lnTo>
                  <a:cubicBezTo>
                    <a:pt x="146" y="71"/>
                    <a:pt x="146" y="76"/>
                    <a:pt x="143" y="79"/>
                  </a:cubicBezTo>
                  <a:lnTo>
                    <a:pt x="79" y="143"/>
                  </a:lnTo>
                  <a:close/>
                  <a:moveTo>
                    <a:pt x="131" y="68"/>
                  </a:moveTo>
                  <a:lnTo>
                    <a:pt x="131" y="79"/>
                  </a:lnTo>
                  <a:lnTo>
                    <a:pt x="67" y="15"/>
                  </a:lnTo>
                  <a:lnTo>
                    <a:pt x="79" y="15"/>
                  </a:lnTo>
                  <a:lnTo>
                    <a:pt x="15" y="79"/>
                  </a:lnTo>
                  <a:lnTo>
                    <a:pt x="15" y="68"/>
                  </a:lnTo>
                  <a:lnTo>
                    <a:pt x="79" y="132"/>
                  </a:lnTo>
                  <a:lnTo>
                    <a:pt x="67" y="132"/>
                  </a:lnTo>
                  <a:lnTo>
                    <a:pt x="131" y="68"/>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7" name="Freeform 36"/>
            <p:cNvSpPr>
              <a:spLocks/>
            </p:cNvSpPr>
            <p:nvPr/>
          </p:nvSpPr>
          <p:spPr bwMode="auto">
            <a:xfrm>
              <a:off x="2238376" y="3138488"/>
              <a:ext cx="4706938" cy="1868488"/>
            </a:xfrm>
            <a:custGeom>
              <a:avLst/>
              <a:gdLst>
                <a:gd name="T0" fmla="*/ 2147483647 w 7907"/>
                <a:gd name="T1" fmla="*/ 2147483647 h 3138"/>
                <a:gd name="T2" fmla="*/ 2147483647 w 7907"/>
                <a:gd name="T3" fmla="*/ 2147483647 h 3138"/>
                <a:gd name="T4" fmla="*/ 2147483647 w 7907"/>
                <a:gd name="T5" fmla="*/ 2147483647 h 3138"/>
                <a:gd name="T6" fmla="*/ 2147483647 w 7907"/>
                <a:gd name="T7" fmla="*/ 2147483647 h 3138"/>
                <a:gd name="T8" fmla="*/ 2147483647 w 7907"/>
                <a:gd name="T9" fmla="*/ 2147483647 h 3138"/>
                <a:gd name="T10" fmla="*/ 2147483647 w 7907"/>
                <a:gd name="T11" fmla="*/ 2147483647 h 3138"/>
                <a:gd name="T12" fmla="*/ 2147483647 w 7907"/>
                <a:gd name="T13" fmla="*/ 2147483647 h 3138"/>
                <a:gd name="T14" fmla="*/ 2147483647 w 7907"/>
                <a:gd name="T15" fmla="*/ 2147483647 h 3138"/>
                <a:gd name="T16" fmla="*/ 2147483647 w 7907"/>
                <a:gd name="T17" fmla="*/ 2147483647 h 3138"/>
                <a:gd name="T18" fmla="*/ 2147483647 w 7907"/>
                <a:gd name="T19" fmla="*/ 2147483647 h 3138"/>
                <a:gd name="T20" fmla="*/ 2147483647 w 7907"/>
                <a:gd name="T21" fmla="*/ 2147483647 h 3138"/>
                <a:gd name="T22" fmla="*/ 2147483647 w 7907"/>
                <a:gd name="T23" fmla="*/ 2147483647 h 3138"/>
                <a:gd name="T24" fmla="*/ 2147483647 w 7907"/>
                <a:gd name="T25" fmla="*/ 2147483647 h 3138"/>
                <a:gd name="T26" fmla="*/ 2147483647 w 7907"/>
                <a:gd name="T27" fmla="*/ 2147483647 h 3138"/>
                <a:gd name="T28" fmla="*/ 2147483647 w 7907"/>
                <a:gd name="T29" fmla="*/ 2147483647 h 3138"/>
                <a:gd name="T30" fmla="*/ 2147483647 w 7907"/>
                <a:gd name="T31" fmla="*/ 2147483647 h 3138"/>
                <a:gd name="T32" fmla="*/ 2147483647 w 7907"/>
                <a:gd name="T33" fmla="*/ 2147483647 h 3138"/>
                <a:gd name="T34" fmla="*/ 2147483647 w 7907"/>
                <a:gd name="T35" fmla="*/ 2147483647 h 3138"/>
                <a:gd name="T36" fmla="*/ 2147483647 w 7907"/>
                <a:gd name="T37" fmla="*/ 2147483647 h 3138"/>
                <a:gd name="T38" fmla="*/ 2147483647 w 7907"/>
                <a:gd name="T39" fmla="*/ 2147483647 h 3138"/>
                <a:gd name="T40" fmla="*/ 2147483647 w 7907"/>
                <a:gd name="T41" fmla="*/ 2147483647 h 3138"/>
                <a:gd name="T42" fmla="*/ 2147483647 w 7907"/>
                <a:gd name="T43" fmla="*/ 2147483647 h 3138"/>
                <a:gd name="T44" fmla="*/ 2147483647 w 7907"/>
                <a:gd name="T45" fmla="*/ 2147483647 h 3138"/>
                <a:gd name="T46" fmla="*/ 2147483647 w 7907"/>
                <a:gd name="T47" fmla="*/ 2147483647 h 3138"/>
                <a:gd name="T48" fmla="*/ 2147483647 w 7907"/>
                <a:gd name="T49" fmla="*/ 2147483647 h 3138"/>
                <a:gd name="T50" fmla="*/ 2147483647 w 7907"/>
                <a:gd name="T51" fmla="*/ 2147483647 h 3138"/>
                <a:gd name="T52" fmla="*/ 2147483647 w 7907"/>
                <a:gd name="T53" fmla="*/ 2147483647 h 3138"/>
                <a:gd name="T54" fmla="*/ 2147483647 w 7907"/>
                <a:gd name="T55" fmla="*/ 2147483647 h 3138"/>
                <a:gd name="T56" fmla="*/ 2147483647 w 7907"/>
                <a:gd name="T57" fmla="*/ 2147483647 h 3138"/>
                <a:gd name="T58" fmla="*/ 2147483647 w 7907"/>
                <a:gd name="T59" fmla="*/ 2147483647 h 3138"/>
                <a:gd name="T60" fmla="*/ 2147483647 w 7907"/>
                <a:gd name="T61" fmla="*/ 2147483647 h 3138"/>
                <a:gd name="T62" fmla="*/ 2147483647 w 7907"/>
                <a:gd name="T63" fmla="*/ 2147483647 h 3138"/>
                <a:gd name="T64" fmla="*/ 2147483647 w 7907"/>
                <a:gd name="T65" fmla="*/ 2147483647 h 3138"/>
                <a:gd name="T66" fmla="*/ 2147483647 w 7907"/>
                <a:gd name="T67" fmla="*/ 2147483647 h 3138"/>
                <a:gd name="T68" fmla="*/ 2147483647 w 7907"/>
                <a:gd name="T69" fmla="*/ 2147483647 h 3138"/>
                <a:gd name="T70" fmla="*/ 2147483647 w 7907"/>
                <a:gd name="T71" fmla="*/ 2147483647 h 3138"/>
                <a:gd name="T72" fmla="*/ 2147483647 w 7907"/>
                <a:gd name="T73" fmla="*/ 2147483647 h 3138"/>
                <a:gd name="T74" fmla="*/ 2147483647 w 7907"/>
                <a:gd name="T75" fmla="*/ 2147483647 h 3138"/>
                <a:gd name="T76" fmla="*/ 2147483647 w 7907"/>
                <a:gd name="T77" fmla="*/ 2147483647 h 3138"/>
                <a:gd name="T78" fmla="*/ 2147483647 w 7907"/>
                <a:gd name="T79" fmla="*/ 2147483647 h 3138"/>
                <a:gd name="T80" fmla="*/ 2147483647 w 7907"/>
                <a:gd name="T81" fmla="*/ 2147483647 h 3138"/>
                <a:gd name="T82" fmla="*/ 2147483647 w 7907"/>
                <a:gd name="T83" fmla="*/ 2147483647 h 3138"/>
                <a:gd name="T84" fmla="*/ 2147483647 w 7907"/>
                <a:gd name="T85" fmla="*/ 2147483647 h 3138"/>
                <a:gd name="T86" fmla="*/ 2147483647 w 7907"/>
                <a:gd name="T87" fmla="*/ 2147483647 h 3138"/>
                <a:gd name="T88" fmla="*/ 2147483647 w 7907"/>
                <a:gd name="T89" fmla="*/ 2147483647 h 313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907" h="3138">
                  <a:moveTo>
                    <a:pt x="5" y="3122"/>
                  </a:moveTo>
                  <a:lnTo>
                    <a:pt x="725" y="2674"/>
                  </a:lnTo>
                  <a:lnTo>
                    <a:pt x="723" y="2676"/>
                  </a:lnTo>
                  <a:lnTo>
                    <a:pt x="1443" y="1748"/>
                  </a:lnTo>
                  <a:lnTo>
                    <a:pt x="1442" y="1749"/>
                  </a:lnTo>
                  <a:lnTo>
                    <a:pt x="2146" y="453"/>
                  </a:lnTo>
                  <a:cubicBezTo>
                    <a:pt x="2147" y="451"/>
                    <a:pt x="2148" y="450"/>
                    <a:pt x="2149" y="450"/>
                  </a:cubicBezTo>
                  <a:lnTo>
                    <a:pt x="2869" y="2"/>
                  </a:lnTo>
                  <a:cubicBezTo>
                    <a:pt x="2871" y="1"/>
                    <a:pt x="2873" y="0"/>
                    <a:pt x="2875" y="1"/>
                  </a:cubicBezTo>
                  <a:lnTo>
                    <a:pt x="3595" y="129"/>
                  </a:lnTo>
                  <a:lnTo>
                    <a:pt x="4315" y="289"/>
                  </a:lnTo>
                  <a:cubicBezTo>
                    <a:pt x="4317" y="289"/>
                    <a:pt x="4318" y="290"/>
                    <a:pt x="4319" y="291"/>
                  </a:cubicBezTo>
                  <a:lnTo>
                    <a:pt x="5039" y="1011"/>
                  </a:lnTo>
                  <a:lnTo>
                    <a:pt x="5038" y="1010"/>
                  </a:lnTo>
                  <a:lnTo>
                    <a:pt x="5742" y="1426"/>
                  </a:lnTo>
                  <a:lnTo>
                    <a:pt x="5740" y="1425"/>
                  </a:lnTo>
                  <a:lnTo>
                    <a:pt x="6460" y="1617"/>
                  </a:lnTo>
                  <a:cubicBezTo>
                    <a:pt x="6460" y="1617"/>
                    <a:pt x="6461" y="1617"/>
                    <a:pt x="6462" y="1618"/>
                  </a:cubicBezTo>
                  <a:lnTo>
                    <a:pt x="7182" y="2114"/>
                  </a:lnTo>
                  <a:cubicBezTo>
                    <a:pt x="7183" y="2114"/>
                    <a:pt x="7183" y="2115"/>
                    <a:pt x="7184" y="2116"/>
                  </a:cubicBezTo>
                  <a:lnTo>
                    <a:pt x="7904" y="3124"/>
                  </a:lnTo>
                  <a:cubicBezTo>
                    <a:pt x="7907" y="3127"/>
                    <a:pt x="7906" y="3132"/>
                    <a:pt x="7902" y="3135"/>
                  </a:cubicBezTo>
                  <a:cubicBezTo>
                    <a:pt x="7899" y="3138"/>
                    <a:pt x="7894" y="3137"/>
                    <a:pt x="7891" y="3133"/>
                  </a:cubicBezTo>
                  <a:lnTo>
                    <a:pt x="7171" y="2125"/>
                  </a:lnTo>
                  <a:lnTo>
                    <a:pt x="7173" y="2127"/>
                  </a:lnTo>
                  <a:lnTo>
                    <a:pt x="6453" y="1631"/>
                  </a:lnTo>
                  <a:lnTo>
                    <a:pt x="6455" y="1632"/>
                  </a:lnTo>
                  <a:lnTo>
                    <a:pt x="5735" y="1440"/>
                  </a:lnTo>
                  <a:cubicBezTo>
                    <a:pt x="5735" y="1440"/>
                    <a:pt x="5734" y="1440"/>
                    <a:pt x="5733" y="1439"/>
                  </a:cubicBezTo>
                  <a:lnTo>
                    <a:pt x="5029" y="1023"/>
                  </a:lnTo>
                  <a:cubicBezTo>
                    <a:pt x="5029" y="1023"/>
                    <a:pt x="5028" y="1023"/>
                    <a:pt x="5028" y="1022"/>
                  </a:cubicBezTo>
                  <a:lnTo>
                    <a:pt x="4308" y="302"/>
                  </a:lnTo>
                  <a:lnTo>
                    <a:pt x="4312" y="304"/>
                  </a:lnTo>
                  <a:lnTo>
                    <a:pt x="3592" y="144"/>
                  </a:lnTo>
                  <a:lnTo>
                    <a:pt x="2872" y="16"/>
                  </a:lnTo>
                  <a:lnTo>
                    <a:pt x="2878" y="15"/>
                  </a:lnTo>
                  <a:lnTo>
                    <a:pt x="2158" y="463"/>
                  </a:lnTo>
                  <a:lnTo>
                    <a:pt x="2160" y="460"/>
                  </a:lnTo>
                  <a:lnTo>
                    <a:pt x="1456" y="1756"/>
                  </a:lnTo>
                  <a:cubicBezTo>
                    <a:pt x="1456" y="1757"/>
                    <a:pt x="1456" y="1757"/>
                    <a:pt x="1456" y="1757"/>
                  </a:cubicBezTo>
                  <a:lnTo>
                    <a:pt x="736" y="2685"/>
                  </a:lnTo>
                  <a:cubicBezTo>
                    <a:pt x="735" y="2686"/>
                    <a:pt x="734" y="2687"/>
                    <a:pt x="734" y="2687"/>
                  </a:cubicBezTo>
                  <a:lnTo>
                    <a:pt x="14" y="3135"/>
                  </a:lnTo>
                  <a:cubicBezTo>
                    <a:pt x="10" y="3138"/>
                    <a:pt x="5" y="3136"/>
                    <a:pt x="3" y="3133"/>
                  </a:cubicBezTo>
                  <a:cubicBezTo>
                    <a:pt x="0" y="3129"/>
                    <a:pt x="1" y="3124"/>
                    <a:pt x="5" y="3122"/>
                  </a:cubicBezTo>
                  <a:close/>
                </a:path>
              </a:pathLst>
            </a:custGeom>
            <a:solidFill>
              <a:srgbClr val="953735"/>
            </a:solidFill>
            <a:ln w="9525" cap="flat">
              <a:solidFill>
                <a:srgbClr val="953735"/>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8" name="Oval 37"/>
            <p:cNvSpPr>
              <a:spLocks noChangeArrowheads="1"/>
            </p:cNvSpPr>
            <p:nvPr/>
          </p:nvSpPr>
          <p:spPr bwMode="auto">
            <a:xfrm>
              <a:off x="2198688" y="495458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59" name="Freeform 38"/>
            <p:cNvSpPr>
              <a:spLocks noEditPoints="1"/>
            </p:cNvSpPr>
            <p:nvPr/>
          </p:nvSpPr>
          <p:spPr bwMode="auto">
            <a:xfrm>
              <a:off x="2193926" y="4949825"/>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0" name="Oval 39"/>
            <p:cNvSpPr>
              <a:spLocks noChangeArrowheads="1"/>
            </p:cNvSpPr>
            <p:nvPr/>
          </p:nvSpPr>
          <p:spPr bwMode="auto">
            <a:xfrm>
              <a:off x="2625726" y="4689475"/>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1" name="Freeform 40"/>
            <p:cNvSpPr>
              <a:spLocks noEditPoints="1"/>
            </p:cNvSpPr>
            <p:nvPr/>
          </p:nvSpPr>
          <p:spPr bwMode="auto">
            <a:xfrm>
              <a:off x="2620963" y="4684713"/>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2" name="Oval 41"/>
            <p:cNvSpPr>
              <a:spLocks noChangeArrowheads="1"/>
            </p:cNvSpPr>
            <p:nvPr/>
          </p:nvSpPr>
          <p:spPr bwMode="auto">
            <a:xfrm>
              <a:off x="3051176" y="4133850"/>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3" name="Freeform 42"/>
            <p:cNvSpPr>
              <a:spLocks noEditPoints="1"/>
            </p:cNvSpPr>
            <p:nvPr/>
          </p:nvSpPr>
          <p:spPr bwMode="auto">
            <a:xfrm>
              <a:off x="3046413" y="4129088"/>
              <a:ext cx="106363" cy="106363"/>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4" name="Oval 43"/>
            <p:cNvSpPr>
              <a:spLocks noChangeArrowheads="1"/>
            </p:cNvSpPr>
            <p:nvPr/>
          </p:nvSpPr>
          <p:spPr bwMode="auto">
            <a:xfrm>
              <a:off x="3478213" y="3362325"/>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5" name="Freeform 44"/>
            <p:cNvSpPr>
              <a:spLocks noEditPoints="1"/>
            </p:cNvSpPr>
            <p:nvPr/>
          </p:nvSpPr>
          <p:spPr bwMode="auto">
            <a:xfrm>
              <a:off x="3473451" y="3357563"/>
              <a:ext cx="104775" cy="106363"/>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6" name="Oval 45"/>
            <p:cNvSpPr>
              <a:spLocks noChangeArrowheads="1"/>
            </p:cNvSpPr>
            <p:nvPr/>
          </p:nvSpPr>
          <p:spPr bwMode="auto">
            <a:xfrm>
              <a:off x="3905251" y="3098800"/>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7" name="Freeform 46"/>
            <p:cNvSpPr>
              <a:spLocks noEditPoints="1"/>
            </p:cNvSpPr>
            <p:nvPr/>
          </p:nvSpPr>
          <p:spPr bwMode="auto">
            <a:xfrm>
              <a:off x="3900488" y="3094038"/>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7"/>
                  </a:lnTo>
                  <a:cubicBezTo>
                    <a:pt x="26" y="26"/>
                    <a:pt x="27" y="25"/>
                    <a:pt x="28" y="25"/>
                  </a:cubicBezTo>
                  <a:lnTo>
                    <a:pt x="53" y="8"/>
                  </a:lnTo>
                  <a:cubicBezTo>
                    <a:pt x="54" y="7"/>
                    <a:pt x="55" y="7"/>
                    <a:pt x="56" y="7"/>
                  </a:cubicBezTo>
                  <a:lnTo>
                    <a:pt x="87" y="1"/>
                  </a:lnTo>
                  <a:cubicBezTo>
                    <a:pt x="88" y="0"/>
                    <a:pt x="89" y="0"/>
                    <a:pt x="90" y="1"/>
                  </a:cubicBezTo>
                  <a:lnTo>
                    <a:pt x="121" y="7"/>
                  </a:lnTo>
                  <a:cubicBezTo>
                    <a:pt x="122" y="7"/>
                    <a:pt x="123" y="7"/>
                    <a:pt x="124" y="8"/>
                  </a:cubicBezTo>
                  <a:lnTo>
                    <a:pt x="150" y="25"/>
                  </a:lnTo>
                  <a:cubicBezTo>
                    <a:pt x="151" y="25"/>
                    <a:pt x="152" y="26"/>
                    <a:pt x="152" y="27"/>
                  </a:cubicBezTo>
                  <a:lnTo>
                    <a:pt x="169" y="53"/>
                  </a:lnTo>
                  <a:cubicBezTo>
                    <a:pt x="170" y="54"/>
                    <a:pt x="170" y="55"/>
                    <a:pt x="170" y="56"/>
                  </a:cubicBezTo>
                  <a:lnTo>
                    <a:pt x="176" y="87"/>
                  </a:lnTo>
                  <a:close/>
                  <a:moveTo>
                    <a:pt x="155" y="59"/>
                  </a:moveTo>
                  <a:lnTo>
                    <a:pt x="156" y="62"/>
                  </a:lnTo>
                  <a:lnTo>
                    <a:pt x="139" y="36"/>
                  </a:lnTo>
                  <a:lnTo>
                    <a:pt x="141" y="38"/>
                  </a:lnTo>
                  <a:lnTo>
                    <a:pt x="115" y="21"/>
                  </a:lnTo>
                  <a:lnTo>
                    <a:pt x="118" y="22"/>
                  </a:lnTo>
                  <a:lnTo>
                    <a:pt x="87" y="16"/>
                  </a:lnTo>
                  <a:lnTo>
                    <a:pt x="90" y="16"/>
                  </a:lnTo>
                  <a:lnTo>
                    <a:pt x="59" y="22"/>
                  </a:lnTo>
                  <a:lnTo>
                    <a:pt x="62" y="21"/>
                  </a:lnTo>
                  <a:lnTo>
                    <a:pt x="37" y="38"/>
                  </a:lnTo>
                  <a:lnTo>
                    <a:pt x="39" y="36"/>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8" name="Oval 47"/>
            <p:cNvSpPr>
              <a:spLocks noChangeArrowheads="1"/>
            </p:cNvSpPr>
            <p:nvPr/>
          </p:nvSpPr>
          <p:spPr bwMode="auto">
            <a:xfrm>
              <a:off x="4330701" y="317023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9" name="Freeform 48"/>
            <p:cNvSpPr>
              <a:spLocks noEditPoints="1"/>
            </p:cNvSpPr>
            <p:nvPr/>
          </p:nvSpPr>
          <p:spPr bwMode="auto">
            <a:xfrm>
              <a:off x="4325938" y="3165475"/>
              <a:ext cx="106363"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0" name="Oval 49"/>
            <p:cNvSpPr>
              <a:spLocks noChangeArrowheads="1"/>
            </p:cNvSpPr>
            <p:nvPr/>
          </p:nvSpPr>
          <p:spPr bwMode="auto">
            <a:xfrm>
              <a:off x="4757738" y="3267075"/>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1" name="Freeform 50"/>
            <p:cNvSpPr>
              <a:spLocks noEditPoints="1"/>
            </p:cNvSpPr>
            <p:nvPr/>
          </p:nvSpPr>
          <p:spPr bwMode="auto">
            <a:xfrm>
              <a:off x="4752976" y="3262313"/>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2" name="Oval 51"/>
            <p:cNvSpPr>
              <a:spLocks noChangeArrowheads="1"/>
            </p:cNvSpPr>
            <p:nvPr/>
          </p:nvSpPr>
          <p:spPr bwMode="auto">
            <a:xfrm>
              <a:off x="5184776" y="3700463"/>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3" name="Freeform 52"/>
            <p:cNvSpPr>
              <a:spLocks noEditPoints="1"/>
            </p:cNvSpPr>
            <p:nvPr/>
          </p:nvSpPr>
          <p:spPr bwMode="auto">
            <a:xfrm>
              <a:off x="5180013" y="3695700"/>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4" name="Oval 53"/>
            <p:cNvSpPr>
              <a:spLocks noChangeArrowheads="1"/>
            </p:cNvSpPr>
            <p:nvPr/>
          </p:nvSpPr>
          <p:spPr bwMode="auto">
            <a:xfrm>
              <a:off x="5611813" y="3941763"/>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5" name="Freeform 54"/>
            <p:cNvSpPr>
              <a:spLocks noEditPoints="1"/>
            </p:cNvSpPr>
            <p:nvPr/>
          </p:nvSpPr>
          <p:spPr bwMode="auto">
            <a:xfrm>
              <a:off x="5607051" y="3937000"/>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7" y="152"/>
                  </a:lnTo>
                  <a:cubicBezTo>
                    <a:pt x="26" y="152"/>
                    <a:pt x="25" y="151"/>
                    <a:pt x="25" y="150"/>
                  </a:cubicBezTo>
                  <a:lnTo>
                    <a:pt x="8" y="124"/>
                  </a:lnTo>
                  <a:cubicBezTo>
                    <a:pt x="7" y="123"/>
                    <a:pt x="7" y="122"/>
                    <a:pt x="7" y="121"/>
                  </a:cubicBezTo>
                  <a:lnTo>
                    <a:pt x="1" y="90"/>
                  </a:lnTo>
                  <a:cubicBezTo>
                    <a:pt x="0" y="89"/>
                    <a:pt x="0" y="88"/>
                    <a:pt x="1" y="87"/>
                  </a:cubicBezTo>
                  <a:lnTo>
                    <a:pt x="7" y="56"/>
                  </a:lnTo>
                  <a:cubicBezTo>
                    <a:pt x="7" y="55"/>
                    <a:pt x="7" y="54"/>
                    <a:pt x="8" y="53"/>
                  </a:cubicBezTo>
                  <a:lnTo>
                    <a:pt x="25" y="28"/>
                  </a:lnTo>
                  <a:cubicBezTo>
                    <a:pt x="25" y="27"/>
                    <a:pt x="26" y="26"/>
                    <a:pt x="27"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6" y="39"/>
                  </a:lnTo>
                  <a:lnTo>
                    <a:pt x="38" y="37"/>
                  </a:lnTo>
                  <a:lnTo>
                    <a:pt x="21" y="62"/>
                  </a:lnTo>
                  <a:lnTo>
                    <a:pt x="22" y="59"/>
                  </a:lnTo>
                  <a:lnTo>
                    <a:pt x="16" y="90"/>
                  </a:lnTo>
                  <a:lnTo>
                    <a:pt x="16" y="87"/>
                  </a:lnTo>
                  <a:lnTo>
                    <a:pt x="22" y="118"/>
                  </a:lnTo>
                  <a:lnTo>
                    <a:pt x="21" y="115"/>
                  </a:lnTo>
                  <a:lnTo>
                    <a:pt x="38" y="141"/>
                  </a:lnTo>
                  <a:lnTo>
                    <a:pt x="36"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6" name="Oval 55"/>
            <p:cNvSpPr>
              <a:spLocks noChangeArrowheads="1"/>
            </p:cNvSpPr>
            <p:nvPr/>
          </p:nvSpPr>
          <p:spPr bwMode="auto">
            <a:xfrm>
              <a:off x="6037263" y="4062413"/>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7" name="Freeform 56"/>
            <p:cNvSpPr>
              <a:spLocks noEditPoints="1"/>
            </p:cNvSpPr>
            <p:nvPr/>
          </p:nvSpPr>
          <p:spPr bwMode="auto">
            <a:xfrm>
              <a:off x="6032501" y="4057650"/>
              <a:ext cx="106363"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8" name="Oval 57"/>
            <p:cNvSpPr>
              <a:spLocks noChangeArrowheads="1"/>
            </p:cNvSpPr>
            <p:nvPr/>
          </p:nvSpPr>
          <p:spPr bwMode="auto">
            <a:xfrm>
              <a:off x="6464301" y="435133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9" name="Freeform 58"/>
            <p:cNvSpPr>
              <a:spLocks noEditPoints="1"/>
            </p:cNvSpPr>
            <p:nvPr/>
          </p:nvSpPr>
          <p:spPr bwMode="auto">
            <a:xfrm>
              <a:off x="6459538" y="4346575"/>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7" y="152"/>
                  </a:lnTo>
                  <a:cubicBezTo>
                    <a:pt x="26" y="152"/>
                    <a:pt x="25" y="151"/>
                    <a:pt x="25" y="150"/>
                  </a:cubicBezTo>
                  <a:lnTo>
                    <a:pt x="8" y="124"/>
                  </a:lnTo>
                  <a:cubicBezTo>
                    <a:pt x="7" y="123"/>
                    <a:pt x="7" y="122"/>
                    <a:pt x="7" y="121"/>
                  </a:cubicBezTo>
                  <a:lnTo>
                    <a:pt x="1" y="90"/>
                  </a:lnTo>
                  <a:cubicBezTo>
                    <a:pt x="0" y="89"/>
                    <a:pt x="0" y="88"/>
                    <a:pt x="1" y="87"/>
                  </a:cubicBezTo>
                  <a:lnTo>
                    <a:pt x="7" y="56"/>
                  </a:lnTo>
                  <a:cubicBezTo>
                    <a:pt x="7" y="55"/>
                    <a:pt x="7" y="54"/>
                    <a:pt x="8" y="53"/>
                  </a:cubicBezTo>
                  <a:lnTo>
                    <a:pt x="25" y="28"/>
                  </a:lnTo>
                  <a:cubicBezTo>
                    <a:pt x="25" y="27"/>
                    <a:pt x="26" y="26"/>
                    <a:pt x="27"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6" y="39"/>
                  </a:lnTo>
                  <a:lnTo>
                    <a:pt x="38" y="37"/>
                  </a:lnTo>
                  <a:lnTo>
                    <a:pt x="21" y="62"/>
                  </a:lnTo>
                  <a:lnTo>
                    <a:pt x="22" y="59"/>
                  </a:lnTo>
                  <a:lnTo>
                    <a:pt x="16" y="90"/>
                  </a:lnTo>
                  <a:lnTo>
                    <a:pt x="16" y="87"/>
                  </a:lnTo>
                  <a:lnTo>
                    <a:pt x="22" y="118"/>
                  </a:lnTo>
                  <a:lnTo>
                    <a:pt x="21" y="115"/>
                  </a:lnTo>
                  <a:lnTo>
                    <a:pt x="38" y="141"/>
                  </a:lnTo>
                  <a:lnTo>
                    <a:pt x="36"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80" name="Oval 59"/>
            <p:cNvSpPr>
              <a:spLocks noChangeArrowheads="1"/>
            </p:cNvSpPr>
            <p:nvPr/>
          </p:nvSpPr>
          <p:spPr bwMode="auto">
            <a:xfrm>
              <a:off x="6891338" y="495458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81" name="Freeform 60"/>
            <p:cNvSpPr>
              <a:spLocks noEditPoints="1"/>
            </p:cNvSpPr>
            <p:nvPr/>
          </p:nvSpPr>
          <p:spPr bwMode="auto">
            <a:xfrm>
              <a:off x="6886576" y="4949825"/>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82" name="Rectangle 61"/>
            <p:cNvSpPr>
              <a:spLocks noChangeArrowheads="1"/>
            </p:cNvSpPr>
            <p:nvPr/>
          </p:nvSpPr>
          <p:spPr bwMode="auto">
            <a:xfrm>
              <a:off x="2024046" y="4887986"/>
              <a:ext cx="95566"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3" name="Rectangle 63"/>
            <p:cNvSpPr>
              <a:spLocks noChangeArrowheads="1"/>
            </p:cNvSpPr>
            <p:nvPr/>
          </p:nvSpPr>
          <p:spPr bwMode="auto">
            <a:xfrm>
              <a:off x="1944671" y="4405386"/>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20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4" name="Rectangle 65"/>
            <p:cNvSpPr>
              <a:spLocks noChangeArrowheads="1"/>
            </p:cNvSpPr>
            <p:nvPr/>
          </p:nvSpPr>
          <p:spPr bwMode="auto">
            <a:xfrm>
              <a:off x="1944671" y="3922785"/>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40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5" name="Rectangle 67"/>
            <p:cNvSpPr>
              <a:spLocks noChangeArrowheads="1"/>
            </p:cNvSpPr>
            <p:nvPr/>
          </p:nvSpPr>
          <p:spPr bwMode="auto">
            <a:xfrm>
              <a:off x="1944671" y="3440185"/>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60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6" name="Rectangle 69"/>
            <p:cNvSpPr>
              <a:spLocks noChangeArrowheads="1"/>
            </p:cNvSpPr>
            <p:nvPr/>
          </p:nvSpPr>
          <p:spPr bwMode="auto">
            <a:xfrm>
              <a:off x="1944671" y="2959172"/>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80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7" name="Rectangle 71"/>
            <p:cNvSpPr>
              <a:spLocks noChangeArrowheads="1"/>
            </p:cNvSpPr>
            <p:nvPr/>
          </p:nvSpPr>
          <p:spPr bwMode="auto">
            <a:xfrm>
              <a:off x="1866884" y="2476572"/>
              <a:ext cx="286696"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100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8" name="Rectangle 72"/>
            <p:cNvSpPr>
              <a:spLocks noChangeArrowheads="1"/>
            </p:cNvSpPr>
            <p:nvPr/>
          </p:nvSpPr>
          <p:spPr bwMode="auto">
            <a:xfrm>
              <a:off x="2108184" y="5102225"/>
              <a:ext cx="249811"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Jan</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9" name="Rectangle 73"/>
            <p:cNvSpPr>
              <a:spLocks noChangeArrowheads="1"/>
            </p:cNvSpPr>
            <p:nvPr/>
          </p:nvSpPr>
          <p:spPr bwMode="auto">
            <a:xfrm>
              <a:off x="2535220" y="5102225"/>
              <a:ext cx="275564"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Feb</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0" name="Rectangle 74"/>
            <p:cNvSpPr>
              <a:spLocks noChangeArrowheads="1"/>
            </p:cNvSpPr>
            <p:nvPr/>
          </p:nvSpPr>
          <p:spPr bwMode="auto">
            <a:xfrm>
              <a:off x="2951146" y="5102225"/>
              <a:ext cx="316875"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Mar</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1" name="Rectangle 75"/>
            <p:cNvSpPr>
              <a:spLocks noChangeArrowheads="1"/>
            </p:cNvSpPr>
            <p:nvPr/>
          </p:nvSpPr>
          <p:spPr bwMode="auto">
            <a:xfrm>
              <a:off x="3397233" y="5102225"/>
              <a:ext cx="273284"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Apr</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2" name="Rectangle 76"/>
            <p:cNvSpPr>
              <a:spLocks noChangeArrowheads="1"/>
            </p:cNvSpPr>
            <p:nvPr/>
          </p:nvSpPr>
          <p:spPr bwMode="auto">
            <a:xfrm>
              <a:off x="3795696" y="5102225"/>
              <a:ext cx="333507"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May</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3" name="Rectangle 77"/>
            <p:cNvSpPr>
              <a:spLocks noChangeArrowheads="1"/>
            </p:cNvSpPr>
            <p:nvPr/>
          </p:nvSpPr>
          <p:spPr bwMode="auto">
            <a:xfrm>
              <a:off x="4202096" y="5102225"/>
              <a:ext cx="352083"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June</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4" name="Rectangle 78"/>
            <p:cNvSpPr>
              <a:spLocks noChangeArrowheads="1"/>
            </p:cNvSpPr>
            <p:nvPr/>
          </p:nvSpPr>
          <p:spPr bwMode="auto">
            <a:xfrm>
              <a:off x="4657709" y="5102225"/>
              <a:ext cx="288373"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July</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5" name="Rectangle 79"/>
            <p:cNvSpPr>
              <a:spLocks noChangeArrowheads="1"/>
            </p:cNvSpPr>
            <p:nvPr/>
          </p:nvSpPr>
          <p:spPr bwMode="auto">
            <a:xfrm>
              <a:off x="5084746" y="5102225"/>
              <a:ext cx="296756"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Aug</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6" name="Rectangle 80"/>
            <p:cNvSpPr>
              <a:spLocks noChangeArrowheads="1"/>
            </p:cNvSpPr>
            <p:nvPr/>
          </p:nvSpPr>
          <p:spPr bwMode="auto">
            <a:xfrm>
              <a:off x="5492734" y="5102225"/>
              <a:ext cx="341218"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Sept</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7" name="Rectangle 81"/>
            <p:cNvSpPr>
              <a:spLocks noChangeArrowheads="1"/>
            </p:cNvSpPr>
            <p:nvPr/>
          </p:nvSpPr>
          <p:spPr bwMode="auto">
            <a:xfrm>
              <a:off x="5946759" y="5102225"/>
              <a:ext cx="266577"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Oct</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8" name="Rectangle 82"/>
            <p:cNvSpPr>
              <a:spLocks noChangeArrowheads="1"/>
            </p:cNvSpPr>
            <p:nvPr/>
          </p:nvSpPr>
          <p:spPr bwMode="auto">
            <a:xfrm>
              <a:off x="6364271" y="5102225"/>
              <a:ext cx="304333"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Nov</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9" name="Rectangle 83"/>
            <p:cNvSpPr>
              <a:spLocks noChangeArrowheads="1"/>
            </p:cNvSpPr>
            <p:nvPr/>
          </p:nvSpPr>
          <p:spPr bwMode="auto">
            <a:xfrm>
              <a:off x="6791308" y="5102225"/>
              <a:ext cx="288373"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Dec</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300" name="Rectangle 84"/>
            <p:cNvSpPr>
              <a:spLocks noChangeArrowheads="1"/>
            </p:cNvSpPr>
            <p:nvPr/>
          </p:nvSpPr>
          <p:spPr bwMode="auto">
            <a:xfrm>
              <a:off x="1504877" y="2129835"/>
              <a:ext cx="2652453" cy="31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600" b="0" i="0" u="none" strike="noStrike" kern="1200" cap="none" spc="0" normalizeH="0" baseline="0" noProof="0">
                  <a:ln>
                    <a:noFill/>
                  </a:ln>
                  <a:solidFill>
                    <a:srgbClr val="000000"/>
                  </a:solidFill>
                  <a:effectLst/>
                  <a:uLnTx/>
                  <a:uFillTx/>
                  <a:latin typeface="Arial" charset="0"/>
                  <a:ea typeface="+mn-ea"/>
                  <a:cs typeface="Arial" charset="0"/>
                </a:rPr>
                <a:t>kg DM / Hectare daily</a:t>
              </a:r>
              <a:endParaRPr kumimoji="0" lang="fr-FR" alt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301" name="Rectangle 85"/>
            <p:cNvSpPr>
              <a:spLocks noChangeArrowheads="1"/>
            </p:cNvSpPr>
            <p:nvPr/>
          </p:nvSpPr>
          <p:spPr bwMode="auto">
            <a:xfrm>
              <a:off x="4152901" y="2290763"/>
              <a:ext cx="3429000" cy="447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302" name="Freeform 86"/>
            <p:cNvSpPr>
              <a:spLocks/>
            </p:cNvSpPr>
            <p:nvPr/>
          </p:nvSpPr>
          <p:spPr bwMode="auto">
            <a:xfrm>
              <a:off x="4714876" y="2395538"/>
              <a:ext cx="266700" cy="19050"/>
            </a:xfrm>
            <a:custGeom>
              <a:avLst/>
              <a:gdLst>
                <a:gd name="T0" fmla="*/ 2147483647 w 448"/>
                <a:gd name="T1" fmla="*/ 0 h 32"/>
                <a:gd name="T2" fmla="*/ 2147483647 w 448"/>
                <a:gd name="T3" fmla="*/ 0 h 32"/>
                <a:gd name="T4" fmla="*/ 2147483647 w 448"/>
                <a:gd name="T5" fmla="*/ 2147483647 h 32"/>
                <a:gd name="T6" fmla="*/ 2147483647 w 448"/>
                <a:gd name="T7" fmla="*/ 2147483647 h 32"/>
                <a:gd name="T8" fmla="*/ 2147483647 w 448"/>
                <a:gd name="T9" fmla="*/ 2147483647 h 32"/>
                <a:gd name="T10" fmla="*/ 0 w 448"/>
                <a:gd name="T11" fmla="*/ 2147483647 h 32"/>
                <a:gd name="T12" fmla="*/ 2147483647 w 448"/>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8" h="32">
                  <a:moveTo>
                    <a:pt x="16" y="0"/>
                  </a:moveTo>
                  <a:lnTo>
                    <a:pt x="432" y="0"/>
                  </a:lnTo>
                  <a:cubicBezTo>
                    <a:pt x="441" y="0"/>
                    <a:pt x="448" y="8"/>
                    <a:pt x="448" y="16"/>
                  </a:cubicBezTo>
                  <a:cubicBezTo>
                    <a:pt x="448" y="25"/>
                    <a:pt x="441" y="32"/>
                    <a:pt x="432" y="32"/>
                  </a:cubicBezTo>
                  <a:lnTo>
                    <a:pt x="16" y="32"/>
                  </a:lnTo>
                  <a:cubicBezTo>
                    <a:pt x="8" y="32"/>
                    <a:pt x="0" y="25"/>
                    <a:pt x="0" y="16"/>
                  </a:cubicBezTo>
                  <a:cubicBezTo>
                    <a:pt x="0" y="8"/>
                    <a:pt x="8" y="0"/>
                    <a:pt x="16" y="0"/>
                  </a:cubicBezTo>
                  <a:close/>
                </a:path>
              </a:pathLst>
            </a:custGeom>
            <a:solidFill>
              <a:srgbClr val="008000"/>
            </a:solidFill>
            <a:ln w="9525" cap="flat">
              <a:solidFill>
                <a:srgbClr val="008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3" name="Freeform 87"/>
            <p:cNvSpPr>
              <a:spLocks/>
            </p:cNvSpPr>
            <p:nvPr/>
          </p:nvSpPr>
          <p:spPr bwMode="auto">
            <a:xfrm>
              <a:off x="4814888" y="236220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4" name="Freeform 88"/>
            <p:cNvSpPr>
              <a:spLocks noEditPoints="1"/>
            </p:cNvSpPr>
            <p:nvPr/>
          </p:nvSpPr>
          <p:spPr bwMode="auto">
            <a:xfrm>
              <a:off x="4810126" y="2357438"/>
              <a:ext cx="85725" cy="85725"/>
            </a:xfrm>
            <a:custGeom>
              <a:avLst/>
              <a:gdLst>
                <a:gd name="T0" fmla="*/ 2147483647 w 145"/>
                <a:gd name="T1" fmla="*/ 2147483647 h 145"/>
                <a:gd name="T2" fmla="*/ 2147483647 w 145"/>
                <a:gd name="T3" fmla="*/ 2147483647 h 145"/>
                <a:gd name="T4" fmla="*/ 2147483647 w 145"/>
                <a:gd name="T5" fmla="*/ 2147483647 h 145"/>
                <a:gd name="T6" fmla="*/ 2147483647 w 145"/>
                <a:gd name="T7" fmla="*/ 2147483647 h 145"/>
                <a:gd name="T8" fmla="*/ 2147483647 w 145"/>
                <a:gd name="T9" fmla="*/ 2147483647 h 145"/>
                <a:gd name="T10" fmla="*/ 2147483647 w 145"/>
                <a:gd name="T11" fmla="*/ 2147483647 h 145"/>
                <a:gd name="T12" fmla="*/ 2147483647 w 145"/>
                <a:gd name="T13" fmla="*/ 2147483647 h 145"/>
                <a:gd name="T14" fmla="*/ 2147483647 w 145"/>
                <a:gd name="T15" fmla="*/ 2147483647 h 145"/>
                <a:gd name="T16" fmla="*/ 2147483647 w 145"/>
                <a:gd name="T17" fmla="*/ 2147483647 h 145"/>
                <a:gd name="T18" fmla="*/ 2147483647 w 145"/>
                <a:gd name="T19" fmla="*/ 2147483647 h 145"/>
                <a:gd name="T20" fmla="*/ 2147483647 w 145"/>
                <a:gd name="T21" fmla="*/ 2147483647 h 145"/>
                <a:gd name="T22" fmla="*/ 2147483647 w 145"/>
                <a:gd name="T23" fmla="*/ 2147483647 h 145"/>
                <a:gd name="T24" fmla="*/ 2147483647 w 145"/>
                <a:gd name="T25" fmla="*/ 2147483647 h 145"/>
                <a:gd name="T26" fmla="*/ 2147483647 w 145"/>
                <a:gd name="T27" fmla="*/ 2147483647 h 145"/>
                <a:gd name="T28" fmla="*/ 2147483647 w 145"/>
                <a:gd name="T29" fmla="*/ 2147483647 h 145"/>
                <a:gd name="T30" fmla="*/ 2147483647 w 145"/>
                <a:gd name="T31" fmla="*/ 2147483647 h 145"/>
                <a:gd name="T32" fmla="*/ 2147483647 w 145"/>
                <a:gd name="T33" fmla="*/ 2147483647 h 145"/>
                <a:gd name="T34" fmla="*/ 2147483647 w 145"/>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5">
                  <a:moveTo>
                    <a:pt x="78" y="142"/>
                  </a:moveTo>
                  <a:cubicBezTo>
                    <a:pt x="75" y="145"/>
                    <a:pt x="70" y="145"/>
                    <a:pt x="67" y="142"/>
                  </a:cubicBezTo>
                  <a:lnTo>
                    <a:pt x="3" y="78"/>
                  </a:lnTo>
                  <a:cubicBezTo>
                    <a:pt x="0" y="75"/>
                    <a:pt x="0" y="70"/>
                    <a:pt x="3" y="67"/>
                  </a:cubicBezTo>
                  <a:lnTo>
                    <a:pt x="67" y="3"/>
                  </a:lnTo>
                  <a:cubicBezTo>
                    <a:pt x="70" y="0"/>
                    <a:pt x="75" y="0"/>
                    <a:pt x="78" y="3"/>
                  </a:cubicBezTo>
                  <a:lnTo>
                    <a:pt x="142" y="67"/>
                  </a:lnTo>
                  <a:cubicBezTo>
                    <a:pt x="145" y="70"/>
                    <a:pt x="145" y="75"/>
                    <a:pt x="142" y="78"/>
                  </a:cubicBezTo>
                  <a:lnTo>
                    <a:pt x="78" y="142"/>
                  </a:lnTo>
                  <a:close/>
                  <a:moveTo>
                    <a:pt x="131" y="67"/>
                  </a:moveTo>
                  <a:lnTo>
                    <a:pt x="131" y="78"/>
                  </a:lnTo>
                  <a:lnTo>
                    <a:pt x="67" y="14"/>
                  </a:lnTo>
                  <a:lnTo>
                    <a:pt x="78" y="14"/>
                  </a:lnTo>
                  <a:lnTo>
                    <a:pt x="14" y="78"/>
                  </a:lnTo>
                  <a:lnTo>
                    <a:pt x="14" y="67"/>
                  </a:lnTo>
                  <a:lnTo>
                    <a:pt x="78" y="131"/>
                  </a:lnTo>
                  <a:lnTo>
                    <a:pt x="67" y="131"/>
                  </a:lnTo>
                  <a:lnTo>
                    <a:pt x="131" y="67"/>
                  </a:lnTo>
                  <a:close/>
                </a:path>
              </a:pathLst>
            </a:custGeom>
            <a:solidFill>
              <a:srgbClr val="008000"/>
            </a:solidFill>
            <a:ln w="9525" cap="flat">
              <a:solidFill>
                <a:srgbClr val="008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5" name="Rectangle 89"/>
            <p:cNvSpPr>
              <a:spLocks noChangeArrowheads="1"/>
            </p:cNvSpPr>
            <p:nvPr/>
          </p:nvSpPr>
          <p:spPr bwMode="auto">
            <a:xfrm>
              <a:off x="5002213" y="2320925"/>
              <a:ext cx="1799645" cy="25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300" b="0" i="0" u="none" strike="noStrike" kern="1200" cap="none" spc="0" normalizeH="0" baseline="0" noProof="0">
                  <a:ln>
                    <a:noFill/>
                  </a:ln>
                  <a:solidFill>
                    <a:srgbClr val="000000"/>
                  </a:solidFill>
                  <a:effectLst/>
                  <a:uLnTx/>
                  <a:uFillTx/>
                  <a:latin typeface="Arial" charset="0"/>
                  <a:ea typeface="+mn-ea"/>
                  <a:cs typeface="Arial" charset="0"/>
                </a:rPr>
                <a:t>Daily pasture growth rate</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306" name="Freeform 90"/>
            <p:cNvSpPr>
              <a:spLocks/>
            </p:cNvSpPr>
            <p:nvPr/>
          </p:nvSpPr>
          <p:spPr bwMode="auto">
            <a:xfrm>
              <a:off x="4724401" y="2614613"/>
              <a:ext cx="247650" cy="9525"/>
            </a:xfrm>
            <a:custGeom>
              <a:avLst/>
              <a:gdLst>
                <a:gd name="T0" fmla="*/ 2147483647 w 416"/>
                <a:gd name="T1" fmla="*/ 0 h 16"/>
                <a:gd name="T2" fmla="*/ 2147483647 w 416"/>
                <a:gd name="T3" fmla="*/ 0 h 16"/>
                <a:gd name="T4" fmla="*/ 2147483647 w 416"/>
                <a:gd name="T5" fmla="*/ 2147483647 h 16"/>
                <a:gd name="T6" fmla="*/ 2147483647 w 416"/>
                <a:gd name="T7" fmla="*/ 2147483647 h 16"/>
                <a:gd name="T8" fmla="*/ 2147483647 w 416"/>
                <a:gd name="T9" fmla="*/ 2147483647 h 16"/>
                <a:gd name="T10" fmla="*/ 0 w 416"/>
                <a:gd name="T11" fmla="*/ 2147483647 h 16"/>
                <a:gd name="T12" fmla="*/ 2147483647 w 4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6" h="16">
                  <a:moveTo>
                    <a:pt x="8" y="0"/>
                  </a:moveTo>
                  <a:lnTo>
                    <a:pt x="408" y="0"/>
                  </a:lnTo>
                  <a:cubicBezTo>
                    <a:pt x="413" y="0"/>
                    <a:pt x="416" y="4"/>
                    <a:pt x="416" y="8"/>
                  </a:cubicBezTo>
                  <a:cubicBezTo>
                    <a:pt x="416" y="13"/>
                    <a:pt x="413" y="16"/>
                    <a:pt x="408" y="16"/>
                  </a:cubicBezTo>
                  <a:lnTo>
                    <a:pt x="8" y="16"/>
                  </a:lnTo>
                  <a:cubicBezTo>
                    <a:pt x="4" y="16"/>
                    <a:pt x="0" y="13"/>
                    <a:pt x="0" y="8"/>
                  </a:cubicBezTo>
                  <a:cubicBezTo>
                    <a:pt x="0" y="4"/>
                    <a:pt x="4" y="0"/>
                    <a:pt x="8" y="0"/>
                  </a:cubicBezTo>
                  <a:close/>
                </a:path>
              </a:pathLst>
            </a:custGeom>
            <a:solidFill>
              <a:srgbClr val="953735"/>
            </a:solidFill>
            <a:ln w="9525" cap="flat">
              <a:solidFill>
                <a:srgbClr val="953735"/>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7" name="Oval 91"/>
            <p:cNvSpPr>
              <a:spLocks noChangeArrowheads="1"/>
            </p:cNvSpPr>
            <p:nvPr/>
          </p:nvSpPr>
          <p:spPr bwMode="auto">
            <a:xfrm>
              <a:off x="4805363" y="2581275"/>
              <a:ext cx="85725" cy="85725"/>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308" name="Freeform 92"/>
            <p:cNvSpPr>
              <a:spLocks noEditPoints="1"/>
            </p:cNvSpPr>
            <p:nvPr/>
          </p:nvSpPr>
          <p:spPr bwMode="auto">
            <a:xfrm>
              <a:off x="4800601" y="2576513"/>
              <a:ext cx="95250" cy="95250"/>
            </a:xfrm>
            <a:custGeom>
              <a:avLst/>
              <a:gdLst>
                <a:gd name="T0" fmla="*/ 2147483647 w 161"/>
                <a:gd name="T1" fmla="*/ 2147483647 h 161"/>
                <a:gd name="T2" fmla="*/ 2147483647 w 161"/>
                <a:gd name="T3" fmla="*/ 2147483647 h 161"/>
                <a:gd name="T4" fmla="*/ 2147483647 w 161"/>
                <a:gd name="T5" fmla="*/ 2147483647 h 161"/>
                <a:gd name="T6" fmla="*/ 2147483647 w 161"/>
                <a:gd name="T7" fmla="*/ 2147483647 h 161"/>
                <a:gd name="T8" fmla="*/ 2147483647 w 161"/>
                <a:gd name="T9" fmla="*/ 2147483647 h 161"/>
                <a:gd name="T10" fmla="*/ 2147483647 w 161"/>
                <a:gd name="T11" fmla="*/ 2147483647 h 161"/>
                <a:gd name="T12" fmla="*/ 2147483647 w 161"/>
                <a:gd name="T13" fmla="*/ 2147483647 h 161"/>
                <a:gd name="T14" fmla="*/ 2147483647 w 161"/>
                <a:gd name="T15" fmla="*/ 2147483647 h 161"/>
                <a:gd name="T16" fmla="*/ 2147483647 w 161"/>
                <a:gd name="T17" fmla="*/ 2147483647 h 161"/>
                <a:gd name="T18" fmla="*/ 2147483647 w 161"/>
                <a:gd name="T19" fmla="*/ 2147483647 h 161"/>
                <a:gd name="T20" fmla="*/ 2147483647 w 161"/>
                <a:gd name="T21" fmla="*/ 2147483647 h 161"/>
                <a:gd name="T22" fmla="*/ 2147483647 w 161"/>
                <a:gd name="T23" fmla="*/ 2147483647 h 161"/>
                <a:gd name="T24" fmla="*/ 2147483647 w 161"/>
                <a:gd name="T25" fmla="*/ 2147483647 h 161"/>
                <a:gd name="T26" fmla="*/ 2147483647 w 161"/>
                <a:gd name="T27" fmla="*/ 2147483647 h 161"/>
                <a:gd name="T28" fmla="*/ 2147483647 w 161"/>
                <a:gd name="T29" fmla="*/ 2147483647 h 161"/>
                <a:gd name="T30" fmla="*/ 2147483647 w 161"/>
                <a:gd name="T31" fmla="*/ 2147483647 h 161"/>
                <a:gd name="T32" fmla="*/ 2147483647 w 161"/>
                <a:gd name="T33" fmla="*/ 2147483647 h 161"/>
                <a:gd name="T34" fmla="*/ 2147483647 w 161"/>
                <a:gd name="T35" fmla="*/ 2147483647 h 161"/>
                <a:gd name="T36" fmla="*/ 2147483647 w 161"/>
                <a:gd name="T37" fmla="*/ 2147483647 h 161"/>
                <a:gd name="T38" fmla="*/ 2147483647 w 161"/>
                <a:gd name="T39" fmla="*/ 2147483647 h 161"/>
                <a:gd name="T40" fmla="*/ 2147483647 w 161"/>
                <a:gd name="T41" fmla="*/ 2147483647 h 161"/>
                <a:gd name="T42" fmla="*/ 2147483647 w 161"/>
                <a:gd name="T43" fmla="*/ 2147483647 h 161"/>
                <a:gd name="T44" fmla="*/ 2147483647 w 161"/>
                <a:gd name="T45" fmla="*/ 2147483647 h 161"/>
                <a:gd name="T46" fmla="*/ 2147483647 w 161"/>
                <a:gd name="T47" fmla="*/ 2147483647 h 161"/>
                <a:gd name="T48" fmla="*/ 2147483647 w 161"/>
                <a:gd name="T49" fmla="*/ 2147483647 h 161"/>
                <a:gd name="T50" fmla="*/ 2147483647 w 161"/>
                <a:gd name="T51" fmla="*/ 2147483647 h 161"/>
                <a:gd name="T52" fmla="*/ 2147483647 w 161"/>
                <a:gd name="T53" fmla="*/ 2147483647 h 161"/>
                <a:gd name="T54" fmla="*/ 2147483647 w 161"/>
                <a:gd name="T55" fmla="*/ 2147483647 h 161"/>
                <a:gd name="T56" fmla="*/ 2147483647 w 161"/>
                <a:gd name="T57" fmla="*/ 2147483647 h 161"/>
                <a:gd name="T58" fmla="*/ 2147483647 w 161"/>
                <a:gd name="T59" fmla="*/ 2147483647 h 161"/>
                <a:gd name="T60" fmla="*/ 2147483647 w 161"/>
                <a:gd name="T61" fmla="*/ 2147483647 h 161"/>
                <a:gd name="T62" fmla="*/ 2147483647 w 161"/>
                <a:gd name="T63" fmla="*/ 2147483647 h 161"/>
                <a:gd name="T64" fmla="*/ 2147483647 w 161"/>
                <a:gd name="T65" fmla="*/ 2147483647 h 1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953735"/>
            </a:solidFill>
            <a:ln w="9525" cap="flat">
              <a:solidFill>
                <a:srgbClr val="953735"/>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9" name="Rectangle 93"/>
            <p:cNvSpPr>
              <a:spLocks noChangeArrowheads="1"/>
            </p:cNvSpPr>
            <p:nvPr/>
          </p:nvSpPr>
          <p:spPr bwMode="auto">
            <a:xfrm>
              <a:off x="5002213" y="2540000"/>
              <a:ext cx="2007339" cy="25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300" b="0" i="0" u="none" strike="noStrike" kern="1200" cap="none" spc="0" normalizeH="0" baseline="0" noProof="0">
                  <a:ln>
                    <a:noFill/>
                  </a:ln>
                  <a:solidFill>
                    <a:srgbClr val="000000"/>
                  </a:solidFill>
                  <a:effectLst/>
                  <a:uLnTx/>
                  <a:uFillTx/>
                  <a:latin typeface="Arial" charset="0"/>
                  <a:ea typeface="+mn-ea"/>
                  <a:cs typeface="Arial" charset="0"/>
                </a:rPr>
                <a:t>Daily herd feed requirement</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6149" name="Groupe 97"/>
          <p:cNvGrpSpPr>
            <a:grpSpLocks/>
          </p:cNvGrpSpPr>
          <p:nvPr/>
        </p:nvGrpSpPr>
        <p:grpSpPr bwMode="auto">
          <a:xfrm>
            <a:off x="3552825" y="3457575"/>
            <a:ext cx="5251450" cy="2687638"/>
            <a:chOff x="1522597" y="2351146"/>
            <a:chExt cx="5581466" cy="2845874"/>
          </a:xfrm>
        </p:grpSpPr>
        <p:sp>
          <p:nvSpPr>
            <p:cNvPr id="6152" name="Line 8"/>
            <p:cNvSpPr>
              <a:spLocks noChangeShapeType="1"/>
            </p:cNvSpPr>
            <p:nvPr/>
          </p:nvSpPr>
          <p:spPr bwMode="auto">
            <a:xfrm>
              <a:off x="2760858" y="3091486"/>
              <a:ext cx="332722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53" name="Text Box 9"/>
            <p:cNvSpPr txBox="1">
              <a:spLocks noChangeArrowheads="1"/>
            </p:cNvSpPr>
            <p:nvPr/>
          </p:nvSpPr>
          <p:spPr bwMode="auto">
            <a:xfrm>
              <a:off x="3992783" y="2830356"/>
              <a:ext cx="8980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prstClr val="black"/>
                  </a:solidFill>
                  <a:effectLst/>
                  <a:uLnTx/>
                  <a:uFillTx/>
                  <a:latin typeface="Arial" charset="0"/>
                  <a:ea typeface="+mn-ea"/>
                  <a:cs typeface="+mn-cs"/>
                </a:rPr>
                <a:t>285+ DIM</a:t>
              </a:r>
            </a:p>
          </p:txBody>
        </p:sp>
        <p:sp>
          <p:nvSpPr>
            <p:cNvPr id="6154" name="Rectangle 99"/>
            <p:cNvSpPr>
              <a:spLocks noChangeArrowheads="1"/>
            </p:cNvSpPr>
            <p:nvPr/>
          </p:nvSpPr>
          <p:spPr bwMode="auto">
            <a:xfrm>
              <a:off x="2279650" y="4641851"/>
              <a:ext cx="215900" cy="209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55" name="Rectangle 100"/>
            <p:cNvSpPr>
              <a:spLocks noChangeArrowheads="1"/>
            </p:cNvSpPr>
            <p:nvPr/>
          </p:nvSpPr>
          <p:spPr bwMode="auto">
            <a:xfrm>
              <a:off x="2280179" y="4642302"/>
              <a:ext cx="215970" cy="208440"/>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7938">
              <a:solidFill>
                <a:srgbClr val="000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Rectangle 101"/>
            <p:cNvSpPr>
              <a:spLocks noChangeArrowheads="1"/>
            </p:cNvSpPr>
            <p:nvPr/>
          </p:nvSpPr>
          <p:spPr bwMode="auto">
            <a:xfrm>
              <a:off x="2496148" y="3801819"/>
              <a:ext cx="205846" cy="1048922"/>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57" name="Rectangle 102"/>
            <p:cNvSpPr>
              <a:spLocks noChangeArrowheads="1"/>
            </p:cNvSpPr>
            <p:nvPr/>
          </p:nvSpPr>
          <p:spPr bwMode="auto">
            <a:xfrm>
              <a:off x="2495550" y="3802063"/>
              <a:ext cx="206375" cy="1049338"/>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58" name="Rectangle 103"/>
            <p:cNvSpPr>
              <a:spLocks noChangeArrowheads="1"/>
            </p:cNvSpPr>
            <p:nvPr/>
          </p:nvSpPr>
          <p:spPr bwMode="auto">
            <a:xfrm>
              <a:off x="2701994" y="4326280"/>
              <a:ext cx="207533" cy="524461"/>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59" name="Rectangle 104"/>
            <p:cNvSpPr>
              <a:spLocks noChangeArrowheads="1"/>
            </p:cNvSpPr>
            <p:nvPr/>
          </p:nvSpPr>
          <p:spPr bwMode="auto">
            <a:xfrm>
              <a:off x="2701925" y="4325938"/>
              <a:ext cx="207963" cy="52546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60" name="Rectangle 105"/>
            <p:cNvSpPr>
              <a:spLocks noChangeArrowheads="1"/>
            </p:cNvSpPr>
            <p:nvPr/>
          </p:nvSpPr>
          <p:spPr bwMode="auto">
            <a:xfrm>
              <a:off x="2909527" y="4642302"/>
              <a:ext cx="214283" cy="208440"/>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61" name="Rectangle 106"/>
            <p:cNvSpPr>
              <a:spLocks noChangeArrowheads="1"/>
            </p:cNvSpPr>
            <p:nvPr/>
          </p:nvSpPr>
          <p:spPr bwMode="auto">
            <a:xfrm>
              <a:off x="2909888" y="4641851"/>
              <a:ext cx="214313" cy="2095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62" name="Rectangle 107"/>
            <p:cNvSpPr>
              <a:spLocks noChangeArrowheads="1"/>
            </p:cNvSpPr>
            <p:nvPr/>
          </p:nvSpPr>
          <p:spPr bwMode="auto">
            <a:xfrm>
              <a:off x="3123810" y="4743159"/>
              <a:ext cx="207533" cy="107582"/>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63" name="Rectangle 108"/>
            <p:cNvSpPr>
              <a:spLocks noChangeArrowheads="1"/>
            </p:cNvSpPr>
            <p:nvPr/>
          </p:nvSpPr>
          <p:spPr bwMode="auto">
            <a:xfrm>
              <a:off x="3124200" y="4743451"/>
              <a:ext cx="206375" cy="1079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64" name="Picture 1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38538" y="4010026"/>
              <a:ext cx="214313"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5" name="Rectangle 110"/>
            <p:cNvSpPr>
              <a:spLocks noChangeArrowheads="1"/>
            </p:cNvSpPr>
            <p:nvPr/>
          </p:nvSpPr>
          <p:spPr bwMode="auto">
            <a:xfrm>
              <a:off x="3538538" y="4010026"/>
              <a:ext cx="214313" cy="84137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66" name="Picture 1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2850" y="4217988"/>
              <a:ext cx="20637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7" name="Rectangle 112"/>
            <p:cNvSpPr>
              <a:spLocks noChangeArrowheads="1"/>
            </p:cNvSpPr>
            <p:nvPr/>
          </p:nvSpPr>
          <p:spPr bwMode="auto">
            <a:xfrm>
              <a:off x="3752850" y="4217988"/>
              <a:ext cx="206375" cy="63341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68" name="Picture 1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59225" y="4535488"/>
              <a:ext cx="207963"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9" name="Rectangle 114"/>
            <p:cNvSpPr>
              <a:spLocks noChangeArrowheads="1"/>
            </p:cNvSpPr>
            <p:nvPr/>
          </p:nvSpPr>
          <p:spPr bwMode="auto">
            <a:xfrm>
              <a:off x="3959225" y="4535488"/>
              <a:ext cx="207963" cy="31591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70" name="Picture 11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67188" y="4641851"/>
              <a:ext cx="2143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1" name="Rectangle 116"/>
            <p:cNvSpPr>
              <a:spLocks noChangeArrowheads="1"/>
            </p:cNvSpPr>
            <p:nvPr/>
          </p:nvSpPr>
          <p:spPr bwMode="auto">
            <a:xfrm>
              <a:off x="4167188" y="4641851"/>
              <a:ext cx="214313" cy="2095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72" name="Picture 11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81500" y="4743451"/>
              <a:ext cx="2063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3" name="Rectangle 118"/>
            <p:cNvSpPr>
              <a:spLocks noChangeArrowheads="1"/>
            </p:cNvSpPr>
            <p:nvPr/>
          </p:nvSpPr>
          <p:spPr bwMode="auto">
            <a:xfrm>
              <a:off x="4381500" y="4743451"/>
              <a:ext cx="206375" cy="1079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74" name="Rectangle 273"/>
            <p:cNvSpPr>
              <a:spLocks noChangeArrowheads="1"/>
            </p:cNvSpPr>
            <p:nvPr/>
          </p:nvSpPr>
          <p:spPr bwMode="auto">
            <a:xfrm>
              <a:off x="6473027" y="4642302"/>
              <a:ext cx="209221" cy="208440"/>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w="7938">
              <a:solidFill>
                <a:srgbClr val="000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Rectangle 122"/>
            <p:cNvSpPr>
              <a:spLocks noChangeArrowheads="1"/>
            </p:cNvSpPr>
            <p:nvPr/>
          </p:nvSpPr>
          <p:spPr bwMode="auto">
            <a:xfrm>
              <a:off x="6682247" y="4010259"/>
              <a:ext cx="214283" cy="840482"/>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w="7938">
              <a:solidFill>
                <a:srgbClr val="000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Rectangle 124"/>
            <p:cNvSpPr>
              <a:spLocks noChangeArrowheads="1"/>
            </p:cNvSpPr>
            <p:nvPr/>
          </p:nvSpPr>
          <p:spPr bwMode="auto">
            <a:xfrm>
              <a:off x="6896530" y="3801819"/>
              <a:ext cx="205846" cy="1048922"/>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w="7938">
              <a:solidFill>
                <a:srgbClr val="000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77" name="Line 125"/>
            <p:cNvSpPr>
              <a:spLocks noChangeShapeType="1"/>
            </p:cNvSpPr>
            <p:nvPr/>
          </p:nvSpPr>
          <p:spPr bwMode="auto">
            <a:xfrm>
              <a:off x="2073275" y="2754313"/>
              <a:ext cx="1588" cy="20970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78" name="Line 126"/>
            <p:cNvSpPr>
              <a:spLocks noChangeShapeType="1"/>
            </p:cNvSpPr>
            <p:nvPr/>
          </p:nvSpPr>
          <p:spPr bwMode="auto">
            <a:xfrm>
              <a:off x="2028825" y="4851401"/>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79" name="Line 127"/>
            <p:cNvSpPr>
              <a:spLocks noChangeShapeType="1"/>
            </p:cNvSpPr>
            <p:nvPr/>
          </p:nvSpPr>
          <p:spPr bwMode="auto">
            <a:xfrm>
              <a:off x="2028825" y="4641851"/>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0" name="Line 128"/>
            <p:cNvSpPr>
              <a:spLocks noChangeShapeType="1"/>
            </p:cNvSpPr>
            <p:nvPr/>
          </p:nvSpPr>
          <p:spPr bwMode="auto">
            <a:xfrm>
              <a:off x="2028825" y="443388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1" name="Line 129"/>
            <p:cNvSpPr>
              <a:spLocks noChangeShapeType="1"/>
            </p:cNvSpPr>
            <p:nvPr/>
          </p:nvSpPr>
          <p:spPr bwMode="auto">
            <a:xfrm>
              <a:off x="2028825" y="421798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2" name="Line 130"/>
            <p:cNvSpPr>
              <a:spLocks noChangeShapeType="1"/>
            </p:cNvSpPr>
            <p:nvPr/>
          </p:nvSpPr>
          <p:spPr bwMode="auto">
            <a:xfrm>
              <a:off x="2028825" y="4010026"/>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3" name="Line 131"/>
            <p:cNvSpPr>
              <a:spLocks noChangeShapeType="1"/>
            </p:cNvSpPr>
            <p:nvPr/>
          </p:nvSpPr>
          <p:spPr bwMode="auto">
            <a:xfrm>
              <a:off x="2028825" y="3802063"/>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4" name="Line 132"/>
            <p:cNvSpPr>
              <a:spLocks noChangeShapeType="1"/>
            </p:cNvSpPr>
            <p:nvPr/>
          </p:nvSpPr>
          <p:spPr bwMode="auto">
            <a:xfrm>
              <a:off x="2028825" y="3594101"/>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5" name="Line 133"/>
            <p:cNvSpPr>
              <a:spLocks noChangeShapeType="1"/>
            </p:cNvSpPr>
            <p:nvPr/>
          </p:nvSpPr>
          <p:spPr bwMode="auto">
            <a:xfrm>
              <a:off x="2028825" y="338613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6" name="Line 134"/>
            <p:cNvSpPr>
              <a:spLocks noChangeShapeType="1"/>
            </p:cNvSpPr>
            <p:nvPr/>
          </p:nvSpPr>
          <p:spPr bwMode="auto">
            <a:xfrm>
              <a:off x="2028825" y="317023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7" name="Line 135"/>
            <p:cNvSpPr>
              <a:spLocks noChangeShapeType="1"/>
            </p:cNvSpPr>
            <p:nvPr/>
          </p:nvSpPr>
          <p:spPr bwMode="auto">
            <a:xfrm>
              <a:off x="2028825" y="2962276"/>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8" name="Line 136"/>
            <p:cNvSpPr>
              <a:spLocks noChangeShapeType="1"/>
            </p:cNvSpPr>
            <p:nvPr/>
          </p:nvSpPr>
          <p:spPr bwMode="auto">
            <a:xfrm>
              <a:off x="2028825" y="2754313"/>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9" name="Line 137"/>
            <p:cNvSpPr>
              <a:spLocks noChangeShapeType="1"/>
            </p:cNvSpPr>
            <p:nvPr/>
          </p:nvSpPr>
          <p:spPr bwMode="auto">
            <a:xfrm>
              <a:off x="2073275" y="4851401"/>
              <a:ext cx="50292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0" name="Line 138"/>
            <p:cNvSpPr>
              <a:spLocks noChangeShapeType="1"/>
            </p:cNvSpPr>
            <p:nvPr/>
          </p:nvSpPr>
          <p:spPr bwMode="auto">
            <a:xfrm flipV="1">
              <a:off x="20732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1" name="Line 139"/>
            <p:cNvSpPr>
              <a:spLocks noChangeShapeType="1"/>
            </p:cNvSpPr>
            <p:nvPr/>
          </p:nvSpPr>
          <p:spPr bwMode="auto">
            <a:xfrm flipV="1">
              <a:off x="24955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2" name="Line 140"/>
            <p:cNvSpPr>
              <a:spLocks noChangeShapeType="1"/>
            </p:cNvSpPr>
            <p:nvPr/>
          </p:nvSpPr>
          <p:spPr bwMode="auto">
            <a:xfrm flipV="1">
              <a:off x="29098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3" name="Line 141"/>
            <p:cNvSpPr>
              <a:spLocks noChangeShapeType="1"/>
            </p:cNvSpPr>
            <p:nvPr/>
          </p:nvSpPr>
          <p:spPr bwMode="auto">
            <a:xfrm flipV="1">
              <a:off x="33305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4" name="Line 142"/>
            <p:cNvSpPr>
              <a:spLocks noChangeShapeType="1"/>
            </p:cNvSpPr>
            <p:nvPr/>
          </p:nvSpPr>
          <p:spPr bwMode="auto">
            <a:xfrm flipV="1">
              <a:off x="37528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5" name="Line 143"/>
            <p:cNvSpPr>
              <a:spLocks noChangeShapeType="1"/>
            </p:cNvSpPr>
            <p:nvPr/>
          </p:nvSpPr>
          <p:spPr bwMode="auto">
            <a:xfrm flipV="1">
              <a:off x="41671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6" name="Line 144"/>
            <p:cNvSpPr>
              <a:spLocks noChangeShapeType="1"/>
            </p:cNvSpPr>
            <p:nvPr/>
          </p:nvSpPr>
          <p:spPr bwMode="auto">
            <a:xfrm flipV="1">
              <a:off x="45878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7" name="Line 145"/>
            <p:cNvSpPr>
              <a:spLocks noChangeShapeType="1"/>
            </p:cNvSpPr>
            <p:nvPr/>
          </p:nvSpPr>
          <p:spPr bwMode="auto">
            <a:xfrm flipV="1">
              <a:off x="50101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8" name="Line 146"/>
            <p:cNvSpPr>
              <a:spLocks noChangeShapeType="1"/>
            </p:cNvSpPr>
            <p:nvPr/>
          </p:nvSpPr>
          <p:spPr bwMode="auto">
            <a:xfrm flipV="1">
              <a:off x="54244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9" name="Line 147"/>
            <p:cNvSpPr>
              <a:spLocks noChangeShapeType="1"/>
            </p:cNvSpPr>
            <p:nvPr/>
          </p:nvSpPr>
          <p:spPr bwMode="auto">
            <a:xfrm flipV="1">
              <a:off x="58451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00" name="Line 148"/>
            <p:cNvSpPr>
              <a:spLocks noChangeShapeType="1"/>
            </p:cNvSpPr>
            <p:nvPr/>
          </p:nvSpPr>
          <p:spPr bwMode="auto">
            <a:xfrm flipV="1">
              <a:off x="62674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01" name="Line 149"/>
            <p:cNvSpPr>
              <a:spLocks noChangeShapeType="1"/>
            </p:cNvSpPr>
            <p:nvPr/>
          </p:nvSpPr>
          <p:spPr bwMode="auto">
            <a:xfrm flipV="1">
              <a:off x="66817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02" name="Line 150"/>
            <p:cNvSpPr>
              <a:spLocks noChangeShapeType="1"/>
            </p:cNvSpPr>
            <p:nvPr/>
          </p:nvSpPr>
          <p:spPr bwMode="auto">
            <a:xfrm flipV="1">
              <a:off x="71024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03" name="Rectangle 151"/>
            <p:cNvSpPr>
              <a:spLocks noChangeArrowheads="1"/>
            </p:cNvSpPr>
            <p:nvPr/>
          </p:nvSpPr>
          <p:spPr bwMode="auto">
            <a:xfrm>
              <a:off x="1881188" y="4744410"/>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4" name="Rectangle 153"/>
            <p:cNvSpPr>
              <a:spLocks noChangeArrowheads="1"/>
            </p:cNvSpPr>
            <p:nvPr/>
          </p:nvSpPr>
          <p:spPr bwMode="auto">
            <a:xfrm>
              <a:off x="1800225" y="432848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20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5" name="Rectangle 155"/>
            <p:cNvSpPr>
              <a:spLocks noChangeArrowheads="1"/>
            </p:cNvSpPr>
            <p:nvPr/>
          </p:nvSpPr>
          <p:spPr bwMode="auto">
            <a:xfrm>
              <a:off x="1800225" y="3904622"/>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40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6" name="Rectangle 157"/>
            <p:cNvSpPr>
              <a:spLocks noChangeArrowheads="1"/>
            </p:cNvSpPr>
            <p:nvPr/>
          </p:nvSpPr>
          <p:spPr bwMode="auto">
            <a:xfrm>
              <a:off x="1800225" y="3488697"/>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60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7" name="Rectangle 159"/>
            <p:cNvSpPr>
              <a:spLocks noChangeArrowheads="1"/>
            </p:cNvSpPr>
            <p:nvPr/>
          </p:nvSpPr>
          <p:spPr bwMode="auto">
            <a:xfrm>
              <a:off x="1800225" y="306483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80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8" name="Rectangle 161"/>
            <p:cNvSpPr>
              <a:spLocks noChangeArrowheads="1"/>
            </p:cNvSpPr>
            <p:nvPr/>
          </p:nvSpPr>
          <p:spPr bwMode="auto">
            <a:xfrm>
              <a:off x="1717675" y="2648910"/>
              <a:ext cx="2741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100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9" name="Rectangle 162"/>
            <p:cNvSpPr>
              <a:spLocks noChangeArrowheads="1"/>
            </p:cNvSpPr>
            <p:nvPr/>
          </p:nvSpPr>
          <p:spPr bwMode="auto">
            <a:xfrm>
              <a:off x="2065338" y="4981576"/>
              <a:ext cx="2388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Jan</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0" name="Rectangle 163"/>
            <p:cNvSpPr>
              <a:spLocks noChangeArrowheads="1"/>
            </p:cNvSpPr>
            <p:nvPr/>
          </p:nvSpPr>
          <p:spPr bwMode="auto">
            <a:xfrm>
              <a:off x="2473325" y="4981576"/>
              <a:ext cx="2634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Feb</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1" name="Rectangle 164"/>
            <p:cNvSpPr>
              <a:spLocks noChangeArrowheads="1"/>
            </p:cNvSpPr>
            <p:nvPr/>
          </p:nvSpPr>
          <p:spPr bwMode="auto">
            <a:xfrm>
              <a:off x="2909888" y="4981576"/>
              <a:ext cx="3029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Mar</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2" name="Rectangle 165"/>
            <p:cNvSpPr>
              <a:spLocks noChangeArrowheads="1"/>
            </p:cNvSpPr>
            <p:nvPr/>
          </p:nvSpPr>
          <p:spPr bwMode="auto">
            <a:xfrm>
              <a:off x="3322638" y="4981576"/>
              <a:ext cx="2612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Apr</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3" name="Rectangle 166"/>
            <p:cNvSpPr>
              <a:spLocks noChangeArrowheads="1"/>
            </p:cNvSpPr>
            <p:nvPr/>
          </p:nvSpPr>
          <p:spPr bwMode="auto">
            <a:xfrm>
              <a:off x="3730625" y="4981576"/>
              <a:ext cx="3188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May</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4" name="Rectangle 167"/>
            <p:cNvSpPr>
              <a:spLocks noChangeArrowheads="1"/>
            </p:cNvSpPr>
            <p:nvPr/>
          </p:nvSpPr>
          <p:spPr bwMode="auto">
            <a:xfrm>
              <a:off x="4129088" y="4981576"/>
              <a:ext cx="3366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June</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5" name="Rectangle 168"/>
            <p:cNvSpPr>
              <a:spLocks noChangeArrowheads="1"/>
            </p:cNvSpPr>
            <p:nvPr/>
          </p:nvSpPr>
          <p:spPr bwMode="auto">
            <a:xfrm>
              <a:off x="4573588" y="4981576"/>
              <a:ext cx="2757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July</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6" name="Rectangle 169"/>
            <p:cNvSpPr>
              <a:spLocks noChangeArrowheads="1"/>
            </p:cNvSpPr>
            <p:nvPr/>
          </p:nvSpPr>
          <p:spPr bwMode="auto">
            <a:xfrm>
              <a:off x="4987925" y="4981576"/>
              <a:ext cx="2837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Aug</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7" name="Rectangle 170"/>
            <p:cNvSpPr>
              <a:spLocks noChangeArrowheads="1"/>
            </p:cNvSpPr>
            <p:nvPr/>
          </p:nvSpPr>
          <p:spPr bwMode="auto">
            <a:xfrm>
              <a:off x="5386388" y="4981576"/>
              <a:ext cx="3262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Sept</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8" name="Rectangle 171"/>
            <p:cNvSpPr>
              <a:spLocks noChangeArrowheads="1"/>
            </p:cNvSpPr>
            <p:nvPr/>
          </p:nvSpPr>
          <p:spPr bwMode="auto">
            <a:xfrm>
              <a:off x="5837238" y="4981576"/>
              <a:ext cx="2548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Oct</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9" name="Rectangle 172"/>
            <p:cNvSpPr>
              <a:spLocks noChangeArrowheads="1"/>
            </p:cNvSpPr>
            <p:nvPr/>
          </p:nvSpPr>
          <p:spPr bwMode="auto">
            <a:xfrm>
              <a:off x="6251575" y="4981576"/>
              <a:ext cx="29097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Nov</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0" name="Rectangle 173"/>
            <p:cNvSpPr>
              <a:spLocks noChangeArrowheads="1"/>
            </p:cNvSpPr>
            <p:nvPr/>
          </p:nvSpPr>
          <p:spPr bwMode="auto">
            <a:xfrm>
              <a:off x="6665913" y="4981576"/>
              <a:ext cx="2757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Dec</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1" name="Rectangle 174"/>
            <p:cNvSpPr>
              <a:spLocks noChangeArrowheads="1"/>
            </p:cNvSpPr>
            <p:nvPr/>
          </p:nvSpPr>
          <p:spPr bwMode="auto">
            <a:xfrm>
              <a:off x="1522597" y="2351146"/>
              <a:ext cx="18254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600" b="0" i="0" u="none" strike="noStrike" kern="1200" cap="none" spc="0" normalizeH="0" baseline="0" noProof="0" dirty="0">
                  <a:ln>
                    <a:noFill/>
                  </a:ln>
                  <a:solidFill>
                    <a:srgbClr val="000000"/>
                  </a:solidFill>
                  <a:effectLst/>
                  <a:uLnTx/>
                  <a:uFillTx/>
                  <a:latin typeface="Arial" charset="0"/>
                  <a:ea typeface="+mn-ea"/>
                  <a:cs typeface="Arial" charset="0"/>
                </a:rPr>
                <a:t>% of cows in the herd</a:t>
              </a:r>
              <a:endParaRPr kumimoji="0" lang="en-IE"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22" name="Rectangle 175"/>
            <p:cNvSpPr>
              <a:spLocks noChangeArrowheads="1"/>
            </p:cNvSpPr>
            <p:nvPr/>
          </p:nvSpPr>
          <p:spPr bwMode="auto">
            <a:xfrm>
              <a:off x="2219954" y="2600326"/>
              <a:ext cx="4600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Spring</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3" name="Rectangle 176"/>
            <p:cNvSpPr>
              <a:spLocks noChangeArrowheads="1"/>
            </p:cNvSpPr>
            <p:nvPr/>
          </p:nvSpPr>
          <p:spPr bwMode="auto">
            <a:xfrm>
              <a:off x="3950329" y="2600326"/>
              <a:ext cx="6139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Summer</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4" name="Rectangle 177"/>
            <p:cNvSpPr>
              <a:spLocks noChangeArrowheads="1"/>
            </p:cNvSpPr>
            <p:nvPr/>
          </p:nvSpPr>
          <p:spPr bwMode="auto">
            <a:xfrm>
              <a:off x="5977566" y="2600326"/>
              <a:ext cx="5061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Winter</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5" name="Rectangle 178"/>
            <p:cNvSpPr>
              <a:spLocks noChangeArrowheads="1"/>
            </p:cNvSpPr>
            <p:nvPr/>
          </p:nvSpPr>
          <p:spPr bwMode="auto">
            <a:xfrm>
              <a:off x="2198688" y="3001963"/>
              <a:ext cx="4192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300" b="0" i="0" u="none" strike="noStrike" kern="1200" cap="none" spc="0" normalizeH="0" baseline="0" noProof="0">
                  <a:ln>
                    <a:noFill/>
                  </a:ln>
                  <a:solidFill>
                    <a:srgbClr val="000000"/>
                  </a:solidFill>
                  <a:effectLst/>
                  <a:uLnTx/>
                  <a:uFillTx/>
                  <a:latin typeface="Arial" charset="0"/>
                  <a:ea typeface="+mn-ea"/>
                  <a:cs typeface="Arial" charset="0"/>
                </a:rPr>
                <a:t>CALVE</a:t>
              </a:r>
              <a:endParaRPr kumimoji="0" lang="en-IE"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6" name="Rectangle 179"/>
            <p:cNvSpPr>
              <a:spLocks noChangeArrowheads="1"/>
            </p:cNvSpPr>
            <p:nvPr/>
          </p:nvSpPr>
          <p:spPr bwMode="auto">
            <a:xfrm>
              <a:off x="3589338" y="3633788"/>
              <a:ext cx="63985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0" i="0" u="none" strike="noStrike" kern="1200" cap="none" spc="0" normalizeH="0" baseline="0" noProof="0">
                  <a:ln>
                    <a:noFill/>
                  </a:ln>
                  <a:solidFill>
                    <a:srgbClr val="000000"/>
                  </a:solidFill>
                  <a:effectLst/>
                  <a:uLnTx/>
                  <a:uFillTx/>
                  <a:latin typeface="Arial" charset="0"/>
                  <a:ea typeface="+mn-ea"/>
                  <a:cs typeface="Arial" charset="0"/>
                </a:rPr>
                <a:t>CONCEIVE</a:t>
              </a:r>
              <a:endParaRPr kumimoji="0" lang="en-IE"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7" name="Rectangle 180"/>
            <p:cNvSpPr>
              <a:spLocks noChangeArrowheads="1"/>
            </p:cNvSpPr>
            <p:nvPr/>
          </p:nvSpPr>
          <p:spPr bwMode="auto">
            <a:xfrm>
              <a:off x="6215063" y="2994026"/>
              <a:ext cx="67646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0" i="0" u="none" strike="noStrike" kern="1200" cap="none" spc="0" normalizeH="0" baseline="0" noProof="0">
                  <a:ln>
                    <a:noFill/>
                  </a:ln>
                  <a:solidFill>
                    <a:srgbClr val="000000"/>
                  </a:solidFill>
                  <a:effectLst/>
                  <a:uLnTx/>
                  <a:uFillTx/>
                  <a:latin typeface="Arial" charset="0"/>
                  <a:ea typeface="+mn-ea"/>
                  <a:cs typeface="Arial" charset="0"/>
                </a:rPr>
                <a:t>DRIED-OFF</a:t>
              </a:r>
              <a:endParaRPr kumimoji="0" lang="en-IE"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6150" name="Text Box 10"/>
          <p:cNvSpPr txBox="1">
            <a:spLocks noChangeArrowheads="1"/>
          </p:cNvSpPr>
          <p:nvPr/>
        </p:nvSpPr>
        <p:spPr bwMode="auto">
          <a:xfrm>
            <a:off x="72729" y="4030663"/>
            <a:ext cx="33121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Compact </a:t>
            </a: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afkalven</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IE" alt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IE" altLang="en-US" sz="2400" b="1" dirty="0" err="1">
                <a:solidFill>
                  <a:prstClr val="black"/>
                </a:solidFill>
              </a:rPr>
              <a:t>h</a:t>
            </a: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oge</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vruchtbaarheid</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veestapel</a:t>
            </a:r>
            <a:endParaRPr kumimoji="0" lang="en-GB" alt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65" name="Subtitle 2"/>
          <p:cNvSpPr txBox="1">
            <a:spLocks/>
          </p:cNvSpPr>
          <p:nvPr/>
        </p:nvSpPr>
        <p:spPr bwMode="auto">
          <a:xfrm>
            <a:off x="1855028" y="6321528"/>
            <a:ext cx="5291977" cy="360363"/>
          </a:xfrm>
          <a:prstGeom prst="rect">
            <a:avLst/>
          </a:prstGeom>
          <a:solidFill>
            <a:schemeClr val="accent3"/>
          </a:solidFill>
          <a:ln>
            <a:noFill/>
          </a:ln>
          <a:extLst/>
        </p:spPr>
        <p:txBody>
          <a:bodyPr/>
          <a:lstStyle>
            <a:lvl1pPr marL="342900" indent="-342900" algn="l" rtl="0" eaLnBrk="0" fontAlgn="base" hangingPunct="0">
              <a:spcBef>
                <a:spcPct val="20000"/>
              </a:spcBef>
              <a:spcAft>
                <a:spcPct val="0"/>
              </a:spcAft>
              <a:defRPr sz="1600">
                <a:solidFill>
                  <a:srgbClr val="707074"/>
                </a:solidFill>
                <a:latin typeface="+mn-lt"/>
                <a:ea typeface="+mn-ea"/>
                <a:cs typeface="+mn-cs"/>
              </a:defRPr>
            </a:lvl1pPr>
            <a:lvl2pPr marL="742950" indent="-28575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2pPr>
            <a:lvl3pPr marL="1143000" indent="-22860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3pPr>
            <a:lvl4pPr marL="1600200" indent="-22860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4pPr>
            <a:lvl5pPr marL="2057400" indent="-22860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5pPr>
            <a:lvl6pPr marL="25146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6pPr>
            <a:lvl7pPr marL="29718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7pPr>
            <a:lvl8pPr marL="34290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8pPr>
            <a:lvl9pPr marL="38862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IE" sz="1600" b="0" i="1" u="none" strike="noStrike" kern="0" cap="none" spc="0" normalizeH="0" baseline="0" noProof="0" dirty="0" smtClean="0">
                <a:ln>
                  <a:noFill/>
                </a:ln>
                <a:solidFill>
                  <a:srgbClr val="707074"/>
                </a:solidFill>
                <a:effectLst/>
                <a:uLnTx/>
                <a:uFillTx/>
                <a:latin typeface="Calibri"/>
                <a:ea typeface="+mn-ea"/>
                <a:cs typeface="+mn-cs"/>
              </a:rPr>
              <a:t>“</a:t>
            </a:r>
            <a:r>
              <a:rPr kumimoji="0" lang="en-IE" sz="1600" b="0" i="1" u="none" strike="noStrike" kern="0" cap="none" spc="0" normalizeH="0" baseline="0" noProof="0" dirty="0" err="1" smtClean="0">
                <a:ln>
                  <a:noFill/>
                </a:ln>
                <a:solidFill>
                  <a:srgbClr val="707074"/>
                </a:solidFill>
                <a:effectLst/>
                <a:uLnTx/>
                <a:uFillTx/>
                <a:latin typeface="Calibri"/>
                <a:ea typeface="+mn-ea"/>
                <a:cs typeface="+mn-cs"/>
              </a:rPr>
              <a:t>Eenvoud</a:t>
            </a:r>
            <a:r>
              <a:rPr kumimoji="0" lang="en-IE" sz="1600" b="0" i="1" u="none" strike="noStrike" kern="0" cap="none" spc="0" normalizeH="0" baseline="0" noProof="0" dirty="0" smtClean="0">
                <a:ln>
                  <a:noFill/>
                </a:ln>
                <a:solidFill>
                  <a:srgbClr val="707074"/>
                </a:solidFill>
                <a:effectLst/>
                <a:uLnTx/>
                <a:uFillTx/>
                <a:latin typeface="Calibri"/>
                <a:ea typeface="+mn-ea"/>
                <a:cs typeface="+mn-cs"/>
              </a:rPr>
              <a:t> is de </a:t>
            </a:r>
            <a:r>
              <a:rPr kumimoji="0" lang="en-IE" sz="1600" b="0" i="1" u="none" strike="noStrike" kern="0" cap="none" spc="0" normalizeH="0" baseline="0" noProof="0" dirty="0" err="1" smtClean="0">
                <a:ln>
                  <a:noFill/>
                </a:ln>
                <a:solidFill>
                  <a:srgbClr val="707074"/>
                </a:solidFill>
                <a:effectLst/>
                <a:uLnTx/>
                <a:uFillTx/>
                <a:latin typeface="Calibri"/>
                <a:ea typeface="+mn-ea"/>
                <a:cs typeface="+mn-cs"/>
              </a:rPr>
              <a:t>ultieme</a:t>
            </a:r>
            <a:r>
              <a:rPr kumimoji="0" lang="en-IE" sz="1600" b="0" i="1" u="none" strike="noStrike" kern="0" cap="none" spc="0" normalizeH="0" baseline="0" noProof="0" dirty="0" smtClean="0">
                <a:ln>
                  <a:noFill/>
                </a:ln>
                <a:solidFill>
                  <a:srgbClr val="707074"/>
                </a:solidFill>
                <a:effectLst/>
                <a:uLnTx/>
                <a:uFillTx/>
                <a:latin typeface="Calibri"/>
                <a:ea typeface="+mn-ea"/>
                <a:cs typeface="+mn-cs"/>
              </a:rPr>
              <a:t> </a:t>
            </a:r>
            <a:r>
              <a:rPr kumimoji="0" lang="en-IE" sz="1600" b="0" i="1" u="none" strike="noStrike" kern="0" cap="none" spc="0" normalizeH="0" baseline="0" noProof="0" dirty="0" err="1" smtClean="0">
                <a:ln>
                  <a:noFill/>
                </a:ln>
                <a:solidFill>
                  <a:srgbClr val="707074"/>
                </a:solidFill>
                <a:effectLst/>
                <a:uLnTx/>
                <a:uFillTx/>
                <a:latin typeface="Calibri"/>
                <a:ea typeface="+mn-ea"/>
                <a:cs typeface="+mn-cs"/>
              </a:rPr>
              <a:t>verfijning</a:t>
            </a:r>
            <a:r>
              <a:rPr kumimoji="0" lang="en-IE" sz="1600" b="0" i="1" u="none" strike="noStrike" kern="0" cap="none" spc="0" normalizeH="0" baseline="0" noProof="0" dirty="0" smtClean="0">
                <a:ln>
                  <a:noFill/>
                </a:ln>
                <a:solidFill>
                  <a:srgbClr val="707074"/>
                </a:solidFill>
                <a:effectLst/>
                <a:uLnTx/>
                <a:uFillTx/>
                <a:latin typeface="Calibri"/>
                <a:ea typeface="+mn-ea"/>
                <a:cs typeface="+mn-cs"/>
              </a:rPr>
              <a:t>” – Leonardo da Vinci.</a:t>
            </a:r>
            <a:endParaRPr kumimoji="0" lang="en-IE" sz="1600" b="0" i="0" u="none" strike="noStrike" kern="0" cap="none" spc="0" normalizeH="0" baseline="0" noProof="0" dirty="0">
              <a:ln>
                <a:noFill/>
              </a:ln>
              <a:solidFill>
                <a:srgbClr val="707074"/>
              </a:solidFill>
              <a:effectLst/>
              <a:uLnTx/>
              <a:uFillTx/>
              <a:latin typeface="Calibri"/>
              <a:ea typeface="+mn-ea"/>
              <a:cs typeface="+mn-cs"/>
            </a:endParaRPr>
          </a:p>
        </p:txBody>
      </p:sp>
    </p:spTree>
    <p:extLst>
      <p:ext uri="{BB962C8B-B14F-4D97-AF65-F5344CB8AC3E}">
        <p14:creationId xmlns:p14="http://schemas.microsoft.com/office/powerpoint/2010/main" val="28462057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88913"/>
            <a:ext cx="6228920" cy="533400"/>
          </a:xfrm>
        </p:spPr>
        <p:txBody>
          <a:bodyPr/>
          <a:lstStyle/>
          <a:p>
            <a:pPr algn="ctr"/>
            <a:r>
              <a:rPr lang="en-IE" altLang="en-US" sz="2400" b="1" dirty="0" err="1" smtClean="0">
                <a:solidFill>
                  <a:schemeClr val="tx1"/>
                </a:solidFill>
              </a:rPr>
              <a:t>Beweidingsdoelstellingen</a:t>
            </a:r>
            <a:endParaRPr lang="en-GB" altLang="en-US" sz="2400" b="1" dirty="0" smtClean="0">
              <a:solidFill>
                <a:schemeClr val="tx1"/>
              </a:solidFill>
            </a:endParaRPr>
          </a:p>
        </p:txBody>
      </p:sp>
      <p:sp>
        <p:nvSpPr>
          <p:cNvPr id="10243" name="Text Box 16"/>
          <p:cNvSpPr txBox="1">
            <a:spLocks noChangeArrowheads="1"/>
          </p:cNvSpPr>
          <p:nvPr/>
        </p:nvSpPr>
        <p:spPr bwMode="auto">
          <a:xfrm>
            <a:off x="-252413" y="1268413"/>
            <a:ext cx="3987801" cy="81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90000"/>
              </a:lnSpc>
              <a:spcBef>
                <a:spcPct val="50000"/>
              </a:spcBef>
              <a:spcAft>
                <a:spcPts val="0"/>
              </a:spcAft>
              <a:buClrTx/>
              <a:buSzTx/>
              <a:buFontTx/>
              <a:buNone/>
              <a:tabLst/>
              <a:defRPr/>
            </a:pPr>
            <a:r>
              <a:rPr kumimoji="0" lang="en-IE" altLang="en-US" sz="2400" b="0" i="0" u="none" strike="noStrike" kern="1200" cap="none" spc="0" normalizeH="0" baseline="0" noProof="0" dirty="0" err="1">
                <a:ln>
                  <a:noFill/>
                </a:ln>
                <a:solidFill>
                  <a:prstClr val="black"/>
                </a:solidFill>
                <a:effectLst/>
                <a:uLnTx/>
                <a:uFillTx/>
                <a:latin typeface="Tahoma" pitchFamily="34" charset="0"/>
                <a:ea typeface="+mn-ea"/>
                <a:cs typeface="+mn-cs"/>
              </a:rPr>
              <a:t>Hoge</a:t>
            </a:r>
            <a:r>
              <a:rPr kumimoji="0" lang="en-IE" altLang="en-US" sz="2400" b="0" i="0" u="none" strike="noStrike" kern="1200" cap="none" spc="0" normalizeH="0" baseline="0" noProof="0" dirty="0">
                <a:ln>
                  <a:noFill/>
                </a:ln>
                <a:solidFill>
                  <a:prstClr val="black"/>
                </a:solidFill>
                <a:effectLst/>
                <a:uLnTx/>
                <a:uFillTx/>
                <a:latin typeface="Tahoma" pitchFamily="34" charset="0"/>
                <a:ea typeface="+mn-ea"/>
                <a:cs typeface="+mn-cs"/>
              </a:rPr>
              <a:t> </a:t>
            </a:r>
            <a:r>
              <a:rPr lang="en-IE" altLang="en-US" sz="2400" dirty="0">
                <a:solidFill>
                  <a:prstClr val="black"/>
                </a:solidFill>
                <a:latin typeface="Tahoma" pitchFamily="34" charset="0"/>
              </a:rPr>
              <a:t>d</a:t>
            </a:r>
            <a:r>
              <a:rPr kumimoji="0" lang="en-IE" altLang="en-US" sz="2400" b="0" i="0" u="none" strike="noStrike" kern="1200" cap="none" spc="0" normalizeH="0" baseline="0" noProof="0" dirty="0" err="1" smtClean="0">
                <a:ln>
                  <a:noFill/>
                </a:ln>
                <a:solidFill>
                  <a:prstClr val="black"/>
                </a:solidFill>
                <a:effectLst/>
                <a:uLnTx/>
                <a:uFillTx/>
                <a:latin typeface="Tahoma" pitchFamily="34" charset="0"/>
                <a:ea typeface="+mn-ea"/>
                <a:cs typeface="+mn-cs"/>
              </a:rPr>
              <a:t>ierlijke</a:t>
            </a:r>
            <a:r>
              <a:rPr kumimoji="0" lang="en-IE" altLang="en-US" sz="2400" b="0" i="0" u="none" strike="noStrike" kern="1200" cap="none" spc="0" normalizeH="0" baseline="0" noProof="0" dirty="0" smtClean="0">
                <a:ln>
                  <a:noFill/>
                </a:ln>
                <a:solidFill>
                  <a:prstClr val="black"/>
                </a:solidFill>
                <a:effectLst/>
                <a:uLnTx/>
                <a:uFillTx/>
                <a:latin typeface="Tahoma" pitchFamily="34" charset="0"/>
                <a:ea typeface="+mn-ea"/>
                <a:cs typeface="+mn-cs"/>
              </a:rPr>
              <a:t> </a:t>
            </a:r>
            <a:r>
              <a:rPr kumimoji="0" lang="en-IE" altLang="en-US" sz="2400" b="0" i="0" u="none" strike="noStrike" kern="1200" cap="none" spc="0" normalizeH="0" baseline="0" noProof="0" dirty="0" err="1">
                <a:ln>
                  <a:noFill/>
                </a:ln>
                <a:solidFill>
                  <a:prstClr val="black"/>
                </a:solidFill>
                <a:effectLst/>
                <a:uLnTx/>
                <a:uFillTx/>
                <a:latin typeface="Tahoma" pitchFamily="34" charset="0"/>
                <a:ea typeface="+mn-ea"/>
                <a:cs typeface="+mn-cs"/>
              </a:rPr>
              <a:t>prestaties</a:t>
            </a:r>
            <a:endParaRPr kumimoji="0" lang="en-IE" altLang="en-US" sz="2400" b="0" i="0" u="none" strike="noStrike" kern="1200" cap="none" spc="0" normalizeH="0" baseline="0" noProof="0" dirty="0">
              <a:ln>
                <a:noFill/>
              </a:ln>
              <a:solidFill>
                <a:prstClr val="black"/>
              </a:solidFill>
              <a:effectLst/>
              <a:uLnTx/>
              <a:uFillTx/>
              <a:latin typeface="Tahoma" pitchFamily="34" charset="0"/>
              <a:ea typeface="+mn-ea"/>
              <a:cs typeface="+mn-cs"/>
            </a:endParaRPr>
          </a:p>
          <a:p>
            <a:pPr marL="0" marR="0" lvl="0" indent="0" algn="ctr" defTabSz="914400" rtl="0" eaLnBrk="1" fontAlgn="auto" latinLnBrk="0" hangingPunct="1">
              <a:lnSpc>
                <a:spcPct val="50000"/>
              </a:lnSpc>
              <a:spcBef>
                <a:spcPct val="50000"/>
              </a:spcBef>
              <a:spcAft>
                <a:spcPts val="0"/>
              </a:spcAft>
              <a:buClrTx/>
              <a:buSzTx/>
              <a:buFontTx/>
              <a:buNone/>
              <a:tabLst/>
              <a:defRPr/>
            </a:pPr>
            <a:r>
              <a:rPr kumimoji="0" lang="en-IE" altLang="en-US" sz="2400" b="0" i="0" u="none" strike="noStrike" kern="1200" cap="none" spc="0" normalizeH="0" baseline="0" noProof="0" dirty="0" smtClean="0">
                <a:ln>
                  <a:noFill/>
                </a:ln>
                <a:solidFill>
                  <a:prstClr val="black"/>
                </a:solidFill>
                <a:effectLst/>
                <a:uLnTx/>
                <a:uFillTx/>
                <a:latin typeface="Tahoma" pitchFamily="34" charset="0"/>
                <a:ea typeface="+mn-ea"/>
                <a:cs typeface="+mn-cs"/>
              </a:rPr>
              <a:t>Kg</a:t>
            </a:r>
            <a:r>
              <a:rPr kumimoji="0" lang="en-IE" altLang="en-US" sz="2400" b="0" i="0" u="none" strike="noStrike" kern="1200" cap="none" spc="0" normalizeH="0" noProof="0" dirty="0" smtClean="0">
                <a:ln>
                  <a:noFill/>
                </a:ln>
                <a:solidFill>
                  <a:prstClr val="black"/>
                </a:solidFill>
                <a:effectLst/>
                <a:uLnTx/>
                <a:uFillTx/>
                <a:latin typeface="Tahoma" pitchFamily="34" charset="0"/>
                <a:ea typeface="+mn-ea"/>
                <a:cs typeface="+mn-cs"/>
              </a:rPr>
              <a:t> milk solids</a:t>
            </a:r>
            <a:r>
              <a:rPr kumimoji="0" lang="en-IE" altLang="en-US" sz="2400" b="0" i="0" u="none" strike="noStrike" kern="1200" cap="none" spc="0" normalizeH="0" baseline="0" noProof="0" dirty="0" smtClean="0">
                <a:ln>
                  <a:noFill/>
                </a:ln>
                <a:solidFill>
                  <a:prstClr val="black"/>
                </a:solidFill>
                <a:effectLst/>
                <a:uLnTx/>
                <a:uFillTx/>
                <a:latin typeface="Tahoma" pitchFamily="34" charset="0"/>
                <a:ea typeface="+mn-ea"/>
                <a:cs typeface="+mn-cs"/>
              </a:rPr>
              <a:t>/hectare</a:t>
            </a:r>
            <a:endParaRPr kumimoji="0" lang="en-GB" altLang="en-US" sz="24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pic>
        <p:nvPicPr>
          <p:cNvPr id="10244" name="Picture 21" descr="grass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05600" y="0"/>
            <a:ext cx="21129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5" name="Group 25"/>
          <p:cNvGrpSpPr>
            <a:grpSpLocks/>
          </p:cNvGrpSpPr>
          <p:nvPr/>
        </p:nvGrpSpPr>
        <p:grpSpPr bwMode="auto">
          <a:xfrm>
            <a:off x="1238250" y="692150"/>
            <a:ext cx="3282950" cy="576263"/>
            <a:chOff x="780" y="436"/>
            <a:chExt cx="2068" cy="817"/>
          </a:xfrm>
        </p:grpSpPr>
        <p:sp>
          <p:nvSpPr>
            <p:cNvPr id="10250" name="Line 15"/>
            <p:cNvSpPr>
              <a:spLocks noChangeShapeType="1"/>
            </p:cNvSpPr>
            <p:nvPr/>
          </p:nvSpPr>
          <p:spPr bwMode="auto">
            <a:xfrm flipH="1">
              <a:off x="780" y="436"/>
              <a:ext cx="1057" cy="807"/>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prstClr val="black"/>
                </a:solidFill>
                <a:effectLst/>
                <a:uLnTx/>
                <a:uFillTx/>
                <a:latin typeface="Calibri"/>
                <a:ea typeface="+mn-ea"/>
                <a:cs typeface="+mn-cs"/>
              </a:endParaRPr>
            </a:p>
          </p:txBody>
        </p:sp>
        <p:sp>
          <p:nvSpPr>
            <p:cNvPr id="10251" name="Line 23"/>
            <p:cNvSpPr>
              <a:spLocks noChangeShapeType="1"/>
            </p:cNvSpPr>
            <p:nvPr/>
          </p:nvSpPr>
          <p:spPr bwMode="auto">
            <a:xfrm>
              <a:off x="1791" y="446"/>
              <a:ext cx="1057" cy="807"/>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246" name="Text Box 24"/>
          <p:cNvSpPr txBox="1">
            <a:spLocks noChangeArrowheads="1"/>
          </p:cNvSpPr>
          <p:nvPr/>
        </p:nvSpPr>
        <p:spPr bwMode="auto">
          <a:xfrm>
            <a:off x="3800475" y="1268413"/>
            <a:ext cx="3219450" cy="79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90000"/>
              </a:lnSpc>
              <a:spcBef>
                <a:spcPct val="50000"/>
              </a:spcBef>
              <a:spcAft>
                <a:spcPts val="0"/>
              </a:spcAft>
              <a:buClrTx/>
              <a:buSzTx/>
              <a:buFontTx/>
              <a:buNone/>
              <a:tabLst/>
              <a:defRPr/>
            </a:pPr>
            <a:r>
              <a:rPr lang="en-IE" altLang="en-US" sz="2400" dirty="0" err="1" smtClean="0">
                <a:solidFill>
                  <a:prstClr val="black"/>
                </a:solidFill>
                <a:latin typeface="Tahoma" pitchFamily="34" charset="0"/>
              </a:rPr>
              <a:t>Hoge</a:t>
            </a:r>
            <a:r>
              <a:rPr kumimoji="0" lang="en-IE" altLang="en-US" sz="2400" b="0" i="0" u="none" strike="noStrike" kern="1200" cap="none" spc="0" normalizeH="0" baseline="0" noProof="0" dirty="0" smtClean="0">
                <a:ln>
                  <a:noFill/>
                </a:ln>
                <a:solidFill>
                  <a:prstClr val="black"/>
                </a:solidFill>
                <a:effectLst/>
                <a:uLnTx/>
                <a:uFillTx/>
                <a:latin typeface="Tahoma" pitchFamily="34" charset="0"/>
                <a:ea typeface="+mn-ea"/>
                <a:cs typeface="+mn-cs"/>
              </a:rPr>
              <a:t> </a:t>
            </a:r>
            <a:r>
              <a:rPr kumimoji="0" lang="en-IE" altLang="en-US" sz="2400" b="0" i="0" u="none" strike="noStrike" kern="1200" cap="none" spc="0" normalizeH="0" baseline="0" noProof="0" dirty="0" err="1" smtClean="0">
                <a:ln>
                  <a:noFill/>
                </a:ln>
                <a:solidFill>
                  <a:prstClr val="black"/>
                </a:solidFill>
                <a:effectLst/>
                <a:uLnTx/>
                <a:uFillTx/>
                <a:latin typeface="Tahoma" pitchFamily="34" charset="0"/>
                <a:ea typeface="+mn-ea"/>
                <a:cs typeface="+mn-cs"/>
              </a:rPr>
              <a:t>grasgroei</a:t>
            </a:r>
            <a:endParaRPr kumimoji="0" lang="en-IE" altLang="en-US" sz="2400" b="0" i="0" u="none" strike="noStrike" kern="1200" cap="none" spc="0" normalizeH="0" baseline="0" noProof="0" dirty="0">
              <a:ln>
                <a:noFill/>
              </a:ln>
              <a:solidFill>
                <a:prstClr val="black"/>
              </a:solidFill>
              <a:effectLst/>
              <a:uLnTx/>
              <a:uFillTx/>
              <a:latin typeface="Tahoma" pitchFamily="34" charset="0"/>
              <a:ea typeface="+mn-ea"/>
              <a:cs typeface="+mn-cs"/>
            </a:endParaRPr>
          </a:p>
          <a:p>
            <a:pPr marL="0" marR="0" lvl="0" indent="0" algn="l" defTabSz="914400" rtl="0" eaLnBrk="1" fontAlgn="auto" latinLnBrk="0" hangingPunct="1">
              <a:lnSpc>
                <a:spcPct val="50000"/>
              </a:lnSpc>
              <a:spcBef>
                <a:spcPct val="50000"/>
              </a:spcBef>
              <a:spcAft>
                <a:spcPts val="0"/>
              </a:spcAft>
              <a:buClrTx/>
              <a:buSzTx/>
              <a:buFontTx/>
              <a:buNone/>
              <a:tabLst/>
              <a:defRPr/>
            </a:pPr>
            <a:r>
              <a:rPr kumimoji="0" lang="en-IE" altLang="en-US" sz="2400" b="0" i="0" u="none" strike="noStrike" kern="1200" cap="none" spc="0" normalizeH="0" baseline="0" noProof="0" dirty="0" err="1">
                <a:ln>
                  <a:noFill/>
                </a:ln>
                <a:solidFill>
                  <a:prstClr val="black"/>
                </a:solidFill>
                <a:effectLst/>
                <a:uLnTx/>
                <a:uFillTx/>
                <a:latin typeface="Tahoma" pitchFamily="34" charset="0"/>
                <a:ea typeface="+mn-ea"/>
                <a:cs typeface="+mn-cs"/>
              </a:rPr>
              <a:t>Lage</a:t>
            </a:r>
            <a:r>
              <a:rPr kumimoji="0" lang="en-IE" altLang="en-US" sz="24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IE" altLang="en-US" sz="2400" b="0" i="0" u="none" strike="noStrike" kern="1200" cap="none" spc="0" normalizeH="0" baseline="0" noProof="0" dirty="0" err="1">
                <a:ln>
                  <a:noFill/>
                </a:ln>
                <a:solidFill>
                  <a:prstClr val="black"/>
                </a:solidFill>
                <a:effectLst/>
                <a:uLnTx/>
                <a:uFillTx/>
                <a:latin typeface="Tahoma" pitchFamily="34" charset="0"/>
                <a:ea typeface="+mn-ea"/>
                <a:cs typeface="+mn-cs"/>
              </a:rPr>
              <a:t>voerkosten</a:t>
            </a:r>
            <a:endParaRPr kumimoji="0" lang="en-GB" altLang="en-US" sz="24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0247" name="Rectangle 26"/>
          <p:cNvSpPr>
            <a:spLocks noChangeArrowheads="1"/>
          </p:cNvSpPr>
          <p:nvPr/>
        </p:nvSpPr>
        <p:spPr bwMode="auto">
          <a:xfrm>
            <a:off x="304800" y="2414588"/>
            <a:ext cx="861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533400" marR="0" lvl="0" indent="-533400" algn="l" defTabSz="914400" rtl="0" eaLnBrk="0" fontAlgn="auto" latinLnBrk="0" hangingPunct="0">
              <a:lnSpc>
                <a:spcPct val="110000"/>
              </a:lnSpc>
              <a:spcBef>
                <a:spcPct val="20000"/>
              </a:spcBef>
              <a:spcAft>
                <a:spcPts val="0"/>
              </a:spcAft>
              <a:buClr>
                <a:srgbClr val="000066"/>
              </a:buClr>
              <a:buSzPct val="75000"/>
              <a:buFont typeface="Wingdings" pitchFamily="2" charset="2"/>
              <a:buAutoNum type="arabicPeriod"/>
              <a:tabLst/>
              <a:defRPr/>
            </a:pP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Maximaliseer</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het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aandeel</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vers</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gras</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in het </a:t>
            </a:r>
            <a:r>
              <a:rPr lang="en-GB" altLang="en-US" sz="2400" dirty="0" err="1" smtClean="0">
                <a:solidFill>
                  <a:prstClr val="black"/>
                </a:solidFill>
              </a:rPr>
              <a:t>rantsoen</a:t>
            </a:r>
            <a:endParaRPr kumimoji="0" lang="en-GB"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33851" name="Rectangle 27" descr="Rectangle: Click to edit Master text styles&#10;Second level&#10;Third level&#10;Fourth level&#10;Fifth level"/>
          <p:cNvSpPr>
            <a:spLocks noChangeArrowheads="1"/>
          </p:cNvSpPr>
          <p:nvPr/>
        </p:nvSpPr>
        <p:spPr bwMode="auto">
          <a:xfrm>
            <a:off x="304800" y="4548188"/>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defRPr>
                <a:solidFill>
                  <a:schemeClr val="tx1"/>
                </a:solidFill>
                <a:latin typeface="Arial" charset="0"/>
              </a:defRPr>
            </a:lvl1pPr>
            <a:lvl2pPr marL="990600" indent="-5334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609600" marR="0" lvl="0" indent="-609600" algn="l" defTabSz="914400" rtl="0" eaLnBrk="0" fontAlgn="auto" latinLnBrk="0" hangingPunct="0">
              <a:lnSpc>
                <a:spcPct val="90000"/>
              </a:lnSpc>
              <a:spcBef>
                <a:spcPct val="20000"/>
              </a:spcBef>
              <a:spcAft>
                <a:spcPts val="0"/>
              </a:spcAft>
              <a:buClr>
                <a:srgbClr val="000066"/>
              </a:buClr>
              <a:buSzPct val="75000"/>
              <a:buFont typeface="Wingdings" pitchFamily="2" charset="2"/>
              <a:buAutoNum type="arabicPeriod" startAt="3"/>
              <a:tabLst/>
              <a:defRPr/>
            </a:pP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Voeder</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budgettering</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p>
          <a:p>
            <a:pPr marL="990600" marR="0" lvl="1" indent="-533400" algn="l" defTabSz="914400" rtl="0" eaLnBrk="0" fontAlgn="auto" latinLnBrk="0" hangingPunct="0">
              <a:lnSpc>
                <a:spcPct val="90000"/>
              </a:lnSpc>
              <a:spcBef>
                <a:spcPct val="20000"/>
              </a:spcBef>
              <a:spcAft>
                <a:spcPts val="0"/>
              </a:spcAft>
              <a:buClr>
                <a:srgbClr val="000066"/>
              </a:buClr>
              <a:buSzTx/>
              <a:buFont typeface="Wingdings" pitchFamily="2" charset="2"/>
              <a:buChar char="Ø"/>
              <a:tabLst/>
              <a:defRPr/>
            </a:pP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Realiseer</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doelstellingen</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per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seizoen</a:t>
            </a:r>
            <a:endParaRPr kumimoji="0" lang="en-GB" altLang="en-US" sz="2400" b="0" i="0" u="none" strike="noStrike" kern="1200" cap="none" spc="0" normalizeH="0" baseline="0" noProof="0" dirty="0">
              <a:ln>
                <a:noFill/>
              </a:ln>
              <a:solidFill>
                <a:prstClr val="black"/>
              </a:solidFill>
              <a:effectLst/>
              <a:uLnTx/>
              <a:uFillTx/>
              <a:latin typeface="Arial" charset="0"/>
              <a:ea typeface="+mn-ea"/>
              <a:cs typeface="+mn-cs"/>
            </a:endParaRPr>
          </a:p>
          <a:p>
            <a:pPr marL="990600" marR="0" lvl="1" indent="-533400" algn="l" defTabSz="914400" rtl="0" eaLnBrk="0" fontAlgn="auto" latinLnBrk="0" hangingPunct="0">
              <a:lnSpc>
                <a:spcPct val="90000"/>
              </a:lnSpc>
              <a:spcBef>
                <a:spcPct val="20000"/>
              </a:spcBef>
              <a:spcAft>
                <a:spcPts val="0"/>
              </a:spcAft>
              <a:buClr>
                <a:srgbClr val="000066"/>
              </a:buClr>
              <a:buSzTx/>
              <a:buFont typeface="Wingdings" pitchFamily="2" charset="2"/>
              <a:buChar char="Ø"/>
              <a:tabLst/>
              <a:defRPr/>
            </a:pP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Identificeer</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overschotten</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tekorten</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en</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reageer</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daar</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op </a:t>
            </a:r>
            <a:endParaRPr kumimoji="0" lang="en-GB" altLang="en-US" sz="2400" b="0" i="0" u="none" strike="noStrike" kern="1200" cap="none" spc="0" normalizeH="0" baseline="0" noProof="0" dirty="0">
              <a:ln>
                <a:noFill/>
              </a:ln>
              <a:solidFill>
                <a:prstClr val="black"/>
              </a:solidFill>
              <a:effectLst/>
              <a:uLnTx/>
              <a:uFillTx/>
              <a:latin typeface="Arial" charset="0"/>
              <a:ea typeface="+mn-ea"/>
              <a:cs typeface="+mn-cs"/>
            </a:endParaRPr>
          </a:p>
          <a:p>
            <a:pPr marL="609600" marR="0" lvl="0" indent="-609600" algn="l" defTabSz="914400" rtl="0" eaLnBrk="0" fontAlgn="auto" latinLnBrk="0" hangingPunct="0">
              <a:lnSpc>
                <a:spcPct val="90000"/>
              </a:lnSpc>
              <a:spcBef>
                <a:spcPct val="20000"/>
              </a:spcBef>
              <a:spcAft>
                <a:spcPts val="0"/>
              </a:spcAft>
              <a:buClr>
                <a:srgbClr val="CAF278"/>
              </a:buClr>
              <a:buSzPct val="75000"/>
              <a:buFont typeface="Wingdings" pitchFamily="2" charset="2"/>
              <a:buNone/>
              <a:tabLst/>
              <a:defRPr/>
            </a:pPr>
            <a:endParaRPr kumimoji="0" lang="en-GB"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33852" name="Rectangle 28" descr="Rectangle: Click to edit Master text styles&#10;Second level&#10;Third level&#10;Fourth level&#10;Fifth level"/>
          <p:cNvSpPr>
            <a:spLocks noChangeArrowheads="1"/>
          </p:cNvSpPr>
          <p:nvPr/>
        </p:nvSpPr>
        <p:spPr bwMode="auto">
          <a:xfrm>
            <a:off x="304800" y="3252788"/>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609600" marR="0" lvl="0" indent="-609600" algn="l" defTabSz="914400" rtl="0" eaLnBrk="0" fontAlgn="auto" latinLnBrk="0" hangingPunct="0">
              <a:lnSpc>
                <a:spcPct val="110000"/>
              </a:lnSpc>
              <a:spcBef>
                <a:spcPct val="20000"/>
              </a:spcBef>
              <a:spcAft>
                <a:spcPts val="0"/>
              </a:spcAft>
              <a:buClr>
                <a:srgbClr val="000066"/>
              </a:buClr>
              <a:buSzPct val="75000"/>
              <a:buFont typeface="Wingdings" pitchFamily="2" charset="2"/>
              <a:buAutoNum type="arabicPeriod" startAt="2"/>
              <a:tabLst/>
              <a:defRPr/>
            </a:pP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Voorzie</a:t>
            </a:r>
            <a:r>
              <a:rPr kumimoji="0" lang="en-GB" altLang="en-US" sz="2400" b="0" i="0" u="none" strike="noStrike" kern="1200" cap="none" spc="0" normalizeH="0" noProof="0" dirty="0" smtClean="0">
                <a:ln>
                  <a:noFill/>
                </a:ln>
                <a:solidFill>
                  <a:prstClr val="black"/>
                </a:solidFill>
                <a:effectLst/>
                <a:uLnTx/>
                <a:uFillTx/>
                <a:latin typeface="Arial" charset="0"/>
                <a:ea typeface="+mn-ea"/>
                <a:cs typeface="+mn-cs"/>
              </a:rPr>
              <a:t> d</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e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koe</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van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voldoende</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groen</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blad</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en</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conditioner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tegelijkertijd</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de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graszode</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voor</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toekomstige</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beweiding</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a:t>
            </a:r>
          </a:p>
        </p:txBody>
      </p:sp>
    </p:spTree>
    <p:extLst>
      <p:ext uri="{BB962C8B-B14F-4D97-AF65-F5344CB8AC3E}">
        <p14:creationId xmlns:p14="http://schemas.microsoft.com/office/powerpoint/2010/main" val="3686953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38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3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51" grpId="0" autoUpdateAnimBg="0"/>
      <p:bldP spid="33385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55002"/>
            <a:ext cx="7227845" cy="5966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descr="\\mkvx341\homeshares3$\Fergus.Bogue\My Pictures\IMG_353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53327" y="2782732"/>
            <a:ext cx="2890673" cy="198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4523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997" y="770021"/>
            <a:ext cx="6887945" cy="5539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0563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0007" y="627598"/>
            <a:ext cx="6960189" cy="5930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52706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7626" y="433173"/>
            <a:ext cx="7148826" cy="6177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92447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381" y="473213"/>
            <a:ext cx="7280824" cy="6137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9494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21506" name="Picture 2" descr="T:\File Transfer\Fergus Bogue\IMG_386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560" y="1133363"/>
            <a:ext cx="6624736" cy="4968553"/>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506004" y="474625"/>
            <a:ext cx="506651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sz="2400" b="1" dirty="0" smtClean="0">
                <a:solidFill>
                  <a:prstClr val="black"/>
                </a:solidFill>
                <a:latin typeface="Calibri"/>
              </a:rPr>
              <a:t>Weiden</a:t>
            </a:r>
            <a:r>
              <a:rPr kumimoji="0" lang="en-IE"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en-IE" sz="2400" b="1" i="0" u="none" strike="noStrike" kern="1200" cap="none" spc="0" normalizeH="0" baseline="0" noProof="0" dirty="0">
                <a:ln>
                  <a:noFill/>
                </a:ln>
                <a:solidFill>
                  <a:prstClr val="black"/>
                </a:solidFill>
                <a:effectLst/>
                <a:uLnTx/>
                <a:uFillTx/>
                <a:latin typeface="Calibri"/>
                <a:ea typeface="+mn-ea"/>
                <a:cs typeface="+mn-cs"/>
              </a:rPr>
              <a:t>in het midden van het seizoen</a:t>
            </a:r>
          </a:p>
        </p:txBody>
      </p:sp>
    </p:spTree>
    <p:extLst>
      <p:ext uri="{BB962C8B-B14F-4D97-AF65-F5344CB8AC3E}">
        <p14:creationId xmlns:p14="http://schemas.microsoft.com/office/powerpoint/2010/main" val="3396564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439227" cy="377190"/>
          </a:xfrm>
        </p:spPr>
        <p:txBody>
          <a:bodyPr/>
          <a:lstStyle/>
          <a:p>
            <a:r>
              <a:rPr lang="es-ES" sz="2400" dirty="0" smtClean="0">
                <a:solidFill>
                  <a:schemeClr val="tx1"/>
                </a:solidFill>
              </a:rPr>
              <a:t>Landgebruik in </a:t>
            </a:r>
            <a:r>
              <a:rPr lang="es-ES" sz="2400" dirty="0" err="1" smtClean="0">
                <a:solidFill>
                  <a:schemeClr val="tx1"/>
                </a:solidFill>
              </a:rPr>
              <a:t>Zweden</a:t>
            </a:r>
            <a:endParaRPr lang="es-ES" sz="2400" dirty="0">
              <a:solidFill>
                <a:schemeClr val="tx1"/>
              </a:solidFill>
            </a:endParaRPr>
          </a:p>
        </p:txBody>
      </p:sp>
      <p:sp>
        <p:nvSpPr>
          <p:cNvPr id="5" name="textruta 4"/>
          <p:cNvSpPr txBox="1"/>
          <p:nvPr/>
        </p:nvSpPr>
        <p:spPr>
          <a:xfrm>
            <a:off x="2178014" y="4640107"/>
            <a:ext cx="323258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(Zweedse Landbouwraad, </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2018)</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ruta 6"/>
          <p:cNvSpPr txBox="1"/>
          <p:nvPr/>
        </p:nvSpPr>
        <p:spPr>
          <a:xfrm>
            <a:off x="5410603" y="1536700"/>
            <a:ext cx="3575742" cy="3785652"/>
          </a:xfrm>
          <a:prstGeom prst="rect">
            <a:avLst/>
          </a:prstGeom>
          <a:solidFill>
            <a:schemeClr val="bg1">
              <a:lumMod val="95000"/>
            </a:schemeClr>
          </a:solidFill>
          <a:ln>
            <a:solidFill>
              <a:schemeClr val="accent3"/>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Zweden is een uitgestrekt land van bossen en bergen.........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Totaal Zweden</a:t>
            </a:r>
            <a:r>
              <a:rPr kumimoji="0" lang="sv-SE" sz="2000" b="1"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45 miljoen ha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met:</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Bos                      - 24 miljoen ha</a:t>
            </a:r>
            <a:endParaRPr lang="sv-SE" sz="2000" dirty="0">
              <a:solidFill>
                <a:prstClr val="black"/>
              </a:solidFill>
              <a:latin typeface="Calibri"/>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Heide/veen </a:t>
            </a:r>
            <a:r>
              <a:rPr kumimoji="0" lang="sv-SE" sz="2000" b="0"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- 7 miljoen 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Bergen/heuvels  - 5 miljoen 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Water    </a:t>
            </a:r>
            <a:r>
              <a:rPr lang="sv-SE" sz="2000" dirty="0">
                <a:solidFill>
                  <a:prstClr val="black"/>
                </a:solidFill>
                <a:latin typeface="Calibri"/>
                <a:cs typeface="Times New Roman" panose="02020603050405020304" pitchFamily="18" charset="0"/>
              </a:rPr>
              <a:t> </a:t>
            </a:r>
            <a:r>
              <a:rPr lang="sv-SE" sz="2000" dirty="0" smtClean="0">
                <a:solidFill>
                  <a:prstClr val="black"/>
                </a:solidFill>
                <a:latin typeface="Calibri"/>
                <a:cs typeface="Times New Roman" panose="02020603050405020304" pitchFamily="18" charset="0"/>
              </a:rPr>
              <a:t>              </a:t>
            </a: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- 4 miljoen 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Landbouw           - 3 miljoen 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Gebouwen/steden/wegen </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lang="sv-SE" sz="2000" noProof="0" dirty="0" smtClean="0">
                <a:solidFill>
                  <a:prstClr val="black"/>
                </a:solidFill>
                <a:latin typeface="Calibri"/>
                <a:cs typeface="Times New Roman" panose="02020603050405020304" pitchFamily="18" charset="0"/>
              </a:rPr>
              <a:t>                                  </a:t>
            </a: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- 2 miljoen ha</a:t>
            </a:r>
          </a:p>
        </p:txBody>
      </p:sp>
      <p:sp>
        <p:nvSpPr>
          <p:cNvPr id="8" name="Text Box 3"/>
          <p:cNvSpPr txBox="1">
            <a:spLocks noChangeArrowheads="1"/>
          </p:cNvSpPr>
          <p:nvPr/>
        </p:nvSpPr>
        <p:spPr bwMode="auto">
          <a:xfrm>
            <a:off x="5260994" y="5516626"/>
            <a:ext cx="368508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sv-SE" altLang="sv-SE"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~75%</a:t>
            </a:r>
            <a:r>
              <a:rPr kumimoji="0" lang="sv-SE" altLang="sv-SE" sz="2000" b="1" i="0" u="none" strike="noStrike" kern="1200" cap="none" spc="0" normalizeH="0" baseline="0" noProof="0" dirty="0" smtClean="0">
                <a:ln>
                  <a:noFill/>
                </a:ln>
                <a:solidFill>
                  <a:prstClr val="black"/>
                </a:solidFill>
                <a:effectLst/>
                <a:uLnTx/>
                <a:uFillTx/>
                <a:latin typeface="Calibri"/>
                <a:ea typeface="+mn-ea"/>
                <a:cs typeface="+mn-cs"/>
              </a:rPr>
              <a:t> van de landbouwgrond wordt gebruikt voor de productie van veevoer</a:t>
            </a:r>
            <a:endParaRPr kumimoji="0" lang="sv-SE" altLang="sv-SE"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ruta 8"/>
          <p:cNvSpPr txBox="1"/>
          <p:nvPr/>
        </p:nvSpPr>
        <p:spPr>
          <a:xfrm>
            <a:off x="281222" y="5523922"/>
            <a:ext cx="490047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smtClean="0">
                <a:ln>
                  <a:noFill/>
                </a:ln>
                <a:solidFill>
                  <a:prstClr val="black"/>
                </a:solidFill>
                <a:effectLst/>
                <a:uLnTx/>
                <a:uFillTx/>
                <a:latin typeface="Calibri"/>
                <a:ea typeface="+mn-ea"/>
                <a:cs typeface="+mn-cs"/>
              </a:rPr>
              <a:t>19% van de landbouwgrond is biologisch</a:t>
            </a:r>
            <a:endParaRPr kumimoji="0" lang="sv-SE"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Bildobjekt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8125" y="1527175"/>
            <a:ext cx="4986669" cy="3055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355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9074" y="377587"/>
            <a:ext cx="5027067" cy="5946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descr="T:\File Transfer\Fergus Bogue\IMG_387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6149" y="3683474"/>
            <a:ext cx="3227851" cy="2420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4651" y="1340768"/>
            <a:ext cx="3206300" cy="2201147"/>
          </a:xfrm>
          <a:prstGeom prst="rect">
            <a:avLst/>
          </a:prstGeom>
        </p:spPr>
      </p:pic>
    </p:spTree>
    <p:extLst>
      <p:ext uri="{BB962C8B-B14F-4D97-AF65-F5344CB8AC3E}">
        <p14:creationId xmlns:p14="http://schemas.microsoft.com/office/powerpoint/2010/main" val="14911792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938" y="1403542"/>
            <a:ext cx="7253655" cy="5207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150"/>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89729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556" y="453756"/>
            <a:ext cx="5716353" cy="5974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descr="T:\File Transfer\Fergus Bogue\IMG_387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1421" y="3796884"/>
            <a:ext cx="2800144" cy="2100108"/>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T:\File Transfer\Fergus Bogue\IMG_349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01420" y="1567543"/>
            <a:ext cx="2787797" cy="209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4380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66" y="1054198"/>
            <a:ext cx="6336704" cy="936104"/>
          </a:xfrm>
        </p:spPr>
        <p:txBody>
          <a:bodyPr/>
          <a:lstStyle/>
          <a:p>
            <a:pPr algn="l"/>
            <a:r>
              <a:rPr lang="en-IE" sz="2400" dirty="0" smtClean="0">
                <a:solidFill>
                  <a:schemeClr val="tx1"/>
                </a:solidFill>
              </a:rPr>
              <a:t>Weiden in de </a:t>
            </a:r>
            <a:r>
              <a:rPr lang="en-IE" sz="2400" dirty="0" err="1" smtClean="0">
                <a:solidFill>
                  <a:schemeClr val="tx1"/>
                </a:solidFill>
              </a:rPr>
              <a:t>herfst</a:t>
            </a:r>
            <a:endParaRPr lang="en-IE" sz="2400" dirty="0">
              <a:solidFill>
                <a:schemeClr val="tx1"/>
              </a:solidFill>
            </a:endParaRPr>
          </a:p>
        </p:txBody>
      </p:sp>
      <p:pic>
        <p:nvPicPr>
          <p:cNvPr id="6" name="irc_mi" descr="Image result for autumn grazing dairy">
            <a:hlinkClick r:id="rId2"/>
          </p:cNvPr>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4716016" y="2317710"/>
            <a:ext cx="3911603" cy="29210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480" y="2348880"/>
            <a:ext cx="4374520" cy="2889897"/>
          </a:xfrm>
          <a:prstGeom prst="rect">
            <a:avLst/>
          </a:prstGeom>
        </p:spPr>
      </p:pic>
      <p:pic>
        <p:nvPicPr>
          <p:cNvPr id="3584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75794"/>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54824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3916" y="1253390"/>
            <a:ext cx="8163194" cy="5008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817" y="174527"/>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76230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531" y="1340768"/>
            <a:ext cx="8456269" cy="44825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776" y="61374"/>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9136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188640"/>
            <a:ext cx="4146146" cy="6146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4870164" y="1530041"/>
            <a:ext cx="4085566" cy="2304256"/>
          </a:xfrm>
          <a:prstGeom prst="rect">
            <a:avLst/>
          </a:prstGeom>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88680" y="5816803"/>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59337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276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298" y="1155133"/>
            <a:ext cx="8806384" cy="4890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8745" y="197808"/>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160298" y="200581"/>
            <a:ext cx="2881045"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sz="2400" dirty="0" smtClean="0">
                <a:solidFill>
                  <a:prstClr val="black"/>
                </a:solidFill>
                <a:latin typeface="Calibri"/>
              </a:rPr>
              <a:t>Management</a:t>
            </a:r>
            <a:r>
              <a:rPr kumimoji="0" lang="en-IE" sz="2400" b="0" i="0" u="none" strike="noStrike" kern="1200" cap="none" spc="0" normalizeH="0" baseline="0" noProof="0" dirty="0" err="1" smtClean="0">
                <a:ln>
                  <a:noFill/>
                </a:ln>
                <a:solidFill>
                  <a:prstClr val="black"/>
                </a:solidFill>
                <a:effectLst/>
                <a:uLnTx/>
                <a:uFillTx/>
                <a:latin typeface="Calibri"/>
                <a:ea typeface="+mn-ea"/>
                <a:cs typeface="+mn-cs"/>
              </a:rPr>
              <a:t>systeem</a:t>
            </a:r>
            <a:endParaRPr kumimoji="0" lang="en-IE" sz="24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IE" sz="2400" dirty="0" err="1" smtClean="0">
                <a:solidFill>
                  <a:prstClr val="black"/>
                </a:solidFill>
                <a:latin typeface="Calibri"/>
              </a:rPr>
              <a:t>PastureBase</a:t>
            </a:r>
            <a:r>
              <a:rPr kumimoji="0" lang="en-IE" sz="2400" b="0" i="0" u="none" strike="noStrike" kern="1200" cap="none" spc="0" normalizeH="0" baseline="0" noProof="0" dirty="0" smtClean="0">
                <a:ln>
                  <a:noFill/>
                </a:ln>
                <a:solidFill>
                  <a:prstClr val="black"/>
                </a:solidFill>
                <a:effectLst/>
                <a:uLnTx/>
                <a:uFillTx/>
                <a:latin typeface="Calibri"/>
                <a:ea typeface="+mn-ea"/>
                <a:cs typeface="+mn-cs"/>
              </a:rPr>
              <a:t> Ireland</a:t>
            </a:r>
            <a:endParaRPr kumimoji="0" lang="en-IE"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17402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6998184" cy="571504"/>
          </a:xfrm>
        </p:spPr>
        <p:txBody>
          <a:bodyPr/>
          <a:lstStyle/>
          <a:p>
            <a:pPr algn="ctr"/>
            <a:r>
              <a:rPr lang="en-IE" sz="2400" dirty="0" smtClean="0">
                <a:solidFill>
                  <a:schemeClr val="tx1"/>
                </a:solidFill>
              </a:rPr>
              <a:t>Wat is </a:t>
            </a:r>
            <a:r>
              <a:rPr lang="en-IE" sz="2400" dirty="0" err="1" smtClean="0">
                <a:solidFill>
                  <a:schemeClr val="tx1"/>
                </a:solidFill>
              </a:rPr>
              <a:t>PastureBase</a:t>
            </a:r>
            <a:r>
              <a:rPr lang="en-IE" sz="2400" dirty="0" smtClean="0">
                <a:solidFill>
                  <a:schemeClr val="tx1"/>
                </a:solidFill>
              </a:rPr>
              <a:t> Ireland en wie moet het gebruiken?</a:t>
            </a:r>
            <a:endParaRPr lang="en-IE" sz="2400" dirty="0">
              <a:solidFill>
                <a:schemeClr val="tx1"/>
              </a:solidFill>
            </a:endParaRPr>
          </a:p>
        </p:txBody>
      </p:sp>
      <p:sp>
        <p:nvSpPr>
          <p:cNvPr id="3" name="Text Placeholder 2"/>
          <p:cNvSpPr>
            <a:spLocks noGrp="1"/>
          </p:cNvSpPr>
          <p:nvPr>
            <p:ph idx="1"/>
          </p:nvPr>
        </p:nvSpPr>
        <p:spPr>
          <a:xfrm>
            <a:off x="304799" y="1099693"/>
            <a:ext cx="8686801" cy="5262979"/>
          </a:xfrm>
        </p:spPr>
        <p:txBody>
          <a:bodyPr/>
          <a:lstStyle/>
          <a:p>
            <a:pPr marL="514350" indent="-514350">
              <a:buFont typeface="+mj-lt"/>
              <a:buAutoNum type="arabicPeriod"/>
            </a:pPr>
            <a:endParaRPr lang="en-IE" sz="2400" dirty="0" smtClean="0"/>
          </a:p>
          <a:p>
            <a:pPr marL="514350" indent="-514350">
              <a:buFont typeface="+mj-lt"/>
              <a:buAutoNum type="arabicPeriod"/>
            </a:pPr>
            <a:r>
              <a:rPr lang="en-IE" sz="2400" dirty="0" err="1" smtClean="0"/>
              <a:t>Ondersteunende</a:t>
            </a:r>
            <a:r>
              <a:rPr lang="en-IE" sz="2400" dirty="0" smtClean="0"/>
              <a:t> software voor graslandbeheer</a:t>
            </a:r>
          </a:p>
          <a:p>
            <a:pPr marL="514350" indent="-514350">
              <a:buFont typeface="+mj-lt"/>
              <a:buAutoNum type="arabicPeriod"/>
            </a:pPr>
            <a:endParaRPr lang="en-IE" sz="2400" dirty="0"/>
          </a:p>
          <a:p>
            <a:pPr marL="514350" indent="-514350">
              <a:buFont typeface="+mj-lt"/>
              <a:buAutoNum type="arabicPeriod"/>
            </a:pPr>
            <a:r>
              <a:rPr lang="en-IE" sz="2400" dirty="0" smtClean="0"/>
              <a:t>Helpt boeren om de hoeveelheid gras op hun bedrijf te kwantificeren </a:t>
            </a:r>
          </a:p>
          <a:p>
            <a:pPr marL="514350" indent="-514350">
              <a:buFont typeface="+mj-lt"/>
              <a:buAutoNum type="arabicPeriod"/>
            </a:pPr>
            <a:endParaRPr lang="en-IE" sz="2400" dirty="0"/>
          </a:p>
          <a:p>
            <a:pPr marL="514350" indent="-514350">
              <a:buFont typeface="+mj-lt"/>
              <a:buAutoNum type="arabicPeriod"/>
            </a:pPr>
            <a:r>
              <a:rPr lang="en-IE" sz="2400" dirty="0" smtClean="0"/>
              <a:t>Elke boer die de winstgevendheid van zijn bedrijf wil verhogen.... </a:t>
            </a:r>
          </a:p>
          <a:p>
            <a:pPr marL="514350" indent="-514350">
              <a:buFont typeface="+mj-lt"/>
              <a:buAutoNum type="arabicPeriod"/>
            </a:pPr>
            <a:endParaRPr lang="en-IE" sz="2400" dirty="0"/>
          </a:p>
          <a:p>
            <a:pPr marL="514350" indent="-514350">
              <a:buFont typeface="+mj-lt"/>
              <a:buAutoNum type="arabicPeriod"/>
            </a:pPr>
            <a:r>
              <a:rPr lang="en-IE" sz="2400" dirty="0" smtClean="0"/>
              <a:t>Op dit moment </a:t>
            </a:r>
            <a:r>
              <a:rPr lang="en-IE" sz="2400" dirty="0" err="1" smtClean="0"/>
              <a:t>gebruiken</a:t>
            </a:r>
            <a:r>
              <a:rPr lang="en-IE" sz="2400" dirty="0" smtClean="0"/>
              <a:t> &gt;5.000 </a:t>
            </a:r>
            <a:r>
              <a:rPr lang="en-IE" sz="2400" dirty="0" err="1" smtClean="0"/>
              <a:t>boeren</a:t>
            </a:r>
            <a:r>
              <a:rPr lang="en-IE" sz="2400" dirty="0" smtClean="0"/>
              <a:t> het systeem </a:t>
            </a:r>
          </a:p>
          <a:p>
            <a:pPr marL="342900" indent="-342900">
              <a:buFont typeface="+mj-lt"/>
              <a:buAutoNum type="arabicPeriod"/>
            </a:pPr>
            <a:endParaRPr lang="en-IE" dirty="0"/>
          </a:p>
          <a:p>
            <a:endParaRPr lang="en-IE" dirty="0" smtClean="0"/>
          </a:p>
          <a:p>
            <a:endParaRPr lang="en-IE" dirty="0"/>
          </a:p>
        </p:txBody>
      </p:sp>
    </p:spTree>
    <p:custDataLst>
      <p:tags r:id="rId1"/>
    </p:custDataLst>
    <p:extLst>
      <p:ext uri="{BB962C8B-B14F-4D97-AF65-F5344CB8AC3E}">
        <p14:creationId xmlns:p14="http://schemas.microsoft.com/office/powerpoint/2010/main" val="95346541"/>
      </p:ext>
    </p:extLst>
  </p:cSld>
  <p:clrMapOvr>
    <a:masterClrMapping/>
  </p:clrMapOvr>
  <mc:AlternateContent xmlns:mc="http://schemas.openxmlformats.org/markup-compatibility/2006" xmlns:p14="http://schemas.microsoft.com/office/powerpoint/2010/main">
    <mc:Choice Requires="p14">
      <p:transition spd="slow" p14:dur="2000" advTm="16717"/>
    </mc:Choice>
    <mc:Fallback xmlns="">
      <p:transition spd="slow" advTm="16717"/>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ChangeArrowheads="1"/>
          </p:cNvSpPr>
          <p:nvPr/>
        </p:nvSpPr>
        <p:spPr bwMode="auto">
          <a:xfrm>
            <a:off x="0" y="865188"/>
            <a:ext cx="914400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28637" marR="0" lvl="1" indent="-342900" algn="l" defTabSz="914400" rtl="0" eaLnBrk="0" fontAlgn="base" latinLnBrk="0" hangingPunct="0">
              <a:lnSpc>
                <a:spcPct val="150000"/>
              </a:lnSpc>
              <a:spcBef>
                <a:spcPct val="20000"/>
              </a:spcBef>
              <a:spcAft>
                <a:spcPct val="0"/>
              </a:spcAft>
              <a:buClrTx/>
              <a:buSzTx/>
              <a:buFont typeface="Arial" pitchFamily="34" charset="0"/>
              <a:buChar char="•"/>
              <a:tabLst/>
              <a:defRPr/>
            </a:pPr>
            <a:r>
              <a:rPr kumimoji="0" lang="en-IE" sz="2400" b="0" i="0" u="none" strike="noStrike" kern="1200" cap="none" spc="0" normalizeH="0" baseline="0" noProof="0" dirty="0" smtClean="0">
                <a:ln>
                  <a:noFill/>
                </a:ln>
                <a:solidFill>
                  <a:srgbClr val="000000"/>
                </a:solidFill>
                <a:effectLst/>
                <a:uLnTx/>
                <a:uFillTx/>
                <a:latin typeface="Calibri"/>
                <a:ea typeface="+mn-ea"/>
                <a:cs typeface="+mn-cs"/>
              </a:rPr>
              <a:t>Web-based </a:t>
            </a:r>
            <a:r>
              <a:rPr kumimoji="0" lang="en-IE" sz="2400" b="0" i="0" u="none" strike="noStrike" kern="1200" cap="none" spc="0" normalizeH="0" baseline="0" noProof="0" dirty="0" err="1" smtClean="0">
                <a:ln>
                  <a:noFill/>
                </a:ln>
                <a:solidFill>
                  <a:srgbClr val="000000"/>
                </a:solidFill>
                <a:effectLst/>
                <a:uLnTx/>
                <a:uFillTx/>
                <a:latin typeface="Calibri"/>
                <a:ea typeface="+mn-ea"/>
                <a:cs typeface="+mn-cs"/>
              </a:rPr>
              <a:t>beslissingsondersteunend</a:t>
            </a:r>
            <a:r>
              <a:rPr kumimoji="0" lang="en-IE" sz="2400" b="0" i="0" u="none" strike="noStrike" kern="1200" cap="none" spc="0" normalizeH="0" baseline="0" noProof="0" dirty="0" smtClean="0">
                <a:ln>
                  <a:noFill/>
                </a:ln>
                <a:solidFill>
                  <a:srgbClr val="000000"/>
                </a:solidFill>
                <a:effectLst/>
                <a:uLnTx/>
                <a:uFillTx/>
                <a:latin typeface="Calibri"/>
                <a:ea typeface="+mn-ea"/>
                <a:cs typeface="+mn-cs"/>
              </a:rPr>
              <a:t> </a:t>
            </a:r>
            <a:r>
              <a:rPr kumimoji="0" lang="en-IE" sz="2400" b="0" i="0" u="none" strike="noStrike" kern="1200" cap="none" spc="0" normalizeH="0" baseline="0" noProof="0" dirty="0">
                <a:ln>
                  <a:noFill/>
                </a:ln>
                <a:solidFill>
                  <a:srgbClr val="000000"/>
                </a:solidFill>
                <a:effectLst/>
                <a:uLnTx/>
                <a:uFillTx/>
                <a:latin typeface="Calibri"/>
                <a:ea typeface="+mn-ea"/>
                <a:cs typeface="+mn-cs"/>
              </a:rPr>
              <a:t>instrument </a:t>
            </a:r>
            <a:r>
              <a:rPr kumimoji="0" lang="en-IE" sz="2400" b="0" i="0" u="none" strike="noStrike" kern="1200" cap="none" spc="0" normalizeH="0" baseline="0" noProof="0" dirty="0" err="1" smtClean="0">
                <a:ln>
                  <a:noFill/>
                </a:ln>
                <a:solidFill>
                  <a:srgbClr val="000000"/>
                </a:solidFill>
                <a:effectLst/>
                <a:uLnTx/>
                <a:uFillTx/>
                <a:latin typeface="Calibri"/>
                <a:ea typeface="+mn-ea"/>
                <a:cs typeface="+mn-cs"/>
              </a:rPr>
              <a:t>voor</a:t>
            </a:r>
            <a:r>
              <a:rPr lang="en-IE" sz="2400" dirty="0">
                <a:solidFill>
                  <a:srgbClr val="000000"/>
                </a:solidFill>
                <a:latin typeface="Calibri"/>
              </a:rPr>
              <a:t> </a:t>
            </a:r>
            <a:r>
              <a:rPr kumimoji="0" lang="en-IE" sz="2400" b="0" i="0" u="none" strike="noStrike" kern="1200" cap="none" spc="0" normalizeH="0" baseline="0" noProof="0" dirty="0" err="1" smtClean="0">
                <a:ln>
                  <a:noFill/>
                </a:ln>
                <a:solidFill>
                  <a:srgbClr val="000000"/>
                </a:solidFill>
                <a:effectLst/>
                <a:uLnTx/>
                <a:uFillTx/>
                <a:latin typeface="Calibri"/>
                <a:ea typeface="+mn-ea"/>
                <a:cs typeface="+mn-cs"/>
              </a:rPr>
              <a:t>graslandbeheer</a:t>
            </a:r>
            <a:r>
              <a:rPr kumimoji="0" lang="en-IE" sz="2400" b="0" i="0" u="none" strike="noStrike" kern="1200" cap="none" spc="0" normalizeH="0" baseline="0" noProof="0" dirty="0" smtClean="0">
                <a:ln>
                  <a:noFill/>
                </a:ln>
                <a:solidFill>
                  <a:srgbClr val="000000"/>
                </a:solidFill>
                <a:effectLst/>
                <a:uLnTx/>
                <a:uFillTx/>
                <a:latin typeface="Calibri"/>
                <a:ea typeface="+mn-ea"/>
                <a:cs typeface="+mn-cs"/>
              </a:rPr>
              <a:t> </a:t>
            </a:r>
          </a:p>
          <a:p>
            <a:pPr marL="528637" marR="0" lvl="1" indent="-342900" algn="l" defTabSz="914400" rtl="0" eaLnBrk="0" fontAlgn="base" latinLnBrk="0" hangingPunct="0">
              <a:lnSpc>
                <a:spcPct val="150000"/>
              </a:lnSpc>
              <a:spcBef>
                <a:spcPct val="20000"/>
              </a:spcBef>
              <a:spcAft>
                <a:spcPct val="0"/>
              </a:spcAft>
              <a:buClrTx/>
              <a:buSzTx/>
              <a:buFont typeface="Arial" pitchFamily="34" charset="0"/>
              <a:buChar char="•"/>
              <a:tabLst/>
              <a:defRPr/>
            </a:pPr>
            <a:r>
              <a:rPr kumimoji="0" lang="en-IE" sz="2400" b="0" i="0" u="none" strike="noStrike" kern="1200" cap="none" spc="0" normalizeH="0" baseline="0" noProof="0" dirty="0" err="1" smtClean="0">
                <a:ln>
                  <a:noFill/>
                </a:ln>
                <a:solidFill>
                  <a:srgbClr val="000000"/>
                </a:solidFill>
                <a:effectLst/>
                <a:uLnTx/>
                <a:uFillTx/>
                <a:latin typeface="Calibri"/>
                <a:ea typeface="+mn-ea"/>
                <a:cs typeface="+mn-cs"/>
              </a:rPr>
              <a:t>Nationale</a:t>
            </a:r>
            <a:r>
              <a:rPr kumimoji="0" lang="en-IE" sz="2400" b="0" i="0" u="none" strike="noStrike" kern="1200" cap="none" spc="0" normalizeH="0" baseline="0" noProof="0" dirty="0" smtClean="0">
                <a:ln>
                  <a:noFill/>
                </a:ln>
                <a:solidFill>
                  <a:srgbClr val="000000"/>
                </a:solidFill>
                <a:effectLst/>
                <a:uLnTx/>
                <a:uFillTx/>
                <a:latin typeface="Calibri"/>
                <a:ea typeface="+mn-ea"/>
                <a:cs typeface="+mn-cs"/>
              </a:rPr>
              <a:t> </a:t>
            </a:r>
            <a:r>
              <a:rPr kumimoji="0" lang="en-IE" sz="2400" b="0" i="0" u="none" strike="noStrike" kern="1200" cap="none" spc="0" normalizeH="0" baseline="0" noProof="0" dirty="0" err="1" smtClean="0">
                <a:ln>
                  <a:noFill/>
                </a:ln>
                <a:solidFill>
                  <a:srgbClr val="000000"/>
                </a:solidFill>
                <a:effectLst/>
                <a:uLnTx/>
                <a:uFillTx/>
                <a:latin typeface="Calibri"/>
                <a:ea typeface="+mn-ea"/>
                <a:cs typeface="+mn-cs"/>
              </a:rPr>
              <a:t>grasland</a:t>
            </a:r>
            <a:r>
              <a:rPr kumimoji="0" lang="en-IE" sz="2400" b="0" i="0" u="none" strike="noStrike" kern="1200" cap="none" spc="0" normalizeH="0" baseline="0" noProof="0" dirty="0" smtClean="0">
                <a:ln>
                  <a:noFill/>
                </a:ln>
                <a:solidFill>
                  <a:srgbClr val="000000"/>
                </a:solidFill>
                <a:effectLst/>
                <a:uLnTx/>
                <a:uFillTx/>
                <a:latin typeface="Calibri"/>
                <a:ea typeface="+mn-ea"/>
                <a:cs typeface="+mn-cs"/>
              </a:rPr>
              <a:t> </a:t>
            </a:r>
            <a:r>
              <a:rPr lang="en-IE" sz="2400" dirty="0">
                <a:solidFill>
                  <a:srgbClr val="000000"/>
                </a:solidFill>
                <a:latin typeface="Calibri"/>
              </a:rPr>
              <a:t>d</a:t>
            </a:r>
            <a:r>
              <a:rPr kumimoji="0" lang="en-IE" sz="2400" b="0" i="0" u="none" strike="noStrike" kern="1200" cap="none" spc="0" normalizeH="0" baseline="0" noProof="0" dirty="0" err="1" smtClean="0">
                <a:ln>
                  <a:noFill/>
                </a:ln>
                <a:solidFill>
                  <a:srgbClr val="000000"/>
                </a:solidFill>
                <a:effectLst/>
                <a:uLnTx/>
                <a:uFillTx/>
                <a:latin typeface="Calibri"/>
                <a:ea typeface="+mn-ea"/>
                <a:cs typeface="+mn-cs"/>
              </a:rPr>
              <a:t>atabase</a:t>
            </a:r>
            <a:r>
              <a:rPr kumimoji="0" lang="en-IE" sz="2400" b="0" i="0" u="none" strike="noStrike" kern="1200" cap="none" spc="0" normalizeH="0" baseline="0" noProof="0" dirty="0" smtClean="0">
                <a:ln>
                  <a:noFill/>
                </a:ln>
                <a:solidFill>
                  <a:srgbClr val="000000"/>
                </a:solidFill>
                <a:effectLst/>
                <a:uLnTx/>
                <a:uFillTx/>
                <a:latin typeface="Calibri"/>
                <a:ea typeface="+mn-ea"/>
                <a:cs typeface="+mn-cs"/>
              </a:rPr>
              <a:t> </a:t>
            </a:r>
          </a:p>
          <a:p>
            <a:pPr marL="528637" marR="0" lvl="1" indent="-342900" algn="l" defTabSz="914400" rtl="0" eaLnBrk="0" fontAlgn="base" latinLnBrk="0" hangingPunct="0">
              <a:lnSpc>
                <a:spcPct val="150000"/>
              </a:lnSpc>
              <a:spcBef>
                <a:spcPct val="20000"/>
              </a:spcBef>
              <a:spcAft>
                <a:spcPct val="0"/>
              </a:spcAft>
              <a:buClrTx/>
              <a:buSzTx/>
              <a:buFont typeface="Arial" pitchFamily="34" charset="0"/>
              <a:buChar char="•"/>
              <a:tabLst/>
              <a:defRPr/>
            </a:pPr>
            <a:r>
              <a:rPr kumimoji="0" lang="en-IE" sz="2400" b="0" i="0" u="none" strike="noStrike" kern="1200" cap="none" spc="0" normalizeH="0" baseline="0" noProof="0" dirty="0" smtClean="0">
                <a:ln>
                  <a:noFill/>
                </a:ln>
                <a:solidFill>
                  <a:srgbClr val="000000"/>
                </a:solidFill>
                <a:effectLst/>
                <a:uLnTx/>
                <a:uFillTx/>
                <a:latin typeface="Calibri"/>
                <a:ea typeface="+mn-ea"/>
                <a:cs typeface="+mn-cs"/>
              </a:rPr>
              <a:t>Boer legt de gegevens vast</a:t>
            </a:r>
            <a:endParaRPr kumimoji="0" lang="en-IE" sz="2400" b="0" i="0" u="none" strike="noStrike" kern="1200" cap="none" spc="0" normalizeH="0" baseline="0" noProof="0" dirty="0">
              <a:ln>
                <a:noFill/>
              </a:ln>
              <a:solidFill>
                <a:srgbClr val="000000"/>
              </a:solidFill>
              <a:effectLst/>
              <a:uLnTx/>
              <a:uFillTx/>
              <a:latin typeface="Calibri"/>
              <a:ea typeface="+mn-ea"/>
              <a:cs typeface="+mn-cs"/>
            </a:endParaRPr>
          </a:p>
          <a:p>
            <a:pPr marL="542925" marR="0" lvl="1" indent="-357188" algn="l" defTabSz="914400" rtl="0" eaLnBrk="0" fontAlgn="base" latinLnBrk="0" hangingPunct="0">
              <a:lnSpc>
                <a:spcPct val="150000"/>
              </a:lnSpc>
              <a:spcBef>
                <a:spcPct val="20000"/>
              </a:spcBef>
              <a:spcAft>
                <a:spcPct val="0"/>
              </a:spcAft>
              <a:buClrTx/>
              <a:buSzTx/>
              <a:buFont typeface="Times" pitchFamily="18" charset="0"/>
              <a:buChar char="•"/>
              <a:tabLst/>
              <a:defRPr/>
            </a:pPr>
            <a:r>
              <a:rPr kumimoji="0" lang="en-IE" sz="2400" b="0" i="0" u="none" strike="noStrike" kern="1200" cap="none" spc="0" normalizeH="0" baseline="0" noProof="0" dirty="0" smtClean="0">
                <a:ln>
                  <a:noFill/>
                </a:ln>
                <a:solidFill>
                  <a:srgbClr val="000000"/>
                </a:solidFill>
                <a:effectLst/>
                <a:uLnTx/>
                <a:uFillTx/>
                <a:latin typeface="Calibri"/>
                <a:ea typeface="+mn-ea"/>
                <a:cs typeface="+mn-cs"/>
              </a:rPr>
              <a:t>Kern is de </a:t>
            </a:r>
            <a:r>
              <a:rPr kumimoji="0" lang="en-IE" sz="2400" b="0" i="0" u="none" strike="noStrike" kern="1200" cap="none" spc="0" normalizeH="0" baseline="0" noProof="0" dirty="0" err="1" smtClean="0">
                <a:ln>
                  <a:noFill/>
                </a:ln>
                <a:solidFill>
                  <a:srgbClr val="000000"/>
                </a:solidFill>
                <a:effectLst/>
                <a:uLnTx/>
                <a:uFillTx/>
                <a:latin typeface="Calibri"/>
                <a:ea typeface="+mn-ea"/>
                <a:cs typeface="+mn-cs"/>
              </a:rPr>
              <a:t>grasopbrengst</a:t>
            </a:r>
            <a:r>
              <a:rPr kumimoji="0" lang="en-IE" sz="2400" b="0" i="0" u="none" strike="noStrike" kern="1200" cap="none" spc="0" normalizeH="0" baseline="0" noProof="0" dirty="0" smtClean="0">
                <a:ln>
                  <a:noFill/>
                </a:ln>
                <a:solidFill>
                  <a:srgbClr val="000000"/>
                </a:solidFill>
                <a:effectLst/>
                <a:uLnTx/>
                <a:uFillTx/>
                <a:latin typeface="Calibri"/>
                <a:ea typeface="+mn-ea"/>
                <a:cs typeface="+mn-cs"/>
              </a:rPr>
              <a:t> per </a:t>
            </a:r>
            <a:r>
              <a:rPr kumimoji="0" lang="en-IE" sz="2400" b="0" i="0" u="none" strike="noStrike" kern="1200" cap="none" spc="0" normalizeH="0" baseline="0" noProof="0" dirty="0" err="1" smtClean="0">
                <a:ln>
                  <a:noFill/>
                </a:ln>
                <a:solidFill>
                  <a:srgbClr val="000000"/>
                </a:solidFill>
                <a:effectLst/>
                <a:uLnTx/>
                <a:uFillTx/>
                <a:latin typeface="Calibri"/>
                <a:ea typeface="+mn-ea"/>
                <a:cs typeface="+mn-cs"/>
              </a:rPr>
              <a:t>perceel</a:t>
            </a:r>
            <a:r>
              <a:rPr kumimoji="0" lang="en-IE" sz="2400" b="0" i="0" u="none" strike="noStrike" kern="1200" cap="none" spc="0" normalizeH="0" baseline="0" noProof="0" dirty="0" smtClean="0">
                <a:ln>
                  <a:noFill/>
                </a:ln>
                <a:solidFill>
                  <a:srgbClr val="000000"/>
                </a:solidFill>
                <a:effectLst/>
                <a:uLnTx/>
                <a:uFillTx/>
                <a:latin typeface="Calibri"/>
                <a:ea typeface="+mn-ea"/>
                <a:cs typeface="+mn-cs"/>
              </a:rPr>
              <a:t> </a:t>
            </a:r>
            <a:r>
              <a:rPr kumimoji="0" lang="en-IE" sz="2400" b="0" i="0" u="none" strike="noStrike" kern="1200" cap="none" spc="0" normalizeH="0" baseline="0" noProof="0" dirty="0" err="1" smtClean="0">
                <a:ln>
                  <a:noFill/>
                </a:ln>
                <a:solidFill>
                  <a:srgbClr val="000000"/>
                </a:solidFill>
                <a:effectLst/>
                <a:uLnTx/>
                <a:uFillTx/>
                <a:latin typeface="Calibri"/>
                <a:ea typeface="+mn-ea"/>
                <a:cs typeface="+mn-cs"/>
              </a:rPr>
              <a:t>voor</a:t>
            </a:r>
            <a:r>
              <a:rPr kumimoji="0" lang="en-IE" sz="2400" b="0" i="0" u="none" strike="noStrike" kern="1200" cap="none" spc="0" normalizeH="0" baseline="0" noProof="0" dirty="0" smtClean="0">
                <a:ln>
                  <a:noFill/>
                </a:ln>
                <a:solidFill>
                  <a:srgbClr val="000000"/>
                </a:solidFill>
                <a:effectLst/>
                <a:uLnTx/>
                <a:uFillTx/>
                <a:latin typeface="Calibri"/>
                <a:ea typeface="+mn-ea"/>
                <a:cs typeface="+mn-cs"/>
              </a:rPr>
              <a:t> </a:t>
            </a:r>
            <a:r>
              <a:rPr kumimoji="0" lang="en-IE" sz="2400" b="0" i="0" u="none" strike="noStrike" kern="1200" cap="none" spc="0" normalizeH="0" baseline="0" noProof="0" dirty="0" err="1" smtClean="0">
                <a:ln>
                  <a:noFill/>
                </a:ln>
                <a:solidFill>
                  <a:srgbClr val="000000"/>
                </a:solidFill>
                <a:effectLst/>
                <a:uLnTx/>
                <a:uFillTx/>
                <a:latin typeface="Calibri"/>
                <a:ea typeface="+mn-ea"/>
                <a:cs typeface="+mn-cs"/>
              </a:rPr>
              <a:t>beweiden</a:t>
            </a:r>
            <a:endParaRPr kumimoji="0" lang="en-IE"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9395" name="Rectangle 5"/>
          <p:cNvSpPr>
            <a:spLocks noChangeArrowheads="1"/>
          </p:cNvSpPr>
          <p:nvPr/>
        </p:nvSpPr>
        <p:spPr bwMode="auto">
          <a:xfrm>
            <a:off x="0" y="0"/>
            <a:ext cx="9144000" cy="954088"/>
          </a:xfrm>
          <a:prstGeom prst="rect">
            <a:avLst/>
          </a:prstGeom>
          <a:noFill/>
          <a:ln>
            <a:noFill/>
          </a:ln>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srgbClr val="D0D628"/>
              </a:solidFill>
              <a:effectLst/>
              <a:uLnTx/>
              <a:uFillTx/>
              <a:latin typeface="Calibri"/>
              <a:ea typeface="+mn-ea"/>
              <a:cs typeface="+mn-cs"/>
            </a:endParaRPr>
          </a:p>
        </p:txBody>
      </p:sp>
      <p:pic>
        <p:nvPicPr>
          <p:cNvPr id="59396" name="Picture 5" descr="P52301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914775"/>
            <a:ext cx="3276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6105" y="3914775"/>
            <a:ext cx="310789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C:\Users\micheal.oleary\Desktop\GH PHOTOS\teagasc15mp 0038.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24645" y="3914774"/>
            <a:ext cx="29083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07704" y="116632"/>
            <a:ext cx="5328593" cy="762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09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39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39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3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927983" cy="471783"/>
          </a:xfrm>
        </p:spPr>
        <p:txBody>
          <a:bodyPr/>
          <a:lstStyle/>
          <a:p>
            <a:r>
              <a:rPr lang="es-ES" sz="2400" dirty="0" err="1" smtClean="0">
                <a:solidFill>
                  <a:prstClr val="black"/>
                </a:solidFill>
              </a:rPr>
              <a:t>Aantal</a:t>
            </a:r>
            <a:r>
              <a:rPr lang="es-ES" sz="2400" dirty="0" smtClean="0">
                <a:solidFill>
                  <a:prstClr val="black"/>
                </a:solidFill>
              </a:rPr>
              <a:t> </a:t>
            </a:r>
            <a:r>
              <a:rPr lang="es-ES" sz="2400" dirty="0" err="1" smtClean="0">
                <a:solidFill>
                  <a:prstClr val="black"/>
                </a:solidFill>
              </a:rPr>
              <a:t>melkveebedrijven</a:t>
            </a:r>
            <a:r>
              <a:rPr lang="es-ES" sz="2400" dirty="0" smtClean="0">
                <a:solidFill>
                  <a:prstClr val="black"/>
                </a:solidFill>
              </a:rPr>
              <a:t> in </a:t>
            </a:r>
            <a:r>
              <a:rPr lang="es-ES" sz="2400" dirty="0" err="1" smtClean="0">
                <a:solidFill>
                  <a:prstClr val="black"/>
                </a:solidFill>
              </a:rPr>
              <a:t>Zweden</a:t>
            </a:r>
            <a:r>
              <a:rPr lang="es-ES" sz="2400" dirty="0" smtClean="0">
                <a:solidFill>
                  <a:prstClr val="black"/>
                </a:solidFill>
              </a:rPr>
              <a:t>, 1990-2017</a:t>
            </a:r>
            <a:endParaRPr lang="es-ES" dirty="0"/>
          </a:p>
        </p:txBody>
      </p:sp>
      <p:sp>
        <p:nvSpPr>
          <p:cNvPr id="4" name="CuadroTexto 9"/>
          <p:cNvSpPr txBox="1">
            <a:spLocks noChangeArrowheads="1"/>
          </p:cNvSpPr>
          <p:nvPr/>
        </p:nvSpPr>
        <p:spPr bwMode="auto">
          <a:xfrm>
            <a:off x="757062" y="1421884"/>
            <a:ext cx="189377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cs typeface="ＭＳ Ｐゴシック" charset="0"/>
              </a:defRPr>
            </a:lvl2pPr>
            <a:lvl3pPr marL="1143000" indent="-228600" eaLnBrk="0" hangingPunct="0">
              <a:defRPr sz="2400">
                <a:solidFill>
                  <a:schemeClr val="tx1"/>
                </a:solidFill>
                <a:latin typeface="Calibri" charset="0"/>
                <a:ea typeface="ＭＳ Ｐゴシック" charset="0"/>
                <a:cs typeface="ＭＳ Ｐゴシック" charset="0"/>
              </a:defRPr>
            </a:lvl3pPr>
            <a:lvl4pPr marL="1600200" indent="-228600" eaLnBrk="0" hangingPunct="0">
              <a:defRPr sz="2400">
                <a:solidFill>
                  <a:schemeClr val="tx1"/>
                </a:solidFill>
                <a:latin typeface="Calibri" charset="0"/>
                <a:ea typeface="ＭＳ Ｐゴシック" charset="0"/>
                <a:cs typeface="ＭＳ Ｐゴシック" charset="0"/>
              </a:defRPr>
            </a:lvl4pPr>
            <a:lvl5pPr marL="2057400" indent="-228600" eaLnBrk="0" hangingPunct="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s-ES" sz="1800" b="1" i="0" u="none" strike="noStrike" kern="1200" cap="none" spc="0" normalizeH="0" baseline="0" noProof="0">
                <a:ln>
                  <a:noFill/>
                </a:ln>
                <a:solidFill>
                  <a:prstClr val="black"/>
                </a:solidFill>
                <a:effectLst/>
                <a:uLnTx/>
                <a:uFillTx/>
                <a:latin typeface="Arial"/>
                <a:ea typeface="ＭＳ Ｐゴシック" charset="0"/>
                <a:cs typeface="Arial"/>
              </a:rPr>
              <a:t>Inhoudstafel</a:t>
            </a:r>
          </a:p>
        </p:txBody>
      </p:sp>
      <p:grpSp>
        <p:nvGrpSpPr>
          <p:cNvPr id="5" name="Grupp 4"/>
          <p:cNvGrpSpPr/>
          <p:nvPr/>
        </p:nvGrpSpPr>
        <p:grpSpPr>
          <a:xfrm>
            <a:off x="477054" y="1421884"/>
            <a:ext cx="6819117" cy="4744662"/>
            <a:chOff x="0" y="1421884"/>
            <a:chExt cx="7868211" cy="473094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21886"/>
              <a:ext cx="7868211" cy="4730938"/>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FFFFFF"/>
                  </a:solidFill>
                  <a:miter lim="800000"/>
                  <a:headEnd/>
                  <a:tailEnd/>
                </a14:hiddenLine>
              </a:ext>
            </a:extLst>
          </p:spPr>
        </p:pic>
        <p:sp>
          <p:nvSpPr>
            <p:cNvPr id="3" name="textruta 2"/>
            <p:cNvSpPr txBox="1"/>
            <p:nvPr/>
          </p:nvSpPr>
          <p:spPr>
            <a:xfrm>
              <a:off x="599825" y="1421884"/>
              <a:ext cx="6728261"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Rektangel 5"/>
          <p:cNvSpPr/>
          <p:nvPr/>
        </p:nvSpPr>
        <p:spPr>
          <a:xfrm>
            <a:off x="5775159" y="6510467"/>
            <a:ext cx="3235758"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(Zweedse </a:t>
            </a:r>
            <a:r>
              <a:rPr kumimoji="0" lang="en-GB" sz="1600" b="0" i="0" u="none" strike="noStrike" kern="1200" cap="none" spc="0" normalizeH="0" baseline="0" noProof="0" dirty="0">
                <a:ln>
                  <a:noFill/>
                </a:ln>
                <a:solidFill>
                  <a:prstClr val="black"/>
                </a:solidFill>
                <a:effectLst/>
                <a:uLnTx/>
                <a:uFillTx/>
                <a:latin typeface="Calibri"/>
                <a:ea typeface="+mn-ea"/>
                <a:cs typeface="+mn-cs"/>
              </a:rPr>
              <a:t>Landbouwraad, </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2018)</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ruta 6"/>
          <p:cNvSpPr txBox="1"/>
          <p:nvPr/>
        </p:nvSpPr>
        <p:spPr>
          <a:xfrm>
            <a:off x="1998066" y="1696555"/>
            <a:ext cx="41533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91 koeien per </a:t>
            </a:r>
            <a:r>
              <a:rPr lang="sv-SE" dirty="0" smtClean="0">
                <a:solidFill>
                  <a:prstClr val="black"/>
                </a:solidFill>
                <a:latin typeface="Calibri"/>
              </a:rPr>
              <a:t>bedrijf</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in 2018 (85 in 2016)</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336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81247"/>
            <a:ext cx="7049930" cy="523220"/>
          </a:xfrm>
        </p:spPr>
        <p:txBody>
          <a:bodyPr/>
          <a:lstStyle/>
          <a:p>
            <a:pPr algn="ctr"/>
            <a:r>
              <a:rPr lang="en-IE" sz="2400" dirty="0" smtClean="0">
                <a:solidFill>
                  <a:schemeClr val="tx1"/>
                </a:solidFill>
              </a:rPr>
              <a:t>Welke hulpmiddelen </a:t>
            </a:r>
            <a:r>
              <a:rPr lang="en-IE" sz="2400" dirty="0" err="1" smtClean="0">
                <a:solidFill>
                  <a:schemeClr val="tx1"/>
                </a:solidFill>
              </a:rPr>
              <a:t>zijn</a:t>
            </a:r>
            <a:r>
              <a:rPr lang="en-IE" sz="2400" dirty="0" smtClean="0">
                <a:solidFill>
                  <a:schemeClr val="tx1"/>
                </a:solidFill>
              </a:rPr>
              <a:t> </a:t>
            </a:r>
            <a:r>
              <a:rPr lang="en-IE" sz="2400" dirty="0" err="1" smtClean="0">
                <a:solidFill>
                  <a:schemeClr val="tx1"/>
                </a:solidFill>
              </a:rPr>
              <a:t>beschikbaar</a:t>
            </a:r>
            <a:r>
              <a:rPr lang="en-IE" sz="2400" dirty="0" smtClean="0">
                <a:solidFill>
                  <a:schemeClr val="tx1"/>
                </a:solidFill>
              </a:rPr>
              <a:t>? </a:t>
            </a:r>
            <a:endParaRPr lang="en-IE" sz="2400" dirty="0">
              <a:solidFill>
                <a:schemeClr val="tx1"/>
              </a:solidFill>
            </a:endParaRPr>
          </a:p>
        </p:txBody>
      </p:sp>
      <p:sp>
        <p:nvSpPr>
          <p:cNvPr id="3" name="Text Placeholder 2"/>
          <p:cNvSpPr>
            <a:spLocks noGrp="1"/>
          </p:cNvSpPr>
          <p:nvPr>
            <p:ph idx="1"/>
          </p:nvPr>
        </p:nvSpPr>
        <p:spPr>
          <a:xfrm>
            <a:off x="533400" y="1099693"/>
            <a:ext cx="8381999" cy="4431983"/>
          </a:xfrm>
        </p:spPr>
        <p:txBody>
          <a:bodyPr/>
          <a:lstStyle/>
          <a:p>
            <a:pPr marL="742950" indent="-742950">
              <a:buFont typeface="+mj-lt"/>
              <a:buAutoNum type="arabicPeriod"/>
            </a:pPr>
            <a:r>
              <a:rPr lang="en-IE" sz="2400" dirty="0" err="1" smtClean="0"/>
              <a:t>Zomer</a:t>
            </a:r>
            <a:r>
              <a:rPr lang="en-IE" sz="2400" dirty="0" smtClean="0"/>
              <a:t>: </a:t>
            </a:r>
            <a:r>
              <a:rPr lang="en-IE" sz="2400" dirty="0" err="1" smtClean="0"/>
              <a:t>Feedwedge</a:t>
            </a:r>
            <a:r>
              <a:rPr lang="en-IE" sz="2400" dirty="0" smtClean="0"/>
              <a:t> </a:t>
            </a:r>
          </a:p>
          <a:p>
            <a:pPr marL="742950" indent="-742950">
              <a:buFont typeface="+mj-lt"/>
              <a:buAutoNum type="arabicPeriod"/>
            </a:pPr>
            <a:endParaRPr lang="en-IE" sz="2400" dirty="0"/>
          </a:p>
          <a:p>
            <a:pPr marL="742950" indent="-742950">
              <a:buFont typeface="+mj-lt"/>
              <a:buAutoNum type="arabicPeriod"/>
            </a:pPr>
            <a:r>
              <a:rPr lang="en-IE" sz="2400" dirty="0" smtClean="0"/>
              <a:t>Spring &amp; Autumn Rotation Planners</a:t>
            </a:r>
          </a:p>
          <a:p>
            <a:pPr marL="742950" indent="-742950">
              <a:buFont typeface="+mj-lt"/>
              <a:buAutoNum type="arabicPeriod"/>
            </a:pPr>
            <a:endParaRPr lang="en-IE" sz="2400" dirty="0"/>
          </a:p>
          <a:p>
            <a:pPr marL="742950" indent="-742950">
              <a:buFont typeface="+mj-lt"/>
              <a:buAutoNum type="arabicPeriod"/>
            </a:pPr>
            <a:r>
              <a:rPr lang="en-IE" sz="2400" dirty="0" smtClean="0"/>
              <a:t>Feed Budget</a:t>
            </a:r>
          </a:p>
          <a:p>
            <a:pPr marL="742950" indent="-742950">
              <a:buFont typeface="+mj-lt"/>
              <a:buAutoNum type="arabicPeriod"/>
            </a:pPr>
            <a:endParaRPr lang="en-IE" sz="2400" dirty="0"/>
          </a:p>
          <a:p>
            <a:pPr marL="742950" indent="-742950">
              <a:buFont typeface="+mj-lt"/>
              <a:buAutoNum type="arabicPeriod"/>
            </a:pPr>
            <a:r>
              <a:rPr lang="en-IE" sz="2400" dirty="0" err="1" smtClean="0"/>
              <a:t>Bemesting</a:t>
            </a:r>
            <a:endParaRPr lang="en-IE" sz="2400"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8259" y="2633197"/>
            <a:ext cx="3876959" cy="1563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8259" y="4491466"/>
            <a:ext cx="3798541" cy="2060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0898" y="4510616"/>
            <a:ext cx="3742964" cy="2041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87347256"/>
      </p:ext>
    </p:extLst>
  </p:cSld>
  <p:clrMapOvr>
    <a:masterClrMapping/>
  </p:clrMapOvr>
  <mc:AlternateContent xmlns:mc="http://schemas.openxmlformats.org/markup-compatibility/2006" xmlns:p14="http://schemas.microsoft.com/office/powerpoint/2010/main">
    <mc:Choice Requires="p14">
      <p:transition spd="slow" p14:dur="2000" advTm="19987"/>
    </mc:Choice>
    <mc:Fallback xmlns="">
      <p:transition spd="slow" advTm="19987"/>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1196752"/>
            <a:ext cx="8820150" cy="4536504"/>
          </a:xfrm>
        </p:spPr>
        <p:txBody>
          <a:bodyPr/>
          <a:lstStyle/>
          <a:p>
            <a:pPr>
              <a:lnSpc>
                <a:spcPct val="150000"/>
              </a:lnSpc>
              <a:spcAft>
                <a:spcPts val="1000"/>
              </a:spcAft>
              <a:buFont typeface="Symbol"/>
              <a:buChar char=""/>
              <a:defRPr/>
            </a:pPr>
            <a:r>
              <a:rPr lang="en-IE" sz="2000" dirty="0" smtClean="0">
                <a:solidFill>
                  <a:schemeClr val="tx1"/>
                </a:solidFill>
                <a:latin typeface="+mj-lt"/>
                <a:ea typeface="Calibri"/>
                <a:cs typeface="Times New Roman"/>
              </a:rPr>
              <a:t>&gt;3000 boerderijen        </a:t>
            </a:r>
          </a:p>
          <a:p>
            <a:pPr>
              <a:lnSpc>
                <a:spcPct val="150000"/>
              </a:lnSpc>
              <a:spcAft>
                <a:spcPts val="1000"/>
              </a:spcAft>
              <a:buFont typeface="Symbol"/>
              <a:buChar char=""/>
              <a:defRPr/>
            </a:pPr>
            <a:r>
              <a:rPr lang="en-IE" sz="2000" dirty="0" smtClean="0">
                <a:solidFill>
                  <a:schemeClr val="tx1"/>
                </a:solidFill>
                <a:latin typeface="+mj-lt"/>
                <a:ea typeface="Calibri"/>
                <a:cs typeface="Times New Roman"/>
              </a:rPr>
              <a:t>&gt;2500 </a:t>
            </a:r>
            <a:r>
              <a:rPr lang="en-IE" sz="2000" dirty="0" err="1" smtClean="0">
                <a:solidFill>
                  <a:schemeClr val="tx1"/>
                </a:solidFill>
                <a:latin typeface="+mj-lt"/>
                <a:ea typeface="Calibri"/>
                <a:cs typeface="Times New Roman"/>
              </a:rPr>
              <a:t>melkveehouderijen</a:t>
            </a:r>
            <a:endParaRPr lang="en-IE" sz="2000" dirty="0" smtClean="0">
              <a:solidFill>
                <a:schemeClr val="tx1"/>
              </a:solidFill>
              <a:latin typeface="+mj-lt"/>
              <a:ea typeface="Calibri"/>
              <a:cs typeface="Times New Roman"/>
            </a:endParaRPr>
          </a:p>
          <a:p>
            <a:pPr>
              <a:lnSpc>
                <a:spcPct val="150000"/>
              </a:lnSpc>
              <a:spcAft>
                <a:spcPts val="1000"/>
              </a:spcAft>
              <a:buFont typeface="Symbol"/>
              <a:buChar char=""/>
              <a:defRPr/>
            </a:pPr>
            <a:r>
              <a:rPr lang="en-IE" sz="2000" dirty="0" smtClean="0">
                <a:solidFill>
                  <a:schemeClr val="tx1"/>
                </a:solidFill>
                <a:latin typeface="+mj-lt"/>
                <a:ea typeface="Calibri"/>
                <a:cs typeface="Times New Roman"/>
              </a:rPr>
              <a:t>500+ </a:t>
            </a:r>
            <a:r>
              <a:rPr lang="en-IE" sz="2000" dirty="0" err="1" smtClean="0">
                <a:solidFill>
                  <a:schemeClr val="tx1"/>
                </a:solidFill>
                <a:latin typeface="+mj-lt"/>
                <a:ea typeface="Calibri"/>
                <a:cs typeface="Times New Roman"/>
              </a:rPr>
              <a:t>droogstaande</a:t>
            </a:r>
            <a:r>
              <a:rPr lang="en-IE" sz="2000" dirty="0" smtClean="0">
                <a:solidFill>
                  <a:schemeClr val="tx1"/>
                </a:solidFill>
                <a:latin typeface="+mj-lt"/>
                <a:ea typeface="Calibri"/>
                <a:cs typeface="Times New Roman"/>
              </a:rPr>
              <a:t> </a:t>
            </a:r>
            <a:r>
              <a:rPr lang="en-IE" sz="2000" dirty="0">
                <a:solidFill>
                  <a:schemeClr val="tx1"/>
                </a:solidFill>
                <a:latin typeface="+mj-lt"/>
                <a:ea typeface="Calibri"/>
                <a:cs typeface="Times New Roman"/>
              </a:rPr>
              <a:t>veehouderijen  </a:t>
            </a:r>
          </a:p>
          <a:p>
            <a:pPr>
              <a:lnSpc>
                <a:spcPct val="150000"/>
              </a:lnSpc>
              <a:spcAft>
                <a:spcPts val="1000"/>
              </a:spcAft>
              <a:buFont typeface="Symbol"/>
              <a:buChar char=""/>
              <a:defRPr/>
            </a:pPr>
            <a:r>
              <a:rPr lang="en-IE" sz="2000" dirty="0" smtClean="0">
                <a:solidFill>
                  <a:schemeClr val="tx1"/>
                </a:solidFill>
                <a:latin typeface="+mj-lt"/>
                <a:ea typeface="Calibri"/>
                <a:cs typeface="Times New Roman"/>
              </a:rPr>
              <a:t>270 </a:t>
            </a:r>
            <a:r>
              <a:rPr lang="en-IE" sz="2000" dirty="0" err="1" smtClean="0">
                <a:solidFill>
                  <a:schemeClr val="tx1"/>
                </a:solidFill>
                <a:latin typeface="+mj-lt"/>
                <a:ea typeface="Calibri"/>
                <a:cs typeface="Times New Roman"/>
              </a:rPr>
              <a:t>adviseurs</a:t>
            </a:r>
            <a:r>
              <a:rPr lang="en-IE" sz="2000" dirty="0" smtClean="0">
                <a:solidFill>
                  <a:schemeClr val="tx1"/>
                </a:solidFill>
                <a:latin typeface="+mj-lt"/>
                <a:ea typeface="Calibri"/>
                <a:cs typeface="Times New Roman"/>
              </a:rPr>
              <a:t> en personeel uit de sector</a:t>
            </a:r>
          </a:p>
          <a:p>
            <a:pPr>
              <a:lnSpc>
                <a:spcPct val="150000"/>
              </a:lnSpc>
              <a:spcAft>
                <a:spcPts val="1000"/>
              </a:spcAft>
              <a:buFont typeface="Symbol"/>
              <a:buChar char=""/>
              <a:defRPr/>
            </a:pPr>
            <a:r>
              <a:rPr lang="en-IE" sz="2000" dirty="0" smtClean="0">
                <a:solidFill>
                  <a:schemeClr val="tx1"/>
                </a:solidFill>
                <a:latin typeface="+mj-lt"/>
                <a:ea typeface="Calibri"/>
                <a:cs typeface="Times New Roman"/>
              </a:rPr>
              <a:t>8 </a:t>
            </a:r>
            <a:r>
              <a:rPr lang="en-IE" sz="2000" dirty="0" err="1" smtClean="0">
                <a:solidFill>
                  <a:schemeClr val="tx1"/>
                </a:solidFill>
                <a:latin typeface="+mj-lt"/>
                <a:ea typeface="Calibri"/>
                <a:cs typeface="Times New Roman"/>
              </a:rPr>
              <a:t>Teagasc</a:t>
            </a:r>
            <a:r>
              <a:rPr lang="en-IE" sz="2000" dirty="0" smtClean="0">
                <a:solidFill>
                  <a:schemeClr val="tx1"/>
                </a:solidFill>
                <a:latin typeface="+mj-lt"/>
                <a:ea typeface="Calibri"/>
                <a:cs typeface="Times New Roman"/>
              </a:rPr>
              <a:t> </a:t>
            </a:r>
            <a:r>
              <a:rPr lang="en-IE" sz="2000" dirty="0" err="1" smtClean="0">
                <a:solidFill>
                  <a:schemeClr val="tx1"/>
                </a:solidFill>
                <a:latin typeface="+mj-lt"/>
                <a:ea typeface="Calibri"/>
                <a:cs typeface="Times New Roman"/>
              </a:rPr>
              <a:t>onderzoeksbedrijven</a:t>
            </a:r>
            <a:endParaRPr lang="en-IE" sz="2000" dirty="0" smtClean="0">
              <a:solidFill>
                <a:schemeClr val="tx1"/>
              </a:solidFill>
              <a:latin typeface="+mj-lt"/>
              <a:ea typeface="Calibri"/>
              <a:cs typeface="Times New Roman"/>
            </a:endParaRPr>
          </a:p>
          <a:p>
            <a:pPr>
              <a:lnSpc>
                <a:spcPct val="150000"/>
              </a:lnSpc>
              <a:spcAft>
                <a:spcPts val="1000"/>
              </a:spcAft>
              <a:buFont typeface="Symbol"/>
              <a:buChar char=""/>
              <a:defRPr/>
            </a:pPr>
            <a:r>
              <a:rPr lang="en-IE" sz="2000" dirty="0">
                <a:solidFill>
                  <a:schemeClr val="tx1"/>
                </a:solidFill>
                <a:latin typeface="+mj-lt"/>
                <a:ea typeface="Calibri"/>
                <a:cs typeface="Times New Roman"/>
              </a:rPr>
              <a:t>6</a:t>
            </a:r>
            <a:r>
              <a:rPr lang="en-IE" sz="2000" dirty="0" smtClean="0">
                <a:solidFill>
                  <a:schemeClr val="tx1"/>
                </a:solidFill>
                <a:latin typeface="+mj-lt"/>
                <a:ea typeface="Calibri"/>
                <a:cs typeface="Times New Roman"/>
              </a:rPr>
              <a:t> </a:t>
            </a:r>
            <a:r>
              <a:rPr lang="en-IE" sz="2000" dirty="0" err="1" smtClean="0">
                <a:solidFill>
                  <a:schemeClr val="tx1"/>
                </a:solidFill>
                <a:latin typeface="+mj-lt"/>
                <a:ea typeface="Calibri"/>
                <a:cs typeface="Times New Roman"/>
              </a:rPr>
              <a:t>agrarische</a:t>
            </a:r>
            <a:r>
              <a:rPr lang="en-IE" sz="2000" dirty="0" smtClean="0">
                <a:solidFill>
                  <a:schemeClr val="tx1"/>
                </a:solidFill>
                <a:latin typeface="+mj-lt"/>
                <a:ea typeface="Calibri"/>
                <a:cs typeface="Times New Roman"/>
              </a:rPr>
              <a:t> hogescholen</a:t>
            </a:r>
          </a:p>
          <a:p>
            <a:pPr>
              <a:lnSpc>
                <a:spcPct val="150000"/>
              </a:lnSpc>
              <a:spcAft>
                <a:spcPts val="1000"/>
              </a:spcAft>
              <a:buFont typeface="Symbol"/>
              <a:buChar char=""/>
              <a:defRPr/>
            </a:pPr>
            <a:r>
              <a:rPr lang="en-IE" sz="2000" kern="1200" dirty="0" err="1" smtClean="0">
                <a:solidFill>
                  <a:schemeClr val="tx1"/>
                </a:solidFill>
                <a:latin typeface="+mj-lt"/>
                <a:cs typeface="Times New Roman"/>
              </a:rPr>
              <a:t>Streven</a:t>
            </a:r>
            <a:r>
              <a:rPr lang="en-IE" sz="2000" kern="1200" dirty="0" smtClean="0">
                <a:solidFill>
                  <a:schemeClr val="tx1"/>
                </a:solidFill>
                <a:latin typeface="+mj-lt"/>
                <a:cs typeface="Times New Roman"/>
              </a:rPr>
              <a:t> naar een </a:t>
            </a:r>
            <a:r>
              <a:rPr lang="en-IE" sz="2000" kern="1200" dirty="0" err="1" smtClean="0">
                <a:solidFill>
                  <a:schemeClr val="tx1"/>
                </a:solidFill>
                <a:latin typeface="+mj-lt"/>
                <a:cs typeface="Times New Roman"/>
              </a:rPr>
              <a:t>toename</a:t>
            </a:r>
            <a:r>
              <a:rPr lang="en-IE" sz="2000" kern="1200" dirty="0" smtClean="0">
                <a:solidFill>
                  <a:schemeClr val="tx1"/>
                </a:solidFill>
                <a:latin typeface="+mj-lt"/>
                <a:cs typeface="Times New Roman"/>
              </a:rPr>
              <a:t> tot </a:t>
            </a:r>
            <a:r>
              <a:rPr lang="en-IE" sz="2000" kern="1200" dirty="0">
                <a:solidFill>
                  <a:schemeClr val="tx1"/>
                </a:solidFill>
                <a:latin typeface="+mj-lt"/>
                <a:cs typeface="Times New Roman"/>
              </a:rPr>
              <a:t>4</a:t>
            </a:r>
            <a:r>
              <a:rPr lang="en-IE" sz="2000" kern="1200" dirty="0" smtClean="0">
                <a:solidFill>
                  <a:schemeClr val="tx1"/>
                </a:solidFill>
                <a:latin typeface="+mj-lt"/>
                <a:cs typeface="Times New Roman"/>
              </a:rPr>
              <a:t>.000 boeren die </a:t>
            </a:r>
            <a:r>
              <a:rPr lang="en-IE" sz="2000" u="sng" kern="1200" dirty="0" smtClean="0">
                <a:solidFill>
                  <a:srgbClr val="FF0000"/>
                </a:solidFill>
                <a:latin typeface="+mj-lt"/>
                <a:cs typeface="Times New Roman"/>
              </a:rPr>
              <a:t>actief</a:t>
            </a:r>
            <a:r>
              <a:rPr lang="en-IE" sz="2000" kern="1200" dirty="0" smtClean="0">
                <a:solidFill>
                  <a:schemeClr val="tx1"/>
                </a:solidFill>
                <a:latin typeface="+mj-lt"/>
                <a:cs typeface="Times New Roman"/>
              </a:rPr>
              <a:t> meten in '18</a:t>
            </a:r>
            <a:endParaRPr lang="en-IE" sz="3600" kern="1200" dirty="0" smtClean="0">
              <a:solidFill>
                <a:schemeClr val="tx1"/>
              </a:solidFill>
              <a:latin typeface="+mj-lt"/>
            </a:endParaRPr>
          </a:p>
        </p:txBody>
      </p:sp>
      <p:sp>
        <p:nvSpPr>
          <p:cNvPr id="84996" name="Rectangle 5"/>
          <p:cNvSpPr>
            <a:spLocks noChangeArrowheads="1"/>
          </p:cNvSpPr>
          <p:nvPr/>
        </p:nvSpPr>
        <p:spPr bwMode="auto">
          <a:xfrm>
            <a:off x="19278" y="116632"/>
            <a:ext cx="9144000" cy="1125538"/>
          </a:xfrm>
          <a:prstGeom prst="rect">
            <a:avLst/>
          </a:prstGeom>
          <a:noFill/>
          <a:ln>
            <a:noFill/>
          </a:ln>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smtClean="0">
                <a:ln>
                  <a:noFill/>
                </a:ln>
                <a:solidFill>
                  <a:prstClr val="black"/>
                </a:solidFill>
                <a:effectLst/>
                <a:uLnTx/>
                <a:uFillTx/>
                <a:latin typeface="Calibri"/>
                <a:ea typeface="+mn-ea"/>
                <a:cs typeface="+mn-cs"/>
              </a:rPr>
              <a:t>Wie gebruikt </a:t>
            </a:r>
            <a:r>
              <a:rPr kumimoji="0" lang="en-GB" sz="2400" b="1" i="0" u="none" strike="noStrike" kern="1200" cap="none" spc="0" normalizeH="0" baseline="0" noProof="0" dirty="0" err="1" smtClean="0">
                <a:ln>
                  <a:noFill/>
                </a:ln>
                <a:solidFill>
                  <a:prstClr val="black"/>
                </a:solidFill>
                <a:effectLst/>
                <a:uLnTx/>
                <a:uFillTx/>
                <a:latin typeface="Calibri"/>
                <a:ea typeface="+mn-ea"/>
                <a:cs typeface="+mn-cs"/>
              </a:rPr>
              <a:t>PastureBase</a:t>
            </a:r>
            <a:r>
              <a:rPr kumimoji="0" lang="en-GB" sz="2400" b="1" i="0" u="none" strike="noStrike" kern="1200" cap="none" spc="0" normalizeH="0" baseline="0" noProof="0" dirty="0" smtClean="0">
                <a:ln>
                  <a:noFill/>
                </a:ln>
                <a:solidFill>
                  <a:prstClr val="black"/>
                </a:solidFill>
                <a:effectLst/>
                <a:uLnTx/>
                <a:uFillTx/>
                <a:latin typeface="Calibri"/>
                <a:ea typeface="+mn-ea"/>
                <a:cs typeface="+mn-cs"/>
              </a:rPr>
              <a:t> Ireland?</a:t>
            </a: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44610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1" y="125124"/>
            <a:ext cx="6539345" cy="576262"/>
          </a:xfrm>
          <a:prstGeom prst="rect">
            <a:avLst/>
          </a:prstGeom>
        </p:spPr>
        <p:txBody>
          <a:bodyPr/>
          <a:lstStyle/>
          <a:p>
            <a:pPr algn="l"/>
            <a:r>
              <a:rPr lang="en-IE" sz="2400" dirty="0" smtClean="0">
                <a:solidFill>
                  <a:schemeClr val="tx1"/>
                </a:solidFill>
              </a:rPr>
              <a:t>Spring Rotation Planner op </a:t>
            </a:r>
            <a:r>
              <a:rPr lang="en-IE" sz="2400" dirty="0" err="1" smtClean="0">
                <a:solidFill>
                  <a:schemeClr val="tx1"/>
                </a:solidFill>
              </a:rPr>
              <a:t>een</a:t>
            </a:r>
            <a:r>
              <a:rPr lang="en-IE" sz="2400" dirty="0" smtClean="0">
                <a:solidFill>
                  <a:schemeClr val="tx1"/>
                </a:solidFill>
              </a:rPr>
              <a:t> </a:t>
            </a:r>
            <a:r>
              <a:rPr lang="en-IE" sz="2400" dirty="0" err="1" smtClean="0">
                <a:solidFill>
                  <a:schemeClr val="tx1"/>
                </a:solidFill>
              </a:rPr>
              <a:t>bedrijf</a:t>
            </a:r>
            <a:r>
              <a:rPr lang="en-IE" sz="2400" dirty="0" smtClean="0">
                <a:solidFill>
                  <a:schemeClr val="tx1"/>
                </a:solidFill>
              </a:rPr>
              <a:t> van 40 ha</a:t>
            </a:r>
          </a:p>
        </p:txBody>
      </p:sp>
      <p:pic>
        <p:nvPicPr>
          <p:cNvPr id="51203" name="Picture 2"/>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rcRect/>
          <a:stretch>
            <a:fillRect/>
          </a:stretch>
        </p:blipFill>
        <p:spPr>
          <a:xfrm>
            <a:off x="179388" y="765175"/>
            <a:ext cx="8964612" cy="5018088"/>
          </a:xfrm>
          <a:prstGeom prst="rect">
            <a:avLst/>
          </a:prstGeo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3419475" y="3170238"/>
            <a:ext cx="647700" cy="612775"/>
          </a:xfrm>
          <a:prstGeom prst="ellipse">
            <a:avLst/>
          </a:prstGeom>
          <a:noFill/>
          <a:ln w="38100" cap="flat" cmpd="sng" algn="ctr">
            <a:solidFill>
              <a:srgbClr val="FF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3419475" y="3968750"/>
            <a:ext cx="647700" cy="612775"/>
          </a:xfrm>
          <a:prstGeom prst="ellipse">
            <a:avLst/>
          </a:prstGeom>
          <a:noFill/>
          <a:ln w="38100" cap="flat" cmpd="sng" algn="ctr">
            <a:solidFill>
              <a:srgbClr val="FF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white"/>
              </a:solidFill>
              <a:effectLst/>
              <a:uLnTx/>
              <a:uFillTx/>
              <a:latin typeface="Calibri"/>
              <a:ea typeface="+mn-ea"/>
              <a:cs typeface="+mn-cs"/>
            </a:endParaRP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913" y="5013325"/>
            <a:ext cx="3455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846263"/>
            <a:ext cx="6826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8488" y="2492375"/>
            <a:ext cx="19446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p:nvPr/>
        </p:nvCxnSpPr>
        <p:spPr>
          <a:xfrm flipV="1">
            <a:off x="4140200" y="2816225"/>
            <a:ext cx="2808288" cy="56991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580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8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789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9064" y="1620396"/>
            <a:ext cx="7196286" cy="4345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9793" y="81905"/>
            <a:ext cx="3960440" cy="898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152739" y="840224"/>
            <a:ext cx="321427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smtClean="0">
                <a:ln>
                  <a:noFill/>
                </a:ln>
                <a:solidFill>
                  <a:prstClr val="black"/>
                </a:solidFill>
                <a:effectLst/>
                <a:uLnTx/>
                <a:uFillTx/>
                <a:latin typeface="Calibri"/>
                <a:ea typeface="+mn-ea"/>
                <a:cs typeface="+mn-cs"/>
              </a:rPr>
              <a:t>Spring Rotation Planner</a:t>
            </a:r>
            <a:endParaRPr kumimoji="0" lang="en-IE"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36336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57788" y="2028181"/>
            <a:ext cx="8471212" cy="4324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76068" y="1038966"/>
            <a:ext cx="1571612" cy="35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194869" y="207969"/>
            <a:ext cx="4572000" cy="120032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sz="2400" b="1" dirty="0" err="1" smtClean="0">
                <a:solidFill>
                  <a:prstClr val="black"/>
                </a:solidFill>
                <a:latin typeface="Calibri"/>
              </a:rPr>
              <a:t>Graswedge</a:t>
            </a:r>
            <a:r>
              <a:rPr lang="en-IE" sz="2400" b="1" dirty="0" smtClean="0">
                <a:solidFill>
                  <a:prstClr val="black"/>
                </a:solidFill>
                <a:latin typeface="Calibri"/>
              </a:rPr>
              <a:t> </a:t>
            </a:r>
            <a:r>
              <a:rPr kumimoji="0" lang="en-IE"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en-IE" sz="2400" b="1" i="0" u="none" strike="noStrike" kern="1200" cap="none" spc="0" normalizeH="0" baseline="0" noProof="0" dirty="0">
                <a:ln>
                  <a:noFill/>
                </a:ln>
                <a:solidFill>
                  <a:prstClr val="black"/>
                </a:solidFill>
                <a:effectLst/>
                <a:uLnTx/>
                <a:uFillTx/>
                <a:latin typeface="Calibri"/>
                <a:ea typeface="+mn-ea"/>
                <a:cs typeface="+mn-cs"/>
              </a:rPr>
              <a:t>Het identificeren van een </a:t>
            </a:r>
            <a:r>
              <a:rPr kumimoji="0" lang="en-IE" sz="2400" b="1" i="0" u="none" strike="noStrike" kern="1200" cap="none" spc="0" normalizeH="0" baseline="0" noProof="0" dirty="0" smtClean="0">
                <a:ln>
                  <a:noFill/>
                </a:ln>
                <a:solidFill>
                  <a:prstClr val="black"/>
                </a:solidFill>
                <a:effectLst/>
                <a:uLnTx/>
                <a:uFillTx/>
                <a:latin typeface="Calibri"/>
                <a:ea typeface="+mn-ea"/>
                <a:cs typeface="+mn-cs"/>
              </a:rPr>
              <a:t>grasoverschot/tekort </a:t>
            </a:r>
            <a:r>
              <a:rPr kumimoji="0" lang="en-IE" sz="2400" b="1" i="0" u="none" strike="noStrike" kern="1200" cap="none" spc="0" normalizeH="0" baseline="0" noProof="0" dirty="0">
                <a:ln>
                  <a:noFill/>
                </a:ln>
                <a:solidFill>
                  <a:prstClr val="black"/>
                </a:solidFill>
                <a:effectLst/>
                <a:uLnTx/>
                <a:uFillTx/>
                <a:latin typeface="Calibri"/>
                <a:ea typeface="+mn-ea"/>
                <a:cs typeface="+mn-cs"/>
              </a:rPr>
              <a:t>op de boerderij</a:t>
            </a:r>
          </a:p>
        </p:txBody>
      </p:sp>
    </p:spTree>
    <p:extLst>
      <p:ext uri="{BB962C8B-B14F-4D97-AF65-F5344CB8AC3E}">
        <p14:creationId xmlns:p14="http://schemas.microsoft.com/office/powerpoint/2010/main" val="19788111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51519" y="2420066"/>
            <a:ext cx="8920967" cy="2350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49616" y="1004481"/>
            <a:ext cx="1694384" cy="384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334022" y="450592"/>
            <a:ext cx="6424288"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err="1" smtClean="0">
                <a:ln>
                  <a:noFill/>
                </a:ln>
                <a:solidFill>
                  <a:prstClr val="black"/>
                </a:solidFill>
                <a:effectLst/>
                <a:uLnTx/>
                <a:uFillTx/>
                <a:latin typeface="Calibri"/>
                <a:ea typeface="+mn-ea"/>
                <a:cs typeface="+mn-cs"/>
              </a:rPr>
              <a:t>Graswedge</a:t>
            </a:r>
            <a:r>
              <a:rPr kumimoji="0" lang="en-IE" sz="2400" b="1" i="0" u="none" strike="noStrike" kern="1200" cap="none" spc="0" normalizeH="0" baseline="0" noProof="0" dirty="0" smtClean="0">
                <a:ln>
                  <a:noFill/>
                </a:ln>
                <a:solidFill>
                  <a:prstClr val="black"/>
                </a:solidFill>
                <a:effectLst/>
                <a:uLnTx/>
                <a:uFillTx/>
                <a:latin typeface="Calibri"/>
                <a:ea typeface="+mn-ea"/>
                <a:cs typeface="+mn-cs"/>
              </a:rPr>
              <a:t> – </a:t>
            </a:r>
            <a:r>
              <a:rPr kumimoji="0" lang="en-IE" sz="2400" b="1" i="0" u="none" strike="noStrike" kern="1200" cap="none" spc="0" normalizeH="0" baseline="0" noProof="0" dirty="0" err="1" smtClean="0">
                <a:ln>
                  <a:noFill/>
                </a:ln>
                <a:solidFill>
                  <a:prstClr val="black"/>
                </a:solidFill>
                <a:effectLst/>
                <a:uLnTx/>
                <a:uFillTx/>
                <a:latin typeface="Calibri"/>
                <a:ea typeface="+mn-ea"/>
                <a:cs typeface="+mn-cs"/>
              </a:rPr>
              <a:t>beslissingen</a:t>
            </a:r>
            <a:r>
              <a:rPr kumimoji="0" lang="en-IE" sz="2400" b="1" i="0" u="none" strike="noStrike" kern="1200" cap="none" spc="0" normalizeH="0" noProof="0" dirty="0" smtClean="0">
                <a:ln>
                  <a:noFill/>
                </a:ln>
                <a:solidFill>
                  <a:prstClr val="black"/>
                </a:solidFill>
                <a:effectLst/>
                <a:uLnTx/>
                <a:uFillTx/>
                <a:latin typeface="Calibri"/>
                <a:ea typeface="+mn-ea"/>
                <a:cs typeface="+mn-cs"/>
              </a:rPr>
              <a:t> </a:t>
            </a:r>
            <a:r>
              <a:rPr kumimoji="0" lang="en-IE" sz="2400" b="1" i="0" u="none" strike="noStrike" kern="1200" cap="none" spc="0" normalizeH="0" noProof="0" dirty="0" err="1" smtClean="0">
                <a:ln>
                  <a:noFill/>
                </a:ln>
                <a:solidFill>
                  <a:prstClr val="black"/>
                </a:solidFill>
                <a:effectLst/>
                <a:uLnTx/>
                <a:uFillTx/>
                <a:latin typeface="Calibri"/>
                <a:ea typeface="+mn-ea"/>
                <a:cs typeface="+mn-cs"/>
              </a:rPr>
              <a:t>nemen</a:t>
            </a:r>
            <a:r>
              <a:rPr kumimoji="0" lang="en-IE" sz="2400" b="1" i="0" u="none" strike="noStrike" kern="1200" cap="none" spc="0" normalizeH="0" noProof="0" dirty="0" smtClean="0">
                <a:ln>
                  <a:noFill/>
                </a:ln>
                <a:solidFill>
                  <a:prstClr val="black"/>
                </a:solidFill>
                <a:effectLst/>
                <a:uLnTx/>
                <a:uFillTx/>
                <a:latin typeface="Calibri"/>
                <a:ea typeface="+mn-ea"/>
                <a:cs typeface="+mn-cs"/>
              </a:rPr>
              <a:t> op basis van </a:t>
            </a:r>
            <a:r>
              <a:rPr kumimoji="0" lang="en-IE" sz="2400" b="1" i="0" u="none" strike="noStrike" kern="1200" cap="none" spc="0" normalizeH="0" baseline="0" noProof="0" dirty="0" err="1" smtClean="0">
                <a:ln>
                  <a:noFill/>
                </a:ln>
                <a:solidFill>
                  <a:prstClr val="black"/>
                </a:solidFill>
                <a:effectLst/>
                <a:uLnTx/>
                <a:uFillTx/>
                <a:latin typeface="Calibri"/>
                <a:ea typeface="+mn-ea"/>
                <a:cs typeface="+mn-cs"/>
              </a:rPr>
              <a:t>gegevens</a:t>
            </a:r>
            <a:endParaRPr kumimoji="0" lang="en-IE"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67247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043608" y="1443789"/>
            <a:ext cx="7442997" cy="4563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0" y="969401"/>
            <a:ext cx="1403532" cy="31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337024" y="453975"/>
            <a:ext cx="344671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sz="2400" b="1" dirty="0" smtClean="0">
                <a:solidFill>
                  <a:prstClr val="black"/>
                </a:solidFill>
                <a:latin typeface="Calibri"/>
              </a:rPr>
              <a:t>Autumn Rotation Planner</a:t>
            </a:r>
            <a:endParaRPr kumimoji="0" lang="en-IE"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387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6336704" cy="936104"/>
          </a:xfrm>
        </p:spPr>
        <p:txBody>
          <a:bodyPr/>
          <a:lstStyle/>
          <a:p>
            <a:pPr algn="l"/>
            <a:r>
              <a:rPr lang="en-IE" sz="2400" dirty="0" err="1" smtClean="0">
                <a:solidFill>
                  <a:schemeClr val="tx1"/>
                </a:solidFill>
                <a:latin typeface="Trebuchet MS" pitchFamily="34" charset="0"/>
              </a:rPr>
              <a:t>Kenmerken</a:t>
            </a:r>
            <a:r>
              <a:rPr lang="en-IE" sz="2400" dirty="0" smtClean="0">
                <a:solidFill>
                  <a:schemeClr val="tx1"/>
                </a:solidFill>
                <a:latin typeface="Trebuchet MS" pitchFamily="34" charset="0"/>
              </a:rPr>
              <a:t> van </a:t>
            </a:r>
            <a:r>
              <a:rPr lang="en-IE" sz="2400" dirty="0" err="1" smtClean="0">
                <a:solidFill>
                  <a:schemeClr val="tx1"/>
                </a:solidFill>
                <a:latin typeface="Trebuchet MS" pitchFamily="34" charset="0"/>
              </a:rPr>
              <a:t>ideaal</a:t>
            </a:r>
            <a:r>
              <a:rPr lang="en-IE" sz="2400" dirty="0" smtClean="0">
                <a:solidFill>
                  <a:schemeClr val="tx1"/>
                </a:solidFill>
                <a:latin typeface="Trebuchet MS" pitchFamily="34" charset="0"/>
              </a:rPr>
              <a:t> </a:t>
            </a:r>
            <a:r>
              <a:rPr lang="en-IE" sz="2400" dirty="0" err="1" smtClean="0">
                <a:solidFill>
                  <a:schemeClr val="tx1"/>
                </a:solidFill>
                <a:latin typeface="Trebuchet MS" pitchFamily="34" charset="0"/>
              </a:rPr>
              <a:t>gras</a:t>
            </a:r>
            <a:endParaRPr lang="en-IE" sz="2400" dirty="0">
              <a:solidFill>
                <a:schemeClr val="tx1"/>
              </a:solidFill>
            </a:endParaRPr>
          </a:p>
        </p:txBody>
      </p:sp>
      <p:sp>
        <p:nvSpPr>
          <p:cNvPr id="3" name="Content Placeholder 2"/>
          <p:cNvSpPr>
            <a:spLocks noGrp="1"/>
          </p:cNvSpPr>
          <p:nvPr>
            <p:ph idx="1"/>
          </p:nvPr>
        </p:nvSpPr>
        <p:spPr/>
        <p:txBody>
          <a:bodyPr/>
          <a:lstStyle/>
          <a:p>
            <a:pPr marL="0" indent="0">
              <a:buNone/>
            </a:pPr>
            <a:r>
              <a:rPr lang="en-IE" dirty="0" smtClean="0"/>
              <a:t> </a:t>
            </a:r>
            <a:endParaRPr lang="en-IE" dirty="0"/>
          </a:p>
        </p:txBody>
      </p:sp>
      <p:sp>
        <p:nvSpPr>
          <p:cNvPr id="4" name="Rechthoek 3"/>
          <p:cNvSpPr/>
          <p:nvPr/>
        </p:nvSpPr>
        <p:spPr>
          <a:xfrm>
            <a:off x="663144" y="1100708"/>
            <a:ext cx="7683334" cy="3139321"/>
          </a:xfrm>
          <a:prstGeom prst="rect">
            <a:avLst/>
          </a:prstGeom>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lang="en-IE" b="1" dirty="0" err="1" smtClean="0">
                <a:solidFill>
                  <a:prstClr val="black"/>
                </a:solidFill>
                <a:latin typeface="Trebuchet MS" pitchFamily="34" charset="0"/>
              </a:rPr>
              <a:t>Grasproductie</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 </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(t </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DS/ha)							17-18</a:t>
            </a:r>
            <a:endPar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Energieniveau (UFL) </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								&gt; 1</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err="1">
                <a:ln>
                  <a:noFill/>
                </a:ln>
                <a:solidFill>
                  <a:prstClr val="black"/>
                </a:solidFill>
                <a:effectLst/>
                <a:uLnTx/>
                <a:uFillTx/>
                <a:latin typeface="Trebuchet MS" pitchFamily="34" charset="0"/>
                <a:ea typeface="+mn-ea"/>
                <a:cs typeface="+mn-cs"/>
              </a:rPr>
              <a:t>Verteerbaarheid</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 </a:t>
            </a:r>
            <a:r>
              <a:rPr kumimoji="0" lang="en-IE" sz="1800" b="1" i="0" u="none" strike="noStrike" kern="1200" cap="none" spc="0" normalizeH="0" baseline="0" noProof="0" dirty="0" err="1" smtClean="0">
                <a:ln>
                  <a:noFill/>
                </a:ln>
                <a:solidFill>
                  <a:prstClr val="black"/>
                </a:solidFill>
                <a:effectLst/>
                <a:uLnTx/>
                <a:uFillTx/>
                <a:latin typeface="Trebuchet MS" pitchFamily="34" charset="0"/>
                <a:ea typeface="+mn-ea"/>
                <a:cs typeface="+mn-cs"/>
              </a:rPr>
              <a:t>organische</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 </a:t>
            </a:r>
            <a:r>
              <a:rPr kumimoji="0" lang="en-IE" sz="1800" b="1" i="0" u="none" strike="noStrike" kern="1200" cap="none" spc="0" normalizeH="0" baseline="0" noProof="0" dirty="0" err="1" smtClean="0">
                <a:ln>
                  <a:noFill/>
                </a:ln>
                <a:solidFill>
                  <a:prstClr val="black"/>
                </a:solidFill>
                <a:effectLst/>
                <a:uLnTx/>
                <a:uFillTx/>
                <a:latin typeface="Trebuchet MS" pitchFamily="34" charset="0"/>
                <a:ea typeface="+mn-ea"/>
                <a:cs typeface="+mn-cs"/>
              </a:rPr>
              <a:t>stof</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 </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        </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			82-86</a:t>
            </a:r>
            <a:endPar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lang="en-IE" b="1" dirty="0" err="1" smtClean="0">
                <a:solidFill>
                  <a:prstClr val="black"/>
                </a:solidFill>
                <a:latin typeface="Trebuchet MS" pitchFamily="34" charset="0"/>
              </a:rPr>
              <a:t>Ruw</a:t>
            </a:r>
            <a:r>
              <a:rPr lang="en-IE" b="1" dirty="0" smtClean="0">
                <a:solidFill>
                  <a:prstClr val="black"/>
                </a:solidFill>
                <a:latin typeface="Trebuchet MS" pitchFamily="34" charset="0"/>
              </a:rPr>
              <a:t> </a:t>
            </a:r>
            <a:r>
              <a:rPr lang="en-IE" b="1" dirty="0" err="1" smtClean="0">
                <a:solidFill>
                  <a:prstClr val="black"/>
                </a:solidFill>
                <a:latin typeface="Trebuchet MS" pitchFamily="34" charset="0"/>
              </a:rPr>
              <a:t>eiwit</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 </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(g/kg </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DS) 								170-200       </a:t>
            </a:r>
            <a:endPar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NDF (g </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kg/DS) 									350-450        </a:t>
            </a:r>
            <a:endPar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Droge stof (</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g/kg) 								150-210       </a:t>
            </a:r>
            <a:endPar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Groene bladmassa (%)</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 							&gt; 80</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err="1">
                <a:ln>
                  <a:noFill/>
                </a:ln>
                <a:solidFill>
                  <a:prstClr val="black"/>
                </a:solidFill>
                <a:effectLst/>
                <a:uLnTx/>
                <a:uFillTx/>
                <a:latin typeface="Trebuchet MS" pitchFamily="34" charset="0"/>
                <a:ea typeface="+mn-ea"/>
                <a:cs typeface="+mn-cs"/>
              </a:rPr>
              <a:t>Geen</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 </a:t>
            </a:r>
            <a:r>
              <a:rPr lang="en-IE" b="1" dirty="0" smtClean="0">
                <a:solidFill>
                  <a:prstClr val="black"/>
                </a:solidFill>
                <a:latin typeface="Trebuchet MS" pitchFamily="34" charset="0"/>
              </a:rPr>
              <a:t>(</a:t>
            </a:r>
            <a:r>
              <a:rPr lang="en-IE" b="1" dirty="0" err="1" smtClean="0">
                <a:solidFill>
                  <a:prstClr val="black"/>
                </a:solidFill>
                <a:latin typeface="Trebuchet MS" pitchFamily="34" charset="0"/>
              </a:rPr>
              <a:t>nieuwe</a:t>
            </a:r>
            <a:r>
              <a:rPr lang="en-IE" b="1" dirty="0" smtClean="0">
                <a:solidFill>
                  <a:prstClr val="black"/>
                </a:solidFill>
                <a:latin typeface="Trebuchet MS" pitchFamily="34" charset="0"/>
              </a:rPr>
              <a:t>) </a:t>
            </a:r>
            <a:r>
              <a:rPr lang="en-IE" b="1" dirty="0" err="1" smtClean="0">
                <a:solidFill>
                  <a:prstClr val="black"/>
                </a:solidFill>
                <a:latin typeface="Trebuchet MS" pitchFamily="34" charset="0"/>
              </a:rPr>
              <a:t>bloei</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 </a:t>
            </a:r>
            <a:r>
              <a:rPr kumimoji="0" lang="en-IE" sz="1800" b="1" i="0" u="none" strike="noStrike" kern="1200" cap="none" spc="0" normalizeH="0" baseline="0" noProof="0" dirty="0" err="1">
                <a:ln>
                  <a:noFill/>
                </a:ln>
                <a:solidFill>
                  <a:prstClr val="black"/>
                </a:solidFill>
                <a:effectLst/>
                <a:uLnTx/>
                <a:uFillTx/>
                <a:latin typeface="Trebuchet MS" pitchFamily="34" charset="0"/>
                <a:ea typeface="+mn-ea"/>
                <a:cs typeface="+mn-cs"/>
              </a:rPr>
              <a:t>hoge</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 </a:t>
            </a:r>
            <a:r>
              <a:rPr kumimoji="0" lang="en-IE" sz="1800" b="1" i="0" u="none" strike="noStrike" kern="1200" cap="none" spc="0" normalizeH="0" baseline="0" noProof="0" dirty="0" err="1" smtClean="0">
                <a:ln>
                  <a:noFill/>
                </a:ln>
                <a:solidFill>
                  <a:prstClr val="black"/>
                </a:solidFill>
                <a:effectLst/>
                <a:uLnTx/>
                <a:uFillTx/>
                <a:latin typeface="Trebuchet MS" pitchFamily="34" charset="0"/>
                <a:ea typeface="+mn-ea"/>
                <a:cs typeface="+mn-cs"/>
              </a:rPr>
              <a:t>nutriëntenefficiëntie</a:t>
            </a:r>
            <a:endPar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err="1">
                <a:ln>
                  <a:noFill/>
                </a:ln>
                <a:solidFill>
                  <a:prstClr val="black"/>
                </a:solidFill>
                <a:effectLst/>
                <a:uLnTx/>
                <a:uFillTx/>
                <a:latin typeface="Trebuchet MS" pitchFamily="34" charset="0"/>
                <a:ea typeface="+mn-ea"/>
                <a:cs typeface="+mn-cs"/>
              </a:rPr>
              <a:t>Grasopname</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 </a:t>
            </a:r>
            <a:r>
              <a:rPr kumimoji="0" lang="en-IE" sz="1800" b="1" i="0" u="none" strike="noStrike" kern="1200" cap="none" spc="0" normalizeH="0" baseline="0" noProof="0" dirty="0" err="1" smtClean="0">
                <a:ln>
                  <a:noFill/>
                </a:ln>
                <a:solidFill>
                  <a:prstClr val="black"/>
                </a:solidFill>
                <a:effectLst/>
                <a:uLnTx/>
                <a:uFillTx/>
                <a:latin typeface="Trebuchet MS" pitchFamily="34" charset="0"/>
                <a:ea typeface="+mn-ea"/>
                <a:cs typeface="+mn-cs"/>
              </a:rPr>
              <a:t>middenin</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 het </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seizoen (kg </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DS/</a:t>
            </a:r>
            <a:r>
              <a:rPr kumimoji="0" lang="en-IE" sz="1800" b="1" i="0" u="none" strike="noStrike" kern="1200" cap="none" spc="0" normalizeH="0" baseline="0" noProof="0" dirty="0" err="1" smtClean="0">
                <a:ln>
                  <a:noFill/>
                </a:ln>
                <a:solidFill>
                  <a:prstClr val="black"/>
                </a:solidFill>
                <a:effectLst/>
                <a:uLnTx/>
                <a:uFillTx/>
                <a:latin typeface="Trebuchet MS" pitchFamily="34" charset="0"/>
                <a:ea typeface="+mn-ea"/>
                <a:cs typeface="+mn-cs"/>
              </a:rPr>
              <a:t>koe</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     </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	18-20</a:t>
            </a:r>
            <a:endPar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lang="en-IE" b="1" dirty="0" err="1" smtClean="0">
                <a:solidFill>
                  <a:prstClr val="black"/>
                </a:solidFill>
                <a:latin typeface="Trebuchet MS" pitchFamily="34" charset="0"/>
              </a:rPr>
              <a:t>Levensduur</a:t>
            </a:r>
            <a:r>
              <a:rPr lang="en-IE" b="1" dirty="0" smtClean="0">
                <a:solidFill>
                  <a:prstClr val="black"/>
                </a:solidFill>
                <a:latin typeface="Trebuchet MS" pitchFamily="34" charset="0"/>
              </a:rPr>
              <a:t> </a:t>
            </a:r>
            <a:r>
              <a:rPr lang="en-IE" b="1" dirty="0" err="1" smtClean="0">
                <a:solidFill>
                  <a:prstClr val="black"/>
                </a:solidFill>
                <a:latin typeface="Trebuchet MS" pitchFamily="34" charset="0"/>
              </a:rPr>
              <a:t>graszode</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 </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(jaren)         </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				7 </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- 10</a:t>
            </a:r>
          </a:p>
        </p:txBody>
      </p:sp>
    </p:spTree>
    <p:extLst>
      <p:ext uri="{BB962C8B-B14F-4D97-AF65-F5344CB8AC3E}">
        <p14:creationId xmlns:p14="http://schemas.microsoft.com/office/powerpoint/2010/main" val="37688211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323273" y="1066800"/>
            <a:ext cx="8543635" cy="2590800"/>
          </a:xfrm>
        </p:spPr>
        <p:txBody>
          <a:bodyPr/>
          <a:lstStyle/>
          <a:p>
            <a:pPr>
              <a:buFontTx/>
              <a:buChar char="•"/>
            </a:pPr>
            <a:r>
              <a:rPr lang="en-IE" sz="2400" dirty="0" err="1" smtClean="0"/>
              <a:t>Hoge</a:t>
            </a:r>
            <a:r>
              <a:rPr lang="en-IE" sz="2400" dirty="0" smtClean="0"/>
              <a:t> </a:t>
            </a:r>
            <a:r>
              <a:rPr lang="en-IE" sz="2400" dirty="0" err="1" smtClean="0"/>
              <a:t>bodemvruchtbaarheid</a:t>
            </a:r>
            <a:r>
              <a:rPr lang="en-IE" sz="2400" dirty="0" smtClean="0"/>
              <a:t> - Index 3, pH &gt; 6,0</a:t>
            </a:r>
          </a:p>
          <a:p>
            <a:pPr>
              <a:buFontTx/>
              <a:buChar char="•"/>
            </a:pPr>
            <a:r>
              <a:rPr lang="en-IE" sz="2400" dirty="0" err="1" smtClean="0"/>
              <a:t>Wekelijkse</a:t>
            </a:r>
            <a:r>
              <a:rPr lang="en-IE" sz="2400" dirty="0" smtClean="0"/>
              <a:t> </a:t>
            </a:r>
            <a:r>
              <a:rPr lang="en-IE" sz="2400" dirty="0" err="1" smtClean="0"/>
              <a:t>metingen</a:t>
            </a:r>
            <a:r>
              <a:rPr lang="en-IE" sz="2400" dirty="0" smtClean="0"/>
              <a:t> en proactief beheer</a:t>
            </a:r>
          </a:p>
          <a:p>
            <a:pPr>
              <a:buFontTx/>
              <a:buChar char="•"/>
            </a:pPr>
            <a:r>
              <a:rPr lang="en-IE" sz="2400" dirty="0" err="1" smtClean="0"/>
              <a:t>Lage</a:t>
            </a:r>
            <a:r>
              <a:rPr lang="en-IE" sz="2400" dirty="0" smtClean="0"/>
              <a:t> </a:t>
            </a:r>
            <a:r>
              <a:rPr lang="en-IE" sz="2400" dirty="0" err="1" smtClean="0"/>
              <a:t>variatie</a:t>
            </a:r>
            <a:r>
              <a:rPr lang="en-IE" sz="2400" dirty="0" smtClean="0"/>
              <a:t> in </a:t>
            </a:r>
            <a:r>
              <a:rPr lang="en-IE" sz="2400" dirty="0" err="1" smtClean="0"/>
              <a:t>opbrengst</a:t>
            </a:r>
            <a:r>
              <a:rPr lang="en-IE" sz="2400" dirty="0" smtClean="0"/>
              <a:t> tussen de hoogste en </a:t>
            </a:r>
            <a:r>
              <a:rPr lang="en-IE" sz="2400" dirty="0" err="1" smtClean="0"/>
              <a:t>laagste</a:t>
            </a:r>
            <a:r>
              <a:rPr lang="en-IE" sz="2400" dirty="0" smtClean="0"/>
              <a:t> </a:t>
            </a:r>
            <a:r>
              <a:rPr lang="en-IE" sz="2400" dirty="0" err="1" smtClean="0"/>
              <a:t>percelen</a:t>
            </a:r>
            <a:endParaRPr lang="en-IE" sz="2400" dirty="0" smtClean="0"/>
          </a:p>
          <a:p>
            <a:pPr>
              <a:buFontTx/>
              <a:buChar char="•"/>
            </a:pPr>
            <a:r>
              <a:rPr lang="en-IE" sz="2400" dirty="0" err="1" smtClean="0"/>
              <a:t>Beweiding</a:t>
            </a:r>
            <a:r>
              <a:rPr lang="en-IE" sz="2400" dirty="0" smtClean="0"/>
              <a:t> in het voorjaar </a:t>
            </a:r>
          </a:p>
          <a:p>
            <a:pPr>
              <a:buFontTx/>
              <a:buChar char="•"/>
            </a:pPr>
            <a:r>
              <a:rPr lang="en-IE" sz="2400" dirty="0" smtClean="0"/>
              <a:t>Meer </a:t>
            </a:r>
            <a:r>
              <a:rPr lang="en-IE" sz="2400" dirty="0" err="1" smtClean="0"/>
              <a:t>beweidingssnedes</a:t>
            </a:r>
            <a:r>
              <a:rPr lang="en-IE" sz="2400" dirty="0" smtClean="0"/>
              <a:t> per bedrijf </a:t>
            </a:r>
          </a:p>
          <a:p>
            <a:pPr>
              <a:buFontTx/>
              <a:buChar char="•"/>
            </a:pPr>
            <a:r>
              <a:rPr lang="en-IE" sz="2400" dirty="0" err="1" smtClean="0"/>
              <a:t>Herinzaai</a:t>
            </a:r>
            <a:r>
              <a:rPr lang="en-IE" sz="2400" dirty="0" smtClean="0"/>
              <a:t> </a:t>
            </a:r>
            <a:r>
              <a:rPr lang="en-IE" sz="2400" dirty="0" err="1" smtClean="0"/>
              <a:t>als</a:t>
            </a:r>
            <a:r>
              <a:rPr lang="en-IE" sz="2400" dirty="0" smtClean="0"/>
              <a:t> </a:t>
            </a:r>
            <a:r>
              <a:rPr lang="en-IE" sz="2400" dirty="0" err="1" smtClean="0"/>
              <a:t>onderdeel</a:t>
            </a:r>
            <a:r>
              <a:rPr lang="en-IE" sz="2400" dirty="0" smtClean="0"/>
              <a:t> van het management</a:t>
            </a:r>
            <a:endParaRPr lang="en-IE" dirty="0" smtClean="0"/>
          </a:p>
        </p:txBody>
      </p:sp>
      <p:sp>
        <p:nvSpPr>
          <p:cNvPr id="7" name="Rectangle 2"/>
          <p:cNvSpPr txBox="1">
            <a:spLocks noChangeArrowheads="1"/>
          </p:cNvSpPr>
          <p:nvPr/>
        </p:nvSpPr>
        <p:spPr bwMode="auto">
          <a:xfrm>
            <a:off x="251520" y="0"/>
            <a:ext cx="7847856" cy="838200"/>
          </a:xfrm>
          <a:prstGeom prst="rect">
            <a:avLst/>
          </a:prstGeom>
          <a:noFill/>
          <a:ln>
            <a:noFill/>
          </a:ln>
          <a:extLst/>
        </p:spPr>
        <p:txBody>
          <a:bodyPr anchor="ctr"/>
          <a:lstStyle>
            <a:lvl1pPr algn="l" rtl="0" eaLnBrk="0" fontAlgn="base" hangingPunct="0">
              <a:spcBef>
                <a:spcPct val="0"/>
              </a:spcBef>
              <a:spcAft>
                <a:spcPct val="0"/>
              </a:spcAft>
              <a:defRPr sz="2800" b="1">
                <a:solidFill>
                  <a:srgbClr val="008000"/>
                </a:solidFill>
                <a:latin typeface="+mj-lt"/>
                <a:ea typeface="+mj-ea"/>
                <a:cs typeface="+mj-cs"/>
              </a:defRPr>
            </a:lvl1pPr>
            <a:lvl2pPr algn="l" rtl="0" eaLnBrk="0" fontAlgn="base" hangingPunct="0">
              <a:spcBef>
                <a:spcPct val="0"/>
              </a:spcBef>
              <a:spcAft>
                <a:spcPct val="0"/>
              </a:spcAft>
              <a:defRPr sz="2800" b="1">
                <a:solidFill>
                  <a:srgbClr val="008000"/>
                </a:solidFill>
                <a:latin typeface="Arial" charset="0"/>
                <a:ea typeface="ヒラギノ角ゴ Pro W3" pitchFamily="96" charset="-128"/>
              </a:defRPr>
            </a:lvl2pPr>
            <a:lvl3pPr algn="l" rtl="0" eaLnBrk="0" fontAlgn="base" hangingPunct="0">
              <a:spcBef>
                <a:spcPct val="0"/>
              </a:spcBef>
              <a:spcAft>
                <a:spcPct val="0"/>
              </a:spcAft>
              <a:defRPr sz="2800" b="1">
                <a:solidFill>
                  <a:srgbClr val="008000"/>
                </a:solidFill>
                <a:latin typeface="Arial" charset="0"/>
                <a:ea typeface="ヒラギノ角ゴ Pro W3" pitchFamily="96" charset="-128"/>
              </a:defRPr>
            </a:lvl3pPr>
            <a:lvl4pPr algn="l" rtl="0" eaLnBrk="0" fontAlgn="base" hangingPunct="0">
              <a:spcBef>
                <a:spcPct val="0"/>
              </a:spcBef>
              <a:spcAft>
                <a:spcPct val="0"/>
              </a:spcAft>
              <a:defRPr sz="2800" b="1">
                <a:solidFill>
                  <a:srgbClr val="008000"/>
                </a:solidFill>
                <a:latin typeface="Arial" charset="0"/>
                <a:ea typeface="ヒラギノ角ゴ Pro W3" pitchFamily="96" charset="-128"/>
              </a:defRPr>
            </a:lvl4pPr>
            <a:lvl5pPr algn="l" rtl="0" eaLnBrk="0" fontAlgn="base" hangingPunct="0">
              <a:spcBef>
                <a:spcPct val="0"/>
              </a:spcBef>
              <a:spcAft>
                <a:spcPct val="0"/>
              </a:spcAft>
              <a:defRPr sz="2800" b="1">
                <a:solidFill>
                  <a:srgbClr val="008000"/>
                </a:solidFill>
                <a:latin typeface="Arial" charset="0"/>
                <a:ea typeface="ヒラギノ角ゴ Pro W3" pitchFamily="96" charset="-128"/>
              </a:defRPr>
            </a:lvl5pPr>
            <a:lvl6pPr marL="457200" algn="l" rtl="0" fontAlgn="base">
              <a:spcBef>
                <a:spcPct val="0"/>
              </a:spcBef>
              <a:spcAft>
                <a:spcPct val="0"/>
              </a:spcAft>
              <a:defRPr sz="2800" b="1">
                <a:solidFill>
                  <a:srgbClr val="008000"/>
                </a:solidFill>
                <a:latin typeface="Arial" charset="0"/>
                <a:ea typeface="ヒラギノ角ゴ Pro W3" pitchFamily="96" charset="-128"/>
              </a:defRPr>
            </a:lvl6pPr>
            <a:lvl7pPr marL="914400" algn="l" rtl="0" fontAlgn="base">
              <a:spcBef>
                <a:spcPct val="0"/>
              </a:spcBef>
              <a:spcAft>
                <a:spcPct val="0"/>
              </a:spcAft>
              <a:defRPr sz="2800" b="1">
                <a:solidFill>
                  <a:srgbClr val="008000"/>
                </a:solidFill>
                <a:latin typeface="Arial" charset="0"/>
                <a:ea typeface="ヒラギノ角ゴ Pro W3" pitchFamily="96" charset="-128"/>
              </a:defRPr>
            </a:lvl7pPr>
            <a:lvl8pPr marL="1371600" algn="l" rtl="0" fontAlgn="base">
              <a:spcBef>
                <a:spcPct val="0"/>
              </a:spcBef>
              <a:spcAft>
                <a:spcPct val="0"/>
              </a:spcAft>
              <a:defRPr sz="2800" b="1">
                <a:solidFill>
                  <a:srgbClr val="008000"/>
                </a:solidFill>
                <a:latin typeface="Arial" charset="0"/>
                <a:ea typeface="ヒラギノ角ゴ Pro W3" pitchFamily="96" charset="-128"/>
              </a:defRPr>
            </a:lvl8pPr>
            <a:lvl9pPr marL="1828800" algn="l" rtl="0" fontAlgn="base">
              <a:spcBef>
                <a:spcPct val="0"/>
              </a:spcBef>
              <a:spcAft>
                <a:spcPct val="0"/>
              </a:spcAft>
              <a:defRPr sz="2800" b="1">
                <a:solidFill>
                  <a:srgbClr val="008000"/>
                </a:solidFill>
                <a:latin typeface="Arial" charset="0"/>
                <a:ea typeface="ヒラギノ角ゴ Pro W3" pitchFamily="96"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E" sz="2400" b="1" i="0" u="none" strike="noStrike" kern="0" cap="none" spc="0" normalizeH="0" baseline="0" noProof="0" dirty="0" smtClean="0">
                <a:ln>
                  <a:noFill/>
                </a:ln>
                <a:solidFill>
                  <a:prstClr val="black"/>
                </a:solidFill>
                <a:effectLst/>
                <a:uLnTx/>
                <a:uFillTx/>
                <a:latin typeface="Calibri"/>
                <a:ea typeface="+mj-ea"/>
                <a:cs typeface="+mj-cs"/>
              </a:rPr>
              <a:t>Wat doen hoogproductieve bedrijven?</a:t>
            </a:r>
            <a:endParaRPr kumimoji="0" lang="en-GB" sz="2400" b="1" i="0" u="none" strike="noStrike" kern="0" cap="none" spc="0" normalizeH="0" baseline="0" noProof="0" dirty="0" smtClean="0">
              <a:ln>
                <a:noFill/>
              </a:ln>
              <a:solidFill>
                <a:prstClr val="black"/>
              </a:solidFill>
              <a:effectLst/>
              <a:uLnTx/>
              <a:uFillTx/>
              <a:latin typeface="Calibri"/>
              <a:ea typeface="+mj-ea"/>
              <a:cs typeface="+mj-cs"/>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64475" y="3709176"/>
            <a:ext cx="4496373" cy="2997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3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Chart 1"/>
          <p:cNvGraphicFramePr>
            <a:graphicFrameLocks/>
          </p:cNvGraphicFramePr>
          <p:nvPr>
            <p:extLst/>
          </p:nvPr>
        </p:nvGraphicFramePr>
        <p:xfrm>
          <a:off x="152400" y="1219200"/>
          <a:ext cx="8661400" cy="4445000"/>
        </p:xfrm>
        <a:graphic>
          <a:graphicData uri="http://schemas.openxmlformats.org/presentationml/2006/ole">
            <mc:AlternateContent xmlns:mc="http://schemas.openxmlformats.org/markup-compatibility/2006">
              <mc:Choice xmlns:v="urn:schemas-microsoft-com:vml" Requires="v">
                <p:oleObj spid="_x0000_s10289" name="Chart" r:id="rId4" imgW="8486727" imgH="4457584" progId="Excel.Chart.8">
                  <p:embed/>
                </p:oleObj>
              </mc:Choice>
              <mc:Fallback>
                <p:oleObj name="Chart" r:id="rId4" imgW="8486727" imgH="4457584" progId="Excel.Chart.8">
                  <p:embed/>
                  <p:pic>
                    <p:nvPicPr>
                      <p:cNvPr id="74754" name="Char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19200"/>
                        <a:ext cx="8661400" cy="4445000"/>
                      </a:xfrm>
                      <a:prstGeom prst="rect">
                        <a:avLst/>
                      </a:prstGeom>
                      <a:noFill/>
                      <a:ln w="28575">
                        <a:solidFill>
                          <a:schemeClr val="accent3"/>
                        </a:solidFill>
                      </a:ln>
                      <a:extLst/>
                    </p:spPr>
                  </p:pic>
                </p:oleObj>
              </mc:Fallback>
            </mc:AlternateContent>
          </a:graphicData>
        </a:graphic>
      </p:graphicFrame>
      <p:sp>
        <p:nvSpPr>
          <p:cNvPr id="5" name="Rectangle 2"/>
          <p:cNvSpPr txBox="1">
            <a:spLocks noChangeArrowheads="1"/>
          </p:cNvSpPr>
          <p:nvPr/>
        </p:nvSpPr>
        <p:spPr bwMode="auto">
          <a:xfrm>
            <a:off x="0" y="0"/>
            <a:ext cx="7301450" cy="1036638"/>
          </a:xfrm>
          <a:prstGeom prst="rect">
            <a:avLst/>
          </a:prstGeom>
          <a:noFill/>
          <a:ln>
            <a:noFill/>
          </a:ln>
          <a:extLst/>
        </p:spPr>
        <p:txBody>
          <a:bodyPr anchor="ctr"/>
          <a:lstStyle>
            <a:lvl1pPr algn="l" rtl="0" eaLnBrk="0" fontAlgn="base" hangingPunct="0">
              <a:spcBef>
                <a:spcPct val="0"/>
              </a:spcBef>
              <a:spcAft>
                <a:spcPct val="0"/>
              </a:spcAft>
              <a:defRPr sz="2800" b="1">
                <a:solidFill>
                  <a:srgbClr val="008000"/>
                </a:solidFill>
                <a:latin typeface="+mj-lt"/>
                <a:ea typeface="+mj-ea"/>
                <a:cs typeface="+mj-cs"/>
              </a:defRPr>
            </a:lvl1pPr>
            <a:lvl2pPr algn="l" rtl="0" eaLnBrk="0" fontAlgn="base" hangingPunct="0">
              <a:spcBef>
                <a:spcPct val="0"/>
              </a:spcBef>
              <a:spcAft>
                <a:spcPct val="0"/>
              </a:spcAft>
              <a:defRPr sz="2800" b="1">
                <a:solidFill>
                  <a:srgbClr val="008000"/>
                </a:solidFill>
                <a:latin typeface="Arial" charset="0"/>
                <a:ea typeface="ヒラギノ角ゴ Pro W3" pitchFamily="96" charset="-128"/>
              </a:defRPr>
            </a:lvl2pPr>
            <a:lvl3pPr algn="l" rtl="0" eaLnBrk="0" fontAlgn="base" hangingPunct="0">
              <a:spcBef>
                <a:spcPct val="0"/>
              </a:spcBef>
              <a:spcAft>
                <a:spcPct val="0"/>
              </a:spcAft>
              <a:defRPr sz="2800" b="1">
                <a:solidFill>
                  <a:srgbClr val="008000"/>
                </a:solidFill>
                <a:latin typeface="Arial" charset="0"/>
                <a:ea typeface="ヒラギノ角ゴ Pro W3" pitchFamily="96" charset="-128"/>
              </a:defRPr>
            </a:lvl3pPr>
            <a:lvl4pPr algn="l" rtl="0" eaLnBrk="0" fontAlgn="base" hangingPunct="0">
              <a:spcBef>
                <a:spcPct val="0"/>
              </a:spcBef>
              <a:spcAft>
                <a:spcPct val="0"/>
              </a:spcAft>
              <a:defRPr sz="2800" b="1">
                <a:solidFill>
                  <a:srgbClr val="008000"/>
                </a:solidFill>
                <a:latin typeface="Arial" charset="0"/>
                <a:ea typeface="ヒラギノ角ゴ Pro W3" pitchFamily="96" charset="-128"/>
              </a:defRPr>
            </a:lvl4pPr>
            <a:lvl5pPr algn="l" rtl="0" eaLnBrk="0" fontAlgn="base" hangingPunct="0">
              <a:spcBef>
                <a:spcPct val="0"/>
              </a:spcBef>
              <a:spcAft>
                <a:spcPct val="0"/>
              </a:spcAft>
              <a:defRPr sz="2800" b="1">
                <a:solidFill>
                  <a:srgbClr val="008000"/>
                </a:solidFill>
                <a:latin typeface="Arial" charset="0"/>
                <a:ea typeface="ヒラギノ角ゴ Pro W3" pitchFamily="96" charset="-128"/>
              </a:defRPr>
            </a:lvl5pPr>
            <a:lvl6pPr marL="457200" algn="l" rtl="0" fontAlgn="base">
              <a:spcBef>
                <a:spcPct val="0"/>
              </a:spcBef>
              <a:spcAft>
                <a:spcPct val="0"/>
              </a:spcAft>
              <a:defRPr sz="2800" b="1">
                <a:solidFill>
                  <a:srgbClr val="008000"/>
                </a:solidFill>
                <a:latin typeface="Arial" charset="0"/>
                <a:ea typeface="ヒラギノ角ゴ Pro W3" pitchFamily="96" charset="-128"/>
              </a:defRPr>
            </a:lvl6pPr>
            <a:lvl7pPr marL="914400" algn="l" rtl="0" fontAlgn="base">
              <a:spcBef>
                <a:spcPct val="0"/>
              </a:spcBef>
              <a:spcAft>
                <a:spcPct val="0"/>
              </a:spcAft>
              <a:defRPr sz="2800" b="1">
                <a:solidFill>
                  <a:srgbClr val="008000"/>
                </a:solidFill>
                <a:latin typeface="Arial" charset="0"/>
                <a:ea typeface="ヒラギノ角ゴ Pro W3" pitchFamily="96" charset="-128"/>
              </a:defRPr>
            </a:lvl7pPr>
            <a:lvl8pPr marL="1371600" algn="l" rtl="0" fontAlgn="base">
              <a:spcBef>
                <a:spcPct val="0"/>
              </a:spcBef>
              <a:spcAft>
                <a:spcPct val="0"/>
              </a:spcAft>
              <a:defRPr sz="2800" b="1">
                <a:solidFill>
                  <a:srgbClr val="008000"/>
                </a:solidFill>
                <a:latin typeface="Arial" charset="0"/>
                <a:ea typeface="ヒラギノ角ゴ Pro W3" pitchFamily="96" charset="-128"/>
              </a:defRPr>
            </a:lvl8pPr>
            <a:lvl9pPr marL="1828800" algn="l" rtl="0" fontAlgn="base">
              <a:spcBef>
                <a:spcPct val="0"/>
              </a:spcBef>
              <a:spcAft>
                <a:spcPct val="0"/>
              </a:spcAft>
              <a:defRPr sz="2800" b="1">
                <a:solidFill>
                  <a:srgbClr val="008000"/>
                </a:solidFill>
                <a:latin typeface="Arial" charset="0"/>
                <a:ea typeface="ヒラギノ角ゴ Pro W3" pitchFamily="96"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E" sz="2400" b="1" i="0" u="none" strike="noStrike" kern="0" cap="none" spc="0" normalizeH="0" baseline="0" noProof="0" dirty="0" err="1" smtClean="0">
                <a:ln>
                  <a:noFill/>
                </a:ln>
                <a:solidFill>
                  <a:prstClr val="black"/>
                </a:solidFill>
                <a:effectLst/>
                <a:uLnTx/>
                <a:uFillTx/>
                <a:latin typeface="Calibri"/>
                <a:ea typeface="+mj-ea"/>
                <a:cs typeface="+mj-cs"/>
              </a:rPr>
              <a:t>Aantal</a:t>
            </a:r>
            <a:r>
              <a:rPr kumimoji="0" lang="en-IE" sz="2400" b="1" i="0" u="none" strike="noStrike" kern="0" cap="none" spc="0" normalizeH="0" baseline="0" noProof="0" dirty="0" smtClean="0">
                <a:ln>
                  <a:noFill/>
                </a:ln>
                <a:solidFill>
                  <a:prstClr val="black"/>
                </a:solidFill>
                <a:effectLst/>
                <a:uLnTx/>
                <a:uFillTx/>
                <a:latin typeface="Calibri"/>
                <a:ea typeface="+mj-ea"/>
                <a:cs typeface="+mj-cs"/>
              </a:rPr>
              <a:t> </a:t>
            </a:r>
            <a:r>
              <a:rPr kumimoji="0" lang="en-IE" sz="2400" b="1" i="0" u="none" strike="noStrike" kern="0" cap="none" spc="0" normalizeH="0" baseline="0" noProof="0" dirty="0" err="1" smtClean="0">
                <a:ln>
                  <a:noFill/>
                </a:ln>
                <a:solidFill>
                  <a:prstClr val="black"/>
                </a:solidFill>
                <a:effectLst/>
                <a:uLnTx/>
                <a:uFillTx/>
                <a:latin typeface="Calibri"/>
                <a:ea typeface="+mj-ea"/>
                <a:cs typeface="+mj-cs"/>
              </a:rPr>
              <a:t>beweidingssnedes</a:t>
            </a:r>
            <a:r>
              <a:rPr kumimoji="0" lang="en-IE" sz="2400" b="1" i="0" u="none" strike="noStrike" kern="0" cap="none" spc="0" normalizeH="0" baseline="0" noProof="0" dirty="0" smtClean="0">
                <a:ln>
                  <a:noFill/>
                </a:ln>
                <a:solidFill>
                  <a:prstClr val="black"/>
                </a:solidFill>
                <a:effectLst/>
                <a:uLnTx/>
                <a:uFillTx/>
                <a:latin typeface="Calibri"/>
                <a:ea typeface="+mj-ea"/>
                <a:cs typeface="+mj-cs"/>
              </a:rPr>
              <a:t> in </a:t>
            </a:r>
            <a:r>
              <a:rPr kumimoji="0" lang="en-IE" sz="2400" b="1" i="0" u="none" strike="noStrike" kern="0" cap="none" spc="0" normalizeH="0" baseline="0" noProof="0" dirty="0" err="1" smtClean="0">
                <a:ln>
                  <a:noFill/>
                </a:ln>
                <a:solidFill>
                  <a:prstClr val="black"/>
                </a:solidFill>
                <a:effectLst/>
                <a:uLnTx/>
                <a:uFillTx/>
                <a:latin typeface="Calibri"/>
                <a:ea typeface="+mj-ea"/>
                <a:cs typeface="+mj-cs"/>
              </a:rPr>
              <a:t>relatie</a:t>
            </a:r>
            <a:r>
              <a:rPr kumimoji="0" lang="en-IE" sz="2400" b="1" i="0" u="none" strike="noStrike" kern="0" cap="none" spc="0" normalizeH="0" baseline="0" noProof="0" dirty="0" smtClean="0">
                <a:ln>
                  <a:noFill/>
                </a:ln>
                <a:solidFill>
                  <a:prstClr val="black"/>
                </a:solidFill>
                <a:effectLst/>
                <a:uLnTx/>
                <a:uFillTx/>
                <a:latin typeface="Calibri"/>
                <a:ea typeface="+mj-ea"/>
                <a:cs typeface="+mj-cs"/>
              </a:rPr>
              <a:t> tot de </a:t>
            </a:r>
            <a:r>
              <a:rPr kumimoji="0" lang="en-IE" sz="2400" b="1" i="0" u="none" strike="noStrike" kern="0" cap="none" spc="0" normalizeH="0" baseline="0" noProof="0" dirty="0" err="1" smtClean="0">
                <a:ln>
                  <a:noFill/>
                </a:ln>
                <a:solidFill>
                  <a:prstClr val="black"/>
                </a:solidFill>
                <a:effectLst/>
                <a:uLnTx/>
                <a:uFillTx/>
                <a:latin typeface="Calibri"/>
                <a:ea typeface="+mj-ea"/>
                <a:cs typeface="+mj-cs"/>
              </a:rPr>
              <a:t>totale</a:t>
            </a:r>
            <a:r>
              <a:rPr kumimoji="0" lang="en-IE" sz="2400" b="1" i="0" u="none" strike="noStrike" kern="0" cap="none" spc="0" normalizeH="0" noProof="0" dirty="0" smtClean="0">
                <a:ln>
                  <a:noFill/>
                </a:ln>
                <a:solidFill>
                  <a:prstClr val="black"/>
                </a:solidFill>
                <a:effectLst/>
                <a:uLnTx/>
                <a:uFillTx/>
                <a:latin typeface="Calibri"/>
                <a:ea typeface="+mj-ea"/>
                <a:cs typeface="+mj-cs"/>
              </a:rPr>
              <a:t> </a:t>
            </a:r>
            <a:r>
              <a:rPr kumimoji="0" lang="en-IE" sz="2400" b="1" i="0" u="none" strike="noStrike" kern="0" cap="none" spc="0" normalizeH="0" baseline="0" noProof="0" dirty="0" smtClean="0">
                <a:ln>
                  <a:noFill/>
                </a:ln>
                <a:solidFill>
                  <a:prstClr val="black"/>
                </a:solidFill>
                <a:effectLst/>
                <a:uLnTx/>
                <a:uFillTx/>
                <a:latin typeface="Calibri"/>
                <a:ea typeface="+mj-ea"/>
                <a:cs typeface="+mj-cs"/>
              </a:rPr>
              <a:t>DS-</a:t>
            </a:r>
            <a:r>
              <a:rPr kumimoji="0" lang="en-IE" sz="2400" b="1" i="0" u="none" strike="noStrike" kern="0" cap="none" spc="0" normalizeH="0" baseline="0" noProof="0" dirty="0" err="1" smtClean="0">
                <a:ln>
                  <a:noFill/>
                </a:ln>
                <a:solidFill>
                  <a:prstClr val="black"/>
                </a:solidFill>
                <a:effectLst/>
                <a:uLnTx/>
                <a:uFillTx/>
                <a:latin typeface="Calibri"/>
                <a:ea typeface="+mj-ea"/>
                <a:cs typeface="+mj-cs"/>
              </a:rPr>
              <a:t>produktie</a:t>
            </a:r>
            <a:endParaRPr kumimoji="0" lang="en-GB" sz="2400" b="1" i="0" u="none" strike="noStrike" kern="0" cap="none" spc="0" normalizeH="0" baseline="0" noProof="0" dirty="0" smtClean="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4488602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a:xfrm>
            <a:off x="369343" y="364805"/>
            <a:ext cx="6509129" cy="617514"/>
          </a:xfrm>
          <a:prstGeom prst="rect">
            <a:avLst/>
          </a:prstGeom>
        </p:spPr>
        <p:txBody>
          <a:bodyPr lIns="0" tIns="0" rIns="0" bIns="0"/>
          <a:lstStyle>
            <a:lvl1pPr algn="l" defTabSz="457200" rtl="0" eaLnBrk="1" latinLnBrk="0" hangingPunct="1">
              <a:spcBef>
                <a:spcPct val="0"/>
              </a:spcBef>
              <a:buNone/>
              <a:defRPr sz="1100" b="1" kern="1200" baseline="0">
                <a:solidFill>
                  <a:schemeClr val="tx1">
                    <a:lumMod val="50000"/>
                    <a:lumOff val="50000"/>
                  </a:schemeClr>
                </a:solidFill>
                <a:latin typeface="Arial"/>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2400" b="1" i="0" u="none" strike="noStrike" kern="1200" cap="none" spc="0" normalizeH="0" baseline="0" noProof="0" dirty="0" smtClean="0">
                <a:ln>
                  <a:noFill/>
                </a:ln>
                <a:solidFill>
                  <a:prstClr val="black"/>
                </a:solidFill>
                <a:effectLst/>
                <a:uLnTx/>
                <a:uFillTx/>
                <a:latin typeface="Calibri"/>
                <a:ea typeface="+mj-ea"/>
                <a:cs typeface="Times New Roman" panose="02020603050405020304" pitchFamily="18" charset="0"/>
              </a:rPr>
              <a:t>Het typische rantsoen voor de hoogproductieve melkkoe</a:t>
            </a:r>
            <a:endParaRPr kumimoji="0" lang="en-US" altLang="sv-SE" sz="2400" b="0"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endParaRPr>
          </a:p>
        </p:txBody>
      </p:sp>
      <p:sp>
        <p:nvSpPr>
          <p:cNvPr id="7" name="Platshållare för innehåll 2"/>
          <p:cNvSpPr txBox="1">
            <a:spLocks/>
          </p:cNvSpPr>
          <p:nvPr/>
        </p:nvSpPr>
        <p:spPr>
          <a:xfrm>
            <a:off x="478525" y="1181561"/>
            <a:ext cx="7886700" cy="22710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11-13 kg </a:t>
            </a:r>
            <a:r>
              <a:rPr lang="en-GB" altLang="sv-SE" sz="2000" dirty="0" smtClean="0">
                <a:solidFill>
                  <a:prstClr val="black"/>
                </a:solidFill>
                <a:latin typeface="Calibri"/>
              </a:rPr>
              <a:t>DS</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-silage. Gras/klaver,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voorgedroogd</a:t>
            </a:r>
            <a:endPar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7-9 kg gewalst graan. Gerst, haver</a:t>
            </a:r>
            <a:r>
              <a:rPr kumimoji="0" lang="en-GB"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noProof="0" dirty="0" err="1" smtClean="0">
                <a:ln>
                  <a:noFill/>
                </a:ln>
                <a:solidFill>
                  <a:prstClr val="black"/>
                </a:solidFill>
                <a:effectLst/>
                <a:uLnTx/>
                <a:uFillTx/>
                <a:latin typeface="Calibri"/>
                <a:ea typeface="+mn-ea"/>
                <a:cs typeface="+mn-cs"/>
              </a:rPr>
              <a:t>en</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tarwe</a:t>
            </a:r>
            <a:endPar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5-7 kg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eiwitrijk</a:t>
            </a:r>
            <a:r>
              <a:rPr lang="en-GB" altLang="sv-SE" sz="2000" dirty="0">
                <a:solidFill>
                  <a:prstClr val="black"/>
                </a:solidFill>
                <a:latin typeface="Calibri"/>
              </a:rPr>
              <a:t> </a:t>
            </a:r>
            <a:r>
              <a:rPr lang="en-GB" altLang="sv-SE" sz="2000" dirty="0" err="1" smtClean="0">
                <a:solidFill>
                  <a:prstClr val="black"/>
                </a:solidFill>
                <a:latin typeface="Calibri"/>
              </a:rPr>
              <a:t>krachtvoer</a:t>
            </a:r>
            <a:endPar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Koolzaadschroot is het meest voorkomende eiwitvoer, gevolgd door sojameel. Palmcake en suikerbietenpulp zijn belangrijke ingrediënten in het </a:t>
            </a:r>
            <a:r>
              <a:rPr lang="en-GB" altLang="sv-SE" sz="2000" dirty="0" err="1" smtClean="0">
                <a:solidFill>
                  <a:prstClr val="black"/>
                </a:solidFill>
                <a:latin typeface="Calibri"/>
              </a:rPr>
              <a:t>krachtvoer</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sv-SE"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ktangel 4"/>
          <p:cNvSpPr/>
          <p:nvPr/>
        </p:nvSpPr>
        <p:spPr>
          <a:xfrm>
            <a:off x="70770" y="6488668"/>
            <a:ext cx="4233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graan/suikerbietenpulp/oliezaadkoek (%).</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ell 1"/>
          <p:cNvGraphicFramePr>
            <a:graphicFrameLocks noGrp="1"/>
          </p:cNvGraphicFramePr>
          <p:nvPr>
            <p:extLst>
              <p:ext uri="{D42A27DB-BD31-4B8C-83A1-F6EECF244321}">
                <p14:modId xmlns:p14="http://schemas.microsoft.com/office/powerpoint/2010/main" val="3040078973"/>
              </p:ext>
            </p:extLst>
          </p:nvPr>
        </p:nvGraphicFramePr>
        <p:xfrm>
          <a:off x="127920" y="3305175"/>
          <a:ext cx="8911305" cy="3167430"/>
        </p:xfrm>
        <a:graphic>
          <a:graphicData uri="http://schemas.openxmlformats.org/drawingml/2006/table">
            <a:tbl>
              <a:tblPr firstRow="1" firstCol="1" bandRow="1">
                <a:tableStyleId>{F5AB1C69-6EDB-4FF4-983F-18BD219EF322}</a:tableStyleId>
              </a:tblPr>
              <a:tblGrid>
                <a:gridCol w="884374">
                  <a:extLst>
                    <a:ext uri="{9D8B030D-6E8A-4147-A177-3AD203B41FA5}">
                      <a16:colId xmlns:a16="http://schemas.microsoft.com/office/drawing/2014/main" val="20000"/>
                    </a:ext>
                  </a:extLst>
                </a:gridCol>
                <a:gridCol w="5217056">
                  <a:extLst>
                    <a:ext uri="{9D8B030D-6E8A-4147-A177-3AD203B41FA5}">
                      <a16:colId xmlns:a16="http://schemas.microsoft.com/office/drawing/2014/main" val="20001"/>
                    </a:ext>
                  </a:extLst>
                </a:gridCol>
                <a:gridCol w="2809875">
                  <a:extLst>
                    <a:ext uri="{9D8B030D-6E8A-4147-A177-3AD203B41FA5}">
                      <a16:colId xmlns:a16="http://schemas.microsoft.com/office/drawing/2014/main" val="20002"/>
                    </a:ext>
                  </a:extLst>
                </a:gridCol>
              </a:tblGrid>
              <a:tr h="436465">
                <a:tc>
                  <a:txBody>
                    <a:bodyPr/>
                    <a:lstStyle/>
                    <a:p>
                      <a:pPr algn="just">
                        <a:spcAft>
                          <a:spcPts val="0"/>
                        </a:spcAft>
                      </a:pPr>
                      <a:r>
                        <a:rPr lang="en-GB" sz="1800" dirty="0" smtClean="0">
                          <a:effectLst/>
                        </a:rPr>
                        <a:t>Jaar</a:t>
                      </a:r>
                      <a:endParaRPr lang="sv-SE" sz="1800" dirty="0">
                        <a:effectLst/>
                        <a:latin typeface="+mn-lt"/>
                        <a:ea typeface="Calibri"/>
                      </a:endParaRPr>
                    </a:p>
                  </a:txBody>
                  <a:tcPr marL="68580" marR="68580" marT="0" marB="0"/>
                </a:tc>
                <a:tc>
                  <a:txBody>
                    <a:bodyPr/>
                    <a:lstStyle/>
                    <a:p>
                      <a:pPr algn="just">
                        <a:spcAft>
                          <a:spcPts val="0"/>
                        </a:spcAft>
                      </a:pPr>
                      <a:r>
                        <a:rPr lang="en-GB" sz="1800" dirty="0" err="1" smtClean="0">
                          <a:effectLst/>
                        </a:rPr>
                        <a:t>Rantsoen</a:t>
                      </a:r>
                      <a:endParaRPr lang="sv-SE" sz="1800" dirty="0">
                        <a:effectLst/>
                        <a:latin typeface="+mn-lt"/>
                        <a:ea typeface="Calibri"/>
                      </a:endParaRPr>
                    </a:p>
                  </a:txBody>
                  <a:tcPr marL="68580" marR="68580" marT="0" marB="0"/>
                </a:tc>
                <a:tc>
                  <a:txBody>
                    <a:bodyPr/>
                    <a:lstStyle/>
                    <a:p>
                      <a:pPr algn="l">
                        <a:spcAft>
                          <a:spcPts val="0"/>
                        </a:spcAft>
                      </a:pPr>
                      <a:endParaRPr lang="sv-SE" sz="1800" dirty="0">
                        <a:effectLst/>
                        <a:latin typeface="+mn-lt"/>
                        <a:ea typeface="Calibri"/>
                      </a:endParaRPr>
                    </a:p>
                  </a:txBody>
                  <a:tcPr marL="68580" marR="68580" marT="0" marB="0"/>
                </a:tc>
                <a:extLst>
                  <a:ext uri="{0D108BD9-81ED-4DB2-BD59-A6C34878D82A}">
                    <a16:rowId xmlns:a16="http://schemas.microsoft.com/office/drawing/2014/main" val="10000"/>
                  </a:ext>
                </a:extLst>
              </a:tr>
              <a:tr h="436465">
                <a:tc>
                  <a:txBody>
                    <a:bodyPr/>
                    <a:lstStyle/>
                    <a:p>
                      <a:pPr algn="just">
                        <a:spcAft>
                          <a:spcPts val="0"/>
                        </a:spcAft>
                      </a:pPr>
                      <a:r>
                        <a:rPr lang="en-GB" sz="1800" dirty="0">
                          <a:effectLst/>
                        </a:rPr>
                        <a:t>1975</a:t>
                      </a:r>
                      <a:endParaRPr lang="sv-SE" sz="1800" dirty="0">
                        <a:effectLst/>
                        <a:latin typeface="+mn-lt"/>
                        <a:ea typeface="Calibri"/>
                      </a:endParaRPr>
                    </a:p>
                  </a:txBody>
                  <a:tcPr marL="68580" marR="68580" marT="0" marB="0"/>
                </a:tc>
                <a:tc>
                  <a:txBody>
                    <a:bodyPr/>
                    <a:lstStyle/>
                    <a:p>
                      <a:pPr algn="l">
                        <a:spcAft>
                          <a:spcPts val="0"/>
                        </a:spcAft>
                      </a:pPr>
                      <a:r>
                        <a:rPr lang="en-GB" sz="1800" dirty="0">
                          <a:effectLst/>
                        </a:rPr>
                        <a:t>7 kg hooi + 10 kg krachtvoer* (verschuiving van </a:t>
                      </a:r>
                      <a:r>
                        <a:rPr lang="en-GB" sz="1800" dirty="0" smtClean="0">
                          <a:effectLst/>
                        </a:rPr>
                        <a:t>hooi </a:t>
                      </a:r>
                      <a:r>
                        <a:rPr lang="en-GB" sz="1800" dirty="0">
                          <a:effectLst/>
                        </a:rPr>
                        <a:t>naar kuilvoer)</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1"/>
                  </a:ext>
                </a:extLst>
              </a:tr>
              <a:tr h="436465">
                <a:tc>
                  <a:txBody>
                    <a:bodyPr/>
                    <a:lstStyle/>
                    <a:p>
                      <a:pPr algn="just">
                        <a:spcAft>
                          <a:spcPts val="0"/>
                        </a:spcAft>
                      </a:pPr>
                      <a:r>
                        <a:rPr lang="en-GB" sz="1800">
                          <a:effectLst/>
                        </a:rPr>
                        <a:t>1982</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11 kg </a:t>
                      </a:r>
                      <a:r>
                        <a:rPr lang="en-GB" sz="1800" dirty="0" smtClean="0">
                          <a:effectLst/>
                        </a:rPr>
                        <a:t>DS-silage </a:t>
                      </a:r>
                      <a:r>
                        <a:rPr lang="en-GB" sz="1800" dirty="0">
                          <a:effectLst/>
                        </a:rPr>
                        <a:t>+ 10 kg </a:t>
                      </a:r>
                      <a:r>
                        <a:rPr lang="en-GB" sz="1800" dirty="0" err="1" smtClean="0">
                          <a:effectLst/>
                        </a:rPr>
                        <a:t>krachtvoer</a:t>
                      </a:r>
                      <a:r>
                        <a:rPr lang="en-GB" sz="1800" dirty="0" smtClean="0">
                          <a:effectLst/>
                        </a:rPr>
                        <a:t> </a:t>
                      </a:r>
                      <a:r>
                        <a:rPr lang="en-GB" sz="1800" dirty="0">
                          <a:effectLst/>
                        </a:rPr>
                        <a:t>(75/10/15)*.</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436465">
                <a:tc>
                  <a:txBody>
                    <a:bodyPr/>
                    <a:lstStyle/>
                    <a:p>
                      <a:pPr algn="just">
                        <a:spcAft>
                          <a:spcPts val="0"/>
                        </a:spcAft>
                      </a:pPr>
                      <a:r>
                        <a:rPr lang="en-GB" sz="1800">
                          <a:effectLst/>
                        </a:rPr>
                        <a:t>1986</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9 kg </a:t>
                      </a:r>
                      <a:r>
                        <a:rPr lang="en-GB" sz="1800" dirty="0" smtClean="0">
                          <a:effectLst/>
                        </a:rPr>
                        <a:t>DS-</a:t>
                      </a:r>
                      <a:r>
                        <a:rPr lang="en-GB" sz="1800" dirty="0" err="1" smtClean="0">
                          <a:effectLst/>
                        </a:rPr>
                        <a:t>kuilvoer</a:t>
                      </a:r>
                      <a:r>
                        <a:rPr lang="en-GB" sz="1800" dirty="0" smtClean="0">
                          <a:effectLst/>
                        </a:rPr>
                        <a:t> </a:t>
                      </a:r>
                      <a:r>
                        <a:rPr lang="en-GB" sz="1800" dirty="0">
                          <a:effectLst/>
                        </a:rPr>
                        <a:t>+ 13 kg krachtvoer (60/20/20/20)*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3"/>
                  </a:ext>
                </a:extLst>
              </a:tr>
              <a:tr h="436465">
                <a:tc>
                  <a:txBody>
                    <a:bodyPr/>
                    <a:lstStyle/>
                    <a:p>
                      <a:pPr algn="just">
                        <a:spcAft>
                          <a:spcPts val="0"/>
                        </a:spcAft>
                      </a:pPr>
                      <a:r>
                        <a:rPr lang="en-GB" sz="1800">
                          <a:effectLst/>
                        </a:rPr>
                        <a:t>1994</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7 kg </a:t>
                      </a:r>
                      <a:r>
                        <a:rPr lang="en-GB" sz="1800" dirty="0" smtClean="0">
                          <a:effectLst/>
                        </a:rPr>
                        <a:t>DS-silage </a:t>
                      </a:r>
                      <a:r>
                        <a:rPr lang="en-GB" sz="1800" dirty="0">
                          <a:effectLst/>
                        </a:rPr>
                        <a:t>+ 16 kg </a:t>
                      </a:r>
                      <a:r>
                        <a:rPr lang="en-GB" sz="1800" dirty="0" err="1" smtClean="0">
                          <a:effectLst/>
                        </a:rPr>
                        <a:t>krachtvoer</a:t>
                      </a:r>
                      <a:r>
                        <a:rPr lang="en-GB" sz="1800" dirty="0" smtClean="0">
                          <a:effectLst/>
                        </a:rPr>
                        <a:t> </a:t>
                      </a:r>
                      <a:r>
                        <a:rPr lang="en-GB" sz="1800" dirty="0">
                          <a:effectLst/>
                        </a:rPr>
                        <a:t>(50/30/20)*.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4"/>
                  </a:ext>
                </a:extLst>
              </a:tr>
              <a:tr h="436465">
                <a:tc>
                  <a:txBody>
                    <a:bodyPr/>
                    <a:lstStyle/>
                    <a:p>
                      <a:pPr algn="just">
                        <a:spcAft>
                          <a:spcPts val="0"/>
                        </a:spcAft>
                      </a:pPr>
                      <a:r>
                        <a:rPr lang="en-GB" sz="1800">
                          <a:effectLst/>
                        </a:rPr>
                        <a:t>2005</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9 kg </a:t>
                      </a:r>
                      <a:r>
                        <a:rPr lang="en-GB" sz="1800" dirty="0" smtClean="0">
                          <a:effectLst/>
                        </a:rPr>
                        <a:t>DS-silage </a:t>
                      </a:r>
                      <a:r>
                        <a:rPr lang="en-GB" sz="1800" dirty="0">
                          <a:effectLst/>
                        </a:rPr>
                        <a:t>+ 16 kg </a:t>
                      </a:r>
                      <a:r>
                        <a:rPr lang="en-GB" sz="1800" dirty="0" err="1" smtClean="0">
                          <a:effectLst/>
                        </a:rPr>
                        <a:t>krachtvoer</a:t>
                      </a:r>
                      <a:r>
                        <a:rPr lang="en-GB" sz="1800" dirty="0" smtClean="0">
                          <a:effectLst/>
                        </a:rPr>
                        <a:t> </a:t>
                      </a:r>
                      <a:r>
                        <a:rPr lang="en-GB" sz="1800" dirty="0">
                          <a:effectLst/>
                        </a:rPr>
                        <a:t>(50/30/20)*.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436465">
                <a:tc>
                  <a:txBody>
                    <a:bodyPr/>
                    <a:lstStyle/>
                    <a:p>
                      <a:pPr algn="just">
                        <a:spcAft>
                          <a:spcPts val="0"/>
                        </a:spcAft>
                      </a:pPr>
                      <a:r>
                        <a:rPr lang="en-GB" sz="1800">
                          <a:effectLst/>
                        </a:rPr>
                        <a:t>2015</a:t>
                      </a:r>
                      <a:endParaRPr lang="sv-SE" sz="1800">
                        <a:effectLst/>
                        <a:latin typeface="+mn-lt"/>
                        <a:ea typeface="Calibri"/>
                      </a:endParaRPr>
                    </a:p>
                  </a:txBody>
                  <a:tcPr marL="68580" marR="68580" marT="0" marB="0"/>
                </a:tc>
                <a:tc>
                  <a:txBody>
                    <a:bodyPr/>
                    <a:lstStyle/>
                    <a:p>
                      <a:pPr algn="just">
                        <a:spcAft>
                          <a:spcPts val="0"/>
                        </a:spcAft>
                      </a:pPr>
                      <a:r>
                        <a:rPr lang="en-GB" sz="1800" dirty="0" smtClean="0">
                          <a:effectLst/>
                        </a:rPr>
                        <a:t>12 kg DS-silage + 15 kg </a:t>
                      </a:r>
                      <a:r>
                        <a:rPr lang="en-GB" sz="1800" dirty="0" err="1" smtClean="0">
                          <a:effectLst/>
                        </a:rPr>
                        <a:t>krachtvoer</a:t>
                      </a:r>
                      <a:r>
                        <a:rPr lang="en-GB" sz="1800" dirty="0" smtClean="0">
                          <a:effectLst/>
                        </a:rPr>
                        <a:t> (50/30/20)*.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128700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0"/>
            <a:ext cx="9144000" cy="1036638"/>
          </a:xfrm>
          <a:prstGeom prst="rect">
            <a:avLst/>
          </a:prstGeom>
          <a:noFill/>
          <a:ln>
            <a:noFill/>
          </a:ln>
          <a:extLst/>
        </p:spPr>
        <p:txBody>
          <a:bodyPr anchor="ctr"/>
          <a:lstStyle>
            <a:lvl1pPr algn="l" rtl="0" eaLnBrk="0" fontAlgn="base" hangingPunct="0">
              <a:spcBef>
                <a:spcPct val="0"/>
              </a:spcBef>
              <a:spcAft>
                <a:spcPct val="0"/>
              </a:spcAft>
              <a:defRPr sz="2800" b="1">
                <a:solidFill>
                  <a:srgbClr val="008000"/>
                </a:solidFill>
                <a:latin typeface="+mj-lt"/>
                <a:ea typeface="+mj-ea"/>
                <a:cs typeface="+mj-cs"/>
              </a:defRPr>
            </a:lvl1pPr>
            <a:lvl2pPr algn="l" rtl="0" eaLnBrk="0" fontAlgn="base" hangingPunct="0">
              <a:spcBef>
                <a:spcPct val="0"/>
              </a:spcBef>
              <a:spcAft>
                <a:spcPct val="0"/>
              </a:spcAft>
              <a:defRPr sz="2800" b="1">
                <a:solidFill>
                  <a:srgbClr val="008000"/>
                </a:solidFill>
                <a:latin typeface="Arial" charset="0"/>
                <a:ea typeface="ヒラギノ角ゴ Pro W3" pitchFamily="96" charset="-128"/>
              </a:defRPr>
            </a:lvl2pPr>
            <a:lvl3pPr algn="l" rtl="0" eaLnBrk="0" fontAlgn="base" hangingPunct="0">
              <a:spcBef>
                <a:spcPct val="0"/>
              </a:spcBef>
              <a:spcAft>
                <a:spcPct val="0"/>
              </a:spcAft>
              <a:defRPr sz="2800" b="1">
                <a:solidFill>
                  <a:srgbClr val="008000"/>
                </a:solidFill>
                <a:latin typeface="Arial" charset="0"/>
                <a:ea typeface="ヒラギノ角ゴ Pro W3" pitchFamily="96" charset="-128"/>
              </a:defRPr>
            </a:lvl3pPr>
            <a:lvl4pPr algn="l" rtl="0" eaLnBrk="0" fontAlgn="base" hangingPunct="0">
              <a:spcBef>
                <a:spcPct val="0"/>
              </a:spcBef>
              <a:spcAft>
                <a:spcPct val="0"/>
              </a:spcAft>
              <a:defRPr sz="2800" b="1">
                <a:solidFill>
                  <a:srgbClr val="008000"/>
                </a:solidFill>
                <a:latin typeface="Arial" charset="0"/>
                <a:ea typeface="ヒラギノ角ゴ Pro W3" pitchFamily="96" charset="-128"/>
              </a:defRPr>
            </a:lvl4pPr>
            <a:lvl5pPr algn="l" rtl="0" eaLnBrk="0" fontAlgn="base" hangingPunct="0">
              <a:spcBef>
                <a:spcPct val="0"/>
              </a:spcBef>
              <a:spcAft>
                <a:spcPct val="0"/>
              </a:spcAft>
              <a:defRPr sz="2800" b="1">
                <a:solidFill>
                  <a:srgbClr val="008000"/>
                </a:solidFill>
                <a:latin typeface="Arial" charset="0"/>
                <a:ea typeface="ヒラギノ角ゴ Pro W3" pitchFamily="96" charset="-128"/>
              </a:defRPr>
            </a:lvl5pPr>
            <a:lvl6pPr marL="457200" algn="l" rtl="0" fontAlgn="base">
              <a:spcBef>
                <a:spcPct val="0"/>
              </a:spcBef>
              <a:spcAft>
                <a:spcPct val="0"/>
              </a:spcAft>
              <a:defRPr sz="2800" b="1">
                <a:solidFill>
                  <a:srgbClr val="008000"/>
                </a:solidFill>
                <a:latin typeface="Arial" charset="0"/>
                <a:ea typeface="ヒラギノ角ゴ Pro W3" pitchFamily="96" charset="-128"/>
              </a:defRPr>
            </a:lvl6pPr>
            <a:lvl7pPr marL="914400" algn="l" rtl="0" fontAlgn="base">
              <a:spcBef>
                <a:spcPct val="0"/>
              </a:spcBef>
              <a:spcAft>
                <a:spcPct val="0"/>
              </a:spcAft>
              <a:defRPr sz="2800" b="1">
                <a:solidFill>
                  <a:srgbClr val="008000"/>
                </a:solidFill>
                <a:latin typeface="Arial" charset="0"/>
                <a:ea typeface="ヒラギノ角ゴ Pro W3" pitchFamily="96" charset="-128"/>
              </a:defRPr>
            </a:lvl7pPr>
            <a:lvl8pPr marL="1371600" algn="l" rtl="0" fontAlgn="base">
              <a:spcBef>
                <a:spcPct val="0"/>
              </a:spcBef>
              <a:spcAft>
                <a:spcPct val="0"/>
              </a:spcAft>
              <a:defRPr sz="2800" b="1">
                <a:solidFill>
                  <a:srgbClr val="008000"/>
                </a:solidFill>
                <a:latin typeface="Arial" charset="0"/>
                <a:ea typeface="ヒラギノ角ゴ Pro W3" pitchFamily="96" charset="-128"/>
              </a:defRPr>
            </a:lvl8pPr>
            <a:lvl9pPr marL="1828800" algn="l" rtl="0" fontAlgn="base">
              <a:spcBef>
                <a:spcPct val="0"/>
              </a:spcBef>
              <a:spcAft>
                <a:spcPct val="0"/>
              </a:spcAft>
              <a:defRPr sz="2800" b="1">
                <a:solidFill>
                  <a:srgbClr val="008000"/>
                </a:solidFill>
                <a:latin typeface="Arial" charset="0"/>
                <a:ea typeface="ヒラギノ角ゴ Pro W3" pitchFamily="96"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IE" sz="2400" kern="0" dirty="0" smtClean="0">
                <a:solidFill>
                  <a:prstClr val="black"/>
                </a:solidFill>
                <a:latin typeface="Calibri"/>
              </a:rPr>
              <a:t>Schema </a:t>
            </a:r>
            <a:r>
              <a:rPr lang="en-IE" sz="2400" kern="0" dirty="0" err="1" smtClean="0">
                <a:solidFill>
                  <a:prstClr val="black"/>
                </a:solidFill>
                <a:latin typeface="Calibri"/>
              </a:rPr>
              <a:t>voor</a:t>
            </a:r>
            <a:r>
              <a:rPr lang="en-IE" sz="2400" kern="0" dirty="0" smtClean="0">
                <a:solidFill>
                  <a:prstClr val="black"/>
                </a:solidFill>
                <a:latin typeface="Calibri"/>
              </a:rPr>
              <a:t> 15 ton DS </a:t>
            </a:r>
            <a:r>
              <a:rPr lang="en-IE" sz="2400" kern="0" dirty="0" err="1" smtClean="0">
                <a:solidFill>
                  <a:prstClr val="black"/>
                </a:solidFill>
                <a:latin typeface="Calibri"/>
              </a:rPr>
              <a:t>gras</a:t>
            </a:r>
            <a:endParaRPr kumimoji="0" lang="en-GB" sz="2400" b="1" i="0" u="none" strike="noStrike" kern="0" cap="none" spc="0" normalizeH="0" baseline="0" noProof="0" dirty="0" smtClean="0">
              <a:ln>
                <a:noFill/>
              </a:ln>
              <a:solidFill>
                <a:prstClr val="black"/>
              </a:solidFill>
              <a:effectLst/>
              <a:uLnTx/>
              <a:uFillTx/>
              <a:latin typeface="Calibri"/>
              <a:ea typeface="+mj-ea"/>
              <a:cs typeface="+mj-cs"/>
            </a:endParaRPr>
          </a:p>
        </p:txBody>
      </p:sp>
      <p:graphicFrame>
        <p:nvGraphicFramePr>
          <p:cNvPr id="6" name="Content Placeholder 5"/>
          <p:cNvGraphicFramePr>
            <a:graphicFrameLocks/>
          </p:cNvGraphicFramePr>
          <p:nvPr>
            <p:extLst/>
          </p:nvPr>
        </p:nvGraphicFramePr>
        <p:xfrm>
          <a:off x="0" y="1036638"/>
          <a:ext cx="9143999" cy="4805361"/>
        </p:xfrm>
        <a:graphic>
          <a:graphicData uri="http://schemas.openxmlformats.org/drawingml/2006/table">
            <a:tbl>
              <a:tblPr firstRow="1" bandRow="1">
                <a:tableStyleId>{F5AB1C69-6EDB-4FF4-983F-18BD219EF322}</a:tableStyleId>
              </a:tblPr>
              <a:tblGrid>
                <a:gridCol w="2483555">
                  <a:extLst>
                    <a:ext uri="{9D8B030D-6E8A-4147-A177-3AD203B41FA5}">
                      <a16:colId xmlns:a16="http://schemas.microsoft.com/office/drawing/2014/main" val="20000"/>
                    </a:ext>
                  </a:extLst>
                </a:gridCol>
                <a:gridCol w="1392296">
                  <a:extLst>
                    <a:ext uri="{9D8B030D-6E8A-4147-A177-3AD203B41FA5}">
                      <a16:colId xmlns:a16="http://schemas.microsoft.com/office/drawing/2014/main" val="20001"/>
                    </a:ext>
                  </a:extLst>
                </a:gridCol>
                <a:gridCol w="1467556">
                  <a:extLst>
                    <a:ext uri="{9D8B030D-6E8A-4147-A177-3AD203B41FA5}">
                      <a16:colId xmlns:a16="http://schemas.microsoft.com/office/drawing/2014/main" val="20002"/>
                    </a:ext>
                  </a:extLst>
                </a:gridCol>
                <a:gridCol w="1693333">
                  <a:extLst>
                    <a:ext uri="{9D8B030D-6E8A-4147-A177-3AD203B41FA5}">
                      <a16:colId xmlns:a16="http://schemas.microsoft.com/office/drawing/2014/main" val="20003"/>
                    </a:ext>
                  </a:extLst>
                </a:gridCol>
                <a:gridCol w="2107259">
                  <a:extLst>
                    <a:ext uri="{9D8B030D-6E8A-4147-A177-3AD203B41FA5}">
                      <a16:colId xmlns:a16="http://schemas.microsoft.com/office/drawing/2014/main" val="20004"/>
                    </a:ext>
                  </a:extLst>
                </a:gridCol>
              </a:tblGrid>
              <a:tr h="1188894">
                <a:tc>
                  <a:txBody>
                    <a:bodyPr/>
                    <a:lstStyle/>
                    <a:p>
                      <a:pPr algn="ctr"/>
                      <a:r>
                        <a:rPr lang="en-IE" sz="2000" dirty="0" smtClean="0"/>
                        <a:t>Growth Period</a:t>
                      </a:r>
                      <a:endParaRPr lang="en-IE" sz="2000" b="1" dirty="0">
                        <a:solidFill>
                          <a:srgbClr val="3E7812"/>
                        </a:solidFill>
                      </a:endParaRPr>
                    </a:p>
                  </a:txBody>
                  <a:tcPr marL="91443" marR="91443" marT="45729" marB="45729"/>
                </a:tc>
                <a:tc>
                  <a:txBody>
                    <a:bodyPr/>
                    <a:lstStyle/>
                    <a:p>
                      <a:pPr algn="ctr"/>
                      <a:r>
                        <a:rPr lang="en-IE" sz="2000" dirty="0" smtClean="0"/>
                        <a:t>Grass grown</a:t>
                      </a:r>
                    </a:p>
                    <a:p>
                      <a:pPr algn="ctr"/>
                      <a:r>
                        <a:rPr lang="en-IE" sz="2000" dirty="0" smtClean="0"/>
                        <a:t>(kg/ha)</a:t>
                      </a:r>
                      <a:endParaRPr lang="en-IE" sz="2000" b="1" dirty="0">
                        <a:solidFill>
                          <a:srgbClr val="3E7812"/>
                        </a:solidFill>
                      </a:endParaRPr>
                    </a:p>
                  </a:txBody>
                  <a:tcPr marL="91443" marR="91443" marT="45729" marB="45729"/>
                </a:tc>
                <a:tc>
                  <a:txBody>
                    <a:bodyPr/>
                    <a:lstStyle/>
                    <a:p>
                      <a:pPr algn="ctr"/>
                      <a:r>
                        <a:rPr lang="en-IE" sz="2000" dirty="0" err="1" smtClean="0"/>
                        <a:t>Rotn</a:t>
                      </a:r>
                      <a:r>
                        <a:rPr lang="en-IE" sz="2000" dirty="0" smtClean="0"/>
                        <a:t>. Length</a:t>
                      </a:r>
                    </a:p>
                    <a:p>
                      <a:pPr algn="ctr"/>
                      <a:r>
                        <a:rPr lang="en-IE" sz="2000" dirty="0" smtClean="0"/>
                        <a:t>(days)</a:t>
                      </a:r>
                      <a:endParaRPr lang="en-IE" sz="2000" b="1" dirty="0">
                        <a:solidFill>
                          <a:srgbClr val="3E7812"/>
                        </a:solidFill>
                      </a:endParaRPr>
                    </a:p>
                  </a:txBody>
                  <a:tcPr marL="91443" marR="91443" marT="45729" marB="45729"/>
                </a:tc>
                <a:tc>
                  <a:txBody>
                    <a:bodyPr/>
                    <a:lstStyle/>
                    <a:p>
                      <a:pPr algn="ctr"/>
                      <a:r>
                        <a:rPr lang="en-IE" sz="2000" dirty="0" smtClean="0"/>
                        <a:t>No. of Rotations</a:t>
                      </a:r>
                      <a:endParaRPr lang="en-IE" sz="2000" b="1" dirty="0">
                        <a:solidFill>
                          <a:srgbClr val="3E7812"/>
                        </a:solidFill>
                      </a:endParaRPr>
                    </a:p>
                  </a:txBody>
                  <a:tcPr marL="91443" marR="91443" marT="45729" marB="45729"/>
                </a:tc>
                <a:tc>
                  <a:txBody>
                    <a:bodyPr/>
                    <a:lstStyle/>
                    <a:p>
                      <a:pPr algn="ctr"/>
                      <a:r>
                        <a:rPr lang="en-IE" sz="2000" dirty="0" smtClean="0"/>
                        <a:t>Growth (kg/ha) required/day</a:t>
                      </a:r>
                      <a:endParaRPr lang="en-IE" sz="2000" b="1" dirty="0">
                        <a:solidFill>
                          <a:srgbClr val="3E7812"/>
                        </a:solidFill>
                      </a:endParaRPr>
                    </a:p>
                  </a:txBody>
                  <a:tcPr marL="91443" marR="91443" marT="45729" marB="45729"/>
                </a:tc>
                <a:extLst>
                  <a:ext uri="{0D108BD9-81ED-4DB2-BD59-A6C34878D82A}">
                    <a16:rowId xmlns:a16="http://schemas.microsoft.com/office/drawing/2014/main" val="10000"/>
                  </a:ext>
                </a:extLst>
              </a:tr>
              <a:tr h="583882">
                <a:tc>
                  <a:txBody>
                    <a:bodyPr/>
                    <a:lstStyle/>
                    <a:p>
                      <a:r>
                        <a:rPr lang="en-IE" sz="2000" baseline="0" dirty="0" smtClean="0"/>
                        <a:t>1</a:t>
                      </a:r>
                      <a:r>
                        <a:rPr lang="en-IE" sz="2000" baseline="30000" dirty="0" smtClean="0"/>
                        <a:t>st</a:t>
                      </a:r>
                      <a:r>
                        <a:rPr lang="en-IE" sz="2000" baseline="0" dirty="0" smtClean="0"/>
                        <a:t> Feb – 6</a:t>
                      </a:r>
                      <a:r>
                        <a:rPr lang="en-IE" sz="2000" baseline="30000" dirty="0" smtClean="0"/>
                        <a:t>th</a:t>
                      </a:r>
                      <a:r>
                        <a:rPr lang="en-IE" sz="2000" baseline="0" dirty="0" smtClean="0"/>
                        <a:t> April </a:t>
                      </a:r>
                      <a:endParaRPr lang="en-IE" sz="2000" b="1" dirty="0">
                        <a:solidFill>
                          <a:srgbClr val="3E7812"/>
                        </a:solidFill>
                      </a:endParaRPr>
                    </a:p>
                  </a:txBody>
                  <a:tcPr marL="91443" marR="91443" marT="45729" marB="45729"/>
                </a:tc>
                <a:tc>
                  <a:txBody>
                    <a:bodyPr/>
                    <a:lstStyle/>
                    <a:p>
                      <a:pPr algn="ctr"/>
                      <a:r>
                        <a:rPr lang="en-IE" sz="2000" dirty="0" smtClean="0"/>
                        <a:t>1250</a:t>
                      </a:r>
                      <a:endParaRPr lang="en-IE" sz="2000" b="1" dirty="0">
                        <a:solidFill>
                          <a:srgbClr val="3E7812"/>
                        </a:solidFill>
                      </a:endParaRPr>
                    </a:p>
                  </a:txBody>
                  <a:tcPr marL="91443" marR="91443" marT="45729" marB="45729"/>
                </a:tc>
                <a:tc>
                  <a:txBody>
                    <a:bodyPr/>
                    <a:lstStyle/>
                    <a:p>
                      <a:pPr algn="ctr"/>
                      <a:r>
                        <a:rPr lang="en-IE" sz="2000" dirty="0" smtClean="0"/>
                        <a:t>65</a:t>
                      </a:r>
                      <a:endParaRPr lang="en-IE" sz="2000" b="1" dirty="0">
                        <a:solidFill>
                          <a:srgbClr val="3E7812"/>
                        </a:solidFill>
                      </a:endParaRPr>
                    </a:p>
                  </a:txBody>
                  <a:tcPr marL="91443" marR="91443" marT="45729" marB="45729"/>
                </a:tc>
                <a:tc>
                  <a:txBody>
                    <a:bodyPr/>
                    <a:lstStyle/>
                    <a:p>
                      <a:pPr algn="ctr"/>
                      <a:r>
                        <a:rPr lang="en-IE" sz="2000" dirty="0" smtClean="0"/>
                        <a:t>1</a:t>
                      </a:r>
                      <a:endParaRPr lang="en-IE" sz="2000" b="1" dirty="0">
                        <a:solidFill>
                          <a:srgbClr val="3E7812"/>
                        </a:solidFill>
                      </a:endParaRPr>
                    </a:p>
                  </a:txBody>
                  <a:tcPr marL="91443" marR="91443" marT="45729" marB="45729"/>
                </a:tc>
                <a:tc>
                  <a:txBody>
                    <a:bodyPr/>
                    <a:lstStyle/>
                    <a:p>
                      <a:pPr algn="ctr"/>
                      <a:r>
                        <a:rPr lang="en-IE" sz="2000" dirty="0" smtClean="0"/>
                        <a:t>20</a:t>
                      </a:r>
                      <a:endParaRPr lang="en-IE" sz="2000" b="1" dirty="0">
                        <a:solidFill>
                          <a:srgbClr val="3E7812"/>
                        </a:solidFill>
                      </a:endParaRPr>
                    </a:p>
                  </a:txBody>
                  <a:tcPr marL="91443" marR="91443" marT="45729" marB="45729"/>
                </a:tc>
                <a:extLst>
                  <a:ext uri="{0D108BD9-81ED-4DB2-BD59-A6C34878D82A}">
                    <a16:rowId xmlns:a16="http://schemas.microsoft.com/office/drawing/2014/main" val="10001"/>
                  </a:ext>
                </a:extLst>
              </a:tr>
              <a:tr h="659071">
                <a:tc>
                  <a:txBody>
                    <a:bodyPr/>
                    <a:lstStyle/>
                    <a:p>
                      <a:r>
                        <a:rPr lang="en-IE" sz="2000" dirty="0" smtClean="0"/>
                        <a:t>7</a:t>
                      </a:r>
                      <a:r>
                        <a:rPr lang="en-IE" sz="2000" baseline="30000" dirty="0" smtClean="0"/>
                        <a:t>th</a:t>
                      </a:r>
                      <a:r>
                        <a:rPr lang="en-IE" sz="2000" dirty="0" smtClean="0"/>
                        <a:t> April</a:t>
                      </a:r>
                      <a:r>
                        <a:rPr lang="en-IE" sz="2000" baseline="0" dirty="0" smtClean="0"/>
                        <a:t> – 5</a:t>
                      </a:r>
                      <a:r>
                        <a:rPr lang="en-IE" sz="2000" baseline="30000" dirty="0" smtClean="0"/>
                        <a:t>th</a:t>
                      </a:r>
                      <a:r>
                        <a:rPr lang="en-IE" sz="2000" baseline="0" dirty="0" smtClean="0"/>
                        <a:t> </a:t>
                      </a:r>
                      <a:r>
                        <a:rPr lang="en-IE" sz="2000" dirty="0" smtClean="0"/>
                        <a:t>Aug</a:t>
                      </a:r>
                      <a:endParaRPr lang="en-IE" sz="2000" b="1" dirty="0">
                        <a:solidFill>
                          <a:srgbClr val="3E7812"/>
                        </a:solidFill>
                      </a:endParaRPr>
                    </a:p>
                  </a:txBody>
                  <a:tcPr marL="91443" marR="91443" marT="45729" marB="45729"/>
                </a:tc>
                <a:tc>
                  <a:txBody>
                    <a:bodyPr/>
                    <a:lstStyle/>
                    <a:p>
                      <a:pPr algn="ctr"/>
                      <a:r>
                        <a:rPr lang="en-IE" sz="2000" dirty="0" smtClean="0"/>
                        <a:t>1,500</a:t>
                      </a:r>
                      <a:endParaRPr lang="en-IE" sz="2000" b="1" dirty="0">
                        <a:solidFill>
                          <a:srgbClr val="3E7812"/>
                        </a:solidFill>
                      </a:endParaRPr>
                    </a:p>
                  </a:txBody>
                  <a:tcPr marL="91443" marR="91443" marT="45729" marB="45729"/>
                </a:tc>
                <a:tc>
                  <a:txBody>
                    <a:bodyPr/>
                    <a:lstStyle/>
                    <a:p>
                      <a:pPr algn="ctr"/>
                      <a:r>
                        <a:rPr lang="en-IE" sz="2000" dirty="0" smtClean="0"/>
                        <a:t>20</a:t>
                      </a:r>
                      <a:endParaRPr lang="en-IE" sz="2000" b="1" dirty="0">
                        <a:solidFill>
                          <a:srgbClr val="3E7812"/>
                        </a:solidFill>
                      </a:endParaRPr>
                    </a:p>
                  </a:txBody>
                  <a:tcPr marL="91443" marR="91443" marT="45729" marB="45729"/>
                </a:tc>
                <a:tc>
                  <a:txBody>
                    <a:bodyPr/>
                    <a:lstStyle/>
                    <a:p>
                      <a:pPr algn="ctr"/>
                      <a:r>
                        <a:rPr lang="en-IE" sz="2000" dirty="0" smtClean="0"/>
                        <a:t>6</a:t>
                      </a:r>
                      <a:endParaRPr lang="en-IE" sz="2000" b="1" dirty="0">
                        <a:solidFill>
                          <a:srgbClr val="3E7812"/>
                        </a:solidFill>
                      </a:endParaRPr>
                    </a:p>
                  </a:txBody>
                  <a:tcPr marL="91443" marR="91443" marT="45729" marB="45729"/>
                </a:tc>
                <a:tc>
                  <a:txBody>
                    <a:bodyPr/>
                    <a:lstStyle/>
                    <a:p>
                      <a:pPr algn="ctr"/>
                      <a:r>
                        <a:rPr lang="en-IE" sz="2000" dirty="0" smtClean="0"/>
                        <a:t>75</a:t>
                      </a:r>
                      <a:endParaRPr lang="en-IE" sz="2000" b="1" dirty="0">
                        <a:solidFill>
                          <a:srgbClr val="3E7812"/>
                        </a:solidFill>
                      </a:endParaRPr>
                    </a:p>
                  </a:txBody>
                  <a:tcPr marL="91443" marR="91443" marT="45729" marB="45729"/>
                </a:tc>
                <a:extLst>
                  <a:ext uri="{0D108BD9-81ED-4DB2-BD59-A6C34878D82A}">
                    <a16:rowId xmlns:a16="http://schemas.microsoft.com/office/drawing/2014/main" val="10002"/>
                  </a:ext>
                </a:extLst>
              </a:tr>
              <a:tr h="659071">
                <a:tc>
                  <a:txBody>
                    <a:bodyPr/>
                    <a:lstStyle/>
                    <a:p>
                      <a:r>
                        <a:rPr lang="en-IE" sz="2000" dirty="0" smtClean="0"/>
                        <a:t>6</a:t>
                      </a:r>
                      <a:r>
                        <a:rPr lang="en-IE" sz="2000" baseline="30000" dirty="0" smtClean="0"/>
                        <a:t>th</a:t>
                      </a:r>
                      <a:r>
                        <a:rPr lang="en-IE" sz="2000" dirty="0" smtClean="0"/>
                        <a:t> Aug</a:t>
                      </a:r>
                      <a:r>
                        <a:rPr lang="en-IE" sz="2000" baseline="0" dirty="0" smtClean="0"/>
                        <a:t> – 1</a:t>
                      </a:r>
                      <a:r>
                        <a:rPr lang="en-IE" sz="2000" baseline="30000" dirty="0" smtClean="0"/>
                        <a:t>st</a:t>
                      </a:r>
                      <a:r>
                        <a:rPr lang="en-IE" sz="2000" baseline="0" dirty="0" smtClean="0"/>
                        <a:t> Sept </a:t>
                      </a:r>
                      <a:endParaRPr lang="en-IE" sz="2000" b="1" dirty="0">
                        <a:solidFill>
                          <a:srgbClr val="3E7812"/>
                        </a:solidFill>
                      </a:endParaRPr>
                    </a:p>
                  </a:txBody>
                  <a:tcPr marL="91443" marR="91443" marT="45729" marB="45729"/>
                </a:tc>
                <a:tc>
                  <a:txBody>
                    <a:bodyPr/>
                    <a:lstStyle/>
                    <a:p>
                      <a:pPr algn="ctr"/>
                      <a:r>
                        <a:rPr lang="en-IE" sz="2000" dirty="0" smtClean="0"/>
                        <a:t>1,625</a:t>
                      </a:r>
                      <a:endParaRPr lang="en-IE" sz="2000" b="1" dirty="0">
                        <a:solidFill>
                          <a:srgbClr val="3E7812"/>
                        </a:solidFill>
                      </a:endParaRPr>
                    </a:p>
                  </a:txBody>
                  <a:tcPr marL="91443" marR="91443" marT="45729" marB="45729"/>
                </a:tc>
                <a:tc>
                  <a:txBody>
                    <a:bodyPr/>
                    <a:lstStyle/>
                    <a:p>
                      <a:pPr algn="ctr"/>
                      <a:r>
                        <a:rPr lang="en-IE" sz="2000" dirty="0" smtClean="0"/>
                        <a:t>25</a:t>
                      </a:r>
                      <a:endParaRPr lang="en-IE" sz="2000" b="1" dirty="0">
                        <a:solidFill>
                          <a:srgbClr val="3E7812"/>
                        </a:solidFill>
                      </a:endParaRPr>
                    </a:p>
                  </a:txBody>
                  <a:tcPr marL="91443" marR="91443" marT="45729" marB="45729"/>
                </a:tc>
                <a:tc>
                  <a:txBody>
                    <a:bodyPr/>
                    <a:lstStyle/>
                    <a:p>
                      <a:pPr algn="ctr"/>
                      <a:r>
                        <a:rPr lang="en-IE" sz="2000" dirty="0" smtClean="0"/>
                        <a:t>1</a:t>
                      </a:r>
                      <a:endParaRPr lang="en-IE" sz="2000" b="1" dirty="0">
                        <a:solidFill>
                          <a:srgbClr val="3E7812"/>
                        </a:solidFill>
                      </a:endParaRPr>
                    </a:p>
                  </a:txBody>
                  <a:tcPr marL="91443" marR="91443" marT="45729" marB="45729"/>
                </a:tc>
                <a:tc>
                  <a:txBody>
                    <a:bodyPr/>
                    <a:lstStyle/>
                    <a:p>
                      <a:pPr algn="ctr"/>
                      <a:r>
                        <a:rPr lang="en-IE" sz="2000" dirty="0" smtClean="0"/>
                        <a:t>65</a:t>
                      </a:r>
                      <a:endParaRPr lang="en-IE" sz="2000" b="1" dirty="0">
                        <a:solidFill>
                          <a:srgbClr val="3E7812"/>
                        </a:solidFill>
                      </a:endParaRPr>
                    </a:p>
                  </a:txBody>
                  <a:tcPr marL="91443" marR="91443" marT="45729" marB="45729"/>
                </a:tc>
                <a:extLst>
                  <a:ext uri="{0D108BD9-81ED-4DB2-BD59-A6C34878D82A}">
                    <a16:rowId xmlns:a16="http://schemas.microsoft.com/office/drawing/2014/main" val="10003"/>
                  </a:ext>
                </a:extLst>
              </a:tr>
              <a:tr h="659071">
                <a:tc>
                  <a:txBody>
                    <a:bodyPr/>
                    <a:lstStyle/>
                    <a:p>
                      <a:r>
                        <a:rPr lang="en-IE" sz="2000" dirty="0" smtClean="0"/>
                        <a:t>1</a:t>
                      </a:r>
                      <a:r>
                        <a:rPr lang="en-IE" sz="2000" baseline="30000" dirty="0" smtClean="0"/>
                        <a:t>st</a:t>
                      </a:r>
                      <a:r>
                        <a:rPr lang="en-IE" sz="2000" dirty="0" smtClean="0"/>
                        <a:t> Sept</a:t>
                      </a:r>
                      <a:r>
                        <a:rPr lang="en-IE" sz="2000" baseline="0" dirty="0" smtClean="0"/>
                        <a:t> - 1</a:t>
                      </a:r>
                      <a:r>
                        <a:rPr lang="en-IE" sz="2000" baseline="30000" dirty="0" smtClean="0"/>
                        <a:t>st</a:t>
                      </a:r>
                      <a:r>
                        <a:rPr lang="en-IE" sz="2000" baseline="0" dirty="0" smtClean="0"/>
                        <a:t> Oct </a:t>
                      </a:r>
                      <a:endParaRPr lang="en-IE" sz="2000" b="1" dirty="0">
                        <a:solidFill>
                          <a:srgbClr val="3E7812"/>
                        </a:solidFill>
                      </a:endParaRPr>
                    </a:p>
                  </a:txBody>
                  <a:tcPr marL="91443" marR="91443" marT="45729" marB="45729"/>
                </a:tc>
                <a:tc>
                  <a:txBody>
                    <a:bodyPr/>
                    <a:lstStyle/>
                    <a:p>
                      <a:pPr algn="ctr"/>
                      <a:r>
                        <a:rPr lang="en-IE" sz="2000" dirty="0" smtClean="0"/>
                        <a:t>1,650</a:t>
                      </a:r>
                      <a:endParaRPr lang="en-IE" sz="2000" b="1" dirty="0">
                        <a:solidFill>
                          <a:srgbClr val="3E7812"/>
                        </a:solidFill>
                      </a:endParaRPr>
                    </a:p>
                  </a:txBody>
                  <a:tcPr marL="91443" marR="91443" marT="45729" marB="45729"/>
                </a:tc>
                <a:tc>
                  <a:txBody>
                    <a:bodyPr/>
                    <a:lstStyle/>
                    <a:p>
                      <a:pPr algn="ctr"/>
                      <a:r>
                        <a:rPr lang="en-IE" sz="2000" dirty="0" smtClean="0"/>
                        <a:t>30</a:t>
                      </a:r>
                      <a:endParaRPr lang="en-IE" sz="2000" b="1" dirty="0">
                        <a:solidFill>
                          <a:srgbClr val="3E7812"/>
                        </a:solidFill>
                      </a:endParaRPr>
                    </a:p>
                  </a:txBody>
                  <a:tcPr marL="91443" marR="91443" marT="45729" marB="45729"/>
                </a:tc>
                <a:tc>
                  <a:txBody>
                    <a:bodyPr/>
                    <a:lstStyle/>
                    <a:p>
                      <a:pPr algn="ctr"/>
                      <a:r>
                        <a:rPr lang="en-IE" sz="2000" dirty="0" smtClean="0"/>
                        <a:t>1</a:t>
                      </a:r>
                      <a:endParaRPr lang="en-IE" sz="2000" b="1" dirty="0">
                        <a:solidFill>
                          <a:srgbClr val="3E7812"/>
                        </a:solidFill>
                      </a:endParaRPr>
                    </a:p>
                  </a:txBody>
                  <a:tcPr marL="91443" marR="91443" marT="45729" marB="45729"/>
                </a:tc>
                <a:tc>
                  <a:txBody>
                    <a:bodyPr/>
                    <a:lstStyle/>
                    <a:p>
                      <a:pPr algn="ctr"/>
                      <a:r>
                        <a:rPr lang="en-IE" sz="2000" dirty="0" smtClean="0"/>
                        <a:t>55</a:t>
                      </a:r>
                      <a:endParaRPr lang="en-IE" sz="2000" b="1" dirty="0">
                        <a:solidFill>
                          <a:srgbClr val="3E7812"/>
                        </a:solidFill>
                      </a:endParaRPr>
                    </a:p>
                  </a:txBody>
                  <a:tcPr marL="91443" marR="91443" marT="45729" marB="45729"/>
                </a:tc>
                <a:extLst>
                  <a:ext uri="{0D108BD9-81ED-4DB2-BD59-A6C34878D82A}">
                    <a16:rowId xmlns:a16="http://schemas.microsoft.com/office/drawing/2014/main" val="10004"/>
                  </a:ext>
                </a:extLst>
              </a:tr>
              <a:tr h="659071">
                <a:tc>
                  <a:txBody>
                    <a:bodyPr/>
                    <a:lstStyle/>
                    <a:p>
                      <a:r>
                        <a:rPr lang="en-IE" sz="2000" dirty="0" smtClean="0"/>
                        <a:t>1</a:t>
                      </a:r>
                      <a:r>
                        <a:rPr lang="en-IE" sz="2000" baseline="30000" dirty="0" smtClean="0"/>
                        <a:t>st</a:t>
                      </a:r>
                      <a:r>
                        <a:rPr lang="en-IE" sz="2000" baseline="0" dirty="0" smtClean="0"/>
                        <a:t> </a:t>
                      </a:r>
                      <a:r>
                        <a:rPr lang="en-IE" sz="2000" dirty="0" smtClean="0"/>
                        <a:t>Oct</a:t>
                      </a:r>
                      <a:r>
                        <a:rPr lang="en-IE" sz="2000" baseline="0" dirty="0" smtClean="0"/>
                        <a:t> – 15</a:t>
                      </a:r>
                      <a:r>
                        <a:rPr lang="en-IE" sz="2000" baseline="30000" dirty="0" smtClean="0"/>
                        <a:t>th</a:t>
                      </a:r>
                      <a:r>
                        <a:rPr lang="en-IE" sz="2000" baseline="0" dirty="0" smtClean="0"/>
                        <a:t> </a:t>
                      </a:r>
                      <a:r>
                        <a:rPr lang="en-IE" sz="2000" dirty="0" smtClean="0"/>
                        <a:t>Nov</a:t>
                      </a:r>
                      <a:endParaRPr lang="en-IE" sz="2000" b="1" dirty="0">
                        <a:solidFill>
                          <a:srgbClr val="3E7812"/>
                        </a:solidFill>
                      </a:endParaRPr>
                    </a:p>
                  </a:txBody>
                  <a:tcPr marL="91443" marR="91443" marT="45729" marB="45729"/>
                </a:tc>
                <a:tc>
                  <a:txBody>
                    <a:bodyPr/>
                    <a:lstStyle/>
                    <a:p>
                      <a:pPr algn="ctr"/>
                      <a:r>
                        <a:rPr lang="en-IE" sz="2000" dirty="0" smtClean="0"/>
                        <a:t>1,450</a:t>
                      </a:r>
                      <a:endParaRPr lang="en-IE" sz="2000" b="1" dirty="0">
                        <a:solidFill>
                          <a:srgbClr val="3E7812"/>
                        </a:solidFill>
                      </a:endParaRPr>
                    </a:p>
                  </a:txBody>
                  <a:tcPr marL="91443" marR="91443" marT="45729" marB="45729"/>
                </a:tc>
                <a:tc>
                  <a:txBody>
                    <a:bodyPr/>
                    <a:lstStyle/>
                    <a:p>
                      <a:pPr algn="ctr"/>
                      <a:r>
                        <a:rPr lang="en-IE" sz="2000" dirty="0" smtClean="0"/>
                        <a:t>45</a:t>
                      </a:r>
                      <a:endParaRPr lang="en-IE" sz="2000" b="1" dirty="0">
                        <a:solidFill>
                          <a:srgbClr val="3E7812"/>
                        </a:solidFill>
                      </a:endParaRPr>
                    </a:p>
                  </a:txBody>
                  <a:tcPr marL="91443" marR="91443" marT="45729" marB="45729"/>
                </a:tc>
                <a:tc>
                  <a:txBody>
                    <a:bodyPr/>
                    <a:lstStyle/>
                    <a:p>
                      <a:pPr algn="ctr"/>
                      <a:r>
                        <a:rPr lang="en-IE" sz="2000" dirty="0" smtClean="0"/>
                        <a:t>1</a:t>
                      </a:r>
                      <a:endParaRPr lang="en-IE" sz="2000" b="1" dirty="0">
                        <a:solidFill>
                          <a:srgbClr val="3E7812"/>
                        </a:solidFill>
                      </a:endParaRPr>
                    </a:p>
                  </a:txBody>
                  <a:tcPr marL="91443" marR="91443" marT="45729" marB="45729"/>
                </a:tc>
                <a:tc>
                  <a:txBody>
                    <a:bodyPr/>
                    <a:lstStyle/>
                    <a:p>
                      <a:pPr algn="ctr"/>
                      <a:r>
                        <a:rPr lang="en-IE" sz="2000" dirty="0" smtClean="0"/>
                        <a:t>30</a:t>
                      </a:r>
                      <a:endParaRPr lang="en-IE" sz="2000" b="1" dirty="0">
                        <a:solidFill>
                          <a:srgbClr val="3E7812"/>
                        </a:solidFill>
                      </a:endParaRPr>
                    </a:p>
                  </a:txBody>
                  <a:tcPr marL="91443" marR="91443" marT="45729" marB="45729"/>
                </a:tc>
                <a:extLst>
                  <a:ext uri="{0D108BD9-81ED-4DB2-BD59-A6C34878D82A}">
                    <a16:rowId xmlns:a16="http://schemas.microsoft.com/office/drawing/2014/main" val="10005"/>
                  </a:ext>
                </a:extLst>
              </a:tr>
              <a:tr h="396301">
                <a:tc>
                  <a:txBody>
                    <a:bodyPr/>
                    <a:lstStyle/>
                    <a:p>
                      <a:r>
                        <a:rPr lang="en-IE" sz="2000" dirty="0" smtClean="0"/>
                        <a:t>Total</a:t>
                      </a:r>
                      <a:endParaRPr lang="en-IE" sz="2000" b="1" dirty="0">
                        <a:solidFill>
                          <a:srgbClr val="3E7812"/>
                        </a:solidFill>
                      </a:endParaRPr>
                    </a:p>
                  </a:txBody>
                  <a:tcPr marL="91443" marR="91443" marT="45729" marB="45729"/>
                </a:tc>
                <a:tc>
                  <a:txBody>
                    <a:bodyPr/>
                    <a:lstStyle/>
                    <a:p>
                      <a:pPr algn="ctr"/>
                      <a:r>
                        <a:rPr lang="en-IE" sz="2000" dirty="0" smtClean="0"/>
                        <a:t>15,000</a:t>
                      </a:r>
                      <a:endParaRPr lang="en-IE" sz="2000" b="1" dirty="0">
                        <a:solidFill>
                          <a:srgbClr val="3E7812"/>
                        </a:solidFill>
                      </a:endParaRPr>
                    </a:p>
                  </a:txBody>
                  <a:tcPr marL="91443" marR="91443" marT="45729" marB="45729"/>
                </a:tc>
                <a:tc>
                  <a:txBody>
                    <a:bodyPr/>
                    <a:lstStyle/>
                    <a:p>
                      <a:pPr algn="ctr"/>
                      <a:r>
                        <a:rPr lang="en-IE" sz="2000" dirty="0" smtClean="0"/>
                        <a:t>287</a:t>
                      </a:r>
                      <a:endParaRPr lang="en-IE" sz="2000" b="1" dirty="0">
                        <a:solidFill>
                          <a:srgbClr val="3E7812"/>
                        </a:solidFill>
                      </a:endParaRPr>
                    </a:p>
                  </a:txBody>
                  <a:tcPr marL="91443" marR="91443" marT="45729" marB="45729"/>
                </a:tc>
                <a:tc>
                  <a:txBody>
                    <a:bodyPr/>
                    <a:lstStyle/>
                    <a:p>
                      <a:pPr algn="ctr"/>
                      <a:r>
                        <a:rPr lang="en-IE" sz="2000" dirty="0" smtClean="0"/>
                        <a:t>10</a:t>
                      </a:r>
                      <a:endParaRPr lang="en-IE" sz="2000" b="1" dirty="0">
                        <a:solidFill>
                          <a:srgbClr val="3E7812"/>
                        </a:solidFill>
                      </a:endParaRPr>
                    </a:p>
                  </a:txBody>
                  <a:tcPr marL="91443" marR="91443" marT="45729" marB="45729"/>
                </a:tc>
                <a:tc>
                  <a:txBody>
                    <a:bodyPr/>
                    <a:lstStyle/>
                    <a:p>
                      <a:pPr algn="ctr"/>
                      <a:endParaRPr lang="en-IE" sz="2000" b="1" dirty="0">
                        <a:solidFill>
                          <a:srgbClr val="3E7812"/>
                        </a:solidFill>
                      </a:endParaRPr>
                    </a:p>
                  </a:txBody>
                  <a:tcPr marL="91443" marR="91443" marT="45729" marB="45729"/>
                </a:tc>
                <a:extLst>
                  <a:ext uri="{0D108BD9-81ED-4DB2-BD59-A6C34878D82A}">
                    <a16:rowId xmlns:a16="http://schemas.microsoft.com/office/drawing/2014/main" val="10006"/>
                  </a:ext>
                </a:extLst>
              </a:tr>
            </a:tbl>
          </a:graphicData>
        </a:graphic>
      </p:graphicFrame>
      <p:sp>
        <p:nvSpPr>
          <p:cNvPr id="2" name="TextBox 1"/>
          <p:cNvSpPr txBox="1"/>
          <p:nvPr/>
        </p:nvSpPr>
        <p:spPr>
          <a:xfrm>
            <a:off x="0" y="2780928"/>
            <a:ext cx="9144000" cy="369332"/>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93481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1196752"/>
            <a:ext cx="8496300" cy="4536504"/>
          </a:xfrm>
          <a:ln/>
        </p:spPr>
        <p:style>
          <a:lnRef idx="2">
            <a:schemeClr val="accent3"/>
          </a:lnRef>
          <a:fillRef idx="1">
            <a:schemeClr val="lt1"/>
          </a:fillRef>
          <a:effectRef idx="0">
            <a:schemeClr val="accent3"/>
          </a:effectRef>
          <a:fontRef idx="minor">
            <a:schemeClr val="dk1"/>
          </a:fontRef>
        </p:style>
        <p:txBody>
          <a:bodyPr/>
          <a:lstStyle/>
          <a:p>
            <a:pPr>
              <a:lnSpc>
                <a:spcPct val="150000"/>
              </a:lnSpc>
              <a:spcAft>
                <a:spcPts val="1000"/>
              </a:spcAft>
              <a:buFont typeface="Symbol"/>
              <a:buChar char=""/>
              <a:defRPr/>
            </a:pPr>
            <a:r>
              <a:rPr lang="en-IE" sz="2000" b="1" kern="1200" dirty="0" smtClean="0">
                <a:solidFill>
                  <a:prstClr val="black"/>
                </a:solidFill>
                <a:latin typeface="+mj-lt"/>
              </a:rPr>
              <a:t>De productie van DS </a:t>
            </a:r>
            <a:r>
              <a:rPr lang="en-IE" sz="2000" kern="1200" dirty="0" smtClean="0">
                <a:solidFill>
                  <a:prstClr val="black"/>
                </a:solidFill>
                <a:latin typeface="+mj-lt"/>
              </a:rPr>
              <a:t>kan op alle graslandbedrijven</a:t>
            </a:r>
            <a:r>
              <a:rPr lang="en-IE" sz="2000" b="1" kern="1200" dirty="0" smtClean="0">
                <a:solidFill>
                  <a:prstClr val="black"/>
                </a:solidFill>
                <a:latin typeface="+mj-lt"/>
              </a:rPr>
              <a:t> toenemen</a:t>
            </a:r>
          </a:p>
          <a:p>
            <a:pPr>
              <a:lnSpc>
                <a:spcPct val="150000"/>
              </a:lnSpc>
              <a:spcAft>
                <a:spcPts val="1000"/>
              </a:spcAft>
              <a:buFont typeface="Symbol"/>
              <a:buChar char=""/>
              <a:defRPr/>
            </a:pPr>
            <a:r>
              <a:rPr lang="en-IE" sz="2000" kern="1200" dirty="0" smtClean="0">
                <a:solidFill>
                  <a:prstClr val="black"/>
                </a:solidFill>
                <a:latin typeface="+mj-lt"/>
              </a:rPr>
              <a:t>Variatie </a:t>
            </a:r>
            <a:r>
              <a:rPr lang="en-IE" sz="2000" b="1" kern="1200" dirty="0" smtClean="0">
                <a:solidFill>
                  <a:prstClr val="black"/>
                </a:solidFill>
                <a:latin typeface="+mj-lt"/>
              </a:rPr>
              <a:t>tussen</a:t>
            </a:r>
            <a:r>
              <a:rPr lang="en-IE" sz="2000" kern="1200" dirty="0" smtClean="0">
                <a:solidFill>
                  <a:prstClr val="black"/>
                </a:solidFill>
                <a:latin typeface="+mj-lt"/>
              </a:rPr>
              <a:t> en </a:t>
            </a:r>
            <a:r>
              <a:rPr lang="en-IE" sz="2000" b="1" kern="1200" dirty="0" smtClean="0">
                <a:solidFill>
                  <a:prstClr val="black"/>
                </a:solidFill>
                <a:latin typeface="+mj-lt"/>
              </a:rPr>
              <a:t>binnen</a:t>
            </a:r>
            <a:r>
              <a:rPr lang="en-IE" sz="2000" kern="1200" dirty="0" smtClean="0">
                <a:solidFill>
                  <a:prstClr val="black"/>
                </a:solidFill>
                <a:latin typeface="+mj-lt"/>
              </a:rPr>
              <a:t> bedrijven</a:t>
            </a:r>
          </a:p>
          <a:p>
            <a:pPr>
              <a:lnSpc>
                <a:spcPct val="150000"/>
              </a:lnSpc>
              <a:spcAft>
                <a:spcPts val="1000"/>
              </a:spcAft>
              <a:buFont typeface="Symbol"/>
              <a:buChar char=""/>
              <a:defRPr/>
            </a:pPr>
            <a:r>
              <a:rPr lang="en-IE" sz="2000" b="1" kern="1200" dirty="0" smtClean="0">
                <a:solidFill>
                  <a:prstClr val="black"/>
                </a:solidFill>
                <a:latin typeface="+mj-lt"/>
              </a:rPr>
              <a:t>Het regionale effect </a:t>
            </a:r>
            <a:r>
              <a:rPr lang="en-IE" sz="2000" kern="1200" dirty="0" smtClean="0">
                <a:solidFill>
                  <a:prstClr val="black"/>
                </a:solidFill>
                <a:latin typeface="+mj-lt"/>
              </a:rPr>
              <a:t>op de productie van DS is </a:t>
            </a:r>
            <a:r>
              <a:rPr lang="en-IE" sz="2000" b="1" kern="1200" dirty="0" err="1" smtClean="0">
                <a:solidFill>
                  <a:prstClr val="black"/>
                </a:solidFill>
                <a:latin typeface="+mj-lt"/>
              </a:rPr>
              <a:t>minimaal</a:t>
            </a:r>
            <a:endParaRPr lang="en-IE" sz="2000" b="1" kern="1200" dirty="0" smtClean="0">
              <a:solidFill>
                <a:prstClr val="black"/>
              </a:solidFill>
              <a:latin typeface="+mj-lt"/>
            </a:endParaRPr>
          </a:p>
          <a:p>
            <a:pPr>
              <a:lnSpc>
                <a:spcPct val="150000"/>
              </a:lnSpc>
              <a:spcAft>
                <a:spcPts val="1000"/>
              </a:spcAft>
              <a:buFont typeface="Symbol"/>
              <a:buChar char=""/>
              <a:defRPr/>
            </a:pPr>
            <a:r>
              <a:rPr lang="en-IE" sz="2000" b="1" kern="1200" dirty="0" smtClean="0">
                <a:solidFill>
                  <a:prstClr val="black"/>
                </a:solidFill>
                <a:latin typeface="+mj-lt"/>
              </a:rPr>
              <a:t>Management</a:t>
            </a:r>
            <a:r>
              <a:rPr lang="en-IE" sz="2000" kern="1200" dirty="0" smtClean="0">
                <a:solidFill>
                  <a:prstClr val="black"/>
                </a:solidFill>
                <a:latin typeface="+mj-lt"/>
              </a:rPr>
              <a:t> is de sleutel om de DS-</a:t>
            </a:r>
            <a:r>
              <a:rPr lang="en-IE" sz="2000" kern="1200" dirty="0" err="1" smtClean="0">
                <a:solidFill>
                  <a:prstClr val="black"/>
                </a:solidFill>
                <a:latin typeface="+mj-lt"/>
              </a:rPr>
              <a:t>productie</a:t>
            </a:r>
            <a:r>
              <a:rPr lang="en-IE" sz="2000" kern="1200" dirty="0" smtClean="0">
                <a:solidFill>
                  <a:prstClr val="black"/>
                </a:solidFill>
                <a:latin typeface="+mj-lt"/>
              </a:rPr>
              <a:t> te verhogen </a:t>
            </a:r>
          </a:p>
          <a:p>
            <a:pPr>
              <a:lnSpc>
                <a:spcPct val="150000"/>
              </a:lnSpc>
              <a:spcAft>
                <a:spcPts val="1000"/>
              </a:spcAft>
              <a:buFont typeface="Symbol"/>
              <a:buChar char=""/>
              <a:defRPr/>
            </a:pPr>
            <a:r>
              <a:rPr lang="en-IE" sz="2000" kern="1200" dirty="0" smtClean="0">
                <a:solidFill>
                  <a:prstClr val="black"/>
                </a:solidFill>
                <a:latin typeface="+mj-lt"/>
              </a:rPr>
              <a:t>Grote </a:t>
            </a:r>
            <a:r>
              <a:rPr lang="en-IE" sz="2000" b="1" kern="1200" dirty="0" smtClean="0">
                <a:solidFill>
                  <a:prstClr val="black"/>
                </a:solidFill>
                <a:latin typeface="+mj-lt"/>
              </a:rPr>
              <a:t>variatie</a:t>
            </a:r>
            <a:r>
              <a:rPr lang="en-IE" sz="2000" kern="1200" dirty="0" smtClean="0">
                <a:solidFill>
                  <a:prstClr val="black"/>
                </a:solidFill>
                <a:latin typeface="+mj-lt"/>
              </a:rPr>
              <a:t> in de productie van DS in het</a:t>
            </a:r>
            <a:r>
              <a:rPr lang="en-IE" sz="2000" b="1" kern="1200" dirty="0" smtClean="0">
                <a:solidFill>
                  <a:prstClr val="black"/>
                </a:solidFill>
                <a:latin typeface="+mj-lt"/>
              </a:rPr>
              <a:t> voorjaar </a:t>
            </a:r>
            <a:r>
              <a:rPr lang="en-IE" sz="2000" kern="1200" dirty="0" smtClean="0">
                <a:solidFill>
                  <a:prstClr val="black"/>
                </a:solidFill>
                <a:latin typeface="+mj-lt"/>
              </a:rPr>
              <a:t>op boerderijen in het hele land</a:t>
            </a:r>
          </a:p>
          <a:p>
            <a:pPr>
              <a:lnSpc>
                <a:spcPct val="150000"/>
              </a:lnSpc>
              <a:spcAft>
                <a:spcPts val="1000"/>
              </a:spcAft>
              <a:buFont typeface="Symbol"/>
              <a:buChar char=""/>
              <a:defRPr/>
            </a:pPr>
            <a:r>
              <a:rPr lang="en-IE" sz="2000" b="1" kern="1200" dirty="0" smtClean="0">
                <a:solidFill>
                  <a:prstClr val="black"/>
                </a:solidFill>
                <a:latin typeface="+mj-lt"/>
              </a:rPr>
              <a:t>De </a:t>
            </a:r>
            <a:r>
              <a:rPr lang="en-IE" sz="2000" b="1" kern="1200" dirty="0" err="1" smtClean="0">
                <a:solidFill>
                  <a:prstClr val="black"/>
                </a:solidFill>
                <a:latin typeface="+mj-lt"/>
              </a:rPr>
              <a:t>gemiddelde</a:t>
            </a:r>
            <a:r>
              <a:rPr lang="en-IE" sz="2000" b="1" kern="1200" dirty="0" smtClean="0">
                <a:solidFill>
                  <a:prstClr val="black"/>
                </a:solidFill>
                <a:latin typeface="+mj-lt"/>
              </a:rPr>
              <a:t> </a:t>
            </a:r>
            <a:r>
              <a:rPr lang="en-IE" sz="2000" b="1" kern="1200" dirty="0" err="1" smtClean="0">
                <a:solidFill>
                  <a:prstClr val="black"/>
                </a:solidFill>
                <a:latin typeface="+mj-lt"/>
              </a:rPr>
              <a:t>grasdekking</a:t>
            </a:r>
            <a:r>
              <a:rPr lang="en-IE" sz="2000" b="1" kern="1200" dirty="0" smtClean="0">
                <a:solidFill>
                  <a:prstClr val="black"/>
                </a:solidFill>
                <a:latin typeface="+mj-lt"/>
              </a:rPr>
              <a:t> van </a:t>
            </a:r>
            <a:r>
              <a:rPr lang="en-IE" sz="2000" b="1" kern="1200" dirty="0" err="1" smtClean="0">
                <a:solidFill>
                  <a:prstClr val="black"/>
                </a:solidFill>
                <a:latin typeface="+mj-lt"/>
              </a:rPr>
              <a:t>bedrijven</a:t>
            </a:r>
            <a:r>
              <a:rPr lang="en-IE" sz="2000" b="1" kern="1200" dirty="0" smtClean="0">
                <a:solidFill>
                  <a:prstClr val="black"/>
                </a:solidFill>
                <a:latin typeface="+mj-lt"/>
              </a:rPr>
              <a:t> </a:t>
            </a:r>
            <a:r>
              <a:rPr lang="en-IE" sz="2000" kern="1200" dirty="0" err="1" smtClean="0">
                <a:solidFill>
                  <a:prstClr val="black"/>
                </a:solidFill>
                <a:latin typeface="+mj-lt"/>
              </a:rPr>
              <a:t>bij</a:t>
            </a:r>
            <a:r>
              <a:rPr lang="en-IE" sz="2000" kern="1200" dirty="0" smtClean="0">
                <a:solidFill>
                  <a:prstClr val="black"/>
                </a:solidFill>
                <a:latin typeface="+mj-lt"/>
              </a:rPr>
              <a:t> het </a:t>
            </a:r>
            <a:r>
              <a:rPr lang="en-IE" sz="2000" kern="1200" dirty="0" err="1" smtClean="0">
                <a:solidFill>
                  <a:prstClr val="black"/>
                </a:solidFill>
                <a:latin typeface="+mj-lt"/>
              </a:rPr>
              <a:t>sluiten</a:t>
            </a:r>
            <a:r>
              <a:rPr lang="en-IE" sz="2000" kern="1200" dirty="0" smtClean="0">
                <a:solidFill>
                  <a:prstClr val="black"/>
                </a:solidFill>
                <a:latin typeface="+mj-lt"/>
              </a:rPr>
              <a:t> van </a:t>
            </a:r>
            <a:r>
              <a:rPr lang="en-IE" sz="2000" kern="1200" dirty="0" err="1" smtClean="0">
                <a:solidFill>
                  <a:prstClr val="black"/>
                </a:solidFill>
                <a:latin typeface="+mj-lt"/>
              </a:rPr>
              <a:t>percelen</a:t>
            </a:r>
            <a:r>
              <a:rPr lang="en-IE" sz="2000" kern="1200" dirty="0" smtClean="0">
                <a:solidFill>
                  <a:prstClr val="black"/>
                </a:solidFill>
                <a:latin typeface="+mj-lt"/>
              </a:rPr>
              <a:t> </a:t>
            </a:r>
            <a:r>
              <a:rPr lang="en-IE" sz="2000" kern="1200" dirty="0" err="1" smtClean="0">
                <a:solidFill>
                  <a:prstClr val="black"/>
                </a:solidFill>
                <a:latin typeface="+mj-lt"/>
              </a:rPr>
              <a:t>en</a:t>
            </a:r>
            <a:r>
              <a:rPr lang="en-IE" sz="2000" kern="1200" dirty="0" smtClean="0">
                <a:solidFill>
                  <a:prstClr val="black"/>
                </a:solidFill>
                <a:latin typeface="+mj-lt"/>
              </a:rPr>
              <a:t> </a:t>
            </a:r>
            <a:r>
              <a:rPr lang="en-IE" sz="2000" kern="1200" dirty="0" err="1" smtClean="0">
                <a:solidFill>
                  <a:prstClr val="black"/>
                </a:solidFill>
                <a:latin typeface="+mj-lt"/>
              </a:rPr>
              <a:t>aan</a:t>
            </a:r>
            <a:r>
              <a:rPr lang="en-IE" sz="2000" kern="1200" dirty="0" smtClean="0">
                <a:solidFill>
                  <a:prstClr val="black"/>
                </a:solidFill>
                <a:latin typeface="+mj-lt"/>
              </a:rPr>
              <a:t> het </a:t>
            </a:r>
            <a:r>
              <a:rPr lang="en-IE" sz="2000" b="1" kern="1200" dirty="0" smtClean="0">
                <a:solidFill>
                  <a:prstClr val="black"/>
                </a:solidFill>
                <a:latin typeface="+mj-lt"/>
              </a:rPr>
              <a:t>begin en het einde van de </a:t>
            </a:r>
            <a:r>
              <a:rPr lang="en-IE" sz="2000" b="1" kern="1200" dirty="0" err="1" smtClean="0">
                <a:solidFill>
                  <a:prstClr val="black"/>
                </a:solidFill>
                <a:latin typeface="+mj-lt"/>
              </a:rPr>
              <a:t>eerste</a:t>
            </a:r>
            <a:r>
              <a:rPr lang="en-IE" sz="2000" b="1" kern="1200" dirty="0" smtClean="0">
                <a:solidFill>
                  <a:prstClr val="black"/>
                </a:solidFill>
                <a:latin typeface="+mj-lt"/>
              </a:rPr>
              <a:t> </a:t>
            </a:r>
            <a:r>
              <a:rPr lang="en-IE" sz="2000" b="1" kern="1200" dirty="0" err="1" smtClean="0">
                <a:solidFill>
                  <a:prstClr val="black"/>
                </a:solidFill>
                <a:latin typeface="+mj-lt"/>
              </a:rPr>
              <a:t>rotatie</a:t>
            </a:r>
            <a:r>
              <a:rPr lang="en-IE" sz="2000" kern="1200" dirty="0" smtClean="0">
                <a:solidFill>
                  <a:prstClr val="black"/>
                </a:solidFill>
                <a:latin typeface="+mj-lt"/>
              </a:rPr>
              <a:t> is voor alle graslandbedrijven van cruciaal belang. </a:t>
            </a:r>
          </a:p>
          <a:p>
            <a:pPr>
              <a:lnSpc>
                <a:spcPct val="150000"/>
              </a:lnSpc>
              <a:spcAft>
                <a:spcPts val="1000"/>
              </a:spcAft>
              <a:buFont typeface="Symbol"/>
              <a:buChar char=""/>
              <a:defRPr/>
            </a:pPr>
            <a:endParaRPr lang="en-IE" sz="3600" kern="1200" dirty="0" smtClean="0">
              <a:solidFill>
                <a:prstClr val="black"/>
              </a:solidFill>
              <a:latin typeface="+mj-lt"/>
            </a:endParaRPr>
          </a:p>
        </p:txBody>
      </p:sp>
      <p:sp>
        <p:nvSpPr>
          <p:cNvPr id="84996" name="Rectangle 5"/>
          <p:cNvSpPr>
            <a:spLocks noChangeArrowheads="1"/>
          </p:cNvSpPr>
          <p:nvPr/>
        </p:nvSpPr>
        <p:spPr bwMode="auto">
          <a:xfrm>
            <a:off x="323850" y="55134"/>
            <a:ext cx="7703518" cy="1125538"/>
          </a:xfrm>
          <a:prstGeom prst="rect">
            <a:avLst/>
          </a:prstGeom>
          <a:noFill/>
          <a:ln>
            <a:noFill/>
          </a:ln>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smtClean="0">
                <a:ln>
                  <a:noFill/>
                </a:ln>
                <a:solidFill>
                  <a:prstClr val="black"/>
                </a:solidFill>
                <a:effectLst/>
                <a:uLnTx/>
                <a:uFillTx/>
                <a:latin typeface="Calibri"/>
                <a:ea typeface="+mn-ea"/>
                <a:cs typeface="+mn-cs"/>
              </a:rPr>
              <a:t>Wat heeft PastureBase benadrukt?</a:t>
            </a: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8496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Nederland</a:t>
            </a:r>
            <a:endParaRPr lang="nl-NL" dirty="0"/>
          </a:p>
        </p:txBody>
      </p:sp>
    </p:spTree>
    <p:extLst>
      <p:ext uri="{BB962C8B-B14F-4D97-AF65-F5344CB8AC3E}">
        <p14:creationId xmlns:p14="http://schemas.microsoft.com/office/powerpoint/2010/main" val="29232253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8311" y="1838748"/>
            <a:ext cx="8675689" cy="1470025"/>
          </a:xfrm>
        </p:spPr>
        <p:txBody>
          <a:bodyPr/>
          <a:lstStyle/>
          <a:p>
            <a:r>
              <a:rPr lang="de-DE" sz="4400" dirty="0" smtClean="0"/>
              <a:t>Inno4Grass - Onderwijsmateriaal over </a:t>
            </a:r>
            <a:r>
              <a:rPr lang="de-DE" sz="4400" dirty="0" err="1" smtClean="0"/>
              <a:t>praktisch graslandbeheer in</a:t>
            </a:r>
            <a:r>
              <a:rPr lang="de-DE" sz="4400" dirty="0" smtClean="0"/>
              <a:t> Nederland</a:t>
            </a:r>
            <a:endParaRPr lang="de-DE" sz="4400" dirty="0"/>
          </a:p>
        </p:txBody>
      </p:sp>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87273" y="3628199"/>
            <a:ext cx="4459025" cy="3015258"/>
          </a:xfrm>
          <a:prstGeom prst="rect">
            <a:avLst/>
          </a:prstGeom>
          <a:ln>
            <a:noFill/>
          </a:ln>
          <a:effectLst>
            <a:outerShdw blurRad="292100" dist="139700" dir="2700000" algn="tl" rotWithShape="0">
              <a:srgbClr val="333333">
                <a:alpha val="65000"/>
              </a:srgbClr>
            </a:outerShdw>
          </a:effectLst>
        </p:spPr>
      </p:pic>
      <p:sp>
        <p:nvSpPr>
          <p:cNvPr id="4" name="Tekstvak 3"/>
          <p:cNvSpPr txBox="1"/>
          <p:nvPr/>
        </p:nvSpPr>
        <p:spPr>
          <a:xfrm>
            <a:off x="468312" y="4812663"/>
            <a:ext cx="352009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Agnes van den Pol - van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Dasselaar</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Leanne Aantjes</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170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498054" y="463308"/>
            <a:ext cx="6595473" cy="700474"/>
          </a:xfrm>
          <a:noFill/>
        </p:spPr>
        <p:txBody>
          <a:bodyPr/>
          <a:lstStyle/>
          <a:p>
            <a:r>
              <a:rPr lang="nl-NL" altLang="nl-NL" sz="2400" dirty="0" smtClean="0">
                <a:solidFill>
                  <a:schemeClr val="tx1">
                    <a:lumMod val="95000"/>
                    <a:lumOff val="5000"/>
                  </a:schemeClr>
                </a:solidFill>
              </a:rPr>
              <a:t>De Nederlandse zuivelsector 2017</a:t>
            </a:r>
          </a:p>
        </p:txBody>
      </p:sp>
      <p:sp>
        <p:nvSpPr>
          <p:cNvPr id="19459" name="Rectangle 3"/>
          <p:cNvSpPr>
            <a:spLocks noGrp="1" noChangeArrowheads="1"/>
          </p:cNvSpPr>
          <p:nvPr>
            <p:ph type="body" idx="4294967295"/>
          </p:nvPr>
        </p:nvSpPr>
        <p:spPr>
          <a:xfrm>
            <a:off x="563418" y="1555173"/>
            <a:ext cx="8229600" cy="4038600"/>
          </a:xfrm>
          <a:prstGeom prst="rect">
            <a:avLst/>
          </a:prstGeom>
        </p:spPr>
        <p:txBody>
          <a:bodyPr/>
          <a:lstStyle/>
          <a:p>
            <a:r>
              <a:rPr lang="nl-NL" altLang="nl-NL" sz="2000" dirty="0" smtClean="0"/>
              <a:t>17.000 melkveebedrijven</a:t>
            </a:r>
          </a:p>
          <a:p>
            <a:r>
              <a:rPr lang="nl-NL" altLang="nl-NL" sz="2000" dirty="0" err="1" smtClean="0"/>
              <a:t>Gemiddelde grootte</a:t>
            </a:r>
            <a:r>
              <a:rPr lang="nl-NL" altLang="nl-NL" sz="2000" dirty="0" smtClean="0"/>
              <a:t> 90 </a:t>
            </a:r>
            <a:r>
              <a:rPr lang="nl-NL" altLang="nl-NL" sz="2000" dirty="0" err="1" smtClean="0"/>
              <a:t>koeien</a:t>
            </a:r>
            <a:endParaRPr lang="nl-NL" altLang="nl-NL" sz="2000" dirty="0" smtClean="0"/>
          </a:p>
          <a:p>
            <a:r>
              <a:rPr lang="nl-NL" altLang="nl-NL" sz="2000" dirty="0" smtClean="0"/>
              <a:t>50 ha, 8000-8500 kg </a:t>
            </a:r>
            <a:r>
              <a:rPr lang="nl-NL" altLang="nl-NL" sz="2000" dirty="0" err="1" smtClean="0"/>
              <a:t>melk</a:t>
            </a:r>
            <a:r>
              <a:rPr lang="nl-NL" altLang="nl-NL" sz="2000" dirty="0" smtClean="0"/>
              <a:t> per </a:t>
            </a:r>
            <a:r>
              <a:rPr lang="nl-NL" altLang="nl-NL" sz="2000" dirty="0" err="1" smtClean="0"/>
              <a:t>koe</a:t>
            </a:r>
            <a:r>
              <a:rPr lang="nl-NL" altLang="nl-NL" sz="2000" dirty="0" smtClean="0"/>
              <a:t> per </a:t>
            </a:r>
            <a:r>
              <a:rPr lang="nl-NL" altLang="nl-NL" sz="2000" dirty="0" err="1" smtClean="0"/>
              <a:t>jaar</a:t>
            </a:r>
            <a:endParaRPr lang="nl-NL" altLang="nl-NL" sz="2000" dirty="0" smtClean="0"/>
          </a:p>
          <a:p>
            <a:r>
              <a:rPr lang="nl-NL" altLang="nl-NL" sz="2000" dirty="0" smtClean="0"/>
              <a:t>11 </a:t>
            </a:r>
            <a:r>
              <a:rPr lang="nl-NL" altLang="nl-NL" sz="2000" dirty="0" err="1" smtClean="0"/>
              <a:t>miljard</a:t>
            </a:r>
            <a:r>
              <a:rPr lang="nl-NL" altLang="nl-NL" sz="2000" dirty="0" smtClean="0"/>
              <a:t> kg </a:t>
            </a:r>
            <a:r>
              <a:rPr lang="nl-NL" altLang="nl-NL" sz="2000" dirty="0" err="1" smtClean="0"/>
              <a:t>melk vóór de afschaffing van het</a:t>
            </a:r>
            <a:r>
              <a:rPr lang="nl-NL" altLang="nl-NL" sz="2000" dirty="0" smtClean="0"/>
              <a:t> quotum</a:t>
            </a:r>
          </a:p>
          <a:p>
            <a:r>
              <a:rPr lang="nl-NL" altLang="nl-NL" sz="2000" dirty="0" smtClean="0"/>
              <a:t>80% </a:t>
            </a:r>
            <a:r>
              <a:rPr lang="nl-NL" altLang="nl-NL" sz="2000" dirty="0" err="1" smtClean="0"/>
              <a:t>FrieslandCampina</a:t>
            </a:r>
            <a:endParaRPr lang="nl-NL" altLang="nl-NL" sz="2000" dirty="0" smtClean="0"/>
          </a:p>
          <a:p>
            <a:r>
              <a:rPr lang="nl-NL" altLang="nl-NL" sz="2000" dirty="0" smtClean="0"/>
              <a:t>1.900.000 ha landbouwareaal</a:t>
            </a:r>
          </a:p>
          <a:p>
            <a:r>
              <a:rPr lang="nl-NL" altLang="nl-NL" sz="2000" dirty="0" smtClean="0"/>
              <a:t>1.000.000 ha </a:t>
            </a:r>
            <a:r>
              <a:rPr lang="nl-NL" altLang="nl-NL" sz="2000" dirty="0" err="1" smtClean="0"/>
              <a:t>grasland</a:t>
            </a:r>
            <a:endParaRPr lang="nl-NL" altLang="nl-NL" sz="2000" dirty="0" smtClean="0"/>
          </a:p>
          <a:p>
            <a:r>
              <a:rPr lang="nl-NL" altLang="nl-NL" sz="2000" dirty="0" smtClean="0"/>
              <a:t>250.000 ha snijmaïs</a:t>
            </a:r>
          </a:p>
          <a:p>
            <a:r>
              <a:rPr lang="nl-NL" altLang="nl-NL" sz="2000" dirty="0" smtClean="0"/>
              <a:t>Groot areaal melkveehouderij</a:t>
            </a:r>
          </a:p>
          <a:p>
            <a:endParaRPr lang="nl-NL" altLang="nl-NL" dirty="0" smtClean="0"/>
          </a:p>
        </p:txBody>
      </p:sp>
      <p:pic>
        <p:nvPicPr>
          <p:cNvPr id="19460" name="Picture 4" descr="Koeien buiten AGnes IMG_259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3197" y="3574473"/>
            <a:ext cx="4553447" cy="3025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68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6859" y="1059847"/>
            <a:ext cx="7866180" cy="5122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5940152" y="757135"/>
            <a:ext cx="1324402" cy="302712"/>
          </a:xfrm>
          <a:prstGeom prst="rect">
            <a:avLst/>
          </a:prstGeom>
          <a:noFill/>
          <a:ln>
            <a:noFill/>
          </a:ln>
        </p:spPr>
        <p:txBody>
          <a:bodyPr wrap="non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mn-ea"/>
                <a:cs typeface="+mn-cs"/>
              </a:rPr>
              <a:t>Bron: CBS</a:t>
            </a:r>
            <a:endParaRPr kumimoji="0" lang="nl-NL" sz="1400" b="0" i="0" u="none" strike="noStrike" kern="1200" cap="none" spc="0" normalizeH="0" baseline="0" noProof="0" dirty="0" err="1" smtClean="0">
              <a:ln>
                <a:noFill/>
              </a:ln>
              <a:solidFill>
                <a:prstClr val="black"/>
              </a:solidFill>
              <a:effectLst/>
              <a:uLnTx/>
              <a:uFillTx/>
              <a:latin typeface="Verdana" pitchFamily="34" charset="0"/>
              <a:ea typeface="+mn-ea"/>
              <a:cs typeface="+mn-cs"/>
            </a:endParaRPr>
          </a:p>
        </p:txBody>
      </p:sp>
      <p:sp>
        <p:nvSpPr>
          <p:cNvPr id="3" name="Rechthoek 2"/>
          <p:cNvSpPr/>
          <p:nvPr/>
        </p:nvSpPr>
        <p:spPr>
          <a:xfrm>
            <a:off x="446859" y="335649"/>
            <a:ext cx="203530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Ontwikkelingen</a:t>
            </a:r>
            <a:endParaRPr kumimoji="0" lang="nl-NL"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44140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a:xfrm>
            <a:off x="399302" y="626968"/>
            <a:ext cx="8521188" cy="4089600"/>
          </a:xfrm>
        </p:spPr>
        <p:txBody>
          <a:bodyPr/>
          <a:lstStyle/>
          <a:p>
            <a:pPr marL="0" indent="0">
              <a:buNone/>
            </a:pPr>
            <a:r>
              <a:rPr lang="en-US" sz="2000" b="1" dirty="0" smtClean="0"/>
              <a:t>In 50 jaar</a:t>
            </a:r>
          </a:p>
          <a:p>
            <a:pPr>
              <a:buFont typeface="Arial" panose="020B0604020202020204" pitchFamily="34" charset="0"/>
              <a:buChar char="•"/>
            </a:pPr>
            <a:r>
              <a:rPr lang="en-US" sz="2000" dirty="0" smtClean="0"/>
              <a:t>Gemiddeld </a:t>
            </a:r>
            <a:r>
              <a:rPr lang="en-US" sz="2000" dirty="0"/>
              <a:t>aantal melkkoeien per bedrijf vertienvoudigd tot ongeveer </a:t>
            </a:r>
            <a:r>
              <a:rPr lang="en-US" sz="2000" dirty="0" smtClean="0"/>
              <a:t>85</a:t>
            </a:r>
          </a:p>
          <a:p>
            <a:pPr>
              <a:buFont typeface="Arial" panose="020B0604020202020204" pitchFamily="34" charset="0"/>
              <a:buChar char="•"/>
            </a:pPr>
            <a:r>
              <a:rPr lang="en-US" sz="2000" dirty="0" smtClean="0"/>
              <a:t>Gemiddelde </a:t>
            </a:r>
            <a:r>
              <a:rPr lang="en-US" sz="2000" dirty="0"/>
              <a:t>melkproductie per koe verdubbeld tot iets meer dan 8.000 </a:t>
            </a:r>
            <a:r>
              <a:rPr lang="en-US" sz="2000" dirty="0" smtClean="0"/>
              <a:t>kg</a:t>
            </a:r>
          </a:p>
          <a:p>
            <a:pPr>
              <a:buFont typeface="Arial" panose="020B0604020202020204" pitchFamily="34" charset="0"/>
              <a:buChar char="•"/>
            </a:pPr>
            <a:r>
              <a:rPr lang="en-US" sz="2000" dirty="0" smtClean="0"/>
              <a:t>De </a:t>
            </a:r>
            <a:r>
              <a:rPr lang="en-US" sz="2000" dirty="0"/>
              <a:t>melkproductie per </a:t>
            </a:r>
            <a:r>
              <a:rPr lang="en-US" sz="2000" dirty="0" smtClean="0"/>
              <a:t>ha </a:t>
            </a:r>
            <a:r>
              <a:rPr lang="en-US" sz="2000" dirty="0"/>
              <a:t>verdrievoudigd tot ongeveer 15.000 kg </a:t>
            </a:r>
            <a:r>
              <a:rPr lang="en-US" sz="2000" dirty="0" smtClean="0"/>
              <a:t>ha</a:t>
            </a:r>
            <a:r>
              <a:rPr lang="en-US" sz="2000" baseline="30000" dirty="0" smtClean="0"/>
              <a:t>-1</a:t>
            </a:r>
            <a:endParaRPr lang="en-US" sz="2000" dirty="0" smtClean="0"/>
          </a:p>
          <a:p>
            <a:pPr>
              <a:buFont typeface="Arial" panose="020B0604020202020204" pitchFamily="34" charset="0"/>
              <a:buChar char="•"/>
            </a:pPr>
            <a:r>
              <a:rPr lang="en-US" sz="2000" dirty="0" err="1" smtClean="0"/>
              <a:t>Een</a:t>
            </a:r>
            <a:r>
              <a:rPr lang="en-US" sz="2000" dirty="0" smtClean="0"/>
              <a:t> </a:t>
            </a:r>
            <a:r>
              <a:rPr lang="en-US" sz="2000" dirty="0" err="1" smtClean="0"/>
              <a:t>tienvoudige</a:t>
            </a:r>
            <a:r>
              <a:rPr lang="en-US" sz="2000" dirty="0" smtClean="0"/>
              <a:t> </a:t>
            </a:r>
            <a:r>
              <a:rPr lang="en-US" sz="2000" dirty="0" err="1" smtClean="0"/>
              <a:t>daling</a:t>
            </a:r>
            <a:r>
              <a:rPr lang="en-US" sz="2000" dirty="0" smtClean="0"/>
              <a:t> </a:t>
            </a:r>
            <a:r>
              <a:rPr lang="en-US" sz="2000" dirty="0"/>
              <a:t>van het </a:t>
            </a:r>
            <a:r>
              <a:rPr lang="en-US" sz="2000" dirty="0" err="1"/>
              <a:t>aantal</a:t>
            </a:r>
            <a:r>
              <a:rPr lang="en-US" sz="2000" dirty="0"/>
              <a:t> </a:t>
            </a:r>
            <a:r>
              <a:rPr lang="en-US" sz="2000" dirty="0" err="1" smtClean="0"/>
              <a:t>melkveebedrijven</a:t>
            </a:r>
            <a:r>
              <a:rPr lang="en-US" sz="2000" dirty="0" smtClean="0"/>
              <a:t> </a:t>
            </a:r>
            <a:r>
              <a:rPr lang="en-US" sz="2000" dirty="0"/>
              <a:t>tot </a:t>
            </a:r>
            <a:r>
              <a:rPr lang="en-US" sz="2000" dirty="0" err="1"/>
              <a:t>ongeveer</a:t>
            </a:r>
            <a:r>
              <a:rPr lang="en-US" sz="2000" dirty="0"/>
              <a:t> </a:t>
            </a:r>
            <a:r>
              <a:rPr lang="en-US" sz="2000" dirty="0" smtClean="0"/>
              <a:t>18.000</a:t>
            </a:r>
          </a:p>
          <a:p>
            <a:pPr marL="982663" lvl="1" indent="-285750">
              <a:buFont typeface="Arial" panose="020B0604020202020204" pitchFamily="34" charset="0"/>
              <a:buChar char="•"/>
            </a:pPr>
            <a:r>
              <a:rPr lang="en-US" sz="2000" i="1" dirty="0" smtClean="0"/>
              <a:t>Van Dijk, Schukking, Van der Berg, 2015. Grassland Science in Europe 20: 12-20.</a:t>
            </a:r>
          </a:p>
          <a:p>
            <a:pPr marL="0" lvl="0" indent="0">
              <a:buNone/>
            </a:pPr>
            <a:endParaRPr lang="en-US" sz="2000" dirty="0" smtClean="0"/>
          </a:p>
          <a:p>
            <a:pPr marL="0" lvl="0" indent="0">
              <a:buNone/>
            </a:pPr>
            <a:r>
              <a:rPr lang="en-US" sz="2000" b="1" dirty="0" smtClean="0"/>
              <a:t>Enkele </a:t>
            </a:r>
            <a:r>
              <a:rPr lang="en-US" sz="2000" b="1" dirty="0"/>
              <a:t>kenmerken van de Nederlandse </a:t>
            </a:r>
            <a:r>
              <a:rPr lang="en-US" sz="2000" b="1" dirty="0" smtClean="0"/>
              <a:t>zuivelsector</a:t>
            </a:r>
          </a:p>
          <a:p>
            <a:pPr lvl="0">
              <a:buFont typeface="Arial" panose="020B0604020202020204" pitchFamily="34" charset="0"/>
              <a:buChar char="•"/>
            </a:pPr>
            <a:r>
              <a:rPr lang="en-US" sz="2000" dirty="0" smtClean="0"/>
              <a:t>Regionale </a:t>
            </a:r>
            <a:r>
              <a:rPr lang="en-US" sz="2000" dirty="0"/>
              <a:t>verschillen in </a:t>
            </a:r>
            <a:r>
              <a:rPr lang="en-US" sz="2000" dirty="0" smtClean="0"/>
              <a:t>bodemkwaliteit</a:t>
            </a:r>
          </a:p>
          <a:p>
            <a:pPr lvl="0">
              <a:buFont typeface="Arial" panose="020B0604020202020204" pitchFamily="34" charset="0"/>
              <a:buChar char="•"/>
            </a:pPr>
            <a:r>
              <a:rPr lang="en-US" sz="2000" dirty="0"/>
              <a:t>60% van NL onder zeeniveau (-1 tot -7m</a:t>
            </a:r>
            <a:r>
              <a:rPr lang="en-US" sz="2000" dirty="0" smtClean="0"/>
              <a:t>)</a:t>
            </a:r>
          </a:p>
          <a:p>
            <a:pPr lvl="0">
              <a:buFont typeface="Arial" panose="020B0604020202020204" pitchFamily="34" charset="0"/>
              <a:buChar char="•"/>
            </a:pPr>
            <a:r>
              <a:rPr lang="en-US" sz="2000" dirty="0" smtClean="0"/>
              <a:t>Gebieden </a:t>
            </a:r>
            <a:r>
              <a:rPr lang="en-US" sz="2000" dirty="0"/>
              <a:t>boven de zeespiegel oorspronkelijk vooral arme zandgronden, </a:t>
            </a:r>
            <a:r>
              <a:rPr lang="en-US" sz="2000" dirty="0" err="1"/>
              <a:t>bemesting</a:t>
            </a:r>
            <a:r>
              <a:rPr lang="en-US" sz="2000" dirty="0"/>
              <a:t> verhoogt het </a:t>
            </a:r>
            <a:r>
              <a:rPr lang="en-US" sz="2000" dirty="0" smtClean="0"/>
              <a:t>gehalte aan</a:t>
            </a:r>
            <a:r>
              <a:rPr lang="en-US" sz="2000" dirty="0"/>
              <a:t> bodemmineralen.</a:t>
            </a:r>
          </a:p>
          <a:p>
            <a:pPr lvl="0">
              <a:buFont typeface="Arial" panose="020B0604020202020204" pitchFamily="34" charset="0"/>
              <a:buChar char="•"/>
            </a:pPr>
            <a:r>
              <a:rPr lang="en-US" sz="2000" dirty="0" smtClean="0"/>
              <a:t>Gemiddelde </a:t>
            </a:r>
            <a:r>
              <a:rPr lang="en-US" sz="2000" dirty="0"/>
              <a:t>netto-opbrengst van grasland 9 - 11 ton </a:t>
            </a:r>
            <a:r>
              <a:rPr lang="en-US" sz="2000" dirty="0" smtClean="0"/>
              <a:t>DS ha</a:t>
            </a:r>
            <a:r>
              <a:rPr lang="en-US" sz="2000" baseline="30000" dirty="0" smtClean="0"/>
              <a:t>-1</a:t>
            </a:r>
            <a:r>
              <a:rPr lang="en-US" sz="2000" dirty="0" smtClean="0"/>
              <a:t> jr</a:t>
            </a:r>
            <a:r>
              <a:rPr lang="en-US" sz="2000" baseline="30000" dirty="0" smtClean="0"/>
              <a:t>-1</a:t>
            </a:r>
          </a:p>
          <a:p>
            <a:pPr lvl="0">
              <a:buFont typeface="Arial" panose="020B0604020202020204" pitchFamily="34" charset="0"/>
              <a:buChar char="•"/>
            </a:pPr>
            <a:r>
              <a:rPr lang="en-US" sz="2000" dirty="0" err="1" smtClean="0"/>
              <a:t>Rantsoenen</a:t>
            </a:r>
            <a:r>
              <a:rPr lang="en-US" sz="2000" dirty="0" smtClean="0"/>
              <a:t> </a:t>
            </a:r>
            <a:r>
              <a:rPr lang="en-US" sz="2000" dirty="0" err="1" smtClean="0"/>
              <a:t>worden</a:t>
            </a:r>
            <a:r>
              <a:rPr lang="en-US" sz="2000" dirty="0" smtClean="0"/>
              <a:t> </a:t>
            </a:r>
            <a:r>
              <a:rPr lang="en-US" sz="2000" dirty="0" err="1"/>
              <a:t>gekenmerkt</a:t>
            </a:r>
            <a:r>
              <a:rPr lang="en-US" sz="2000" dirty="0"/>
              <a:t> door relatief grote </a:t>
            </a:r>
            <a:r>
              <a:rPr lang="en-US" sz="2000" dirty="0" err="1"/>
              <a:t>hoeveelheden</a:t>
            </a:r>
            <a:r>
              <a:rPr lang="en-US" sz="2000" dirty="0"/>
              <a:t> </a:t>
            </a:r>
            <a:r>
              <a:rPr lang="en-US" sz="2000" dirty="0" err="1" smtClean="0"/>
              <a:t>bijvoeding</a:t>
            </a:r>
            <a:r>
              <a:rPr lang="en-US" sz="2000" dirty="0" smtClean="0"/>
              <a:t>, </a:t>
            </a:r>
            <a:r>
              <a:rPr lang="en-US" sz="2000" dirty="0" err="1"/>
              <a:t>voornamelijk</a:t>
            </a:r>
            <a:r>
              <a:rPr lang="en-US" sz="2000" dirty="0"/>
              <a:t> </a:t>
            </a:r>
            <a:r>
              <a:rPr lang="en-US" sz="2000" dirty="0" err="1" smtClean="0"/>
              <a:t>maïskuil</a:t>
            </a:r>
            <a:r>
              <a:rPr lang="en-US" sz="2000" dirty="0" smtClean="0"/>
              <a:t>, </a:t>
            </a:r>
            <a:r>
              <a:rPr lang="en-US" sz="2000" dirty="0" err="1" smtClean="0"/>
              <a:t>graskuil</a:t>
            </a:r>
            <a:r>
              <a:rPr lang="en-US" sz="2000" dirty="0" smtClean="0"/>
              <a:t> </a:t>
            </a:r>
            <a:r>
              <a:rPr lang="en-US" sz="2000" dirty="0" err="1"/>
              <a:t>en</a:t>
            </a:r>
            <a:r>
              <a:rPr lang="en-US" sz="2000" dirty="0"/>
              <a:t> </a:t>
            </a:r>
            <a:r>
              <a:rPr lang="en-US" sz="2000" dirty="0" err="1" smtClean="0"/>
              <a:t>krachtvoer</a:t>
            </a:r>
            <a:endParaRPr lang="en-US" sz="2000" dirty="0"/>
          </a:p>
          <a:p>
            <a:pPr marL="582613" indent="-285750">
              <a:buFont typeface="Arial" panose="020B0604020202020204" pitchFamily="34" charset="0"/>
              <a:buChar char="•"/>
            </a:pPr>
            <a:endParaRPr lang="en-US" sz="2400" i="1" dirty="0"/>
          </a:p>
          <a:p>
            <a:pPr marL="582613" indent="-285750">
              <a:buFont typeface="Arial" panose="020B0604020202020204" pitchFamily="34" charset="0"/>
              <a:buChar char="•"/>
            </a:pPr>
            <a:endParaRPr lang="en-US" sz="2400" i="1" dirty="0"/>
          </a:p>
          <a:p>
            <a:pPr marL="582613" indent="-285750">
              <a:buFont typeface="Arial" panose="020B0604020202020204" pitchFamily="34" charset="0"/>
              <a:buChar char="•"/>
            </a:pPr>
            <a:endParaRPr lang="en-US" sz="2400" i="1" dirty="0"/>
          </a:p>
          <a:p>
            <a:pPr marL="582613" indent="-285750">
              <a:buFont typeface="Arial" panose="020B0604020202020204" pitchFamily="34" charset="0"/>
              <a:buChar char="•"/>
            </a:pPr>
            <a:endParaRPr lang="en-US" sz="2400" i="1" dirty="0" smtClean="0"/>
          </a:p>
          <a:p>
            <a:pPr marL="696913" lvl="1" indent="0">
              <a:buNone/>
            </a:pPr>
            <a:endParaRPr lang="en-US" i="1" dirty="0"/>
          </a:p>
          <a:p>
            <a:pPr marL="696913" lvl="1" indent="0">
              <a:buNone/>
            </a:pPr>
            <a:r>
              <a:rPr lang="en-US" sz="1800" i="1" dirty="0" smtClean="0"/>
              <a:t> </a:t>
            </a:r>
          </a:p>
        </p:txBody>
      </p:sp>
    </p:spTree>
    <p:extLst>
      <p:ext uri="{BB962C8B-B14F-4D97-AF65-F5344CB8AC3E}">
        <p14:creationId xmlns:p14="http://schemas.microsoft.com/office/powerpoint/2010/main" val="2405352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l"/>
            <a:r>
              <a:rPr lang="nl-NL" sz="2800" dirty="0" smtClean="0">
                <a:solidFill>
                  <a:schemeClr val="tx1"/>
                </a:solidFill>
              </a:rPr>
              <a:t>Trends beweiding in Nederland</a:t>
            </a:r>
            <a:endParaRPr lang="nl-NL" sz="2800" dirty="0">
              <a:solidFill>
                <a:schemeClr val="tx1"/>
              </a:solidFill>
            </a:endParaRPr>
          </a:p>
        </p:txBody>
      </p:sp>
      <p:sp>
        <p:nvSpPr>
          <p:cNvPr id="10" name="Tijdelijke aanduiding voor tekst 9"/>
          <p:cNvSpPr>
            <a:spLocks noGrp="1"/>
          </p:cNvSpPr>
          <p:nvPr>
            <p:ph type="body" sz="quarter" idx="10"/>
          </p:nvPr>
        </p:nvSpPr>
        <p:spPr>
          <a:xfrm>
            <a:off x="452447" y="1262594"/>
            <a:ext cx="8521188" cy="4089600"/>
          </a:xfrm>
        </p:spPr>
        <p:txBody>
          <a:bodyPr/>
          <a:lstStyle/>
          <a:p>
            <a:r>
              <a:rPr lang="en-US" sz="2000" dirty="0" smtClean="0"/>
              <a:t>Minder </a:t>
            </a:r>
            <a:r>
              <a:rPr lang="en-US" sz="2000" dirty="0" err="1" smtClean="0"/>
              <a:t>beweiding</a:t>
            </a:r>
            <a:r>
              <a:rPr lang="en-US" sz="2000" dirty="0" smtClean="0"/>
              <a:t> </a:t>
            </a:r>
            <a:r>
              <a:rPr lang="en-US" sz="2000" dirty="0"/>
              <a:t>(90% van de melkkoeien in 2001, 70% in 2013, 65% in 2016, 68% in </a:t>
            </a:r>
            <a:r>
              <a:rPr lang="en-US" sz="2000" dirty="0" smtClean="0"/>
              <a:t>2017)</a:t>
            </a:r>
            <a:endParaRPr lang="en-US" sz="2000" dirty="0"/>
          </a:p>
          <a:p>
            <a:r>
              <a:rPr lang="en-US" sz="2000" dirty="0"/>
              <a:t>Minder </a:t>
            </a:r>
            <a:r>
              <a:rPr lang="en-US" sz="2000" dirty="0" err="1" smtClean="0"/>
              <a:t>uren</a:t>
            </a:r>
            <a:r>
              <a:rPr lang="en-US" sz="2000" dirty="0" smtClean="0"/>
              <a:t> </a:t>
            </a:r>
            <a:r>
              <a:rPr lang="en-US" sz="2000" dirty="0" err="1" smtClean="0"/>
              <a:t>beweiding</a:t>
            </a:r>
            <a:r>
              <a:rPr lang="en-US" sz="2000" dirty="0" smtClean="0"/>
              <a:t> </a:t>
            </a:r>
            <a:r>
              <a:rPr lang="en-US" sz="2000" dirty="0"/>
              <a:t>per </a:t>
            </a:r>
            <a:r>
              <a:rPr lang="en-US" sz="2000" dirty="0" smtClean="0"/>
              <a:t>dag</a:t>
            </a:r>
            <a:endParaRPr lang="en-US" sz="2000" dirty="0"/>
          </a:p>
          <a:p>
            <a:r>
              <a:rPr lang="en-US" sz="2000" dirty="0" err="1"/>
              <a:t>Hoofdzakelijk</a:t>
            </a:r>
            <a:r>
              <a:rPr lang="en-US" sz="2000" dirty="0"/>
              <a:t> </a:t>
            </a:r>
            <a:r>
              <a:rPr lang="en-US" sz="2000" dirty="0" err="1" smtClean="0"/>
              <a:t>omweiden</a:t>
            </a:r>
            <a:r>
              <a:rPr lang="en-US" sz="2000" dirty="0" smtClean="0"/>
              <a:t>, </a:t>
            </a:r>
            <a:r>
              <a:rPr lang="en-US" sz="2000" dirty="0" err="1" smtClean="0"/>
              <a:t>standweiden</a:t>
            </a:r>
            <a:r>
              <a:rPr lang="en-US" sz="2000" dirty="0" smtClean="0"/>
              <a:t> </a:t>
            </a:r>
            <a:r>
              <a:rPr lang="en-US" sz="2000" dirty="0" err="1" smtClean="0"/>
              <a:t>neemt</a:t>
            </a:r>
            <a:r>
              <a:rPr lang="en-US" sz="2000" dirty="0" smtClean="0"/>
              <a:t> toe</a:t>
            </a:r>
            <a:endParaRPr lang="en-US" sz="2000" dirty="0"/>
          </a:p>
          <a:p>
            <a:r>
              <a:rPr lang="en-US" sz="2000" dirty="0"/>
              <a:t>Minder </a:t>
            </a:r>
            <a:r>
              <a:rPr lang="en-US" sz="2000" dirty="0" err="1" smtClean="0"/>
              <a:t>beweiding</a:t>
            </a:r>
            <a:r>
              <a:rPr lang="en-US" sz="2000" dirty="0" smtClean="0"/>
              <a:t> </a:t>
            </a:r>
            <a:r>
              <a:rPr lang="en-US" sz="2000" dirty="0"/>
              <a:t>in het zuiden en oosten</a:t>
            </a:r>
          </a:p>
          <a:p>
            <a:r>
              <a:rPr lang="en-US" sz="2000" dirty="0" err="1"/>
              <a:t>Convenant</a:t>
            </a:r>
            <a:r>
              <a:rPr lang="en-US" sz="2000" dirty="0"/>
              <a:t> </a:t>
            </a:r>
            <a:r>
              <a:rPr lang="en-US" sz="2000" dirty="0" err="1" smtClean="0"/>
              <a:t>Weidegang</a:t>
            </a:r>
            <a:endParaRPr lang="en-US" sz="2000" dirty="0"/>
          </a:p>
          <a:p>
            <a:r>
              <a:rPr lang="en-US" sz="2000" dirty="0" err="1" smtClean="0"/>
              <a:t>Weidepremie</a:t>
            </a:r>
            <a:endParaRPr lang="en-US" sz="2000" dirty="0"/>
          </a:p>
          <a:p>
            <a:r>
              <a:rPr lang="en-US" sz="2000" dirty="0" smtClean="0"/>
              <a:t>Meer </a:t>
            </a:r>
            <a:r>
              <a:rPr lang="en-US" sz="2000" dirty="0" err="1" smtClean="0"/>
              <a:t>aandacht</a:t>
            </a:r>
            <a:r>
              <a:rPr lang="en-US" sz="2000" dirty="0" smtClean="0"/>
              <a:t> </a:t>
            </a:r>
            <a:r>
              <a:rPr lang="en-US" sz="2000" dirty="0"/>
              <a:t>in </a:t>
            </a:r>
            <a:r>
              <a:rPr lang="en-US" sz="2000" dirty="0" err="1" smtClean="0"/>
              <a:t>onderwijs</a:t>
            </a:r>
            <a:r>
              <a:rPr lang="en-US" sz="2000" dirty="0" smtClean="0"/>
              <a:t> </a:t>
            </a:r>
            <a:r>
              <a:rPr lang="en-US" sz="2000" dirty="0" err="1"/>
              <a:t>en</a:t>
            </a:r>
            <a:r>
              <a:rPr lang="en-US" sz="2000" dirty="0"/>
              <a:t> </a:t>
            </a:r>
            <a:r>
              <a:rPr lang="en-US" sz="2000" dirty="0" err="1" smtClean="0"/>
              <a:t>wetenschap</a:t>
            </a:r>
            <a:endParaRPr lang="en-US" sz="2000" dirty="0"/>
          </a:p>
          <a:p>
            <a:r>
              <a:rPr lang="en-US" sz="2000" dirty="0" err="1" smtClean="0"/>
              <a:t>Maatschappelijk</a:t>
            </a:r>
            <a:r>
              <a:rPr lang="en-US" sz="2000" dirty="0" smtClean="0"/>
              <a:t> issue</a:t>
            </a:r>
            <a:endParaRPr lang="en-US" sz="2000" dirty="0"/>
          </a:p>
          <a:p>
            <a:endParaRPr lang="en-US" sz="2000" dirty="0"/>
          </a:p>
          <a:p>
            <a:pPr marL="0" indent="0">
              <a:buNone/>
            </a:pPr>
            <a:r>
              <a:rPr lang="en-US" sz="2000" b="1" u="sng" dirty="0"/>
              <a:t>Politieke partijen </a:t>
            </a:r>
            <a:r>
              <a:rPr lang="en-US" sz="2000" b="1" u="sng" dirty="0" err="1"/>
              <a:t>stelden</a:t>
            </a:r>
            <a:r>
              <a:rPr lang="en-US" sz="2000" b="1" u="sng" dirty="0"/>
              <a:t> </a:t>
            </a:r>
            <a:r>
              <a:rPr lang="en-US" sz="2000" b="1" u="sng" dirty="0" err="1" smtClean="0"/>
              <a:t>voor</a:t>
            </a:r>
            <a:r>
              <a:rPr lang="en-US" sz="2000" b="1" u="sng" dirty="0" smtClean="0"/>
              <a:t> om </a:t>
            </a:r>
            <a:r>
              <a:rPr lang="en-US" sz="2000" b="1" u="sng" dirty="0" err="1" smtClean="0"/>
              <a:t>beweiding</a:t>
            </a:r>
            <a:r>
              <a:rPr lang="en-US" sz="2000" b="1" u="sng" dirty="0" smtClean="0"/>
              <a:t> </a:t>
            </a:r>
            <a:r>
              <a:rPr lang="en-US" sz="2000" b="1" u="sng" dirty="0" err="1" smtClean="0"/>
              <a:t>verplicht</a:t>
            </a:r>
            <a:r>
              <a:rPr lang="en-US" sz="2000" b="1" u="sng" dirty="0" smtClean="0"/>
              <a:t> </a:t>
            </a:r>
            <a:r>
              <a:rPr lang="en-US" sz="2000" b="1" u="sng" dirty="0" err="1" smtClean="0"/>
              <a:t>te</a:t>
            </a:r>
            <a:r>
              <a:rPr lang="en-US" sz="2000" b="1" u="sng" dirty="0" smtClean="0"/>
              <a:t> </a:t>
            </a:r>
            <a:r>
              <a:rPr lang="en-US" sz="2000" b="1" u="sng" dirty="0" err="1" smtClean="0"/>
              <a:t>stellen</a:t>
            </a:r>
            <a:endParaRPr lang="en-US" sz="2000" b="1" u="sng" dirty="0"/>
          </a:p>
          <a:p>
            <a:pPr lvl="1">
              <a:buFont typeface="Arial" panose="020B0604020202020204" pitchFamily="34" charset="0"/>
              <a:buChar char="•"/>
            </a:pPr>
            <a:r>
              <a:rPr lang="en-US" sz="2000" dirty="0"/>
              <a:t>Voorstel kreeg een meerderheid</a:t>
            </a:r>
          </a:p>
          <a:p>
            <a:r>
              <a:rPr lang="en-US" sz="2000" dirty="0"/>
              <a:t>Nieuwe regering </a:t>
            </a:r>
            <a:r>
              <a:rPr lang="en-US" sz="2000" dirty="0" err="1"/>
              <a:t>heeft</a:t>
            </a:r>
            <a:r>
              <a:rPr lang="en-US" sz="2000" dirty="0"/>
              <a:t> </a:t>
            </a:r>
            <a:r>
              <a:rPr lang="en-US" sz="2000" dirty="0" err="1" smtClean="0"/>
              <a:t>besloten</a:t>
            </a:r>
            <a:r>
              <a:rPr lang="en-US" sz="2000" dirty="0" smtClean="0"/>
              <a:t> </a:t>
            </a:r>
            <a:r>
              <a:rPr lang="en-US" sz="2000" dirty="0"/>
              <a:t>om dit niet in wetgeving om te zetten (tot 2020</a:t>
            </a:r>
            <a:r>
              <a:rPr lang="en-US" sz="2000" dirty="0" smtClean="0"/>
              <a:t>)</a:t>
            </a:r>
            <a:endParaRPr lang="en-US" sz="2000" dirty="0"/>
          </a:p>
          <a:p>
            <a:endParaRPr lang="nl-NL" dirty="0"/>
          </a:p>
        </p:txBody>
      </p:sp>
      <p:sp>
        <p:nvSpPr>
          <p:cNvPr id="3" name="Tijdelijke aanduiding voor inhoud 2"/>
          <p:cNvSpPr>
            <a:spLocks noGrp="1"/>
          </p:cNvSpPr>
          <p:nvPr>
            <p:ph idx="4294967295"/>
          </p:nvPr>
        </p:nvSpPr>
        <p:spPr/>
        <p:txBody>
          <a:bodyPr/>
          <a:lstStyle/>
          <a:p>
            <a:endParaRPr lang="en-GB" sz="2000" dirty="0" smtClean="0"/>
          </a:p>
          <a:p>
            <a:endParaRPr lang="en-GB" sz="2000" dirty="0" smtClean="0"/>
          </a:p>
          <a:p>
            <a:endParaRPr lang="en-GB" sz="2000" dirty="0" smtClean="0"/>
          </a:p>
          <a:p>
            <a:pPr marL="0" indent="0">
              <a:buNone/>
            </a:pPr>
            <a:r>
              <a:rPr lang="en-GB" sz="2000" b="1" dirty="0" smtClean="0"/>
              <a:t> </a:t>
            </a:r>
            <a:endParaRPr lang="en-GB" sz="2000" dirty="0" smtClean="0"/>
          </a:p>
          <a:p>
            <a:endParaRPr lang="en-GB" sz="2000" dirty="0" smtClean="0"/>
          </a:p>
          <a:p>
            <a:endParaRPr lang="en-GB" sz="2000" dirty="0"/>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38159" y="2111808"/>
            <a:ext cx="1938297" cy="239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768039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en-GB" sz="3200" b="1" dirty="0" err="1" smtClean="0">
                <a:solidFill>
                  <a:schemeClr val="tx1"/>
                </a:solidFill>
              </a:rPr>
              <a:t>Beweiden</a:t>
            </a:r>
            <a:r>
              <a:rPr lang="en-GB" sz="3200" b="1" dirty="0" smtClean="0">
                <a:solidFill>
                  <a:schemeClr val="tx1"/>
                </a:solidFill>
              </a:rPr>
              <a:t> = </a:t>
            </a:r>
            <a:r>
              <a:rPr lang="en-GB" sz="3200" b="1" dirty="0" err="1" smtClean="0">
                <a:solidFill>
                  <a:schemeClr val="tx1"/>
                </a:solidFill>
              </a:rPr>
              <a:t>maatschappelijke</a:t>
            </a:r>
            <a:r>
              <a:rPr lang="en-GB" sz="3200" b="1" dirty="0" smtClean="0">
                <a:solidFill>
                  <a:schemeClr val="tx1"/>
                </a:solidFill>
              </a:rPr>
              <a:t> kwestie?</a:t>
            </a:r>
            <a:endParaRPr lang="en-GB" sz="3200" b="1" dirty="0">
              <a:solidFill>
                <a:schemeClr val="tx1"/>
              </a:solidFill>
            </a:endParaRPr>
          </a:p>
        </p:txBody>
      </p:sp>
      <p:sp>
        <p:nvSpPr>
          <p:cNvPr id="4" name="Tijdelijke aanduiding voor tekst 3"/>
          <p:cNvSpPr>
            <a:spLocks noGrp="1"/>
          </p:cNvSpPr>
          <p:nvPr>
            <p:ph type="body" sz="quarter" idx="10"/>
          </p:nvPr>
        </p:nvSpPr>
        <p:spPr/>
        <p:txBody>
          <a:bodyPr/>
          <a:lstStyle/>
          <a:p>
            <a:r>
              <a:rPr lang="en-US" sz="2000" dirty="0"/>
              <a:t>In Nederland: ja!</a:t>
            </a:r>
          </a:p>
          <a:p>
            <a:r>
              <a:rPr lang="en-US" sz="2000" dirty="0"/>
              <a:t>Cultureel erfgoed, dierenwelzijn</a:t>
            </a:r>
          </a:p>
          <a:p>
            <a:endParaRPr lang="en-US" sz="2000" dirty="0"/>
          </a:p>
          <a:p>
            <a:endParaRPr lang="en-US" sz="2000" dirty="0"/>
          </a:p>
          <a:p>
            <a:r>
              <a:rPr lang="en-US" sz="2000" dirty="0"/>
              <a:t>Begonnen rond 2000</a:t>
            </a:r>
          </a:p>
          <a:p>
            <a:r>
              <a:rPr lang="en-US" sz="2000" dirty="0"/>
              <a:t>2012: "</a:t>
            </a:r>
            <a:r>
              <a:rPr lang="en-US" sz="2000" dirty="0" err="1"/>
              <a:t>Convenant</a:t>
            </a:r>
            <a:r>
              <a:rPr lang="en-US" sz="2000" dirty="0"/>
              <a:t> </a:t>
            </a:r>
            <a:r>
              <a:rPr lang="en-US" sz="2000" dirty="0" err="1" smtClean="0"/>
              <a:t>Weidegang</a:t>
            </a:r>
            <a:r>
              <a:rPr lang="en-US" sz="2000" dirty="0" smtClean="0"/>
              <a:t>"</a:t>
            </a:r>
            <a:endParaRPr lang="en-US" sz="2000" dirty="0"/>
          </a:p>
          <a:p>
            <a:r>
              <a:rPr lang="en-US" sz="2000" dirty="0"/>
              <a:t>Doel: </a:t>
            </a:r>
            <a:r>
              <a:rPr lang="nl-NL" sz="2000" dirty="0"/>
              <a:t>koeien zoveel als mogelijk weidegang te bieden en tenminste het </a:t>
            </a:r>
            <a:r>
              <a:rPr lang="nl-NL" sz="2000" dirty="0" smtClean="0"/>
              <a:t>niveau </a:t>
            </a:r>
            <a:r>
              <a:rPr lang="nl-NL" sz="2000" dirty="0"/>
              <a:t>van melkveebedrijven met weidegang te </a:t>
            </a:r>
            <a:r>
              <a:rPr lang="nl-NL" sz="2000" dirty="0" smtClean="0"/>
              <a:t>behouden</a:t>
            </a:r>
            <a:endParaRPr lang="en-US" sz="2000" dirty="0"/>
          </a:p>
          <a:p>
            <a:r>
              <a:rPr lang="en-US" sz="2000" dirty="0"/>
              <a:t>~ 75 partijen hebben het </a:t>
            </a:r>
            <a:r>
              <a:rPr lang="en-US" sz="2000" dirty="0" err="1" smtClean="0"/>
              <a:t>Convenant</a:t>
            </a:r>
            <a:r>
              <a:rPr lang="en-US" sz="2000" dirty="0" smtClean="0"/>
              <a:t> </a:t>
            </a:r>
            <a:r>
              <a:rPr lang="en-US" sz="2000" dirty="0" err="1"/>
              <a:t>inmiddels</a:t>
            </a:r>
            <a:r>
              <a:rPr lang="en-US" sz="2000" dirty="0"/>
              <a:t> </a:t>
            </a:r>
            <a:r>
              <a:rPr lang="en-US" sz="2000" dirty="0" err="1" smtClean="0"/>
              <a:t>ondertekend</a:t>
            </a:r>
            <a:endParaRPr lang="en-US" sz="2000" dirty="0"/>
          </a:p>
          <a:p>
            <a:endParaRPr lang="nl-NL" sz="2000" dirty="0"/>
          </a:p>
        </p:txBody>
      </p:sp>
      <p:pic>
        <p:nvPicPr>
          <p:cNvPr id="2457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531405" y="1286057"/>
            <a:ext cx="2012232" cy="2482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86324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1041240"/>
          </a:xfrm>
        </p:spPr>
        <p:txBody>
          <a:bodyPr/>
          <a:lstStyle/>
          <a:p>
            <a:pPr algn="l"/>
            <a:r>
              <a:rPr lang="nl-NL" sz="3200" b="1" dirty="0" smtClean="0">
                <a:solidFill>
                  <a:schemeClr val="tx1"/>
                </a:solidFill>
              </a:rPr>
              <a:t>18 juni 2012 - Convenant Weidegang</a:t>
            </a:r>
            <a:br>
              <a:rPr lang="nl-NL" sz="3200" b="1" dirty="0" smtClean="0">
                <a:solidFill>
                  <a:schemeClr val="tx1"/>
                </a:solidFill>
              </a:rPr>
            </a:br>
            <a:r>
              <a:rPr lang="en-GB" sz="3200" b="1" dirty="0" smtClean="0">
                <a:solidFill>
                  <a:schemeClr val="tx1"/>
                </a:solidFill>
              </a:rPr>
              <a:t> </a:t>
            </a:r>
            <a:endParaRPr lang="nl-NL" sz="3200" dirty="0">
              <a:solidFill>
                <a:schemeClr val="tx1"/>
              </a:solidFill>
            </a:endParaRPr>
          </a:p>
        </p:txBody>
      </p:sp>
      <p:sp>
        <p:nvSpPr>
          <p:cNvPr id="3" name="Tijdelijke aanduiding voor tekst 2"/>
          <p:cNvSpPr>
            <a:spLocks noGrp="1"/>
          </p:cNvSpPr>
          <p:nvPr>
            <p:ph type="body" sz="quarter" idx="10"/>
          </p:nvPr>
        </p:nvSpPr>
        <p:spPr/>
        <p:txBody>
          <a:bodyPr/>
          <a:lstStyle/>
          <a:p>
            <a:endParaRPr lang="nl-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412776"/>
            <a:ext cx="9144000"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5933788" y="6488668"/>
            <a:ext cx="28133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solidFill>
                  <a:prstClr val="black"/>
                </a:solidFill>
                <a:latin typeface="Calibri"/>
              </a:rPr>
              <a:t>Foto</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Duurzame Zuivelketen</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0088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5.7"/>
</p:tagLst>
</file>

<file path=ppt/tags/tag2.xml><?xml version="1.0" encoding="utf-8"?>
<p:tagLst xmlns:a="http://schemas.openxmlformats.org/drawingml/2006/main" xmlns:r="http://schemas.openxmlformats.org/officeDocument/2006/relationships" xmlns:p="http://schemas.openxmlformats.org/presentationml/2006/main">
  <p:tag name="TIMING" val="|3.6|0.9|2.9|1.4|2.9|0.8|2.7"/>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BACK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4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5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Inno4Grass">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6.xml><?xml version="1.0" encoding="utf-8"?>
<a:theme xmlns:a="http://schemas.openxmlformats.org/drawingml/2006/main" name="1_Inno4Grass">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7.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EW CHAP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ACK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NEW CHAP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BACK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7203</TotalTime>
  <Words>18370</Words>
  <Application>Microsoft Office PowerPoint</Application>
  <PresentationFormat>Diavoorstelling (4:3)</PresentationFormat>
  <Paragraphs>3470</Paragraphs>
  <Slides>383</Slides>
  <Notes>91</Notes>
  <HiddenSlides>0</HiddenSlides>
  <MMClips>0</MMClips>
  <ScaleCrop>false</ScaleCrop>
  <HeadingPairs>
    <vt:vector size="8" baseType="variant">
      <vt:variant>
        <vt:lpstr>Gebruikte lettertypen</vt:lpstr>
      </vt:variant>
      <vt:variant>
        <vt:i4>19</vt:i4>
      </vt:variant>
      <vt:variant>
        <vt:lpstr>Thema</vt:lpstr>
      </vt:variant>
      <vt:variant>
        <vt:i4>16</vt:i4>
      </vt:variant>
      <vt:variant>
        <vt:lpstr>Ingesloten OLE-bronprogramma's</vt:lpstr>
      </vt:variant>
      <vt:variant>
        <vt:i4>6</vt:i4>
      </vt:variant>
      <vt:variant>
        <vt:lpstr>Diatitels</vt:lpstr>
      </vt:variant>
      <vt:variant>
        <vt:i4>383</vt:i4>
      </vt:variant>
    </vt:vector>
  </HeadingPairs>
  <TitlesOfParts>
    <vt:vector size="424" baseType="lpstr">
      <vt:lpstr>Microsoft YaHei</vt:lpstr>
      <vt:lpstr>MS PGothic</vt:lpstr>
      <vt:lpstr>MS PGothic</vt:lpstr>
      <vt:lpstr>SimSun</vt:lpstr>
      <vt:lpstr>Arial</vt:lpstr>
      <vt:lpstr>Arial Narrow</vt:lpstr>
      <vt:lpstr>Calibri</vt:lpstr>
      <vt:lpstr>Comic Sans MS</vt:lpstr>
      <vt:lpstr>Georgia</vt:lpstr>
      <vt:lpstr>Monotype Sorts</vt:lpstr>
      <vt:lpstr>News Gothic</vt:lpstr>
      <vt:lpstr>Symbol</vt:lpstr>
      <vt:lpstr>Tahoma</vt:lpstr>
      <vt:lpstr>Times</vt:lpstr>
      <vt:lpstr>Times New Roman</vt:lpstr>
      <vt:lpstr>Trebuchet MS</vt:lpstr>
      <vt:lpstr>Verdana</vt:lpstr>
      <vt:lpstr>Wingdings</vt:lpstr>
      <vt:lpstr>ヒラギノ角ゴ Pro W3</vt:lpstr>
      <vt:lpstr>COVER</vt:lpstr>
      <vt:lpstr>CONTENT</vt:lpstr>
      <vt:lpstr>NEW CHAPTER</vt:lpstr>
      <vt:lpstr>BACK COVER</vt:lpstr>
      <vt:lpstr>1_COVER</vt:lpstr>
      <vt:lpstr>1_CONTENT</vt:lpstr>
      <vt:lpstr>1_NEW CHAPTER</vt:lpstr>
      <vt:lpstr>2_CONTENT</vt:lpstr>
      <vt:lpstr>1_BACK COVER</vt:lpstr>
      <vt:lpstr>2_COVER</vt:lpstr>
      <vt:lpstr>2_BACK COVER</vt:lpstr>
      <vt:lpstr>3_CONTENT</vt:lpstr>
      <vt:lpstr>4_CONTENT</vt:lpstr>
      <vt:lpstr>5_CONTENT</vt:lpstr>
      <vt:lpstr>Inno4Grass</vt:lpstr>
      <vt:lpstr>1_Inno4Grass</vt:lpstr>
      <vt:lpstr>Diagram</vt:lpstr>
      <vt:lpstr>Microsoft Excel-grafiek</vt:lpstr>
      <vt:lpstr>Chart</vt:lpstr>
      <vt:lpstr>Worksheet</vt:lpstr>
      <vt:lpstr>Feuille de calcul</vt:lpstr>
      <vt:lpstr>Document</vt:lpstr>
      <vt:lpstr>Shared Innovation Space for Sustainable Productivity of Grasslands in Europe  Project Acronym: Inno4Grass Project Number: 727368  Deliverable 5.3. Power point presentations available for young farmers and advisors  Responsible partner: TEAGASC (WP leader)  Task leader and lead editor: AERES (Eds)  Contributors: AERES, GLZ, TEAGASC, WR, RHEA, IDELE, APCA, LWK, UGOE, TRAME, AWE, SLU, NLTO, CNR, PULS, WIR, AIA, LRC  Submission date: 28 February 2019 </vt:lpstr>
      <vt:lpstr>Inno4Grass - Onderwijsmateriaal over praktisch graslandbeheer in 8 Europese landen</vt:lpstr>
      <vt:lpstr>Inhoud   </vt:lpstr>
      <vt:lpstr>PowerPoint-presentatie</vt:lpstr>
      <vt:lpstr>Kenmerken van de productie en het gebruik van grasland in Zweden</vt:lpstr>
      <vt:lpstr>PowerPoint-presentatie</vt:lpstr>
      <vt:lpstr>Landgebruik in Zweden</vt:lpstr>
      <vt:lpstr>Aantal melkveebedrijven in Zweden, 1990-2017</vt:lpstr>
      <vt:lpstr>PowerPoint-presentatie</vt:lpstr>
      <vt:lpstr>PowerPoint-presentatie</vt:lpstr>
      <vt:lpstr>Hoge voeropname is volledig afhankelijk van hoogwaardig voer - gras/klaver domineert </vt:lpstr>
      <vt:lpstr>De oogstdatum heeft een 'turbo'-effect op de kwaliteit van het voer door een hogere inname van vroeg geoogst voer.</vt:lpstr>
      <vt:lpstr>Uitstekend kuilvoer voor melkkoeien</vt:lpstr>
      <vt:lpstr>PowerPoint-presentatie</vt:lpstr>
      <vt:lpstr>Dagelijkse voeropname en dierprestaties bij vroege en late oogst (10 dagen later)</vt:lpstr>
      <vt:lpstr>Silosystemen in Zweden Uitgedrukt in % van de totale hoeveelheid kuilvoer</vt:lpstr>
      <vt:lpstr>Silosystemen</vt:lpstr>
      <vt:lpstr>In Zweden zijn balen het meest gebruikte systeem voor kuilvoer uit grasland </vt:lpstr>
      <vt:lpstr>Recent onderzoek naar het verlies van droge stof uit verschillende opslagsystemen</vt:lpstr>
      <vt:lpstr>Recent onderzoek wijst op lagere verliezen bij balen dan bij grote silo's en geeft verrassende resultaten over de vulsnelheid van bunkersilo's</vt:lpstr>
      <vt:lpstr>Verliezen aan droge stof uit verschillende silosystemen</vt:lpstr>
      <vt:lpstr>Oppervlakte semi-natuurlijk grasland en tijdelijk begraasd grasland in Zweden, 2017 (ha)</vt:lpstr>
      <vt:lpstr>Tijdelijk grasland is het meest geschikt voor melkkoeien (bijvoorbeeld Swedish Red of Swedish  Holstein) en vleesvee (bijvoorbeeld Charolais). </vt:lpstr>
      <vt:lpstr>De semi-natuurlijke permanente graslanden in Zweden zijn het best geschikt voor lichtere vleesveerassen, vaarzen, paarden en schapen.</vt:lpstr>
      <vt:lpstr>Zweedse wetgeving vereist beweiding in de zomermaanden</vt:lpstr>
      <vt:lpstr>Beweidingssystemen en graslandgebruik 1. Melkvee</vt:lpstr>
      <vt:lpstr>Melkvee in biologische productie</vt:lpstr>
      <vt:lpstr>Biologische productie in Zweden</vt:lpstr>
      <vt:lpstr>Automatisch melken (AM) en beweiding</vt:lpstr>
      <vt:lpstr>Beweidingssystemen en graslandgebruik 2. Schapen en runderen voor groei en vleesproductie</vt:lpstr>
      <vt:lpstr>Semi-natuurlijke weiden zijn soortenrijker dan tijdelijk grasland</vt:lpstr>
      <vt:lpstr>Begrazing van semi-natuurlijke blijvende graslanden door runderen, paarden en schapen   N = 219 locaties, met een gemiddelde oppervlakte van 14 ha.</vt:lpstr>
      <vt:lpstr>PowerPoint-presentatie</vt:lpstr>
      <vt:lpstr>Lengte van het groeiseizoen in Europa</vt:lpstr>
      <vt:lpstr>PowerPoint-presentatie</vt:lpstr>
      <vt:lpstr>In Zweden zijn tijdelijke graslanden in het kader van de vruchtwisseling voor akkerbouwgewassen de belangrijkste voedergewassen, in tegenstelling tot de meerjarige voedergewassen in het zuiden van Europa.</vt:lpstr>
      <vt:lpstr>Voor zowel gras (timothee en beemdlangbloem) als gras en klaver (100 kg N per ha) is de DS-opbrengst lager, maar de verteerbaarheid van organisch materiaal (OMD) hoger bij drie snedes per jaar dan bij twee snedes</vt:lpstr>
      <vt:lpstr>PowerPoint-presentatie</vt:lpstr>
      <vt:lpstr>PowerPoint-presentatie</vt:lpstr>
      <vt:lpstr>Kan witte klaver worden aanbevolen in gebieden met een minder intensieve productie door traditie of klimaatomstandigheden?</vt:lpstr>
      <vt:lpstr>Met de komst van intensieve oogstsystemen en meer witte klaver in tijdelijke graslanden voor kuilvoer zijn raaigrassen interessanter geworden</vt:lpstr>
      <vt:lpstr>Om de schade door bijvoorbeeld sneeuwschimmel (Fusarium nivale) te beperken en zo de overlevingskansen van raaigras in de winter te verbeteren werd laat in de herfst gemaaid.</vt:lpstr>
      <vt:lpstr>Trends voor de toekomst </vt:lpstr>
      <vt:lpstr>Melkopbrengst en -samenstelling bij voeren met gewone rolklaver/graskuil of witte klaver/graskuil in omschakelproeven in twee opeenvolgende jaren (N = 76)</vt:lpstr>
      <vt:lpstr>PowerPoint-presentatie</vt:lpstr>
      <vt:lpstr>References </vt:lpstr>
      <vt:lpstr>PowerPoint-presentatie</vt:lpstr>
      <vt:lpstr>Grasland in Ierland -  Michael O'Donovan  &amp; Fergus Bogue</vt:lpstr>
      <vt:lpstr>PowerPoint-presentatie</vt:lpstr>
      <vt:lpstr>Efficiëntie van de landbouwproductie in Ierland</vt:lpstr>
      <vt:lpstr>PowerPoint-presentatie</vt:lpstr>
      <vt:lpstr>PowerPoint-presentatie</vt:lpstr>
      <vt:lpstr>Emissies per kg melk in verschillende EU-landen</vt:lpstr>
      <vt:lpstr>Pasturebase Ireland: Melkveebedrijven DS productie/ha</vt:lpstr>
      <vt:lpstr>PowerPoint-presentatie</vt:lpstr>
      <vt:lpstr>PowerPoint-presentatie</vt:lpstr>
      <vt:lpstr>PowerPoint-presentatie</vt:lpstr>
      <vt:lpstr>PowerPoint-presentatie</vt:lpstr>
      <vt:lpstr>PowerPoint-presentatie</vt:lpstr>
      <vt:lpstr>PowerPoint-presentatie</vt:lpstr>
      <vt:lpstr>Het beweidingsjaar – Voorjaarsafkalvende veestapel</vt:lpstr>
      <vt:lpstr>Geïntegreerde grasgebaseerde productiesystemen</vt:lpstr>
      <vt:lpstr>Beweidingsdoelstellingen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Weiden in de herfst</vt:lpstr>
      <vt:lpstr>PowerPoint-presentatie</vt:lpstr>
      <vt:lpstr>PowerPoint-presentatie</vt:lpstr>
      <vt:lpstr>PowerPoint-presentatie</vt:lpstr>
      <vt:lpstr>PowerPoint-presentatie</vt:lpstr>
      <vt:lpstr>Wat is PastureBase Ireland en wie moet het gebruiken?</vt:lpstr>
      <vt:lpstr>PowerPoint-presentatie</vt:lpstr>
      <vt:lpstr>Welke hulpmiddelen zijn beschikbaar? </vt:lpstr>
      <vt:lpstr>PowerPoint-presentatie</vt:lpstr>
      <vt:lpstr>Spring Rotation Planner op een bedrijf van 40 ha</vt:lpstr>
      <vt:lpstr>PowerPoint-presentatie</vt:lpstr>
      <vt:lpstr>PowerPoint-presentatie</vt:lpstr>
      <vt:lpstr>PowerPoint-presentatie</vt:lpstr>
      <vt:lpstr>PowerPoint-presentatie</vt:lpstr>
      <vt:lpstr>Kenmerken van ideaal gras</vt:lpstr>
      <vt:lpstr>PowerPoint-presentatie</vt:lpstr>
      <vt:lpstr>PowerPoint-presentatie</vt:lpstr>
      <vt:lpstr>PowerPoint-presentatie</vt:lpstr>
      <vt:lpstr>PowerPoint-presentatie</vt:lpstr>
      <vt:lpstr>PowerPoint-presentatie</vt:lpstr>
      <vt:lpstr>Inno4Grass - Onderwijsmateriaal over praktisch graslandbeheer in Nederland</vt:lpstr>
      <vt:lpstr>De Nederlandse zuivelsector 2017</vt:lpstr>
      <vt:lpstr>PowerPoint-presentatie</vt:lpstr>
      <vt:lpstr>PowerPoint-presentatie</vt:lpstr>
      <vt:lpstr>Trends beweiding in Nederland</vt:lpstr>
      <vt:lpstr>Beweiden = maatschappelijke kwestie?</vt:lpstr>
      <vt:lpstr>18 juni 2012 - Convenant Weidegang  </vt:lpstr>
      <vt:lpstr>Convenant Weidegang</vt:lpstr>
      <vt:lpstr>Weidepremie</vt:lpstr>
      <vt:lpstr>Oorzaken van minder beweiding</vt:lpstr>
      <vt:lpstr>Beweiding in Nederland</vt:lpstr>
      <vt:lpstr>Beweiding in Nederland</vt:lpstr>
      <vt:lpstr> Grasgroei 2014-2017        </vt:lpstr>
      <vt:lpstr>Het effect van beweiding</vt:lpstr>
      <vt:lpstr>Economie - grasopname cruciale factor </vt:lpstr>
      <vt:lpstr>Maar hoe zit het met de economie onder minder gunstige omstandigheden?</vt:lpstr>
      <vt:lpstr>Economie van beweiding     </vt:lpstr>
      <vt:lpstr>Conclusies</vt:lpstr>
      <vt:lpstr>Hoe kan ik het economisch voordeel vergroten?</vt:lpstr>
      <vt:lpstr>Effect van beweiding op het bedrijfsinkomen (Reijs et al., 2013)</vt:lpstr>
      <vt:lpstr>Marge per koe voor verschillende uren weidegang en verschillende melkproducties (Booij, 2015)</vt:lpstr>
      <vt:lpstr>Resultaten 2013</vt:lpstr>
      <vt:lpstr>Wel weiden of niet weiden….</vt:lpstr>
      <vt:lpstr>PowerPoint-presentatie</vt:lpstr>
      <vt:lpstr>Tools voor het meten van de grasopbrengst </vt:lpstr>
      <vt:lpstr>Wetgeving: Nitraatrichtlijn en  Nederlands Actieprogramma</vt:lpstr>
      <vt:lpstr>Bedrijfsspecifieke Excretie (BEX)</vt:lpstr>
      <vt:lpstr>‘Nieuwe’ meststoffen</vt:lpstr>
      <vt:lpstr>FarmWalk®     </vt:lpstr>
      <vt:lpstr>WeideCoaches</vt:lpstr>
      <vt:lpstr>Ontwikkeling FarmWalk®     </vt:lpstr>
      <vt:lpstr>Grip op Gras: tool voor de FeedWedge</vt:lpstr>
      <vt:lpstr> Beweidingsadviezen</vt:lpstr>
      <vt:lpstr>Weiden met een grote koppel?</vt:lpstr>
      <vt:lpstr>Innovatie &amp; onderzoek in NL     </vt:lpstr>
      <vt:lpstr>PowerPoint-presentatie</vt:lpstr>
      <vt:lpstr>Mobiel melken     </vt:lpstr>
      <vt:lpstr>Dynamische beweiding;  Kies het juiste beweidingssysteem</vt:lpstr>
      <vt:lpstr>Automatisch melken en beweiden</vt:lpstr>
      <vt:lpstr>Tools: Vers gras dashboard Zomer 2013</vt:lpstr>
      <vt:lpstr>Sensorgegevens - graastijd</vt:lpstr>
      <vt:lpstr>Innovatie:  Virtuele afrastering</vt:lpstr>
      <vt:lpstr>Bouwstenen beweiding</vt:lpstr>
      <vt:lpstr>PowerPoint-presentatie</vt:lpstr>
      <vt:lpstr>Vlinderbloemigen:  sleutelsoorten voor duurzame mengsels in België</vt:lpstr>
      <vt:lpstr>Inleiding</vt:lpstr>
      <vt:lpstr>Soorten</vt:lpstr>
      <vt:lpstr>Secundaire soorten</vt:lpstr>
      <vt:lpstr>Nieuwe soorten  </vt:lpstr>
      <vt:lpstr>PowerPoint-presentatie</vt:lpstr>
      <vt:lpstr>Jaarproductie witte klaver</vt:lpstr>
      <vt:lpstr>Productie witte klaver </vt:lpstr>
      <vt:lpstr>Productie rode klaver</vt:lpstr>
      <vt:lpstr>PowerPoint-presentatie</vt:lpstr>
      <vt:lpstr>PowerPoint-presentatie</vt:lpstr>
      <vt:lpstr>Voederwaarde, opname, dierprestaties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Kwaliteit grasland - ruwbeemd (Poa trivialis)</vt:lpstr>
      <vt:lpstr>PowerPoint-presentatie</vt:lpstr>
      <vt:lpstr>PowerPoint-presentatie</vt:lpstr>
      <vt:lpstr>PowerPoint-presentatie</vt:lpstr>
      <vt:lpstr>Zaaien eind april met of zonder inoculatie en bekalking met 15 dt ha-1 coccolithische kalk</vt:lpstr>
      <vt:lpstr>Effect op de vestiging</vt:lpstr>
      <vt:lpstr>Effect van bekalking (bovengronds of ingewerkt) en inoculatie van rhizobia op de opbrengst tijdens het jaar van vestiging (3 sneden)</vt:lpstr>
      <vt:lpstr>Energie-inhoud van luzerne en luzerne-gras (Beieren)</vt:lpstr>
      <vt:lpstr>PowerPoint-presentatie</vt:lpstr>
      <vt:lpstr>PowerPoint-presentatie</vt:lpstr>
      <vt:lpstr>PowerPoint-presentatie</vt:lpstr>
      <vt:lpstr>PowerPoint-presentatie</vt:lpstr>
      <vt:lpstr>PowerPoint-presentatie</vt:lpstr>
      <vt:lpstr>Effectief gebruik van blijvend grasland in de voeding van melkkoeien in Polen  </vt:lpstr>
      <vt:lpstr>Oppervlakte cultuurgrond in Polen (duizend ha)</vt:lpstr>
      <vt:lpstr>PowerPoint-presentatie</vt:lpstr>
      <vt:lpstr>Aandeel blijvend grasland in bepaalde regio’s (%)</vt:lpstr>
      <vt:lpstr>Rundvee en melkkoeien in Polen (duizend stuks)</vt:lpstr>
      <vt:lpstr>Melkproductie in Polen</vt:lpstr>
      <vt:lpstr>Ruwvoerarealen in Polen (%)</vt:lpstr>
      <vt:lpstr>Productie en opbrengst van blijvend grasland (2017)</vt:lpstr>
      <vt:lpstr>Potentiële opbrengsten van grasland in Polen</vt:lpstr>
      <vt:lpstr>Rol van grasland in melkproductie</vt:lpstr>
      <vt:lpstr>Voer van grassland in de intensieve melkproductie</vt:lpstr>
      <vt:lpstr>Lage kosten melkproductie</vt:lpstr>
      <vt:lpstr>Ecologische melkproductie</vt:lpstr>
      <vt:lpstr>Weidegras is het beste rundveevoer in relatie tot CLA</vt:lpstr>
      <vt:lpstr>Kwalitatief hoogwaardige melk van koeien die worden gevoerd met gras</vt:lpstr>
      <vt:lpstr>CLA-gehalte in levensmiddelen, afhankelijk van het voersysteem (in % van het vet)</vt:lpstr>
      <vt:lpstr>Mogelijkheden om de efficiëntie van de ruwvoerproductie uit grasland voor rundveevoer te verhogen</vt:lpstr>
      <vt:lpstr>Graslandvernieuwing en vestiging van een nieuwe graszode</vt:lpstr>
      <vt:lpstr>PowerPoint-presentatie</vt:lpstr>
      <vt:lpstr>PowerPoint-presentatie</vt:lpstr>
      <vt:lpstr>PowerPoint-presentatie</vt:lpstr>
      <vt:lpstr>Gebruik van biologische vooruitgang in gras en vlinderbloemigen naar type landbouwer (%)</vt:lpstr>
      <vt:lpstr>Geschiktheid van grassen en vlinderbloemigen voor bijzaaien in blijvend grasland</vt:lpstr>
      <vt:lpstr>Geschiktheid van grassen en vlinderbloemigen bij volledige graslandvernieuwing van blijvend grasland</vt:lpstr>
      <vt:lpstr>Geschiktheid van grassen en vlinderbloemigen in mengsels voor tijdelijk grasland</vt:lpstr>
      <vt:lpstr>Strategieën voor de toepassing van zaadmengsels bij graslandvernieuwing</vt:lpstr>
      <vt:lpstr>Kenmerken van een zaadmengsel van goede kwaliteit</vt:lpstr>
      <vt:lpstr>Selectiecriteria voor de soorten die in een mengsel worden gebruikt</vt:lpstr>
      <vt:lpstr>Zaadmengsels voor graslandvernieuwing</vt:lpstr>
      <vt:lpstr>Meerlaagse zaadcoating</vt:lpstr>
      <vt:lpstr>PowerPoint-presentatie</vt:lpstr>
      <vt:lpstr>Zaaimachines uitgerust met Guttler rollersysteem</vt:lpstr>
      <vt:lpstr>PowerPoint-presentatie</vt:lpstr>
      <vt:lpstr>Invloed van verschillende methoden op het aandeel witte klaver in de graszode</vt:lpstr>
      <vt:lpstr>PowerPoint-presentatie</vt:lpstr>
      <vt:lpstr>Opbrengst van de graszode afhankelijk van de bemesting</vt:lpstr>
      <vt:lpstr>PowerPoint-presentatie</vt:lpstr>
      <vt:lpstr>PowerPoint-presentatie</vt:lpstr>
      <vt:lpstr>PowerPoint-presentatie</vt:lpstr>
      <vt:lpstr>PowerPoint-presentatie</vt:lpstr>
      <vt:lpstr>Bemesting van grasland</vt:lpstr>
      <vt:lpstr>Principes van stikstofbemesting van grasland</vt:lpstr>
      <vt:lpstr>PowerPoint-presentatie</vt:lpstr>
      <vt:lpstr>Effect van pH op fosfaat</vt:lpstr>
      <vt:lpstr>Principes van kalibemesting van grasland</vt:lpstr>
      <vt:lpstr>Waterbeheer op grasland </vt:lpstr>
      <vt:lpstr>Afwijkingen van de totale neerslag in voorjaar en zomer 2013-2015 ten opzichte van de jaren 1971-2000</vt:lpstr>
      <vt:lpstr>Afwijkingen van de totale neerslag in voorjaar en zomer 2016-2018 ten opzichte van de jaren 1971-2000</vt:lpstr>
      <vt:lpstr>PowerPoint-presentatie</vt:lpstr>
      <vt:lpstr>PowerPoint-presentatie</vt:lpstr>
      <vt:lpstr>PowerPoint-presentatie</vt:lpstr>
      <vt:lpstr>De grasgroei van beregende en niet-beregende raaigrasweiden in centraal Polen</vt:lpstr>
      <vt:lpstr>Acties vooor ruwvoerproductie in verband met klimaatverandering</vt:lpstr>
      <vt:lpstr>Beweiding</vt:lpstr>
      <vt:lpstr>PowerPoint-presentatie</vt:lpstr>
      <vt:lpstr>PowerPoint-presentatie</vt:lpstr>
      <vt:lpstr>PowerPoint-presentatie</vt:lpstr>
      <vt:lpstr>Maaien en conservering van gras</vt:lpstr>
      <vt:lpstr>Optimaal maaistadium</vt:lpstr>
      <vt:lpstr>Optimaal maaitijdstip gedurende de dag</vt:lpstr>
      <vt:lpstr>PowerPoint-presentatie</vt:lpstr>
      <vt:lpstr>PowerPoint-presentatie</vt:lpstr>
      <vt:lpstr>PowerPoint-presentatie</vt:lpstr>
      <vt:lpstr>Factoren die de kwaliteit van kuilvoer bepalen </vt:lpstr>
      <vt:lpstr>PowerPoint-presentatie</vt:lpstr>
      <vt:lpstr>PowerPoint-presentatie</vt:lpstr>
      <vt:lpstr>Koeien in Frankrijk</vt:lpstr>
      <vt:lpstr>Classificatie Franse melkveehouderij</vt:lpstr>
      <vt:lpstr>Beweiding en rantsoen</vt:lpstr>
      <vt:lpstr>Het kruispunt tussen de veedichtheid en de beschikbare weidegronden is bepalend voor het aandeel gras in het rantsoen</vt:lpstr>
      <vt:lpstr>Samenstelling &amp; ontwikkeling van het Franse ruwvoerareaal</vt:lpstr>
      <vt:lpstr>Droge stofopname per koe in vers gras</vt:lpstr>
      <vt:lpstr>Beweiding: standweiden</vt:lpstr>
      <vt:lpstr>Beweiding: omweiden</vt:lpstr>
      <vt:lpstr>Productiekosten: tot oogst, met oogst en opslag, t/m voeren (per ton DS) </vt:lpstr>
      <vt:lpstr>PowerPoint-presentatie</vt:lpstr>
      <vt:lpstr>Graslanden in Italië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Gematigde graslanden in Italië</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Met dank aan alle partners van Inno4Grass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Pol, Agnes van den</cp:lastModifiedBy>
  <cp:revision>284</cp:revision>
  <dcterms:created xsi:type="dcterms:W3CDTF">2017-11-30T17:30:34Z</dcterms:created>
  <dcterms:modified xsi:type="dcterms:W3CDTF">2019-12-28T17:41:01Z</dcterms:modified>
</cp:coreProperties>
</file>