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notesSlides/notesSlide62.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media/image521.jpg" ContentType="image/jpg"/>
  <Override PartName="/ppt/media/image522.jpg" ContentType="image/jpg"/>
  <Override PartName="/ppt/media/image523.jpg" ContentType="image/jpg"/>
  <Override PartName="/ppt/media/image527.jpg" ContentType="image/jpg"/>
  <Override PartName="/ppt/media/image528.jpg" ContentType="image/jpg"/>
  <Override PartName="/ppt/media/image52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6" r:id="rId2"/>
    <p:sldMasterId id="2147483678" r:id="rId3"/>
    <p:sldMasterId id="2147483690" r:id="rId4"/>
    <p:sldMasterId id="2147483800" r:id="rId5"/>
    <p:sldMasterId id="2147483802" r:id="rId6"/>
    <p:sldMasterId id="2147483805" r:id="rId7"/>
    <p:sldMasterId id="2147483807" r:id="rId8"/>
    <p:sldMasterId id="2147483811" r:id="rId9"/>
    <p:sldMasterId id="2147483813" r:id="rId10"/>
    <p:sldMasterId id="2147483820" r:id="rId11"/>
    <p:sldMasterId id="2147483837" r:id="rId12"/>
    <p:sldMasterId id="2147483861" r:id="rId13"/>
    <p:sldMasterId id="2147483867" r:id="rId14"/>
  </p:sldMasterIdLst>
  <p:notesMasterIdLst>
    <p:notesMasterId r:id="rId398"/>
  </p:notesMasterIdLst>
  <p:handoutMasterIdLst>
    <p:handoutMasterId r:id="rId399"/>
  </p:handoutMasterIdLst>
  <p:sldIdLst>
    <p:sldId id="1281" r:id="rId15"/>
    <p:sldId id="900" r:id="rId16"/>
    <p:sldId id="901" r:id="rId17"/>
    <p:sldId id="902" r:id="rId18"/>
    <p:sldId id="903" r:id="rId19"/>
    <p:sldId id="904" r:id="rId20"/>
    <p:sldId id="905" r:id="rId21"/>
    <p:sldId id="906" r:id="rId22"/>
    <p:sldId id="907" r:id="rId23"/>
    <p:sldId id="908" r:id="rId24"/>
    <p:sldId id="909" r:id="rId25"/>
    <p:sldId id="910" r:id="rId26"/>
    <p:sldId id="911" r:id="rId27"/>
    <p:sldId id="912" r:id="rId28"/>
    <p:sldId id="913" r:id="rId29"/>
    <p:sldId id="914" r:id="rId30"/>
    <p:sldId id="915" r:id="rId31"/>
    <p:sldId id="916" r:id="rId32"/>
    <p:sldId id="917" r:id="rId33"/>
    <p:sldId id="918" r:id="rId34"/>
    <p:sldId id="919" r:id="rId35"/>
    <p:sldId id="920" r:id="rId36"/>
    <p:sldId id="921" r:id="rId37"/>
    <p:sldId id="922" r:id="rId38"/>
    <p:sldId id="923" r:id="rId39"/>
    <p:sldId id="924" r:id="rId40"/>
    <p:sldId id="925" r:id="rId41"/>
    <p:sldId id="926" r:id="rId42"/>
    <p:sldId id="927" r:id="rId43"/>
    <p:sldId id="928" r:id="rId44"/>
    <p:sldId id="929" r:id="rId45"/>
    <p:sldId id="930" r:id="rId46"/>
    <p:sldId id="931" r:id="rId47"/>
    <p:sldId id="932" r:id="rId48"/>
    <p:sldId id="933" r:id="rId49"/>
    <p:sldId id="934" r:id="rId50"/>
    <p:sldId id="935" r:id="rId51"/>
    <p:sldId id="936" r:id="rId52"/>
    <p:sldId id="937" r:id="rId53"/>
    <p:sldId id="938" r:id="rId54"/>
    <p:sldId id="939" r:id="rId55"/>
    <p:sldId id="940" r:id="rId56"/>
    <p:sldId id="941" r:id="rId57"/>
    <p:sldId id="942" r:id="rId58"/>
    <p:sldId id="943" r:id="rId59"/>
    <p:sldId id="944" r:id="rId60"/>
    <p:sldId id="945" r:id="rId61"/>
    <p:sldId id="946" r:id="rId62"/>
    <p:sldId id="947" r:id="rId63"/>
    <p:sldId id="948" r:id="rId64"/>
    <p:sldId id="949" r:id="rId65"/>
    <p:sldId id="950" r:id="rId66"/>
    <p:sldId id="951" r:id="rId67"/>
    <p:sldId id="952" r:id="rId68"/>
    <p:sldId id="953" r:id="rId69"/>
    <p:sldId id="954" r:id="rId70"/>
    <p:sldId id="955" r:id="rId71"/>
    <p:sldId id="956" r:id="rId72"/>
    <p:sldId id="957" r:id="rId73"/>
    <p:sldId id="958" r:id="rId74"/>
    <p:sldId id="959" r:id="rId75"/>
    <p:sldId id="960" r:id="rId76"/>
    <p:sldId id="961" r:id="rId77"/>
    <p:sldId id="962" r:id="rId78"/>
    <p:sldId id="963" r:id="rId79"/>
    <p:sldId id="964" r:id="rId80"/>
    <p:sldId id="965" r:id="rId81"/>
    <p:sldId id="966" r:id="rId82"/>
    <p:sldId id="967" r:id="rId83"/>
    <p:sldId id="968" r:id="rId84"/>
    <p:sldId id="969" r:id="rId85"/>
    <p:sldId id="970" r:id="rId86"/>
    <p:sldId id="971" r:id="rId87"/>
    <p:sldId id="972" r:id="rId88"/>
    <p:sldId id="973" r:id="rId89"/>
    <p:sldId id="974" r:id="rId90"/>
    <p:sldId id="975" r:id="rId91"/>
    <p:sldId id="976" r:id="rId92"/>
    <p:sldId id="977" r:id="rId93"/>
    <p:sldId id="978" r:id="rId94"/>
    <p:sldId id="979" r:id="rId95"/>
    <p:sldId id="980" r:id="rId96"/>
    <p:sldId id="981" r:id="rId97"/>
    <p:sldId id="982" r:id="rId98"/>
    <p:sldId id="983" r:id="rId99"/>
    <p:sldId id="984" r:id="rId100"/>
    <p:sldId id="985" r:id="rId101"/>
    <p:sldId id="986" r:id="rId102"/>
    <p:sldId id="987" r:id="rId103"/>
    <p:sldId id="988" r:id="rId104"/>
    <p:sldId id="989" r:id="rId105"/>
    <p:sldId id="990" r:id="rId106"/>
    <p:sldId id="991" r:id="rId107"/>
    <p:sldId id="992" r:id="rId108"/>
    <p:sldId id="993" r:id="rId109"/>
    <p:sldId id="994" r:id="rId110"/>
    <p:sldId id="995" r:id="rId111"/>
    <p:sldId id="996" r:id="rId112"/>
    <p:sldId id="997" r:id="rId113"/>
    <p:sldId id="998" r:id="rId114"/>
    <p:sldId id="999" r:id="rId115"/>
    <p:sldId id="1000" r:id="rId116"/>
    <p:sldId id="1001" r:id="rId117"/>
    <p:sldId id="1002" r:id="rId118"/>
    <p:sldId id="1003" r:id="rId119"/>
    <p:sldId id="1004" r:id="rId120"/>
    <p:sldId id="1005" r:id="rId121"/>
    <p:sldId id="1006" r:id="rId122"/>
    <p:sldId id="1007" r:id="rId123"/>
    <p:sldId id="1008" r:id="rId124"/>
    <p:sldId id="1009" r:id="rId125"/>
    <p:sldId id="1010" r:id="rId126"/>
    <p:sldId id="1011" r:id="rId127"/>
    <p:sldId id="1012" r:id="rId128"/>
    <p:sldId id="1013" r:id="rId129"/>
    <p:sldId id="1014" r:id="rId130"/>
    <p:sldId id="1015" r:id="rId131"/>
    <p:sldId id="1016" r:id="rId132"/>
    <p:sldId id="1017" r:id="rId133"/>
    <p:sldId id="1018" r:id="rId134"/>
    <p:sldId id="1019" r:id="rId135"/>
    <p:sldId id="1020" r:id="rId136"/>
    <p:sldId id="1021" r:id="rId137"/>
    <p:sldId id="1022" r:id="rId138"/>
    <p:sldId id="1023" r:id="rId139"/>
    <p:sldId id="1024" r:id="rId140"/>
    <p:sldId id="1025" r:id="rId141"/>
    <p:sldId id="1026" r:id="rId142"/>
    <p:sldId id="1027" r:id="rId143"/>
    <p:sldId id="1028" r:id="rId144"/>
    <p:sldId id="1029" r:id="rId145"/>
    <p:sldId id="1030" r:id="rId146"/>
    <p:sldId id="1031" r:id="rId147"/>
    <p:sldId id="1032" r:id="rId148"/>
    <p:sldId id="1033" r:id="rId149"/>
    <p:sldId id="1034" r:id="rId150"/>
    <p:sldId id="1035" r:id="rId151"/>
    <p:sldId id="1036" r:id="rId152"/>
    <p:sldId id="1037" r:id="rId153"/>
    <p:sldId id="1038" r:id="rId154"/>
    <p:sldId id="1039" r:id="rId155"/>
    <p:sldId id="1040" r:id="rId156"/>
    <p:sldId id="1041" r:id="rId157"/>
    <p:sldId id="1042" r:id="rId158"/>
    <p:sldId id="1043" r:id="rId159"/>
    <p:sldId id="1044" r:id="rId160"/>
    <p:sldId id="1045" r:id="rId161"/>
    <p:sldId id="1046" r:id="rId162"/>
    <p:sldId id="1047" r:id="rId163"/>
    <p:sldId id="1048" r:id="rId164"/>
    <p:sldId id="1049" r:id="rId165"/>
    <p:sldId id="1050" r:id="rId166"/>
    <p:sldId id="1051" r:id="rId167"/>
    <p:sldId id="1052" r:id="rId168"/>
    <p:sldId id="1053" r:id="rId169"/>
    <p:sldId id="1054" r:id="rId170"/>
    <p:sldId id="1055" r:id="rId171"/>
    <p:sldId id="1056" r:id="rId172"/>
    <p:sldId id="1057" r:id="rId173"/>
    <p:sldId id="1058" r:id="rId174"/>
    <p:sldId id="1059" r:id="rId175"/>
    <p:sldId id="1060" r:id="rId176"/>
    <p:sldId id="1061" r:id="rId177"/>
    <p:sldId id="1062" r:id="rId178"/>
    <p:sldId id="1063" r:id="rId179"/>
    <p:sldId id="1064" r:id="rId180"/>
    <p:sldId id="1065" r:id="rId181"/>
    <p:sldId id="1066" r:id="rId182"/>
    <p:sldId id="1067" r:id="rId183"/>
    <p:sldId id="1068" r:id="rId184"/>
    <p:sldId id="1069" r:id="rId185"/>
    <p:sldId id="1070" r:id="rId186"/>
    <p:sldId id="1071" r:id="rId187"/>
    <p:sldId id="1072" r:id="rId188"/>
    <p:sldId id="1073" r:id="rId189"/>
    <p:sldId id="1074" r:id="rId190"/>
    <p:sldId id="1075" r:id="rId191"/>
    <p:sldId id="1076" r:id="rId192"/>
    <p:sldId id="1077" r:id="rId193"/>
    <p:sldId id="1078" r:id="rId194"/>
    <p:sldId id="1079" r:id="rId195"/>
    <p:sldId id="1080" r:id="rId196"/>
    <p:sldId id="1081" r:id="rId197"/>
    <p:sldId id="1082" r:id="rId198"/>
    <p:sldId id="1083" r:id="rId199"/>
    <p:sldId id="1084" r:id="rId200"/>
    <p:sldId id="1085" r:id="rId201"/>
    <p:sldId id="1086" r:id="rId202"/>
    <p:sldId id="1087" r:id="rId203"/>
    <p:sldId id="1088" r:id="rId204"/>
    <p:sldId id="1089" r:id="rId205"/>
    <p:sldId id="1090" r:id="rId206"/>
    <p:sldId id="1091" r:id="rId207"/>
    <p:sldId id="1092" r:id="rId208"/>
    <p:sldId id="1093" r:id="rId209"/>
    <p:sldId id="1094" r:id="rId210"/>
    <p:sldId id="1095" r:id="rId211"/>
    <p:sldId id="1096" r:id="rId212"/>
    <p:sldId id="1097" r:id="rId213"/>
    <p:sldId id="1098" r:id="rId214"/>
    <p:sldId id="1099" r:id="rId215"/>
    <p:sldId id="1100" r:id="rId216"/>
    <p:sldId id="1101" r:id="rId217"/>
    <p:sldId id="1102" r:id="rId218"/>
    <p:sldId id="1103" r:id="rId219"/>
    <p:sldId id="1104" r:id="rId220"/>
    <p:sldId id="1105" r:id="rId221"/>
    <p:sldId id="1106" r:id="rId222"/>
    <p:sldId id="1107" r:id="rId223"/>
    <p:sldId id="1108" r:id="rId224"/>
    <p:sldId id="1109" r:id="rId225"/>
    <p:sldId id="1110" r:id="rId226"/>
    <p:sldId id="1111" r:id="rId227"/>
    <p:sldId id="1112" r:id="rId228"/>
    <p:sldId id="1113" r:id="rId229"/>
    <p:sldId id="1114" r:id="rId230"/>
    <p:sldId id="1115" r:id="rId231"/>
    <p:sldId id="1116" r:id="rId232"/>
    <p:sldId id="1117" r:id="rId233"/>
    <p:sldId id="1118" r:id="rId234"/>
    <p:sldId id="1119" r:id="rId235"/>
    <p:sldId id="1120" r:id="rId236"/>
    <p:sldId id="1121" r:id="rId237"/>
    <p:sldId id="1122" r:id="rId238"/>
    <p:sldId id="1123" r:id="rId239"/>
    <p:sldId id="1124" r:id="rId240"/>
    <p:sldId id="1125" r:id="rId241"/>
    <p:sldId id="1126" r:id="rId242"/>
    <p:sldId id="1127" r:id="rId243"/>
    <p:sldId id="1128" r:id="rId244"/>
    <p:sldId id="1129" r:id="rId245"/>
    <p:sldId id="1130" r:id="rId246"/>
    <p:sldId id="1131" r:id="rId247"/>
    <p:sldId id="1132" r:id="rId248"/>
    <p:sldId id="1133" r:id="rId249"/>
    <p:sldId id="1134" r:id="rId250"/>
    <p:sldId id="1135" r:id="rId251"/>
    <p:sldId id="1136" r:id="rId252"/>
    <p:sldId id="1137" r:id="rId253"/>
    <p:sldId id="1138" r:id="rId254"/>
    <p:sldId id="1139" r:id="rId255"/>
    <p:sldId id="1140" r:id="rId256"/>
    <p:sldId id="1141" r:id="rId257"/>
    <p:sldId id="1142" r:id="rId258"/>
    <p:sldId id="1143" r:id="rId259"/>
    <p:sldId id="1144" r:id="rId260"/>
    <p:sldId id="1145" r:id="rId261"/>
    <p:sldId id="1146" r:id="rId262"/>
    <p:sldId id="1147" r:id="rId263"/>
    <p:sldId id="1148" r:id="rId264"/>
    <p:sldId id="1149" r:id="rId265"/>
    <p:sldId id="1150" r:id="rId266"/>
    <p:sldId id="1151" r:id="rId267"/>
    <p:sldId id="1152" r:id="rId268"/>
    <p:sldId id="1153" r:id="rId269"/>
    <p:sldId id="1154" r:id="rId270"/>
    <p:sldId id="1155" r:id="rId271"/>
    <p:sldId id="1156" r:id="rId272"/>
    <p:sldId id="1157" r:id="rId273"/>
    <p:sldId id="1158" r:id="rId274"/>
    <p:sldId id="1159" r:id="rId275"/>
    <p:sldId id="1160" r:id="rId276"/>
    <p:sldId id="1161" r:id="rId277"/>
    <p:sldId id="1162" r:id="rId278"/>
    <p:sldId id="1163" r:id="rId279"/>
    <p:sldId id="1164" r:id="rId280"/>
    <p:sldId id="1165" r:id="rId281"/>
    <p:sldId id="1166" r:id="rId282"/>
    <p:sldId id="1167" r:id="rId283"/>
    <p:sldId id="1168" r:id="rId284"/>
    <p:sldId id="1169" r:id="rId285"/>
    <p:sldId id="1170" r:id="rId286"/>
    <p:sldId id="1171" r:id="rId287"/>
    <p:sldId id="1172" r:id="rId288"/>
    <p:sldId id="1173" r:id="rId289"/>
    <p:sldId id="1174" r:id="rId290"/>
    <p:sldId id="1175" r:id="rId291"/>
    <p:sldId id="1176" r:id="rId292"/>
    <p:sldId id="1177" r:id="rId293"/>
    <p:sldId id="1178" r:id="rId294"/>
    <p:sldId id="1179" r:id="rId295"/>
    <p:sldId id="1180" r:id="rId296"/>
    <p:sldId id="1181" r:id="rId297"/>
    <p:sldId id="1182" r:id="rId298"/>
    <p:sldId id="1183" r:id="rId299"/>
    <p:sldId id="1184" r:id="rId300"/>
    <p:sldId id="1185" r:id="rId301"/>
    <p:sldId id="1186" r:id="rId302"/>
    <p:sldId id="1187" r:id="rId303"/>
    <p:sldId id="1188" r:id="rId304"/>
    <p:sldId id="1189" r:id="rId305"/>
    <p:sldId id="1190" r:id="rId306"/>
    <p:sldId id="1191" r:id="rId307"/>
    <p:sldId id="1192" r:id="rId308"/>
    <p:sldId id="1193" r:id="rId309"/>
    <p:sldId id="1194" r:id="rId310"/>
    <p:sldId id="1195" r:id="rId311"/>
    <p:sldId id="1196" r:id="rId312"/>
    <p:sldId id="1197" r:id="rId313"/>
    <p:sldId id="1198" r:id="rId314"/>
    <p:sldId id="1199" r:id="rId315"/>
    <p:sldId id="1200" r:id="rId316"/>
    <p:sldId id="1201" r:id="rId317"/>
    <p:sldId id="1202" r:id="rId318"/>
    <p:sldId id="1203" r:id="rId319"/>
    <p:sldId id="1204" r:id="rId320"/>
    <p:sldId id="1205" r:id="rId321"/>
    <p:sldId id="1206" r:id="rId322"/>
    <p:sldId id="1207" r:id="rId323"/>
    <p:sldId id="1208" r:id="rId324"/>
    <p:sldId id="1209" r:id="rId325"/>
    <p:sldId id="1210" r:id="rId326"/>
    <p:sldId id="1211" r:id="rId327"/>
    <p:sldId id="1212" r:id="rId328"/>
    <p:sldId id="1213" r:id="rId329"/>
    <p:sldId id="1214" r:id="rId330"/>
    <p:sldId id="1215" r:id="rId331"/>
    <p:sldId id="1216" r:id="rId332"/>
    <p:sldId id="1217" r:id="rId333"/>
    <p:sldId id="1218" r:id="rId334"/>
    <p:sldId id="1219" r:id="rId335"/>
    <p:sldId id="1220" r:id="rId336"/>
    <p:sldId id="1221" r:id="rId337"/>
    <p:sldId id="1222" r:id="rId338"/>
    <p:sldId id="1223" r:id="rId339"/>
    <p:sldId id="1224" r:id="rId340"/>
    <p:sldId id="1225" r:id="rId341"/>
    <p:sldId id="1226" r:id="rId342"/>
    <p:sldId id="1227" r:id="rId343"/>
    <p:sldId id="1228" r:id="rId344"/>
    <p:sldId id="1229" r:id="rId345"/>
    <p:sldId id="1230" r:id="rId346"/>
    <p:sldId id="1231" r:id="rId347"/>
    <p:sldId id="1232" r:id="rId348"/>
    <p:sldId id="1233" r:id="rId349"/>
    <p:sldId id="1234" r:id="rId350"/>
    <p:sldId id="1235" r:id="rId351"/>
    <p:sldId id="1236" r:id="rId352"/>
    <p:sldId id="1237" r:id="rId353"/>
    <p:sldId id="1238" r:id="rId354"/>
    <p:sldId id="1239" r:id="rId355"/>
    <p:sldId id="1240" r:id="rId356"/>
    <p:sldId id="1241" r:id="rId357"/>
    <p:sldId id="1242" r:id="rId358"/>
    <p:sldId id="1243" r:id="rId359"/>
    <p:sldId id="1244" r:id="rId360"/>
    <p:sldId id="1245" r:id="rId361"/>
    <p:sldId id="1246" r:id="rId362"/>
    <p:sldId id="1247" r:id="rId363"/>
    <p:sldId id="1248" r:id="rId364"/>
    <p:sldId id="1249" r:id="rId365"/>
    <p:sldId id="1250" r:id="rId366"/>
    <p:sldId id="1251" r:id="rId367"/>
    <p:sldId id="1252" r:id="rId368"/>
    <p:sldId id="1253" r:id="rId369"/>
    <p:sldId id="1254" r:id="rId370"/>
    <p:sldId id="1255" r:id="rId371"/>
    <p:sldId id="1256" r:id="rId372"/>
    <p:sldId id="1257" r:id="rId373"/>
    <p:sldId id="1258" r:id="rId374"/>
    <p:sldId id="1259" r:id="rId375"/>
    <p:sldId id="1260" r:id="rId376"/>
    <p:sldId id="1261" r:id="rId377"/>
    <p:sldId id="1262" r:id="rId378"/>
    <p:sldId id="1263" r:id="rId379"/>
    <p:sldId id="1264" r:id="rId380"/>
    <p:sldId id="1265" r:id="rId381"/>
    <p:sldId id="1266" r:id="rId382"/>
    <p:sldId id="1267" r:id="rId383"/>
    <p:sldId id="1268" r:id="rId384"/>
    <p:sldId id="1269" r:id="rId385"/>
    <p:sldId id="1270" r:id="rId386"/>
    <p:sldId id="1271" r:id="rId387"/>
    <p:sldId id="1272" r:id="rId388"/>
    <p:sldId id="1273" r:id="rId389"/>
    <p:sldId id="1274" r:id="rId390"/>
    <p:sldId id="1275" r:id="rId391"/>
    <p:sldId id="1276" r:id="rId392"/>
    <p:sldId id="1277" r:id="rId393"/>
    <p:sldId id="1278" r:id="rId394"/>
    <p:sldId id="1279" r:id="rId395"/>
    <p:sldId id="1280" r:id="rId396"/>
    <p:sldId id="899" r:id="rId39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25" autoAdjust="0"/>
    <p:restoredTop sz="94660"/>
  </p:normalViewPr>
  <p:slideViewPr>
    <p:cSldViewPr snapToGrid="0" snapToObjects="1">
      <p:cViewPr varScale="1">
        <p:scale>
          <a:sx n="83" d="100"/>
          <a:sy n="83" d="100"/>
        </p:scale>
        <p:origin x="1709" y="67"/>
      </p:cViewPr>
      <p:guideLst>
        <p:guide orient="horz" pos="2160"/>
        <p:guide pos="2880"/>
      </p:guideLst>
    </p:cSldViewPr>
  </p:slideViewPr>
  <p:notesTextViewPr>
    <p:cViewPr>
      <p:scale>
        <a:sx n="3" d="2"/>
        <a:sy n="3" d="2"/>
      </p:scale>
      <p:origin x="0" y="0"/>
    </p:cViewPr>
  </p:notesTextViewPr>
  <p:sorterViewPr>
    <p:cViewPr>
      <p:scale>
        <a:sx n="106" d="100"/>
        <a:sy n="106" d="100"/>
      </p:scale>
      <p:origin x="0" y="-5020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99" Type="http://schemas.openxmlformats.org/officeDocument/2006/relationships/slide" Target="slides/slide285.xml"/><Relationship Id="rId21" Type="http://schemas.openxmlformats.org/officeDocument/2006/relationships/slide" Target="slides/slide7.xml"/><Relationship Id="rId63" Type="http://schemas.openxmlformats.org/officeDocument/2006/relationships/slide" Target="slides/slide49.xml"/><Relationship Id="rId159" Type="http://schemas.openxmlformats.org/officeDocument/2006/relationships/slide" Target="slides/slide145.xml"/><Relationship Id="rId324" Type="http://schemas.openxmlformats.org/officeDocument/2006/relationships/slide" Target="slides/slide310.xml"/><Relationship Id="rId366" Type="http://schemas.openxmlformats.org/officeDocument/2006/relationships/slide" Target="slides/slide352.xml"/><Relationship Id="rId170" Type="http://schemas.openxmlformats.org/officeDocument/2006/relationships/slide" Target="slides/slide156.xml"/><Relationship Id="rId226" Type="http://schemas.openxmlformats.org/officeDocument/2006/relationships/slide" Target="slides/slide212.xml"/><Relationship Id="rId268" Type="http://schemas.openxmlformats.org/officeDocument/2006/relationships/slide" Target="slides/slide254.xml"/><Relationship Id="rId32" Type="http://schemas.openxmlformats.org/officeDocument/2006/relationships/slide" Target="slides/slide18.xml"/><Relationship Id="rId74" Type="http://schemas.openxmlformats.org/officeDocument/2006/relationships/slide" Target="slides/slide60.xml"/><Relationship Id="rId128" Type="http://schemas.openxmlformats.org/officeDocument/2006/relationships/slide" Target="slides/slide114.xml"/><Relationship Id="rId335" Type="http://schemas.openxmlformats.org/officeDocument/2006/relationships/slide" Target="slides/slide321.xml"/><Relationship Id="rId377" Type="http://schemas.openxmlformats.org/officeDocument/2006/relationships/slide" Target="slides/slide363.xml"/><Relationship Id="rId5" Type="http://schemas.openxmlformats.org/officeDocument/2006/relationships/slideMaster" Target="slideMasters/slideMaster5.xml"/><Relationship Id="rId181" Type="http://schemas.openxmlformats.org/officeDocument/2006/relationships/slide" Target="slides/slide167.xml"/><Relationship Id="rId237" Type="http://schemas.openxmlformats.org/officeDocument/2006/relationships/slide" Target="slides/slide223.xml"/><Relationship Id="rId402" Type="http://schemas.openxmlformats.org/officeDocument/2006/relationships/theme" Target="theme/theme1.xml"/><Relationship Id="rId279" Type="http://schemas.openxmlformats.org/officeDocument/2006/relationships/slide" Target="slides/slide265.xml"/><Relationship Id="rId43" Type="http://schemas.openxmlformats.org/officeDocument/2006/relationships/slide" Target="slides/slide29.xml"/><Relationship Id="rId139" Type="http://schemas.openxmlformats.org/officeDocument/2006/relationships/slide" Target="slides/slide125.xml"/><Relationship Id="rId290" Type="http://schemas.openxmlformats.org/officeDocument/2006/relationships/slide" Target="slides/slide276.xml"/><Relationship Id="rId304" Type="http://schemas.openxmlformats.org/officeDocument/2006/relationships/slide" Target="slides/slide290.xml"/><Relationship Id="rId346" Type="http://schemas.openxmlformats.org/officeDocument/2006/relationships/slide" Target="slides/slide332.xml"/><Relationship Id="rId388" Type="http://schemas.openxmlformats.org/officeDocument/2006/relationships/slide" Target="slides/slide374.xml"/><Relationship Id="rId85" Type="http://schemas.openxmlformats.org/officeDocument/2006/relationships/slide" Target="slides/slide71.xml"/><Relationship Id="rId150" Type="http://schemas.openxmlformats.org/officeDocument/2006/relationships/slide" Target="slides/slide136.xml"/><Relationship Id="rId192" Type="http://schemas.openxmlformats.org/officeDocument/2006/relationships/slide" Target="slides/slide178.xml"/><Relationship Id="rId206" Type="http://schemas.openxmlformats.org/officeDocument/2006/relationships/slide" Target="slides/slide192.xml"/><Relationship Id="rId248" Type="http://schemas.openxmlformats.org/officeDocument/2006/relationships/slide" Target="slides/slide234.xml"/><Relationship Id="rId12" Type="http://schemas.openxmlformats.org/officeDocument/2006/relationships/slideMaster" Target="slideMasters/slideMaster12.xml"/><Relationship Id="rId108" Type="http://schemas.openxmlformats.org/officeDocument/2006/relationships/slide" Target="slides/slide94.xml"/><Relationship Id="rId315" Type="http://schemas.openxmlformats.org/officeDocument/2006/relationships/slide" Target="slides/slide301.xml"/><Relationship Id="rId357" Type="http://schemas.openxmlformats.org/officeDocument/2006/relationships/slide" Target="slides/slide343.xml"/><Relationship Id="rId54" Type="http://schemas.openxmlformats.org/officeDocument/2006/relationships/slide" Target="slides/slide40.xml"/><Relationship Id="rId96" Type="http://schemas.openxmlformats.org/officeDocument/2006/relationships/slide" Target="slides/slide82.xml"/><Relationship Id="rId161" Type="http://schemas.openxmlformats.org/officeDocument/2006/relationships/slide" Target="slides/slide147.xml"/><Relationship Id="rId217" Type="http://schemas.openxmlformats.org/officeDocument/2006/relationships/slide" Target="slides/slide203.xml"/><Relationship Id="rId399" Type="http://schemas.openxmlformats.org/officeDocument/2006/relationships/handoutMaster" Target="handoutMasters/handoutMaster1.xml"/><Relationship Id="rId259" Type="http://schemas.openxmlformats.org/officeDocument/2006/relationships/slide" Target="slides/slide245.xml"/><Relationship Id="rId23" Type="http://schemas.openxmlformats.org/officeDocument/2006/relationships/slide" Target="slides/slide9.xml"/><Relationship Id="rId119" Type="http://schemas.openxmlformats.org/officeDocument/2006/relationships/slide" Target="slides/slide105.xml"/><Relationship Id="rId270" Type="http://schemas.openxmlformats.org/officeDocument/2006/relationships/slide" Target="slides/slide256.xml"/><Relationship Id="rId326" Type="http://schemas.openxmlformats.org/officeDocument/2006/relationships/slide" Target="slides/slide312.xml"/><Relationship Id="rId65" Type="http://schemas.openxmlformats.org/officeDocument/2006/relationships/slide" Target="slides/slide51.xml"/><Relationship Id="rId130" Type="http://schemas.openxmlformats.org/officeDocument/2006/relationships/slide" Target="slides/slide116.xml"/><Relationship Id="rId368" Type="http://schemas.openxmlformats.org/officeDocument/2006/relationships/slide" Target="slides/slide354.xml"/><Relationship Id="rId172" Type="http://schemas.openxmlformats.org/officeDocument/2006/relationships/slide" Target="slides/slide158.xml"/><Relationship Id="rId228" Type="http://schemas.openxmlformats.org/officeDocument/2006/relationships/slide" Target="slides/slide214.xml"/><Relationship Id="rId281" Type="http://schemas.openxmlformats.org/officeDocument/2006/relationships/slide" Target="slides/slide267.xml"/><Relationship Id="rId337" Type="http://schemas.openxmlformats.org/officeDocument/2006/relationships/slide" Target="slides/slide323.xml"/><Relationship Id="rId34" Type="http://schemas.openxmlformats.org/officeDocument/2006/relationships/slide" Target="slides/slide20.xml"/><Relationship Id="rId76" Type="http://schemas.openxmlformats.org/officeDocument/2006/relationships/slide" Target="slides/slide62.xml"/><Relationship Id="rId141" Type="http://schemas.openxmlformats.org/officeDocument/2006/relationships/slide" Target="slides/slide127.xml"/><Relationship Id="rId379" Type="http://schemas.openxmlformats.org/officeDocument/2006/relationships/slide" Target="slides/slide365.xml"/><Relationship Id="rId7" Type="http://schemas.openxmlformats.org/officeDocument/2006/relationships/slideMaster" Target="slideMasters/slideMaster7.xml"/><Relationship Id="rId183" Type="http://schemas.openxmlformats.org/officeDocument/2006/relationships/slide" Target="slides/slide169.xml"/><Relationship Id="rId239" Type="http://schemas.openxmlformats.org/officeDocument/2006/relationships/slide" Target="slides/slide225.xml"/><Relationship Id="rId390" Type="http://schemas.openxmlformats.org/officeDocument/2006/relationships/slide" Target="slides/slide376.xml"/><Relationship Id="rId250" Type="http://schemas.openxmlformats.org/officeDocument/2006/relationships/slide" Target="slides/slide236.xml"/><Relationship Id="rId292" Type="http://schemas.openxmlformats.org/officeDocument/2006/relationships/slide" Target="slides/slide278.xml"/><Relationship Id="rId306" Type="http://schemas.openxmlformats.org/officeDocument/2006/relationships/slide" Target="slides/slide292.xml"/><Relationship Id="rId45" Type="http://schemas.openxmlformats.org/officeDocument/2006/relationships/slide" Target="slides/slide31.xml"/><Relationship Id="rId87" Type="http://schemas.openxmlformats.org/officeDocument/2006/relationships/slide" Target="slides/slide73.xml"/><Relationship Id="rId110" Type="http://schemas.openxmlformats.org/officeDocument/2006/relationships/slide" Target="slides/slide96.xml"/><Relationship Id="rId348" Type="http://schemas.openxmlformats.org/officeDocument/2006/relationships/slide" Target="slides/slide334.xml"/><Relationship Id="rId152" Type="http://schemas.openxmlformats.org/officeDocument/2006/relationships/slide" Target="slides/slide138.xml"/><Relationship Id="rId194" Type="http://schemas.openxmlformats.org/officeDocument/2006/relationships/slide" Target="slides/slide180.xml"/><Relationship Id="rId208" Type="http://schemas.openxmlformats.org/officeDocument/2006/relationships/slide" Target="slides/slide194.xml"/><Relationship Id="rId261" Type="http://schemas.openxmlformats.org/officeDocument/2006/relationships/slide" Target="slides/slide247.xml"/><Relationship Id="rId14" Type="http://schemas.openxmlformats.org/officeDocument/2006/relationships/slideMaster" Target="slideMasters/slideMaster14.xml"/><Relationship Id="rId56" Type="http://schemas.openxmlformats.org/officeDocument/2006/relationships/slide" Target="slides/slide42.xml"/><Relationship Id="rId317" Type="http://schemas.openxmlformats.org/officeDocument/2006/relationships/slide" Target="slides/slide303.xml"/><Relationship Id="rId359" Type="http://schemas.openxmlformats.org/officeDocument/2006/relationships/slide" Target="slides/slide345.xml"/><Relationship Id="rId98" Type="http://schemas.openxmlformats.org/officeDocument/2006/relationships/slide" Target="slides/slide84.xml"/><Relationship Id="rId121" Type="http://schemas.openxmlformats.org/officeDocument/2006/relationships/slide" Target="slides/slide107.xml"/><Relationship Id="rId163" Type="http://schemas.openxmlformats.org/officeDocument/2006/relationships/slide" Target="slides/slide149.xml"/><Relationship Id="rId219" Type="http://schemas.openxmlformats.org/officeDocument/2006/relationships/slide" Target="slides/slide205.xml"/><Relationship Id="rId370" Type="http://schemas.openxmlformats.org/officeDocument/2006/relationships/slide" Target="slides/slide356.xml"/><Relationship Id="rId230" Type="http://schemas.openxmlformats.org/officeDocument/2006/relationships/slide" Target="slides/slide216.xml"/><Relationship Id="rId25" Type="http://schemas.openxmlformats.org/officeDocument/2006/relationships/slide" Target="slides/slide11.xml"/><Relationship Id="rId67" Type="http://schemas.openxmlformats.org/officeDocument/2006/relationships/slide" Target="slides/slide53.xml"/><Relationship Id="rId272" Type="http://schemas.openxmlformats.org/officeDocument/2006/relationships/slide" Target="slides/slide258.xml"/><Relationship Id="rId328" Type="http://schemas.openxmlformats.org/officeDocument/2006/relationships/slide" Target="slides/slide314.xml"/><Relationship Id="rId132" Type="http://schemas.openxmlformats.org/officeDocument/2006/relationships/slide" Target="slides/slide118.xml"/><Relationship Id="rId174" Type="http://schemas.openxmlformats.org/officeDocument/2006/relationships/slide" Target="slides/slide160.xml"/><Relationship Id="rId381" Type="http://schemas.openxmlformats.org/officeDocument/2006/relationships/slide" Target="slides/slide367.xml"/><Relationship Id="rId241" Type="http://schemas.openxmlformats.org/officeDocument/2006/relationships/slide" Target="slides/slide227.xml"/><Relationship Id="rId36" Type="http://schemas.openxmlformats.org/officeDocument/2006/relationships/slide" Target="slides/slide22.xml"/><Relationship Id="rId283" Type="http://schemas.openxmlformats.org/officeDocument/2006/relationships/slide" Target="slides/slide269.xml"/><Relationship Id="rId339" Type="http://schemas.openxmlformats.org/officeDocument/2006/relationships/slide" Target="slides/slide325.xml"/><Relationship Id="rId78" Type="http://schemas.openxmlformats.org/officeDocument/2006/relationships/slide" Target="slides/slide64.xml"/><Relationship Id="rId101" Type="http://schemas.openxmlformats.org/officeDocument/2006/relationships/slide" Target="slides/slide87.xml"/><Relationship Id="rId143" Type="http://schemas.openxmlformats.org/officeDocument/2006/relationships/slide" Target="slides/slide129.xml"/><Relationship Id="rId185" Type="http://schemas.openxmlformats.org/officeDocument/2006/relationships/slide" Target="slides/slide171.xml"/><Relationship Id="rId350" Type="http://schemas.openxmlformats.org/officeDocument/2006/relationships/slide" Target="slides/slide336.xml"/><Relationship Id="rId9" Type="http://schemas.openxmlformats.org/officeDocument/2006/relationships/slideMaster" Target="slideMasters/slideMaster9.xml"/><Relationship Id="rId210" Type="http://schemas.openxmlformats.org/officeDocument/2006/relationships/slide" Target="slides/slide196.xml"/><Relationship Id="rId392" Type="http://schemas.openxmlformats.org/officeDocument/2006/relationships/slide" Target="slides/slide378.xml"/><Relationship Id="rId252" Type="http://schemas.openxmlformats.org/officeDocument/2006/relationships/slide" Target="slides/slide238.xml"/><Relationship Id="rId294" Type="http://schemas.openxmlformats.org/officeDocument/2006/relationships/slide" Target="slides/slide280.xml"/><Relationship Id="rId308" Type="http://schemas.openxmlformats.org/officeDocument/2006/relationships/slide" Target="slides/slide294.xml"/><Relationship Id="rId47" Type="http://schemas.openxmlformats.org/officeDocument/2006/relationships/slide" Target="slides/slide33.xml"/><Relationship Id="rId89" Type="http://schemas.openxmlformats.org/officeDocument/2006/relationships/slide" Target="slides/slide75.xml"/><Relationship Id="rId112" Type="http://schemas.openxmlformats.org/officeDocument/2006/relationships/slide" Target="slides/slide98.xml"/><Relationship Id="rId154" Type="http://schemas.openxmlformats.org/officeDocument/2006/relationships/slide" Target="slides/slide140.xml"/><Relationship Id="rId361" Type="http://schemas.openxmlformats.org/officeDocument/2006/relationships/slide" Target="slides/slide347.xml"/><Relationship Id="rId196" Type="http://schemas.openxmlformats.org/officeDocument/2006/relationships/slide" Target="slides/slide182.xml"/><Relationship Id="rId16" Type="http://schemas.openxmlformats.org/officeDocument/2006/relationships/slide" Target="slides/slide2.xml"/><Relationship Id="rId221" Type="http://schemas.openxmlformats.org/officeDocument/2006/relationships/slide" Target="slides/slide207.xml"/><Relationship Id="rId263" Type="http://schemas.openxmlformats.org/officeDocument/2006/relationships/slide" Target="slides/slide249.xml"/><Relationship Id="rId319" Type="http://schemas.openxmlformats.org/officeDocument/2006/relationships/slide" Target="slides/slide305.xml"/><Relationship Id="rId58" Type="http://schemas.openxmlformats.org/officeDocument/2006/relationships/slide" Target="slides/slide44.xml"/><Relationship Id="rId123" Type="http://schemas.openxmlformats.org/officeDocument/2006/relationships/slide" Target="slides/slide109.xml"/><Relationship Id="rId330" Type="http://schemas.openxmlformats.org/officeDocument/2006/relationships/slide" Target="slides/slide316.xml"/><Relationship Id="rId90" Type="http://schemas.openxmlformats.org/officeDocument/2006/relationships/slide" Target="slides/slide76.xml"/><Relationship Id="rId165" Type="http://schemas.openxmlformats.org/officeDocument/2006/relationships/slide" Target="slides/slide151.xml"/><Relationship Id="rId186" Type="http://schemas.openxmlformats.org/officeDocument/2006/relationships/slide" Target="slides/slide172.xml"/><Relationship Id="rId351" Type="http://schemas.openxmlformats.org/officeDocument/2006/relationships/slide" Target="slides/slide337.xml"/><Relationship Id="rId372" Type="http://schemas.openxmlformats.org/officeDocument/2006/relationships/slide" Target="slides/slide358.xml"/><Relationship Id="rId393" Type="http://schemas.openxmlformats.org/officeDocument/2006/relationships/slide" Target="slides/slide379.xml"/><Relationship Id="rId211" Type="http://schemas.openxmlformats.org/officeDocument/2006/relationships/slide" Target="slides/slide197.xml"/><Relationship Id="rId232" Type="http://schemas.openxmlformats.org/officeDocument/2006/relationships/slide" Target="slides/slide218.xml"/><Relationship Id="rId253" Type="http://schemas.openxmlformats.org/officeDocument/2006/relationships/slide" Target="slides/slide239.xml"/><Relationship Id="rId274" Type="http://schemas.openxmlformats.org/officeDocument/2006/relationships/slide" Target="slides/slide260.xml"/><Relationship Id="rId295" Type="http://schemas.openxmlformats.org/officeDocument/2006/relationships/slide" Target="slides/slide281.xml"/><Relationship Id="rId309" Type="http://schemas.openxmlformats.org/officeDocument/2006/relationships/slide" Target="slides/slide295.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320" Type="http://schemas.openxmlformats.org/officeDocument/2006/relationships/slide" Target="slides/slide306.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97" Type="http://schemas.openxmlformats.org/officeDocument/2006/relationships/slide" Target="slides/slide183.xml"/><Relationship Id="rId341" Type="http://schemas.openxmlformats.org/officeDocument/2006/relationships/slide" Target="slides/slide327.xml"/><Relationship Id="rId362" Type="http://schemas.openxmlformats.org/officeDocument/2006/relationships/slide" Target="slides/slide348.xml"/><Relationship Id="rId383" Type="http://schemas.openxmlformats.org/officeDocument/2006/relationships/slide" Target="slides/slide369.xml"/><Relationship Id="rId201" Type="http://schemas.openxmlformats.org/officeDocument/2006/relationships/slide" Target="slides/slide187.xml"/><Relationship Id="rId222" Type="http://schemas.openxmlformats.org/officeDocument/2006/relationships/slide" Target="slides/slide208.xml"/><Relationship Id="rId243" Type="http://schemas.openxmlformats.org/officeDocument/2006/relationships/slide" Target="slides/slide229.xml"/><Relationship Id="rId264" Type="http://schemas.openxmlformats.org/officeDocument/2006/relationships/slide" Target="slides/slide250.xml"/><Relationship Id="rId285" Type="http://schemas.openxmlformats.org/officeDocument/2006/relationships/slide" Target="slides/slide271.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310" Type="http://schemas.openxmlformats.org/officeDocument/2006/relationships/slide" Target="slides/slide296.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87" Type="http://schemas.openxmlformats.org/officeDocument/2006/relationships/slide" Target="slides/slide173.xml"/><Relationship Id="rId331" Type="http://schemas.openxmlformats.org/officeDocument/2006/relationships/slide" Target="slides/slide317.xml"/><Relationship Id="rId352" Type="http://schemas.openxmlformats.org/officeDocument/2006/relationships/slide" Target="slides/slide338.xml"/><Relationship Id="rId373" Type="http://schemas.openxmlformats.org/officeDocument/2006/relationships/slide" Target="slides/slide359.xml"/><Relationship Id="rId394" Type="http://schemas.openxmlformats.org/officeDocument/2006/relationships/slide" Target="slides/slide380.xml"/><Relationship Id="rId1" Type="http://schemas.openxmlformats.org/officeDocument/2006/relationships/slideMaster" Target="slideMasters/slideMaster1.xml"/><Relationship Id="rId212" Type="http://schemas.openxmlformats.org/officeDocument/2006/relationships/slide" Target="slides/slide198.xml"/><Relationship Id="rId233" Type="http://schemas.openxmlformats.org/officeDocument/2006/relationships/slide" Target="slides/slide219.xml"/><Relationship Id="rId254" Type="http://schemas.openxmlformats.org/officeDocument/2006/relationships/slide" Target="slides/slide240.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275" Type="http://schemas.openxmlformats.org/officeDocument/2006/relationships/slide" Target="slides/slide261.xml"/><Relationship Id="rId296" Type="http://schemas.openxmlformats.org/officeDocument/2006/relationships/slide" Target="slides/slide282.xml"/><Relationship Id="rId300" Type="http://schemas.openxmlformats.org/officeDocument/2006/relationships/slide" Target="slides/slide286.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 Id="rId198" Type="http://schemas.openxmlformats.org/officeDocument/2006/relationships/slide" Target="slides/slide184.xml"/><Relationship Id="rId321" Type="http://schemas.openxmlformats.org/officeDocument/2006/relationships/slide" Target="slides/slide307.xml"/><Relationship Id="rId342" Type="http://schemas.openxmlformats.org/officeDocument/2006/relationships/slide" Target="slides/slide328.xml"/><Relationship Id="rId363" Type="http://schemas.openxmlformats.org/officeDocument/2006/relationships/slide" Target="slides/slide349.xml"/><Relationship Id="rId384" Type="http://schemas.openxmlformats.org/officeDocument/2006/relationships/slide" Target="slides/slide370.xml"/><Relationship Id="rId202" Type="http://schemas.openxmlformats.org/officeDocument/2006/relationships/slide" Target="slides/slide188.xml"/><Relationship Id="rId223" Type="http://schemas.openxmlformats.org/officeDocument/2006/relationships/slide" Target="slides/slide209.xml"/><Relationship Id="rId244" Type="http://schemas.openxmlformats.org/officeDocument/2006/relationships/slide" Target="slides/slide230.xml"/><Relationship Id="rId18" Type="http://schemas.openxmlformats.org/officeDocument/2006/relationships/slide" Target="slides/slide4.xml"/><Relationship Id="rId39" Type="http://schemas.openxmlformats.org/officeDocument/2006/relationships/slide" Target="slides/slide25.xml"/><Relationship Id="rId265" Type="http://schemas.openxmlformats.org/officeDocument/2006/relationships/slide" Target="slides/slide251.xml"/><Relationship Id="rId286" Type="http://schemas.openxmlformats.org/officeDocument/2006/relationships/slide" Target="slides/slide272.xml"/><Relationship Id="rId50" Type="http://schemas.openxmlformats.org/officeDocument/2006/relationships/slide" Target="slides/slide36.xml"/><Relationship Id="rId104" Type="http://schemas.openxmlformats.org/officeDocument/2006/relationships/slide" Target="slides/slide90.xml"/><Relationship Id="rId125" Type="http://schemas.openxmlformats.org/officeDocument/2006/relationships/slide" Target="slides/slide111.xml"/><Relationship Id="rId146" Type="http://schemas.openxmlformats.org/officeDocument/2006/relationships/slide" Target="slides/slide132.xml"/><Relationship Id="rId167" Type="http://schemas.openxmlformats.org/officeDocument/2006/relationships/slide" Target="slides/slide153.xml"/><Relationship Id="rId188" Type="http://schemas.openxmlformats.org/officeDocument/2006/relationships/slide" Target="slides/slide174.xml"/><Relationship Id="rId311" Type="http://schemas.openxmlformats.org/officeDocument/2006/relationships/slide" Target="slides/slide297.xml"/><Relationship Id="rId332" Type="http://schemas.openxmlformats.org/officeDocument/2006/relationships/slide" Target="slides/slide318.xml"/><Relationship Id="rId353" Type="http://schemas.openxmlformats.org/officeDocument/2006/relationships/slide" Target="slides/slide339.xml"/><Relationship Id="rId374" Type="http://schemas.openxmlformats.org/officeDocument/2006/relationships/slide" Target="slides/slide360.xml"/><Relationship Id="rId395" Type="http://schemas.openxmlformats.org/officeDocument/2006/relationships/slide" Target="slides/slide381.xml"/><Relationship Id="rId71" Type="http://schemas.openxmlformats.org/officeDocument/2006/relationships/slide" Target="slides/slide57.xml"/><Relationship Id="rId92" Type="http://schemas.openxmlformats.org/officeDocument/2006/relationships/slide" Target="slides/slide78.xml"/><Relationship Id="rId213" Type="http://schemas.openxmlformats.org/officeDocument/2006/relationships/slide" Target="slides/slide199.xml"/><Relationship Id="rId234"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5.xml"/><Relationship Id="rId255" Type="http://schemas.openxmlformats.org/officeDocument/2006/relationships/slide" Target="slides/slide241.xml"/><Relationship Id="rId276" Type="http://schemas.openxmlformats.org/officeDocument/2006/relationships/slide" Target="slides/slide262.xml"/><Relationship Id="rId297" Type="http://schemas.openxmlformats.org/officeDocument/2006/relationships/slide" Target="slides/slide283.xml"/><Relationship Id="rId40" Type="http://schemas.openxmlformats.org/officeDocument/2006/relationships/slide" Target="slides/slide26.xml"/><Relationship Id="rId115" Type="http://schemas.openxmlformats.org/officeDocument/2006/relationships/slide" Target="slides/slide101.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301" Type="http://schemas.openxmlformats.org/officeDocument/2006/relationships/slide" Target="slides/slide287.xml"/><Relationship Id="rId322" Type="http://schemas.openxmlformats.org/officeDocument/2006/relationships/slide" Target="slides/slide308.xml"/><Relationship Id="rId343" Type="http://schemas.openxmlformats.org/officeDocument/2006/relationships/slide" Target="slides/slide329.xml"/><Relationship Id="rId364" Type="http://schemas.openxmlformats.org/officeDocument/2006/relationships/slide" Target="slides/slide350.xml"/><Relationship Id="rId61" Type="http://schemas.openxmlformats.org/officeDocument/2006/relationships/slide" Target="slides/slide47.xml"/><Relationship Id="rId82" Type="http://schemas.openxmlformats.org/officeDocument/2006/relationships/slide" Target="slides/slide68.xml"/><Relationship Id="rId199" Type="http://schemas.openxmlformats.org/officeDocument/2006/relationships/slide" Target="slides/slide185.xml"/><Relationship Id="rId203" Type="http://schemas.openxmlformats.org/officeDocument/2006/relationships/slide" Target="slides/slide189.xml"/><Relationship Id="rId385" Type="http://schemas.openxmlformats.org/officeDocument/2006/relationships/slide" Target="slides/slide371.xml"/><Relationship Id="rId19" Type="http://schemas.openxmlformats.org/officeDocument/2006/relationships/slide" Target="slides/slide5.xml"/><Relationship Id="rId224" Type="http://schemas.openxmlformats.org/officeDocument/2006/relationships/slide" Target="slides/slide210.xml"/><Relationship Id="rId245" Type="http://schemas.openxmlformats.org/officeDocument/2006/relationships/slide" Target="slides/slide231.xml"/><Relationship Id="rId266" Type="http://schemas.openxmlformats.org/officeDocument/2006/relationships/slide" Target="slides/slide252.xml"/><Relationship Id="rId287" Type="http://schemas.openxmlformats.org/officeDocument/2006/relationships/slide" Target="slides/slide273.xml"/><Relationship Id="rId30" Type="http://schemas.openxmlformats.org/officeDocument/2006/relationships/slide" Target="slides/slide1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312" Type="http://schemas.openxmlformats.org/officeDocument/2006/relationships/slide" Target="slides/slide298.xml"/><Relationship Id="rId333" Type="http://schemas.openxmlformats.org/officeDocument/2006/relationships/slide" Target="slides/slide319.xml"/><Relationship Id="rId354" Type="http://schemas.openxmlformats.org/officeDocument/2006/relationships/slide" Target="slides/slide340.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189" Type="http://schemas.openxmlformats.org/officeDocument/2006/relationships/slide" Target="slides/slide175.xml"/><Relationship Id="rId375" Type="http://schemas.openxmlformats.org/officeDocument/2006/relationships/slide" Target="slides/slide361.xml"/><Relationship Id="rId396" Type="http://schemas.openxmlformats.org/officeDocument/2006/relationships/slide" Target="slides/slide382.xml"/><Relationship Id="rId3" Type="http://schemas.openxmlformats.org/officeDocument/2006/relationships/slideMaster" Target="slideMasters/slideMaster3.xml"/><Relationship Id="rId214" Type="http://schemas.openxmlformats.org/officeDocument/2006/relationships/slide" Target="slides/slide200.xml"/><Relationship Id="rId235" Type="http://schemas.openxmlformats.org/officeDocument/2006/relationships/slide" Target="slides/slide221.xml"/><Relationship Id="rId256" Type="http://schemas.openxmlformats.org/officeDocument/2006/relationships/slide" Target="slides/slide242.xml"/><Relationship Id="rId277" Type="http://schemas.openxmlformats.org/officeDocument/2006/relationships/slide" Target="slides/slide263.xml"/><Relationship Id="rId298" Type="http://schemas.openxmlformats.org/officeDocument/2006/relationships/slide" Target="slides/slide284.xml"/><Relationship Id="rId400" Type="http://schemas.openxmlformats.org/officeDocument/2006/relationships/presProps" Target="presProps.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302" Type="http://schemas.openxmlformats.org/officeDocument/2006/relationships/slide" Target="slides/slide288.xml"/><Relationship Id="rId323" Type="http://schemas.openxmlformats.org/officeDocument/2006/relationships/slide" Target="slides/slide309.xml"/><Relationship Id="rId344" Type="http://schemas.openxmlformats.org/officeDocument/2006/relationships/slide" Target="slides/slide330.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179" Type="http://schemas.openxmlformats.org/officeDocument/2006/relationships/slide" Target="slides/slide165.xml"/><Relationship Id="rId365" Type="http://schemas.openxmlformats.org/officeDocument/2006/relationships/slide" Target="slides/slide351.xml"/><Relationship Id="rId386" Type="http://schemas.openxmlformats.org/officeDocument/2006/relationships/slide" Target="slides/slide372.xml"/><Relationship Id="rId190" Type="http://schemas.openxmlformats.org/officeDocument/2006/relationships/slide" Target="slides/slide176.xml"/><Relationship Id="rId204" Type="http://schemas.openxmlformats.org/officeDocument/2006/relationships/slide" Target="slides/slide190.xml"/><Relationship Id="rId225" Type="http://schemas.openxmlformats.org/officeDocument/2006/relationships/slide" Target="slides/slide211.xml"/><Relationship Id="rId246" Type="http://schemas.openxmlformats.org/officeDocument/2006/relationships/slide" Target="slides/slide232.xml"/><Relationship Id="rId267" Type="http://schemas.openxmlformats.org/officeDocument/2006/relationships/slide" Target="slides/slide253.xml"/><Relationship Id="rId288" Type="http://schemas.openxmlformats.org/officeDocument/2006/relationships/slide" Target="slides/slide274.xml"/><Relationship Id="rId106" Type="http://schemas.openxmlformats.org/officeDocument/2006/relationships/slide" Target="slides/slide92.xml"/><Relationship Id="rId127" Type="http://schemas.openxmlformats.org/officeDocument/2006/relationships/slide" Target="slides/slide113.xml"/><Relationship Id="rId313" Type="http://schemas.openxmlformats.org/officeDocument/2006/relationships/slide" Target="slides/slide299.xml"/><Relationship Id="rId10" Type="http://schemas.openxmlformats.org/officeDocument/2006/relationships/slideMaster" Target="slideMasters/slideMaster10.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94" Type="http://schemas.openxmlformats.org/officeDocument/2006/relationships/slide" Target="slides/slide80.xml"/><Relationship Id="rId148" Type="http://schemas.openxmlformats.org/officeDocument/2006/relationships/slide" Target="slides/slide134.xml"/><Relationship Id="rId169" Type="http://schemas.openxmlformats.org/officeDocument/2006/relationships/slide" Target="slides/slide155.xml"/><Relationship Id="rId334" Type="http://schemas.openxmlformats.org/officeDocument/2006/relationships/slide" Target="slides/slide320.xml"/><Relationship Id="rId355" Type="http://schemas.openxmlformats.org/officeDocument/2006/relationships/slide" Target="slides/slide341.xml"/><Relationship Id="rId376" Type="http://schemas.openxmlformats.org/officeDocument/2006/relationships/slide" Target="slides/slide362.xml"/><Relationship Id="rId397" Type="http://schemas.openxmlformats.org/officeDocument/2006/relationships/slide" Target="slides/slide383.xml"/><Relationship Id="rId4" Type="http://schemas.openxmlformats.org/officeDocument/2006/relationships/slideMaster" Target="slideMasters/slideMaster4.xml"/><Relationship Id="rId180" Type="http://schemas.openxmlformats.org/officeDocument/2006/relationships/slide" Target="slides/slide166.xml"/><Relationship Id="rId215" Type="http://schemas.openxmlformats.org/officeDocument/2006/relationships/slide" Target="slides/slide201.xml"/><Relationship Id="rId236" Type="http://schemas.openxmlformats.org/officeDocument/2006/relationships/slide" Target="slides/slide222.xml"/><Relationship Id="rId257" Type="http://schemas.openxmlformats.org/officeDocument/2006/relationships/slide" Target="slides/slide243.xml"/><Relationship Id="rId278" Type="http://schemas.openxmlformats.org/officeDocument/2006/relationships/slide" Target="slides/slide264.xml"/><Relationship Id="rId401" Type="http://schemas.openxmlformats.org/officeDocument/2006/relationships/viewProps" Target="viewProps.xml"/><Relationship Id="rId303" Type="http://schemas.openxmlformats.org/officeDocument/2006/relationships/slide" Target="slides/slide289.xml"/><Relationship Id="rId42" Type="http://schemas.openxmlformats.org/officeDocument/2006/relationships/slide" Target="slides/slide28.xml"/><Relationship Id="rId84" Type="http://schemas.openxmlformats.org/officeDocument/2006/relationships/slide" Target="slides/slide70.xml"/><Relationship Id="rId138" Type="http://schemas.openxmlformats.org/officeDocument/2006/relationships/slide" Target="slides/slide124.xml"/><Relationship Id="rId345" Type="http://schemas.openxmlformats.org/officeDocument/2006/relationships/slide" Target="slides/slide331.xml"/><Relationship Id="rId387" Type="http://schemas.openxmlformats.org/officeDocument/2006/relationships/slide" Target="slides/slide373.xml"/><Relationship Id="rId191" Type="http://schemas.openxmlformats.org/officeDocument/2006/relationships/slide" Target="slides/slide177.xml"/><Relationship Id="rId205" Type="http://schemas.openxmlformats.org/officeDocument/2006/relationships/slide" Target="slides/slide191.xml"/><Relationship Id="rId247" Type="http://schemas.openxmlformats.org/officeDocument/2006/relationships/slide" Target="slides/slide233.xml"/><Relationship Id="rId107" Type="http://schemas.openxmlformats.org/officeDocument/2006/relationships/slide" Target="slides/slide93.xml"/><Relationship Id="rId289" Type="http://schemas.openxmlformats.org/officeDocument/2006/relationships/slide" Target="slides/slide275.xml"/><Relationship Id="rId11" Type="http://schemas.openxmlformats.org/officeDocument/2006/relationships/slideMaster" Target="slideMasters/slideMaster11.xml"/><Relationship Id="rId53" Type="http://schemas.openxmlformats.org/officeDocument/2006/relationships/slide" Target="slides/slide39.xml"/><Relationship Id="rId149" Type="http://schemas.openxmlformats.org/officeDocument/2006/relationships/slide" Target="slides/slide135.xml"/><Relationship Id="rId314" Type="http://schemas.openxmlformats.org/officeDocument/2006/relationships/slide" Target="slides/slide300.xml"/><Relationship Id="rId356" Type="http://schemas.openxmlformats.org/officeDocument/2006/relationships/slide" Target="slides/slide342.xml"/><Relationship Id="rId398" Type="http://schemas.openxmlformats.org/officeDocument/2006/relationships/notesMaster" Target="notesMasters/notesMaster1.xml"/><Relationship Id="rId95" Type="http://schemas.openxmlformats.org/officeDocument/2006/relationships/slide" Target="slides/slide81.xml"/><Relationship Id="rId160" Type="http://schemas.openxmlformats.org/officeDocument/2006/relationships/slide" Target="slides/slide146.xml"/><Relationship Id="rId216" Type="http://schemas.openxmlformats.org/officeDocument/2006/relationships/slide" Target="slides/slide202.xml"/><Relationship Id="rId258" Type="http://schemas.openxmlformats.org/officeDocument/2006/relationships/slide" Target="slides/slide244.xml"/><Relationship Id="rId22" Type="http://schemas.openxmlformats.org/officeDocument/2006/relationships/slide" Target="slides/slide8.xml"/><Relationship Id="rId64" Type="http://schemas.openxmlformats.org/officeDocument/2006/relationships/slide" Target="slides/slide50.xml"/><Relationship Id="rId118" Type="http://schemas.openxmlformats.org/officeDocument/2006/relationships/slide" Target="slides/slide104.xml"/><Relationship Id="rId325" Type="http://schemas.openxmlformats.org/officeDocument/2006/relationships/slide" Target="slides/slide311.xml"/><Relationship Id="rId367" Type="http://schemas.openxmlformats.org/officeDocument/2006/relationships/slide" Target="slides/slide353.xml"/><Relationship Id="rId171" Type="http://schemas.openxmlformats.org/officeDocument/2006/relationships/slide" Target="slides/slide157.xml"/><Relationship Id="rId227" Type="http://schemas.openxmlformats.org/officeDocument/2006/relationships/slide" Target="slides/slide213.xml"/><Relationship Id="rId269" Type="http://schemas.openxmlformats.org/officeDocument/2006/relationships/slide" Target="slides/slide255.xml"/><Relationship Id="rId33" Type="http://schemas.openxmlformats.org/officeDocument/2006/relationships/slide" Target="slides/slide19.xml"/><Relationship Id="rId129" Type="http://schemas.openxmlformats.org/officeDocument/2006/relationships/slide" Target="slides/slide115.xml"/><Relationship Id="rId280" Type="http://schemas.openxmlformats.org/officeDocument/2006/relationships/slide" Target="slides/slide266.xml"/><Relationship Id="rId336" Type="http://schemas.openxmlformats.org/officeDocument/2006/relationships/slide" Target="slides/slide322.xml"/><Relationship Id="rId75" Type="http://schemas.openxmlformats.org/officeDocument/2006/relationships/slide" Target="slides/slide61.xml"/><Relationship Id="rId140" Type="http://schemas.openxmlformats.org/officeDocument/2006/relationships/slide" Target="slides/slide126.xml"/><Relationship Id="rId182" Type="http://schemas.openxmlformats.org/officeDocument/2006/relationships/slide" Target="slides/slide168.xml"/><Relationship Id="rId378" Type="http://schemas.openxmlformats.org/officeDocument/2006/relationships/slide" Target="slides/slide364.xml"/><Relationship Id="rId403" Type="http://schemas.openxmlformats.org/officeDocument/2006/relationships/tableStyles" Target="tableStyles.xml"/><Relationship Id="rId6" Type="http://schemas.openxmlformats.org/officeDocument/2006/relationships/slideMaster" Target="slideMasters/slideMaster6.xml"/><Relationship Id="rId238" Type="http://schemas.openxmlformats.org/officeDocument/2006/relationships/slide" Target="slides/slide224.xml"/><Relationship Id="rId291" Type="http://schemas.openxmlformats.org/officeDocument/2006/relationships/slide" Target="slides/slide277.xml"/><Relationship Id="rId305" Type="http://schemas.openxmlformats.org/officeDocument/2006/relationships/slide" Target="slides/slide291.xml"/><Relationship Id="rId347" Type="http://schemas.openxmlformats.org/officeDocument/2006/relationships/slide" Target="slides/slide333.xml"/><Relationship Id="rId44" Type="http://schemas.openxmlformats.org/officeDocument/2006/relationships/slide" Target="slides/slide30.xml"/><Relationship Id="rId86" Type="http://schemas.openxmlformats.org/officeDocument/2006/relationships/slide" Target="slides/slide72.xml"/><Relationship Id="rId151" Type="http://schemas.openxmlformats.org/officeDocument/2006/relationships/slide" Target="slides/slide137.xml"/><Relationship Id="rId389" Type="http://schemas.openxmlformats.org/officeDocument/2006/relationships/slide" Target="slides/slide375.xml"/><Relationship Id="rId193" Type="http://schemas.openxmlformats.org/officeDocument/2006/relationships/slide" Target="slides/slide179.xml"/><Relationship Id="rId207" Type="http://schemas.openxmlformats.org/officeDocument/2006/relationships/slide" Target="slides/slide193.xml"/><Relationship Id="rId249" Type="http://schemas.openxmlformats.org/officeDocument/2006/relationships/slide" Target="slides/slide235.xml"/><Relationship Id="rId13" Type="http://schemas.openxmlformats.org/officeDocument/2006/relationships/slideMaster" Target="slideMasters/slideMaster13.xml"/><Relationship Id="rId109" Type="http://schemas.openxmlformats.org/officeDocument/2006/relationships/slide" Target="slides/slide95.xml"/><Relationship Id="rId260" Type="http://schemas.openxmlformats.org/officeDocument/2006/relationships/slide" Target="slides/slide246.xml"/><Relationship Id="rId316" Type="http://schemas.openxmlformats.org/officeDocument/2006/relationships/slide" Target="slides/slide302.xml"/><Relationship Id="rId55" Type="http://schemas.openxmlformats.org/officeDocument/2006/relationships/slide" Target="slides/slide41.xml"/><Relationship Id="rId97" Type="http://schemas.openxmlformats.org/officeDocument/2006/relationships/slide" Target="slides/slide83.xml"/><Relationship Id="rId120" Type="http://schemas.openxmlformats.org/officeDocument/2006/relationships/slide" Target="slides/slide106.xml"/><Relationship Id="rId358" Type="http://schemas.openxmlformats.org/officeDocument/2006/relationships/slide" Target="slides/slide344.xml"/><Relationship Id="rId162" Type="http://schemas.openxmlformats.org/officeDocument/2006/relationships/slide" Target="slides/slide148.xml"/><Relationship Id="rId218" Type="http://schemas.openxmlformats.org/officeDocument/2006/relationships/slide" Target="slides/slide204.xml"/><Relationship Id="rId271" Type="http://schemas.openxmlformats.org/officeDocument/2006/relationships/slide" Target="slides/slide257.xml"/><Relationship Id="rId24" Type="http://schemas.openxmlformats.org/officeDocument/2006/relationships/slide" Target="slides/slide10.xml"/><Relationship Id="rId66" Type="http://schemas.openxmlformats.org/officeDocument/2006/relationships/slide" Target="slides/slide52.xml"/><Relationship Id="rId131" Type="http://schemas.openxmlformats.org/officeDocument/2006/relationships/slide" Target="slides/slide117.xml"/><Relationship Id="rId327" Type="http://schemas.openxmlformats.org/officeDocument/2006/relationships/slide" Target="slides/slide313.xml"/><Relationship Id="rId369" Type="http://schemas.openxmlformats.org/officeDocument/2006/relationships/slide" Target="slides/slide355.xml"/><Relationship Id="rId173" Type="http://schemas.openxmlformats.org/officeDocument/2006/relationships/slide" Target="slides/slide159.xml"/><Relationship Id="rId229" Type="http://schemas.openxmlformats.org/officeDocument/2006/relationships/slide" Target="slides/slide215.xml"/><Relationship Id="rId380" Type="http://schemas.openxmlformats.org/officeDocument/2006/relationships/slide" Target="slides/slide366.xml"/><Relationship Id="rId240" Type="http://schemas.openxmlformats.org/officeDocument/2006/relationships/slide" Target="slides/slide226.xml"/><Relationship Id="rId35" Type="http://schemas.openxmlformats.org/officeDocument/2006/relationships/slide" Target="slides/slide21.xml"/><Relationship Id="rId77" Type="http://schemas.openxmlformats.org/officeDocument/2006/relationships/slide" Target="slides/slide63.xml"/><Relationship Id="rId100" Type="http://schemas.openxmlformats.org/officeDocument/2006/relationships/slide" Target="slides/slide86.xml"/><Relationship Id="rId282" Type="http://schemas.openxmlformats.org/officeDocument/2006/relationships/slide" Target="slides/slide268.xml"/><Relationship Id="rId338" Type="http://schemas.openxmlformats.org/officeDocument/2006/relationships/slide" Target="slides/slide324.xml"/><Relationship Id="rId8" Type="http://schemas.openxmlformats.org/officeDocument/2006/relationships/slideMaster" Target="slideMasters/slideMaster8.xml"/><Relationship Id="rId142" Type="http://schemas.openxmlformats.org/officeDocument/2006/relationships/slide" Target="slides/slide128.xml"/><Relationship Id="rId184" Type="http://schemas.openxmlformats.org/officeDocument/2006/relationships/slide" Target="slides/slide170.xml"/><Relationship Id="rId391" Type="http://schemas.openxmlformats.org/officeDocument/2006/relationships/slide" Target="slides/slide377.xml"/><Relationship Id="rId251" Type="http://schemas.openxmlformats.org/officeDocument/2006/relationships/slide" Target="slides/slide237.xml"/><Relationship Id="rId46" Type="http://schemas.openxmlformats.org/officeDocument/2006/relationships/slide" Target="slides/slide32.xml"/><Relationship Id="rId293" Type="http://schemas.openxmlformats.org/officeDocument/2006/relationships/slide" Target="slides/slide279.xml"/><Relationship Id="rId307" Type="http://schemas.openxmlformats.org/officeDocument/2006/relationships/slide" Target="slides/slide293.xml"/><Relationship Id="rId349" Type="http://schemas.openxmlformats.org/officeDocument/2006/relationships/slide" Target="slides/slide335.xml"/><Relationship Id="rId88" Type="http://schemas.openxmlformats.org/officeDocument/2006/relationships/slide" Target="slides/slide74.xml"/><Relationship Id="rId111" Type="http://schemas.openxmlformats.org/officeDocument/2006/relationships/slide" Target="slides/slide97.xml"/><Relationship Id="rId153" Type="http://schemas.openxmlformats.org/officeDocument/2006/relationships/slide" Target="slides/slide139.xml"/><Relationship Id="rId195" Type="http://schemas.openxmlformats.org/officeDocument/2006/relationships/slide" Target="slides/slide181.xml"/><Relationship Id="rId209" Type="http://schemas.openxmlformats.org/officeDocument/2006/relationships/slide" Target="slides/slide195.xml"/><Relationship Id="rId360" Type="http://schemas.openxmlformats.org/officeDocument/2006/relationships/slide" Target="slides/slide346.xml"/><Relationship Id="rId220" Type="http://schemas.openxmlformats.org/officeDocument/2006/relationships/slide" Target="slides/slide206.xml"/><Relationship Id="rId15" Type="http://schemas.openxmlformats.org/officeDocument/2006/relationships/slide" Target="slides/slide1.xml"/><Relationship Id="rId57" Type="http://schemas.openxmlformats.org/officeDocument/2006/relationships/slide" Target="slides/slide43.xml"/><Relationship Id="rId262" Type="http://schemas.openxmlformats.org/officeDocument/2006/relationships/slide" Target="slides/slide248.xml"/><Relationship Id="rId318" Type="http://schemas.openxmlformats.org/officeDocument/2006/relationships/slide" Target="slides/slide304.xml"/><Relationship Id="rId99" Type="http://schemas.openxmlformats.org/officeDocument/2006/relationships/slide" Target="slides/slide85.xml"/><Relationship Id="rId122" Type="http://schemas.openxmlformats.org/officeDocument/2006/relationships/slide" Target="slides/slide108.xml"/><Relationship Id="rId164" Type="http://schemas.openxmlformats.org/officeDocument/2006/relationships/slide" Target="slides/slide150.xml"/><Relationship Id="rId371" Type="http://schemas.openxmlformats.org/officeDocument/2006/relationships/slide" Target="slides/slide357.xml"/><Relationship Id="rId26" Type="http://schemas.openxmlformats.org/officeDocument/2006/relationships/slide" Target="slides/slide12.xml"/><Relationship Id="rId231" Type="http://schemas.openxmlformats.org/officeDocument/2006/relationships/slide" Target="slides/slide217.xml"/><Relationship Id="rId273" Type="http://schemas.openxmlformats.org/officeDocument/2006/relationships/slide" Target="slides/slide259.xml"/><Relationship Id="rId329" Type="http://schemas.openxmlformats.org/officeDocument/2006/relationships/slide" Target="slides/slide315.xml"/><Relationship Id="rId68" Type="http://schemas.openxmlformats.org/officeDocument/2006/relationships/slide" Target="slides/slide54.xml"/><Relationship Id="rId133" Type="http://schemas.openxmlformats.org/officeDocument/2006/relationships/slide" Target="slides/slide119.xml"/><Relationship Id="rId175" Type="http://schemas.openxmlformats.org/officeDocument/2006/relationships/slide" Target="slides/slide161.xml"/><Relationship Id="rId340" Type="http://schemas.openxmlformats.org/officeDocument/2006/relationships/slide" Target="slides/slide326.xml"/><Relationship Id="rId200" Type="http://schemas.openxmlformats.org/officeDocument/2006/relationships/slide" Target="slides/slide186.xml"/><Relationship Id="rId382" Type="http://schemas.openxmlformats.org/officeDocument/2006/relationships/slide" Target="slides/slide368.xml"/><Relationship Id="rId242" Type="http://schemas.openxmlformats.org/officeDocument/2006/relationships/slide" Target="slides/slide228.xml"/><Relationship Id="rId284" Type="http://schemas.openxmlformats.org/officeDocument/2006/relationships/slide" Target="slides/slide270.xml"/><Relationship Id="rId37" Type="http://schemas.openxmlformats.org/officeDocument/2006/relationships/slide" Target="slides/slide23.xml"/><Relationship Id="rId79" Type="http://schemas.openxmlformats.org/officeDocument/2006/relationships/slide" Target="slides/slide65.xml"/><Relationship Id="rId102" Type="http://schemas.openxmlformats.org/officeDocument/2006/relationships/slide" Target="slides/slide88.xml"/><Relationship Id="rId144" Type="http://schemas.openxmlformats.org/officeDocument/2006/relationships/slide" Target="slides/slide130.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12.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winfs-uni.top.gwdg.de\jissels$\johannes\Tagungen\2016\DGFZ_2016\Pachtpreis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FS1neu\komainda\Literatur\Gr&#252;nland\D&#252;ngung\Herbstg&#252;lle\Lausen%20und%20Biernat,%202017.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werkblad1.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89" b="1" i="0" u="none" strike="noStrike" baseline="0">
                <a:solidFill>
                  <a:srgbClr val="000000"/>
                </a:solidFill>
                <a:latin typeface="Arial"/>
                <a:ea typeface="Arial"/>
                <a:cs typeface="Arial"/>
              </a:defRPr>
            </a:pPr>
            <a:r>
              <a:rPr lang="sv-SE" dirty="0" smtClean="0"/>
              <a:t>Energy</a:t>
            </a:r>
            <a:r>
              <a:rPr lang="sv-SE" baseline="0" dirty="0" smtClean="0"/>
              <a:t> </a:t>
            </a:r>
            <a:r>
              <a:rPr lang="sv-SE" baseline="0" dirty="0" err="1" smtClean="0"/>
              <a:t>content</a:t>
            </a:r>
            <a:r>
              <a:rPr lang="sv-SE" baseline="0" dirty="0" smtClean="0"/>
              <a:t> (</a:t>
            </a:r>
            <a:r>
              <a:rPr lang="sv-SE" baseline="0" dirty="0" err="1" smtClean="0"/>
              <a:t>digestibility</a:t>
            </a:r>
            <a:r>
              <a:rPr lang="sv-SE" baseline="0" dirty="0" smtClean="0"/>
              <a:t>)</a:t>
            </a:r>
            <a:endParaRPr lang="sv-SE" dirty="0"/>
          </a:p>
        </c:rich>
      </c:tx>
      <c:layout>
        <c:manualLayout>
          <c:xMode val="edge"/>
          <c:yMode val="edge"/>
          <c:x val="0.41019112746284808"/>
          <c:y val="1.9444360276516651E-2"/>
        </c:manualLayout>
      </c:layout>
      <c:overlay val="0"/>
      <c:spPr>
        <a:noFill/>
        <a:ln w="28595">
          <a:noFill/>
        </a:ln>
      </c:spPr>
    </c:title>
    <c:autoTitleDeleted val="0"/>
    <c:plotArea>
      <c:layout>
        <c:manualLayout>
          <c:layoutTarget val="inner"/>
          <c:xMode val="edge"/>
          <c:yMode val="edge"/>
          <c:x val="0.14394904458598726"/>
          <c:y val="0.20555555555555555"/>
          <c:w val="0.6472154827787896"/>
          <c:h val="0.58611111111111114"/>
        </c:manualLayout>
      </c:layout>
      <c:lineChart>
        <c:grouping val="standard"/>
        <c:varyColors val="0"/>
        <c:ser>
          <c:idx val="0"/>
          <c:order val="0"/>
          <c:tx>
            <c:strRef>
              <c:f>Vallboken!$B$6</c:f>
              <c:strCache>
                <c:ptCount val="1"/>
                <c:pt idx="0">
                  <c:v>gräs</c:v>
                </c:pt>
              </c:strCache>
            </c:strRef>
          </c:tx>
          <c:spPr>
            <a:ln w="42892">
              <a:solidFill>
                <a:srgbClr val="000080"/>
              </a:solidFill>
              <a:prstDash val="solid"/>
            </a:ln>
          </c:spPr>
          <c:marker>
            <c:symbol val="diamond"/>
            <c:size val="5"/>
            <c:spPr>
              <a:solidFill>
                <a:srgbClr val="000080"/>
              </a:solidFill>
              <a:ln>
                <a:solidFill>
                  <a:srgbClr val="000080"/>
                </a:solidFill>
                <a:prstDash val="solid"/>
              </a:ln>
            </c:spPr>
          </c:marker>
          <c:cat>
            <c:strRef>
              <c:f>Vallboken!$A$7:$A$10</c:f>
              <c:strCache>
                <c:ptCount val="4"/>
                <c:pt idx="0">
                  <c:v>2/6</c:v>
                </c:pt>
                <c:pt idx="1">
                  <c:v>9/6</c:v>
                </c:pt>
                <c:pt idx="2">
                  <c:v>16/6</c:v>
                </c:pt>
                <c:pt idx="3">
                  <c:v>23/6</c:v>
                </c:pt>
              </c:strCache>
            </c:strRef>
          </c:cat>
          <c:val>
            <c:numRef>
              <c:f>Vallboken!$B$7:$B$10</c:f>
              <c:numCache>
                <c:formatCode>General</c:formatCode>
                <c:ptCount val="4"/>
                <c:pt idx="0">
                  <c:v>10.8</c:v>
                </c:pt>
                <c:pt idx="1">
                  <c:v>10.3</c:v>
                </c:pt>
                <c:pt idx="2">
                  <c:v>9.8000000000000007</c:v>
                </c:pt>
                <c:pt idx="3">
                  <c:v>9.5</c:v>
                </c:pt>
              </c:numCache>
            </c:numRef>
          </c:val>
          <c:smooth val="0"/>
          <c:extLst>
            <c:ext xmlns:c16="http://schemas.microsoft.com/office/drawing/2014/chart" uri="{C3380CC4-5D6E-409C-BE32-E72D297353CC}">
              <c16:uniqueId val="{00000000-BB99-4111-B76E-70963DA09CB9}"/>
            </c:ext>
          </c:extLst>
        </c:ser>
        <c:ser>
          <c:idx val="1"/>
          <c:order val="1"/>
          <c:tx>
            <c:strRef>
              <c:f>Vallboken!$C$6</c:f>
              <c:strCache>
                <c:ptCount val="1"/>
                <c:pt idx="0">
                  <c:v>blandvall</c:v>
                </c:pt>
              </c:strCache>
            </c:strRef>
          </c:tx>
          <c:spPr>
            <a:ln w="42892">
              <a:solidFill>
                <a:srgbClr val="FF0000"/>
              </a:solidFill>
              <a:prstDash val="solid"/>
            </a:ln>
          </c:spPr>
          <c:marker>
            <c:symbol val="square"/>
            <c:size val="5"/>
            <c:spPr>
              <a:solidFill>
                <a:srgbClr val="FF0000"/>
              </a:solidFill>
              <a:ln>
                <a:solidFill>
                  <a:srgbClr val="FF0000"/>
                </a:solidFill>
                <a:prstDash val="solid"/>
              </a:ln>
            </c:spPr>
          </c:marker>
          <c:cat>
            <c:strRef>
              <c:f>Vallboken!$A$7:$A$10</c:f>
              <c:strCache>
                <c:ptCount val="4"/>
                <c:pt idx="0">
                  <c:v>2/6</c:v>
                </c:pt>
                <c:pt idx="1">
                  <c:v>9/6</c:v>
                </c:pt>
                <c:pt idx="2">
                  <c:v>16/6</c:v>
                </c:pt>
                <c:pt idx="3">
                  <c:v>23/6</c:v>
                </c:pt>
              </c:strCache>
            </c:strRef>
          </c:cat>
          <c:val>
            <c:numRef>
              <c:f>Vallboken!$C$7:$C$10</c:f>
              <c:numCache>
                <c:formatCode>General</c:formatCode>
                <c:ptCount val="4"/>
                <c:pt idx="0">
                  <c:v>10.6</c:v>
                </c:pt>
                <c:pt idx="1">
                  <c:v>10.3</c:v>
                </c:pt>
                <c:pt idx="2">
                  <c:v>9.9</c:v>
                </c:pt>
                <c:pt idx="3">
                  <c:v>9.6999999999999993</c:v>
                </c:pt>
              </c:numCache>
            </c:numRef>
          </c:val>
          <c:smooth val="0"/>
          <c:extLst>
            <c:ext xmlns:c16="http://schemas.microsoft.com/office/drawing/2014/chart" uri="{C3380CC4-5D6E-409C-BE32-E72D297353CC}">
              <c16:uniqueId val="{00000001-BB99-4111-B76E-70963DA09CB9}"/>
            </c:ext>
          </c:extLst>
        </c:ser>
        <c:dLbls>
          <c:showLegendKey val="0"/>
          <c:showVal val="0"/>
          <c:showCatName val="0"/>
          <c:showSerName val="0"/>
          <c:showPercent val="0"/>
          <c:showBubbleSize val="0"/>
        </c:dLbls>
        <c:marker val="1"/>
        <c:smooth val="0"/>
        <c:axId val="35121024"/>
        <c:axId val="36372864"/>
      </c:lineChart>
      <c:catAx>
        <c:axId val="35121024"/>
        <c:scaling>
          <c:orientation val="minMax"/>
        </c:scaling>
        <c:delete val="0"/>
        <c:axPos val="b"/>
        <c:title>
          <c:tx>
            <c:rich>
              <a:bodyPr/>
              <a:lstStyle/>
              <a:p>
                <a:pPr>
                  <a:defRPr sz="1351" b="1" i="0" u="none" strike="noStrike" baseline="0">
                    <a:solidFill>
                      <a:srgbClr val="000000"/>
                    </a:solidFill>
                    <a:latin typeface="Arial"/>
                    <a:ea typeface="Arial"/>
                    <a:cs typeface="Arial"/>
                  </a:defRPr>
                </a:pPr>
                <a:r>
                  <a:rPr lang="sv-SE" dirty="0" smtClean="0"/>
                  <a:t>Date of </a:t>
                </a:r>
                <a:r>
                  <a:rPr lang="sv-SE" dirty="0" err="1" smtClean="0"/>
                  <a:t>harvest</a:t>
                </a:r>
                <a:endParaRPr lang="sv-SE" dirty="0"/>
              </a:p>
            </c:rich>
          </c:tx>
          <c:layout>
            <c:manualLayout>
              <c:xMode val="edge"/>
              <c:yMode val="edge"/>
              <c:x val="0.42802550130112726"/>
              <c:y val="0.88888882351574117"/>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36372864"/>
        <c:crosses val="autoZero"/>
        <c:auto val="1"/>
        <c:lblAlgn val="ctr"/>
        <c:lblOffset val="100"/>
        <c:tickLblSkip val="1"/>
        <c:tickMarkSkip val="1"/>
        <c:noMultiLvlLbl val="0"/>
      </c:catAx>
      <c:valAx>
        <c:axId val="36372864"/>
        <c:scaling>
          <c:orientation val="minMax"/>
        </c:scaling>
        <c:delete val="0"/>
        <c:axPos val="l"/>
        <c:majorGridlines>
          <c:spPr>
            <a:ln w="3574">
              <a:solidFill>
                <a:srgbClr val="000000"/>
              </a:solidFill>
              <a:prstDash val="solid"/>
            </a:ln>
          </c:spPr>
        </c:majorGridlines>
        <c:title>
          <c:tx>
            <c:rich>
              <a:bodyPr rot="0" vert="horz"/>
              <a:lstStyle/>
              <a:p>
                <a:pPr algn="l">
                  <a:defRPr sz="1069" b="1" i="0" u="none" strike="noStrike" baseline="0">
                    <a:solidFill>
                      <a:srgbClr val="000000"/>
                    </a:solidFill>
                    <a:latin typeface="Arial"/>
                    <a:ea typeface="Arial"/>
                    <a:cs typeface="Arial"/>
                  </a:defRPr>
                </a:pPr>
                <a:r>
                  <a:rPr lang="sv-SE" dirty="0" smtClean="0"/>
                  <a:t>MJ ME/kg DM</a:t>
                </a:r>
                <a:endParaRPr lang="sv-SE" dirty="0"/>
              </a:p>
            </c:rich>
          </c:tx>
          <c:layout>
            <c:manualLayout>
              <c:xMode val="edge"/>
              <c:yMode val="edge"/>
              <c:x val="8.025474842005971E-2"/>
              <c:y val="0.10555560295108773"/>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35121024"/>
        <c:crosses val="autoZero"/>
        <c:crossBetween val="between"/>
      </c:valAx>
      <c:spPr>
        <a:solidFill>
          <a:srgbClr val="FFFFFF"/>
        </a:solidFill>
        <a:ln w="14297">
          <a:solidFill>
            <a:srgbClr val="808080"/>
          </a:solidFill>
          <a:prstDash val="solid"/>
        </a:ln>
      </c:spPr>
    </c:plotArea>
    <c:legend>
      <c:legendPos val="r"/>
      <c:layout>
        <c:manualLayout>
          <c:xMode val="edge"/>
          <c:yMode val="edge"/>
          <c:x val="0.80182534261722549"/>
          <c:y val="0.44306448774908724"/>
          <c:w val="0.1769429636803502"/>
          <c:h val="0.13288288288288286"/>
        </c:manualLayout>
      </c:layout>
      <c:overlay val="0"/>
      <c:spPr>
        <a:solidFill>
          <a:srgbClr val="FFFFFF"/>
        </a:solidFill>
        <a:ln w="3574">
          <a:noFill/>
          <a:prstDash val="solid"/>
        </a:ln>
      </c:spPr>
      <c:txPr>
        <a:bodyPr/>
        <a:lstStyle/>
        <a:p>
          <a:pPr>
            <a:defRPr sz="1238" b="0" i="0" u="none" strike="noStrike" baseline="0">
              <a:solidFill>
                <a:srgbClr val="000000"/>
              </a:solidFill>
              <a:latin typeface="Arial"/>
              <a:ea typeface="Arial"/>
              <a:cs typeface="Arial"/>
            </a:defRPr>
          </a:pPr>
          <a:endParaRPr lang="nl-NL"/>
        </a:p>
      </c:txPr>
    </c:legend>
    <c:plotVisOnly val="1"/>
    <c:dispBlanksAs val="gap"/>
    <c:showDLblsOverMax val="0"/>
  </c:chart>
  <c:spPr>
    <a:solidFill>
      <a:srgbClr val="FFFFFF"/>
    </a:solidFill>
    <a:ln w="3574">
      <a:noFill/>
      <a:prstDash val="solid"/>
    </a:ln>
  </c:spPr>
  <c:txPr>
    <a:bodyPr/>
    <a:lstStyle/>
    <a:p>
      <a:pPr>
        <a:defRPr sz="1351" b="0" i="0" u="none" strike="noStrike" baseline="0">
          <a:solidFill>
            <a:srgbClr val="000000"/>
          </a:solidFill>
          <a:latin typeface="Arial"/>
          <a:ea typeface="Arial"/>
          <a:cs typeface="Arial"/>
        </a:defRPr>
      </a:pPr>
      <a:endParaRPr lang="nl-NL"/>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Sprzedaż</c:v>
                </c:pt>
              </c:strCache>
            </c:strRef>
          </c:tx>
          <c:spPr>
            <a:ln>
              <a:solidFill>
                <a:schemeClr val="tx1"/>
              </a:solidFill>
            </a:ln>
          </c:spPr>
          <c:dPt>
            <c:idx val="0"/>
            <c:bubble3D val="0"/>
            <c:spPr>
              <a:solidFill>
                <a:srgbClr val="00B050"/>
              </a:solidFill>
              <a:ln w="19050">
                <a:solidFill>
                  <a:schemeClr val="accent3"/>
                </a:solidFill>
              </a:ln>
              <a:effectLst/>
            </c:spPr>
            <c:extLst>
              <c:ext xmlns:c16="http://schemas.microsoft.com/office/drawing/2014/chart" uri="{C3380CC4-5D6E-409C-BE32-E72D297353CC}">
                <c16:uniqueId val="{00000001-F169-4D33-AF39-6DDACFB52A52}"/>
              </c:ext>
            </c:extLst>
          </c:dPt>
          <c:dPt>
            <c:idx val="1"/>
            <c:bubble3D val="0"/>
            <c:spPr>
              <a:solidFill>
                <a:schemeClr val="accent2">
                  <a:lumMod val="75000"/>
                  <a:lumOff val="25000"/>
                </a:schemeClr>
              </a:solidFill>
              <a:ln w="19050">
                <a:solidFill>
                  <a:schemeClr val="tx1"/>
                </a:solidFill>
              </a:ln>
              <a:effectLst/>
            </c:spPr>
            <c:extLst>
              <c:ext xmlns:c16="http://schemas.microsoft.com/office/drawing/2014/chart" uri="{C3380CC4-5D6E-409C-BE32-E72D297353CC}">
                <c16:uniqueId val="{00000003-F169-4D33-AF39-6DDACFB52A52}"/>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F169-4D33-AF39-6DDACFB52A52}"/>
              </c:ext>
            </c:extLst>
          </c:dPt>
          <c:dPt>
            <c:idx val="3"/>
            <c:bubble3D val="0"/>
            <c:spPr>
              <a:solidFill>
                <a:srgbClr val="C00000"/>
              </a:solidFill>
              <a:ln w="19050">
                <a:solidFill>
                  <a:schemeClr val="tx1"/>
                </a:solidFill>
              </a:ln>
              <a:effectLst/>
            </c:spPr>
            <c:extLst>
              <c:ext xmlns:c16="http://schemas.microsoft.com/office/drawing/2014/chart" uri="{C3380CC4-5D6E-409C-BE32-E72D297353CC}">
                <c16:uniqueId val="{00000007-F169-4D33-AF39-6DDACFB52A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milk producers</c:v>
                </c:pt>
                <c:pt idx="1">
                  <c:v>beef farmers</c:v>
                </c:pt>
                <c:pt idx="2">
                  <c:v>horse farmers</c:v>
                </c:pt>
                <c:pt idx="3">
                  <c:v>other</c:v>
                </c:pt>
              </c:strCache>
            </c:strRef>
          </c:cat>
          <c:val>
            <c:numRef>
              <c:f>Arkusz1!$B$2:$B$5</c:f>
              <c:numCache>
                <c:formatCode>General</c:formatCode>
                <c:ptCount val="4"/>
                <c:pt idx="0">
                  <c:v>80</c:v>
                </c:pt>
                <c:pt idx="1">
                  <c:v>10</c:v>
                </c:pt>
                <c:pt idx="2">
                  <c:v>7</c:v>
                </c:pt>
                <c:pt idx="3">
                  <c:v>3</c:v>
                </c:pt>
              </c:numCache>
            </c:numRef>
          </c:val>
          <c:extLst>
            <c:ext xmlns:c16="http://schemas.microsoft.com/office/drawing/2014/chart" uri="{C3380CC4-5D6E-409C-BE32-E72D297353CC}">
              <c16:uniqueId val="{00000008-F169-4D33-AF39-6DDACFB52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19819819819814E-2"/>
          <c:y val="0.10038610038610053"/>
          <c:w val="0.90765765765765771"/>
          <c:h val="0.60617760617760663"/>
        </c:manualLayout>
      </c:layout>
      <c:barChart>
        <c:barDir val="col"/>
        <c:grouping val="clustered"/>
        <c:varyColors val="0"/>
        <c:ser>
          <c:idx val="0"/>
          <c:order val="0"/>
          <c:tx>
            <c:strRef>
              <c:f>Sheet1!$A$2</c:f>
              <c:strCache>
                <c:ptCount val="1"/>
                <c:pt idx="0">
                  <c:v>Grass 100%</c:v>
                </c:pt>
              </c:strCache>
            </c:strRef>
          </c:tx>
          <c:spPr>
            <a:solidFill>
              <a:srgbClr val="FFFF00"/>
            </a:solidFill>
            <a:ln w="12700">
              <a:solidFill>
                <a:srgbClr val="000000"/>
              </a:solidFill>
              <a:prstDash val="solid"/>
            </a:ln>
          </c:spPr>
          <c:invertIfNegative val="0"/>
          <c:cat>
            <c:strRef>
              <c:f>Sheet1!$B$1:$D$1</c:f>
              <c:strCache>
                <c:ptCount val="3"/>
                <c:pt idx="0">
                  <c:v>PK</c:v>
                </c:pt>
                <c:pt idx="1">
                  <c:v>PK + 90 N</c:v>
                </c:pt>
                <c:pt idx="2">
                  <c:v>PK + 180 N</c:v>
                </c:pt>
              </c:strCache>
            </c:strRef>
          </c:cat>
          <c:val>
            <c:numRef>
              <c:f>Sheet1!$B$2:$D$2</c:f>
              <c:numCache>
                <c:formatCode>General</c:formatCode>
                <c:ptCount val="3"/>
                <c:pt idx="0">
                  <c:v>2.7</c:v>
                </c:pt>
                <c:pt idx="1">
                  <c:v>5.3</c:v>
                </c:pt>
                <c:pt idx="2">
                  <c:v>7.6</c:v>
                </c:pt>
              </c:numCache>
            </c:numRef>
          </c:val>
          <c:extLst>
            <c:ext xmlns:c16="http://schemas.microsoft.com/office/drawing/2014/chart" uri="{C3380CC4-5D6E-409C-BE32-E72D297353CC}">
              <c16:uniqueId val="{00000000-04A5-4654-B740-BC4FE24C03A2}"/>
            </c:ext>
          </c:extLst>
        </c:ser>
        <c:ser>
          <c:idx val="1"/>
          <c:order val="1"/>
          <c:tx>
            <c:strRef>
              <c:f>Sheet1!$A$3</c:f>
              <c:strCache>
                <c:ptCount val="1"/>
                <c:pt idx="0">
                  <c:v>Grass 60% + White clover 40%</c:v>
                </c:pt>
              </c:strCache>
            </c:strRef>
          </c:tx>
          <c:spPr>
            <a:solidFill>
              <a:srgbClr val="00FF00"/>
            </a:solidFill>
            <a:ln w="12700">
              <a:solidFill>
                <a:srgbClr val="000000"/>
              </a:solidFill>
              <a:prstDash val="solid"/>
            </a:ln>
          </c:spPr>
          <c:invertIfNegative val="0"/>
          <c:cat>
            <c:strRef>
              <c:f>Sheet1!$B$1:$D$1</c:f>
              <c:strCache>
                <c:ptCount val="3"/>
                <c:pt idx="0">
                  <c:v>PK</c:v>
                </c:pt>
                <c:pt idx="1">
                  <c:v>PK + 90 N</c:v>
                </c:pt>
                <c:pt idx="2">
                  <c:v>PK + 180 N</c:v>
                </c:pt>
              </c:strCache>
            </c:strRef>
          </c:cat>
          <c:val>
            <c:numRef>
              <c:f>Sheet1!$B$3:$D$3</c:f>
              <c:numCache>
                <c:formatCode>General</c:formatCode>
                <c:ptCount val="3"/>
                <c:pt idx="0">
                  <c:v>7.5</c:v>
                </c:pt>
                <c:pt idx="1">
                  <c:v>8.8000000000000007</c:v>
                </c:pt>
                <c:pt idx="2">
                  <c:v>9.1</c:v>
                </c:pt>
              </c:numCache>
            </c:numRef>
          </c:val>
          <c:extLst>
            <c:ext xmlns:c16="http://schemas.microsoft.com/office/drawing/2014/chart" uri="{C3380CC4-5D6E-409C-BE32-E72D297353CC}">
              <c16:uniqueId val="{00000001-04A5-4654-B740-BC4FE24C03A2}"/>
            </c:ext>
          </c:extLst>
        </c:ser>
        <c:dLbls>
          <c:showLegendKey val="0"/>
          <c:showVal val="0"/>
          <c:showCatName val="0"/>
          <c:showSerName val="0"/>
          <c:showPercent val="0"/>
          <c:showBubbleSize val="0"/>
        </c:dLbls>
        <c:gapWidth val="150"/>
        <c:axId val="419116216"/>
        <c:axId val="419117000"/>
      </c:barChart>
      <c:catAx>
        <c:axId val="41911621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419117000"/>
        <c:crosses val="autoZero"/>
        <c:auto val="1"/>
        <c:lblAlgn val="ctr"/>
        <c:lblOffset val="100"/>
        <c:tickLblSkip val="1"/>
        <c:tickMarkSkip val="1"/>
        <c:noMultiLvlLbl val="0"/>
      </c:catAx>
      <c:valAx>
        <c:axId val="419117000"/>
        <c:scaling>
          <c:orientation val="minMax"/>
        </c:scaling>
        <c:delete val="0"/>
        <c:axPos val="l"/>
        <c:majorGridlines>
          <c:spPr>
            <a:ln w="3175">
              <a:solidFill>
                <a:srgbClr val="000000"/>
              </a:solidFill>
              <a:prstDash val="solid"/>
            </a:ln>
          </c:spPr>
        </c:majorGridlines>
        <c:title>
          <c:tx>
            <c:rich>
              <a:bodyPr rot="0" vert="horz"/>
              <a:lstStyle/>
              <a:p>
                <a:pPr algn="ct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pl-PL" sz="2000" dirty="0">
                    <a:latin typeface="Tahoma" panose="020B0604030504040204" pitchFamily="34" charset="0"/>
                    <a:ea typeface="Tahoma" panose="020B0604030504040204" pitchFamily="34" charset="0"/>
                    <a:cs typeface="Tahoma" panose="020B0604030504040204" pitchFamily="34" charset="0"/>
                  </a:rPr>
                  <a:t>t/ha </a:t>
                </a:r>
                <a:r>
                  <a:rPr lang="pl-PL" sz="2000" dirty="0" smtClean="0">
                    <a:latin typeface="Tahoma" panose="020B0604030504040204" pitchFamily="34" charset="0"/>
                    <a:ea typeface="Tahoma" panose="020B0604030504040204" pitchFamily="34" charset="0"/>
                    <a:cs typeface="Tahoma" panose="020B0604030504040204" pitchFamily="34" charset="0"/>
                  </a:rPr>
                  <a:t>DM</a:t>
                </a:r>
                <a:endParaRPr lang="pl-PL" sz="20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5.8558558558558502E-2"/>
              <c:y val="0"/>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419116216"/>
        <c:crosses val="autoZero"/>
        <c:crossBetween val="between"/>
      </c:valAx>
      <c:spPr>
        <a:noFill/>
        <a:ln w="12700">
          <a:solidFill>
            <a:srgbClr val="808080"/>
          </a:solidFill>
          <a:prstDash val="solid"/>
        </a:ln>
      </c:spPr>
    </c:plotArea>
    <c:legend>
      <c:legendPos val="b"/>
      <c:layout>
        <c:manualLayout>
          <c:xMode val="edge"/>
          <c:yMode val="edge"/>
          <c:x val="0.12139955920627665"/>
          <c:y val="0.83368378255252784"/>
          <c:w val="0.75720088158744669"/>
          <c:h val="7.8689399730968279E-2"/>
        </c:manualLayout>
      </c:layout>
      <c:overlay val="0"/>
      <c:spPr>
        <a:noFill/>
        <a:ln w="25400">
          <a:noFill/>
        </a:ln>
      </c:spPr>
      <c:txPr>
        <a:bodyPr/>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gap"/>
    <c:showDLblsOverMax val="0"/>
  </c:chart>
  <c:spPr>
    <a:solidFill>
      <a:srgbClr val="FFFFFF"/>
    </a:solidFill>
    <a:ln>
      <a:noFill/>
    </a:ln>
  </c:spPr>
  <c:txPr>
    <a:bodyPr/>
    <a:lstStyle/>
    <a:p>
      <a:pPr>
        <a:defRPr sz="1150" b="1" i="0" u="none" strike="noStrike" baseline="0">
          <a:solidFill>
            <a:srgbClr val="000000"/>
          </a:solidFill>
          <a:latin typeface="Times New Roman"/>
          <a:ea typeface="Times New Roman"/>
          <a:cs typeface="Times New Roman"/>
        </a:defRPr>
      </a:pPr>
      <a:endParaRPr lang="nl-N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Production </a:t>
            </a:r>
            <a:r>
              <a:rPr lang="en-US" sz="1200" b="0"/>
              <a:t>(thousands of quintals)</a:t>
            </a:r>
          </a:p>
        </c:rich>
      </c:tx>
      <c:overlay val="0"/>
    </c:title>
    <c:autoTitleDeleted val="0"/>
    <c:plotArea>
      <c:layout/>
      <c:barChart>
        <c:barDir val="col"/>
        <c:grouping val="clustered"/>
        <c:varyColors val="0"/>
        <c:ser>
          <c:idx val="0"/>
          <c:order val="0"/>
          <c:tx>
            <c:strRef>
              <c:f>Foglio2!$E$9</c:f>
              <c:strCache>
                <c:ptCount val="1"/>
                <c:pt idx="0">
                  <c:v>Production</c:v>
                </c:pt>
              </c:strCache>
            </c:strRef>
          </c:tx>
          <c:spPr>
            <a:solidFill>
              <a:schemeClr val="accent3">
                <a:lumMod val="50000"/>
              </a:schemeClr>
            </a:solidFill>
          </c:spPr>
          <c:invertIfNegative val="0"/>
          <c:dPt>
            <c:idx val="1"/>
            <c:invertIfNegative val="0"/>
            <c:bubble3D val="0"/>
            <c:spPr>
              <a:solidFill>
                <a:schemeClr val="bg2">
                  <a:lumMod val="50000"/>
                </a:schemeClr>
              </a:solidFill>
            </c:spPr>
            <c:extLst>
              <c:ext xmlns:c16="http://schemas.microsoft.com/office/drawing/2014/chart" uri="{C3380CC4-5D6E-409C-BE32-E72D297353CC}">
                <c16:uniqueId val="{00000001-2104-42F4-974F-745B6D9F5AB4}"/>
              </c:ext>
            </c:extLst>
          </c:dPt>
          <c:dPt>
            <c:idx val="2"/>
            <c:invertIfNegative val="0"/>
            <c:bubble3D val="0"/>
            <c:spPr>
              <a:solidFill>
                <a:schemeClr val="tx2">
                  <a:lumMod val="75000"/>
                  <a:alpha val="97000"/>
                </a:schemeClr>
              </a:solidFill>
            </c:spPr>
            <c:extLst>
              <c:ext xmlns:c16="http://schemas.microsoft.com/office/drawing/2014/chart" uri="{C3380CC4-5D6E-409C-BE32-E72D297353CC}">
                <c16:uniqueId val="{00000003-2104-42F4-974F-745B6D9F5AB4}"/>
              </c:ext>
            </c:extLst>
          </c:dPt>
          <c:cat>
            <c:strRef>
              <c:f>Foglio2!$D$10:$D$12</c:f>
              <c:strCache>
                <c:ptCount val="3"/>
                <c:pt idx="0">
                  <c:v>Permanent Grassland</c:v>
                </c:pt>
                <c:pt idx="1">
                  <c:v>Other grazed area</c:v>
                </c:pt>
                <c:pt idx="2">
                  <c:v>Temporary pholiphyte grassland </c:v>
                </c:pt>
              </c:strCache>
            </c:strRef>
          </c:cat>
          <c:val>
            <c:numRef>
              <c:f>Foglio2!$E$10:$E$12</c:f>
              <c:numCache>
                <c:formatCode>_(* #,##0_);_(* \(#,##0\);_(* "-"??_);_(@_)</c:formatCode>
                <c:ptCount val="3"/>
                <c:pt idx="0">
                  <c:v>38004</c:v>
                </c:pt>
                <c:pt idx="1">
                  <c:v>3454</c:v>
                </c:pt>
                <c:pt idx="2">
                  <c:v>24019</c:v>
                </c:pt>
              </c:numCache>
            </c:numRef>
          </c:val>
          <c:extLst>
            <c:ext xmlns:c16="http://schemas.microsoft.com/office/drawing/2014/chart" uri="{C3380CC4-5D6E-409C-BE32-E72D297353CC}">
              <c16:uniqueId val="{00000004-2104-42F4-974F-745B6D9F5AB4}"/>
            </c:ext>
          </c:extLst>
        </c:ser>
        <c:dLbls>
          <c:showLegendKey val="0"/>
          <c:showVal val="0"/>
          <c:showCatName val="0"/>
          <c:showSerName val="0"/>
          <c:showPercent val="0"/>
          <c:showBubbleSize val="0"/>
        </c:dLbls>
        <c:gapWidth val="150"/>
        <c:axId val="83700736"/>
        <c:axId val="66409216"/>
      </c:barChart>
      <c:catAx>
        <c:axId val="83700736"/>
        <c:scaling>
          <c:orientation val="minMax"/>
        </c:scaling>
        <c:delete val="0"/>
        <c:axPos val="b"/>
        <c:numFmt formatCode="General" sourceLinked="1"/>
        <c:majorTickMark val="out"/>
        <c:minorTickMark val="none"/>
        <c:tickLblPos val="nextTo"/>
        <c:crossAx val="66409216"/>
        <c:crosses val="autoZero"/>
        <c:auto val="1"/>
        <c:lblAlgn val="ctr"/>
        <c:lblOffset val="100"/>
        <c:noMultiLvlLbl val="0"/>
      </c:catAx>
      <c:valAx>
        <c:axId val="66409216"/>
        <c:scaling>
          <c:orientation val="minMax"/>
        </c:scaling>
        <c:delete val="0"/>
        <c:axPos val="l"/>
        <c:majorGridlines/>
        <c:numFmt formatCode="_(* #,##0_);_(* \(#,##0\);_(* &quot;-&quot;??_);_(@_)" sourceLinked="1"/>
        <c:majorTickMark val="out"/>
        <c:minorTickMark val="none"/>
        <c:tickLblPos val="nextTo"/>
        <c:crossAx val="83700736"/>
        <c:crosses val="autoZero"/>
        <c:crossBetween val="between"/>
      </c:valAx>
    </c:plotArea>
    <c:legend>
      <c:legendPos val="r"/>
      <c:overlay val="0"/>
    </c:legend>
    <c:plotVisOnly val="1"/>
    <c:dispBlanksAs val="gap"/>
    <c:showDLblsOverMax val="0"/>
  </c:chart>
  <c:spPr>
    <a:ln>
      <a:solidFill>
        <a:schemeClr val="tx1"/>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Foglio2!$H$9</c:f>
              <c:strCache>
                <c:ptCount val="1"/>
                <c:pt idx="0">
                  <c:v>Feed Unit</c:v>
                </c:pt>
              </c:strCache>
            </c:strRef>
          </c:tx>
          <c:invertIfNegative val="0"/>
          <c:dPt>
            <c:idx val="0"/>
            <c:invertIfNegative val="0"/>
            <c:bubble3D val="0"/>
            <c:spPr>
              <a:solidFill>
                <a:schemeClr val="accent3">
                  <a:lumMod val="50000"/>
                </a:schemeClr>
              </a:solidFill>
            </c:spPr>
            <c:extLst>
              <c:ext xmlns:c16="http://schemas.microsoft.com/office/drawing/2014/chart" uri="{C3380CC4-5D6E-409C-BE32-E72D297353CC}">
                <c16:uniqueId val="{00000001-C48B-4321-B20D-48DCB72EA5D2}"/>
              </c:ext>
            </c:extLst>
          </c:dPt>
          <c:dPt>
            <c:idx val="1"/>
            <c:invertIfNegative val="0"/>
            <c:bubble3D val="0"/>
            <c:spPr>
              <a:solidFill>
                <a:schemeClr val="bg2">
                  <a:lumMod val="50000"/>
                </a:schemeClr>
              </a:solidFill>
            </c:spPr>
            <c:extLst>
              <c:ext xmlns:c16="http://schemas.microsoft.com/office/drawing/2014/chart" uri="{C3380CC4-5D6E-409C-BE32-E72D297353CC}">
                <c16:uniqueId val="{00000003-C48B-4321-B20D-48DCB72EA5D2}"/>
              </c:ext>
            </c:extLst>
          </c:dPt>
          <c:dPt>
            <c:idx val="2"/>
            <c:invertIfNegative val="0"/>
            <c:bubble3D val="0"/>
            <c:spPr>
              <a:solidFill>
                <a:schemeClr val="tx2">
                  <a:lumMod val="75000"/>
                  <a:alpha val="94000"/>
                </a:schemeClr>
              </a:solidFill>
            </c:spPr>
            <c:extLst>
              <c:ext xmlns:c16="http://schemas.microsoft.com/office/drawing/2014/chart" uri="{C3380CC4-5D6E-409C-BE32-E72D297353CC}">
                <c16:uniqueId val="{00000005-C48B-4321-B20D-48DCB72EA5D2}"/>
              </c:ext>
            </c:extLst>
          </c:dPt>
          <c:cat>
            <c:strRef>
              <c:f>Foglio2!$G$10:$G$12</c:f>
              <c:strCache>
                <c:ptCount val="3"/>
                <c:pt idx="0">
                  <c:v>Permanent Grassland</c:v>
                </c:pt>
                <c:pt idx="1">
                  <c:v>Other grazed area</c:v>
                </c:pt>
                <c:pt idx="2">
                  <c:v>Temporary pholiphyte grassland </c:v>
                </c:pt>
              </c:strCache>
            </c:strRef>
          </c:cat>
          <c:val>
            <c:numRef>
              <c:f>Foglio2!$H$10:$H$12</c:f>
              <c:numCache>
                <c:formatCode>_(* #,##0_);_(* \(#,##0\);_(* "-"??_);_(@_)</c:formatCode>
                <c:ptCount val="3"/>
                <c:pt idx="0">
                  <c:v>547244</c:v>
                </c:pt>
                <c:pt idx="1">
                  <c:v>55210</c:v>
                </c:pt>
                <c:pt idx="2">
                  <c:v>401116</c:v>
                </c:pt>
              </c:numCache>
            </c:numRef>
          </c:val>
          <c:extLst>
            <c:ext xmlns:c16="http://schemas.microsoft.com/office/drawing/2014/chart" uri="{C3380CC4-5D6E-409C-BE32-E72D297353CC}">
              <c16:uniqueId val="{00000006-C48B-4321-B20D-48DCB72EA5D2}"/>
            </c:ext>
          </c:extLst>
        </c:ser>
        <c:dLbls>
          <c:showLegendKey val="0"/>
          <c:showVal val="0"/>
          <c:showCatName val="0"/>
          <c:showSerName val="0"/>
          <c:showPercent val="0"/>
          <c:showBubbleSize val="0"/>
        </c:dLbls>
        <c:gapWidth val="150"/>
        <c:axId val="66422656"/>
        <c:axId val="66424192"/>
      </c:barChart>
      <c:catAx>
        <c:axId val="66422656"/>
        <c:scaling>
          <c:orientation val="minMax"/>
        </c:scaling>
        <c:delete val="0"/>
        <c:axPos val="b"/>
        <c:numFmt formatCode="General" sourceLinked="1"/>
        <c:majorTickMark val="out"/>
        <c:minorTickMark val="none"/>
        <c:tickLblPos val="nextTo"/>
        <c:crossAx val="66424192"/>
        <c:crosses val="autoZero"/>
        <c:auto val="1"/>
        <c:lblAlgn val="ctr"/>
        <c:lblOffset val="100"/>
        <c:noMultiLvlLbl val="0"/>
      </c:catAx>
      <c:valAx>
        <c:axId val="66424192"/>
        <c:scaling>
          <c:orientation val="minMax"/>
        </c:scaling>
        <c:delete val="0"/>
        <c:axPos val="l"/>
        <c:majorGridlines/>
        <c:numFmt formatCode="_(* #,##0_);_(* \(#,##0\);_(* &quot;-&quot;??_);_(@_)" sourceLinked="1"/>
        <c:majorTickMark val="out"/>
        <c:minorTickMark val="none"/>
        <c:tickLblPos val="nextTo"/>
        <c:crossAx val="66422656"/>
        <c:crosses val="autoZero"/>
        <c:crossBetween val="between"/>
      </c:valAx>
    </c:plotArea>
    <c:legend>
      <c:legendPos val="r"/>
      <c:overlay val="0"/>
    </c:legend>
    <c:plotVisOnly val="1"/>
    <c:dispBlanksAs val="gap"/>
    <c:showDLblsOverMax val="0"/>
  </c:chart>
  <c:spPr>
    <a:no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Tabelle2!$B$7</c:f>
              <c:strCache>
                <c:ptCount val="1"/>
                <c:pt idx="0">
                  <c:v>Ackerland</c:v>
                </c:pt>
              </c:strCache>
            </c:strRef>
          </c:tx>
          <c:spPr>
            <a:ln w="19050">
              <a:solidFill>
                <a:srgbClr val="993300"/>
              </a:solidFill>
              <a:prstDash val="sysDash"/>
            </a:ln>
          </c:spPr>
          <c:marker>
            <c:symbol val="square"/>
            <c:size val="8"/>
            <c:spPr>
              <a:solidFill>
                <a:srgbClr val="993300"/>
              </a:solidFill>
              <a:ln>
                <a:solidFill>
                  <a:srgbClr val="993300"/>
                </a:solidFill>
              </a:ln>
            </c:spPr>
          </c:marker>
          <c:trendline>
            <c:spPr>
              <a:ln w="25400">
                <a:solidFill>
                  <a:srgbClr val="993300"/>
                </a:solidFill>
              </a:ln>
            </c:spPr>
            <c:trendlineType val="linear"/>
            <c:dispRSqr val="1"/>
            <c:dispEq val="1"/>
            <c:trendlineLbl>
              <c:layout>
                <c:manualLayout>
                  <c:x val="-0.23299059492563429"/>
                  <c:y val="2.5789350588602167E-3"/>
                </c:manualLayout>
              </c:layout>
              <c:numFmt formatCode="General" sourceLinked="0"/>
              <c:txPr>
                <a:bodyPr/>
                <a:lstStyle/>
                <a:p>
                  <a:pPr>
                    <a:defRPr sz="1400">
                      <a:solidFill>
                        <a:srgbClr val="9933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Tabelle2!$B$8:$B$14</c:f>
              <c:numCache>
                <c:formatCode>General</c:formatCode>
                <c:ptCount val="7"/>
                <c:pt idx="0">
                  <c:v>158</c:v>
                </c:pt>
                <c:pt idx="1">
                  <c:v>164</c:v>
                </c:pt>
                <c:pt idx="2">
                  <c:v>174</c:v>
                </c:pt>
                <c:pt idx="3">
                  <c:v>176</c:v>
                </c:pt>
                <c:pt idx="4">
                  <c:v>183</c:v>
                </c:pt>
                <c:pt idx="5">
                  <c:v>204</c:v>
                </c:pt>
                <c:pt idx="6">
                  <c:v>243</c:v>
                </c:pt>
              </c:numCache>
            </c:numRef>
          </c:yVal>
          <c:smooth val="0"/>
          <c:extLst>
            <c:ext xmlns:c16="http://schemas.microsoft.com/office/drawing/2014/chart" uri="{C3380CC4-5D6E-409C-BE32-E72D297353CC}">
              <c16:uniqueId val="{00000000-2CC2-4352-9551-5F9D545F6F12}"/>
            </c:ext>
          </c:extLst>
        </c:ser>
        <c:ser>
          <c:idx val="1"/>
          <c:order val="1"/>
          <c:tx>
            <c:strRef>
              <c:f>Tabelle2!$C$7</c:f>
              <c:strCache>
                <c:ptCount val="1"/>
                <c:pt idx="0">
                  <c:v>Grünland</c:v>
                </c:pt>
              </c:strCache>
            </c:strRef>
          </c:tx>
          <c:spPr>
            <a:ln w="19050">
              <a:solidFill>
                <a:srgbClr val="006600"/>
              </a:solidFill>
              <a:prstDash val="sysDash"/>
            </a:ln>
          </c:spPr>
          <c:marker>
            <c:symbol val="circle"/>
            <c:size val="8"/>
            <c:spPr>
              <a:solidFill>
                <a:srgbClr val="006600"/>
              </a:solidFill>
              <a:ln>
                <a:solidFill>
                  <a:srgbClr val="006600"/>
                </a:solidFill>
              </a:ln>
            </c:spPr>
          </c:marker>
          <c:trendline>
            <c:spPr>
              <a:ln w="25400">
                <a:solidFill>
                  <a:srgbClr val="006600"/>
                </a:solidFill>
              </a:ln>
            </c:spPr>
            <c:trendlineType val="linear"/>
            <c:dispRSqr val="1"/>
            <c:dispEq val="1"/>
            <c:trendlineLbl>
              <c:layout>
                <c:manualLayout>
                  <c:x val="0.1293565179352581"/>
                  <c:y val="0.18752683142329982"/>
                </c:manualLayout>
              </c:layout>
              <c:numFmt formatCode="General" sourceLinked="0"/>
              <c:txPr>
                <a:bodyPr/>
                <a:lstStyle/>
                <a:p>
                  <a:pPr>
                    <a:defRPr sz="1400">
                      <a:solidFill>
                        <a:srgbClr val="0066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Tabelle2!$C$8:$C$14</c:f>
              <c:numCache>
                <c:formatCode>General</c:formatCode>
                <c:ptCount val="7"/>
                <c:pt idx="0">
                  <c:v>119</c:v>
                </c:pt>
                <c:pt idx="1">
                  <c:v>121</c:v>
                </c:pt>
                <c:pt idx="2">
                  <c:v>121</c:v>
                </c:pt>
                <c:pt idx="3">
                  <c:v>121</c:v>
                </c:pt>
                <c:pt idx="4">
                  <c:v>123</c:v>
                </c:pt>
                <c:pt idx="5">
                  <c:v>130</c:v>
                </c:pt>
                <c:pt idx="6">
                  <c:v>153</c:v>
                </c:pt>
              </c:numCache>
            </c:numRef>
          </c:yVal>
          <c:smooth val="0"/>
          <c:extLst>
            <c:ext xmlns:c16="http://schemas.microsoft.com/office/drawing/2014/chart" uri="{C3380CC4-5D6E-409C-BE32-E72D297353CC}">
              <c16:uniqueId val="{00000001-2CC2-4352-9551-5F9D545F6F12}"/>
            </c:ext>
          </c:extLst>
        </c:ser>
        <c:dLbls>
          <c:showLegendKey val="0"/>
          <c:showVal val="0"/>
          <c:showCatName val="0"/>
          <c:showSerName val="0"/>
          <c:showPercent val="0"/>
          <c:showBubbleSize val="0"/>
        </c:dLbls>
        <c:axId val="273507456"/>
        <c:axId val="273508992"/>
      </c:scatterChart>
      <c:valAx>
        <c:axId val="273507456"/>
        <c:scaling>
          <c:orientation val="minMax"/>
        </c:scaling>
        <c:delete val="0"/>
        <c:axPos val="b"/>
        <c:numFmt formatCode="General" sourceLinked="1"/>
        <c:majorTickMark val="out"/>
        <c:minorTickMark val="none"/>
        <c:tickLblPos val="nextTo"/>
        <c:crossAx val="273508992"/>
        <c:crosses val="autoZero"/>
        <c:crossBetween val="midCat"/>
      </c:valAx>
      <c:valAx>
        <c:axId val="273508992"/>
        <c:scaling>
          <c:orientation val="minMax"/>
        </c:scaling>
        <c:delete val="0"/>
        <c:axPos val="l"/>
        <c:majorGridlines/>
        <c:numFmt formatCode="General" sourceLinked="1"/>
        <c:majorTickMark val="out"/>
        <c:minorTickMark val="none"/>
        <c:tickLblPos val="nextTo"/>
        <c:crossAx val="273507456"/>
        <c:crosses val="autoZero"/>
        <c:crossBetween val="midCat"/>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25920371064729"/>
          <c:y val="0.10429447852760736"/>
          <c:w val="0.71978141621186242"/>
          <c:h val="0.73312883435582821"/>
        </c:manualLayout>
      </c:layout>
      <c:scatterChart>
        <c:scatterStyle val="lineMarker"/>
        <c:varyColors val="0"/>
        <c:ser>
          <c:idx val="0"/>
          <c:order val="0"/>
          <c:spPr>
            <a:ln w="12700">
              <a:solidFill>
                <a:srgbClr val="FF6600"/>
              </a:solidFill>
              <a:prstDash val="sysDash"/>
            </a:ln>
          </c:spPr>
          <c:marker>
            <c:symbol val="circle"/>
            <c:size val="8"/>
            <c:spPr>
              <a:solidFill>
                <a:srgbClr val="FF6600"/>
              </a:solidFill>
              <a:ln>
                <a:solidFill>
                  <a:srgbClr val="FF6600"/>
                </a:solidFill>
                <a:prstDash val="solid"/>
              </a:ln>
            </c:spPr>
          </c:marker>
          <c:trendline>
            <c:spPr>
              <a:ln w="25400">
                <a:solidFill>
                  <a:schemeClr val="accent6">
                    <a:lumMod val="75000"/>
                  </a:schemeClr>
                </a:solidFill>
              </a:ln>
            </c:spPr>
            <c:trendlineType val="linear"/>
            <c:dispRSqr val="0"/>
            <c:dispEq val="0"/>
          </c:trendline>
          <c:xVal>
            <c:numRef>
              <c:f>Weizen!$A$33:$A$49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Weizen!$B$33:$B$49</c:f>
              <c:numCache>
                <c:formatCode>#,##0.00</c:formatCode>
                <c:ptCount val="17"/>
                <c:pt idx="0">
                  <c:v>11.81</c:v>
                </c:pt>
                <c:pt idx="1">
                  <c:v>11.38</c:v>
                </c:pt>
                <c:pt idx="2">
                  <c:v>10.43</c:v>
                </c:pt>
                <c:pt idx="3">
                  <c:v>11.13</c:v>
                </c:pt>
                <c:pt idx="4">
                  <c:v>11.81</c:v>
                </c:pt>
                <c:pt idx="5">
                  <c:v>9.35</c:v>
                </c:pt>
                <c:pt idx="6">
                  <c:v>11.18</c:v>
                </c:pt>
                <c:pt idx="7">
                  <c:v>17.52</c:v>
                </c:pt>
                <c:pt idx="8">
                  <c:v>18.64</c:v>
                </c:pt>
                <c:pt idx="9">
                  <c:v>11.26</c:v>
                </c:pt>
                <c:pt idx="10">
                  <c:v>14.95</c:v>
                </c:pt>
                <c:pt idx="11">
                  <c:v>20.86</c:v>
                </c:pt>
                <c:pt idx="12">
                  <c:v>21.87</c:v>
                </c:pt>
                <c:pt idx="13">
                  <c:v>20.260000000000002</c:v>
                </c:pt>
                <c:pt idx="14">
                  <c:v>16.89</c:v>
                </c:pt>
                <c:pt idx="15">
                  <c:v>15.5</c:v>
                </c:pt>
              </c:numCache>
            </c:numRef>
          </c:yVal>
          <c:smooth val="0"/>
          <c:extLst>
            <c:ext xmlns:c16="http://schemas.microsoft.com/office/drawing/2014/chart" uri="{C3380CC4-5D6E-409C-BE32-E72D297353CC}">
              <c16:uniqueId val="{00000000-3F8A-4FAE-84D3-002BF3DF1E6A}"/>
            </c:ext>
          </c:extLst>
        </c:ser>
        <c:ser>
          <c:idx val="1"/>
          <c:order val="1"/>
          <c:spPr>
            <a:ln w="12700">
              <a:solidFill>
                <a:srgbClr val="0000FF"/>
              </a:solidFill>
              <a:prstDash val="sysDash"/>
            </a:ln>
          </c:spPr>
          <c:marker>
            <c:symbol val="circle"/>
            <c:size val="8"/>
            <c:spPr>
              <a:solidFill>
                <a:srgbClr val="0000FF"/>
              </a:solidFill>
              <a:ln>
                <a:solidFill>
                  <a:srgbClr val="0000FF"/>
                </a:solidFill>
                <a:prstDash val="solid"/>
              </a:ln>
            </c:spPr>
          </c:marker>
          <c:trendline>
            <c:spPr>
              <a:ln w="25400">
                <a:solidFill>
                  <a:srgbClr val="0000CC"/>
                </a:solidFill>
              </a:ln>
            </c:spPr>
            <c:trendlineType val="linear"/>
            <c:dispRSqr val="0"/>
            <c:dispEq val="0"/>
          </c:trendline>
          <c:xVal>
            <c:numRef>
              <c:f>Weizen!$A$33:$A$49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Weizen!$C$33:$C$49</c:f>
              <c:numCache>
                <c:formatCode>General</c:formatCode>
                <c:ptCount val="17"/>
                <c:pt idx="2">
                  <c:v>31.5</c:v>
                </c:pt>
                <c:pt idx="3">
                  <c:v>30.02</c:v>
                </c:pt>
                <c:pt idx="4">
                  <c:v>32.200000000000003</c:v>
                </c:pt>
                <c:pt idx="5">
                  <c:v>31.58</c:v>
                </c:pt>
                <c:pt idx="6">
                  <c:v>28.51</c:v>
                </c:pt>
                <c:pt idx="7">
                  <c:v>34.71</c:v>
                </c:pt>
                <c:pt idx="8">
                  <c:v>35.01</c:v>
                </c:pt>
                <c:pt idx="9">
                  <c:v>25.25</c:v>
                </c:pt>
                <c:pt idx="10">
                  <c:v>31.23</c:v>
                </c:pt>
                <c:pt idx="11">
                  <c:v>35.19</c:v>
                </c:pt>
                <c:pt idx="12">
                  <c:v>32.39</c:v>
                </c:pt>
                <c:pt idx="13">
                  <c:v>38.049999999999997</c:v>
                </c:pt>
                <c:pt idx="14">
                  <c:v>37.85</c:v>
                </c:pt>
                <c:pt idx="15">
                  <c:v>28.4</c:v>
                </c:pt>
                <c:pt idx="16">
                  <c:v>22.5</c:v>
                </c:pt>
              </c:numCache>
            </c:numRef>
          </c:yVal>
          <c:smooth val="0"/>
          <c:extLst>
            <c:ext xmlns:c16="http://schemas.microsoft.com/office/drawing/2014/chart" uri="{C3380CC4-5D6E-409C-BE32-E72D297353CC}">
              <c16:uniqueId val="{00000001-3F8A-4FAE-84D3-002BF3DF1E6A}"/>
            </c:ext>
          </c:extLst>
        </c:ser>
        <c:dLbls>
          <c:showLegendKey val="0"/>
          <c:showVal val="0"/>
          <c:showCatName val="0"/>
          <c:showSerName val="0"/>
          <c:showPercent val="0"/>
          <c:showBubbleSize val="0"/>
        </c:dLbls>
        <c:axId val="273982592"/>
        <c:axId val="273984128"/>
      </c:scatterChart>
      <c:valAx>
        <c:axId val="273982592"/>
        <c:scaling>
          <c:orientation val="minMax"/>
          <c:max val="2020"/>
          <c:min val="1995"/>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4128"/>
        <c:crosses val="autoZero"/>
        <c:crossBetween val="midCat"/>
        <c:majorUnit val="5"/>
      </c:valAx>
      <c:valAx>
        <c:axId val="273984128"/>
        <c:scaling>
          <c:orientation val="minMax"/>
        </c:scaling>
        <c:delete val="0"/>
        <c:axPos val="l"/>
        <c:majorGridlines>
          <c:spPr>
            <a:ln w="3175">
              <a:solidFill>
                <a:srgbClr val="000000"/>
              </a:solidFill>
              <a:prstDash val="sysDash"/>
            </a:ln>
          </c:spPr>
        </c:majorGridlines>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2592"/>
        <c:crosses val="autoZero"/>
        <c:crossBetween val="midCat"/>
        <c:majorUnit val="10"/>
      </c:valAx>
      <c:spPr>
        <a:noFill/>
        <a:ln w="25400">
          <a:noFill/>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31002188328274"/>
          <c:y val="8.8414765766074224E-2"/>
          <c:w val="0.80000110035362615"/>
          <c:h val="0.74085476141917372"/>
        </c:manualLayout>
      </c:layout>
      <c:scatterChart>
        <c:scatterStyle val="lineMarker"/>
        <c:varyColors val="0"/>
        <c:ser>
          <c:idx val="0"/>
          <c:order val="0"/>
          <c:spPr>
            <a:ln w="28575">
              <a:noFill/>
            </a:ln>
          </c:spPr>
          <c:marker>
            <c:symbol val="circle"/>
            <c:size val="8"/>
            <c:spPr>
              <a:solidFill>
                <a:srgbClr val="FF0000"/>
              </a:solidFill>
              <a:ln>
                <a:solidFill>
                  <a:srgbClr val="FF0000"/>
                </a:solidFill>
                <a:prstDash val="solid"/>
              </a:ln>
            </c:spPr>
          </c:marker>
          <c:trendline>
            <c:spPr>
              <a:ln w="38100">
                <a:solidFill>
                  <a:srgbClr val="FF0000"/>
                </a:solidFill>
                <a:prstDash val="solid"/>
              </a:ln>
            </c:spPr>
            <c:trendlineType val="linear"/>
            <c:dispRSqr val="1"/>
            <c:dispEq val="1"/>
            <c:trendlineLbl>
              <c:layout>
                <c:manualLayout>
                  <c:x val="-6.1689697238549404E-2"/>
                  <c:y val="0.19561359708085269"/>
                </c:manualLayout>
              </c:layout>
              <c:numFmt formatCode="General" sourceLinked="0"/>
              <c:spPr>
                <a:noFill/>
                <a:ln w="25400">
                  <a:noFill/>
                </a:ln>
              </c:spPr>
              <c:txPr>
                <a:bodyPr/>
                <a:lstStyle/>
                <a:p>
                  <a:pPr>
                    <a:defRPr sz="1200" b="0" i="0" u="none" strike="noStrike" baseline="0">
                      <a:solidFill>
                        <a:srgbClr val="FF0000"/>
                      </a:solidFill>
                      <a:latin typeface="Arial"/>
                      <a:ea typeface="Arial"/>
                      <a:cs typeface="Arial"/>
                    </a:defRPr>
                  </a:pPr>
                  <a:endParaRPr lang="nl-NL"/>
                </a:p>
              </c:txPr>
            </c:trendlineLbl>
          </c:trendline>
          <c:xVal>
            <c:numRef>
              <c:f>Weizen!$A$35:$A$48</c:f>
              <c:numCache>
                <c:formatCode>0</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Weizen!$D$35:$D$48</c:f>
              <c:numCache>
                <c:formatCode>General</c:formatCode>
                <c:ptCount val="14"/>
                <c:pt idx="0">
                  <c:v>3.0201342281879198</c:v>
                </c:pt>
                <c:pt idx="1">
                  <c:v>2.6972147349505837</c:v>
                </c:pt>
                <c:pt idx="2">
                  <c:v>2.7265029635901779</c:v>
                </c:pt>
                <c:pt idx="3">
                  <c:v>3.3775401069518716</c:v>
                </c:pt>
                <c:pt idx="4">
                  <c:v>2.550089445438283</c:v>
                </c:pt>
                <c:pt idx="5">
                  <c:v>1.9811643835616439</c:v>
                </c:pt>
                <c:pt idx="6">
                  <c:v>1.8782188841201715</c:v>
                </c:pt>
                <c:pt idx="7">
                  <c:v>2.2424511545293075</c:v>
                </c:pt>
                <c:pt idx="8">
                  <c:v>2.0889632107023415</c:v>
                </c:pt>
                <c:pt idx="9">
                  <c:v>1.686960690316395</c:v>
                </c:pt>
                <c:pt idx="10">
                  <c:v>1.4810242341106539</c:v>
                </c:pt>
                <c:pt idx="11">
                  <c:v>1.8780848963474825</c:v>
                </c:pt>
                <c:pt idx="12">
                  <c:v>2.2409709887507403</c:v>
                </c:pt>
                <c:pt idx="13">
                  <c:v>1.832258064516129</c:v>
                </c:pt>
              </c:numCache>
            </c:numRef>
          </c:yVal>
          <c:smooth val="0"/>
          <c:extLst>
            <c:ext xmlns:c16="http://schemas.microsoft.com/office/drawing/2014/chart" uri="{C3380CC4-5D6E-409C-BE32-E72D297353CC}">
              <c16:uniqueId val="{00000000-3FC0-4490-9AF4-25A3E8AE5891}"/>
            </c:ext>
          </c:extLst>
        </c:ser>
        <c:dLbls>
          <c:showLegendKey val="0"/>
          <c:showVal val="0"/>
          <c:showCatName val="0"/>
          <c:showSerName val="0"/>
          <c:showPercent val="0"/>
          <c:showBubbleSize val="0"/>
        </c:dLbls>
        <c:axId val="274000512"/>
        <c:axId val="273600896"/>
      </c:scatterChart>
      <c:valAx>
        <c:axId val="274000512"/>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600896"/>
        <c:crosses val="autoZero"/>
        <c:crossBetween val="midCat"/>
      </c:valAx>
      <c:valAx>
        <c:axId val="273600896"/>
        <c:scaling>
          <c:orientation val="minMax"/>
          <c:max val="4"/>
        </c:scaling>
        <c:delete val="0"/>
        <c:axPos val="l"/>
        <c:majorGridlines>
          <c:spPr>
            <a:ln w="3175">
              <a:solidFill>
                <a:srgbClr val="000000"/>
              </a:solidFill>
              <a:prstDash val="sysDash"/>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4000512"/>
        <c:crosses val="autoZero"/>
        <c:crossBetween val="midCat"/>
        <c:majorUnit val="1"/>
      </c:valAx>
      <c:spPr>
        <a:noFill/>
        <a:ln w="25400">
          <a:noFill/>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5940507436571"/>
          <c:y val="5.8401914335195121E-2"/>
          <c:w val="0.86246331669072285"/>
          <c:h val="0.69207180910166566"/>
        </c:manualLayout>
      </c:layout>
      <c:barChart>
        <c:barDir val="col"/>
        <c:grouping val="clustered"/>
        <c:varyColors val="0"/>
        <c:ser>
          <c:idx val="0"/>
          <c:order val="0"/>
          <c:tx>
            <c:strRef>
              <c:f>Tabelle1!$E$8</c:f>
              <c:strCache>
                <c:ptCount val="1"/>
                <c:pt idx="0">
                  <c:v>N-Ertrag [kg/ha]</c:v>
                </c:pt>
              </c:strCache>
            </c:strRef>
          </c:tx>
          <c:spPr>
            <a:solidFill>
              <a:srgbClr val="4FA22E"/>
            </a:solidFill>
            <a:ln>
              <a:solidFill>
                <a:schemeClr val="tx1"/>
              </a:solidFill>
            </a:ln>
          </c:spPr>
          <c:invertIfNegative val="0"/>
          <c:dPt>
            <c:idx val="0"/>
            <c:invertIfNegative val="0"/>
            <c:bubble3D val="0"/>
            <c:spPr>
              <a:solidFill>
                <a:srgbClr val="F90505"/>
              </a:solidFill>
              <a:ln>
                <a:solidFill>
                  <a:schemeClr val="tx1"/>
                </a:solidFill>
              </a:ln>
            </c:spPr>
            <c:extLst>
              <c:ext xmlns:c16="http://schemas.microsoft.com/office/drawing/2014/chart" uri="{C3380CC4-5D6E-409C-BE32-E72D297353CC}">
                <c16:uniqueId val="{00000001-0612-481C-BED5-565CCF4F3361}"/>
              </c:ext>
            </c:extLst>
          </c:dPt>
          <c:dPt>
            <c:idx val="1"/>
            <c:invertIfNegative val="0"/>
            <c:bubble3D val="0"/>
            <c:spPr>
              <a:solidFill>
                <a:srgbClr val="F90505"/>
              </a:solidFill>
              <a:ln>
                <a:solidFill>
                  <a:schemeClr val="tx1"/>
                </a:solidFill>
              </a:ln>
            </c:spPr>
            <c:extLst>
              <c:ext xmlns:c16="http://schemas.microsoft.com/office/drawing/2014/chart" uri="{C3380CC4-5D6E-409C-BE32-E72D297353CC}">
                <c16:uniqueId val="{00000003-0612-481C-BED5-565CCF4F3361}"/>
              </c:ext>
            </c:extLst>
          </c:dPt>
          <c:dLbls>
            <c:dLbl>
              <c:idx val="0"/>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1-0612-481C-BED5-565CCF4F3361}"/>
                </c:ext>
              </c:extLst>
            </c:dLbl>
            <c:dLbl>
              <c:idx val="1"/>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3-0612-481C-BED5-565CCF4F3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Tabelle1!$C$9:$D$12</c:f>
              <c:multiLvlStrCache>
                <c:ptCount val="4"/>
                <c:lvl>
                  <c:pt idx="0">
                    <c:v>10 m³ Herbstülle </c:v>
                  </c:pt>
                  <c:pt idx="1">
                    <c:v>20 m³ Herbstülle </c:v>
                  </c:pt>
                  <c:pt idx="2">
                    <c:v>0 m³ Herbstülle </c:v>
                  </c:pt>
                  <c:pt idx="3">
                    <c:v>0 m³ Herbstülle </c:v>
                  </c:pt>
                </c:lvl>
                <c:lvl>
                  <c:pt idx="0">
                    <c:v>Herbst + Frühjahresgülle</c:v>
                  </c:pt>
                  <c:pt idx="1">
                    <c:v>Herbst + Frühjahresgülle</c:v>
                  </c:pt>
                  <c:pt idx="2">
                    <c:v>nur  Frühjahresgülle</c:v>
                  </c:pt>
                  <c:pt idx="3">
                    <c:v>nur  Frühjahresgülle</c:v>
                  </c:pt>
                </c:lvl>
              </c:multiLvlStrCache>
            </c:multiLvlStrRef>
          </c:cat>
          <c:val>
            <c:numRef>
              <c:f>Tabelle1!$E$9:$E$12</c:f>
              <c:numCache>
                <c:formatCode>General</c:formatCode>
                <c:ptCount val="4"/>
                <c:pt idx="0">
                  <c:v>209</c:v>
                </c:pt>
                <c:pt idx="1">
                  <c:v>216</c:v>
                </c:pt>
                <c:pt idx="2">
                  <c:v>196</c:v>
                </c:pt>
                <c:pt idx="3">
                  <c:v>192</c:v>
                </c:pt>
              </c:numCache>
            </c:numRef>
          </c:val>
          <c:extLst>
            <c:ext xmlns:c16="http://schemas.microsoft.com/office/drawing/2014/chart" uri="{C3380CC4-5D6E-409C-BE32-E72D297353CC}">
              <c16:uniqueId val="{00000004-0612-481C-BED5-565CCF4F3361}"/>
            </c:ext>
          </c:extLst>
        </c:ser>
        <c:dLbls>
          <c:showLegendKey val="0"/>
          <c:showVal val="0"/>
          <c:showCatName val="0"/>
          <c:showSerName val="0"/>
          <c:showPercent val="0"/>
          <c:showBubbleSize val="0"/>
        </c:dLbls>
        <c:gapWidth val="150"/>
        <c:axId val="255352832"/>
        <c:axId val="255354368"/>
      </c:barChart>
      <c:catAx>
        <c:axId val="255352832"/>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nl-NL"/>
          </a:p>
        </c:txPr>
        <c:crossAx val="255354368"/>
        <c:crosses val="autoZero"/>
        <c:auto val="1"/>
        <c:lblAlgn val="ctr"/>
        <c:lblOffset val="100"/>
        <c:noMultiLvlLbl val="0"/>
      </c:catAx>
      <c:valAx>
        <c:axId val="255354368"/>
        <c:scaling>
          <c:orientation val="minMax"/>
          <c:min val="0"/>
        </c:scaling>
        <c:delete val="0"/>
        <c:axPos val="l"/>
        <c:title>
          <c:tx>
            <c:rich>
              <a:bodyPr rot="-5400000" vert="horz"/>
              <a:lstStyle/>
              <a:p>
                <a:pPr>
                  <a:defRPr/>
                </a:pPr>
                <a:r>
                  <a:rPr lang="en-US" dirty="0" smtClean="0"/>
                  <a:t>N</a:t>
                </a:r>
                <a:r>
                  <a:rPr lang="en-US" baseline="0" dirty="0" smtClean="0"/>
                  <a:t> </a:t>
                </a:r>
                <a:r>
                  <a:rPr lang="en-US" dirty="0" smtClean="0"/>
                  <a:t>yield </a:t>
                </a:r>
                <a:r>
                  <a:rPr lang="en-US" dirty="0"/>
                  <a:t>[kg N/ha]</a:t>
                </a:r>
              </a:p>
            </c:rich>
          </c:tx>
          <c:overlay val="0"/>
        </c:title>
        <c:numFmt formatCode="General" sourceLinked="1"/>
        <c:majorTickMark val="out"/>
        <c:minorTickMark val="none"/>
        <c:tickLblPos val="nextTo"/>
        <c:spPr>
          <a:ln>
            <a:solidFill>
              <a:schemeClr val="tx1"/>
            </a:solidFill>
          </a:ln>
        </c:spPr>
        <c:crossAx val="255352832"/>
        <c:crosses val="autoZero"/>
        <c:crossBetween val="between"/>
        <c:majorUnit val="50"/>
      </c:valAx>
    </c:plotArea>
    <c:plotVisOnly val="1"/>
    <c:dispBlanksAs val="gap"/>
    <c:showDLblsOverMax val="0"/>
  </c:chart>
  <c:spPr>
    <a:solidFill>
      <a:schemeClr val="bg1"/>
    </a:solidFill>
    <a:ln>
      <a:noFill/>
    </a:ln>
  </c:spPr>
  <c:txPr>
    <a:bodyPr/>
    <a:lstStyle/>
    <a:p>
      <a:pPr>
        <a:defRPr sz="1800">
          <a:latin typeface="Arial" panose="020B0604020202020204" pitchFamily="34" charset="0"/>
          <a:cs typeface="Arial" panose="020B0604020202020204" pitchFamily="34" charset="0"/>
        </a:defRPr>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Tabelle1!$B$1</c:f>
              <c:strCache>
                <c:ptCount val="1"/>
                <c:pt idx="0">
                  <c:v>N2O-Emissionen</c:v>
                </c:pt>
              </c:strCache>
            </c:strRef>
          </c:tx>
          <c:spPr>
            <a:solidFill>
              <a:schemeClr val="accent1"/>
            </a:solidFill>
            <a:ln>
              <a:solidFill>
                <a:sysClr val="windowText" lastClr="000000"/>
              </a:solidFill>
            </a:ln>
            <a:effectLst/>
          </c:spPr>
          <c:invertIfNegative val="0"/>
          <c:dLbls>
            <c:numFmt formatCode="#,##0.0" sourceLinked="0"/>
            <c:spPr>
              <a:noFill/>
              <a:ln>
                <a:noFill/>
              </a:ln>
              <a:effectLst/>
            </c:spPr>
            <c:txPr>
              <a:bodyPr/>
              <a:lstStyle/>
              <a:p>
                <a:pPr>
                  <a:defRPr b="1">
                    <a:solidFill>
                      <a:srgbClr val="F90505"/>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Tabelle1!$B$2:$B$5</c:f>
              <c:numCache>
                <c:formatCode>0.00</c:formatCode>
                <c:ptCount val="4"/>
                <c:pt idx="0">
                  <c:v>2.4599999999999995</c:v>
                </c:pt>
                <c:pt idx="1">
                  <c:v>8.74</c:v>
                </c:pt>
                <c:pt idx="2">
                  <c:v>2.212333333333333</c:v>
                </c:pt>
                <c:pt idx="3">
                  <c:v>13.306666666666667</c:v>
                </c:pt>
              </c:numCache>
            </c:numRef>
          </c:val>
          <c:extLst>
            <c:ext xmlns:c16="http://schemas.microsoft.com/office/drawing/2014/chart" uri="{C3380CC4-5D6E-409C-BE32-E72D297353CC}">
              <c16:uniqueId val="{00000000-C0EB-4AA4-8BE7-179462AEBC2C}"/>
            </c:ext>
          </c:extLst>
        </c:ser>
        <c:ser>
          <c:idx val="1"/>
          <c:order val="1"/>
          <c:tx>
            <c:strRef>
              <c:f>Tabelle1!$C$1</c:f>
              <c:strCache>
                <c:ptCount val="1"/>
                <c:pt idx="0">
                  <c:v>TM-Ertrag</c:v>
                </c:pt>
              </c:strCache>
            </c:strRef>
          </c:tx>
          <c:spPr>
            <a:solidFill>
              <a:schemeClr val="accent2"/>
            </a:solidFill>
            <a:ln>
              <a:solidFill>
                <a:sysClr val="windowText" lastClr="000000"/>
              </a:solidFill>
            </a:ln>
            <a:effectLst/>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Tabelle1!$A$2:$A$5</c:f>
              <c:strCache>
                <c:ptCount val="4"/>
                <c:pt idx="0">
                  <c:v>ungedüngt unverdichtet</c:v>
                </c:pt>
                <c:pt idx="1">
                  <c:v>gedüngt unverdichtet</c:v>
                </c:pt>
                <c:pt idx="2">
                  <c:v>ungedüngt verdichtet </c:v>
                </c:pt>
                <c:pt idx="3">
                  <c:v>gedüngt verdichtet</c:v>
                </c:pt>
              </c:strCache>
            </c:strRef>
          </c:cat>
          <c:val>
            <c:numRef>
              <c:f>Tabelle1!$C$2:$C$5</c:f>
              <c:numCache>
                <c:formatCode>0.00</c:formatCode>
                <c:ptCount val="4"/>
                <c:pt idx="0">
                  <c:v>15.566666666666668</c:v>
                </c:pt>
                <c:pt idx="1">
                  <c:v>16.566666666666666</c:v>
                </c:pt>
                <c:pt idx="2">
                  <c:v>13.533333333333333</c:v>
                </c:pt>
                <c:pt idx="3">
                  <c:v>13.9</c:v>
                </c:pt>
              </c:numCache>
            </c:numRef>
          </c:val>
          <c:extLst>
            <c:ext xmlns:c16="http://schemas.microsoft.com/office/drawing/2014/chart" uri="{C3380CC4-5D6E-409C-BE32-E72D297353CC}">
              <c16:uniqueId val="{00000001-C0EB-4AA4-8BE7-179462AEBC2C}"/>
            </c:ext>
          </c:extLst>
        </c:ser>
        <c:dLbls>
          <c:showLegendKey val="0"/>
          <c:showVal val="0"/>
          <c:showCatName val="0"/>
          <c:showSerName val="0"/>
          <c:showPercent val="0"/>
          <c:showBubbleSize val="0"/>
        </c:dLbls>
        <c:gapWidth val="219"/>
        <c:overlap val="-27"/>
        <c:axId val="274629376"/>
        <c:axId val="274630912"/>
      </c:barChart>
      <c:catAx>
        <c:axId val="274629376"/>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vert="horz"/>
          <a:lstStyle/>
          <a:p>
            <a:pPr>
              <a:defRPr/>
            </a:pPr>
            <a:endParaRPr lang="nl-NL"/>
          </a:p>
        </c:txPr>
        <c:crossAx val="274630912"/>
        <c:crosses val="autoZero"/>
        <c:auto val="1"/>
        <c:lblAlgn val="ctr"/>
        <c:lblOffset val="100"/>
        <c:noMultiLvlLbl val="0"/>
      </c:catAx>
      <c:valAx>
        <c:axId val="274630912"/>
        <c:scaling>
          <c:orientation val="minMax"/>
        </c:scaling>
        <c:delete val="0"/>
        <c:axPos val="l"/>
        <c:title>
          <c:tx>
            <c:rich>
              <a:bodyPr rot="-5400000" vert="horz"/>
              <a:lstStyle/>
              <a:p>
                <a:pPr>
                  <a:defRPr/>
                </a:pPr>
                <a:r>
                  <a:rPr lang="de-DE" dirty="0">
                    <a:solidFill>
                      <a:srgbClr val="F90505"/>
                    </a:solidFill>
                  </a:rPr>
                  <a:t>N</a:t>
                </a:r>
                <a:r>
                  <a:rPr lang="de-DE" baseline="-25000" dirty="0">
                    <a:solidFill>
                      <a:srgbClr val="F90505"/>
                    </a:solidFill>
                  </a:rPr>
                  <a:t>2</a:t>
                </a:r>
                <a:r>
                  <a:rPr lang="de-DE" dirty="0">
                    <a:solidFill>
                      <a:srgbClr val="F90505"/>
                    </a:solidFill>
                  </a:rPr>
                  <a:t>O kg N/ha</a:t>
                </a:r>
                <a:r>
                  <a:rPr lang="de-DE" dirty="0"/>
                  <a:t> &amp; </a:t>
                </a:r>
                <a:r>
                  <a:rPr lang="de-DE" dirty="0" smtClean="0"/>
                  <a:t>DM t/ha</a:t>
                </a:r>
                <a:endParaRPr lang="de-DE" dirty="0"/>
              </a:p>
            </c:rich>
          </c:tx>
          <c:layout>
            <c:manualLayout>
              <c:xMode val="edge"/>
              <c:yMode val="edge"/>
              <c:x val="1.6666676211234261E-2"/>
              <c:y val="4.8987116510863869E-2"/>
            </c:manualLayout>
          </c:layout>
          <c:overlay val="0"/>
          <c:spPr>
            <a:noFill/>
            <a:ln>
              <a:noFill/>
            </a:ln>
            <a:effectLst/>
          </c:spPr>
        </c:title>
        <c:numFmt formatCode="0" sourceLinked="0"/>
        <c:majorTickMark val="out"/>
        <c:minorTickMark val="none"/>
        <c:tickLblPos val="nextTo"/>
        <c:spPr>
          <a:noFill/>
          <a:ln w="12700">
            <a:solidFill>
              <a:sysClr val="windowText" lastClr="000000"/>
            </a:solidFill>
          </a:ln>
          <a:effectLst/>
        </c:spPr>
        <c:txPr>
          <a:bodyPr rot="-60000000" vert="horz"/>
          <a:lstStyle/>
          <a:p>
            <a:pPr>
              <a:defRPr/>
            </a:pPr>
            <a:endParaRPr lang="nl-NL"/>
          </a:p>
        </c:txPr>
        <c:crossAx val="274629376"/>
        <c:crosses val="autoZero"/>
        <c:crossBetween val="between"/>
        <c:majorUnit val="5"/>
      </c:valAx>
      <c:spPr>
        <a:noFill/>
        <a:ln>
          <a:noFill/>
        </a:ln>
        <a:effectLst/>
      </c:spPr>
    </c:plotArea>
    <c:legend>
      <c:legendPos val="b"/>
      <c:overlay val="0"/>
      <c:spPr>
        <a:noFill/>
        <a:ln>
          <a:noFill/>
        </a:ln>
        <a:effectLst/>
      </c:spPr>
      <c:txPr>
        <a:bodyPr rot="0" vert="horz"/>
        <a:lstStyle/>
        <a:p>
          <a:pPr>
            <a:defRPr>
              <a:solidFill>
                <a:srgbClr val="F90505"/>
              </a:solidFill>
            </a:defRPr>
          </a:pPr>
          <a:endParaRPr lang="nl-N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Arial" panose="020B0604020202020204" pitchFamily="34" charset="0"/>
          <a:cs typeface="Arial" panose="020B0604020202020204" pitchFamily="34" charset="0"/>
        </a:defRPr>
      </a:pPr>
      <a:endParaRPr lang="nl-N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6139662241277"/>
          <c:y val="0.19919975491718109"/>
          <c:w val="0.31216686080291861"/>
          <c:h val="0.4885601798377982"/>
        </c:manualLayout>
      </c:layout>
      <c:pieChart>
        <c:varyColors val="1"/>
        <c:ser>
          <c:idx val="0"/>
          <c:order val="0"/>
          <c:tx>
            <c:strRef>
              <c:f>Arkusz1!$B$1</c:f>
              <c:strCache>
                <c:ptCount val="1"/>
                <c:pt idx="0">
                  <c:v>Sprzedaż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5A-4769-9B1F-BAAB54B1B6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5A-4769-9B1F-BAAB54B1B6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5A-4769-9B1F-BAAB54B1B683}"/>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permanent grassland</c:v>
                </c:pt>
                <c:pt idx="1">
                  <c:v>temporary grassland</c:v>
                </c:pt>
                <c:pt idx="2">
                  <c:v>maize</c:v>
                </c:pt>
              </c:strCache>
            </c:strRef>
          </c:cat>
          <c:val>
            <c:numRef>
              <c:f>Arkusz1!$B$2:$B$4</c:f>
              <c:numCache>
                <c:formatCode>General</c:formatCode>
                <c:ptCount val="3"/>
                <c:pt idx="0">
                  <c:v>76.099999999999994</c:v>
                </c:pt>
                <c:pt idx="1">
                  <c:v>10.8</c:v>
                </c:pt>
                <c:pt idx="2">
                  <c:v>13.1</c:v>
                </c:pt>
              </c:numCache>
            </c:numRef>
          </c:val>
          <c:extLst>
            <c:ext xmlns:c16="http://schemas.microsoft.com/office/drawing/2014/chart" uri="{C3380CC4-5D6E-409C-BE32-E72D297353CC}">
              <c16:uniqueId val="{00000006-015A-4769-9B1F-BAAB54B1B68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321446913114555"/>
          <c:y val="0.27122201936651058"/>
          <c:w val="0.42799577454412807"/>
          <c:h val="0.349773339791596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solidFill>
        <a:schemeClr val="accent3"/>
      </a:solid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err="1" smtClean="0">
                <a:solidFill>
                  <a:schemeClr val="tx1"/>
                </a:solidFill>
              </a:rPr>
              <a:t>Dry</a:t>
            </a:r>
            <a:r>
              <a:rPr lang="pl-PL" sz="2800" dirty="0" smtClean="0">
                <a:solidFill>
                  <a:schemeClr val="tx1"/>
                </a:solidFill>
              </a:rPr>
              <a:t> </a:t>
            </a:r>
            <a:r>
              <a:rPr lang="pl-PL" sz="2800" dirty="0" err="1" smtClean="0">
                <a:solidFill>
                  <a:schemeClr val="tx1"/>
                </a:solidFill>
              </a:rPr>
              <a:t>matter</a:t>
            </a:r>
            <a:r>
              <a:rPr lang="pl-PL" sz="2800" dirty="0" smtClean="0">
                <a:solidFill>
                  <a:schemeClr val="tx1"/>
                </a:solidFill>
              </a:rPr>
              <a:t>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Permanent grassland</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11</c:v>
                </c:pt>
              </c:numCache>
            </c:numRef>
          </c:val>
          <c:extLst>
            <c:ext xmlns:c16="http://schemas.microsoft.com/office/drawing/2014/chart" uri="{C3380CC4-5D6E-409C-BE32-E72D297353CC}">
              <c16:uniqueId val="{00000000-2B5B-4258-959F-07FF72E855A6}"/>
            </c:ext>
          </c:extLst>
        </c:ser>
        <c:ser>
          <c:idx val="1"/>
          <c:order val="1"/>
          <c:tx>
            <c:strRef>
              <c:f>Arkusz1!$C$1</c:f>
              <c:strCache>
                <c:ptCount val="1"/>
                <c:pt idx="0">
                  <c:v>Temporary grassland</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15</c:v>
                </c:pt>
              </c:numCache>
            </c:numRef>
          </c:val>
          <c:extLst>
            <c:ext xmlns:c16="http://schemas.microsoft.com/office/drawing/2014/chart" uri="{C3380CC4-5D6E-409C-BE32-E72D297353CC}">
              <c16:uniqueId val="{00000001-2B5B-4258-959F-07FF72E855A6}"/>
            </c:ext>
          </c:extLst>
        </c:ser>
        <c:dLbls>
          <c:showLegendKey val="0"/>
          <c:showVal val="0"/>
          <c:showCatName val="0"/>
          <c:showSerName val="0"/>
          <c:showPercent val="0"/>
          <c:showBubbleSize val="0"/>
        </c:dLbls>
        <c:gapWidth val="219"/>
        <c:overlap val="-27"/>
        <c:axId val="563718336"/>
        <c:axId val="563718728"/>
      </c:barChart>
      <c:catAx>
        <c:axId val="563718336"/>
        <c:scaling>
          <c:orientation val="minMax"/>
        </c:scaling>
        <c:delete val="1"/>
        <c:axPos val="b"/>
        <c:numFmt formatCode="General" sourceLinked="1"/>
        <c:majorTickMark val="none"/>
        <c:minorTickMark val="none"/>
        <c:tickLblPos val="nextTo"/>
        <c:crossAx val="563718728"/>
        <c:crosses val="autoZero"/>
        <c:auto val="1"/>
        <c:lblAlgn val="ctr"/>
        <c:lblOffset val="100"/>
        <c:noMultiLvlLbl val="0"/>
      </c:catAx>
      <c:valAx>
        <c:axId val="563718728"/>
        <c:scaling>
          <c:orientation val="minMax"/>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63718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Protein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Permanent grassland</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1.55</c:v>
                </c:pt>
              </c:numCache>
            </c:numRef>
          </c:val>
          <c:extLst>
            <c:ext xmlns:c16="http://schemas.microsoft.com/office/drawing/2014/chart" uri="{C3380CC4-5D6E-409C-BE32-E72D297353CC}">
              <c16:uniqueId val="{00000000-AE47-4A4F-968A-B1057DEB27CB}"/>
            </c:ext>
          </c:extLst>
        </c:ser>
        <c:ser>
          <c:idx val="1"/>
          <c:order val="1"/>
          <c:tx>
            <c:strRef>
              <c:f>Arkusz1!$C$1</c:f>
              <c:strCache>
                <c:ptCount val="1"/>
                <c:pt idx="0">
                  <c:v>Temporary grassland</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Arkusz1!$C$2</c:f>
              <c:numCache>
                <c:formatCode>General</c:formatCode>
                <c:ptCount val="1"/>
                <c:pt idx="0">
                  <c:v>2.2999999999999998</c:v>
                </c:pt>
              </c:numCache>
            </c:numRef>
          </c:val>
          <c:extLst>
            <c:ext xmlns:c16="http://schemas.microsoft.com/office/drawing/2014/chart" uri="{C3380CC4-5D6E-409C-BE32-E72D297353CC}">
              <c16:uniqueId val="{00000001-AE47-4A4F-968A-B1057DEB27CB}"/>
            </c:ext>
          </c:extLst>
        </c:ser>
        <c:dLbls>
          <c:showLegendKey val="0"/>
          <c:showVal val="0"/>
          <c:showCatName val="0"/>
          <c:showSerName val="0"/>
          <c:showPercent val="0"/>
          <c:showBubbleSize val="0"/>
        </c:dLbls>
        <c:gapWidth val="219"/>
        <c:overlap val="-27"/>
        <c:axId val="563710888"/>
        <c:axId val="563703832"/>
      </c:barChart>
      <c:catAx>
        <c:axId val="563710888"/>
        <c:scaling>
          <c:orientation val="minMax"/>
        </c:scaling>
        <c:delete val="1"/>
        <c:axPos val="b"/>
        <c:numFmt formatCode="General" sourceLinked="1"/>
        <c:majorTickMark val="none"/>
        <c:minorTickMark val="none"/>
        <c:tickLblPos val="nextTo"/>
        <c:crossAx val="563703832"/>
        <c:crossesAt val="0"/>
        <c:auto val="1"/>
        <c:lblAlgn val="ctr"/>
        <c:lblOffset val="100"/>
        <c:noMultiLvlLbl val="0"/>
      </c:catAx>
      <c:valAx>
        <c:axId val="563703832"/>
        <c:scaling>
          <c:orientation val="minMax"/>
          <c:max val="3"/>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63710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71EDE-EE7E-429C-A327-26B81E0D907E}" type="doc">
      <dgm:prSet loTypeId="urn:microsoft.com/office/officeart/2005/8/layout/arrow2" loCatId="process" qsTypeId="urn:microsoft.com/office/officeart/2005/8/quickstyle/simple1" qsCatId="simple" csTypeId="urn:microsoft.com/office/officeart/2005/8/colors/accent1_2" csCatId="accent1" phldr="1"/>
      <dgm:spPr/>
    </dgm:pt>
    <dgm:pt modelId="{AD7E651E-CDF1-47D7-AC6B-D0C0E443B46D}">
      <dgm:prSet phldrT="[Tekst]"/>
      <dgm:spPr/>
      <dgm:t>
        <a:bodyPr/>
        <a:lstStyle/>
        <a:p>
          <a:r>
            <a:rPr lang="nl-NL" dirty="0" smtClean="0"/>
            <a:t>2014</a:t>
          </a:r>
          <a:endParaRPr lang="nl-NL" dirty="0"/>
        </a:p>
      </dgm:t>
    </dgm:pt>
    <dgm:pt modelId="{BB38134E-9A90-4F2A-B6D0-072421EAD44E}" type="parTrans" cxnId="{D9794A37-1064-45DF-B145-D51F664EB1FF}">
      <dgm:prSet/>
      <dgm:spPr/>
      <dgm:t>
        <a:bodyPr/>
        <a:lstStyle/>
        <a:p>
          <a:endParaRPr lang="nl-NL"/>
        </a:p>
      </dgm:t>
    </dgm:pt>
    <dgm:pt modelId="{69761EAE-B9A7-48AC-AB58-F5F39BF642EF}" type="sibTrans" cxnId="{D9794A37-1064-45DF-B145-D51F664EB1FF}">
      <dgm:prSet/>
      <dgm:spPr/>
      <dgm:t>
        <a:bodyPr/>
        <a:lstStyle/>
        <a:p>
          <a:endParaRPr lang="nl-NL"/>
        </a:p>
      </dgm:t>
    </dgm:pt>
    <dgm:pt modelId="{65FD8BA5-E85D-40AA-B3A5-BE48C51FFA40}">
      <dgm:prSet phldrT="[Tekst]"/>
      <dgm:spPr/>
      <dgm:t>
        <a:bodyPr/>
        <a:lstStyle/>
        <a:p>
          <a:r>
            <a:rPr lang="nl-NL" dirty="0" smtClean="0"/>
            <a:t>2015</a:t>
          </a:r>
          <a:endParaRPr lang="nl-NL" dirty="0"/>
        </a:p>
      </dgm:t>
    </dgm:pt>
    <dgm:pt modelId="{59A35166-D773-45BF-A35D-B98238757447}" type="parTrans" cxnId="{3D995495-458C-438D-B780-1F49180C54F7}">
      <dgm:prSet/>
      <dgm:spPr/>
      <dgm:t>
        <a:bodyPr/>
        <a:lstStyle/>
        <a:p>
          <a:endParaRPr lang="nl-NL"/>
        </a:p>
      </dgm:t>
    </dgm:pt>
    <dgm:pt modelId="{19A329D0-57CD-4E17-B44B-563F018212AA}" type="sibTrans" cxnId="{3D995495-458C-438D-B780-1F49180C54F7}">
      <dgm:prSet/>
      <dgm:spPr/>
      <dgm:t>
        <a:bodyPr/>
        <a:lstStyle/>
        <a:p>
          <a:endParaRPr lang="nl-NL"/>
        </a:p>
      </dgm:t>
    </dgm:pt>
    <dgm:pt modelId="{5B1C9F2A-2D5E-44FE-BCCC-B9DB20DB8BF7}">
      <dgm:prSet phldrT="[Tekst]"/>
      <dgm:spPr/>
      <dgm:t>
        <a:bodyPr/>
        <a:lstStyle/>
        <a:p>
          <a:r>
            <a:rPr lang="nl-NL" dirty="0" smtClean="0">
              <a:solidFill>
                <a:schemeClr val="bg1"/>
              </a:solidFill>
            </a:rPr>
            <a:t>2016</a:t>
          </a:r>
          <a:endParaRPr lang="nl-NL" dirty="0">
            <a:solidFill>
              <a:schemeClr val="bg1"/>
            </a:solidFill>
          </a:endParaRPr>
        </a:p>
      </dgm:t>
    </dgm:pt>
    <dgm:pt modelId="{E3703FDB-EF42-4D80-9B1E-5D501B279324}" type="parTrans" cxnId="{2ED97F51-A813-4F39-BF53-6AFCC9B8D8E2}">
      <dgm:prSet/>
      <dgm:spPr/>
      <dgm:t>
        <a:bodyPr/>
        <a:lstStyle/>
        <a:p>
          <a:endParaRPr lang="nl-NL"/>
        </a:p>
      </dgm:t>
    </dgm:pt>
    <dgm:pt modelId="{DCF31D80-B791-4008-8C26-C10985C24389}" type="sibTrans" cxnId="{2ED97F51-A813-4F39-BF53-6AFCC9B8D8E2}">
      <dgm:prSet/>
      <dgm:spPr/>
      <dgm:t>
        <a:bodyPr/>
        <a:lstStyle/>
        <a:p>
          <a:endParaRPr lang="nl-NL"/>
        </a:p>
      </dgm:t>
    </dgm:pt>
    <dgm:pt modelId="{DFE1C924-6778-46AD-B91D-442F7218637D}">
      <dgm:prSet phldrT="[Tekst]"/>
      <dgm:spPr/>
      <dgm:t>
        <a:bodyPr/>
        <a:lstStyle/>
        <a:p>
          <a:r>
            <a:rPr lang="nl-NL" dirty="0" smtClean="0"/>
            <a:t>13 + 32 Coaches</a:t>
          </a:r>
          <a:endParaRPr lang="nl-NL" dirty="0"/>
        </a:p>
      </dgm:t>
    </dgm:pt>
    <dgm:pt modelId="{939825FC-6F75-47DC-95BA-C70D5DD3B8ED}" type="parTrans" cxnId="{21B9E809-EF8C-4B44-A5B5-4C30B02A16B0}">
      <dgm:prSet/>
      <dgm:spPr/>
      <dgm:t>
        <a:bodyPr/>
        <a:lstStyle/>
        <a:p>
          <a:endParaRPr lang="nl-NL"/>
        </a:p>
      </dgm:t>
    </dgm:pt>
    <dgm:pt modelId="{E901C488-A1DE-4905-9C3D-DC3012288338}" type="sibTrans" cxnId="{21B9E809-EF8C-4B44-A5B5-4C30B02A16B0}">
      <dgm:prSet/>
      <dgm:spPr/>
      <dgm:t>
        <a:bodyPr/>
        <a:lstStyle/>
        <a:p>
          <a:endParaRPr lang="nl-NL"/>
        </a:p>
      </dgm:t>
    </dgm:pt>
    <dgm:pt modelId="{BB783DFA-9C3F-4000-9581-E671478FFD9B}">
      <dgm:prSet phldrT="[Tekst]"/>
      <dgm:spPr/>
      <dgm:t>
        <a:bodyPr/>
        <a:lstStyle/>
        <a:p>
          <a:r>
            <a:rPr lang="nl-NL" dirty="0" smtClean="0"/>
            <a:t>45 + 30</a:t>
          </a:r>
          <a:endParaRPr lang="nl-NL" dirty="0"/>
        </a:p>
      </dgm:t>
    </dgm:pt>
    <dgm:pt modelId="{F096DC9F-2B68-4B91-8DBB-DCA2B77AC246}" type="parTrans" cxnId="{17943982-304D-4A56-BBC4-338857CC35F5}">
      <dgm:prSet/>
      <dgm:spPr/>
      <dgm:t>
        <a:bodyPr/>
        <a:lstStyle/>
        <a:p>
          <a:endParaRPr lang="nl-NL"/>
        </a:p>
      </dgm:t>
    </dgm:pt>
    <dgm:pt modelId="{2CFC99CF-BE2A-4DC8-AAEE-447DB85B4E97}" type="sibTrans" cxnId="{17943982-304D-4A56-BBC4-338857CC35F5}">
      <dgm:prSet/>
      <dgm:spPr/>
      <dgm:t>
        <a:bodyPr/>
        <a:lstStyle/>
        <a:p>
          <a:endParaRPr lang="nl-NL"/>
        </a:p>
      </dgm:t>
    </dgm:pt>
    <dgm:pt modelId="{EDBE1CB9-1E4B-46AF-AB5D-94D56E650A3C}">
      <dgm:prSet phldrT="[Tekst]"/>
      <dgm:spPr/>
      <dgm:t>
        <a:bodyPr/>
        <a:lstStyle/>
        <a:p>
          <a:r>
            <a:rPr lang="nl-NL" dirty="0" smtClean="0"/>
            <a:t>1500 + 1500</a:t>
          </a:r>
          <a:endParaRPr lang="nl-NL" dirty="0"/>
        </a:p>
      </dgm:t>
    </dgm:pt>
    <dgm:pt modelId="{5E10E003-EB7F-4BE6-8051-688EECA4BDBE}" type="parTrans" cxnId="{9A79DC66-1544-4C4D-8ACC-D85C1E2C3EA8}">
      <dgm:prSet/>
      <dgm:spPr/>
      <dgm:t>
        <a:bodyPr/>
        <a:lstStyle/>
        <a:p>
          <a:endParaRPr lang="nl-NL"/>
        </a:p>
      </dgm:t>
    </dgm:pt>
    <dgm:pt modelId="{49A9C336-3A49-43E3-BA29-A3CBA1028BF4}" type="sibTrans" cxnId="{9A79DC66-1544-4C4D-8ACC-D85C1E2C3EA8}">
      <dgm:prSet/>
      <dgm:spPr/>
      <dgm:t>
        <a:bodyPr/>
        <a:lstStyle/>
        <a:p>
          <a:endParaRPr lang="nl-NL"/>
        </a:p>
      </dgm:t>
    </dgm:pt>
    <dgm:pt modelId="{5C5A929D-45CF-4C9D-9E1F-8F1D08AD68F4}">
      <dgm:prSet phldrT="[Tekst]"/>
      <dgm:spPr/>
      <dgm:t>
        <a:bodyPr/>
        <a:lstStyle/>
        <a:p>
          <a:r>
            <a:rPr lang="nl-NL" dirty="0" smtClean="0"/>
            <a:t>400-500 Farm </a:t>
          </a:r>
          <a:r>
            <a:rPr lang="nl-NL" dirty="0" err="1" smtClean="0"/>
            <a:t>Walks</a:t>
          </a:r>
          <a:endParaRPr lang="nl-NL" dirty="0"/>
        </a:p>
      </dgm:t>
    </dgm:pt>
    <dgm:pt modelId="{52C36C1F-D021-4B8B-B9D1-7044849C8F53}" type="parTrans" cxnId="{5E14CAC8-1B4E-4F80-872B-F4C7095E38F5}">
      <dgm:prSet/>
      <dgm:spPr/>
      <dgm:t>
        <a:bodyPr/>
        <a:lstStyle/>
        <a:p>
          <a:endParaRPr lang="nl-NL"/>
        </a:p>
      </dgm:t>
    </dgm:pt>
    <dgm:pt modelId="{FF2C8EF8-59A3-48DA-8C4F-349A4AC82A4B}" type="sibTrans" cxnId="{5E14CAC8-1B4E-4F80-872B-F4C7095E38F5}">
      <dgm:prSet/>
      <dgm:spPr/>
      <dgm:t>
        <a:bodyPr/>
        <a:lstStyle/>
        <a:p>
          <a:endParaRPr lang="nl-NL"/>
        </a:p>
      </dgm:t>
    </dgm:pt>
    <dgm:pt modelId="{769910BB-DB13-4D39-A486-1674F6476FE4}">
      <dgm:prSet phldrT="[Tekst]"/>
      <dgm:spPr/>
      <dgm:t>
        <a:bodyPr/>
        <a:lstStyle/>
        <a:p>
          <a:r>
            <a:rPr lang="nl-NL" dirty="0" smtClean="0"/>
            <a:t>500 + 1000</a:t>
          </a:r>
          <a:endParaRPr lang="nl-NL" dirty="0"/>
        </a:p>
      </dgm:t>
    </dgm:pt>
    <dgm:pt modelId="{2ACC178C-5E9D-494F-990B-1F635B39FFC4}" type="parTrans" cxnId="{DB4A4202-C5CA-4E3C-AE82-66FF9778758A}">
      <dgm:prSet/>
      <dgm:spPr/>
      <dgm:t>
        <a:bodyPr/>
        <a:lstStyle/>
        <a:p>
          <a:endParaRPr lang="nl-NL"/>
        </a:p>
      </dgm:t>
    </dgm:pt>
    <dgm:pt modelId="{3165B0C2-9142-4891-AC54-8A01B3F8198F}" type="sibTrans" cxnId="{DB4A4202-C5CA-4E3C-AE82-66FF9778758A}">
      <dgm:prSet/>
      <dgm:spPr/>
      <dgm:t>
        <a:bodyPr/>
        <a:lstStyle/>
        <a:p>
          <a:endParaRPr lang="nl-NL"/>
        </a:p>
      </dgm:t>
    </dgm:pt>
    <dgm:pt modelId="{956F1870-AA4B-4AF5-B414-810648BF88DA}">
      <dgm:prSet phldrT="[Tekst]"/>
      <dgm:spPr/>
      <dgm:t>
        <a:bodyPr/>
        <a:lstStyle/>
        <a:p>
          <a:r>
            <a:rPr lang="nl-NL" dirty="0" smtClean="0"/>
            <a:t>75</a:t>
          </a:r>
          <a:endParaRPr lang="nl-NL" dirty="0"/>
        </a:p>
      </dgm:t>
    </dgm:pt>
    <dgm:pt modelId="{A4381D18-059D-45BA-B128-A8614F05A343}" type="parTrans" cxnId="{A4F15DFE-9D7D-4300-8D88-C2E8331AF96B}">
      <dgm:prSet/>
      <dgm:spPr/>
      <dgm:t>
        <a:bodyPr/>
        <a:lstStyle/>
        <a:p>
          <a:endParaRPr lang="nl-NL"/>
        </a:p>
      </dgm:t>
    </dgm:pt>
    <dgm:pt modelId="{DF101450-0914-4EAC-895F-5BB70EAA7014}" type="sibTrans" cxnId="{A4F15DFE-9D7D-4300-8D88-C2E8331AF96B}">
      <dgm:prSet/>
      <dgm:spPr/>
      <dgm:t>
        <a:bodyPr/>
        <a:lstStyle/>
        <a:p>
          <a:endParaRPr lang="nl-NL"/>
        </a:p>
      </dgm:t>
    </dgm:pt>
    <dgm:pt modelId="{C721C849-0C2A-4F2A-84D5-DFA043D30649}" type="pres">
      <dgm:prSet presAssocID="{28471EDE-EE7E-429C-A327-26B81E0D907E}" presName="arrowDiagram" presStyleCnt="0">
        <dgm:presLayoutVars>
          <dgm:chMax val="5"/>
          <dgm:dir/>
          <dgm:resizeHandles val="exact"/>
        </dgm:presLayoutVars>
      </dgm:prSet>
      <dgm:spPr/>
    </dgm:pt>
    <dgm:pt modelId="{16A1A03E-B29E-404F-8BAE-6FF26B839117}" type="pres">
      <dgm:prSet presAssocID="{28471EDE-EE7E-429C-A327-26B81E0D907E}" presName="arrow" presStyleLbl="bgShp" presStyleIdx="0" presStyleCnt="1" custLinFactNeighborX="-2390" custLinFactNeighborY="-7353"/>
      <dgm:spPr>
        <a:solidFill>
          <a:schemeClr val="tx2"/>
        </a:solidFill>
      </dgm:spPr>
    </dgm:pt>
    <dgm:pt modelId="{3A838A6A-32C2-40E3-A26B-3D995A3F8226}" type="pres">
      <dgm:prSet presAssocID="{28471EDE-EE7E-429C-A327-26B81E0D907E}" presName="arrowDiagram3" presStyleCnt="0"/>
      <dgm:spPr/>
    </dgm:pt>
    <dgm:pt modelId="{B5808910-F000-4D06-929D-8493CBB3B7B5}" type="pres">
      <dgm:prSet presAssocID="{AD7E651E-CDF1-47D7-AC6B-D0C0E443B46D}" presName="bullet3a" presStyleLbl="node1" presStyleIdx="0" presStyleCnt="3"/>
      <dgm:spPr/>
    </dgm:pt>
    <dgm:pt modelId="{B93F9B73-C81E-4DDE-A2F0-B491C10B5EEA}" type="pres">
      <dgm:prSet presAssocID="{AD7E651E-CDF1-47D7-AC6B-D0C0E443B46D}" presName="textBox3a" presStyleLbl="revTx" presStyleIdx="0" presStyleCnt="3" custScaleX="147883">
        <dgm:presLayoutVars>
          <dgm:bulletEnabled val="1"/>
        </dgm:presLayoutVars>
      </dgm:prSet>
      <dgm:spPr/>
      <dgm:t>
        <a:bodyPr/>
        <a:lstStyle/>
        <a:p>
          <a:endParaRPr lang="nl-NL"/>
        </a:p>
      </dgm:t>
    </dgm:pt>
    <dgm:pt modelId="{7CB8902D-4206-447C-A6BD-C7DDEC480E7F}" type="pres">
      <dgm:prSet presAssocID="{65FD8BA5-E85D-40AA-B3A5-BE48C51FFA40}" presName="bullet3b" presStyleLbl="node1" presStyleIdx="1" presStyleCnt="3"/>
      <dgm:spPr/>
    </dgm:pt>
    <dgm:pt modelId="{98A5C1E2-8DF4-43C7-B72A-AB9E4249A0FE}" type="pres">
      <dgm:prSet presAssocID="{65FD8BA5-E85D-40AA-B3A5-BE48C51FFA40}" presName="textBox3b" presStyleLbl="revTx" presStyleIdx="1" presStyleCnt="3" custScaleY="51384" custLinFactNeighborX="214" custLinFactNeighborY="-13538">
        <dgm:presLayoutVars>
          <dgm:bulletEnabled val="1"/>
        </dgm:presLayoutVars>
      </dgm:prSet>
      <dgm:spPr/>
      <dgm:t>
        <a:bodyPr/>
        <a:lstStyle/>
        <a:p>
          <a:endParaRPr lang="nl-NL"/>
        </a:p>
      </dgm:t>
    </dgm:pt>
    <dgm:pt modelId="{2DB7D39B-CA79-4CC3-A079-B268ACF0E7DB}" type="pres">
      <dgm:prSet presAssocID="{5B1C9F2A-2D5E-44FE-BCCC-B9DB20DB8BF7}" presName="bullet3c" presStyleLbl="node1" presStyleIdx="2" presStyleCnt="3"/>
      <dgm:spPr/>
    </dgm:pt>
    <dgm:pt modelId="{EDC58BE3-1790-4071-A69F-D70B551A6C16}" type="pres">
      <dgm:prSet presAssocID="{5B1C9F2A-2D5E-44FE-BCCC-B9DB20DB8BF7}" presName="textBox3c" presStyleLbl="revTx" presStyleIdx="2" presStyleCnt="3" custScaleX="114829">
        <dgm:presLayoutVars>
          <dgm:bulletEnabled val="1"/>
        </dgm:presLayoutVars>
      </dgm:prSet>
      <dgm:spPr/>
      <dgm:t>
        <a:bodyPr/>
        <a:lstStyle/>
        <a:p>
          <a:endParaRPr lang="nl-NL"/>
        </a:p>
      </dgm:t>
    </dgm:pt>
  </dgm:ptLst>
  <dgm:cxnLst>
    <dgm:cxn modelId="{3933C026-D3C5-44BB-B1FF-D4CB5B0ACD8A}" type="presOf" srcId="{EDBE1CB9-1E4B-46AF-AB5D-94D56E650A3C}" destId="{EDC58BE3-1790-4071-A69F-D70B551A6C16}" srcOrd="0" destOrd="2" presId="urn:microsoft.com/office/officeart/2005/8/layout/arrow2"/>
    <dgm:cxn modelId="{0EE3A893-F63E-4D59-9797-D67A3D44A045}" type="presOf" srcId="{956F1870-AA4B-4AF5-B414-810648BF88DA}" destId="{EDC58BE3-1790-4071-A69F-D70B551A6C16}" srcOrd="0" destOrd="1" presId="urn:microsoft.com/office/officeart/2005/8/layout/arrow2"/>
    <dgm:cxn modelId="{DB4A4202-C5CA-4E3C-AE82-66FF9778758A}" srcId="{65FD8BA5-E85D-40AA-B3A5-BE48C51FFA40}" destId="{769910BB-DB13-4D39-A486-1674F6476FE4}" srcOrd="1" destOrd="0" parTransId="{2ACC178C-5E9D-494F-990B-1F635B39FFC4}" sibTransId="{3165B0C2-9142-4891-AC54-8A01B3F8198F}"/>
    <dgm:cxn modelId="{54BA4EB8-2644-496F-B02A-78B61D67D970}" type="presOf" srcId="{65FD8BA5-E85D-40AA-B3A5-BE48C51FFA40}" destId="{98A5C1E2-8DF4-43C7-B72A-AB9E4249A0FE}" srcOrd="0" destOrd="0" presId="urn:microsoft.com/office/officeart/2005/8/layout/arrow2"/>
    <dgm:cxn modelId="{21EB07D5-B20F-4715-BF11-17E3F8A5DD74}" type="presOf" srcId="{BB783DFA-9C3F-4000-9581-E671478FFD9B}" destId="{98A5C1E2-8DF4-43C7-B72A-AB9E4249A0FE}" srcOrd="0" destOrd="1" presId="urn:microsoft.com/office/officeart/2005/8/layout/arrow2"/>
    <dgm:cxn modelId="{3D995495-458C-438D-B780-1F49180C54F7}" srcId="{28471EDE-EE7E-429C-A327-26B81E0D907E}" destId="{65FD8BA5-E85D-40AA-B3A5-BE48C51FFA40}" srcOrd="1" destOrd="0" parTransId="{59A35166-D773-45BF-A35D-B98238757447}" sibTransId="{19A329D0-57CD-4E17-B44B-563F018212AA}"/>
    <dgm:cxn modelId="{21B9E809-EF8C-4B44-A5B5-4C30B02A16B0}" srcId="{AD7E651E-CDF1-47D7-AC6B-D0C0E443B46D}" destId="{DFE1C924-6778-46AD-B91D-442F7218637D}" srcOrd="0" destOrd="0" parTransId="{939825FC-6F75-47DC-95BA-C70D5DD3B8ED}" sibTransId="{E901C488-A1DE-4905-9C3D-DC3012288338}"/>
    <dgm:cxn modelId="{A4F15DFE-9D7D-4300-8D88-C2E8331AF96B}" srcId="{5B1C9F2A-2D5E-44FE-BCCC-B9DB20DB8BF7}" destId="{956F1870-AA4B-4AF5-B414-810648BF88DA}" srcOrd="0" destOrd="0" parTransId="{A4381D18-059D-45BA-B128-A8614F05A343}" sibTransId="{DF101450-0914-4EAC-895F-5BB70EAA7014}"/>
    <dgm:cxn modelId="{CD2180C4-28DE-47CC-9E8B-69B8905E36AC}" type="presOf" srcId="{5B1C9F2A-2D5E-44FE-BCCC-B9DB20DB8BF7}" destId="{EDC58BE3-1790-4071-A69F-D70B551A6C16}" srcOrd="0" destOrd="0" presId="urn:microsoft.com/office/officeart/2005/8/layout/arrow2"/>
    <dgm:cxn modelId="{2ED97F51-A813-4F39-BF53-6AFCC9B8D8E2}" srcId="{28471EDE-EE7E-429C-A327-26B81E0D907E}" destId="{5B1C9F2A-2D5E-44FE-BCCC-B9DB20DB8BF7}" srcOrd="2" destOrd="0" parTransId="{E3703FDB-EF42-4D80-9B1E-5D501B279324}" sibTransId="{DCF31D80-B791-4008-8C26-C10985C24389}"/>
    <dgm:cxn modelId="{5E14CAC8-1B4E-4F80-872B-F4C7095E38F5}" srcId="{AD7E651E-CDF1-47D7-AC6B-D0C0E443B46D}" destId="{5C5A929D-45CF-4C9D-9E1F-8F1D08AD68F4}" srcOrd="1" destOrd="0" parTransId="{52C36C1F-D021-4B8B-B9D1-7044849C8F53}" sibTransId="{FF2C8EF8-59A3-48DA-8C4F-349A4AC82A4B}"/>
    <dgm:cxn modelId="{B2E60F59-3F5C-4E47-9402-A431E9D0BEFA}" type="presOf" srcId="{769910BB-DB13-4D39-A486-1674F6476FE4}" destId="{98A5C1E2-8DF4-43C7-B72A-AB9E4249A0FE}" srcOrd="0" destOrd="2" presId="urn:microsoft.com/office/officeart/2005/8/layout/arrow2"/>
    <dgm:cxn modelId="{D9794A37-1064-45DF-B145-D51F664EB1FF}" srcId="{28471EDE-EE7E-429C-A327-26B81E0D907E}" destId="{AD7E651E-CDF1-47D7-AC6B-D0C0E443B46D}" srcOrd="0" destOrd="0" parTransId="{BB38134E-9A90-4F2A-B6D0-072421EAD44E}" sibTransId="{69761EAE-B9A7-48AC-AB58-F5F39BF642EF}"/>
    <dgm:cxn modelId="{9A79DC66-1544-4C4D-8ACC-D85C1E2C3EA8}" srcId="{5B1C9F2A-2D5E-44FE-BCCC-B9DB20DB8BF7}" destId="{EDBE1CB9-1E4B-46AF-AB5D-94D56E650A3C}" srcOrd="1" destOrd="0" parTransId="{5E10E003-EB7F-4BE6-8051-688EECA4BDBE}" sibTransId="{49A9C336-3A49-43E3-BA29-A3CBA1028BF4}"/>
    <dgm:cxn modelId="{96B7EFF7-2F84-45B4-AD96-4601A0FDFB38}" type="presOf" srcId="{28471EDE-EE7E-429C-A327-26B81E0D907E}" destId="{C721C849-0C2A-4F2A-84D5-DFA043D30649}" srcOrd="0" destOrd="0" presId="urn:microsoft.com/office/officeart/2005/8/layout/arrow2"/>
    <dgm:cxn modelId="{4497CF2D-CA6A-441C-B14E-6CB52D373947}" type="presOf" srcId="{DFE1C924-6778-46AD-B91D-442F7218637D}" destId="{B93F9B73-C81E-4DDE-A2F0-B491C10B5EEA}" srcOrd="0" destOrd="1" presId="urn:microsoft.com/office/officeart/2005/8/layout/arrow2"/>
    <dgm:cxn modelId="{17943982-304D-4A56-BBC4-338857CC35F5}" srcId="{65FD8BA5-E85D-40AA-B3A5-BE48C51FFA40}" destId="{BB783DFA-9C3F-4000-9581-E671478FFD9B}" srcOrd="0" destOrd="0" parTransId="{F096DC9F-2B68-4B91-8DBB-DCA2B77AC246}" sibTransId="{2CFC99CF-BE2A-4DC8-AAEE-447DB85B4E97}"/>
    <dgm:cxn modelId="{E6562BCC-B74F-478B-92C6-88FEF2DE8EED}" type="presOf" srcId="{5C5A929D-45CF-4C9D-9E1F-8F1D08AD68F4}" destId="{B93F9B73-C81E-4DDE-A2F0-B491C10B5EEA}" srcOrd="0" destOrd="2" presId="urn:microsoft.com/office/officeart/2005/8/layout/arrow2"/>
    <dgm:cxn modelId="{A07994BC-806A-48B9-860B-2FA68E398430}" type="presOf" srcId="{AD7E651E-CDF1-47D7-AC6B-D0C0E443B46D}" destId="{B93F9B73-C81E-4DDE-A2F0-B491C10B5EEA}" srcOrd="0" destOrd="0" presId="urn:microsoft.com/office/officeart/2005/8/layout/arrow2"/>
    <dgm:cxn modelId="{FFF35B02-3B8C-44B0-8D93-A92D23B6E809}" type="presParOf" srcId="{C721C849-0C2A-4F2A-84D5-DFA043D30649}" destId="{16A1A03E-B29E-404F-8BAE-6FF26B839117}" srcOrd="0" destOrd="0" presId="urn:microsoft.com/office/officeart/2005/8/layout/arrow2"/>
    <dgm:cxn modelId="{DEEEA581-B0AD-4610-9C8F-DA7ED085A23A}" type="presParOf" srcId="{C721C849-0C2A-4F2A-84D5-DFA043D30649}" destId="{3A838A6A-32C2-40E3-A26B-3D995A3F8226}" srcOrd="1" destOrd="0" presId="urn:microsoft.com/office/officeart/2005/8/layout/arrow2"/>
    <dgm:cxn modelId="{F7BF262F-F03B-4683-BE14-8FA6BE498E06}" type="presParOf" srcId="{3A838A6A-32C2-40E3-A26B-3D995A3F8226}" destId="{B5808910-F000-4D06-929D-8493CBB3B7B5}" srcOrd="0" destOrd="0" presId="urn:microsoft.com/office/officeart/2005/8/layout/arrow2"/>
    <dgm:cxn modelId="{59D63FF9-237F-4CE7-8BAB-10735BAFE5DC}" type="presParOf" srcId="{3A838A6A-32C2-40E3-A26B-3D995A3F8226}" destId="{B93F9B73-C81E-4DDE-A2F0-B491C10B5EEA}" srcOrd="1" destOrd="0" presId="urn:microsoft.com/office/officeart/2005/8/layout/arrow2"/>
    <dgm:cxn modelId="{817AF87C-3273-4B56-BA48-8996A12B3F91}" type="presParOf" srcId="{3A838A6A-32C2-40E3-A26B-3D995A3F8226}" destId="{7CB8902D-4206-447C-A6BD-C7DDEC480E7F}" srcOrd="2" destOrd="0" presId="urn:microsoft.com/office/officeart/2005/8/layout/arrow2"/>
    <dgm:cxn modelId="{D56589B6-42B8-47A8-8DA1-37F7E63BD3DF}" type="presParOf" srcId="{3A838A6A-32C2-40E3-A26B-3D995A3F8226}" destId="{98A5C1E2-8DF4-43C7-B72A-AB9E4249A0FE}" srcOrd="3" destOrd="0" presId="urn:microsoft.com/office/officeart/2005/8/layout/arrow2"/>
    <dgm:cxn modelId="{88313F45-0326-4C84-B67F-29370A2855C1}" type="presParOf" srcId="{3A838A6A-32C2-40E3-A26B-3D995A3F8226}" destId="{2DB7D39B-CA79-4CC3-A079-B268ACF0E7DB}" srcOrd="4" destOrd="0" presId="urn:microsoft.com/office/officeart/2005/8/layout/arrow2"/>
    <dgm:cxn modelId="{EDFC18AB-D659-47C1-9896-775DE04F05CF}" type="presParOf" srcId="{3A838A6A-32C2-40E3-A26B-3D995A3F8226}" destId="{EDC58BE3-1790-4071-A69F-D70B551A6C1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A03E-B29E-404F-8BAE-6FF26B839117}">
      <dsp:nvSpPr>
        <dsp:cNvPr id="0" name=""/>
        <dsp:cNvSpPr/>
      </dsp:nvSpPr>
      <dsp:spPr>
        <a:xfrm>
          <a:off x="143992" y="0"/>
          <a:ext cx="7834470" cy="4896544"/>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B5808910-F000-4D06-929D-8493CBB3B7B5}">
      <dsp:nvSpPr>
        <dsp:cNvPr id="0" name=""/>
        <dsp:cNvSpPr/>
      </dsp:nvSpPr>
      <dsp:spPr>
        <a:xfrm>
          <a:off x="1326214" y="3379594"/>
          <a:ext cx="203696" cy="2036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F9B73-C81E-4DDE-A2F0-B491C10B5EEA}">
      <dsp:nvSpPr>
        <dsp:cNvPr id="0" name=""/>
        <dsp:cNvSpPr/>
      </dsp:nvSpPr>
      <dsp:spPr>
        <a:xfrm>
          <a:off x="991026" y="3481442"/>
          <a:ext cx="2699503" cy="14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34" tIns="0" rIns="0" bIns="0" numCol="1" spcCol="1270" anchor="t" anchorCtr="0">
          <a:noAutofit/>
        </a:bodyPr>
        <a:lstStyle/>
        <a:p>
          <a:pPr lvl="0" algn="l" defTabSz="1244600">
            <a:lnSpc>
              <a:spcPct val="90000"/>
            </a:lnSpc>
            <a:spcBef>
              <a:spcPct val="0"/>
            </a:spcBef>
            <a:spcAft>
              <a:spcPct val="35000"/>
            </a:spcAft>
          </a:pPr>
          <a:r>
            <a:rPr lang="nl-NL" sz="2800" kern="1200" dirty="0" smtClean="0"/>
            <a:t>2014</a:t>
          </a:r>
          <a:endParaRPr lang="nl-NL" sz="2800" kern="1200" dirty="0"/>
        </a:p>
        <a:p>
          <a:pPr marL="228600" lvl="1" indent="-228600" algn="l" defTabSz="977900">
            <a:lnSpc>
              <a:spcPct val="90000"/>
            </a:lnSpc>
            <a:spcBef>
              <a:spcPct val="0"/>
            </a:spcBef>
            <a:spcAft>
              <a:spcPct val="15000"/>
            </a:spcAft>
            <a:buChar char="••"/>
          </a:pPr>
          <a:r>
            <a:rPr lang="nl-NL" sz="2200" kern="1200" dirty="0" smtClean="0"/>
            <a:t>13 + 32 Coaches</a:t>
          </a:r>
          <a:endParaRPr lang="nl-NL" sz="2200" kern="1200" dirty="0"/>
        </a:p>
        <a:p>
          <a:pPr marL="228600" lvl="1" indent="-228600" algn="l" defTabSz="977900">
            <a:lnSpc>
              <a:spcPct val="90000"/>
            </a:lnSpc>
            <a:spcBef>
              <a:spcPct val="0"/>
            </a:spcBef>
            <a:spcAft>
              <a:spcPct val="15000"/>
            </a:spcAft>
            <a:buChar char="••"/>
          </a:pPr>
          <a:r>
            <a:rPr lang="nl-NL" sz="2200" kern="1200" dirty="0" smtClean="0"/>
            <a:t>400-500 Farm </a:t>
          </a:r>
          <a:r>
            <a:rPr lang="nl-NL" sz="2200" kern="1200" dirty="0" err="1" smtClean="0"/>
            <a:t>Walks</a:t>
          </a:r>
          <a:endParaRPr lang="nl-NL" sz="2200" kern="1200" dirty="0"/>
        </a:p>
      </dsp:txBody>
      <dsp:txXfrm>
        <a:off x="991026" y="3481442"/>
        <a:ext cx="2699503" cy="1415101"/>
      </dsp:txXfrm>
    </dsp:sp>
    <dsp:sp modelId="{7CB8902D-4206-447C-A6BD-C7DDEC480E7F}">
      <dsp:nvSpPr>
        <dsp:cNvPr id="0" name=""/>
        <dsp:cNvSpPr/>
      </dsp:nvSpPr>
      <dsp:spPr>
        <a:xfrm>
          <a:off x="3124225" y="2048714"/>
          <a:ext cx="368220" cy="368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5C1E2-8DF4-43C7-B72A-AB9E4249A0FE}">
      <dsp:nvSpPr>
        <dsp:cNvPr id="0" name=""/>
        <dsp:cNvSpPr/>
      </dsp:nvSpPr>
      <dsp:spPr>
        <a:xfrm>
          <a:off x="3312359" y="2519706"/>
          <a:ext cx="1880272" cy="13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12" tIns="0" rIns="0" bIns="0" numCol="1" spcCol="1270" anchor="t" anchorCtr="0">
          <a:noAutofit/>
        </a:bodyPr>
        <a:lstStyle/>
        <a:p>
          <a:pPr lvl="0" algn="l" defTabSz="1244600">
            <a:lnSpc>
              <a:spcPct val="90000"/>
            </a:lnSpc>
            <a:spcBef>
              <a:spcPct val="0"/>
            </a:spcBef>
            <a:spcAft>
              <a:spcPct val="35000"/>
            </a:spcAft>
          </a:pPr>
          <a:r>
            <a:rPr lang="nl-NL" sz="2800" kern="1200" dirty="0" smtClean="0"/>
            <a:t>2015</a:t>
          </a:r>
          <a:endParaRPr lang="nl-NL" sz="2800" kern="1200" dirty="0"/>
        </a:p>
        <a:p>
          <a:pPr marL="228600" lvl="1" indent="-228600" algn="l" defTabSz="977900">
            <a:lnSpc>
              <a:spcPct val="90000"/>
            </a:lnSpc>
            <a:spcBef>
              <a:spcPct val="0"/>
            </a:spcBef>
            <a:spcAft>
              <a:spcPct val="15000"/>
            </a:spcAft>
            <a:buChar char="••"/>
          </a:pPr>
          <a:r>
            <a:rPr lang="nl-NL" sz="2200" kern="1200" dirty="0" smtClean="0"/>
            <a:t>45 + 30</a:t>
          </a:r>
          <a:endParaRPr lang="nl-NL" sz="2200" kern="1200" dirty="0"/>
        </a:p>
        <a:p>
          <a:pPr marL="228600" lvl="1" indent="-228600" algn="l" defTabSz="977900">
            <a:lnSpc>
              <a:spcPct val="90000"/>
            </a:lnSpc>
            <a:spcBef>
              <a:spcPct val="0"/>
            </a:spcBef>
            <a:spcAft>
              <a:spcPct val="15000"/>
            </a:spcAft>
            <a:buChar char="••"/>
          </a:pPr>
          <a:r>
            <a:rPr lang="nl-NL" sz="2200" kern="1200" dirty="0" smtClean="0"/>
            <a:t>500 + 1000</a:t>
          </a:r>
          <a:endParaRPr lang="nl-NL" sz="2200" kern="1200" dirty="0"/>
        </a:p>
      </dsp:txBody>
      <dsp:txXfrm>
        <a:off x="3312359" y="2519706"/>
        <a:ext cx="1880272" cy="1368725"/>
      </dsp:txXfrm>
    </dsp:sp>
    <dsp:sp modelId="{2DB7D39B-CA79-4CC3-A079-B268ACF0E7DB}">
      <dsp:nvSpPr>
        <dsp:cNvPr id="0" name=""/>
        <dsp:cNvSpPr/>
      </dsp:nvSpPr>
      <dsp:spPr>
        <a:xfrm>
          <a:off x="5286539" y="1238825"/>
          <a:ext cx="509240" cy="50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8BE3-1790-4071-A69F-D70B551A6C16}">
      <dsp:nvSpPr>
        <dsp:cNvPr id="0" name=""/>
        <dsp:cNvSpPr/>
      </dsp:nvSpPr>
      <dsp:spPr>
        <a:xfrm>
          <a:off x="5401746" y="1493445"/>
          <a:ext cx="2159098" cy="340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36" tIns="0" rIns="0" bIns="0" numCol="1" spcCol="1270" anchor="t" anchorCtr="0">
          <a:noAutofit/>
        </a:bodyPr>
        <a:lstStyle/>
        <a:p>
          <a:pPr lvl="0" algn="l" defTabSz="1244600">
            <a:lnSpc>
              <a:spcPct val="90000"/>
            </a:lnSpc>
            <a:spcBef>
              <a:spcPct val="0"/>
            </a:spcBef>
            <a:spcAft>
              <a:spcPct val="35000"/>
            </a:spcAft>
          </a:pPr>
          <a:r>
            <a:rPr lang="nl-NL" sz="2800" kern="1200" dirty="0" smtClean="0">
              <a:solidFill>
                <a:schemeClr val="bg1"/>
              </a:solidFill>
            </a:rPr>
            <a:t>2016</a:t>
          </a:r>
          <a:endParaRPr lang="nl-NL" sz="2800" kern="1200" dirty="0">
            <a:solidFill>
              <a:schemeClr val="bg1"/>
            </a:solidFill>
          </a:endParaRPr>
        </a:p>
        <a:p>
          <a:pPr marL="228600" lvl="1" indent="-228600" algn="l" defTabSz="977900">
            <a:lnSpc>
              <a:spcPct val="90000"/>
            </a:lnSpc>
            <a:spcBef>
              <a:spcPct val="0"/>
            </a:spcBef>
            <a:spcAft>
              <a:spcPct val="15000"/>
            </a:spcAft>
            <a:buChar char="••"/>
          </a:pPr>
          <a:r>
            <a:rPr lang="nl-NL" sz="2200" kern="1200" dirty="0" smtClean="0"/>
            <a:t>75</a:t>
          </a:r>
          <a:endParaRPr lang="nl-NL" sz="2200" kern="1200" dirty="0"/>
        </a:p>
        <a:p>
          <a:pPr marL="228600" lvl="1" indent="-228600" algn="l" defTabSz="977900">
            <a:lnSpc>
              <a:spcPct val="90000"/>
            </a:lnSpc>
            <a:spcBef>
              <a:spcPct val="0"/>
            </a:spcBef>
            <a:spcAft>
              <a:spcPct val="15000"/>
            </a:spcAft>
            <a:buChar char="••"/>
          </a:pPr>
          <a:r>
            <a:rPr lang="nl-NL" sz="2200" kern="1200" dirty="0" smtClean="0"/>
            <a:t>1500 + 1500</a:t>
          </a:r>
          <a:endParaRPr lang="nl-NL" sz="2200" kern="1200" dirty="0"/>
        </a:p>
      </dsp:txBody>
      <dsp:txXfrm>
        <a:off x="5401746" y="1493445"/>
        <a:ext cx="2159098" cy="34030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3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drawings/drawing1.xml><?xml version="1.0" encoding="utf-8"?>
<c:userShapes xmlns:c="http://schemas.openxmlformats.org/drawingml/2006/chart">
  <cdr:relSizeAnchor xmlns:cdr="http://schemas.openxmlformats.org/drawingml/2006/chartDrawing">
    <cdr:from>
      <cdr:x>0.86542</cdr:x>
      <cdr:y>0.44794</cdr:y>
    </cdr:from>
    <cdr:to>
      <cdr:x>0.95997</cdr:x>
      <cdr:y>0.67908</cdr:y>
    </cdr:to>
    <cdr:grpSp>
      <cdr:nvGrpSpPr>
        <cdr:cNvPr id="4" name="Grupp 3"/>
        <cdr:cNvGrpSpPr/>
      </cdr:nvGrpSpPr>
      <cdr:grpSpPr>
        <a:xfrm xmlns:a="http://schemas.openxmlformats.org/drawingml/2006/main">
          <a:off x="6985212" y="2036604"/>
          <a:ext cx="763158" cy="1050901"/>
          <a:chOff x="7738281" y="1967931"/>
          <a:chExt cx="770719" cy="1050878"/>
        </a:xfrm>
      </cdr:grpSpPr>
      <cdr:sp macro="" textlink="">
        <cdr:nvSpPr>
          <cdr:cNvPr id="2" name="textruta 1"/>
          <cdr:cNvSpPr txBox="1"/>
        </cdr:nvSpPr>
        <cdr:spPr>
          <a:xfrm xmlns:a="http://schemas.openxmlformats.org/drawingml/2006/main">
            <a:off x="7738281" y="1967931"/>
            <a:ext cx="770719" cy="24566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sv-SE" sz="1400" dirty="0"/>
              <a:t>G</a:t>
            </a:r>
            <a:r>
              <a:rPr lang="sv-SE" sz="1400" dirty="0" smtClean="0"/>
              <a:t>rass</a:t>
            </a:r>
            <a:endParaRPr lang="sv-SE" sz="1400" dirty="0"/>
          </a:p>
        </cdr:txBody>
      </cdr:sp>
      <cdr:sp macro="" textlink="">
        <cdr:nvSpPr>
          <cdr:cNvPr id="3" name="textruta 1"/>
          <cdr:cNvSpPr txBox="1"/>
        </cdr:nvSpPr>
        <cdr:spPr>
          <a:xfrm xmlns:a="http://schemas.openxmlformats.org/drawingml/2006/main">
            <a:off x="7738281" y="2264391"/>
            <a:ext cx="770719" cy="754418"/>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dirty="0" smtClean="0"/>
              <a:t>Grass/</a:t>
            </a:r>
          </a:p>
          <a:p xmlns:a="http://schemas.openxmlformats.org/drawingml/2006/main">
            <a:r>
              <a:rPr lang="sv-SE" sz="1400" dirty="0" err="1" smtClean="0"/>
              <a:t>clover</a:t>
            </a:r>
            <a:r>
              <a:rPr lang="sv-SE" sz="1400" dirty="0" smtClean="0"/>
              <a:t> </a:t>
            </a:r>
            <a:r>
              <a:rPr lang="sv-SE" sz="1400" dirty="0" err="1" smtClean="0"/>
              <a:t>mixture</a:t>
            </a:r>
            <a:endParaRPr lang="sv-SE" sz="1400"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518D9A-E7BE-A247-87DB-598A53E20B53}" type="datetimeFigureOut">
              <a:t>28-12-2019</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A1252F-7E05-D249-9933-A1BA420DA2D5}" type="slidenum">
              <a:t>‹nr.›</a:t>
            </a:fld>
            <a:endParaRPr lang="es-ES"/>
          </a:p>
        </p:txBody>
      </p:sp>
    </p:spTree>
    <p:extLst>
      <p:ext uri="{BB962C8B-B14F-4D97-AF65-F5344CB8AC3E}">
        <p14:creationId xmlns:p14="http://schemas.microsoft.com/office/powerpoint/2010/main" val="1966679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F8C6C-1830-4D4D-9ECE-84B6837C3646}" type="datetimeFigureOut">
              <a:t>28-12-2019</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90364-92BF-BA4E-BBA3-CA6381F41C98}" type="slidenum">
              <a:t>‹nr.›</a:t>
            </a:fld>
            <a:endParaRPr lang="es-ES"/>
          </a:p>
        </p:txBody>
      </p:sp>
    </p:spTree>
    <p:extLst>
      <p:ext uri="{BB962C8B-B14F-4D97-AF65-F5344CB8AC3E}">
        <p14:creationId xmlns:p14="http://schemas.microsoft.com/office/powerpoint/2010/main" val="215487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8131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IE" altLang="en-US" smtClean="0"/>
          </a:p>
        </p:txBody>
      </p:sp>
      <p:sp>
        <p:nvSpPr>
          <p:cNvPr id="6861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471EE51-6778-4164-99DB-B3B17BE24128}"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59</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9751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91790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4588"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IE" alt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marL="0" marR="0" lvl="0" indent="0" algn="r" defTabSz="920750" rtl="0" eaLnBrk="1" fontAlgn="auto" latinLnBrk="0" hangingPunct="1">
              <a:lnSpc>
                <a:spcPct val="100000"/>
              </a:lnSpc>
              <a:spcBef>
                <a:spcPts val="0"/>
              </a:spcBef>
              <a:spcAft>
                <a:spcPts val="0"/>
              </a:spcAft>
              <a:buClrTx/>
              <a:buSzTx/>
              <a:buFontTx/>
              <a:buNone/>
              <a:tabLst/>
              <a:defRPr/>
            </a:pPr>
            <a:fld id="{AC469074-3327-4394-85E2-5BC94FF33C1B}" type="slidenum">
              <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rPr>
              <a:pPr marL="0" marR="0" lvl="0" indent="0" algn="r" defTabSz="92075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endParaRPr>
          </a:p>
        </p:txBody>
      </p:sp>
    </p:spTree>
    <p:extLst>
      <p:ext uri="{BB962C8B-B14F-4D97-AF65-F5344CB8AC3E}">
        <p14:creationId xmlns:p14="http://schemas.microsoft.com/office/powerpoint/2010/main" val="366402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IE" dirty="0" smtClean="0"/>
          </a:p>
        </p:txBody>
      </p:sp>
      <p:sp>
        <p:nvSpPr>
          <p:cNvPr id="10035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56EBBCBB-E9F9-4E1D-B1D1-A7220361F4C3}"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79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80599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dirty="0"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0402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IE" smtClean="0"/>
          </a:p>
        </p:txBody>
      </p:sp>
      <p:sp>
        <p:nvSpPr>
          <p:cNvPr id="10957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7482304-789C-42F2-B33D-0BB683A41E32}"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02279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IE" smtClean="0"/>
          </a:p>
        </p:txBody>
      </p:sp>
      <p:sp>
        <p:nvSpPr>
          <p:cNvPr id="9523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8ABA531-8E58-4B57-8C04-800D3FADB6F5}"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90</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4888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smtClean="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91</a:t>
            </a:fld>
            <a:endParaRPr kumimoji="0" lang="en-IE" sz="1200" b="0" i="0" u="none" strike="noStrike" kern="1200" cap="none" spc="0" normalizeH="0" baseline="0" noProof="0" smtClean="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63809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92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600">
                <a:solidFill>
                  <a:schemeClr val="bg1"/>
                </a:solidFill>
                <a:latin typeface="Arial" charset="0"/>
              </a:defRPr>
            </a:lvl1pPr>
            <a:lvl2pPr marL="804763" indent="-309524">
              <a:defRPr sz="2600">
                <a:solidFill>
                  <a:schemeClr val="bg1"/>
                </a:solidFill>
                <a:latin typeface="Arial" charset="0"/>
              </a:defRPr>
            </a:lvl2pPr>
            <a:lvl3pPr marL="1238098" indent="-247620">
              <a:defRPr sz="2600">
                <a:solidFill>
                  <a:schemeClr val="bg1"/>
                </a:solidFill>
                <a:latin typeface="Arial" charset="0"/>
              </a:defRPr>
            </a:lvl3pPr>
            <a:lvl4pPr marL="1733337" indent="-247620">
              <a:defRPr sz="2600">
                <a:solidFill>
                  <a:schemeClr val="bg1"/>
                </a:solidFill>
                <a:latin typeface="Arial" charset="0"/>
              </a:defRPr>
            </a:lvl4pPr>
            <a:lvl5pPr marL="2228576" indent="-247620">
              <a:defRPr sz="2600">
                <a:solidFill>
                  <a:schemeClr val="bg1"/>
                </a:solidFill>
                <a:latin typeface="Arial" charset="0"/>
              </a:defRPr>
            </a:lvl5pPr>
            <a:lvl6pPr marL="2723815" indent="-247620" eaLnBrk="0" fontAlgn="base" hangingPunct="0">
              <a:spcBef>
                <a:spcPct val="50000"/>
              </a:spcBef>
              <a:spcAft>
                <a:spcPct val="0"/>
              </a:spcAft>
              <a:defRPr sz="2600">
                <a:solidFill>
                  <a:schemeClr val="bg1"/>
                </a:solidFill>
                <a:latin typeface="Arial" charset="0"/>
              </a:defRPr>
            </a:lvl6pPr>
            <a:lvl7pPr marL="3219054" indent="-247620" eaLnBrk="0" fontAlgn="base" hangingPunct="0">
              <a:spcBef>
                <a:spcPct val="50000"/>
              </a:spcBef>
              <a:spcAft>
                <a:spcPct val="0"/>
              </a:spcAft>
              <a:defRPr sz="2600">
                <a:solidFill>
                  <a:schemeClr val="bg1"/>
                </a:solidFill>
                <a:latin typeface="Arial" charset="0"/>
              </a:defRPr>
            </a:lvl7pPr>
            <a:lvl8pPr marL="3714293" indent="-247620" eaLnBrk="0" fontAlgn="base" hangingPunct="0">
              <a:spcBef>
                <a:spcPct val="50000"/>
              </a:spcBef>
              <a:spcAft>
                <a:spcPct val="0"/>
              </a:spcAft>
              <a:defRPr sz="2600">
                <a:solidFill>
                  <a:schemeClr val="bg1"/>
                </a:solidFill>
                <a:latin typeface="Arial" charset="0"/>
              </a:defRPr>
            </a:lvl8pPr>
            <a:lvl9pPr marL="4209532" indent="-247620" eaLnBrk="0" fontAlgn="base" hangingPunct="0">
              <a:spcBef>
                <a:spcPct val="50000"/>
              </a:spcBef>
              <a:spcAft>
                <a:spcPct val="0"/>
              </a:spcAft>
              <a:defRPr sz="2600">
                <a:solidFill>
                  <a:schemeClr val="bg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39F44D-70B2-44D0-A5C4-3AC1F9BB55D0}" type="slidenum">
              <a:rPr kumimoji="0" lang="en-US" altLang="nl-NL"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nl-NL"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xfrm>
            <a:off x="1004888" y="785813"/>
            <a:ext cx="5129212" cy="3848100"/>
          </a:xfrm>
          <a:ln/>
        </p:spPr>
      </p:sp>
      <p:sp>
        <p:nvSpPr>
          <p:cNvPr id="104452" name="Rectangle 3"/>
          <p:cNvSpPr>
            <a:spLocks noGrp="1" noChangeArrowheads="1"/>
          </p:cNvSpPr>
          <p:nvPr>
            <p:ph type="body" idx="1"/>
          </p:nvPr>
        </p:nvSpPr>
        <p:spPr>
          <a:xfrm>
            <a:off x="969581" y="4872103"/>
            <a:ext cx="5196293" cy="280741"/>
          </a:xfrm>
          <a:noFill/>
        </p:spPr>
        <p:txBody>
          <a:bodyPr/>
          <a:lstStyle/>
          <a:p>
            <a:pPr eaLnBrk="1" hangingPunct="1"/>
            <a:endParaRPr lang="en-US" altLang="nl-NL" smtClean="0"/>
          </a:p>
        </p:txBody>
      </p:sp>
    </p:spTree>
    <p:extLst>
      <p:ext uri="{BB962C8B-B14F-4D97-AF65-F5344CB8AC3E}">
        <p14:creationId xmlns:p14="http://schemas.microsoft.com/office/powerpoint/2010/main" val="3063534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Platshållare för anteckningar 2"/>
          <p:cNvSpPr>
            <a:spLocks noGrp="1"/>
          </p:cNvSpPr>
          <p:nvPr>
            <p:ph type="body" idx="1"/>
          </p:nvPr>
        </p:nvSpPr>
        <p:spPr/>
        <p:txBody>
          <a:bodyPr/>
          <a:lstStyle/>
          <a:p>
            <a:pPr>
              <a:spcBef>
                <a:spcPct val="0"/>
              </a:spcBef>
            </a:pPr>
            <a:endParaRPr lang="en-US" altLang="sv-SE" smtClean="0"/>
          </a:p>
        </p:txBody>
      </p:sp>
      <p:sp>
        <p:nvSpPr>
          <p:cNvPr id="54275" name="Platshållare för bildnumm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30188">
              <a:defRPr>
                <a:solidFill>
                  <a:schemeClr val="tx1"/>
                </a:solidFill>
                <a:latin typeface="Calibri" panose="020F0502020204030204" pitchFamily="34" charset="0"/>
              </a:defRPr>
            </a:lvl5pPr>
            <a:lvl6pPr marL="2514600" indent="-230188" fontAlgn="base">
              <a:spcBef>
                <a:spcPct val="0"/>
              </a:spcBef>
              <a:spcAft>
                <a:spcPct val="0"/>
              </a:spcAft>
              <a:defRPr>
                <a:solidFill>
                  <a:schemeClr val="tx1"/>
                </a:solidFill>
                <a:latin typeface="Calibri" panose="020F0502020204030204" pitchFamily="34" charset="0"/>
              </a:defRPr>
            </a:lvl6pPr>
            <a:lvl7pPr marL="2971800" indent="-230188" fontAlgn="base">
              <a:spcBef>
                <a:spcPct val="0"/>
              </a:spcBef>
              <a:spcAft>
                <a:spcPct val="0"/>
              </a:spcAft>
              <a:defRPr>
                <a:solidFill>
                  <a:schemeClr val="tx1"/>
                </a:solidFill>
                <a:latin typeface="Calibri" panose="020F0502020204030204" pitchFamily="34" charset="0"/>
              </a:defRPr>
            </a:lvl7pPr>
            <a:lvl8pPr marL="3429000" indent="-230188" fontAlgn="base">
              <a:spcBef>
                <a:spcPct val="0"/>
              </a:spcBef>
              <a:spcAft>
                <a:spcPct val="0"/>
              </a:spcAft>
              <a:defRPr>
                <a:solidFill>
                  <a:schemeClr val="tx1"/>
                </a:solidFill>
                <a:latin typeface="Calibri" panose="020F0502020204030204" pitchFamily="34" charset="0"/>
              </a:defRPr>
            </a:lvl8pPr>
            <a:lvl9pPr marL="3886200" indent="-230188"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8C3308-9A0A-407E-AF9C-9349F6B963D7}" type="slidenum">
              <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50907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6638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defTabSz="995637" eaLnBrk="0" hangingPunct="0">
              <a:spcBef>
                <a:spcPct val="30000"/>
              </a:spcBef>
              <a:defRPr sz="1300">
                <a:solidFill>
                  <a:schemeClr val="tx1"/>
                </a:solidFill>
                <a:latin typeface="Arial" charset="0"/>
              </a:defRPr>
            </a:lvl1pPr>
            <a:lvl2pPr marL="804763" indent="-309524" defTabSz="995637" eaLnBrk="0" hangingPunct="0">
              <a:spcBef>
                <a:spcPct val="30000"/>
              </a:spcBef>
              <a:defRPr sz="1300">
                <a:solidFill>
                  <a:schemeClr val="tx1"/>
                </a:solidFill>
                <a:latin typeface="Arial" charset="0"/>
              </a:defRPr>
            </a:lvl2pPr>
            <a:lvl3pPr marL="1238098" indent="-247620" defTabSz="995637" eaLnBrk="0" hangingPunct="0">
              <a:spcBef>
                <a:spcPct val="30000"/>
              </a:spcBef>
              <a:defRPr sz="1300">
                <a:solidFill>
                  <a:schemeClr val="tx1"/>
                </a:solidFill>
                <a:latin typeface="Arial" charset="0"/>
              </a:defRPr>
            </a:lvl3pPr>
            <a:lvl4pPr marL="1733337" indent="-247620" defTabSz="995637" eaLnBrk="0" hangingPunct="0">
              <a:spcBef>
                <a:spcPct val="30000"/>
              </a:spcBef>
              <a:defRPr sz="1300">
                <a:solidFill>
                  <a:schemeClr val="tx1"/>
                </a:solidFill>
                <a:latin typeface="Arial" charset="0"/>
              </a:defRPr>
            </a:lvl4pPr>
            <a:lvl5pPr marL="2228576" indent="-247620" defTabSz="995637" eaLnBrk="0" hangingPunct="0">
              <a:spcBef>
                <a:spcPct val="30000"/>
              </a:spcBef>
              <a:defRPr sz="1300">
                <a:solidFill>
                  <a:schemeClr val="tx1"/>
                </a:solidFill>
                <a:latin typeface="Arial" charset="0"/>
              </a:defRPr>
            </a:lvl5pPr>
            <a:lvl6pPr marL="2723815" indent="-247620" defTabSz="995637" eaLnBrk="0" fontAlgn="base" hangingPunct="0">
              <a:spcBef>
                <a:spcPct val="30000"/>
              </a:spcBef>
              <a:spcAft>
                <a:spcPct val="0"/>
              </a:spcAft>
              <a:defRPr sz="1300">
                <a:solidFill>
                  <a:schemeClr val="tx1"/>
                </a:solidFill>
                <a:latin typeface="Arial" charset="0"/>
              </a:defRPr>
            </a:lvl6pPr>
            <a:lvl7pPr marL="3219054" indent="-247620" defTabSz="995637" eaLnBrk="0" fontAlgn="base" hangingPunct="0">
              <a:spcBef>
                <a:spcPct val="30000"/>
              </a:spcBef>
              <a:spcAft>
                <a:spcPct val="0"/>
              </a:spcAft>
              <a:defRPr sz="1300">
                <a:solidFill>
                  <a:schemeClr val="tx1"/>
                </a:solidFill>
                <a:latin typeface="Arial" charset="0"/>
              </a:defRPr>
            </a:lvl7pPr>
            <a:lvl8pPr marL="3714293" indent="-247620" defTabSz="995637" eaLnBrk="0" fontAlgn="base" hangingPunct="0">
              <a:spcBef>
                <a:spcPct val="30000"/>
              </a:spcBef>
              <a:spcAft>
                <a:spcPct val="0"/>
              </a:spcAft>
              <a:defRPr sz="1300">
                <a:solidFill>
                  <a:schemeClr val="tx1"/>
                </a:solidFill>
                <a:latin typeface="Arial" charset="0"/>
              </a:defRPr>
            </a:lvl8pPr>
            <a:lvl9pPr marL="4209532" indent="-247620" defTabSz="995637" eaLnBrk="0" fontAlgn="base" hangingPunct="0">
              <a:spcBef>
                <a:spcPct val="30000"/>
              </a:spcBef>
              <a:spcAft>
                <a:spcPct val="0"/>
              </a:spcAft>
              <a:defRPr sz="1300">
                <a:solidFill>
                  <a:schemeClr val="tx1"/>
                </a:solidFill>
                <a:latin typeface="Arial" charset="0"/>
              </a:defRPr>
            </a:lvl9pPr>
          </a:lstStyle>
          <a:p>
            <a:pPr marL="0" marR="0" lvl="0" indent="0" algn="r" defTabSz="995637" rtl="0" eaLnBrk="1" fontAlgn="auto" latinLnBrk="0" hangingPunct="1">
              <a:lnSpc>
                <a:spcPct val="100000"/>
              </a:lnSpc>
              <a:spcBef>
                <a:spcPct val="0"/>
              </a:spcBef>
              <a:spcAft>
                <a:spcPts val="0"/>
              </a:spcAft>
              <a:buClrTx/>
              <a:buSzTx/>
              <a:buFontTx/>
              <a:buNone/>
              <a:tabLst/>
              <a:defRPr/>
            </a:pPr>
            <a:fld id="{2FE0F0E5-C457-4043-8973-8178FD5F7F43}" type="slidenum">
              <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rPr>
              <a:pPr marL="0" marR="0" lvl="0" indent="0" algn="r" defTabSz="995637" rtl="0" eaLnBrk="1" fontAlgn="auto" latinLnBrk="0" hangingPunct="1">
                <a:lnSpc>
                  <a:spcPct val="100000"/>
                </a:lnSpc>
                <a:spcBef>
                  <a:spcPct val="0"/>
                </a:spcBef>
                <a:spcAft>
                  <a:spcPts val="0"/>
                </a:spcAft>
                <a:buClrTx/>
                <a:buSzTx/>
                <a:buFontTx/>
                <a:buNone/>
                <a:tabLst/>
                <a:defRPr/>
              </a:pPr>
              <a:t>118</a:t>
            </a:fld>
            <a:endPar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947127" y="4860461"/>
            <a:ext cx="5205048" cy="279749"/>
          </a:xfrm>
          <a:solidFill>
            <a:srgbClr val="FFFFFF"/>
          </a:solidFill>
          <a:ln w="12700">
            <a:solidFill>
              <a:srgbClr val="000000"/>
            </a:solidFill>
            <a:miter lim="800000"/>
            <a:headEnd/>
            <a:tailEnd/>
          </a:ln>
        </p:spPr>
        <p:txBody>
          <a:bodyPr lIns="91431" tIns="45715" rIns="91431" bIns="45715"/>
          <a:lstStyle/>
          <a:p>
            <a:endParaRPr lang="en-US" altLang="en-US" smtClean="0"/>
          </a:p>
        </p:txBody>
      </p:sp>
    </p:spTree>
    <p:extLst>
      <p:ext uri="{BB962C8B-B14F-4D97-AF65-F5344CB8AC3E}">
        <p14:creationId xmlns:p14="http://schemas.microsoft.com/office/powerpoint/2010/main" val="452040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18E459-31FC-479A-91EA-46324AD0A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95845-FB8B-42F1-AECC-0588440ED3E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23" name="Rectangle 2">
            <a:extLst>
              <a:ext uri="{FF2B5EF4-FFF2-40B4-BE49-F238E27FC236}">
                <a16:creationId xmlns:a16="http://schemas.microsoft.com/office/drawing/2014/main" id="{D8E5B44A-D204-42EC-9EED-B10684AEF54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24D10AA2-4147-4D68-88ED-B25C6883E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056064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AD18B84-17CC-4F4E-9E91-FAEF48F68E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1C40D-761F-4EB7-B727-2F68F9CE321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71" name="Rectangle 2">
            <a:extLst>
              <a:ext uri="{FF2B5EF4-FFF2-40B4-BE49-F238E27FC236}">
                <a16:creationId xmlns:a16="http://schemas.microsoft.com/office/drawing/2014/main" id="{F2389CBB-3B9E-4CB5-B07E-E83B2B4E438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2F892F4-5248-488D-99D1-7D8466EC77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219368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737AE79-F777-40EE-90BA-D2C6ADFD49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AD3779-55DE-4833-8B0D-2598ED0396B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19" name="Rectangle 2">
            <a:extLst>
              <a:ext uri="{FF2B5EF4-FFF2-40B4-BE49-F238E27FC236}">
                <a16:creationId xmlns:a16="http://schemas.microsoft.com/office/drawing/2014/main" id="{E7131F30-B664-4DF7-AD46-76DEAB53C51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FECA327B-61F8-470D-8C24-3359D53249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420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B38EB85-30CF-4A17-95D6-7C5FB575DE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33D82-1DDE-4828-A41E-2F7A0B26CC4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1026">
            <a:extLst>
              <a:ext uri="{FF2B5EF4-FFF2-40B4-BE49-F238E27FC236}">
                <a16:creationId xmlns:a16="http://schemas.microsoft.com/office/drawing/2014/main" id="{496668C8-94DE-4770-9A53-C771C8AC6BE4}"/>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974EA23-41F0-4443-895F-CA5E5B07A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00367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E32F941-697D-4FC6-A76C-4328A55461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01005-CEC8-45F1-AAAD-32E36F15863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15" name="Rectangle 1026">
            <a:extLst>
              <a:ext uri="{FF2B5EF4-FFF2-40B4-BE49-F238E27FC236}">
                <a16:creationId xmlns:a16="http://schemas.microsoft.com/office/drawing/2014/main" id="{A406D7DF-E959-4668-98E0-BDB7DB46D762}"/>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F71400FA-1F69-4228-89C0-E11133FB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956822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D4BFF0-E457-42CE-A13E-91979F7D26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48E42F-85D1-45E1-933B-9A2C59ADC51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3" name="Rectangle 2">
            <a:extLst>
              <a:ext uri="{FF2B5EF4-FFF2-40B4-BE49-F238E27FC236}">
                <a16:creationId xmlns:a16="http://schemas.microsoft.com/office/drawing/2014/main" id="{83F1DECB-9DA2-4BB5-8D77-0BF0238E535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26C633B4-0460-47B1-8D20-A37107DE6E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42657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894405-3B6F-4B17-8D8D-91CB27BE0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6BCE70-ED2A-468A-8649-C363CC8220F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411" name="Rectangle 2">
            <a:extLst>
              <a:ext uri="{FF2B5EF4-FFF2-40B4-BE49-F238E27FC236}">
                <a16:creationId xmlns:a16="http://schemas.microsoft.com/office/drawing/2014/main" id="{C19ECFE5-7CAA-4885-BB97-E81C145549C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6576593-BD96-45A4-9027-71ABBDC7C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72880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A6CD6D-E14D-4FD4-8123-3A436944C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4B4C0-AE3C-4EF7-ACC5-694BB641469A}"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9" name="Rectangle 2">
            <a:extLst>
              <a:ext uri="{FF2B5EF4-FFF2-40B4-BE49-F238E27FC236}">
                <a16:creationId xmlns:a16="http://schemas.microsoft.com/office/drawing/2014/main" id="{BFF0DA71-E7E9-4BB7-9FB8-A9B416DCBF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F95BCF-2F00-47D6-88CB-A1947F8D1B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136622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3704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8EF786-D92C-4622-BFF1-F1389BF11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0D11BC-7119-4A30-B973-0C07EE82034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07" name="Rectangle 2">
            <a:extLst>
              <a:ext uri="{FF2B5EF4-FFF2-40B4-BE49-F238E27FC236}">
                <a16:creationId xmlns:a16="http://schemas.microsoft.com/office/drawing/2014/main" id="{250E9C4D-BCBC-4F1C-980D-13BB573A4132}"/>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C642E86C-81A3-4E84-9C2E-3E8BAED39D8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024119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937C02C-086E-4AEF-8EEC-40A4AE872C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BBC061-395C-41A3-AF3F-09AD02F370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555" name="Rectangle 2">
            <a:extLst>
              <a:ext uri="{FF2B5EF4-FFF2-40B4-BE49-F238E27FC236}">
                <a16:creationId xmlns:a16="http://schemas.microsoft.com/office/drawing/2014/main" id="{1CFD0BAD-7F77-4FDF-AF6E-6AD8888F1D58}"/>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1B5EBE6-A7F5-43A3-A655-70D3804894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67299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FE2386E-3F00-427E-8BC9-EB9487C8C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39DBD-642D-45BC-AB28-3F1DFB151AC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03" name="Rectangle 1026">
            <a:extLst>
              <a:ext uri="{FF2B5EF4-FFF2-40B4-BE49-F238E27FC236}">
                <a16:creationId xmlns:a16="http://schemas.microsoft.com/office/drawing/2014/main" id="{2739E2A4-6C98-4693-9E57-8E1BF5953683}"/>
              </a:ext>
            </a:extLst>
          </p:cNvPr>
          <p:cNvSpPr>
            <a:spLocks noGrp="1" noRot="1" noChangeAspect="1" noChangeArrowheads="1" noTextEdit="1"/>
          </p:cNvSpPr>
          <p:nvPr>
            <p:ph type="sldImg"/>
          </p:nvPr>
        </p:nvSpPr>
        <p:spPr>
          <a:solidFill>
            <a:srgbClr val="FFFFFF"/>
          </a:solidFill>
          <a:ln/>
        </p:spPr>
      </p:sp>
      <p:sp>
        <p:nvSpPr>
          <p:cNvPr id="25604" name="Rectangle 1027">
            <a:extLst>
              <a:ext uri="{FF2B5EF4-FFF2-40B4-BE49-F238E27FC236}">
                <a16:creationId xmlns:a16="http://schemas.microsoft.com/office/drawing/2014/main" id="{DC0625FF-3082-4130-BB87-2823E8D524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67116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4F0106-5945-4B0E-908B-EF121BFE5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9FA31E-07C8-476C-9FEF-0117B067D6A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651" name="Rectangle 2">
            <a:extLst>
              <a:ext uri="{FF2B5EF4-FFF2-40B4-BE49-F238E27FC236}">
                <a16:creationId xmlns:a16="http://schemas.microsoft.com/office/drawing/2014/main" id="{8C04CCD7-3175-4F11-A646-1E1148B83D4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B3151-6F8E-4A1D-9D76-A6AD342B5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29908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66550B8-BD1D-4825-8FDF-5A17EF8C1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05419-1E20-47BF-9390-303761B3995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99" name="Rectangle 2">
            <a:extLst>
              <a:ext uri="{FF2B5EF4-FFF2-40B4-BE49-F238E27FC236}">
                <a16:creationId xmlns:a16="http://schemas.microsoft.com/office/drawing/2014/main" id="{0A898913-63C5-4DF5-B3D5-6213F2C4808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926670C-7CC2-4E74-9B83-E2D9DFD95E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890153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33FA391-AB1F-41C1-B58B-0F3FE93509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4A9253-D1A8-4F32-B447-8805DA9BA10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747" name="Rectangle 2">
            <a:extLst>
              <a:ext uri="{FF2B5EF4-FFF2-40B4-BE49-F238E27FC236}">
                <a16:creationId xmlns:a16="http://schemas.microsoft.com/office/drawing/2014/main" id="{E88A5661-888D-42AE-873C-EA98D0CCBC0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30DF1B6-50F9-4248-95C6-E935500CFA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87116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EAA59B1-5EC4-41AC-987D-6E7F450E7F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A07CC-5BDA-49EC-93E4-89015286BF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AAE90F33-F42C-4EA6-95E4-89A0D610242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E47F62C-49AA-429E-B8A4-402694B7A2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7094026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F9F0E3-D23A-4C78-88CE-32802FB1FF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3FF6A-BB97-4233-945F-4B8039F969E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6D2EDAEA-479D-4E92-B0BB-670B9599707E}"/>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AF56EBC-2568-4E0B-A077-6AB5ADCE69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715341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BE7857-3239-4130-9F79-3DF3B03D18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79458-67C5-4CB2-8AA1-3CB25330322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572AE80E-F118-45E9-9404-143CB04F2B2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922D6A46-3A63-4875-BEAA-AA97E17C9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27251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52539E7-CF70-45D5-AA8A-E7228CC8A1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2CCC63-AD99-46FA-A207-AD38A4608883}"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D5ED6225-BFBA-4C15-8E9F-AA0CDA827F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23F14D4-7652-4301-B10D-96060AADF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269487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629858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12D8922-B892-4164-B21F-BE4A04E024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E654E8-331B-4ABC-AB6A-34F6AF45D41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DCC32563-785C-4176-BE1E-D43D0225DEEA}"/>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5A814FAE-2163-498A-924D-331D90B622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72613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DCD2E50-17E5-4360-84AD-D878D9401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35A97-E88E-4CC3-939D-9603B0B05B8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035" name="Rectangle 2">
            <a:extLst>
              <a:ext uri="{FF2B5EF4-FFF2-40B4-BE49-F238E27FC236}">
                <a16:creationId xmlns:a16="http://schemas.microsoft.com/office/drawing/2014/main" id="{853CB493-7F94-4B52-ACE6-4521713E17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0740FD-9410-4FDA-A206-8380E31A5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803726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A1FCF7-7CCE-49A7-A4B9-70C8A9EE81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B6C037-417D-4710-9BC3-FEDFCA1C9B8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7EF49EB5-07B3-41D9-843F-14DE6C7805E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79C7138-40DB-489E-B71A-264F4CB7D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230210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506B550-8268-43F6-9701-BA24B6592F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5ECD7-8D73-4949-9BD0-1EE32978817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0C0D1039-BC68-4B6D-8779-3A91DF61338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F3DCA5-415F-42B8-8A16-2179D13BDE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1227203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E501D1D-1D6F-46F9-9642-B2A7689BB7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E957D4-99FF-4FDE-B4F2-6C9589F511A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D4FD0E92-2DE7-4EA5-9043-69971546122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C1D5199-8D3D-4571-9AFB-3202E84564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511667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C17923-117E-4A34-A983-274DCF64E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D564F-CE35-43C2-BEFB-E485B8F6BD7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27" name="Rectangle 2">
            <a:extLst>
              <a:ext uri="{FF2B5EF4-FFF2-40B4-BE49-F238E27FC236}">
                <a16:creationId xmlns:a16="http://schemas.microsoft.com/office/drawing/2014/main" id="{405E66D9-A5DE-4B8B-9683-C15B56320B0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289942D-2B73-4966-AE72-57DB8589A3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81829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9E91BFD-9B21-4EE6-8803-29EC9D6408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317CED-C81B-40F5-8DDB-A06592BC659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554F08AA-0F9F-4118-9C08-A3B905E74A4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569BF-37AF-4A79-BB41-31978294D8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920214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F272343-4941-4D9B-B7DD-BEB5F07F87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25A8CD-ACD1-4C60-B2D3-6A79E1AF972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323" name="Rectangle 1026">
            <a:extLst>
              <a:ext uri="{FF2B5EF4-FFF2-40B4-BE49-F238E27FC236}">
                <a16:creationId xmlns:a16="http://schemas.microsoft.com/office/drawing/2014/main" id="{49AC747F-6096-4477-9B54-1526C6EE1A8D}"/>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8E03235C-7359-41E3-BE0E-AF9EB8158C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1471862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46854F-2CDA-4B81-91B6-B3B991C541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C60CCE-B8CD-4165-B16F-A62FA1086F9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8371" name="Rectangle 2">
            <a:extLst>
              <a:ext uri="{FF2B5EF4-FFF2-40B4-BE49-F238E27FC236}">
                <a16:creationId xmlns:a16="http://schemas.microsoft.com/office/drawing/2014/main" id="{D11183D9-9817-45EB-A522-E1FE3D30D246}"/>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EF4BA64E-3254-42D2-9D59-33229E2B92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9501247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9716E70-672F-4D98-AABD-D3300FA4AF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E0BE41-031C-410B-908C-6F672EFB8FD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0419" name="Rectangle 2">
            <a:extLst>
              <a:ext uri="{FF2B5EF4-FFF2-40B4-BE49-F238E27FC236}">
                <a16:creationId xmlns:a16="http://schemas.microsoft.com/office/drawing/2014/main" id="{7192ED8D-7F4D-4180-B461-D545B485B30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CE138CE-5051-4630-8559-E0070312A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60623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84882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99E710A-7706-4123-BEE4-BCE7BFE491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6B1D45-CAF3-4319-8D4B-8B1F6D83102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2467" name="Rectangle 1026">
            <a:extLst>
              <a:ext uri="{FF2B5EF4-FFF2-40B4-BE49-F238E27FC236}">
                <a16:creationId xmlns:a16="http://schemas.microsoft.com/office/drawing/2014/main" id="{678BBA29-6271-4090-A02B-C832BEB39B7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680487FB-DEC6-4FC3-BF27-536FA16910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557035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D692F6-E25B-4731-B8CD-F09040237D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38659-BF5A-4D83-BC75-CE4E7F0052B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4515" name="Rectangle 2">
            <a:extLst>
              <a:ext uri="{FF2B5EF4-FFF2-40B4-BE49-F238E27FC236}">
                <a16:creationId xmlns:a16="http://schemas.microsoft.com/office/drawing/2014/main" id="{73AF3353-691F-499C-93F7-47105EBC36E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ABCB2B8-61BD-46D8-98B5-5883D6B21A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1453056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841AEB8-20A0-4A57-B4F7-7C686DB8F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7B8AE8-BE9E-4B85-8C68-062707C9D45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704FEA0A-D1E3-48DA-897E-68EE9F7205D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E55EF32-87A9-4C49-BFAF-F9B0E70DE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416290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328E32-F9D8-4013-A8F7-258794DA9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C6450-EF15-4E37-9F14-3BA1B9EC07F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8611" name="Rectangle 2">
            <a:extLst>
              <a:ext uri="{FF2B5EF4-FFF2-40B4-BE49-F238E27FC236}">
                <a16:creationId xmlns:a16="http://schemas.microsoft.com/office/drawing/2014/main" id="{48B17ABA-ADE2-4A74-A0B7-DE0BE6F6E0C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FD4E659-AB70-49C6-BC20-ED8523906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727064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03A40E6-048B-4874-8E92-DDBE1684E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7F566-00F4-472A-96EF-2DD02924F89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0659" name="Rectangle 2">
            <a:extLst>
              <a:ext uri="{FF2B5EF4-FFF2-40B4-BE49-F238E27FC236}">
                <a16:creationId xmlns:a16="http://schemas.microsoft.com/office/drawing/2014/main" id="{6A60706E-3B75-4BAC-8991-0910646ABD9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C3709C-3DD6-48D7-B3C9-EA0ACCB05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80403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F4ECF5B-3413-46C9-808B-D24A553EC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3411A1-8D20-4287-ACB2-253B8FD5290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8F697447-0E48-4153-B041-D91CD47F72F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D1EE248-82A5-48B8-9FA3-8FFDC35F39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8621383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277F4E-C571-44F1-BF07-80B1ED219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A19002-277F-4110-ABEC-BAC648298B4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4755" name="Rectangle 2">
            <a:extLst>
              <a:ext uri="{FF2B5EF4-FFF2-40B4-BE49-F238E27FC236}">
                <a16:creationId xmlns:a16="http://schemas.microsoft.com/office/drawing/2014/main" id="{AE23C1B7-0A76-4509-866D-60BF83F74CB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9ACD31C-6473-4889-96C5-EB8A7FEC09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232037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47B6179-DF92-411B-AE1C-A723316FB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ECD67D-AA11-44EE-939B-C49991D9B3A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6803" name="Rectangle 2">
            <a:extLst>
              <a:ext uri="{FF2B5EF4-FFF2-40B4-BE49-F238E27FC236}">
                <a16:creationId xmlns:a16="http://schemas.microsoft.com/office/drawing/2014/main" id="{501DBD75-30ED-4492-BAD5-A3173B86D5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F12FB49-8EDB-4439-85B5-18DD832C03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175645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95108E5-5B08-4456-87F3-1E24BB241C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DAFABF-2168-4A4F-BF4A-8873450CC4F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8851" name="Rectangle 2">
            <a:extLst>
              <a:ext uri="{FF2B5EF4-FFF2-40B4-BE49-F238E27FC236}">
                <a16:creationId xmlns:a16="http://schemas.microsoft.com/office/drawing/2014/main" id="{D4F3E7F6-EFEC-441B-B471-A1F2D5B8190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1287DAB-0349-48D2-A725-5A065081F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808670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4335016-A538-4220-A028-478D7B1D21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1A4872-1CCD-4C6A-A016-C3A548DD8B6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1026">
            <a:extLst>
              <a:ext uri="{FF2B5EF4-FFF2-40B4-BE49-F238E27FC236}">
                <a16:creationId xmlns:a16="http://schemas.microsoft.com/office/drawing/2014/main" id="{02B85F50-E388-46F1-8CA0-53EAB3EE949A}"/>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95C87651-116E-43F6-BB4B-88E26A1989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47565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2068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58996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F2328-64A3-4721-8D0B-3B7C55CEF493}"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4264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smtClean="0">
                <a:ln>
                  <a:noFill/>
                </a:ln>
                <a:solidFill>
                  <a:prstClr val="black"/>
                </a:solidFill>
                <a:effectLst/>
                <a:uLnTx/>
                <a:uFillTx/>
                <a:latin typeface="Calibri"/>
                <a:ea typeface="+mn-ea"/>
                <a:cs typeface="+mn-cs"/>
              </a:rPr>
              <a:t>Dr. M. Komainda, Abt. 3</a:t>
            </a:r>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525DEE-FD31-412A-BA02-154CCEEEC7A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2980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2299292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41730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612466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361239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166323103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9636233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C1692FCC-FBFD-45BA-8820-9C982087E701}"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735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v-SE" smtClean="0"/>
          </a:p>
        </p:txBody>
      </p:sp>
      <p:sp>
        <p:nvSpPr>
          <p:cNvPr id="686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817" indent="-263776">
              <a:defRPr>
                <a:solidFill>
                  <a:schemeClr val="tx1"/>
                </a:solidFill>
                <a:latin typeface="Calibri" pitchFamily="34" charset="0"/>
              </a:defRPr>
            </a:lvl2pPr>
            <a:lvl3pPr marL="1055103" indent="-211021">
              <a:defRPr>
                <a:solidFill>
                  <a:schemeClr val="tx1"/>
                </a:solidFill>
                <a:latin typeface="Calibri" pitchFamily="34" charset="0"/>
              </a:defRPr>
            </a:lvl3pPr>
            <a:lvl4pPr marL="1477145" indent="-211021">
              <a:defRPr>
                <a:solidFill>
                  <a:schemeClr val="tx1"/>
                </a:solidFill>
                <a:latin typeface="Calibri" pitchFamily="34" charset="0"/>
              </a:defRPr>
            </a:lvl4pPr>
            <a:lvl5pPr marL="1899186" indent="-211021">
              <a:defRPr>
                <a:solidFill>
                  <a:schemeClr val="tx1"/>
                </a:solidFill>
                <a:latin typeface="Calibri" pitchFamily="34" charset="0"/>
              </a:defRPr>
            </a:lvl5pPr>
            <a:lvl6pPr marL="2321227" indent="-211021" fontAlgn="base">
              <a:spcBef>
                <a:spcPct val="0"/>
              </a:spcBef>
              <a:spcAft>
                <a:spcPct val="0"/>
              </a:spcAft>
              <a:defRPr>
                <a:solidFill>
                  <a:schemeClr val="tx1"/>
                </a:solidFill>
                <a:latin typeface="Calibri" pitchFamily="34" charset="0"/>
              </a:defRPr>
            </a:lvl6pPr>
            <a:lvl7pPr marL="2743269" indent="-211021" fontAlgn="base">
              <a:spcBef>
                <a:spcPct val="0"/>
              </a:spcBef>
              <a:spcAft>
                <a:spcPct val="0"/>
              </a:spcAft>
              <a:defRPr>
                <a:solidFill>
                  <a:schemeClr val="tx1"/>
                </a:solidFill>
                <a:latin typeface="Calibri" pitchFamily="34" charset="0"/>
              </a:defRPr>
            </a:lvl7pPr>
            <a:lvl8pPr marL="3165310" indent="-211021" fontAlgn="base">
              <a:spcBef>
                <a:spcPct val="0"/>
              </a:spcBef>
              <a:spcAft>
                <a:spcPct val="0"/>
              </a:spcAft>
              <a:defRPr>
                <a:solidFill>
                  <a:schemeClr val="tx1"/>
                </a:solidFill>
                <a:latin typeface="Calibri" pitchFamily="34" charset="0"/>
              </a:defRPr>
            </a:lvl8pPr>
            <a:lvl9pPr marL="3587351" indent="-211021" fontAlgn="base">
              <a:spcBef>
                <a:spcPct val="0"/>
              </a:spcBef>
              <a:spcAft>
                <a:spcPct val="0"/>
              </a:spcAft>
              <a:defRPr>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98F5E6-3AAE-4CFF-8A52-0754CB977D84}" type="slidenum">
              <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9351780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A5EC485F-015F-4BF8-ABE3-EEE107973B32}" type="slidenum">
              <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259</a:t>
            </a:fld>
            <a:endPar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33123" name="Rectangle 2"/>
          <p:cNvSpPr>
            <a:spLocks noGrp="1" noRot="1" noChangeAspect="1" noChangeArrowheads="1" noTextEdit="1"/>
          </p:cNvSpPr>
          <p:nvPr>
            <p:ph type="sldImg"/>
          </p:nvPr>
        </p:nvSpPr>
        <p:spPr>
          <a:xfrm>
            <a:off x="989013" y="730250"/>
            <a:ext cx="4873625" cy="36560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9978392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14012015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dirty="0" smtClean="0"/>
          </a:p>
        </p:txBody>
      </p:sp>
    </p:spTree>
    <p:extLst>
      <p:ext uri="{BB962C8B-B14F-4D97-AF65-F5344CB8AC3E}">
        <p14:creationId xmlns:p14="http://schemas.microsoft.com/office/powerpoint/2010/main" val="1256451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30656885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4014080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dirty="0" smtClean="0">
              <a:cs typeface="Arial" panose="020B0604020202020204" pitchFamily="34" charset="0"/>
            </a:endParaRPr>
          </a:p>
        </p:txBody>
      </p:sp>
    </p:spTree>
    <p:extLst>
      <p:ext uri="{BB962C8B-B14F-4D97-AF65-F5344CB8AC3E}">
        <p14:creationId xmlns:p14="http://schemas.microsoft.com/office/powerpoint/2010/main" val="10116571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9157687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3620883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3593312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140681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IE" altLang="en-US" smtClean="0"/>
          </a:p>
        </p:txBody>
      </p:sp>
      <p:sp>
        <p:nvSpPr>
          <p:cNvPr id="66564"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6DDB93D6-7A99-4069-97D5-E0FB48EFD54F}"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57</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788253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367862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fld id="{DE58540B-E664-40C5-BAFF-A2199FDFA865}"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t>275</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1357296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276</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7922050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47029572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280</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2511929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8219426F-1035-460B-805D-3D483FEE4367}"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283</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xfrm>
            <a:off x="990600" y="731838"/>
            <a:ext cx="4872038" cy="3654425"/>
          </a:xfrm>
          <a:ln/>
        </p:spPr>
      </p:sp>
      <p:sp>
        <p:nvSpPr>
          <p:cNvPr id="38916" name="Rectangle 3"/>
          <p:cNvSpPr>
            <a:spLocks noGrp="1" noChangeArrowheads="1"/>
          </p:cNvSpPr>
          <p:nvPr>
            <p:ph type="body" idx="1"/>
          </p:nvPr>
        </p:nvSpPr>
        <p:spPr>
          <a:xfrm>
            <a:off x="912813" y="4630738"/>
            <a:ext cx="5026025" cy="438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5574202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9975086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3868320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6015652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7A3148CE-8914-4A75-8857-AE96CC2F1C5A}"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291</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918425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IE" altLang="en-US" smtClean="0"/>
          </a:p>
        </p:txBody>
      </p:sp>
      <p:sp>
        <p:nvSpPr>
          <p:cNvPr id="67588"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1C702234-151D-41CD-91F7-FDD856AB5EA3}"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58</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75211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01B86B67-2D09-4BBE-B628-7E0FA77B5FF5}"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297</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26979" name="Rectangle 2"/>
          <p:cNvSpPr>
            <a:spLocks noGrp="1" noRot="1" noChangeAspect="1" noChangeArrowheads="1" noTextEdit="1"/>
          </p:cNvSpPr>
          <p:nvPr>
            <p:ph type="sldImg"/>
          </p:nvPr>
        </p:nvSpPr>
        <p:spPr>
          <a:xfrm>
            <a:off x="1143000" y="685800"/>
            <a:ext cx="4572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6439555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74E52-0AF3-4447-B43C-126C177705D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1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99248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61878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2A5E3-FEF6-4F5D-AEBD-7EB638EE072D}" type="slidenum">
              <a:rPr kumimoji="0" lang="sv-S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sv-S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0002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07078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lIns="0" tIns="0" rIns="0" bIns="0"/>
          <a:lstStyle/>
          <a:p>
            <a:pPr marL="0" marR="0" lvl="0" indent="0" algn="r" defTabSz="457200" rtl="0" eaLnBrk="1" fontAlgn="auto" latinLnBrk="0" hangingPunct="1">
              <a:lnSpc>
                <a:spcPct val="100000"/>
              </a:lnSpc>
              <a:spcBef>
                <a:spcPts val="0"/>
              </a:spcBef>
              <a:spcAft>
                <a:spcPts val="0"/>
              </a:spcAft>
              <a:buClrTx/>
              <a:buSzTx/>
              <a:buFontTx/>
              <a:buNone/>
              <a:tabLst/>
              <a:defRPr/>
            </a:pPr>
            <a:fld id="{90D78F62-9005-4F33-B3BD-5A2E02E0B5B8}"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90575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260390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1221602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594406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549236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303398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34748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2635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1409457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405371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2924654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1983283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3230330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430487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21838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967319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1491939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55237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705443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0715617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4116697396"/>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3683788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3451651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33202437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93785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4824381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8630798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959947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151286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5901900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3524297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9001761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33506584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2747291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83367000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3710809530"/>
      </p:ext>
    </p:extLst>
  </p:cSld>
  <p:clrMapOvr>
    <a:masterClrMapping/>
  </p:clrMapOvr>
  <p:transition spd="med">
    <p:zoom dir="in"/>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72213286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10290851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38570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6146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1665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802343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3116339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91766406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4346482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9861445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3777317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3509888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4100401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6" name="Platshållare för bildnummer 5"/>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8754363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59481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1126033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225937003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‹nr.›</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99763658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10848544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6120881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27237246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2681967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3425575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100868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113808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1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5.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1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theme" Target="../theme/theme13.xml"/><Relationship Id="rId4" Type="http://schemas.openxmlformats.org/officeDocument/2006/relationships/slideLayout" Target="../slideLayouts/slideLayout59.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62.xml"/><Relationship Id="rId7" Type="http://schemas.openxmlformats.org/officeDocument/2006/relationships/theme" Target="../theme/theme14.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 Id="rId9" Type="http://schemas.openxmlformats.org/officeDocument/2006/relationships/image" Target="../media/image8.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5.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6.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19.xml"/><Relationship Id="rId5" Type="http://schemas.openxmlformats.org/officeDocument/2006/relationships/image" Target="../media/image7.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16244920"/>
      </p:ext>
    </p:extLst>
  </p:cSld>
  <p:clrMap bg1="lt1" tx1="dk1" bg2="lt2" tx2="dk2" accent1="accent1" accent2="accent2" accent3="accent3" accent4="accent4" accent5="accent5" accent6="accent6" hlink="hlink" folHlink="folHlink"/>
  <p:sldLayoutIdLst>
    <p:sldLayoutId id="2147483675" r:id="rId1"/>
    <p:sldLayoutId id="2147483785"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3841640187"/>
      </p:ext>
    </p:extLst>
  </p:cSld>
  <p:clrMap bg1="lt1" tx1="dk1" bg2="lt2" tx2="dk2" accent1="accent1" accent2="accent2" accent3="accent3" accent4="accent4" accent5="accent5" accent6="accent6" hlink="hlink" folHlink="folHlink"/>
  <p:sldLayoutIdLst>
    <p:sldLayoutId id="2147483814" r:id="rId1"/>
    <p:sldLayoutId id="2147483815"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79600849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4533157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49838132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‹nr.›</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smtClean="0">
                  <a:solidFill>
                    <a:schemeClr val="tx1"/>
                  </a:solidFill>
                </a:rPr>
                <a:t>The Inno4Grass Project has received funding from the European</a:t>
              </a:r>
              <a:r>
                <a:rPr lang="en-US" sz="500" baseline="0" dirty="0" smtClean="0">
                  <a:solidFill>
                    <a:schemeClr val="tx1"/>
                  </a:solidFill>
                </a:rPr>
                <a:t> </a:t>
              </a:r>
              <a:r>
                <a:rPr lang="en-US" sz="500" dirty="0" smtClean="0">
                  <a:solidFill>
                    <a:schemeClr val="tx1"/>
                  </a:solidFill>
                </a:rPr>
                <a:t>Union’s Horizon 2020 research and</a:t>
              </a:r>
              <a:r>
                <a:rPr lang="en-US" sz="500" baseline="0" dirty="0" smtClean="0">
                  <a:solidFill>
                    <a:schemeClr val="tx1"/>
                  </a:solidFill>
                </a:rPr>
                <a:t> </a:t>
              </a:r>
              <a:r>
                <a:rPr lang="en-US" sz="500" dirty="0" smtClean="0">
                  <a:solidFill>
                    <a:schemeClr val="tx1"/>
                  </a:solidFill>
                </a:rPr>
                <a:t>innovation </a:t>
              </a:r>
              <a:r>
                <a:rPr lang="en-US" sz="500" dirty="0" err="1" smtClean="0">
                  <a:solidFill>
                    <a:schemeClr val="tx1"/>
                  </a:solidFill>
                </a:rPr>
                <a:t>programme</a:t>
              </a:r>
              <a:r>
                <a:rPr lang="en-US" sz="500" dirty="0" smtClean="0">
                  <a:solidFill>
                    <a:schemeClr val="tx1"/>
                  </a:solidFill>
                </a:rPr>
                <a:t> under grant agreement No 727368.</a:t>
              </a:r>
              <a:endParaRPr lang="de-DE" sz="500" dirty="0">
                <a:solidFill>
                  <a:schemeClr val="tx1"/>
                </a:solidFill>
              </a:endParaRPr>
            </a:p>
          </p:txBody>
        </p:sp>
      </p:grpSp>
    </p:spTree>
    <p:extLst>
      <p:ext uri="{BB962C8B-B14F-4D97-AF65-F5344CB8AC3E}">
        <p14:creationId xmlns:p14="http://schemas.microsoft.com/office/powerpoint/2010/main" val="4252978074"/>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980273842"/>
      </p:ext>
    </p:extLst>
  </p:cSld>
  <p:clrMap bg1="lt1" tx1="dk1" bg2="lt2" tx2="dk2" accent1="accent1" accent2="accent2" accent3="accent3" accent4="accent4" accent5="accent5" accent6="accent6" hlink="hlink" folHlink="folHlink"/>
  <p:sldLayoutIdLst>
    <p:sldLayoutId id="2147483677" r:id="rId1"/>
    <p:sldLayoutId id="2147483866"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3698791754"/>
      </p:ext>
    </p:extLst>
  </p:cSld>
  <p:clrMap bg1="lt1" tx1="dk1" bg2="lt2" tx2="dk2" accent1="accent1" accent2="accent2" accent3="accent3" accent4="accent4" accent5="accent5" accent6="accent6" hlink="hlink" folHlink="folHlink"/>
  <p:sldLayoutIdLst>
    <p:sldLayoutId id="2147483689"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19899082"/>
      </p:ext>
    </p:extLst>
  </p:cSld>
  <p:clrMap bg1="lt1" tx1="dk1" bg2="lt2" tx2="dk2" accent1="accent1" accent2="accent2" accent3="accent3" accent4="accent4" accent5="accent5" accent6="accent6" hlink="hlink" folHlink="folHlink"/>
  <p:sldLayoutIdLst>
    <p:sldLayoutId id="214748369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3"/>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310600696"/>
      </p:ext>
    </p:extLst>
  </p:cSld>
  <p:clrMap bg1="lt1" tx1="dk1" bg2="lt2" tx2="dk2" accent1="accent1" accent2="accent2" accent3="accent3" accent4="accent4" accent5="accent5" accent6="accent6" hlink="hlink" folHlink="folHlink"/>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5839514"/>
      </p:ext>
    </p:extLst>
  </p:cSld>
  <p:clrMap bg1="lt1" tx1="dk1" bg2="lt2" tx2="dk2" accent1="accent1" accent2="accent2" accent3="accent3" accent4="accent4" accent5="accent5" accent6="accent6" hlink="hlink" folHlink="folHlink"/>
  <p:sldLayoutIdLst>
    <p:sldLayoutId id="2147483803" r:id="rId1"/>
    <p:sldLayoutId id="2147483816" r:id="rId2"/>
    <p:sldLayoutId id="2147483817" r:id="rId3"/>
    <p:sldLayoutId id="2147483818" r:id="rId4"/>
    <p:sldLayoutId id="2147483819" r:id="rId5"/>
    <p:sldLayoutId id="2147483832" r:id="rId6"/>
    <p:sldLayoutId id="2147483833" r:id="rId7"/>
    <p:sldLayoutId id="2147483834" r:id="rId8"/>
    <p:sldLayoutId id="2147483835" r:id="rId9"/>
    <p:sldLayoutId id="2147483836" r:id="rId10"/>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1979522153"/>
      </p:ext>
    </p:extLst>
  </p:cSld>
  <p:clrMap bg1="lt1" tx1="dk1" bg2="lt2" tx2="dk2" accent1="accent1" accent2="accent2" accent3="accent3" accent4="accent4" accent5="accent5" accent6="accent6" hlink="hlink" folHlink="folHlink"/>
  <p:sldLayoutIdLst>
    <p:sldLayoutId id="2147483806"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09804559"/>
      </p:ext>
    </p:extLst>
  </p:cSld>
  <p:clrMap bg1="lt1" tx1="dk1" bg2="lt2" tx2="dk2" accent1="accent1" accent2="accent2" accent3="accent3" accent4="accent4" accent5="accent5" accent6="accent6" hlink="hlink" folHlink="folHlink"/>
  <p:sldLayoutIdLst>
    <p:sldLayoutId id="2147483808"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96587671"/>
      </p:ext>
    </p:extLst>
  </p:cSld>
  <p:clrMap bg1="lt1" tx1="dk1" bg2="lt2" tx2="dk2" accent1="accent1" accent2="accent2" accent3="accent3" accent4="accent4" accent5="accent5" accent6="accent6" hlink="hlink" folHlink="folHlink"/>
  <p:sldLayoutIdLst>
    <p:sldLayoutId id="2147483812"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9.xml"/><Relationship Id="rId4" Type="http://schemas.openxmlformats.org/officeDocument/2006/relationships/image" Target="../media/image1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10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9.xml"/><Relationship Id="rId4" Type="http://schemas.openxmlformats.org/officeDocument/2006/relationships/image" Target="../media/image129.png"/></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emf"/><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4.xml"/><Relationship Id="rId5" Type="http://schemas.openxmlformats.org/officeDocument/2006/relationships/image" Target="../media/image139.jpeg"/><Relationship Id="rId4" Type="http://schemas.openxmlformats.org/officeDocument/2006/relationships/image" Target="../media/image138.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wmf"/><Relationship Id="rId1" Type="http://schemas.openxmlformats.org/officeDocument/2006/relationships/slideLayout" Target="../slideLayouts/slideLayout14.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www.cr-delta.nl/sap/galerij9/images/Mts%20Hofstra_jpg.jpg" TargetMode="Externa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www.youtube.com/watch?v=9zp8PRConnM" TargetMode="External"/><Relationship Id="rId1" Type="http://schemas.openxmlformats.org/officeDocument/2006/relationships/slideLayout" Target="../slideLayouts/slideLayout14.xml"/><Relationship Id="rId4" Type="http://schemas.openxmlformats.org/officeDocument/2006/relationships/image" Target="../media/image15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119.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hyperlink" Target="https://www.youtube.com/watch?v=1cnERj9fooc" TargetMode="External"/><Relationship Id="rId1" Type="http://schemas.openxmlformats.org/officeDocument/2006/relationships/slideLayout" Target="../slideLayouts/slideLayout9.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4.xml"/><Relationship Id="rId5" Type="http://schemas.openxmlformats.org/officeDocument/2006/relationships/image" Target="../media/image163.png"/><Relationship Id="rId4" Type="http://schemas.openxmlformats.org/officeDocument/2006/relationships/image" Target="../media/image162.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jpeg"/><Relationship Id="rId1" Type="http://schemas.openxmlformats.org/officeDocument/2006/relationships/slideLayout" Target="../slideLayouts/slideLayout9.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15.xml"/><Relationship Id="rId4" Type="http://schemas.openxmlformats.org/officeDocument/2006/relationships/image" Target="../media/image173.png"/></Relationships>
</file>

<file path=ppt/slides/_rels/slide125.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9.xml"/><Relationship Id="rId6" Type="http://schemas.openxmlformats.org/officeDocument/2006/relationships/image" Target="../media/image178.png"/><Relationship Id="rId5" Type="http://schemas.openxmlformats.org/officeDocument/2006/relationships/image" Target="../media/image177.jpeg"/><Relationship Id="rId4" Type="http://schemas.openxmlformats.org/officeDocument/2006/relationships/image" Target="../media/image17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4.xml"/><Relationship Id="rId4" Type="http://schemas.openxmlformats.org/officeDocument/2006/relationships/image" Target="../media/image183.png"/></Relationships>
</file>

<file path=ppt/slides/_rels/slide128.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5.jpeg"/><Relationship Id="rId7" Type="http://schemas.openxmlformats.org/officeDocument/2006/relationships/image" Target="../media/image189.emf"/><Relationship Id="rId2" Type="http://schemas.openxmlformats.org/officeDocument/2006/relationships/image" Target="../media/image184.jpeg"/><Relationship Id="rId1" Type="http://schemas.openxmlformats.org/officeDocument/2006/relationships/slideLayout" Target="../slideLayouts/slideLayout13.xml"/><Relationship Id="rId6" Type="http://schemas.openxmlformats.org/officeDocument/2006/relationships/image" Target="../media/image188.emf"/><Relationship Id="rId11" Type="http://schemas.openxmlformats.org/officeDocument/2006/relationships/image" Target="../media/image193.png"/><Relationship Id="rId5" Type="http://schemas.openxmlformats.org/officeDocument/2006/relationships/image" Target="../media/image187.emf"/><Relationship Id="rId10" Type="http://schemas.openxmlformats.org/officeDocument/2006/relationships/image" Target="../media/image192.png"/><Relationship Id="rId4" Type="http://schemas.openxmlformats.org/officeDocument/2006/relationships/image" Target="../media/image186.emf"/><Relationship Id="rId9" Type="http://schemas.openxmlformats.org/officeDocument/2006/relationships/image" Target="../media/image191.png"/></Relationships>
</file>

<file path=ppt/slides/_rels/slide129.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emf"/><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hyperlink" Target="http://www.stichtingweidegang.nl/images/RobotenWeiden/Eindproducten/RobotWeiden_Concepten_102015.pdf" TargetMode="External"/><Relationship Id="rId1" Type="http://schemas.openxmlformats.org/officeDocument/2006/relationships/slideLayout" Target="../slideLayouts/slideLayout14.xml"/><Relationship Id="rId4" Type="http://schemas.openxmlformats.org/officeDocument/2006/relationships/image" Target="../media/image199.png"/></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6.xml"/><Relationship Id="rId5" Type="http://schemas.openxmlformats.org/officeDocument/2006/relationships/image" Target="../media/image203.png"/><Relationship Id="rId4" Type="http://schemas.openxmlformats.org/officeDocument/2006/relationships/image" Target="../media/image202.png"/></Relationships>
</file>

<file path=ppt/slides/_rels/slide13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40.xml"/><Relationship Id="rId5" Type="http://schemas.openxmlformats.org/officeDocument/2006/relationships/image" Target="../media/image207.png"/><Relationship Id="rId4" Type="http://schemas.openxmlformats.org/officeDocument/2006/relationships/image" Target="../media/image206.png"/></Relationships>
</file>

<file path=ppt/slides/_rels/slide134.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208.emf"/><Relationship Id="rId1" Type="http://schemas.openxmlformats.org/officeDocument/2006/relationships/slideLayout" Target="../slideLayouts/slideLayout41.xml"/><Relationship Id="rId6" Type="http://schemas.openxmlformats.org/officeDocument/2006/relationships/image" Target="../media/image212.png"/><Relationship Id="rId5" Type="http://schemas.openxmlformats.org/officeDocument/2006/relationships/image" Target="../media/image211.emf"/><Relationship Id="rId4" Type="http://schemas.openxmlformats.org/officeDocument/2006/relationships/image" Target="../media/image210.png"/></Relationships>
</file>

<file path=ppt/slides/_rels/slide135.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216.png"/><Relationship Id="rId2" Type="http://schemas.openxmlformats.org/officeDocument/2006/relationships/slideLayout" Target="../slideLayouts/slideLayout42.xml"/><Relationship Id="rId1" Type="http://schemas.openxmlformats.org/officeDocument/2006/relationships/tags" Target="../tags/tag3.xml"/><Relationship Id="rId6" Type="http://schemas.openxmlformats.org/officeDocument/2006/relationships/image" Target="../media/image215.png"/><Relationship Id="rId5" Type="http://schemas.openxmlformats.org/officeDocument/2006/relationships/slide" Target="slide135.xml"/><Relationship Id="rId4" Type="http://schemas.openxmlformats.org/officeDocument/2006/relationships/image" Target="../media/image214.png"/><Relationship Id="rId9" Type="http://schemas.openxmlformats.org/officeDocument/2006/relationships/image" Target="../media/image21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24.xml"/><Relationship Id="rId1" Type="http://schemas.openxmlformats.org/officeDocument/2006/relationships/slideLayout" Target="../slideLayouts/slideLayout58.xml"/><Relationship Id="rId5" Type="http://schemas.openxmlformats.org/officeDocument/2006/relationships/image" Target="../media/image221.png"/><Relationship Id="rId4" Type="http://schemas.openxmlformats.org/officeDocument/2006/relationships/image" Target="../media/image220.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4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14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7.xml"/><Relationship Id="rId1" Type="http://schemas.openxmlformats.org/officeDocument/2006/relationships/slideLayout" Target="../slideLayouts/slideLayout58.xml"/></Relationships>
</file>

<file path=ppt/slides/_rels/slide14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144.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30.jpe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220.emf"/><Relationship Id="rId5" Type="http://schemas.openxmlformats.org/officeDocument/2006/relationships/image" Target="../media/image229.emf"/><Relationship Id="rId4" Type="http://schemas.openxmlformats.org/officeDocument/2006/relationships/oleObject" Target="../embeddings/oleObject11.bin"/></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3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33.png"/><Relationship Id="rId5" Type="http://schemas.openxmlformats.org/officeDocument/2006/relationships/image" Target="../media/image232.png"/><Relationship Id="rId4" Type="http://schemas.openxmlformats.org/officeDocument/2006/relationships/image" Target="../media/image231.png"/></Relationships>
</file>

<file path=ppt/slides/_rels/slide14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3.xml"/><Relationship Id="rId1" Type="http://schemas.openxmlformats.org/officeDocument/2006/relationships/slideLayout" Target="../slideLayouts/slideLayout58.xml"/><Relationship Id="rId4" Type="http://schemas.openxmlformats.org/officeDocument/2006/relationships/image" Target="../media/image230.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39.jpeg"/><Relationship Id="rId4" Type="http://schemas.openxmlformats.org/officeDocument/2006/relationships/image" Target="../media/image23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41.png"/></Relationships>
</file>

<file path=ppt/slides/_rels/slide156.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42.png"/><Relationship Id="rId4" Type="http://schemas.openxmlformats.org/officeDocument/2006/relationships/image" Target="../media/image220.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20.emf"/></Relationships>
</file>

<file path=ppt/slides/_rels/slide161.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246.gi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49.jpeg"/><Relationship Id="rId5" Type="http://schemas.openxmlformats.org/officeDocument/2006/relationships/image" Target="../media/image248.gif"/><Relationship Id="rId4" Type="http://schemas.openxmlformats.org/officeDocument/2006/relationships/image" Target="../media/image247.gif"/></Relationships>
</file>

<file path=ppt/slides/_rels/slide163.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23.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177.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3.xml"/><Relationship Id="rId4" Type="http://schemas.openxmlformats.org/officeDocument/2006/relationships/image" Target="../media/image258.png"/></Relationships>
</file>

<file path=ppt/slides/_rels/slide17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81.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51.jpeg"/><Relationship Id="rId1" Type="http://schemas.openxmlformats.org/officeDocument/2006/relationships/slideLayout" Target="../slideLayouts/slideLayout23.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280.emf"/><Relationship Id="rId2" Type="http://schemas.openxmlformats.org/officeDocument/2006/relationships/image" Target="../media/image279.emf"/><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3.xml"/><Relationship Id="rId4" Type="http://schemas.openxmlformats.org/officeDocument/2006/relationships/image" Target="../media/image283.png"/></Relationships>
</file>

<file path=ppt/slides/_rels/slide20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3" Type="http://schemas.openxmlformats.org/officeDocument/2006/relationships/image" Target="../media/image288.jpeg"/><Relationship Id="rId7" Type="http://schemas.openxmlformats.org/officeDocument/2006/relationships/image" Target="../media/image292.png"/><Relationship Id="rId2" Type="http://schemas.openxmlformats.org/officeDocument/2006/relationships/image" Target="../media/image287.jpeg"/><Relationship Id="rId1" Type="http://schemas.openxmlformats.org/officeDocument/2006/relationships/slideLayout" Target="../slideLayouts/slideLayout23.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3.xml"/><Relationship Id="rId4" Type="http://schemas.openxmlformats.org/officeDocument/2006/relationships/image" Target="../media/image295.png"/></Relationships>
</file>

<file path=ppt/slides/_rels/slide20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png"/><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3.xml"/><Relationship Id="rId5" Type="http://schemas.openxmlformats.org/officeDocument/2006/relationships/image" Target="../media/image303.png"/><Relationship Id="rId4" Type="http://schemas.openxmlformats.org/officeDocument/2006/relationships/image" Target="../media/image302.png"/></Relationships>
</file>

<file path=ppt/slides/_rels/slide211.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4.xml"/><Relationship Id="rId5" Type="http://schemas.openxmlformats.org/officeDocument/2006/relationships/image" Target="../media/image315.png"/><Relationship Id="rId4" Type="http://schemas.openxmlformats.org/officeDocument/2006/relationships/image" Target="../media/image314.png"/></Relationships>
</file>

<file path=ppt/slides/_rels/slide228.xml.rels><?xml version="1.0" encoding="UTF-8" standalone="yes"?>
<Relationships xmlns="http://schemas.openxmlformats.org/package/2006/relationships"><Relationship Id="rId3" Type="http://schemas.openxmlformats.org/officeDocument/2006/relationships/image" Target="../media/image316.emf"/><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27.jpeg"/><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63.xml"/><Relationship Id="rId1" Type="http://schemas.openxmlformats.org/officeDocument/2006/relationships/slideLayout" Target="../slideLayouts/slideLayout29.xml"/><Relationship Id="rId4" Type="http://schemas.openxmlformats.org/officeDocument/2006/relationships/image" Target="../media/image328.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xml"/><Relationship Id="rId1" Type="http://schemas.openxmlformats.org/officeDocument/2006/relationships/vmlDrawing" Target="../drawings/vmlDrawing12.vml"/><Relationship Id="rId6" Type="http://schemas.openxmlformats.org/officeDocument/2006/relationships/image" Target="../media/image328.jpeg"/><Relationship Id="rId5" Type="http://schemas.openxmlformats.org/officeDocument/2006/relationships/image" Target="../media/image330.emf"/><Relationship Id="rId4" Type="http://schemas.openxmlformats.org/officeDocument/2006/relationships/oleObject" Target="../embeddings/oleObject12.bin"/></Relationships>
</file>

<file path=ppt/slides/_rels/slide24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2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328.jpeg"/></Relationships>
</file>

<file path=ppt/slides/_rels/slide24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28.jpeg"/><Relationship Id="rId1" Type="http://schemas.openxmlformats.org/officeDocument/2006/relationships/slideLayout" Target="../slideLayouts/slideLayout24.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28.jpeg"/><Relationship Id="rId1" Type="http://schemas.openxmlformats.org/officeDocument/2006/relationships/slideLayout" Target="../slideLayouts/slideLayout24.xml"/><Relationship Id="rId5" Type="http://schemas.openxmlformats.org/officeDocument/2006/relationships/image" Target="../media/image333.jpeg"/><Relationship Id="rId4" Type="http://schemas.openxmlformats.org/officeDocument/2006/relationships/image" Target="../media/image332.jpeg"/></Relationships>
</file>

<file path=ppt/slides/_rels/slide251.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3.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image" Target="../media/image335.png"/><Relationship Id="rId1" Type="http://schemas.openxmlformats.org/officeDocument/2006/relationships/slideLayout" Target="../slideLayouts/slideLayout28.xml"/><Relationship Id="rId5" Type="http://schemas.openxmlformats.org/officeDocument/2006/relationships/image" Target="../media/image338.jpeg"/><Relationship Id="rId4" Type="http://schemas.openxmlformats.org/officeDocument/2006/relationships/image" Target="../media/image337.jpeg"/></Relationships>
</file>

<file path=ppt/slides/_rels/slide261.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image" Target="../media/image339.png"/></Relationships>
</file>

<file path=ppt/slides/_rels/slide2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328.jpeg"/></Relationships>
</file>

<file path=ppt/slides/_rels/slide26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26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268.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26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79.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30.xml"/><Relationship Id="rId6" Type="http://schemas.openxmlformats.org/officeDocument/2006/relationships/image" Target="../media/image328.jpeg"/><Relationship Id="rId5" Type="http://schemas.openxmlformats.org/officeDocument/2006/relationships/image" Target="../media/image343.png"/><Relationship Id="rId4" Type="http://schemas.openxmlformats.org/officeDocument/2006/relationships/image" Target="../media/image342.png"/></Relationships>
</file>

<file path=ppt/slides/_rels/slide271.xml.rels><?xml version="1.0" encoding="UTF-8" standalone="yes"?>
<Relationships xmlns="http://schemas.openxmlformats.org/package/2006/relationships"><Relationship Id="rId8" Type="http://schemas.openxmlformats.org/officeDocument/2006/relationships/image" Target="../media/image350.jpeg"/><Relationship Id="rId3" Type="http://schemas.openxmlformats.org/officeDocument/2006/relationships/image" Target="../media/image345.jpeg"/><Relationship Id="rId7" Type="http://schemas.openxmlformats.org/officeDocument/2006/relationships/image" Target="../media/image349.jpeg"/><Relationship Id="rId2" Type="http://schemas.openxmlformats.org/officeDocument/2006/relationships/image" Target="../media/image344.jpeg"/><Relationship Id="rId1" Type="http://schemas.openxmlformats.org/officeDocument/2006/relationships/slideLayout" Target="../slideLayouts/slideLayout28.xml"/><Relationship Id="rId6" Type="http://schemas.openxmlformats.org/officeDocument/2006/relationships/image" Target="../media/image348.jpeg"/><Relationship Id="rId5" Type="http://schemas.openxmlformats.org/officeDocument/2006/relationships/image" Target="../media/image347.jpeg"/><Relationship Id="rId4" Type="http://schemas.openxmlformats.org/officeDocument/2006/relationships/image" Target="../media/image346.jpeg"/></Relationships>
</file>

<file path=ppt/slides/_rels/slide27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0.xml"/><Relationship Id="rId1" Type="http://schemas.openxmlformats.org/officeDocument/2006/relationships/slideLayout" Target="../slideLayouts/slideLayout30.xml"/><Relationship Id="rId6" Type="http://schemas.openxmlformats.org/officeDocument/2006/relationships/image" Target="../media/image353.jpeg"/><Relationship Id="rId5" Type="http://schemas.openxmlformats.org/officeDocument/2006/relationships/image" Target="../media/image352.jpeg"/><Relationship Id="rId4" Type="http://schemas.openxmlformats.org/officeDocument/2006/relationships/image" Target="../media/image351.png"/></Relationships>
</file>

<file path=ppt/slides/_rels/slide273.xml.rels><?xml version="1.0" encoding="UTF-8" standalone="yes"?>
<Relationships xmlns="http://schemas.openxmlformats.org/package/2006/relationships"><Relationship Id="rId3" Type="http://schemas.openxmlformats.org/officeDocument/2006/relationships/image" Target="../media/image355.png"/><Relationship Id="rId2" Type="http://schemas.openxmlformats.org/officeDocument/2006/relationships/image" Target="../media/image354.png"/><Relationship Id="rId1" Type="http://schemas.openxmlformats.org/officeDocument/2006/relationships/slideLayout" Target="../slideLayouts/slideLayout28.xml"/><Relationship Id="rId5" Type="http://schemas.openxmlformats.org/officeDocument/2006/relationships/image" Target="../media/image357.png"/><Relationship Id="rId4" Type="http://schemas.openxmlformats.org/officeDocument/2006/relationships/image" Target="../media/image356.png"/></Relationships>
</file>

<file path=ppt/slides/_rels/slide27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27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2.xml"/><Relationship Id="rId1" Type="http://schemas.openxmlformats.org/officeDocument/2006/relationships/slideLayout" Target="../slideLayouts/slideLayout30.xml"/><Relationship Id="rId4" Type="http://schemas.openxmlformats.org/officeDocument/2006/relationships/image" Target="../media/image328.jpeg"/></Relationships>
</file>

<file path=ppt/slides/_rels/slide277.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3.xml"/><Relationship Id="rId1" Type="http://schemas.openxmlformats.org/officeDocument/2006/relationships/slideLayout" Target="../slideLayouts/slideLayout30.xml"/><Relationship Id="rId5" Type="http://schemas.openxmlformats.org/officeDocument/2006/relationships/image" Target="../media/image360.png"/><Relationship Id="rId4" Type="http://schemas.openxmlformats.org/officeDocument/2006/relationships/image" Target="../media/image359.jpeg"/></Relationships>
</file>

<file path=ppt/slides/_rels/slide278.xml.rels><?xml version="1.0" encoding="UTF-8" standalone="yes"?>
<Relationships xmlns="http://schemas.openxmlformats.org/package/2006/relationships"><Relationship Id="rId3" Type="http://schemas.openxmlformats.org/officeDocument/2006/relationships/image" Target="../media/image362.emf"/><Relationship Id="rId7" Type="http://schemas.openxmlformats.org/officeDocument/2006/relationships/image" Target="../media/image328.jpeg"/><Relationship Id="rId2" Type="http://schemas.openxmlformats.org/officeDocument/2006/relationships/image" Target="../media/image361.png"/><Relationship Id="rId1" Type="http://schemas.openxmlformats.org/officeDocument/2006/relationships/slideLayout" Target="../slideLayouts/slideLayout29.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wmf"/></Relationships>
</file>

<file path=ppt/slides/_rels/slide27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8.xml"/><Relationship Id="rId6" Type="http://schemas.openxmlformats.org/officeDocument/2006/relationships/image" Target="../media/image370.png"/><Relationship Id="rId5" Type="http://schemas.openxmlformats.org/officeDocument/2006/relationships/image" Target="../media/image369.png"/><Relationship Id="rId4" Type="http://schemas.openxmlformats.org/officeDocument/2006/relationships/image" Target="../media/image36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84.xml"/><Relationship Id="rId1" Type="http://schemas.openxmlformats.org/officeDocument/2006/relationships/slideLayout" Target="../slideLayouts/slideLayout30.xml"/><Relationship Id="rId4" Type="http://schemas.openxmlformats.org/officeDocument/2006/relationships/image" Target="../media/image371.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2.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8" Type="http://schemas.openxmlformats.org/officeDocument/2006/relationships/image" Target="../media/image375.jpeg"/><Relationship Id="rId3" Type="http://schemas.openxmlformats.org/officeDocument/2006/relationships/notesSlide" Target="../notesSlides/notesSlide85.xml"/><Relationship Id="rId7" Type="http://schemas.openxmlformats.org/officeDocument/2006/relationships/image" Target="../media/image374.jpeg"/><Relationship Id="rId2" Type="http://schemas.openxmlformats.org/officeDocument/2006/relationships/slideLayout" Target="../slideLayouts/slideLayout29.xml"/><Relationship Id="rId1" Type="http://schemas.openxmlformats.org/officeDocument/2006/relationships/vmlDrawing" Target="../drawings/vmlDrawing13.vml"/><Relationship Id="rId6" Type="http://schemas.openxmlformats.org/officeDocument/2006/relationships/image" Target="../media/image372.emf"/><Relationship Id="rId5" Type="http://schemas.openxmlformats.org/officeDocument/2006/relationships/oleObject" Target="../embeddings/oleObject13.bin"/><Relationship Id="rId10" Type="http://schemas.openxmlformats.org/officeDocument/2006/relationships/image" Target="../media/image328.jpeg"/><Relationship Id="rId4" Type="http://schemas.openxmlformats.org/officeDocument/2006/relationships/image" Target="../media/image373.png"/><Relationship Id="rId9" Type="http://schemas.openxmlformats.org/officeDocument/2006/relationships/image" Target="../media/image376.jpeg"/></Relationships>
</file>

<file path=ppt/slides/_rels/slide284.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328.jpeg"/></Relationships>
</file>

<file path=ppt/slides/_rels/slide285.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7.xml.rels><?xml version="1.0" encoding="UTF-8" standalone="yes"?>
<Relationships xmlns="http://schemas.openxmlformats.org/package/2006/relationships"><Relationship Id="rId8" Type="http://schemas.openxmlformats.org/officeDocument/2006/relationships/image" Target="../media/image383.jpeg"/><Relationship Id="rId3" Type="http://schemas.openxmlformats.org/officeDocument/2006/relationships/image" Target="../media/image378.jpeg"/><Relationship Id="rId7" Type="http://schemas.openxmlformats.org/officeDocument/2006/relationships/image" Target="../media/image382.jpeg"/><Relationship Id="rId2" Type="http://schemas.openxmlformats.org/officeDocument/2006/relationships/notesSlide" Target="../notesSlides/notesSlide87.xml"/><Relationship Id="rId1" Type="http://schemas.openxmlformats.org/officeDocument/2006/relationships/slideLayout" Target="../slideLayouts/slideLayout24.xml"/><Relationship Id="rId6" Type="http://schemas.openxmlformats.org/officeDocument/2006/relationships/image" Target="../media/image381.jpeg"/><Relationship Id="rId5" Type="http://schemas.openxmlformats.org/officeDocument/2006/relationships/image" Target="../media/image380.jpeg"/><Relationship Id="rId4" Type="http://schemas.openxmlformats.org/officeDocument/2006/relationships/image" Target="../media/image379.jpeg"/><Relationship Id="rId9" Type="http://schemas.openxmlformats.org/officeDocument/2006/relationships/image" Target="../media/image328.jpeg"/></Relationships>
</file>

<file path=ppt/slides/_rels/slide288.xml.rels><?xml version="1.0" encoding="UTF-8" standalone="yes"?>
<Relationships xmlns="http://schemas.openxmlformats.org/package/2006/relationships"><Relationship Id="rId8" Type="http://schemas.openxmlformats.org/officeDocument/2006/relationships/image" Target="../media/image389.jpeg"/><Relationship Id="rId3" Type="http://schemas.openxmlformats.org/officeDocument/2006/relationships/image" Target="../media/image384.jpeg"/><Relationship Id="rId7" Type="http://schemas.openxmlformats.org/officeDocument/2006/relationships/image" Target="../media/image388.jpeg"/><Relationship Id="rId2" Type="http://schemas.openxmlformats.org/officeDocument/2006/relationships/notesSlide" Target="../notesSlides/notesSlide88.xml"/><Relationship Id="rId1" Type="http://schemas.openxmlformats.org/officeDocument/2006/relationships/slideLayout" Target="../slideLayouts/slideLayout24.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 Id="rId9" Type="http://schemas.openxmlformats.org/officeDocument/2006/relationships/image" Target="../media/image328.jpeg"/></Relationships>
</file>

<file path=ppt/slides/_rels/slide289.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29.xml"/><Relationship Id="rId6" Type="http://schemas.openxmlformats.org/officeDocument/2006/relationships/image" Target="../media/image328.jpeg"/><Relationship Id="rId5" Type="http://schemas.openxmlformats.org/officeDocument/2006/relationships/image" Target="../media/image393.jpeg"/><Relationship Id="rId4" Type="http://schemas.openxmlformats.org/officeDocument/2006/relationships/image" Target="../media/image392.png"/></Relationships>
</file>

<file path=ppt/slides/_rels/slide29.xml.rels><?xml version="1.0" encoding="UTF-8" standalone="yes"?>
<Relationships xmlns="http://schemas.openxmlformats.org/package/2006/relationships"><Relationship Id="rId2" Type="http://schemas.openxmlformats.org/officeDocument/2006/relationships/hyperlink" Target="https://autograssmilk.dk/" TargetMode="Externa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4.png"/><Relationship Id="rId1" Type="http://schemas.openxmlformats.org/officeDocument/2006/relationships/slideLayout" Target="../slideLayouts/slideLayout29.xml"/><Relationship Id="rId5" Type="http://schemas.openxmlformats.org/officeDocument/2006/relationships/image" Target="../media/image328.jpeg"/><Relationship Id="rId4" Type="http://schemas.openxmlformats.org/officeDocument/2006/relationships/image" Target="../media/image395.jpeg"/></Relationships>
</file>

<file path=ppt/slides/_rels/slide291.xml.rels><?xml version="1.0" encoding="UTF-8" standalone="yes"?>
<Relationships xmlns="http://schemas.openxmlformats.org/package/2006/relationships"><Relationship Id="rId3" Type="http://schemas.openxmlformats.org/officeDocument/2006/relationships/image" Target="../media/image396.jpeg"/><Relationship Id="rId2" Type="http://schemas.openxmlformats.org/officeDocument/2006/relationships/notesSlide" Target="../notesSlides/notesSlide89.xml"/><Relationship Id="rId1" Type="http://schemas.openxmlformats.org/officeDocument/2006/relationships/slideLayout" Target="../slideLayouts/slideLayout31.xml"/><Relationship Id="rId5" Type="http://schemas.openxmlformats.org/officeDocument/2006/relationships/image" Target="../media/image398.jpeg"/><Relationship Id="rId4" Type="http://schemas.openxmlformats.org/officeDocument/2006/relationships/image" Target="../media/image397.jpeg"/></Relationships>
</file>

<file path=ppt/slides/_rels/slide292.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399.png"/><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3" Type="http://schemas.openxmlformats.org/officeDocument/2006/relationships/image" Target="../media/image400.jpeg"/><Relationship Id="rId2" Type="http://schemas.openxmlformats.org/officeDocument/2006/relationships/image" Target="../media/image392.png"/><Relationship Id="rId1" Type="http://schemas.openxmlformats.org/officeDocument/2006/relationships/slideLayout" Target="../slideLayouts/slideLayout24.xml"/><Relationship Id="rId4" Type="http://schemas.openxmlformats.org/officeDocument/2006/relationships/image" Target="../media/image328.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5.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jpeg"/><Relationship Id="rId1" Type="http://schemas.openxmlformats.org/officeDocument/2006/relationships/slideLayout" Target="../slideLayouts/slideLayout24.xml"/><Relationship Id="rId6" Type="http://schemas.openxmlformats.org/officeDocument/2006/relationships/image" Target="../media/image328.jpeg"/><Relationship Id="rId5" Type="http://schemas.openxmlformats.org/officeDocument/2006/relationships/image" Target="../media/image404.emf"/><Relationship Id="rId4" Type="http://schemas.openxmlformats.org/officeDocument/2006/relationships/image" Target="../media/image403.jpeg"/></Relationships>
</file>

<file path=ppt/slides/_rels/slide296.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5.png"/><Relationship Id="rId1" Type="http://schemas.openxmlformats.org/officeDocument/2006/relationships/slideLayout" Target="../slideLayouts/slideLayout29.xml"/></Relationships>
</file>

<file path=ppt/slides/_rels/slide297.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notesSlide" Target="../notesSlides/notesSlide90.xml"/><Relationship Id="rId1" Type="http://schemas.openxmlformats.org/officeDocument/2006/relationships/slideLayout" Target="../slideLayouts/slideLayout31.xml"/><Relationship Id="rId4" Type="http://schemas.openxmlformats.org/officeDocument/2006/relationships/image" Target="../media/image328.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9.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7.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slide" Target="slide305.xml"/><Relationship Id="rId3" Type="http://schemas.openxmlformats.org/officeDocument/2006/relationships/slide" Target="slide47.xml"/><Relationship Id="rId7" Type="http://schemas.openxmlformats.org/officeDocument/2006/relationships/slide" Target="slide240.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175.xml"/><Relationship Id="rId5" Type="http://schemas.openxmlformats.org/officeDocument/2006/relationships/slide" Target="slide136.xml"/><Relationship Id="rId4" Type="http://schemas.openxmlformats.org/officeDocument/2006/relationships/slide" Target="slide92.xml"/><Relationship Id="rId9" Type="http://schemas.openxmlformats.org/officeDocument/2006/relationships/slide" Target="slide31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image" Target="../media/image408.png"/><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3" Type="http://schemas.openxmlformats.org/officeDocument/2006/relationships/image" Target="../media/image409.jpeg"/><Relationship Id="rId7" Type="http://schemas.openxmlformats.org/officeDocument/2006/relationships/image" Target="../media/image413.jpeg"/><Relationship Id="rId2" Type="http://schemas.openxmlformats.org/officeDocument/2006/relationships/image" Target="../media/image328.jpeg"/><Relationship Id="rId1" Type="http://schemas.openxmlformats.org/officeDocument/2006/relationships/slideLayout" Target="../slideLayouts/slideLayout32.xml"/><Relationship Id="rId6" Type="http://schemas.openxmlformats.org/officeDocument/2006/relationships/image" Target="../media/image412.png"/><Relationship Id="rId5" Type="http://schemas.openxmlformats.org/officeDocument/2006/relationships/image" Target="../media/image411.jpeg"/><Relationship Id="rId4" Type="http://schemas.openxmlformats.org/officeDocument/2006/relationships/image" Target="../media/image410.jpeg"/></Relationships>
</file>

<file path=ppt/slides/_rels/slide302.xml.rels><?xml version="1.0" encoding="UTF-8" standalone="yes"?>
<Relationships xmlns="http://schemas.openxmlformats.org/package/2006/relationships"><Relationship Id="rId8" Type="http://schemas.openxmlformats.org/officeDocument/2006/relationships/image" Target="../media/image420.jpeg"/><Relationship Id="rId3" Type="http://schemas.openxmlformats.org/officeDocument/2006/relationships/image" Target="../media/image415.jpeg"/><Relationship Id="rId7" Type="http://schemas.openxmlformats.org/officeDocument/2006/relationships/image" Target="../media/image419.jpeg"/><Relationship Id="rId2" Type="http://schemas.openxmlformats.org/officeDocument/2006/relationships/image" Target="../media/image414.jpeg"/><Relationship Id="rId1" Type="http://schemas.openxmlformats.org/officeDocument/2006/relationships/slideLayout" Target="../slideLayouts/slideLayout24.xml"/><Relationship Id="rId6" Type="http://schemas.openxmlformats.org/officeDocument/2006/relationships/image" Target="../media/image418.jpeg"/><Relationship Id="rId5" Type="http://schemas.openxmlformats.org/officeDocument/2006/relationships/image" Target="../media/image417.jpeg"/><Relationship Id="rId10" Type="http://schemas.openxmlformats.org/officeDocument/2006/relationships/image" Target="../media/image328.jpeg"/><Relationship Id="rId4" Type="http://schemas.openxmlformats.org/officeDocument/2006/relationships/image" Target="../media/image416.png"/><Relationship Id="rId9" Type="http://schemas.openxmlformats.org/officeDocument/2006/relationships/image" Target="../media/image421.jpeg"/></Relationships>
</file>

<file path=ppt/slides/_rels/slide303.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24.xml"/><Relationship Id="rId4" Type="http://schemas.openxmlformats.org/officeDocument/2006/relationships/image" Target="../media/image424.jpeg"/></Relationships>
</file>

<file path=ppt/slides/_rels/slide304.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3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5.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08.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57.xml"/></Relationships>
</file>

<file path=ppt/slides/_rels/slide309.xml.rels><?xml version="1.0" encoding="UTF-8" standalone="yes"?>
<Relationships xmlns="http://schemas.openxmlformats.org/package/2006/relationships"><Relationship Id="rId3" Type="http://schemas.openxmlformats.org/officeDocument/2006/relationships/image" Target="../media/image429.png"/><Relationship Id="rId2" Type="http://schemas.openxmlformats.org/officeDocument/2006/relationships/image" Target="../media/image428.png"/><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57.xml"/></Relationships>
</file>

<file path=ppt/slides/_rels/slide311.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57.xml"/><Relationship Id="rId5" Type="http://schemas.openxmlformats.org/officeDocument/2006/relationships/image" Target="../media/image434.png"/><Relationship Id="rId4" Type="http://schemas.openxmlformats.org/officeDocument/2006/relationships/image" Target="../media/image433.png"/></Relationships>
</file>

<file path=ppt/slides/_rels/slide312.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5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7.xml"/><Relationship Id="rId1" Type="http://schemas.openxmlformats.org/officeDocument/2006/relationships/vmlDrawing" Target="../drawings/vmlDrawing14.vml"/><Relationship Id="rId4" Type="http://schemas.openxmlformats.org/officeDocument/2006/relationships/image" Target="../media/image436.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18.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7.png"/><Relationship Id="rId1" Type="http://schemas.openxmlformats.org/officeDocument/2006/relationships/slideLayout" Target="../slideLayouts/slideLayout58.xml"/></Relationships>
</file>

<file path=ppt/slides/_rels/slide319.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58.xml"/></Relationships>
</file>

<file path=ppt/slides/_rels/slide321.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58.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3.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58.xml"/></Relationships>
</file>

<file path=ppt/slides/_rels/slide324.xml.rels><?xml version="1.0" encoding="UTF-8" standalone="yes"?>
<Relationships xmlns="http://schemas.openxmlformats.org/package/2006/relationships"><Relationship Id="rId2" Type="http://schemas.openxmlformats.org/officeDocument/2006/relationships/image" Target="../media/image444.png"/><Relationship Id="rId1" Type="http://schemas.openxmlformats.org/officeDocument/2006/relationships/slideLayout" Target="../slideLayouts/slideLayout58.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6.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45.png"/><Relationship Id="rId1" Type="http://schemas.openxmlformats.org/officeDocument/2006/relationships/slideLayout" Target="../slideLayouts/slideLayout58.xml"/><Relationship Id="rId5" Type="http://schemas.openxmlformats.org/officeDocument/2006/relationships/image" Target="../media/image448.png"/><Relationship Id="rId4" Type="http://schemas.openxmlformats.org/officeDocument/2006/relationships/image" Target="../media/image447.png"/></Relationships>
</file>

<file path=ppt/slides/_rels/slide32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58.xml"/></Relationships>
</file>

<file path=ppt/slides/_rels/slide328.xml.rels><?xml version="1.0" encoding="UTF-8" standalone="yes"?>
<Relationships xmlns="http://schemas.openxmlformats.org/package/2006/relationships"><Relationship Id="rId2" Type="http://schemas.openxmlformats.org/officeDocument/2006/relationships/image" Target="../media/image451.jpeg"/><Relationship Id="rId1" Type="http://schemas.openxmlformats.org/officeDocument/2006/relationships/slideLayout" Target="../slideLayouts/slideLayout58.xml"/></Relationships>
</file>

<file path=ppt/slides/_rels/slide329.xml.rels><?xml version="1.0" encoding="UTF-8" standalone="yes"?>
<Relationships xmlns="http://schemas.openxmlformats.org/package/2006/relationships"><Relationship Id="rId3" Type="http://schemas.openxmlformats.org/officeDocument/2006/relationships/image" Target="../media/image453.jpeg"/><Relationship Id="rId2" Type="http://schemas.openxmlformats.org/officeDocument/2006/relationships/image" Target="../media/image452.jpeg"/><Relationship Id="rId1" Type="http://schemas.openxmlformats.org/officeDocument/2006/relationships/slideLayout" Target="../slideLayouts/slideLayout58.xml"/><Relationship Id="rId6" Type="http://schemas.openxmlformats.org/officeDocument/2006/relationships/image" Target="../media/image456.jpeg"/><Relationship Id="rId5" Type="http://schemas.openxmlformats.org/officeDocument/2006/relationships/image" Target="../media/image455.jpeg"/><Relationship Id="rId4" Type="http://schemas.openxmlformats.org/officeDocument/2006/relationships/image" Target="../media/image454.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30.xml.rels><?xml version="1.0" encoding="UTF-8" standalone="yes"?>
<Relationships xmlns="http://schemas.openxmlformats.org/package/2006/relationships"><Relationship Id="rId2" Type="http://schemas.openxmlformats.org/officeDocument/2006/relationships/image" Target="../media/image457.wmf"/><Relationship Id="rId1" Type="http://schemas.openxmlformats.org/officeDocument/2006/relationships/slideLayout" Target="../slideLayouts/slideLayout58.xml"/></Relationships>
</file>

<file path=ppt/slides/_rels/slide331.xml.rels><?xml version="1.0" encoding="UTF-8" standalone="yes"?>
<Relationships xmlns="http://schemas.openxmlformats.org/package/2006/relationships"><Relationship Id="rId3" Type="http://schemas.openxmlformats.org/officeDocument/2006/relationships/image" Target="../media/image459.jpeg"/><Relationship Id="rId2" Type="http://schemas.openxmlformats.org/officeDocument/2006/relationships/image" Target="../media/image458.jpeg"/><Relationship Id="rId1" Type="http://schemas.openxmlformats.org/officeDocument/2006/relationships/slideLayout" Target="../slideLayouts/slideLayout58.xml"/><Relationship Id="rId5" Type="http://schemas.openxmlformats.org/officeDocument/2006/relationships/image" Target="../media/image461.png"/><Relationship Id="rId4" Type="http://schemas.openxmlformats.org/officeDocument/2006/relationships/image" Target="../media/image460.jpeg"/></Relationships>
</file>

<file path=ppt/slides/_rels/slide332.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jpeg"/><Relationship Id="rId1" Type="http://schemas.openxmlformats.org/officeDocument/2006/relationships/slideLayout" Target="../slideLayouts/slideLayout58.xml"/></Relationships>
</file>

<file path=ppt/slides/_rels/slide333.xml.rels><?xml version="1.0" encoding="UTF-8" standalone="yes"?>
<Relationships xmlns="http://schemas.openxmlformats.org/package/2006/relationships"><Relationship Id="rId3" Type="http://schemas.openxmlformats.org/officeDocument/2006/relationships/image" Target="../media/image465.jpeg"/><Relationship Id="rId2" Type="http://schemas.openxmlformats.org/officeDocument/2006/relationships/image" Target="../media/image464.png"/><Relationship Id="rId1" Type="http://schemas.openxmlformats.org/officeDocument/2006/relationships/slideLayout" Target="../slideLayouts/slideLayout58.xml"/><Relationship Id="rId4" Type="http://schemas.openxmlformats.org/officeDocument/2006/relationships/image" Target="../media/image466.png"/></Relationships>
</file>

<file path=ppt/slides/_rels/slide334.xml.rels><?xml version="1.0" encoding="UTF-8" standalone="yes"?>
<Relationships xmlns="http://schemas.openxmlformats.org/package/2006/relationships"><Relationship Id="rId2" Type="http://schemas.openxmlformats.org/officeDocument/2006/relationships/image" Target="../media/image467.wmf"/><Relationship Id="rId1" Type="http://schemas.openxmlformats.org/officeDocument/2006/relationships/slideLayout" Target="../slideLayouts/slideLayout58.xml"/></Relationships>
</file>

<file path=ppt/slides/_rels/slide335.xml.rels><?xml version="1.0" encoding="UTF-8" standalone="yes"?>
<Relationships xmlns="http://schemas.openxmlformats.org/package/2006/relationships"><Relationship Id="rId2" Type="http://schemas.openxmlformats.org/officeDocument/2006/relationships/image" Target="../media/image468.png"/><Relationship Id="rId1" Type="http://schemas.openxmlformats.org/officeDocument/2006/relationships/slideLayout" Target="../slideLayouts/slideLayout58.xml"/></Relationships>
</file>

<file path=ppt/slides/_rels/slide336.xml.rels><?xml version="1.0" encoding="UTF-8" standalone="yes"?>
<Relationships xmlns="http://schemas.openxmlformats.org/package/2006/relationships"><Relationship Id="rId8" Type="http://schemas.openxmlformats.org/officeDocument/2006/relationships/image" Target="../media/image475.png"/><Relationship Id="rId3" Type="http://schemas.openxmlformats.org/officeDocument/2006/relationships/image" Target="../media/image470.png"/><Relationship Id="rId7" Type="http://schemas.openxmlformats.org/officeDocument/2006/relationships/image" Target="../media/image474.wmf"/><Relationship Id="rId2" Type="http://schemas.openxmlformats.org/officeDocument/2006/relationships/image" Target="../media/image469.png"/><Relationship Id="rId1" Type="http://schemas.openxmlformats.org/officeDocument/2006/relationships/slideLayout" Target="../slideLayouts/slideLayout58.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337.xml.rels><?xml version="1.0" encoding="UTF-8" standalone="yes"?>
<Relationships xmlns="http://schemas.openxmlformats.org/package/2006/relationships"><Relationship Id="rId3" Type="http://schemas.openxmlformats.org/officeDocument/2006/relationships/image" Target="../media/image470.png"/><Relationship Id="rId7" Type="http://schemas.openxmlformats.org/officeDocument/2006/relationships/image" Target="../media/image479.jpeg"/><Relationship Id="rId2" Type="http://schemas.openxmlformats.org/officeDocument/2006/relationships/image" Target="../media/image469.png"/><Relationship Id="rId1" Type="http://schemas.openxmlformats.org/officeDocument/2006/relationships/slideLayout" Target="../slideLayouts/slideLayout58.xml"/><Relationship Id="rId6" Type="http://schemas.openxmlformats.org/officeDocument/2006/relationships/image" Target="../media/image478.jpeg"/><Relationship Id="rId5" Type="http://schemas.openxmlformats.org/officeDocument/2006/relationships/image" Target="../media/image477.jpeg"/><Relationship Id="rId4" Type="http://schemas.openxmlformats.org/officeDocument/2006/relationships/image" Target="../media/image476.jpeg"/></Relationships>
</file>

<file path=ppt/slides/_rels/slide338.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58.xml"/><Relationship Id="rId5" Type="http://schemas.openxmlformats.org/officeDocument/2006/relationships/image" Target="../media/image481.png"/><Relationship Id="rId4" Type="http://schemas.openxmlformats.org/officeDocument/2006/relationships/image" Target="../media/image480.wmf"/></Relationships>
</file>

<file path=ppt/slides/_rels/slide339.xml.rels><?xml version="1.0" encoding="UTF-8" standalone="yes"?>
<Relationships xmlns="http://schemas.openxmlformats.org/package/2006/relationships"><Relationship Id="rId2" Type="http://schemas.openxmlformats.org/officeDocument/2006/relationships/image" Target="../media/image482.jpe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483.jpeg"/><Relationship Id="rId1" Type="http://schemas.openxmlformats.org/officeDocument/2006/relationships/slideLayout" Target="../slideLayouts/slideLayout58.xml"/></Relationships>
</file>

<file path=ppt/slides/_rels/slide341.xml.rels><?xml version="1.0" encoding="UTF-8" standalone="yes"?>
<Relationships xmlns="http://schemas.openxmlformats.org/package/2006/relationships"><Relationship Id="rId3" Type="http://schemas.openxmlformats.org/officeDocument/2006/relationships/image" Target="../media/image485.jpeg"/><Relationship Id="rId2" Type="http://schemas.openxmlformats.org/officeDocument/2006/relationships/image" Target="../media/image484.jpeg"/><Relationship Id="rId1" Type="http://schemas.openxmlformats.org/officeDocument/2006/relationships/slideLayout" Target="../slideLayouts/slideLayout58.xml"/><Relationship Id="rId5" Type="http://schemas.openxmlformats.org/officeDocument/2006/relationships/image" Target="../media/image487.jpeg"/><Relationship Id="rId4" Type="http://schemas.openxmlformats.org/officeDocument/2006/relationships/image" Target="../media/image486.jpeg"/></Relationships>
</file>

<file path=ppt/slides/_rels/slide342.xml.rels><?xml version="1.0" encoding="UTF-8" standalone="yes"?>
<Relationships xmlns="http://schemas.openxmlformats.org/package/2006/relationships"><Relationship Id="rId3" Type="http://schemas.openxmlformats.org/officeDocument/2006/relationships/image" Target="../media/image489.jpeg"/><Relationship Id="rId2" Type="http://schemas.openxmlformats.org/officeDocument/2006/relationships/image" Target="../media/image488.jpeg"/><Relationship Id="rId1" Type="http://schemas.openxmlformats.org/officeDocument/2006/relationships/slideLayout" Target="../slideLayouts/slideLayout58.xml"/><Relationship Id="rId5" Type="http://schemas.openxmlformats.org/officeDocument/2006/relationships/image" Target="../media/image491.jpeg"/><Relationship Id="rId4" Type="http://schemas.openxmlformats.org/officeDocument/2006/relationships/image" Target="../media/image490.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48.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61.xml"/></Relationships>
</file>

<file path=ppt/slides/_rels/slide349.xml.rels><?xml version="1.0" encoding="UTF-8" standalone="yes"?>
<Relationships xmlns="http://schemas.openxmlformats.org/package/2006/relationships"><Relationship Id="rId2" Type="http://schemas.openxmlformats.org/officeDocument/2006/relationships/image" Target="../media/image493.png"/><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0.xml.rels><?xml version="1.0" encoding="UTF-8" standalone="yes"?>
<Relationships xmlns="http://schemas.openxmlformats.org/package/2006/relationships"><Relationship Id="rId3" Type="http://schemas.openxmlformats.org/officeDocument/2006/relationships/image" Target="../media/image495.jpeg"/><Relationship Id="rId7" Type="http://schemas.openxmlformats.org/officeDocument/2006/relationships/image" Target="../media/image499.jpeg"/><Relationship Id="rId2" Type="http://schemas.openxmlformats.org/officeDocument/2006/relationships/image" Target="../media/image494.jpeg"/><Relationship Id="rId1" Type="http://schemas.openxmlformats.org/officeDocument/2006/relationships/slideLayout" Target="../slideLayouts/slideLayout61.xml"/><Relationship Id="rId6" Type="http://schemas.openxmlformats.org/officeDocument/2006/relationships/image" Target="../media/image498.jpeg"/><Relationship Id="rId5" Type="http://schemas.openxmlformats.org/officeDocument/2006/relationships/image" Target="../media/image497.jpeg"/><Relationship Id="rId4" Type="http://schemas.openxmlformats.org/officeDocument/2006/relationships/image" Target="../media/image496.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4.xml.rels><?xml version="1.0" encoding="UTF-8" standalone="yes"?>
<Relationships xmlns="http://schemas.openxmlformats.org/package/2006/relationships"><Relationship Id="rId2" Type="http://schemas.openxmlformats.org/officeDocument/2006/relationships/image" Target="../media/image500.png"/><Relationship Id="rId1" Type="http://schemas.openxmlformats.org/officeDocument/2006/relationships/slideLayout" Target="../slideLayouts/slideLayout61.xml"/></Relationships>
</file>

<file path=ppt/slides/_rels/slide355.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501.jpeg"/><Relationship Id="rId1" Type="http://schemas.openxmlformats.org/officeDocument/2006/relationships/slideLayout" Target="../slideLayouts/slideLayout61.xml"/><Relationship Id="rId4" Type="http://schemas.openxmlformats.org/officeDocument/2006/relationships/image" Target="../media/image503.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57.xml.rels><?xml version="1.0" encoding="UTF-8" standalone="yes"?>
<Relationships xmlns="http://schemas.openxmlformats.org/package/2006/relationships"><Relationship Id="rId3" Type="http://schemas.openxmlformats.org/officeDocument/2006/relationships/image" Target="../media/image505.png"/><Relationship Id="rId2" Type="http://schemas.openxmlformats.org/officeDocument/2006/relationships/image" Target="../media/image504.png"/><Relationship Id="rId1" Type="http://schemas.openxmlformats.org/officeDocument/2006/relationships/slideLayout" Target="../slideLayouts/slideLayout61.xml"/></Relationships>
</file>

<file path=ppt/slides/_rels/slide358.xml.rels><?xml version="1.0" encoding="UTF-8" standalone="yes"?>
<Relationships xmlns="http://schemas.openxmlformats.org/package/2006/relationships"><Relationship Id="rId3" Type="http://schemas.openxmlformats.org/officeDocument/2006/relationships/image" Target="../media/image507.jpeg"/><Relationship Id="rId2" Type="http://schemas.openxmlformats.org/officeDocument/2006/relationships/image" Target="../media/image506.jpeg"/><Relationship Id="rId1" Type="http://schemas.openxmlformats.org/officeDocument/2006/relationships/slideLayout" Target="../slideLayouts/slideLayout61.xml"/><Relationship Id="rId4" Type="http://schemas.openxmlformats.org/officeDocument/2006/relationships/image" Target="../media/image508.jpeg"/></Relationships>
</file>

<file path=ppt/slides/_rels/slide359.xml.rels><?xml version="1.0" encoding="UTF-8" standalone="yes"?>
<Relationships xmlns="http://schemas.openxmlformats.org/package/2006/relationships"><Relationship Id="rId2" Type="http://schemas.openxmlformats.org/officeDocument/2006/relationships/image" Target="../media/image509.pn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1.xml.rels><?xml version="1.0" encoding="UTF-8" standalone="yes"?>
<Relationships xmlns="http://schemas.openxmlformats.org/package/2006/relationships"><Relationship Id="rId3" Type="http://schemas.openxmlformats.org/officeDocument/2006/relationships/image" Target="../media/image511.emf"/><Relationship Id="rId2" Type="http://schemas.openxmlformats.org/officeDocument/2006/relationships/image" Target="../media/image510.emf"/><Relationship Id="rId1" Type="http://schemas.openxmlformats.org/officeDocument/2006/relationships/slideLayout" Target="../slideLayouts/slideLayout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65.xml.rels><?xml version="1.0" encoding="UTF-8" standalone="yes"?>
<Relationships xmlns="http://schemas.openxmlformats.org/package/2006/relationships"><Relationship Id="rId2" Type="http://schemas.openxmlformats.org/officeDocument/2006/relationships/image" Target="../media/image512.emf"/><Relationship Id="rId1" Type="http://schemas.openxmlformats.org/officeDocument/2006/relationships/slideLayout" Target="../slideLayouts/slideLayout61.xml"/></Relationships>
</file>

<file path=ppt/slides/_rels/slide366.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61.xml"/></Relationships>
</file>

<file path=ppt/slides/_rels/slide367.xml.rels><?xml version="1.0" encoding="UTF-8" standalone="yes"?>
<Relationships xmlns="http://schemas.openxmlformats.org/package/2006/relationships"><Relationship Id="rId3" Type="http://schemas.openxmlformats.org/officeDocument/2006/relationships/image" Target="../media/image516.jpeg"/><Relationship Id="rId2" Type="http://schemas.openxmlformats.org/officeDocument/2006/relationships/image" Target="../media/image515.jpeg"/><Relationship Id="rId1" Type="http://schemas.openxmlformats.org/officeDocument/2006/relationships/slideLayout" Target="../slideLayouts/slideLayout61.xml"/><Relationship Id="rId5" Type="http://schemas.openxmlformats.org/officeDocument/2006/relationships/image" Target="../media/image518.jpeg"/><Relationship Id="rId4" Type="http://schemas.openxmlformats.org/officeDocument/2006/relationships/image" Target="../media/image517.jpeg"/></Relationships>
</file>

<file path=ppt/slides/_rels/slide368.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61.xml"/></Relationships>
</file>

<file path=ppt/slides/_rels/slide369.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3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1.xml"/></Relationships>
</file>

<file path=ppt/slides/_rels/slide374.xml.rels><?xml version="1.0" encoding="UTF-8" standalone="yes"?>
<Relationships xmlns="http://schemas.openxmlformats.org/package/2006/relationships"><Relationship Id="rId3" Type="http://schemas.openxmlformats.org/officeDocument/2006/relationships/image" Target="../media/image522.jpg"/><Relationship Id="rId2" Type="http://schemas.openxmlformats.org/officeDocument/2006/relationships/image" Target="../media/image521.jpg"/><Relationship Id="rId1" Type="http://schemas.openxmlformats.org/officeDocument/2006/relationships/slideLayout" Target="../slideLayouts/slideLayout61.xml"/><Relationship Id="rId4" Type="http://schemas.openxmlformats.org/officeDocument/2006/relationships/image" Target="../media/image523.jpg"/></Relationships>
</file>

<file path=ppt/slides/_rels/slide375.xml.rels><?xml version="1.0" encoding="UTF-8" standalone="yes"?>
<Relationships xmlns="http://schemas.openxmlformats.org/package/2006/relationships"><Relationship Id="rId3" Type="http://schemas.openxmlformats.org/officeDocument/2006/relationships/image" Target="../media/image525.jpeg"/><Relationship Id="rId7" Type="http://schemas.openxmlformats.org/officeDocument/2006/relationships/image" Target="../media/image529.jpg"/><Relationship Id="rId2" Type="http://schemas.openxmlformats.org/officeDocument/2006/relationships/image" Target="../media/image524.png"/><Relationship Id="rId1" Type="http://schemas.openxmlformats.org/officeDocument/2006/relationships/slideLayout" Target="../slideLayouts/slideLayout61.xml"/><Relationship Id="rId6" Type="http://schemas.openxmlformats.org/officeDocument/2006/relationships/image" Target="../media/image528.jpg"/><Relationship Id="rId5" Type="http://schemas.openxmlformats.org/officeDocument/2006/relationships/image" Target="../media/image527.jpg"/><Relationship Id="rId4" Type="http://schemas.openxmlformats.org/officeDocument/2006/relationships/image" Target="../media/image526.jpeg"/></Relationships>
</file>

<file path=ppt/slides/_rels/slide376.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61.xml"/></Relationships>
</file>

<file path=ppt/slides/_rels/slide377.xml.rels><?xml version="1.0" encoding="UTF-8" standalone="yes"?>
<Relationships xmlns="http://schemas.openxmlformats.org/package/2006/relationships"><Relationship Id="rId3" Type="http://schemas.openxmlformats.org/officeDocument/2006/relationships/image" Target="../media/image532.jpg"/><Relationship Id="rId2" Type="http://schemas.openxmlformats.org/officeDocument/2006/relationships/image" Target="../media/image531.jpeg"/><Relationship Id="rId1" Type="http://schemas.openxmlformats.org/officeDocument/2006/relationships/slideLayout" Target="../slideLayouts/slideLayout61.xml"/></Relationships>
</file>

<file path=ppt/slides/_rels/slide378.xml.rels><?xml version="1.0" encoding="UTF-8" standalone="yes"?>
<Relationships xmlns="http://schemas.openxmlformats.org/package/2006/relationships"><Relationship Id="rId2" Type="http://schemas.openxmlformats.org/officeDocument/2006/relationships/image" Target="../media/image533.emf"/><Relationship Id="rId1" Type="http://schemas.openxmlformats.org/officeDocument/2006/relationships/slideLayout" Target="../slideLayouts/slideLayout61.xml"/></Relationships>
</file>

<file path=ppt/slides/_rels/slide379.xml.rels><?xml version="1.0" encoding="UTF-8" standalone="yes"?>
<Relationships xmlns="http://schemas.openxmlformats.org/package/2006/relationships"><Relationship Id="rId2" Type="http://schemas.openxmlformats.org/officeDocument/2006/relationships/image" Target="../media/image534.pn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80.xml.rels><?xml version="1.0" encoding="UTF-8" standalone="yes"?>
<Relationships xmlns="http://schemas.openxmlformats.org/package/2006/relationships"><Relationship Id="rId3" Type="http://schemas.openxmlformats.org/officeDocument/2006/relationships/image" Target="../media/image536.png"/><Relationship Id="rId2" Type="http://schemas.openxmlformats.org/officeDocument/2006/relationships/image" Target="../media/image535.png"/><Relationship Id="rId1" Type="http://schemas.openxmlformats.org/officeDocument/2006/relationships/slideLayout" Target="../slideLayouts/slideLayout61.xml"/></Relationships>
</file>

<file path=ppt/slides/_rels/slide381.xml.rels><?xml version="1.0" encoding="UTF-8" standalone="yes"?>
<Relationships xmlns="http://schemas.openxmlformats.org/package/2006/relationships"><Relationship Id="rId3" Type="http://schemas.openxmlformats.org/officeDocument/2006/relationships/image" Target="../media/image538.jpeg"/><Relationship Id="rId2" Type="http://schemas.openxmlformats.org/officeDocument/2006/relationships/image" Target="../media/image537.jpeg"/><Relationship Id="rId1" Type="http://schemas.openxmlformats.org/officeDocument/2006/relationships/slideLayout" Target="../slideLayouts/slideLayout61.xml"/></Relationships>
</file>

<file path=ppt/slides/_rels/slide382.xml.rels><?xml version="1.0" encoding="UTF-8" standalone="yes"?>
<Relationships xmlns="http://schemas.openxmlformats.org/package/2006/relationships"><Relationship Id="rId3" Type="http://schemas.openxmlformats.org/officeDocument/2006/relationships/image" Target="../media/image540.jpeg"/><Relationship Id="rId2" Type="http://schemas.openxmlformats.org/officeDocument/2006/relationships/image" Target="../media/image539.jpeg"/><Relationship Id="rId1" Type="http://schemas.openxmlformats.org/officeDocument/2006/relationships/slideLayout" Target="../slideLayouts/slideLayout6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1.xml"/><Relationship Id="rId1" Type="http://schemas.openxmlformats.org/officeDocument/2006/relationships/vmlDrawing" Target="../drawings/vmlDrawing3.v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3.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1.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1.xml"/><Relationship Id="rId1" Type="http://schemas.openxmlformats.org/officeDocument/2006/relationships/vmlDrawing" Target="../drawings/vmlDrawing6.v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8.png"/><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7.bin"/><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vmlDrawing" Target="../drawings/vmlDrawing8.vml"/><Relationship Id="rId5" Type="http://schemas.openxmlformats.org/officeDocument/2006/relationships/image" Target="../media/image69.emf"/><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9.xml"/><Relationship Id="rId1" Type="http://schemas.openxmlformats.org/officeDocument/2006/relationships/vmlDrawing" Target="../drawings/vmlDrawing9.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9.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s://www.google.ie/url?sa=i&amp;rct=j&amp;q=&amp;esrc=s&amp;source=images&amp;cd=&amp;cad=rja&amp;uact=8&amp;ved=0ahUKEwiLodyshL_YAhWIA8AKHbiVB4QQjRwIBw&amp;url=https://www.grasstecgroup.com/agri-services/2014/01/01/grass-rotation-planner/&amp;psig=AOvVaw0xrFQpbFTDBP2ifxPIMVoH&amp;ust=1515180222955498" TargetMode="External"/><Relationship Id="rId1" Type="http://schemas.openxmlformats.org/officeDocument/2006/relationships/slideLayout" Target="../slideLayouts/slideLayout24.xml"/><Relationship Id="rId5" Type="http://schemas.openxmlformats.org/officeDocument/2006/relationships/image" Target="../media/image53.png"/><Relationship Id="rId4" Type="http://schemas.openxmlformats.org/officeDocument/2006/relationships/image" Target="../media/image92.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3.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vmlDrawing" Target="../drawings/vmlDrawing10.vml"/><Relationship Id="rId5" Type="http://schemas.openxmlformats.org/officeDocument/2006/relationships/image" Target="../media/image115.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255" y="1671783"/>
            <a:ext cx="7823673" cy="3879272"/>
          </a:xfrm>
        </p:spPr>
        <p:txBody>
          <a:bodyPr/>
          <a:lstStyle/>
          <a:p>
            <a:pPr algn="l"/>
            <a:r>
              <a:rPr lang="en-GB" sz="1600" dirty="0"/>
              <a:t>Shared Innovation Space for Sustainable Productivity of Grasslands in Europe</a:t>
            </a:r>
            <a:r>
              <a:rPr lang="nl-NL" sz="1600" dirty="0"/>
              <a:t/>
            </a:r>
            <a:br>
              <a:rPr lang="nl-NL" sz="1600" dirty="0"/>
            </a:br>
            <a:r>
              <a:rPr lang="nl-NL" sz="1600" dirty="0" smtClean="0"/>
              <a:t/>
            </a:r>
            <a:br>
              <a:rPr lang="nl-NL" sz="1600" dirty="0" smtClean="0"/>
            </a:br>
            <a:r>
              <a:rPr lang="en-GB" sz="1600" dirty="0" smtClean="0"/>
              <a:t>Project </a:t>
            </a:r>
            <a:r>
              <a:rPr lang="en-GB" sz="1600" dirty="0"/>
              <a:t>Acronym: </a:t>
            </a:r>
            <a:r>
              <a:rPr lang="en-GB" sz="1600" u="sng" dirty="0"/>
              <a:t>Inno4Grass</a:t>
            </a:r>
            <a:r>
              <a:rPr lang="nl-NL" sz="1600" dirty="0"/>
              <a:t/>
            </a:r>
            <a:br>
              <a:rPr lang="nl-NL" sz="1600" dirty="0"/>
            </a:br>
            <a:r>
              <a:rPr lang="en-GB" sz="1600" dirty="0"/>
              <a:t>Project Number: 727368</a:t>
            </a:r>
            <a:r>
              <a:rPr lang="nl-NL" sz="1600" dirty="0"/>
              <a:t/>
            </a:r>
            <a:br>
              <a:rPr lang="nl-NL" sz="1600" dirty="0"/>
            </a:br>
            <a:r>
              <a:rPr lang="nl-NL" sz="1600" dirty="0" smtClean="0"/>
              <a:t/>
            </a:r>
            <a:br>
              <a:rPr lang="nl-NL" sz="1600" dirty="0" smtClean="0"/>
            </a:br>
            <a:r>
              <a:rPr lang="en-GB" sz="1600" dirty="0" smtClean="0"/>
              <a:t>Deliverable </a:t>
            </a:r>
            <a:r>
              <a:rPr lang="en-GB" sz="1600" dirty="0"/>
              <a:t>5.3. </a:t>
            </a:r>
            <a:r>
              <a:rPr lang="en-GB" sz="1600" dirty="0" smtClean="0"/>
              <a:t>Power </a:t>
            </a:r>
            <a:r>
              <a:rPr lang="en-GB" sz="1600" dirty="0"/>
              <a:t>point presentations available for young farmers and advisors</a:t>
            </a:r>
            <a:r>
              <a:rPr lang="nl-NL" sz="1600" dirty="0"/>
              <a:t/>
            </a:r>
            <a:br>
              <a:rPr lang="nl-NL" sz="1600" dirty="0"/>
            </a:br>
            <a:r>
              <a:rPr lang="nl-NL" sz="1600" dirty="0" smtClean="0"/>
              <a:t/>
            </a:r>
            <a:br>
              <a:rPr lang="nl-NL" sz="1600" dirty="0" smtClean="0"/>
            </a:br>
            <a:r>
              <a:rPr lang="en-GB" sz="1600" dirty="0" smtClean="0"/>
              <a:t>Responsible </a:t>
            </a:r>
            <a:r>
              <a:rPr lang="en-GB" sz="1600" dirty="0"/>
              <a:t>partner: TEAGASC (WP leader</a:t>
            </a:r>
            <a:r>
              <a:rPr lang="en-GB" sz="1600" dirty="0" smtClean="0"/>
              <a:t>)</a:t>
            </a:r>
            <a:br>
              <a:rPr lang="en-GB" sz="1600" dirty="0" smtClean="0"/>
            </a:br>
            <a:r>
              <a:rPr lang="en-GB" sz="1600" dirty="0" smtClean="0"/>
              <a:t/>
            </a:r>
            <a:br>
              <a:rPr lang="en-GB" sz="1600" dirty="0" smtClean="0"/>
            </a:br>
            <a:r>
              <a:rPr lang="en-GB" sz="1600" dirty="0" smtClean="0"/>
              <a:t>Task </a:t>
            </a:r>
            <a:r>
              <a:rPr lang="en-GB" sz="1600" dirty="0" smtClean="0"/>
              <a:t>leader and lead editor: AERES (</a:t>
            </a:r>
            <a:r>
              <a:rPr lang="en-GB" sz="1600" dirty="0" err="1" smtClean="0"/>
              <a:t>Eds</a:t>
            </a:r>
            <a:r>
              <a:rPr lang="en-GB" sz="1600" dirty="0" smtClean="0"/>
              <a:t>)</a:t>
            </a:r>
            <a:r>
              <a:rPr lang="nl-NL" sz="1600" dirty="0"/>
              <a:t/>
            </a:r>
            <a:br>
              <a:rPr lang="nl-NL" sz="1600" dirty="0"/>
            </a:br>
            <a:r>
              <a:rPr lang="nl-NL" sz="1600" dirty="0" smtClean="0"/>
              <a:t/>
            </a:r>
            <a:br>
              <a:rPr lang="nl-NL" sz="1600" dirty="0" smtClean="0"/>
            </a:br>
            <a:r>
              <a:rPr lang="en-GB" sz="1600" dirty="0" smtClean="0"/>
              <a:t>Contributors</a:t>
            </a:r>
            <a:r>
              <a:rPr lang="en-GB" sz="1600" dirty="0"/>
              <a:t>: </a:t>
            </a:r>
            <a:r>
              <a:rPr lang="en-GB" sz="1600" dirty="0" smtClean="0"/>
              <a:t>AERES</a:t>
            </a:r>
            <a:r>
              <a:rPr lang="en-GB" sz="1600" dirty="0" smtClean="0"/>
              <a:t>, GLZ, TEAGASC, WR, </a:t>
            </a:r>
            <a:r>
              <a:rPr lang="en-GB" sz="1600" dirty="0"/>
              <a:t>RHEA, IDELE, APCA, LWK, UGOE, TRAME, AWE, SLU, NLTO, CNR, PULS, WIR, AIA, LRC</a:t>
            </a:r>
            <a:r>
              <a:rPr lang="nl-NL" sz="1600" dirty="0"/>
              <a:t/>
            </a:r>
            <a:br>
              <a:rPr lang="nl-NL" sz="1600" dirty="0"/>
            </a:br>
            <a:r>
              <a:rPr lang="nl-NL" sz="1600" dirty="0" smtClean="0"/>
              <a:t/>
            </a:r>
            <a:br>
              <a:rPr lang="nl-NL" sz="1600" dirty="0" smtClean="0"/>
            </a:br>
            <a:r>
              <a:rPr lang="en-GB" sz="1600" dirty="0" smtClean="0"/>
              <a:t>Submission </a:t>
            </a:r>
            <a:r>
              <a:rPr lang="en-GB" sz="1600" dirty="0"/>
              <a:t>date: 28 February 2019</a:t>
            </a:r>
            <a:r>
              <a:rPr lang="nl-NL" dirty="0"/>
              <a:t/>
            </a:r>
            <a:br>
              <a:rPr lang="nl-NL" dirty="0"/>
            </a:br>
            <a:endParaRPr lang="nl-NL" dirty="0"/>
          </a:p>
        </p:txBody>
      </p:sp>
    </p:spTree>
    <p:extLst>
      <p:ext uri="{BB962C8B-B14F-4D97-AF65-F5344CB8AC3E}">
        <p14:creationId xmlns:p14="http://schemas.microsoft.com/office/powerpoint/2010/main" val="35331180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l 13"/>
          <p:cNvGraphicFramePr>
            <a:graphicFrameLocks noGrp="1"/>
          </p:cNvGraphicFramePr>
          <p:nvPr>
            <p:extLst/>
          </p:nvPr>
        </p:nvGraphicFramePr>
        <p:xfrm>
          <a:off x="127920" y="3303525"/>
          <a:ext cx="8911305" cy="3055255"/>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smtClean="0">
                          <a:effectLst/>
                        </a:rPr>
                        <a:t>Year</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Feed </a:t>
                      </a:r>
                      <a:r>
                        <a:rPr lang="en-GB" sz="1800" dirty="0">
                          <a:effectLst/>
                        </a:rPr>
                        <a:t>ration</a:t>
                      </a:r>
                      <a:endParaRPr lang="sv-SE" sz="1800" dirty="0">
                        <a:effectLst/>
                        <a:latin typeface="+mn-lt"/>
                        <a:ea typeface="Calibri"/>
                      </a:endParaRPr>
                    </a:p>
                  </a:txBody>
                  <a:tcPr marL="68580" marR="68580" marT="0" marB="0"/>
                </a:tc>
                <a:tc>
                  <a:txBody>
                    <a:bodyPr/>
                    <a:lstStyle/>
                    <a:p>
                      <a:pPr algn="l">
                        <a:spcAft>
                          <a:spcPts val="0"/>
                        </a:spcAft>
                      </a:pPr>
                      <a:r>
                        <a:rPr lang="en-GB" sz="1800" dirty="0" smtClean="0">
                          <a:effectLst/>
                        </a:rPr>
                        <a:t>Milk </a:t>
                      </a:r>
                      <a:r>
                        <a:rPr lang="en-GB" sz="1800" dirty="0">
                          <a:effectLst/>
                        </a:rPr>
                        <a:t>yield per cow/year (kg)</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hay + 10 kg concentrate* (shift </a:t>
                      </a:r>
                      <a:r>
                        <a:rPr lang="en-GB" sz="1800" dirty="0" smtClean="0">
                          <a:effectLst/>
                        </a:rPr>
                        <a:t>from hay </a:t>
                      </a:r>
                      <a:r>
                        <a:rPr lang="en-GB" sz="1800" dirty="0">
                          <a:effectLst/>
                        </a:rPr>
                        <a:t>to 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5500</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DM silage + 10 kg concentrate (75/10/15)*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6200</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DM silage + 13 kg concentrate (60/20/20)*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6700</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DM silage + 16 kg concentrate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7600</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DM silage + 16 kg concentrate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8500</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DM silage + 15 kg concentrate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r>
                        <a:rPr lang="en-GB" sz="1800" dirty="0">
                          <a:effectLst/>
                        </a:rPr>
                        <a:t>10 000</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Typical milk yield for the high-yielding dairy cow</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DM silage. Grass/clover, pre-wilted</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rolled cereals. Barley, oats, wheat</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protein concentrates</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Rape seed meal is the most common protein feed, followed by soy bean meal. Palm cake and sugar beet pulp are important ingredients in the concentrate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ktangel 1"/>
          <p:cNvSpPr/>
          <p:nvPr/>
        </p:nvSpPr>
        <p:spPr>
          <a:xfrm>
            <a:off x="70770" y="6488668"/>
            <a:ext cx="4233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 grain/sugar beet pulp/oil seed cake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08192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smtClean="0">
                <a:solidFill>
                  <a:schemeClr val="tx1"/>
                </a:solidFill>
              </a:rPr>
              <a:t>Grazing </a:t>
            </a:r>
            <a:r>
              <a:rPr lang="en-GB" sz="2800" b="1" dirty="0" err="1" smtClean="0">
                <a:solidFill>
                  <a:schemeClr val="tx1"/>
                </a:solidFill>
              </a:rPr>
              <a:t>Convenant</a:t>
            </a:r>
            <a:endParaRPr lang="en-GB" sz="2800" b="1" dirty="0">
              <a:solidFill>
                <a:schemeClr val="tx1"/>
              </a:solidFill>
            </a:endParaRPr>
          </a:p>
        </p:txBody>
      </p:sp>
      <p:sp>
        <p:nvSpPr>
          <p:cNvPr id="3" name="Tijdelijke aanduiding voor inhoud 2"/>
          <p:cNvSpPr>
            <a:spLocks noGrp="1"/>
          </p:cNvSpPr>
          <p:nvPr>
            <p:ph idx="1"/>
          </p:nvPr>
        </p:nvSpPr>
        <p:spPr>
          <a:xfrm>
            <a:off x="276447" y="1035125"/>
            <a:ext cx="3935513" cy="4089600"/>
          </a:xfrm>
        </p:spPr>
        <p:txBody>
          <a:bodyPr/>
          <a:lstStyle/>
          <a:p>
            <a:pPr>
              <a:lnSpc>
                <a:spcPts val="2000"/>
              </a:lnSpc>
              <a:buFont typeface="Arial" panose="020B0604020202020204" pitchFamily="34" charset="0"/>
              <a:buChar char="•"/>
            </a:pPr>
            <a:r>
              <a:rPr lang="en-GB" sz="1600" dirty="0" smtClean="0"/>
              <a:t>Dairy farmers: e.g. LTO Nederland</a:t>
            </a:r>
          </a:p>
          <a:p>
            <a:pPr>
              <a:lnSpc>
                <a:spcPts val="2000"/>
              </a:lnSpc>
              <a:buFont typeface="Arial" panose="020B0604020202020204" pitchFamily="34" charset="0"/>
              <a:buChar char="•"/>
            </a:pPr>
            <a:r>
              <a:rPr lang="en-GB" sz="1600" dirty="0" smtClean="0"/>
              <a:t>Dairy industry</a:t>
            </a:r>
          </a:p>
          <a:p>
            <a:pPr>
              <a:lnSpc>
                <a:spcPts val="2000"/>
              </a:lnSpc>
              <a:buFont typeface="Arial" panose="020B0604020202020204" pitchFamily="34" charset="0"/>
              <a:buChar char="•"/>
            </a:pPr>
            <a:r>
              <a:rPr lang="en-GB" sz="1600" dirty="0" smtClean="0"/>
              <a:t>Feed industry: e.g. </a:t>
            </a:r>
            <a:r>
              <a:rPr lang="en-GB" sz="1600" dirty="0" err="1" smtClean="0"/>
              <a:t>Agrifirm</a:t>
            </a:r>
            <a:r>
              <a:rPr lang="en-GB" sz="1600" dirty="0" smtClean="0"/>
              <a:t>, For Farmers</a:t>
            </a:r>
          </a:p>
          <a:p>
            <a:pPr>
              <a:lnSpc>
                <a:spcPts val="2000"/>
              </a:lnSpc>
              <a:buFont typeface="Arial" panose="020B0604020202020204" pitchFamily="34" charset="0"/>
              <a:buChar char="•"/>
            </a:pPr>
            <a:r>
              <a:rPr lang="en-GB" sz="1600" dirty="0" smtClean="0"/>
              <a:t>Banks: e.g. ABN AMRO, </a:t>
            </a:r>
            <a:r>
              <a:rPr lang="en-GB" sz="1600" dirty="0" err="1" smtClean="0"/>
              <a:t>Rabobank</a:t>
            </a:r>
            <a:endParaRPr lang="en-GB" sz="1600" dirty="0" smtClean="0"/>
          </a:p>
          <a:p>
            <a:pPr>
              <a:lnSpc>
                <a:spcPts val="2000"/>
              </a:lnSpc>
              <a:buFont typeface="Arial" panose="020B0604020202020204" pitchFamily="34" charset="0"/>
              <a:buChar char="•"/>
            </a:pPr>
            <a:r>
              <a:rPr lang="en-GB" sz="1600" dirty="0" smtClean="0"/>
              <a:t>Accountants: e.g. </a:t>
            </a:r>
            <a:r>
              <a:rPr lang="en-GB" sz="1600" dirty="0" err="1" smtClean="0"/>
              <a:t>Accon</a:t>
            </a:r>
            <a:r>
              <a:rPr lang="en-GB" sz="1600" dirty="0" smtClean="0"/>
              <a:t> </a:t>
            </a:r>
            <a:r>
              <a:rPr lang="en-GB" sz="1600" dirty="0"/>
              <a:t>AVM, </a:t>
            </a:r>
            <a:r>
              <a:rPr lang="en-GB" sz="1600" dirty="0" smtClean="0"/>
              <a:t>Alfa</a:t>
            </a:r>
          </a:p>
          <a:p>
            <a:pPr>
              <a:lnSpc>
                <a:spcPts val="2000"/>
              </a:lnSpc>
              <a:buFont typeface="Arial" panose="020B0604020202020204" pitchFamily="34" charset="0"/>
              <a:buChar char="•"/>
            </a:pPr>
            <a:r>
              <a:rPr lang="en-GB" sz="1600" dirty="0" smtClean="0"/>
              <a:t>Semen industry, veterinarians, cheese sellers</a:t>
            </a:r>
          </a:p>
          <a:p>
            <a:pPr>
              <a:lnSpc>
                <a:spcPts val="2000"/>
              </a:lnSpc>
              <a:buFont typeface="Arial" panose="020B0604020202020204" pitchFamily="34" charset="0"/>
              <a:buChar char="•"/>
            </a:pPr>
            <a:r>
              <a:rPr lang="en-GB" sz="1600" dirty="0" smtClean="0"/>
              <a:t>AMS industry: Lely, </a:t>
            </a:r>
            <a:r>
              <a:rPr lang="en-GB" sz="1600" dirty="0" err="1" smtClean="0"/>
              <a:t>DeLaval</a:t>
            </a:r>
            <a:endParaRPr lang="en-GB" sz="1600" dirty="0"/>
          </a:p>
          <a:p>
            <a:pPr>
              <a:lnSpc>
                <a:spcPts val="2000"/>
              </a:lnSpc>
              <a:buFont typeface="Arial" panose="020B0604020202020204" pitchFamily="34" charset="0"/>
              <a:buChar char="•"/>
            </a:pPr>
            <a:r>
              <a:rPr lang="en-GB" sz="1600" dirty="0" smtClean="0"/>
              <a:t>Retail: Albert </a:t>
            </a:r>
            <a:r>
              <a:rPr lang="en-GB" sz="1600" dirty="0" err="1" smtClean="0"/>
              <a:t>Heijn</a:t>
            </a:r>
            <a:r>
              <a:rPr lang="en-GB" sz="1600" dirty="0" smtClean="0"/>
              <a:t>, </a:t>
            </a:r>
            <a:r>
              <a:rPr lang="en-GB" sz="1600" dirty="0"/>
              <a:t>Jumbo </a:t>
            </a:r>
            <a:r>
              <a:rPr lang="en-GB" sz="1600" dirty="0" err="1" smtClean="0"/>
              <a:t>Supermarkten</a:t>
            </a:r>
            <a:endParaRPr lang="en-GB" sz="1600" dirty="0"/>
          </a:p>
          <a:p>
            <a:pPr>
              <a:lnSpc>
                <a:spcPts val="2000"/>
              </a:lnSpc>
              <a:buFont typeface="Arial" panose="020B0604020202020204" pitchFamily="34" charset="0"/>
              <a:buChar char="•"/>
            </a:pPr>
            <a:r>
              <a:rPr lang="en-GB" sz="1600" dirty="0" smtClean="0"/>
              <a:t>NGO’s: </a:t>
            </a:r>
            <a:r>
              <a:rPr lang="en-GB" sz="1600" dirty="0" err="1" smtClean="0"/>
              <a:t>Dierenbescherming</a:t>
            </a:r>
            <a:r>
              <a:rPr lang="en-GB" sz="1600" dirty="0" smtClean="0"/>
              <a:t>, </a:t>
            </a:r>
            <a:r>
              <a:rPr lang="en-GB" sz="1600" dirty="0" err="1" smtClean="0"/>
              <a:t>Natuur</a:t>
            </a:r>
            <a:r>
              <a:rPr lang="en-GB" sz="1600" dirty="0" smtClean="0"/>
              <a:t> </a:t>
            </a:r>
            <a:r>
              <a:rPr lang="en-GB" sz="1600" dirty="0"/>
              <a:t>&amp; </a:t>
            </a:r>
            <a:r>
              <a:rPr lang="en-GB" sz="1600" dirty="0" smtClean="0"/>
              <a:t>Milieu</a:t>
            </a:r>
            <a:endParaRPr lang="en-GB" sz="1600" dirty="0"/>
          </a:p>
          <a:p>
            <a:pPr>
              <a:lnSpc>
                <a:spcPts val="2000"/>
              </a:lnSpc>
              <a:buFont typeface="Arial" panose="020B0604020202020204" pitchFamily="34" charset="0"/>
              <a:buChar char="•"/>
            </a:pPr>
            <a:r>
              <a:rPr lang="en-GB" sz="1600" dirty="0" smtClean="0"/>
              <a:t>Nature conservation: </a:t>
            </a:r>
            <a:r>
              <a:rPr lang="en-GB" sz="1600" dirty="0" err="1" smtClean="0"/>
              <a:t>Staatsbosbeheer</a:t>
            </a:r>
            <a:r>
              <a:rPr lang="en-GB" sz="1600" dirty="0"/>
              <a:t>, </a:t>
            </a:r>
            <a:r>
              <a:rPr lang="en-GB" sz="1600" dirty="0" err="1" smtClean="0"/>
              <a:t>Natuurmonumenten</a:t>
            </a:r>
            <a:endParaRPr lang="en-GB" sz="1600" dirty="0"/>
          </a:p>
          <a:p>
            <a:pPr>
              <a:lnSpc>
                <a:spcPts val="2000"/>
              </a:lnSpc>
              <a:buFont typeface="Arial" panose="020B0604020202020204" pitchFamily="34" charset="0"/>
              <a:buChar char="•"/>
            </a:pPr>
            <a:r>
              <a:rPr lang="en-GB" sz="1600" dirty="0" smtClean="0"/>
              <a:t>Government</a:t>
            </a:r>
          </a:p>
          <a:p>
            <a:pPr>
              <a:lnSpc>
                <a:spcPts val="2000"/>
              </a:lnSpc>
              <a:buFont typeface="Arial" panose="020B0604020202020204" pitchFamily="34" charset="0"/>
              <a:buChar char="•"/>
            </a:pPr>
            <a:r>
              <a:rPr lang="en-GB" sz="1600" dirty="0" smtClean="0"/>
              <a:t>Education and science</a:t>
            </a:r>
            <a:endParaRPr lang="en-GB" sz="1600" dirty="0"/>
          </a:p>
          <a:p>
            <a:endParaRPr lang="en-GB" sz="1600" dirty="0"/>
          </a:p>
        </p:txBody>
      </p:sp>
      <p:pic>
        <p:nvPicPr>
          <p:cNvPr id="4" name="Afbeelding 3"/>
          <p:cNvPicPr>
            <a:picLocks noChangeAspect="1"/>
          </p:cNvPicPr>
          <p:nvPr/>
        </p:nvPicPr>
        <p:blipFill>
          <a:blip r:embed="rId2"/>
          <a:stretch>
            <a:fillRect/>
          </a:stretch>
        </p:blipFill>
        <p:spPr>
          <a:xfrm>
            <a:off x="4541762" y="99116"/>
            <a:ext cx="4602238" cy="3228008"/>
          </a:xfrm>
          <a:prstGeom prst="rect">
            <a:avLst/>
          </a:prstGeom>
        </p:spPr>
      </p:pic>
      <p:pic>
        <p:nvPicPr>
          <p:cNvPr id="5" name="Afbeelding 4"/>
          <p:cNvPicPr>
            <a:picLocks noChangeAspect="1"/>
          </p:cNvPicPr>
          <p:nvPr/>
        </p:nvPicPr>
        <p:blipFill>
          <a:blip r:embed="rId3"/>
          <a:stretch>
            <a:fillRect/>
          </a:stretch>
        </p:blipFill>
        <p:spPr>
          <a:xfrm>
            <a:off x="4564782" y="3428850"/>
            <a:ext cx="4579218" cy="3391750"/>
          </a:xfrm>
          <a:prstGeom prst="rect">
            <a:avLst/>
          </a:prstGeom>
        </p:spPr>
      </p:pic>
      <p:pic>
        <p:nvPicPr>
          <p:cNvPr id="7" name="Afbeelding 6"/>
          <p:cNvPicPr>
            <a:picLocks noChangeAspect="1"/>
          </p:cNvPicPr>
          <p:nvPr/>
        </p:nvPicPr>
        <p:blipFill>
          <a:blip r:embed="rId4"/>
          <a:stretch>
            <a:fillRect/>
          </a:stretch>
        </p:blipFill>
        <p:spPr>
          <a:xfrm>
            <a:off x="2389112" y="6061482"/>
            <a:ext cx="2152650" cy="752475"/>
          </a:xfrm>
          <a:prstGeom prst="rect">
            <a:avLst/>
          </a:prstGeom>
        </p:spPr>
      </p:pic>
    </p:spTree>
    <p:extLst>
      <p:ext uri="{BB962C8B-B14F-4D97-AF65-F5344CB8AC3E}">
        <p14:creationId xmlns:p14="http://schemas.microsoft.com/office/powerpoint/2010/main" val="81142995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smtClean="0">
                <a:solidFill>
                  <a:schemeClr val="tx1"/>
                </a:solidFill>
              </a:rPr>
              <a:t>Grazing premium</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r>
              <a:rPr lang="nl-NL" sz="2000" dirty="0" err="1"/>
              <a:t>Grazing</a:t>
            </a:r>
            <a:r>
              <a:rPr lang="nl-NL" sz="2000" dirty="0"/>
              <a:t> premium: </a:t>
            </a:r>
          </a:p>
          <a:p>
            <a:pPr lvl="1">
              <a:buFont typeface="Arial" panose="020B0604020202020204" pitchFamily="34" charset="0"/>
              <a:buChar char="•"/>
            </a:pPr>
            <a:r>
              <a:rPr lang="nl-NL" sz="1800" dirty="0"/>
              <a:t>CONO as first </a:t>
            </a:r>
            <a:r>
              <a:rPr lang="nl-NL" sz="1800" dirty="0" err="1"/>
              <a:t>dairy</a:t>
            </a:r>
            <a:r>
              <a:rPr lang="nl-NL" sz="1800" dirty="0"/>
              <a:t> company</a:t>
            </a:r>
          </a:p>
          <a:p>
            <a:pPr lvl="1">
              <a:buFont typeface="Arial" panose="020B0604020202020204" pitchFamily="34" charset="0"/>
              <a:buChar char="•"/>
            </a:pPr>
            <a:r>
              <a:rPr lang="nl-NL" sz="1800" dirty="0"/>
              <a:t>2012: </a:t>
            </a:r>
            <a:r>
              <a:rPr lang="nl-NL" sz="1800" dirty="0" err="1"/>
              <a:t>FrieslandCampina</a:t>
            </a:r>
            <a:r>
              <a:rPr lang="nl-NL" sz="1800" dirty="0"/>
              <a:t> (0.5 </a:t>
            </a:r>
            <a:r>
              <a:rPr lang="nl-NL" sz="1800" dirty="0" err="1"/>
              <a:t>ct</a:t>
            </a:r>
            <a:r>
              <a:rPr lang="nl-NL" sz="1800" dirty="0"/>
              <a:t>/kg), Rouveen	</a:t>
            </a:r>
          </a:p>
          <a:p>
            <a:pPr lvl="1">
              <a:buFont typeface="Arial" panose="020B0604020202020204" pitchFamily="34" charset="0"/>
              <a:buChar char="•"/>
            </a:pPr>
            <a:r>
              <a:rPr lang="nl-NL" sz="1800" dirty="0"/>
              <a:t>2013: DOC Kaas, Vreugdenhil, Bel Leerdammer</a:t>
            </a:r>
          </a:p>
          <a:p>
            <a:pPr lvl="1">
              <a:buFont typeface="Arial" panose="020B0604020202020204" pitchFamily="34" charset="0"/>
              <a:buChar char="•"/>
            </a:pPr>
            <a:r>
              <a:rPr lang="nl-NL" sz="1800" dirty="0"/>
              <a:t>2015: </a:t>
            </a:r>
            <a:r>
              <a:rPr lang="nl-NL" sz="1800" dirty="0" err="1"/>
              <a:t>FrieslandCampina</a:t>
            </a:r>
            <a:r>
              <a:rPr lang="nl-NL" sz="1800" dirty="0"/>
              <a:t> (1 </a:t>
            </a:r>
            <a:r>
              <a:rPr lang="nl-NL" sz="1800" dirty="0" err="1"/>
              <a:t>ct</a:t>
            </a:r>
            <a:r>
              <a:rPr lang="nl-NL" sz="1800" dirty="0"/>
              <a:t>/kg)</a:t>
            </a:r>
          </a:p>
          <a:p>
            <a:pPr lvl="1">
              <a:buFont typeface="Arial" panose="020B0604020202020204" pitchFamily="34" charset="0"/>
              <a:buChar char="•"/>
            </a:pPr>
            <a:r>
              <a:rPr lang="nl-NL" sz="1800" dirty="0"/>
              <a:t>2016: CONO (2 </a:t>
            </a:r>
            <a:r>
              <a:rPr lang="nl-NL" sz="1800" dirty="0" err="1"/>
              <a:t>ct</a:t>
            </a:r>
            <a:r>
              <a:rPr lang="nl-NL" sz="1800" dirty="0"/>
              <a:t>/kg)</a:t>
            </a:r>
          </a:p>
          <a:p>
            <a:pPr lvl="1">
              <a:buFont typeface="Arial" panose="020B0604020202020204" pitchFamily="34" charset="0"/>
              <a:buChar char="•"/>
            </a:pPr>
            <a:r>
              <a:rPr lang="nl-NL" sz="1800" dirty="0"/>
              <a:t>2017 and 2018: </a:t>
            </a:r>
            <a:r>
              <a:rPr lang="nl-NL" sz="1800" dirty="0" err="1"/>
              <a:t>FrieslandCampina</a:t>
            </a:r>
            <a:r>
              <a:rPr lang="nl-NL" sz="1800" dirty="0"/>
              <a:t> (1.5 </a:t>
            </a:r>
            <a:r>
              <a:rPr lang="nl-NL" sz="1800" dirty="0" err="1"/>
              <a:t>ct</a:t>
            </a:r>
            <a:r>
              <a:rPr lang="nl-NL" sz="1800" dirty="0"/>
              <a:t>/kg)</a:t>
            </a:r>
          </a:p>
          <a:p>
            <a:endParaRPr lang="nl-NL" sz="2000" dirty="0"/>
          </a:p>
          <a:p>
            <a:r>
              <a:rPr lang="nl-NL" sz="2000" dirty="0" err="1"/>
              <a:t>Dairy</a:t>
            </a:r>
            <a:r>
              <a:rPr lang="nl-NL" sz="2000" dirty="0"/>
              <a:t> farm of 1.000.000 kg </a:t>
            </a:r>
            <a:r>
              <a:rPr lang="nl-NL" sz="2000" dirty="0" err="1"/>
              <a:t>milk</a:t>
            </a:r>
            <a:r>
              <a:rPr lang="nl-NL" sz="2000" dirty="0"/>
              <a:t>: 15.000 Euro</a:t>
            </a:r>
          </a:p>
          <a:p>
            <a:endParaRPr lang="nl-NL" sz="2000" dirty="0"/>
          </a:p>
          <a:p>
            <a:r>
              <a:rPr lang="nl-NL" sz="2000" dirty="0"/>
              <a:t>Definition of </a:t>
            </a:r>
            <a:r>
              <a:rPr lang="nl-NL" sz="2000" dirty="0" err="1"/>
              <a:t>grazing</a:t>
            </a:r>
            <a:r>
              <a:rPr lang="nl-NL" sz="2000" dirty="0"/>
              <a:t> </a:t>
            </a:r>
            <a:r>
              <a:rPr lang="nl-NL" sz="2000" dirty="0" err="1"/>
              <a:t>for</a:t>
            </a:r>
            <a:r>
              <a:rPr lang="nl-NL" sz="2000" dirty="0"/>
              <a:t> </a:t>
            </a:r>
            <a:r>
              <a:rPr lang="nl-NL" sz="2000" dirty="0" err="1"/>
              <a:t>the</a:t>
            </a:r>
            <a:r>
              <a:rPr lang="nl-NL" sz="2000" dirty="0"/>
              <a:t> premium</a:t>
            </a:r>
          </a:p>
          <a:p>
            <a:pPr lvl="1">
              <a:buFont typeface="Arial" panose="020B0604020202020204" pitchFamily="34" charset="0"/>
              <a:buChar char="•"/>
            </a:pPr>
            <a:r>
              <a:rPr lang="nl-NL" sz="1800" dirty="0"/>
              <a:t>Minimum 120 </a:t>
            </a:r>
            <a:r>
              <a:rPr lang="nl-NL" sz="1800" dirty="0" err="1"/>
              <a:t>days</a:t>
            </a:r>
            <a:r>
              <a:rPr lang="nl-NL" sz="1800" dirty="0"/>
              <a:t> 6 </a:t>
            </a:r>
            <a:r>
              <a:rPr lang="nl-NL" sz="1800" dirty="0" err="1"/>
              <a:t>hours</a:t>
            </a:r>
            <a:r>
              <a:rPr lang="nl-NL" sz="1800" dirty="0"/>
              <a:t> per </a:t>
            </a:r>
            <a:r>
              <a:rPr lang="nl-NL" sz="1800" dirty="0" err="1"/>
              <a:t>day</a:t>
            </a:r>
            <a:endParaRPr lang="nl-NL" sz="1800" dirty="0"/>
          </a:p>
          <a:p>
            <a:pPr lvl="1">
              <a:buFont typeface="Arial" panose="020B0604020202020204" pitchFamily="34" charset="0"/>
              <a:buChar char="•"/>
            </a:pPr>
            <a:endParaRPr lang="nl-NL" sz="1800" dirty="0" smtClean="0"/>
          </a:p>
          <a:p>
            <a:pPr lvl="1">
              <a:buFont typeface="Arial" panose="020B0604020202020204" pitchFamily="34" charset="0"/>
              <a:buChar char="•"/>
            </a:pPr>
            <a:r>
              <a:rPr lang="nl-NL" sz="1800" dirty="0" err="1" smtClean="0"/>
              <a:t>Also</a:t>
            </a:r>
            <a:r>
              <a:rPr lang="nl-NL" sz="1800" dirty="0" smtClean="0"/>
              <a:t> </a:t>
            </a:r>
            <a:r>
              <a:rPr lang="nl-NL" sz="1800" dirty="0"/>
              <a:t>a smaller premium </a:t>
            </a:r>
            <a:r>
              <a:rPr lang="nl-NL" sz="1800" dirty="0" err="1"/>
              <a:t>available</a:t>
            </a:r>
            <a:r>
              <a:rPr lang="nl-NL" sz="1800" dirty="0"/>
              <a:t> </a:t>
            </a:r>
            <a:r>
              <a:rPr lang="nl-NL" sz="1800" dirty="0" err="1"/>
              <a:t>for</a:t>
            </a:r>
            <a:r>
              <a:rPr lang="nl-NL" sz="1800" dirty="0"/>
              <a:t> 25% of </a:t>
            </a:r>
            <a:r>
              <a:rPr lang="nl-NL" sz="1800" dirty="0" err="1"/>
              <a:t>the</a:t>
            </a:r>
            <a:r>
              <a:rPr lang="nl-NL" sz="1800" dirty="0"/>
              <a:t> </a:t>
            </a:r>
            <a:r>
              <a:rPr lang="nl-NL" sz="1800" dirty="0" err="1"/>
              <a:t>herd</a:t>
            </a:r>
            <a:r>
              <a:rPr lang="nl-NL" sz="1800" dirty="0"/>
              <a:t> </a:t>
            </a:r>
            <a:r>
              <a:rPr lang="nl-NL" sz="1800" dirty="0" err="1"/>
              <a:t>grazing</a:t>
            </a:r>
            <a:endParaRPr lang="nl-NL" sz="1800" dirty="0"/>
          </a:p>
          <a:p>
            <a:endParaRPr lang="nl-NL" dirty="0"/>
          </a:p>
        </p:txBody>
      </p:sp>
    </p:spTree>
    <p:extLst>
      <p:ext uri="{BB962C8B-B14F-4D97-AF65-F5344CB8AC3E}">
        <p14:creationId xmlns:p14="http://schemas.microsoft.com/office/powerpoint/2010/main" val="30762821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9" name="Rectangle 7"/>
          <p:cNvSpPr>
            <a:spLocks noGrp="1" noChangeArrowheads="1"/>
          </p:cNvSpPr>
          <p:nvPr>
            <p:ph type="title"/>
          </p:nvPr>
        </p:nvSpPr>
        <p:spPr/>
        <p:txBody>
          <a:bodyPr/>
          <a:lstStyle/>
          <a:p>
            <a:pPr algn="l"/>
            <a:r>
              <a:rPr lang="nl-NL" sz="3200" b="1" dirty="0" err="1">
                <a:solidFill>
                  <a:schemeClr val="tx1"/>
                </a:solidFill>
              </a:rPr>
              <a:t>Reasons</a:t>
            </a:r>
            <a:r>
              <a:rPr lang="nl-NL" sz="3200" b="1" dirty="0">
                <a:solidFill>
                  <a:schemeClr val="tx1"/>
                </a:solidFill>
              </a:rPr>
              <a:t> </a:t>
            </a:r>
            <a:r>
              <a:rPr lang="nl-NL" sz="3200" b="1" dirty="0" err="1">
                <a:solidFill>
                  <a:schemeClr val="tx1"/>
                </a:solidFill>
              </a:rPr>
              <a:t>for</a:t>
            </a:r>
            <a:r>
              <a:rPr lang="nl-NL" sz="3200" b="1" dirty="0">
                <a:solidFill>
                  <a:schemeClr val="tx1"/>
                </a:solidFill>
              </a:rPr>
              <a:t> </a:t>
            </a:r>
            <a:r>
              <a:rPr lang="nl-NL" sz="3200" b="1" dirty="0" err="1">
                <a:solidFill>
                  <a:schemeClr val="tx1"/>
                </a:solidFill>
              </a:rPr>
              <a:t>less</a:t>
            </a:r>
            <a:r>
              <a:rPr lang="nl-NL" sz="3200" b="1" dirty="0">
                <a:solidFill>
                  <a:schemeClr val="tx1"/>
                </a:solidFill>
              </a:rPr>
              <a:t> </a:t>
            </a:r>
            <a:r>
              <a:rPr lang="nl-NL" sz="3200" b="1" dirty="0" err="1">
                <a:solidFill>
                  <a:schemeClr val="tx1"/>
                </a:solidFill>
              </a:rPr>
              <a:t>grazing</a:t>
            </a:r>
            <a:endParaRPr lang="nl-NL" sz="3200" b="1" dirty="0">
              <a:solidFill>
                <a:schemeClr val="tx1"/>
              </a:solidFill>
            </a:endParaRPr>
          </a:p>
        </p:txBody>
      </p:sp>
      <p:sp>
        <p:nvSpPr>
          <p:cNvPr id="238600" name="Rectangle 8"/>
          <p:cNvSpPr>
            <a:spLocks noGrp="1" noChangeArrowheads="1"/>
          </p:cNvSpPr>
          <p:nvPr>
            <p:ph idx="4294967295"/>
          </p:nvPr>
        </p:nvSpPr>
        <p:spPr>
          <a:xfrm>
            <a:off x="491643" y="1347942"/>
            <a:ext cx="8218487" cy="4632325"/>
          </a:xfrm>
        </p:spPr>
        <p:txBody>
          <a:bodyPr/>
          <a:lstStyle/>
          <a:p>
            <a:pPr>
              <a:buFont typeface="Arial" panose="020B0604020202020204" pitchFamily="34" charset="0"/>
              <a:buChar char="•"/>
            </a:pPr>
            <a:r>
              <a:rPr lang="nl-NL" sz="2400" dirty="0" err="1"/>
              <a:t>To</a:t>
            </a:r>
            <a:r>
              <a:rPr lang="nl-NL" sz="2400" dirty="0"/>
              <a:t> control </a:t>
            </a:r>
            <a:r>
              <a:rPr lang="nl-NL" sz="2400" dirty="0" err="1"/>
              <a:t>rations</a:t>
            </a:r>
            <a:r>
              <a:rPr lang="nl-NL" sz="2400" dirty="0"/>
              <a:t> </a:t>
            </a:r>
            <a:r>
              <a:rPr lang="nl-NL" sz="2400" dirty="0" err="1"/>
              <a:t>and</a:t>
            </a:r>
            <a:r>
              <a:rPr lang="nl-NL" sz="2400" dirty="0"/>
              <a:t> </a:t>
            </a:r>
            <a:r>
              <a:rPr lang="nl-NL" sz="2400" dirty="0" err="1"/>
              <a:t>optimise</a:t>
            </a:r>
            <a:r>
              <a:rPr lang="nl-NL" sz="2400" dirty="0"/>
              <a:t> </a:t>
            </a:r>
            <a:r>
              <a:rPr lang="nl-NL" sz="2400" dirty="0" err="1"/>
              <a:t>grassland</a:t>
            </a:r>
            <a:r>
              <a:rPr lang="nl-NL" sz="2400" dirty="0"/>
              <a:t> </a:t>
            </a:r>
            <a:r>
              <a:rPr lang="nl-NL" sz="2400" dirty="0" err="1" smtClean="0"/>
              <a:t>utilisation</a:t>
            </a:r>
            <a:endParaRPr lang="nl-NL" sz="2400" dirty="0" smtClean="0"/>
          </a:p>
          <a:p>
            <a:pPr lvl="1">
              <a:buFont typeface="Arial" panose="020B0604020202020204" pitchFamily="34" charset="0"/>
              <a:buChar char="•"/>
            </a:pPr>
            <a:r>
              <a:rPr lang="en-US" sz="2400" dirty="0"/>
              <a:t>When fed on grass only, DMI = enough to meet requirements of maintenance and 22-28 kg milk</a:t>
            </a:r>
          </a:p>
          <a:p>
            <a:pPr>
              <a:buFont typeface="Arial" panose="020B0604020202020204" pitchFamily="34" charset="0"/>
              <a:buChar char="•"/>
            </a:pPr>
            <a:r>
              <a:rPr lang="nl-NL" sz="2400" dirty="0" err="1" smtClean="0"/>
              <a:t>Increased</a:t>
            </a:r>
            <a:r>
              <a:rPr lang="nl-NL" sz="2400" dirty="0" smtClean="0"/>
              <a:t> </a:t>
            </a:r>
            <a:r>
              <a:rPr lang="nl-NL" sz="2400" dirty="0" err="1"/>
              <a:t>herd</a:t>
            </a:r>
            <a:r>
              <a:rPr lang="nl-NL" sz="2400" dirty="0"/>
              <a:t> </a:t>
            </a:r>
            <a:r>
              <a:rPr lang="nl-NL" sz="2400" dirty="0" err="1"/>
              <a:t>size</a:t>
            </a:r>
            <a:endParaRPr lang="nl-NL" sz="2400" dirty="0"/>
          </a:p>
          <a:p>
            <a:pPr>
              <a:buFont typeface="Arial" panose="020B0604020202020204" pitchFamily="34" charset="0"/>
              <a:buChar char="•"/>
            </a:pPr>
            <a:r>
              <a:rPr lang="nl-NL" sz="2400" dirty="0" err="1"/>
              <a:t>Increased</a:t>
            </a:r>
            <a:r>
              <a:rPr lang="nl-NL" sz="2400" dirty="0"/>
              <a:t> </a:t>
            </a:r>
            <a:r>
              <a:rPr lang="nl-NL" sz="2400" dirty="0" err="1"/>
              <a:t>use</a:t>
            </a:r>
            <a:r>
              <a:rPr lang="nl-NL" sz="2400" dirty="0"/>
              <a:t> of </a:t>
            </a:r>
            <a:r>
              <a:rPr lang="nl-NL" sz="2400" dirty="0" err="1"/>
              <a:t>automated</a:t>
            </a:r>
            <a:r>
              <a:rPr lang="nl-NL" sz="2400" dirty="0"/>
              <a:t> </a:t>
            </a:r>
            <a:r>
              <a:rPr lang="nl-NL" sz="2400" dirty="0" err="1"/>
              <a:t>milking</a:t>
            </a:r>
            <a:r>
              <a:rPr lang="nl-NL" sz="2400" dirty="0"/>
              <a:t> systems</a:t>
            </a:r>
          </a:p>
          <a:p>
            <a:pPr>
              <a:buFont typeface="Arial" panose="020B0604020202020204" pitchFamily="34" charset="0"/>
              <a:buChar char="•"/>
            </a:pPr>
            <a:r>
              <a:rPr lang="nl-NL" sz="2400" dirty="0" err="1"/>
              <a:t>Reduced</a:t>
            </a:r>
            <a:r>
              <a:rPr lang="nl-NL" sz="2400" dirty="0"/>
              <a:t> </a:t>
            </a:r>
            <a:r>
              <a:rPr lang="nl-NL" sz="2400" dirty="0" err="1"/>
              <a:t>grass</a:t>
            </a:r>
            <a:r>
              <a:rPr lang="nl-NL" sz="2400" dirty="0"/>
              <a:t> </a:t>
            </a:r>
            <a:r>
              <a:rPr lang="nl-NL" sz="2400" dirty="0" err="1"/>
              <a:t>growth</a:t>
            </a:r>
            <a:r>
              <a:rPr lang="nl-NL" sz="2400" dirty="0"/>
              <a:t> in </a:t>
            </a:r>
            <a:r>
              <a:rPr lang="nl-NL" sz="2400" dirty="0" err="1"/>
              <a:t>summer</a:t>
            </a:r>
            <a:r>
              <a:rPr lang="nl-NL" sz="2400" dirty="0"/>
              <a:t> </a:t>
            </a:r>
            <a:r>
              <a:rPr lang="nl-NL" sz="2400" dirty="0" smtClean="0"/>
              <a:t>time</a:t>
            </a:r>
          </a:p>
          <a:p>
            <a:pPr>
              <a:buFont typeface="Arial" panose="020B0604020202020204" pitchFamily="34" charset="0"/>
              <a:buChar char="•"/>
            </a:pPr>
            <a:r>
              <a:rPr lang="nl-NL" sz="2400" dirty="0" err="1" smtClean="0"/>
              <a:t>Grazing</a:t>
            </a:r>
            <a:r>
              <a:rPr lang="nl-NL" sz="2400" dirty="0" smtClean="0"/>
              <a:t> “</a:t>
            </a:r>
            <a:r>
              <a:rPr lang="nl-NL" sz="2400" dirty="0" err="1" smtClean="0"/>
              <a:t>doesn’t</a:t>
            </a:r>
            <a:r>
              <a:rPr lang="nl-NL" sz="2400" dirty="0" smtClean="0"/>
              <a:t> </a:t>
            </a:r>
            <a:r>
              <a:rPr lang="nl-NL" sz="2400" dirty="0" err="1" smtClean="0"/>
              <a:t>sell</a:t>
            </a:r>
            <a:r>
              <a:rPr lang="nl-NL" sz="2400" dirty="0" smtClean="0"/>
              <a:t>”</a:t>
            </a:r>
            <a:endParaRPr lang="nl-NL" sz="2400" dirty="0"/>
          </a:p>
          <a:p>
            <a:pPr>
              <a:buFont typeface="Arial" panose="020B0604020202020204" pitchFamily="34" charset="0"/>
              <a:buChar char="•"/>
            </a:pPr>
            <a:r>
              <a:rPr lang="nl-NL" sz="2400" dirty="0" err="1"/>
              <a:t>Need</a:t>
            </a:r>
            <a:r>
              <a:rPr lang="nl-NL" sz="2400" dirty="0"/>
              <a:t> </a:t>
            </a:r>
            <a:r>
              <a:rPr lang="nl-NL" sz="2400" dirty="0" err="1"/>
              <a:t>to</a:t>
            </a:r>
            <a:r>
              <a:rPr lang="nl-NL" sz="2400" dirty="0"/>
              <a:t> </a:t>
            </a:r>
            <a:r>
              <a:rPr lang="nl-NL" sz="2400" dirty="0" err="1"/>
              <a:t>reduce</a:t>
            </a:r>
            <a:r>
              <a:rPr lang="nl-NL" sz="2400" dirty="0"/>
              <a:t> </a:t>
            </a:r>
            <a:r>
              <a:rPr lang="nl-NL" sz="2400" dirty="0" err="1"/>
              <a:t>mineral</a:t>
            </a:r>
            <a:r>
              <a:rPr lang="nl-NL" sz="2400" dirty="0"/>
              <a:t> </a:t>
            </a:r>
            <a:r>
              <a:rPr lang="nl-NL" sz="2400" dirty="0" err="1"/>
              <a:t>losses</a:t>
            </a:r>
            <a:endParaRPr lang="nl-NL" sz="2400" dirty="0"/>
          </a:p>
          <a:p>
            <a:pPr>
              <a:buFont typeface="Arial" panose="020B0604020202020204" pitchFamily="34" charset="0"/>
              <a:buChar char="•"/>
            </a:pPr>
            <a:r>
              <a:rPr lang="nl-NL" sz="2400" dirty="0"/>
              <a:t>Labour efficiency</a:t>
            </a:r>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78407" y="4396509"/>
            <a:ext cx="3163980" cy="2209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38926" y="2662810"/>
            <a:ext cx="2195513" cy="16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1278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6899654" cy="966564"/>
          </a:xfrm>
          <a:noFill/>
        </p:spPr>
        <p:txBody>
          <a:bodyPr/>
          <a:lstStyle/>
          <a:p>
            <a:pPr algn="l"/>
            <a:r>
              <a:rPr lang="en-GB" sz="2800" b="1" dirty="0" smtClean="0">
                <a:solidFill>
                  <a:schemeClr val="tx1"/>
                </a:solidFill>
              </a:rPr>
              <a:t>Grazing in the Netherlands, % cows grazing</a:t>
            </a:r>
            <a:endParaRPr lang="en-GB" sz="2800" b="1" dirty="0">
              <a:solidFill>
                <a:schemeClr val="tx1"/>
              </a:solidFill>
            </a:endParaRPr>
          </a:p>
        </p:txBody>
      </p:sp>
      <p:pic>
        <p:nvPicPr>
          <p:cNvPr id="4" name="Tijdelijke aanduiding voor inhou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32" y="1769971"/>
            <a:ext cx="4148541" cy="4274097"/>
          </a:xfrm>
          <a:prstGeom prst="rect">
            <a:avLst/>
          </a:prstGeom>
        </p:spPr>
      </p:pic>
      <p:pic>
        <p:nvPicPr>
          <p:cNvPr id="5" name="Afbeelding 4"/>
          <p:cNvPicPr>
            <a:picLocks noChangeAspect="1"/>
          </p:cNvPicPr>
          <p:nvPr/>
        </p:nvPicPr>
        <p:blipFill>
          <a:blip r:embed="rId3"/>
          <a:stretch>
            <a:fillRect/>
          </a:stretch>
        </p:blipFill>
        <p:spPr>
          <a:xfrm>
            <a:off x="7391296" y="5822174"/>
            <a:ext cx="944962" cy="377985"/>
          </a:xfrm>
          <a:prstGeom prst="rect">
            <a:avLst/>
          </a:prstGeom>
        </p:spPr>
      </p:pic>
      <p:sp>
        <p:nvSpPr>
          <p:cNvPr id="6" name="Titel 1"/>
          <p:cNvSpPr txBox="1">
            <a:spLocks/>
          </p:cNvSpPr>
          <p:nvPr/>
        </p:nvSpPr>
        <p:spPr>
          <a:xfrm>
            <a:off x="4644008" y="2403011"/>
            <a:ext cx="4248472" cy="810496"/>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Effect of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herd</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size</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 large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herds</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start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grazing</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 non-</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grazing</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7" name="Afbeelding 6"/>
          <p:cNvPicPr>
            <a:picLocks noChangeAspect="1"/>
          </p:cNvPicPr>
          <p:nvPr/>
        </p:nvPicPr>
        <p:blipFill>
          <a:blip r:embed="rId4"/>
          <a:stretch>
            <a:fillRect/>
          </a:stretch>
        </p:blipFill>
        <p:spPr>
          <a:xfrm>
            <a:off x="4160973" y="3356992"/>
            <a:ext cx="4886879" cy="2510690"/>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6018" y="6906874"/>
            <a:ext cx="566030" cy="226412"/>
          </a:xfrm>
          <a:prstGeom prst="rect">
            <a:avLst/>
          </a:prstGeom>
        </p:spPr>
      </p:pic>
      <p:sp>
        <p:nvSpPr>
          <p:cNvPr id="3" name="Rechthoek 2"/>
          <p:cNvSpPr/>
          <p:nvPr/>
        </p:nvSpPr>
        <p:spPr>
          <a:xfrm>
            <a:off x="320484" y="1380071"/>
            <a:ext cx="261661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cows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grazing per region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068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1145309"/>
            <a:ext cx="5344500" cy="2781321"/>
          </a:xfrm>
          <a:prstGeom prst="rect">
            <a:avLst/>
          </a:prstGeom>
        </p:spPr>
      </p:pic>
      <p:sp>
        <p:nvSpPr>
          <p:cNvPr id="2" name="Titel 1"/>
          <p:cNvSpPr>
            <a:spLocks noGrp="1"/>
          </p:cNvSpPr>
          <p:nvPr>
            <p:ph type="title"/>
          </p:nvPr>
        </p:nvSpPr>
        <p:spPr>
          <a:xfrm>
            <a:off x="491642" y="230188"/>
            <a:ext cx="8442796" cy="791650"/>
          </a:xfrm>
          <a:noFill/>
        </p:spPr>
        <p:txBody>
          <a:bodyPr/>
          <a:lstStyle/>
          <a:p>
            <a:pPr algn="l"/>
            <a:r>
              <a:rPr lang="en-GB" sz="3200" b="1" dirty="0" smtClean="0">
                <a:solidFill>
                  <a:schemeClr val="tx1"/>
                </a:solidFill>
              </a:rPr>
              <a:t>Grazing in the Netherlands</a:t>
            </a:r>
            <a:endParaRPr lang="en-GB" sz="3200" b="1" dirty="0">
              <a:solidFill>
                <a:schemeClr val="tx1"/>
              </a:solidFill>
            </a:endParaRPr>
          </a:p>
        </p:txBody>
      </p:sp>
      <p:sp>
        <p:nvSpPr>
          <p:cNvPr id="3" name="Tekstvak 2"/>
          <p:cNvSpPr txBox="1"/>
          <p:nvPr/>
        </p:nvSpPr>
        <p:spPr>
          <a:xfrm>
            <a:off x="323528" y="3851132"/>
            <a:ext cx="910827" cy="323165"/>
          </a:xfrm>
          <a:prstGeom prst="rect">
            <a:avLst/>
          </a:prstGeom>
          <a:noFill/>
          <a:ln>
            <a:noFill/>
          </a:ln>
        </p:spPr>
        <p:txBody>
          <a:bodyPr wrap="non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5172"/>
                </a:solidFill>
                <a:effectLst/>
                <a:uLnTx/>
                <a:uFillTx/>
                <a:latin typeface="Calibri"/>
                <a:ea typeface="+mn-ea"/>
                <a:cs typeface="+mn-cs"/>
              </a:rPr>
              <a:t>CBS, </a:t>
            </a:r>
            <a:r>
              <a:rPr kumimoji="0" lang="nl-NL" sz="1400" b="0" i="0" u="none" strike="noStrike" kern="1200" cap="none" spc="0" normalizeH="0" baseline="0" noProof="0" dirty="0" smtClean="0">
                <a:ln>
                  <a:noFill/>
                </a:ln>
                <a:solidFill>
                  <a:srgbClr val="005172"/>
                </a:solidFill>
                <a:effectLst/>
                <a:uLnTx/>
                <a:uFillTx/>
                <a:latin typeface="Calibri"/>
                <a:ea typeface="+mn-ea"/>
                <a:cs typeface="+mn-cs"/>
              </a:rPr>
              <a:t>2017</a:t>
            </a:r>
            <a:endParaRPr kumimoji="0" lang="nl-NL" sz="14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5" name="Afbeelding 4"/>
          <p:cNvPicPr>
            <a:picLocks noChangeAspect="1"/>
          </p:cNvPicPr>
          <p:nvPr/>
        </p:nvPicPr>
        <p:blipFill>
          <a:blip r:embed="rId3"/>
          <a:stretch>
            <a:fillRect/>
          </a:stretch>
        </p:blipFill>
        <p:spPr>
          <a:xfrm>
            <a:off x="4070163" y="3817030"/>
            <a:ext cx="5098004" cy="3007211"/>
          </a:xfrm>
          <a:prstGeom prst="rect">
            <a:avLst/>
          </a:prstGeom>
        </p:spPr>
      </p:pic>
      <p:sp>
        <p:nvSpPr>
          <p:cNvPr id="6" name="Titel 1"/>
          <p:cNvSpPr txBox="1">
            <a:spLocks/>
          </p:cNvSpPr>
          <p:nvPr/>
        </p:nvSpPr>
        <p:spPr>
          <a:xfrm>
            <a:off x="4345710" y="3582140"/>
            <a:ext cx="4546910" cy="647019"/>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Percentage of farms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with</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grazing</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increases</a:t>
            </a:r>
            <a:r>
              <a:rPr kumimoji="0" lang="nl-NL" sz="1800" b="0" i="0" u="none" strike="noStrike" kern="1200" cap="none" spc="0" normalizeH="0" baseline="0" noProof="0" dirty="0" smtClean="0">
                <a:ln>
                  <a:noFill/>
                </a:ln>
                <a:solidFill>
                  <a:prstClr val="black"/>
                </a:solidFill>
                <a:effectLst/>
                <a:uLnTx/>
                <a:uFillTx/>
                <a:latin typeface="Calibri"/>
                <a:ea typeface="+mj-ea"/>
                <a:cs typeface="+mj-cs"/>
              </a:rPr>
              <a:t> </a:t>
            </a:r>
            <a:r>
              <a:rPr kumimoji="0" lang="nl-NL" sz="1800" b="0" i="0" u="none" strike="noStrike" kern="1200" cap="none" spc="0" normalizeH="0" baseline="0" noProof="0" dirty="0" err="1" smtClean="0">
                <a:ln>
                  <a:noFill/>
                </a:ln>
                <a:solidFill>
                  <a:prstClr val="black"/>
                </a:solidFill>
                <a:effectLst/>
                <a:uLnTx/>
                <a:uFillTx/>
                <a:latin typeface="Calibri"/>
                <a:ea typeface="+mj-ea"/>
                <a:cs typeface="+mj-cs"/>
              </a:rPr>
              <a:t>again</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ekstvak 6"/>
          <p:cNvSpPr txBox="1"/>
          <p:nvPr/>
        </p:nvSpPr>
        <p:spPr>
          <a:xfrm>
            <a:off x="7151463" y="6633623"/>
            <a:ext cx="1797287" cy="2482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smtClean="0">
                <a:ln>
                  <a:noFill/>
                </a:ln>
                <a:solidFill>
                  <a:prstClr val="black"/>
                </a:solidFill>
                <a:effectLst/>
                <a:uLnTx/>
                <a:uFillTx/>
                <a:latin typeface="Calibri" panose="020F0502020204030204"/>
                <a:ea typeface="+mn-ea"/>
                <a:cs typeface="+mn-cs"/>
              </a:rPr>
              <a:t>Source: </a:t>
            </a: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Duurzame Zuivelketen</a:t>
            </a:r>
          </a:p>
        </p:txBody>
      </p:sp>
    </p:spTree>
    <p:extLst>
      <p:ext uri="{BB962C8B-B14F-4D97-AF65-F5344CB8AC3E}">
        <p14:creationId xmlns:p14="http://schemas.microsoft.com/office/powerpoint/2010/main" val="247157641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GB" sz="3200" b="1" dirty="0" smtClean="0">
                <a:solidFill>
                  <a:schemeClr val="tx1"/>
                </a:solidFill>
              </a:rPr>
              <a:t>  Grass growth 2014-2017</a:t>
            </a:r>
            <a:r>
              <a:rPr lang="en-GB" sz="3200" b="1" dirty="0" smtClean="0"/>
              <a:t/>
            </a:r>
            <a:br>
              <a:rPr lang="en-GB" sz="3200" b="1" dirty="0" smtClean="0"/>
            </a:br>
            <a:r>
              <a:rPr lang="en-GB" sz="3200" dirty="0"/>
              <a:t> </a:t>
            </a:r>
            <a:r>
              <a:rPr lang="en-GB" sz="3200" dirty="0" smtClean="0">
                <a:solidFill>
                  <a:schemeClr val="tx1"/>
                </a:solidFill>
              </a:rPr>
              <a:t>      </a:t>
            </a:r>
            <a:endParaRPr lang="en-GB" sz="3200" b="1" dirty="0">
              <a:solidFill>
                <a:schemeClr val="tx1"/>
              </a:solidFill>
            </a:endParaRPr>
          </a:p>
        </p:txBody>
      </p:sp>
      <p:pic>
        <p:nvPicPr>
          <p:cNvPr id="8" name="Tijdelijke aanduiding voor inhou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237" y="1645227"/>
            <a:ext cx="6864320" cy="4267540"/>
          </a:xfrm>
          <a:prstGeom prst="rect">
            <a:avLst/>
          </a:prstGeom>
        </p:spPr>
      </p:pic>
    </p:spTree>
    <p:extLst>
      <p:ext uri="{BB962C8B-B14F-4D97-AF65-F5344CB8AC3E}">
        <p14:creationId xmlns:p14="http://schemas.microsoft.com/office/powerpoint/2010/main" val="200776284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2800" b="1" dirty="0" smtClean="0">
                <a:solidFill>
                  <a:schemeClr val="tx1"/>
                </a:solidFill>
              </a:rPr>
              <a:t>The effect of grazing on various aspects</a:t>
            </a:r>
            <a:endParaRPr lang="en-GB" sz="2800" b="1" dirty="0">
              <a:solidFill>
                <a:schemeClr val="tx1"/>
              </a:solidFill>
            </a:endParaRPr>
          </a:p>
        </p:txBody>
      </p:sp>
      <p:pic>
        <p:nvPicPr>
          <p:cNvPr id="17410"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4267200" y="6026455"/>
            <a:ext cx="3144707" cy="323165"/>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Van den Pol-van </a:t>
            </a:r>
            <a:r>
              <a:rPr kumimoji="0" lang="en-GB" sz="1400" b="0" i="0" u="none" strike="noStrike" kern="1200" cap="none" spc="0" normalizeH="0" baseline="0" noProof="0" dirty="0" err="1" smtClean="0">
                <a:ln>
                  <a:noFill/>
                </a:ln>
                <a:solidFill>
                  <a:prstClr val="black"/>
                </a:solidFill>
                <a:effectLst/>
                <a:uLnTx/>
                <a:uFillTx/>
                <a:latin typeface="Verdana" pitchFamily="34" charset="0"/>
                <a:ea typeface="+mn-ea"/>
                <a:cs typeface="+mn-cs"/>
              </a:rPr>
              <a:t>Dasselaar</a:t>
            </a: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 2008</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pic>
        <p:nvPicPr>
          <p:cNvPr id="5" name="Afbeelding 4"/>
          <p:cNvPicPr>
            <a:picLocks noChangeAspect="1"/>
          </p:cNvPicPr>
          <p:nvPr/>
        </p:nvPicPr>
        <p:blipFill>
          <a:blip r:embed="rId3"/>
          <a:stretch>
            <a:fillRect/>
          </a:stretch>
        </p:blipFill>
        <p:spPr>
          <a:xfrm>
            <a:off x="737310" y="1069977"/>
            <a:ext cx="7059780" cy="4956478"/>
          </a:xfrm>
          <a:prstGeom prst="rect">
            <a:avLst/>
          </a:prstGeom>
        </p:spPr>
      </p:pic>
    </p:spTree>
    <p:extLst>
      <p:ext uri="{BB962C8B-B14F-4D97-AF65-F5344CB8AC3E}">
        <p14:creationId xmlns:p14="http://schemas.microsoft.com/office/powerpoint/2010/main" val="88239448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smtClean="0">
                <a:solidFill>
                  <a:schemeClr val="tx1"/>
                </a:solidFill>
              </a:rPr>
              <a:t>Economy – grass intake crucial factor </a:t>
            </a:r>
            <a:endParaRPr lang="en-GB" sz="2800" b="1" dirty="0">
              <a:solidFill>
                <a:schemeClr val="tx1"/>
              </a:solidFill>
            </a:endParaRP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0836" y="1184303"/>
            <a:ext cx="7824858" cy="477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688685" y="1248259"/>
            <a:ext cx="4426226"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Source: Van den Pol-van Dasselaar </a:t>
            </a:r>
            <a:r>
              <a:rPr kumimoji="0" lang="nl-NL" sz="1400" b="0" i="1" u="none" strike="noStrike" kern="1200" cap="none" spc="0" normalizeH="0" baseline="0" noProof="0" dirty="0" smtClean="0">
                <a:ln>
                  <a:noFill/>
                </a:ln>
                <a:solidFill>
                  <a:srgbClr val="005172"/>
                </a:solidFill>
                <a:effectLst/>
                <a:uLnTx/>
                <a:uFillTx/>
                <a:latin typeface="Verdana" pitchFamily="34" charset="0"/>
                <a:ea typeface="+mn-ea"/>
                <a:cs typeface="+mn-cs"/>
              </a:rPr>
              <a:t>et al</a:t>
            </a:r>
            <a:r>
              <a:rPr kumimoji="0" lang="nl-NL" sz="1400" b="0" i="0" u="none" strike="noStrike" kern="1200" cap="none" spc="0" normalizeH="0" baseline="0" noProof="0" dirty="0" smtClean="0">
                <a:ln>
                  <a:noFill/>
                </a:ln>
                <a:solidFill>
                  <a:srgbClr val="005172"/>
                </a:solidFill>
                <a:effectLst/>
                <a:uLnTx/>
                <a:uFillTx/>
                <a:latin typeface="Verdana" pitchFamily="34" charset="0"/>
                <a:ea typeface="+mn-ea"/>
                <a:cs typeface="+mn-cs"/>
              </a:rPr>
              <a:t>., 2014</a:t>
            </a:r>
          </a:p>
        </p:txBody>
      </p:sp>
    </p:spTree>
    <p:extLst>
      <p:ext uri="{BB962C8B-B14F-4D97-AF65-F5344CB8AC3E}">
        <p14:creationId xmlns:p14="http://schemas.microsoft.com/office/powerpoint/2010/main" val="239972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491643" y="230190"/>
            <a:ext cx="6481812" cy="839787"/>
          </a:xfrm>
        </p:spPr>
        <p:txBody>
          <a:bodyPr/>
          <a:lstStyle/>
          <a:p>
            <a:pPr algn="l"/>
            <a:r>
              <a:rPr lang="nl-NL" sz="2800" b="1" dirty="0" smtClean="0">
                <a:solidFill>
                  <a:schemeClr val="tx1"/>
                </a:solidFill>
              </a:rPr>
              <a:t>But </a:t>
            </a:r>
            <a:r>
              <a:rPr lang="nl-NL" sz="2800" b="1" dirty="0" err="1" smtClean="0">
                <a:solidFill>
                  <a:schemeClr val="tx1"/>
                </a:solidFill>
              </a:rPr>
              <a:t>what</a:t>
            </a:r>
            <a:r>
              <a:rPr lang="nl-NL" sz="2800" b="1" dirty="0" smtClean="0">
                <a:solidFill>
                  <a:schemeClr val="tx1"/>
                </a:solidFill>
              </a:rPr>
              <a:t> </a:t>
            </a:r>
            <a:r>
              <a:rPr lang="nl-NL" sz="2800" b="1" dirty="0" err="1" smtClean="0">
                <a:solidFill>
                  <a:schemeClr val="tx1"/>
                </a:solidFill>
              </a:rPr>
              <a:t>about</a:t>
            </a:r>
            <a:r>
              <a:rPr lang="nl-NL" sz="2800" b="1" dirty="0" smtClean="0">
                <a:solidFill>
                  <a:schemeClr val="tx1"/>
                </a:solidFill>
              </a:rPr>
              <a:t> </a:t>
            </a:r>
            <a:r>
              <a:rPr lang="nl-NL" sz="2800" b="1" dirty="0" err="1" smtClean="0">
                <a:solidFill>
                  <a:schemeClr val="tx1"/>
                </a:solidFill>
              </a:rPr>
              <a:t>economics</a:t>
            </a:r>
            <a:r>
              <a:rPr lang="nl-NL" sz="2800" b="1" dirty="0" smtClean="0">
                <a:solidFill>
                  <a:schemeClr val="tx1"/>
                </a:solidFill>
              </a:rPr>
              <a:t> </a:t>
            </a:r>
            <a:r>
              <a:rPr lang="nl-NL" sz="2800" b="1" dirty="0" err="1" smtClean="0">
                <a:solidFill>
                  <a:schemeClr val="tx1"/>
                </a:solidFill>
              </a:rPr>
              <a:t>under</a:t>
            </a:r>
            <a:r>
              <a:rPr lang="nl-NL" sz="2800" b="1" dirty="0" smtClean="0">
                <a:solidFill>
                  <a:schemeClr val="tx1"/>
                </a:solidFill>
              </a:rPr>
              <a:t> </a:t>
            </a:r>
            <a:r>
              <a:rPr lang="nl-NL" sz="2800" b="1" dirty="0" err="1" smtClean="0">
                <a:solidFill>
                  <a:schemeClr val="tx1"/>
                </a:solidFill>
              </a:rPr>
              <a:t>less</a:t>
            </a:r>
            <a:r>
              <a:rPr lang="nl-NL" sz="2800" b="1" dirty="0" smtClean="0">
                <a:solidFill>
                  <a:schemeClr val="tx1"/>
                </a:solidFill>
              </a:rPr>
              <a:t> </a:t>
            </a:r>
            <a:r>
              <a:rPr lang="nl-NL" sz="2800" b="1" dirty="0" err="1" smtClean="0">
                <a:solidFill>
                  <a:schemeClr val="tx1"/>
                </a:solidFill>
              </a:rPr>
              <a:t>favourable</a:t>
            </a:r>
            <a:r>
              <a:rPr lang="nl-NL" sz="2800" b="1" dirty="0" smtClean="0">
                <a:solidFill>
                  <a:schemeClr val="tx1"/>
                </a:solidFill>
              </a:rPr>
              <a:t> </a:t>
            </a:r>
            <a:r>
              <a:rPr lang="nl-NL" sz="2800" b="1" dirty="0" err="1" smtClean="0">
                <a:solidFill>
                  <a:schemeClr val="tx1"/>
                </a:solidFill>
              </a:rPr>
              <a:t>conditions</a:t>
            </a:r>
            <a:r>
              <a:rPr lang="nl-NL" sz="2800" b="1" dirty="0" smtClean="0">
                <a:solidFill>
                  <a:schemeClr val="tx1"/>
                </a:solidFill>
              </a:rPr>
              <a:t>?</a:t>
            </a:r>
          </a:p>
        </p:txBody>
      </p:sp>
      <p:sp>
        <p:nvSpPr>
          <p:cNvPr id="2" name="Tijdelijke aanduiding voor tekst 1"/>
          <p:cNvSpPr>
            <a:spLocks noGrp="1"/>
          </p:cNvSpPr>
          <p:nvPr>
            <p:ph type="body" sz="quarter" idx="10"/>
          </p:nvPr>
        </p:nvSpPr>
        <p:spPr>
          <a:xfrm>
            <a:off x="491643" y="1526109"/>
            <a:ext cx="8521188" cy="4089600"/>
          </a:xfrm>
        </p:spPr>
        <p:txBody>
          <a:bodyPr/>
          <a:lstStyle/>
          <a:p>
            <a:r>
              <a:rPr lang="en-US" sz="2400" dirty="0"/>
              <a:t>Aim: to study the economics of grazing and zero-grazing for farms with less </a:t>
            </a:r>
            <a:r>
              <a:rPr lang="en-US" sz="2400" dirty="0" err="1"/>
              <a:t>favourable</a:t>
            </a:r>
            <a:r>
              <a:rPr lang="en-US" sz="2400" dirty="0"/>
              <a:t> conditions for grazing:</a:t>
            </a:r>
          </a:p>
          <a:p>
            <a:pPr lvl="1">
              <a:buFont typeface="Arial" panose="020B0604020202020204" pitchFamily="34" charset="0"/>
              <a:buChar char="•"/>
            </a:pPr>
            <a:r>
              <a:rPr lang="en-US" sz="2000" dirty="0"/>
              <a:t>Automatic milking</a:t>
            </a:r>
          </a:p>
          <a:p>
            <a:pPr lvl="1">
              <a:buFont typeface="Arial" panose="020B0604020202020204" pitchFamily="34" charset="0"/>
              <a:buChar char="•"/>
            </a:pPr>
            <a:r>
              <a:rPr lang="en-US" sz="2000" dirty="0"/>
              <a:t>Small grazing surface (25% instead of 75%)</a:t>
            </a:r>
          </a:p>
          <a:p>
            <a:pPr lvl="1">
              <a:buFont typeface="Arial" panose="020B0604020202020204" pitchFamily="34" charset="0"/>
              <a:buChar char="•"/>
            </a:pPr>
            <a:r>
              <a:rPr lang="en-US" sz="2000" dirty="0"/>
              <a:t>Larger herds (150 animals instead of 75)</a:t>
            </a:r>
          </a:p>
          <a:p>
            <a:pPr lvl="1">
              <a:buFont typeface="Arial" panose="020B0604020202020204" pitchFamily="34" charset="0"/>
              <a:buChar char="•"/>
            </a:pPr>
            <a:r>
              <a:rPr lang="en-US" sz="2000" dirty="0"/>
              <a:t>Higher milk yields per cow (9,500 instead of 8,000)</a:t>
            </a:r>
          </a:p>
          <a:p>
            <a:pPr lvl="1">
              <a:buFont typeface="Arial" panose="020B0604020202020204" pitchFamily="34" charset="0"/>
              <a:buChar char="•"/>
            </a:pPr>
            <a:endParaRPr lang="nl-NL" dirty="0"/>
          </a:p>
        </p:txBody>
      </p:sp>
      <p:pic>
        <p:nvPicPr>
          <p:cNvPr id="21509" name="Picture 5" descr="1037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0107" y="4251234"/>
            <a:ext cx="1820087" cy="1364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oppe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080" y="4242229"/>
            <a:ext cx="1802994" cy="13734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384" y="4235829"/>
            <a:ext cx="1836838" cy="1379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6052" y="4242229"/>
            <a:ext cx="1818130" cy="13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682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algn="l"/>
            <a:r>
              <a:rPr lang="nl-NL" sz="3200" dirty="0" err="1">
                <a:solidFill>
                  <a:schemeClr val="tx1"/>
                </a:solidFill>
              </a:rPr>
              <a:t>Economics</a:t>
            </a:r>
            <a:r>
              <a:rPr lang="nl-NL" sz="3200" dirty="0">
                <a:solidFill>
                  <a:schemeClr val="tx1"/>
                </a:solidFill>
              </a:rPr>
              <a:t> of </a:t>
            </a:r>
            <a:r>
              <a:rPr lang="nl-NL" sz="3200" dirty="0" err="1">
                <a:solidFill>
                  <a:schemeClr val="tx1"/>
                </a:solidFill>
              </a:rPr>
              <a:t>grazing</a:t>
            </a:r>
            <a:r>
              <a:rPr lang="nl-NL" sz="3200" b="1" dirty="0" smtClean="0">
                <a:solidFill>
                  <a:schemeClr val="tx1"/>
                </a:solidFill>
              </a:rPr>
              <a:t/>
            </a:r>
            <a:br>
              <a:rPr lang="nl-NL" sz="3200" b="1" dirty="0" smtClean="0">
                <a:solidFill>
                  <a:schemeClr val="tx1"/>
                </a:solidFill>
              </a:rPr>
            </a:br>
            <a:r>
              <a:rPr lang="nl-NL" sz="3200" dirty="0">
                <a:solidFill>
                  <a:schemeClr val="tx1"/>
                </a:solidFill>
              </a:rPr>
              <a:t> </a:t>
            </a:r>
            <a:r>
              <a:rPr lang="nl-NL" sz="3200" dirty="0" smtClean="0">
                <a:solidFill>
                  <a:schemeClr val="tx1"/>
                </a:solidFill>
              </a:rPr>
              <a:t>   </a:t>
            </a:r>
            <a:endParaRPr lang="nl-NL" sz="3200" b="1" dirty="0" smtClean="0">
              <a:solidFill>
                <a:schemeClr val="tx1"/>
              </a:solidFill>
            </a:endParaRPr>
          </a:p>
        </p:txBody>
      </p:sp>
      <p:sp>
        <p:nvSpPr>
          <p:cNvPr id="3" name="Tijdelijke aanduiding voor tekst 2"/>
          <p:cNvSpPr>
            <a:spLocks noGrp="1"/>
          </p:cNvSpPr>
          <p:nvPr>
            <p:ph type="body" sz="quarter" idx="10"/>
          </p:nvPr>
        </p:nvSpPr>
        <p:spPr/>
        <p:txBody>
          <a:bodyPr/>
          <a:lstStyle/>
          <a:p>
            <a:endParaRPr lang="nl-NL"/>
          </a:p>
        </p:txBody>
      </p:sp>
      <p:pic>
        <p:nvPicPr>
          <p:cNvPr id="2355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66" t="-2690" r="24197" b="2690"/>
          <a:stretch/>
        </p:blipFill>
        <p:spPr bwMode="auto">
          <a:xfrm>
            <a:off x="697583" y="1003877"/>
            <a:ext cx="7423345" cy="446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robo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989138"/>
            <a:ext cx="719137" cy="5413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oppel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1557338"/>
            <a:ext cx="792163" cy="5207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1037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2349500"/>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razende k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25" y="1412875"/>
            <a:ext cx="720725" cy="544513"/>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3618502" y="5629275"/>
            <a:ext cx="3745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2010</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4918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535" y="696473"/>
            <a:ext cx="6887375" cy="1086639"/>
          </a:xfrm>
        </p:spPr>
        <p:txBody>
          <a:bodyPr/>
          <a:lstStyle/>
          <a:p>
            <a:r>
              <a:rPr lang="en-US" sz="2400" dirty="0">
                <a:solidFill>
                  <a:schemeClr val="tx1"/>
                </a:solidFill>
                <a:latin typeface="+mn-lt"/>
              </a:rPr>
              <a:t>High intake is totally </a:t>
            </a:r>
            <a:r>
              <a:rPr lang="en-US" sz="2400" dirty="0" smtClean="0">
                <a:solidFill>
                  <a:schemeClr val="tx1"/>
                </a:solidFill>
                <a:latin typeface="+mn-lt"/>
              </a:rPr>
              <a:t>dependent </a:t>
            </a:r>
            <a:r>
              <a:rPr lang="en-US" sz="2400" dirty="0">
                <a:solidFill>
                  <a:schemeClr val="tx1"/>
                </a:solidFill>
                <a:latin typeface="+mn-lt"/>
              </a:rPr>
              <a:t>on </a:t>
            </a:r>
            <a:r>
              <a:rPr lang="en-US" sz="2400" dirty="0" smtClean="0">
                <a:solidFill>
                  <a:schemeClr val="tx1"/>
                </a:solidFill>
                <a:latin typeface="+mn-lt"/>
              </a:rPr>
              <a:t>high-quality forage</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rPr>
              <a:t>–</a:t>
            </a:r>
            <a:r>
              <a:rPr lang="en-US" sz="2400" dirty="0" smtClean="0">
                <a:solidFill>
                  <a:schemeClr val="tx1"/>
                </a:solidFill>
                <a:latin typeface="+mn-lt"/>
              </a:rPr>
              <a:t> grass/clover dominates </a:t>
            </a:r>
            <a:endParaRPr lang="en-US" sz="2400" dirty="0">
              <a:solidFill>
                <a:schemeClr val="tx1"/>
              </a:solidFill>
              <a:latin typeface="+mn-lt"/>
            </a:endParaRPr>
          </a:p>
        </p:txBody>
      </p:sp>
      <p:graphicFrame>
        <p:nvGraphicFramePr>
          <p:cNvPr id="9" name="Object 2"/>
          <p:cNvGraphicFramePr>
            <a:graphicFrameLocks noChangeAspect="1"/>
          </p:cNvGraphicFramePr>
          <p:nvPr>
            <p:extLst/>
          </p:nvPr>
        </p:nvGraphicFramePr>
        <p:xfrm>
          <a:off x="701269" y="1664088"/>
          <a:ext cx="8071471" cy="4546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7"/>
          <p:cNvSpPr>
            <a:spLocks noChangeArrowheads="1"/>
          </p:cNvSpPr>
          <p:nvPr/>
        </p:nvSpPr>
        <p:spPr bwMode="auto">
          <a:xfrm>
            <a:off x="650449" y="6045200"/>
            <a:ext cx="78585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Date of harvest is more important in pure grass leys than in mixed leys.</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15666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r>
              <a:rPr lang="nl-NL" sz="3200" b="1" dirty="0" err="1" smtClean="0">
                <a:solidFill>
                  <a:schemeClr val="tx1"/>
                </a:solidFill>
              </a:rPr>
              <a:t>Conclusions</a:t>
            </a:r>
            <a:endParaRPr lang="nl-NL" sz="3200" b="1" dirty="0" smtClean="0">
              <a:solidFill>
                <a:schemeClr val="tx1"/>
              </a:solidFill>
            </a:endParaRPr>
          </a:p>
        </p:txBody>
      </p:sp>
      <p:sp>
        <p:nvSpPr>
          <p:cNvPr id="2" name="Tijdelijke aanduiding voor tekst 1"/>
          <p:cNvSpPr>
            <a:spLocks noGrp="1"/>
          </p:cNvSpPr>
          <p:nvPr>
            <p:ph type="body" sz="quarter" idx="10"/>
          </p:nvPr>
        </p:nvSpPr>
        <p:spPr>
          <a:xfrm>
            <a:off x="452447" y="1207177"/>
            <a:ext cx="8521188" cy="4089600"/>
          </a:xfrm>
        </p:spPr>
        <p:txBody>
          <a:bodyPr/>
          <a:lstStyle/>
          <a:p>
            <a:r>
              <a:rPr lang="en-US" sz="2000" dirty="0"/>
              <a:t>In general grazing is economically more attractive than zero-grazing</a:t>
            </a:r>
          </a:p>
          <a:p>
            <a:r>
              <a:rPr lang="en-US" sz="2000" dirty="0"/>
              <a:t>The only exception is when the available grazing area is too small (grass intake less than 700 kg DM cow</a:t>
            </a:r>
            <a:r>
              <a:rPr lang="en-US" sz="2000" baseline="30000" dirty="0"/>
              <a:t>-1</a:t>
            </a:r>
            <a:r>
              <a:rPr lang="en-US" sz="2000" dirty="0"/>
              <a:t> yr</a:t>
            </a:r>
            <a:r>
              <a:rPr lang="en-US" sz="2000" baseline="30000" dirty="0"/>
              <a:t>-1</a:t>
            </a:r>
            <a:r>
              <a:rPr lang="en-US" sz="2000" dirty="0"/>
              <a:t>)</a:t>
            </a:r>
          </a:p>
          <a:p>
            <a:r>
              <a:rPr lang="en-US" sz="2000" dirty="0"/>
              <a:t>The more grass the cows eat in the pasture, the larger the income profit</a:t>
            </a:r>
          </a:p>
          <a:p>
            <a:r>
              <a:rPr lang="en-US" sz="2000" dirty="0"/>
              <a:t>Economy is not the most important influencing factor for grazing in northwest Europe</a:t>
            </a:r>
          </a:p>
          <a:p>
            <a:endParaRPr lang="en-US" sz="2000" dirty="0" smtClean="0"/>
          </a:p>
          <a:p>
            <a:endParaRPr lang="en-US" sz="2000" dirty="0"/>
          </a:p>
          <a:p>
            <a:r>
              <a:rPr lang="en-US" sz="2000" dirty="0"/>
              <a:t>If economy isn’t, what is?</a:t>
            </a:r>
          </a:p>
          <a:p>
            <a:endParaRPr lang="en-US" sz="2000" dirty="0"/>
          </a:p>
          <a:p>
            <a:r>
              <a:rPr lang="en-US" sz="2000" dirty="0"/>
              <a:t>The Netherlands: on-farm participatory research on 60 dairy farms (</a:t>
            </a:r>
            <a:r>
              <a:rPr lang="en-US" sz="2000" dirty="0" err="1"/>
              <a:t>Koe&amp;Wij</a:t>
            </a:r>
            <a:r>
              <a:rPr lang="en-US" sz="2000" dirty="0"/>
              <a:t>)</a:t>
            </a:r>
          </a:p>
          <a:p>
            <a:r>
              <a:rPr lang="en-US" sz="2000" dirty="0"/>
              <a:t>In the end, personal preferences, experiences and habits of the farmer will be decisive in the choice between grazing and zero-grazing</a:t>
            </a:r>
          </a:p>
          <a:p>
            <a:endParaRPr lang="en-US" dirty="0"/>
          </a:p>
          <a:p>
            <a:endParaRPr lang="nl-NL" dirty="0"/>
          </a:p>
        </p:txBody>
      </p:sp>
      <p:pic>
        <p:nvPicPr>
          <p:cNvPr id="4" name="Picture 5" descr="FIETSK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16216" y="3068960"/>
            <a:ext cx="2260637" cy="15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298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nl-NL" sz="3200" b="1" dirty="0" smtClean="0"/>
              <a:t>How </a:t>
            </a:r>
            <a:r>
              <a:rPr lang="nl-NL" sz="3200" b="1" dirty="0" err="1" smtClean="0"/>
              <a:t>to</a:t>
            </a:r>
            <a:r>
              <a:rPr lang="nl-NL" sz="3200" b="1" dirty="0" smtClean="0"/>
              <a:t> </a:t>
            </a:r>
            <a:r>
              <a:rPr lang="nl-NL" sz="3200" b="1" dirty="0" err="1" smtClean="0"/>
              <a:t>increase</a:t>
            </a:r>
            <a:r>
              <a:rPr lang="nl-NL" sz="3200" b="1" dirty="0" smtClean="0"/>
              <a:t> </a:t>
            </a:r>
            <a:r>
              <a:rPr lang="nl-NL" sz="3200" b="1" dirty="0" err="1" smtClean="0"/>
              <a:t>profit</a:t>
            </a:r>
            <a:r>
              <a:rPr lang="nl-NL" sz="3200" b="1" dirty="0" smtClean="0"/>
              <a:t>?</a:t>
            </a:r>
          </a:p>
        </p:txBody>
      </p:sp>
      <p:sp>
        <p:nvSpPr>
          <p:cNvPr id="6" name="Tijdelijke aanduiding voor tekst 5"/>
          <p:cNvSpPr>
            <a:spLocks noGrp="1"/>
          </p:cNvSpPr>
          <p:nvPr>
            <p:ph type="body" sz="quarter" idx="10"/>
          </p:nvPr>
        </p:nvSpPr>
        <p:spPr/>
        <p:txBody>
          <a:bodyPr/>
          <a:lstStyle/>
          <a:p>
            <a:r>
              <a:rPr lang="en-US" sz="2000" dirty="0"/>
              <a:t>Supplementation and grass intake are key factors</a:t>
            </a:r>
          </a:p>
          <a:p>
            <a:endParaRPr lang="en-US" sz="2000" dirty="0"/>
          </a:p>
          <a:p>
            <a:r>
              <a:rPr lang="en-US" sz="2000" dirty="0"/>
              <a:t>Advisors state: many farms can increase their profit with up to 10.000 Euro</a:t>
            </a:r>
          </a:p>
          <a:p>
            <a:pPr lvl="1">
              <a:buFont typeface="Arial" panose="020B0604020202020204" pitchFamily="34" charset="0"/>
              <a:buChar char="•"/>
            </a:pPr>
            <a:r>
              <a:rPr lang="en-US" sz="2000" dirty="0"/>
              <a:t>Increase grass intake</a:t>
            </a:r>
          </a:p>
          <a:p>
            <a:pPr lvl="1">
              <a:buFont typeface="Arial" panose="020B0604020202020204" pitchFamily="34" charset="0"/>
              <a:buChar char="•"/>
            </a:pPr>
            <a:r>
              <a:rPr lang="en-US" sz="2000" dirty="0"/>
              <a:t>Less supplementation</a:t>
            </a:r>
          </a:p>
          <a:p>
            <a:pPr lvl="1">
              <a:buFont typeface="Arial" panose="020B0604020202020204" pitchFamily="34" charset="0"/>
              <a:buChar char="•"/>
            </a:pPr>
            <a:r>
              <a:rPr lang="en-US" sz="2000" dirty="0"/>
              <a:t>No maize near the farm</a:t>
            </a:r>
          </a:p>
          <a:p>
            <a:pPr lvl="1">
              <a:buFont typeface="Arial" panose="020B0604020202020204" pitchFamily="34" charset="0"/>
              <a:buChar char="•"/>
            </a:pPr>
            <a:r>
              <a:rPr lang="en-US" sz="2000" dirty="0" err="1"/>
              <a:t>Optimise</a:t>
            </a:r>
            <a:r>
              <a:rPr lang="en-US" sz="2000" dirty="0"/>
              <a:t> grassland management</a:t>
            </a:r>
          </a:p>
          <a:p>
            <a:pPr lvl="1">
              <a:buFont typeface="Arial" panose="020B0604020202020204" pitchFamily="34" charset="0"/>
              <a:buChar char="•"/>
            </a:pPr>
            <a:r>
              <a:rPr lang="en-US" sz="2000" dirty="0"/>
              <a:t>Start early and end </a:t>
            </a:r>
            <a:r>
              <a:rPr lang="en-US" sz="2000" dirty="0" smtClean="0"/>
              <a:t>late</a:t>
            </a:r>
          </a:p>
          <a:p>
            <a:endParaRPr lang="en-US" sz="2000" dirty="0"/>
          </a:p>
          <a:p>
            <a:pPr marL="0" indent="0">
              <a:buNone/>
            </a:pPr>
            <a:r>
              <a:rPr lang="en-US" sz="2000" dirty="0"/>
              <a:t>Cost per kg DM for grazed grass on average 10 </a:t>
            </a:r>
            <a:r>
              <a:rPr lang="en-US" sz="2000" dirty="0" err="1"/>
              <a:t>ct</a:t>
            </a:r>
            <a:r>
              <a:rPr lang="en-US" sz="2000" dirty="0"/>
              <a:t> less than for conserved grass</a:t>
            </a:r>
          </a:p>
          <a:p>
            <a:endParaRPr lang="en-US" dirty="0"/>
          </a:p>
          <a:p>
            <a:endParaRPr lang="nl-NL" dirty="0"/>
          </a:p>
        </p:txBody>
      </p:sp>
    </p:spTree>
    <p:extLst>
      <p:ext uri="{BB962C8B-B14F-4D97-AF65-F5344CB8AC3E}">
        <p14:creationId xmlns:p14="http://schemas.microsoft.com/office/powerpoint/2010/main" val="2891921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l"/>
            <a:r>
              <a:rPr lang="en-GB" sz="2800" b="1" dirty="0" smtClean="0">
                <a:solidFill>
                  <a:schemeClr val="tx1"/>
                </a:solidFill>
              </a:rPr>
              <a:t>Effect of grazing on farm income </a:t>
            </a:r>
            <a:r>
              <a:rPr lang="en-GB" sz="1800" dirty="0" smtClean="0">
                <a:solidFill>
                  <a:schemeClr val="tx1"/>
                </a:solidFill>
              </a:rPr>
              <a:t>(</a:t>
            </a:r>
            <a:r>
              <a:rPr lang="en-GB" sz="1800" dirty="0" err="1" smtClean="0">
                <a:solidFill>
                  <a:schemeClr val="tx1"/>
                </a:solidFill>
              </a:rPr>
              <a:t>Reijs</a:t>
            </a:r>
            <a:r>
              <a:rPr lang="en-GB" sz="1800" dirty="0" smtClean="0">
                <a:solidFill>
                  <a:schemeClr val="tx1"/>
                </a:solidFill>
              </a:rPr>
              <a:t> </a:t>
            </a:r>
            <a:r>
              <a:rPr lang="en-GB" sz="1800" i="1" dirty="0" smtClean="0">
                <a:solidFill>
                  <a:schemeClr val="tx1"/>
                </a:solidFill>
              </a:rPr>
              <a:t>et al</a:t>
            </a:r>
            <a:r>
              <a:rPr lang="en-GB" sz="1800" dirty="0" smtClean="0">
                <a:solidFill>
                  <a:schemeClr val="tx1"/>
                </a:solidFill>
              </a:rPr>
              <a:t>., 2013)</a:t>
            </a:r>
            <a:endParaRPr lang="en-GB" sz="1800" dirty="0">
              <a:solidFill>
                <a:schemeClr val="tx1"/>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970" y="908720"/>
            <a:ext cx="7317260" cy="53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529951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6657303" cy="1353086"/>
          </a:xfrm>
        </p:spPr>
        <p:txBody>
          <a:bodyPr/>
          <a:lstStyle/>
          <a:p>
            <a:pPr algn="l"/>
            <a:r>
              <a:rPr lang="nl-NL" sz="2800" b="1" dirty="0" err="1" smtClean="0">
                <a:solidFill>
                  <a:schemeClr val="tx1"/>
                </a:solidFill>
              </a:rPr>
              <a:t>Margin</a:t>
            </a:r>
            <a:r>
              <a:rPr lang="nl-NL" sz="2800" b="1" dirty="0" smtClean="0">
                <a:solidFill>
                  <a:schemeClr val="tx1"/>
                </a:solidFill>
              </a:rPr>
              <a:t> per </a:t>
            </a:r>
            <a:r>
              <a:rPr lang="nl-NL" sz="2800" b="1" dirty="0" err="1" smtClean="0">
                <a:solidFill>
                  <a:schemeClr val="tx1"/>
                </a:solidFill>
              </a:rPr>
              <a:t>cow</a:t>
            </a:r>
            <a:r>
              <a:rPr lang="nl-NL" sz="2800" b="1" dirty="0" smtClean="0">
                <a:solidFill>
                  <a:schemeClr val="tx1"/>
                </a:solidFill>
              </a:rPr>
              <a:t> for different </a:t>
            </a:r>
            <a:r>
              <a:rPr lang="nl-NL" sz="2800" b="1" dirty="0" err="1" smtClean="0">
                <a:solidFill>
                  <a:schemeClr val="tx1"/>
                </a:solidFill>
              </a:rPr>
              <a:t>grazing</a:t>
            </a:r>
            <a:r>
              <a:rPr lang="nl-NL" sz="2800" b="1" dirty="0" smtClean="0">
                <a:solidFill>
                  <a:schemeClr val="tx1"/>
                </a:solidFill>
              </a:rPr>
              <a:t> </a:t>
            </a:r>
            <a:r>
              <a:rPr lang="nl-NL" sz="2800" b="1" dirty="0" err="1" smtClean="0">
                <a:solidFill>
                  <a:schemeClr val="tx1"/>
                </a:solidFill>
              </a:rPr>
              <a:t>hours</a:t>
            </a:r>
            <a:r>
              <a:rPr lang="nl-NL" sz="2800" b="1" dirty="0" smtClean="0">
                <a:solidFill>
                  <a:schemeClr val="tx1"/>
                </a:solidFill>
              </a:rPr>
              <a:t> and different </a:t>
            </a:r>
            <a:r>
              <a:rPr lang="nl-NL" sz="2800" b="1" dirty="0" err="1" smtClean="0">
                <a:solidFill>
                  <a:schemeClr val="tx1"/>
                </a:solidFill>
              </a:rPr>
              <a:t>milk</a:t>
            </a:r>
            <a:r>
              <a:rPr lang="nl-NL" sz="2800" b="1" dirty="0" smtClean="0">
                <a:solidFill>
                  <a:schemeClr val="tx1"/>
                </a:solidFill>
              </a:rPr>
              <a:t> </a:t>
            </a:r>
            <a:r>
              <a:rPr lang="nl-NL" sz="2800" b="1" dirty="0" err="1" smtClean="0">
                <a:solidFill>
                  <a:schemeClr val="tx1"/>
                </a:solidFill>
              </a:rPr>
              <a:t>productions</a:t>
            </a:r>
            <a:r>
              <a:rPr lang="nl-NL" sz="2800" b="1" dirty="0" smtClean="0">
                <a:solidFill>
                  <a:schemeClr val="tx1"/>
                </a:solidFill>
              </a:rPr>
              <a:t> </a:t>
            </a:r>
            <a:r>
              <a:rPr lang="nl-NL" sz="1600" dirty="0" smtClean="0">
                <a:solidFill>
                  <a:schemeClr val="tx1"/>
                </a:solidFill>
              </a:rPr>
              <a:t>(Booij, 2015)</a:t>
            </a:r>
            <a:endParaRPr lang="nl-NL" sz="1600" dirty="0">
              <a:solidFill>
                <a:schemeClr val="tx1"/>
              </a:solidFill>
            </a:endParaRPr>
          </a:p>
        </p:txBody>
      </p:sp>
      <p:sp>
        <p:nvSpPr>
          <p:cNvPr id="4" name="Rectangle 2"/>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409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493" y="1583274"/>
            <a:ext cx="7737762" cy="4349991"/>
          </a:xfrm>
          <a:prstGeom prst="rect">
            <a:avLst/>
          </a:prstGeom>
          <a:noFill/>
          <a:ln w="9525">
            <a:solidFill>
              <a:srgbClr val="000000"/>
            </a:solidFill>
            <a:round/>
            <a:headEnd/>
            <a:tailEnd/>
          </a:ln>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2690277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680" y="1427266"/>
            <a:ext cx="2856222" cy="840125"/>
          </a:xfrm>
        </p:spPr>
        <p:txBody>
          <a:bodyPr/>
          <a:lstStyle/>
          <a:p>
            <a:pPr algn="l"/>
            <a:r>
              <a:rPr lang="en-GB" sz="2400" b="0" dirty="0" smtClean="0">
                <a:solidFill>
                  <a:schemeClr val="tx1"/>
                </a:solidFill>
              </a:rPr>
              <a:t>Results 2013</a:t>
            </a:r>
            <a:endParaRPr lang="en-GB" sz="2400" b="0" dirty="0">
              <a:solidFill>
                <a:schemeClr val="tx1"/>
              </a:solidFill>
            </a:endParaRPr>
          </a:p>
        </p:txBody>
      </p:sp>
      <p:sp>
        <p:nvSpPr>
          <p:cNvPr id="3" name="Tijdelijke aanduiding voor tekst 2"/>
          <p:cNvSpPr>
            <a:spLocks noGrp="1"/>
          </p:cNvSpPr>
          <p:nvPr>
            <p:ph type="body" sz="quarter" idx="10"/>
          </p:nvPr>
        </p:nvSpPr>
        <p:spPr>
          <a:xfrm>
            <a:off x="179512" y="1847329"/>
            <a:ext cx="3862768" cy="4089600"/>
          </a:xfrm>
        </p:spPr>
        <p:txBody>
          <a:bodyPr/>
          <a:lstStyle/>
          <a:p>
            <a:pPr>
              <a:buFont typeface="Arial" panose="020B0604020202020204" pitchFamily="34" charset="0"/>
              <a:buChar char="•"/>
            </a:pPr>
            <a:r>
              <a:rPr lang="en-GB" sz="1800" dirty="0" smtClean="0"/>
              <a:t>No effect on milk production per cow</a:t>
            </a:r>
          </a:p>
          <a:p>
            <a:pPr>
              <a:buFont typeface="Arial" panose="020B0604020202020204" pitchFamily="34" charset="0"/>
              <a:buChar char="•"/>
            </a:pPr>
            <a:r>
              <a:rPr lang="en-GB" sz="1800" dirty="0" smtClean="0"/>
              <a:t>With grazing: less concentrate costs, more roughage costs (due to lower annual grass production), no effect on total feeding costs</a:t>
            </a:r>
          </a:p>
          <a:p>
            <a:pPr>
              <a:buFont typeface="Arial" panose="020B0604020202020204" pitchFamily="34" charset="0"/>
              <a:buChar char="•"/>
            </a:pPr>
            <a:r>
              <a:rPr lang="en-GB" sz="1800" dirty="0" smtClean="0"/>
              <a:t>With grazing: less machinery costs</a:t>
            </a:r>
          </a:p>
          <a:p>
            <a:pPr>
              <a:buFont typeface="Arial" panose="020B0604020202020204" pitchFamily="34" charset="0"/>
              <a:buChar char="•"/>
            </a:pPr>
            <a:r>
              <a:rPr lang="nl-NL" sz="1800" dirty="0" smtClean="0"/>
              <a:t>On </a:t>
            </a:r>
            <a:r>
              <a:rPr lang="nl-NL" sz="1800" dirty="0" err="1" smtClean="0"/>
              <a:t>average</a:t>
            </a:r>
            <a:r>
              <a:rPr lang="nl-NL" sz="1800" dirty="0" smtClean="0"/>
              <a:t> </a:t>
            </a:r>
            <a:r>
              <a:rPr lang="nl-NL" sz="1800" dirty="0"/>
              <a:t>more </a:t>
            </a:r>
            <a:r>
              <a:rPr lang="nl-NL" sz="1800" dirty="0" smtClean="0"/>
              <a:t>€ per 100 kg </a:t>
            </a:r>
            <a:r>
              <a:rPr lang="nl-NL" sz="1800" dirty="0" err="1" smtClean="0"/>
              <a:t>milk</a:t>
            </a:r>
            <a:r>
              <a:rPr lang="nl-NL" sz="1800" dirty="0" smtClean="0"/>
              <a:t> </a:t>
            </a:r>
            <a:r>
              <a:rPr lang="nl-NL" sz="1800" dirty="0" err="1" smtClean="0"/>
              <a:t>with</a:t>
            </a:r>
            <a:r>
              <a:rPr lang="nl-NL" sz="1800" dirty="0" smtClean="0"/>
              <a:t> </a:t>
            </a:r>
            <a:r>
              <a:rPr lang="nl-NL" sz="1800" dirty="0" err="1" smtClean="0"/>
              <a:t>grazing</a:t>
            </a:r>
            <a:r>
              <a:rPr lang="nl-NL" sz="1800" dirty="0" smtClean="0"/>
              <a:t>: </a:t>
            </a:r>
          </a:p>
          <a:p>
            <a:pPr lvl="1">
              <a:buFont typeface="Arial" panose="020B0604020202020204" pitchFamily="34" charset="0"/>
              <a:buChar char="•"/>
            </a:pPr>
            <a:r>
              <a:rPr lang="nl-NL" sz="1600" dirty="0" smtClean="0"/>
              <a:t>&lt; 1000: € 0.27 (</a:t>
            </a:r>
            <a:r>
              <a:rPr lang="nl-NL" sz="1600" i="1" dirty="0" err="1" smtClean="0"/>
              <a:t>not</a:t>
            </a:r>
            <a:r>
              <a:rPr lang="nl-NL" sz="1600" i="1" dirty="0" smtClean="0"/>
              <a:t> significant</a:t>
            </a:r>
            <a:r>
              <a:rPr lang="nl-NL" sz="1600" dirty="0" smtClean="0"/>
              <a:t>)</a:t>
            </a:r>
          </a:p>
          <a:p>
            <a:pPr lvl="1">
              <a:buFont typeface="Arial" panose="020B0604020202020204" pitchFamily="34" charset="0"/>
              <a:buChar char="•"/>
            </a:pPr>
            <a:r>
              <a:rPr lang="nl-NL" sz="1600" dirty="0" smtClean="0"/>
              <a:t>1000-2000: € 0.82 (</a:t>
            </a:r>
            <a:r>
              <a:rPr lang="nl-NL" sz="1600" i="1" dirty="0" smtClean="0"/>
              <a:t>significant</a:t>
            </a:r>
            <a:r>
              <a:rPr lang="nl-NL" sz="1600" dirty="0" smtClean="0"/>
              <a:t>)</a:t>
            </a:r>
          </a:p>
          <a:p>
            <a:pPr lvl="1">
              <a:buFont typeface="Arial" panose="020B0604020202020204" pitchFamily="34" charset="0"/>
              <a:buChar char="•"/>
            </a:pPr>
            <a:r>
              <a:rPr lang="nl-NL" sz="1600" dirty="0" smtClean="0"/>
              <a:t>&gt;2000 </a:t>
            </a:r>
            <a:r>
              <a:rPr lang="nl-NL" sz="1600" dirty="0"/>
              <a:t>€ </a:t>
            </a:r>
            <a:r>
              <a:rPr lang="nl-NL" sz="1600" dirty="0" smtClean="0"/>
              <a:t>0.74 (</a:t>
            </a:r>
            <a:r>
              <a:rPr lang="nl-NL" sz="1600" i="1" dirty="0" err="1" smtClean="0"/>
              <a:t>not</a:t>
            </a:r>
            <a:r>
              <a:rPr lang="nl-NL" sz="1600" i="1" dirty="0" smtClean="0"/>
              <a:t> significant</a:t>
            </a:r>
            <a:r>
              <a:rPr lang="nl-NL" sz="1600" dirty="0" smtClean="0"/>
              <a:t>)</a:t>
            </a:r>
          </a:p>
          <a:p>
            <a:pPr lvl="1">
              <a:buFont typeface="Arial" panose="020B0604020202020204" pitchFamily="34" charset="0"/>
              <a:buChar char="•"/>
            </a:pPr>
            <a:r>
              <a:rPr lang="nl-NL" sz="1600" dirty="0" err="1" smtClean="0"/>
              <a:t>Note</a:t>
            </a:r>
            <a:r>
              <a:rPr lang="nl-NL" sz="1600" dirty="0" smtClean="0"/>
              <a:t>: </a:t>
            </a:r>
            <a:r>
              <a:rPr lang="nl-NL" sz="1600" dirty="0" err="1" smtClean="0"/>
              <a:t>grazing</a:t>
            </a:r>
            <a:r>
              <a:rPr lang="nl-NL" sz="1600" dirty="0" smtClean="0"/>
              <a:t> premium </a:t>
            </a:r>
            <a:r>
              <a:rPr lang="nl-NL" sz="1600" dirty="0"/>
              <a:t>was € </a:t>
            </a:r>
            <a:r>
              <a:rPr lang="nl-NL" sz="1600" dirty="0" smtClean="0"/>
              <a:t>0.50 </a:t>
            </a:r>
            <a:endParaRPr lang="en-GB" sz="1600" dirty="0"/>
          </a:p>
        </p:txBody>
      </p:sp>
      <p:sp>
        <p:nvSpPr>
          <p:cNvPr id="4" name="Titel 1"/>
          <p:cNvSpPr txBox="1">
            <a:spLocks/>
          </p:cNvSpPr>
          <p:nvPr/>
        </p:nvSpPr>
        <p:spPr>
          <a:xfrm>
            <a:off x="4435933" y="1256376"/>
            <a:ext cx="4506454"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j-ea"/>
                <a:cs typeface="+mj-cs"/>
              </a:rPr>
              <a:t>Results 2014</a:t>
            </a:r>
            <a:endParaRPr kumimoji="0" lang="nl-NL"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ijdelijke aanduiding voor tekst 2"/>
          <p:cNvSpPr txBox="1">
            <a:spLocks/>
          </p:cNvSpPr>
          <p:nvPr/>
        </p:nvSpPr>
        <p:spPr>
          <a:xfrm>
            <a:off x="4394090" y="1835249"/>
            <a:ext cx="4548297" cy="4089600"/>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Milk yield higher (0.5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ct</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grazing premium in 2014)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Less concentrate costs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Less total feeding costs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Higher profit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However</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huge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variation</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9899" y="4659568"/>
            <a:ext cx="4392488" cy="1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531075" y="6083302"/>
            <a:ext cx="30576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Soure</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commercial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dairy</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farms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Flynth</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Van den Pol-van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Dasselaar</a:t>
            </a: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 2016</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itel 1"/>
          <p:cNvSpPr txBox="1">
            <a:spLocks/>
          </p:cNvSpPr>
          <p:nvPr/>
        </p:nvSpPr>
        <p:spPr>
          <a:xfrm>
            <a:off x="367332" y="-127358"/>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j-ea"/>
                <a:cs typeface="+mj-cs"/>
              </a:rPr>
              <a:t>Accountancy data of commercial farms</a:t>
            </a:r>
            <a:endParaRPr kumimoji="0" lang="en-GB"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9" name="Tijdelijke aanduiding voor tekst 3"/>
          <p:cNvSpPr txBox="1">
            <a:spLocks/>
          </p:cNvSpPr>
          <p:nvPr/>
        </p:nvSpPr>
        <p:spPr>
          <a:xfrm>
            <a:off x="413422" y="346921"/>
            <a:ext cx="7961336" cy="1177173"/>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nl-NL" sz="1400" b="0" i="0" u="none" strike="noStrike" kern="1200" cap="none" spc="0" normalizeH="0" baseline="0" noProof="0" dirty="0" smtClean="0">
                <a:ln>
                  <a:noFill/>
                </a:ln>
                <a:solidFill>
                  <a:prstClr val="black"/>
                </a:solidFill>
                <a:effectLst/>
                <a:uLnTx/>
                <a:uFillTx/>
                <a:latin typeface="Calibri"/>
                <a:ea typeface="+mn-ea"/>
                <a:cs typeface="+mn-cs"/>
              </a:rPr>
              <a:t>2013 en 2014: ~ 1000 farms  &gt; 4 </a:t>
            </a:r>
            <a:r>
              <a:rPr kumimoji="0" lang="nl-NL" sz="1400" b="0" i="0" u="none" strike="noStrike" kern="1200" cap="none" spc="0" normalizeH="0" baseline="0" noProof="0" dirty="0" err="1" smtClean="0">
                <a:ln>
                  <a:noFill/>
                </a:ln>
                <a:solidFill>
                  <a:prstClr val="black"/>
                </a:solidFill>
                <a:effectLst/>
                <a:uLnTx/>
                <a:uFillTx/>
                <a:latin typeface="Calibri"/>
                <a:ea typeface="+mn-ea"/>
                <a:cs typeface="+mn-cs"/>
              </a:rPr>
              <a:t>groups</a:t>
            </a:r>
            <a:endParaRPr kumimoji="0" lang="nl-NL" sz="1400" b="0"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No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grazing</a:t>
            </a:r>
            <a:endParaRPr kumimoji="0" lang="nl-NL" sz="1200" b="0"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3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groups</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grazing</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with</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different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number</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of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hours</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grazing</a:t>
            </a:r>
            <a:r>
              <a:rPr kumimoji="0" lang="nl-NL" sz="1200" b="0" i="0" u="none" strike="noStrike" kern="1200" cap="none" spc="0" normalizeH="0" baseline="0" noProof="0" dirty="0" smtClean="0">
                <a:ln>
                  <a:noFill/>
                </a:ln>
                <a:solidFill>
                  <a:prstClr val="black"/>
                </a:solidFill>
                <a:effectLst/>
                <a:uLnTx/>
                <a:uFillTx/>
                <a:latin typeface="Calibri"/>
                <a:ea typeface="+mn-ea"/>
                <a:cs typeface="+mn-cs"/>
              </a:rPr>
              <a:t> per </a:t>
            </a:r>
            <a:r>
              <a:rPr kumimoji="0" lang="nl-NL" sz="1200" b="0" i="0" u="none" strike="noStrike" kern="1200" cap="none" spc="0" normalizeH="0" baseline="0" noProof="0" dirty="0" err="1" smtClean="0">
                <a:ln>
                  <a:noFill/>
                </a:ln>
                <a:solidFill>
                  <a:prstClr val="black"/>
                </a:solidFill>
                <a:effectLst/>
                <a:uLnTx/>
                <a:uFillTx/>
                <a:latin typeface="Calibri"/>
                <a:ea typeface="+mn-ea"/>
                <a:cs typeface="+mn-cs"/>
              </a:rPr>
              <a:t>year</a:t>
            </a:r>
            <a:endParaRPr kumimoji="0" lang="nl-NL" sz="1200" b="0"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673559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1642" y="230188"/>
            <a:ext cx="5376502" cy="791650"/>
          </a:xfrm>
          <a:noFill/>
        </p:spPr>
        <p:txBody>
          <a:bodyPr/>
          <a:lstStyle/>
          <a:p>
            <a:pPr algn="l"/>
            <a:r>
              <a:rPr lang="nl-NL" sz="2400" dirty="0" err="1" smtClean="0">
                <a:solidFill>
                  <a:schemeClr val="tx1"/>
                </a:solidFill>
              </a:rPr>
              <a:t>To</a:t>
            </a:r>
            <a:r>
              <a:rPr lang="nl-NL" sz="2400" dirty="0" smtClean="0">
                <a:solidFill>
                  <a:schemeClr val="tx1"/>
                </a:solidFill>
              </a:rPr>
              <a:t> </a:t>
            </a:r>
            <a:r>
              <a:rPr lang="nl-NL" sz="2400" dirty="0" err="1" smtClean="0">
                <a:solidFill>
                  <a:schemeClr val="tx1"/>
                </a:solidFill>
              </a:rPr>
              <a:t>graze</a:t>
            </a:r>
            <a:r>
              <a:rPr lang="nl-NL" sz="2400" dirty="0" smtClean="0">
                <a:solidFill>
                  <a:schemeClr val="tx1"/>
                </a:solidFill>
              </a:rPr>
              <a:t> or </a:t>
            </a:r>
            <a:r>
              <a:rPr lang="nl-NL" sz="2400" dirty="0" err="1" smtClean="0">
                <a:solidFill>
                  <a:schemeClr val="tx1"/>
                </a:solidFill>
              </a:rPr>
              <a:t>not</a:t>
            </a:r>
            <a:r>
              <a:rPr lang="nl-NL" sz="2400" dirty="0" smtClean="0">
                <a:solidFill>
                  <a:schemeClr val="tx1"/>
                </a:solidFill>
              </a:rPr>
              <a:t> </a:t>
            </a:r>
            <a:r>
              <a:rPr lang="nl-NL" sz="2400" dirty="0" err="1" smtClean="0">
                <a:solidFill>
                  <a:schemeClr val="tx1"/>
                </a:solidFill>
              </a:rPr>
              <a:t>to</a:t>
            </a:r>
            <a:r>
              <a:rPr lang="nl-NL" sz="2400" dirty="0" smtClean="0">
                <a:solidFill>
                  <a:schemeClr val="tx1"/>
                </a:solidFill>
              </a:rPr>
              <a:t> </a:t>
            </a:r>
            <a:r>
              <a:rPr lang="nl-NL" sz="2400" dirty="0" err="1" smtClean="0">
                <a:solidFill>
                  <a:schemeClr val="tx1"/>
                </a:solidFill>
              </a:rPr>
              <a:t>graze</a:t>
            </a:r>
            <a:endParaRPr lang="nl-NL" sz="2400" dirty="0">
              <a:solidFill>
                <a:schemeClr val="tx1"/>
              </a:solidFill>
            </a:endParaRPr>
          </a:p>
        </p:txBody>
      </p:sp>
      <p:sp>
        <p:nvSpPr>
          <p:cNvPr id="224259" name="Rectangle 3"/>
          <p:cNvSpPr>
            <a:spLocks noGrp="1" noChangeArrowheads="1"/>
          </p:cNvSpPr>
          <p:nvPr>
            <p:ph idx="1"/>
          </p:nvPr>
        </p:nvSpPr>
        <p:spPr>
          <a:xfrm>
            <a:off x="395536" y="908720"/>
            <a:ext cx="8218488" cy="4632515"/>
          </a:xfrm>
        </p:spPr>
        <p:txBody>
          <a:bodyPr/>
          <a:lstStyle/>
          <a:p>
            <a:endParaRPr lang="nl-NL" dirty="0"/>
          </a:p>
          <a:p>
            <a:pPr>
              <a:buFont typeface="Arial" panose="020B0604020202020204" pitchFamily="34" charset="0"/>
              <a:buChar char="•"/>
            </a:pPr>
            <a:r>
              <a:rPr lang="nl-NL" sz="1800" dirty="0"/>
              <a:t>Trend of </a:t>
            </a:r>
            <a:r>
              <a:rPr lang="nl-NL" sz="1800" dirty="0" err="1"/>
              <a:t>decreasing</a:t>
            </a:r>
            <a:r>
              <a:rPr lang="nl-NL" sz="1800" dirty="0"/>
              <a:t> % of </a:t>
            </a:r>
            <a:r>
              <a:rPr lang="nl-NL" sz="1800" dirty="0" err="1"/>
              <a:t>dairy</a:t>
            </a:r>
            <a:r>
              <a:rPr lang="nl-NL" sz="1800" dirty="0"/>
              <a:t> </a:t>
            </a:r>
            <a:r>
              <a:rPr lang="nl-NL" sz="1800" dirty="0" err="1"/>
              <a:t>cattle</a:t>
            </a:r>
            <a:r>
              <a:rPr lang="nl-NL" sz="1800" dirty="0"/>
              <a:t> </a:t>
            </a:r>
            <a:r>
              <a:rPr lang="nl-NL" sz="1800" dirty="0" err="1"/>
              <a:t>with</a:t>
            </a:r>
            <a:r>
              <a:rPr lang="nl-NL" sz="1800" dirty="0"/>
              <a:t> </a:t>
            </a:r>
            <a:r>
              <a:rPr lang="nl-NL" sz="1800" dirty="0" err="1"/>
              <a:t>unrestricted</a:t>
            </a:r>
            <a:r>
              <a:rPr lang="nl-NL" sz="1800" dirty="0"/>
              <a:t> </a:t>
            </a:r>
            <a:r>
              <a:rPr lang="nl-NL" sz="1800" dirty="0" err="1"/>
              <a:t>stocking</a:t>
            </a:r>
            <a:r>
              <a:rPr lang="nl-NL" sz="1800" dirty="0"/>
              <a:t> in Europe </a:t>
            </a:r>
            <a:r>
              <a:rPr lang="nl-NL" sz="1800" dirty="0" err="1"/>
              <a:t>will</a:t>
            </a:r>
            <a:r>
              <a:rPr lang="nl-NL" sz="1800" dirty="0"/>
              <a:t> continue</a:t>
            </a:r>
          </a:p>
          <a:p>
            <a:pPr>
              <a:buFont typeface="Arial" panose="020B0604020202020204" pitchFamily="34" charset="0"/>
              <a:buChar char="•"/>
            </a:pPr>
            <a:r>
              <a:rPr lang="nl-NL" sz="1800" dirty="0" err="1"/>
              <a:t>Behind</a:t>
            </a:r>
            <a:r>
              <a:rPr lang="nl-NL" sz="1800" dirty="0"/>
              <a:t> </a:t>
            </a:r>
            <a:r>
              <a:rPr lang="nl-NL" sz="1800" dirty="0" err="1"/>
              <a:t>this</a:t>
            </a:r>
            <a:r>
              <a:rPr lang="nl-NL" sz="1800" dirty="0"/>
              <a:t> </a:t>
            </a:r>
            <a:r>
              <a:rPr lang="nl-NL" sz="1800" dirty="0" err="1"/>
              <a:t>decline</a:t>
            </a:r>
            <a:r>
              <a:rPr lang="nl-NL" sz="1800" dirty="0"/>
              <a:t> are </a:t>
            </a:r>
            <a:r>
              <a:rPr lang="nl-NL" sz="1800" dirty="0" err="1"/>
              <a:t>economical</a:t>
            </a:r>
            <a:r>
              <a:rPr lang="nl-NL" sz="1800" dirty="0"/>
              <a:t>, practical </a:t>
            </a:r>
            <a:r>
              <a:rPr lang="nl-NL" sz="1800" dirty="0" err="1"/>
              <a:t>and</a:t>
            </a:r>
            <a:r>
              <a:rPr lang="nl-NL" sz="1800" dirty="0"/>
              <a:t> personal </a:t>
            </a:r>
            <a:r>
              <a:rPr lang="nl-NL" sz="1800" dirty="0" err="1"/>
              <a:t>motives</a:t>
            </a:r>
            <a:endParaRPr lang="nl-NL" sz="1800" dirty="0"/>
          </a:p>
          <a:p>
            <a:pPr>
              <a:buFont typeface="Arial" panose="020B0604020202020204" pitchFamily="34" charset="0"/>
              <a:buChar char="•"/>
            </a:pPr>
            <a:r>
              <a:rPr lang="nl-NL" sz="1800" dirty="0" err="1"/>
              <a:t>Number</a:t>
            </a:r>
            <a:r>
              <a:rPr lang="nl-NL" sz="1800" dirty="0"/>
              <a:t> of </a:t>
            </a:r>
            <a:r>
              <a:rPr lang="nl-NL" sz="1800" dirty="0" err="1"/>
              <a:t>grazing</a:t>
            </a:r>
            <a:r>
              <a:rPr lang="nl-NL" sz="1800" dirty="0"/>
              <a:t> </a:t>
            </a:r>
            <a:r>
              <a:rPr lang="nl-NL" sz="1800" dirty="0" err="1"/>
              <a:t>dairy</a:t>
            </a:r>
            <a:r>
              <a:rPr lang="nl-NL" sz="1800" dirty="0"/>
              <a:t> </a:t>
            </a:r>
            <a:r>
              <a:rPr lang="nl-NL" sz="1800" dirty="0" err="1"/>
              <a:t>cattle</a:t>
            </a:r>
            <a:r>
              <a:rPr lang="nl-NL" sz="1800" dirty="0"/>
              <a:t> </a:t>
            </a:r>
            <a:r>
              <a:rPr lang="nl-NL" sz="1800" dirty="0" err="1"/>
              <a:t>may</a:t>
            </a:r>
            <a:r>
              <a:rPr lang="nl-NL" sz="1800" dirty="0"/>
              <a:t> </a:t>
            </a:r>
            <a:r>
              <a:rPr lang="nl-NL" sz="1800" dirty="0" err="1"/>
              <a:t>be</a:t>
            </a:r>
            <a:r>
              <a:rPr lang="nl-NL" sz="1800" dirty="0"/>
              <a:t> </a:t>
            </a:r>
            <a:r>
              <a:rPr lang="nl-NL" sz="1800" dirty="0" err="1"/>
              <a:t>influenced</a:t>
            </a:r>
            <a:r>
              <a:rPr lang="nl-NL" sz="1800" dirty="0"/>
              <a:t> </a:t>
            </a:r>
            <a:r>
              <a:rPr lang="nl-NL" sz="1800" dirty="0" err="1"/>
              <a:t>by</a:t>
            </a:r>
            <a:r>
              <a:rPr lang="nl-NL" sz="1800" dirty="0"/>
              <a:t> </a:t>
            </a:r>
            <a:r>
              <a:rPr lang="nl-NL" sz="1800" dirty="0" err="1"/>
              <a:t>legislation</a:t>
            </a:r>
            <a:r>
              <a:rPr lang="nl-NL" sz="1800" dirty="0"/>
              <a:t>, </a:t>
            </a:r>
            <a:r>
              <a:rPr lang="nl-NL" sz="1800" dirty="0" err="1"/>
              <a:t>knowledge</a:t>
            </a:r>
            <a:r>
              <a:rPr lang="nl-NL" sz="1800" dirty="0"/>
              <a:t> transfer </a:t>
            </a:r>
            <a:r>
              <a:rPr lang="nl-NL" sz="1800" dirty="0" err="1"/>
              <a:t>and</a:t>
            </a:r>
            <a:r>
              <a:rPr lang="nl-NL" sz="1800" dirty="0"/>
              <a:t> development of </a:t>
            </a:r>
            <a:r>
              <a:rPr lang="nl-NL" sz="1800" dirty="0" err="1"/>
              <a:t>relatively</a:t>
            </a:r>
            <a:r>
              <a:rPr lang="nl-NL" sz="1800" dirty="0"/>
              <a:t> </a:t>
            </a:r>
            <a:r>
              <a:rPr lang="nl-NL" sz="1800" dirty="0" err="1"/>
              <a:t>simple</a:t>
            </a:r>
            <a:r>
              <a:rPr lang="nl-NL" sz="1800" dirty="0"/>
              <a:t> </a:t>
            </a:r>
            <a:r>
              <a:rPr lang="nl-NL" sz="1800" dirty="0" err="1"/>
              <a:t>grazing</a:t>
            </a:r>
            <a:r>
              <a:rPr lang="nl-NL" sz="1800" dirty="0"/>
              <a:t> </a:t>
            </a:r>
            <a:r>
              <a:rPr lang="nl-NL" sz="1800" dirty="0" smtClean="0"/>
              <a:t>systems</a:t>
            </a:r>
          </a:p>
          <a:p>
            <a:pPr>
              <a:buFont typeface="Arial" panose="020B0604020202020204" pitchFamily="34" charset="0"/>
              <a:buChar char="•"/>
            </a:pPr>
            <a:r>
              <a:rPr lang="nl-NL" sz="1800" dirty="0" err="1"/>
              <a:t>Developments</a:t>
            </a:r>
            <a:r>
              <a:rPr lang="nl-NL" sz="1800" dirty="0"/>
              <a:t> in </a:t>
            </a:r>
            <a:r>
              <a:rPr lang="nl-NL" sz="1800" dirty="0" err="1"/>
              <a:t>dairy</a:t>
            </a:r>
            <a:r>
              <a:rPr lang="nl-NL" sz="1800" dirty="0"/>
              <a:t> </a:t>
            </a:r>
            <a:r>
              <a:rPr lang="nl-NL" sz="1800" dirty="0" err="1"/>
              <a:t>farming</a:t>
            </a:r>
            <a:r>
              <a:rPr lang="nl-NL" sz="1800" dirty="0"/>
              <a:t>, </a:t>
            </a:r>
            <a:r>
              <a:rPr lang="nl-NL" sz="1800" dirty="0" err="1"/>
              <a:t>especially</a:t>
            </a:r>
            <a:r>
              <a:rPr lang="nl-NL" sz="1800" dirty="0"/>
              <a:t> </a:t>
            </a:r>
            <a:r>
              <a:rPr lang="nl-NL" sz="1800" dirty="0" err="1"/>
              <a:t>increased</a:t>
            </a:r>
            <a:r>
              <a:rPr lang="nl-NL" sz="1800" dirty="0"/>
              <a:t> </a:t>
            </a:r>
            <a:r>
              <a:rPr lang="nl-NL" sz="1800" dirty="0" err="1"/>
              <a:t>herd</a:t>
            </a:r>
            <a:r>
              <a:rPr lang="nl-NL" sz="1800" dirty="0"/>
              <a:t> </a:t>
            </a:r>
            <a:r>
              <a:rPr lang="nl-NL" sz="1800" dirty="0" err="1"/>
              <a:t>size</a:t>
            </a:r>
            <a:endParaRPr lang="nl-NL" sz="1800" dirty="0"/>
          </a:p>
          <a:p>
            <a:pPr>
              <a:buFont typeface="Arial" panose="020B0604020202020204" pitchFamily="34" charset="0"/>
              <a:buChar char="•"/>
            </a:pPr>
            <a:r>
              <a:rPr lang="nl-NL" sz="1800" dirty="0" err="1"/>
              <a:t>Grazing</a:t>
            </a:r>
            <a:r>
              <a:rPr lang="nl-NL" sz="1800" dirty="0"/>
              <a:t> scores well on </a:t>
            </a:r>
            <a:r>
              <a:rPr lang="nl-NL" sz="1800" dirty="0" err="1"/>
              <a:t>the</a:t>
            </a:r>
            <a:r>
              <a:rPr lang="nl-NL" sz="1800" dirty="0"/>
              <a:t> </a:t>
            </a:r>
            <a:r>
              <a:rPr lang="nl-NL" sz="1800" dirty="0" err="1"/>
              <a:t>whole</a:t>
            </a:r>
            <a:endParaRPr lang="nl-NL" sz="1800" dirty="0"/>
          </a:p>
          <a:p>
            <a:pPr>
              <a:buFont typeface="Arial" panose="020B0604020202020204" pitchFamily="34" charset="0"/>
              <a:buChar char="•"/>
            </a:pPr>
            <a:r>
              <a:rPr lang="nl-NL" sz="1800" dirty="0"/>
              <a:t>Personal </a:t>
            </a:r>
            <a:r>
              <a:rPr lang="nl-NL" sz="1800" dirty="0" err="1"/>
              <a:t>preference</a:t>
            </a:r>
            <a:r>
              <a:rPr lang="nl-NL" sz="1800" dirty="0"/>
              <a:t> of </a:t>
            </a:r>
            <a:r>
              <a:rPr lang="nl-NL" sz="1800" dirty="0" err="1"/>
              <a:t>the</a:t>
            </a:r>
            <a:r>
              <a:rPr lang="nl-NL" sz="1800" dirty="0"/>
              <a:t> farmer </a:t>
            </a:r>
            <a:r>
              <a:rPr lang="nl-NL" sz="1800" dirty="0" err="1"/>
              <a:t>determines</a:t>
            </a:r>
            <a:r>
              <a:rPr lang="nl-NL" sz="1800" dirty="0"/>
              <a:t> </a:t>
            </a:r>
            <a:r>
              <a:rPr lang="nl-NL" sz="1800" dirty="0" err="1"/>
              <a:t>the</a:t>
            </a:r>
            <a:r>
              <a:rPr lang="nl-NL" sz="1800" dirty="0"/>
              <a:t> </a:t>
            </a:r>
            <a:r>
              <a:rPr lang="nl-NL" sz="1800" dirty="0" err="1"/>
              <a:t>grazing</a:t>
            </a:r>
            <a:r>
              <a:rPr lang="nl-NL" sz="1800" dirty="0"/>
              <a:t> system </a:t>
            </a:r>
            <a:r>
              <a:rPr lang="nl-NL" sz="1800" dirty="0" err="1"/>
              <a:t>used</a:t>
            </a:r>
            <a:endParaRPr lang="nl-NL" sz="1800" dirty="0"/>
          </a:p>
          <a:p>
            <a:pPr>
              <a:buFont typeface="Arial" panose="020B0604020202020204" pitchFamily="34" charset="0"/>
              <a:buChar char="•"/>
            </a:pPr>
            <a:r>
              <a:rPr lang="nl-NL" sz="1800" dirty="0"/>
              <a:t>Knowledge on </a:t>
            </a:r>
            <a:r>
              <a:rPr lang="nl-NL" sz="1800" dirty="0" err="1"/>
              <a:t>the</a:t>
            </a:r>
            <a:r>
              <a:rPr lang="nl-NL" sz="1800" dirty="0"/>
              <a:t> effect of </a:t>
            </a:r>
            <a:r>
              <a:rPr lang="nl-NL" sz="1800" dirty="0" err="1"/>
              <a:t>grazing</a:t>
            </a:r>
            <a:r>
              <a:rPr lang="nl-NL" sz="1800" dirty="0"/>
              <a:t> is </a:t>
            </a:r>
            <a:r>
              <a:rPr lang="nl-NL" sz="1800" dirty="0" err="1"/>
              <a:t>affected</a:t>
            </a:r>
            <a:r>
              <a:rPr lang="nl-NL" sz="1800" dirty="0"/>
              <a:t> </a:t>
            </a:r>
            <a:r>
              <a:rPr lang="nl-NL" sz="1800" dirty="0" err="1"/>
              <a:t>by</a:t>
            </a:r>
            <a:r>
              <a:rPr lang="nl-NL" sz="1800" dirty="0"/>
              <a:t> personal </a:t>
            </a:r>
            <a:r>
              <a:rPr lang="nl-NL" sz="1800" dirty="0" err="1"/>
              <a:t>preferences</a:t>
            </a:r>
            <a:r>
              <a:rPr lang="nl-NL" sz="1800" dirty="0"/>
              <a:t> </a:t>
            </a:r>
            <a:r>
              <a:rPr lang="nl-NL" sz="1800" dirty="0" err="1"/>
              <a:t>and</a:t>
            </a:r>
            <a:r>
              <a:rPr lang="nl-NL" sz="1800" dirty="0"/>
              <a:t> </a:t>
            </a:r>
            <a:r>
              <a:rPr lang="nl-NL" sz="1800" dirty="0" err="1"/>
              <a:t>experiences</a:t>
            </a:r>
            <a:endParaRPr lang="nl-NL" sz="1800" dirty="0"/>
          </a:p>
          <a:p>
            <a:pPr>
              <a:buFont typeface="Arial" panose="020B0604020202020204" pitchFamily="34" charset="0"/>
              <a:buChar char="•"/>
            </a:pPr>
            <a:r>
              <a:rPr lang="nl-NL" sz="1800" dirty="0" err="1"/>
              <a:t>Preferences</a:t>
            </a:r>
            <a:r>
              <a:rPr lang="nl-NL" sz="1800" dirty="0"/>
              <a:t> </a:t>
            </a:r>
            <a:r>
              <a:rPr lang="nl-NL" sz="1800" dirty="0" err="1"/>
              <a:t>may</a:t>
            </a:r>
            <a:r>
              <a:rPr lang="nl-NL" sz="1800" dirty="0"/>
              <a:t> change:</a:t>
            </a:r>
          </a:p>
          <a:p>
            <a:pPr lvl="1">
              <a:buFont typeface="Arial" panose="020B0604020202020204" pitchFamily="34" charset="0"/>
              <a:buChar char="•"/>
            </a:pPr>
            <a:r>
              <a:rPr lang="nl-NL" sz="1600" dirty="0" err="1"/>
              <a:t>With</a:t>
            </a:r>
            <a:r>
              <a:rPr lang="nl-NL" sz="1600" dirty="0"/>
              <a:t> time</a:t>
            </a:r>
          </a:p>
          <a:p>
            <a:pPr lvl="1">
              <a:buFont typeface="Arial" panose="020B0604020202020204" pitchFamily="34" charset="0"/>
              <a:buChar char="•"/>
            </a:pPr>
            <a:r>
              <a:rPr lang="nl-NL" sz="1600" dirty="0" err="1"/>
              <a:t>During</a:t>
            </a:r>
            <a:r>
              <a:rPr lang="nl-NL" sz="1600" dirty="0"/>
              <a:t> major life events</a:t>
            </a:r>
          </a:p>
          <a:p>
            <a:pPr lvl="1">
              <a:buFont typeface="Arial" panose="020B0604020202020204" pitchFamily="34" charset="0"/>
              <a:buChar char="•"/>
            </a:pPr>
            <a:r>
              <a:rPr lang="nl-NL" sz="1600" dirty="0"/>
              <a:t>Communication </a:t>
            </a:r>
            <a:r>
              <a:rPr lang="nl-NL" sz="1600" dirty="0" err="1"/>
              <a:t>with</a:t>
            </a:r>
            <a:r>
              <a:rPr lang="nl-NL" sz="1600" dirty="0"/>
              <a:t> </a:t>
            </a:r>
            <a:r>
              <a:rPr lang="nl-NL" sz="1600" dirty="0" smtClean="0"/>
              <a:t>society</a:t>
            </a:r>
          </a:p>
          <a:p>
            <a:pPr>
              <a:buFont typeface="Arial" panose="020B0604020202020204" pitchFamily="34" charset="0"/>
              <a:buChar char="•"/>
            </a:pPr>
            <a:r>
              <a:rPr lang="nl-NL" sz="1800" dirty="0" err="1" smtClean="0"/>
              <a:t>However</a:t>
            </a:r>
            <a:r>
              <a:rPr lang="nl-NL" sz="1800" dirty="0"/>
              <a:t>, </a:t>
            </a:r>
            <a:r>
              <a:rPr lang="nl-NL" sz="1800" dirty="0" err="1"/>
              <a:t>there’s</a:t>
            </a:r>
            <a:r>
              <a:rPr lang="nl-NL" sz="1800" dirty="0"/>
              <a:t> </a:t>
            </a:r>
            <a:r>
              <a:rPr lang="nl-NL" sz="1800" dirty="0" err="1"/>
              <a:t>another</a:t>
            </a:r>
            <a:r>
              <a:rPr lang="nl-NL" sz="1800" dirty="0"/>
              <a:t> important </a:t>
            </a:r>
            <a:r>
              <a:rPr lang="nl-NL" sz="1800" dirty="0" err="1"/>
              <a:t>influencing</a:t>
            </a:r>
            <a:r>
              <a:rPr lang="nl-NL" sz="1800" dirty="0"/>
              <a:t> factor next </a:t>
            </a:r>
            <a:r>
              <a:rPr lang="nl-NL" sz="1800" dirty="0" err="1"/>
              <a:t>to</a:t>
            </a:r>
            <a:r>
              <a:rPr lang="nl-NL" sz="1800" dirty="0"/>
              <a:t> </a:t>
            </a:r>
            <a:r>
              <a:rPr lang="nl-NL" sz="1800" dirty="0" err="1"/>
              <a:t>the</a:t>
            </a:r>
            <a:r>
              <a:rPr lang="nl-NL" sz="1800" dirty="0"/>
              <a:t> </a:t>
            </a:r>
            <a:r>
              <a:rPr lang="nl-NL" sz="1800" dirty="0" err="1"/>
              <a:t>elements</a:t>
            </a:r>
            <a:r>
              <a:rPr lang="nl-NL" sz="1800" dirty="0"/>
              <a:t> </a:t>
            </a:r>
            <a:r>
              <a:rPr lang="nl-NL" sz="1800" dirty="0" err="1"/>
              <a:t>already</a:t>
            </a:r>
            <a:r>
              <a:rPr lang="nl-NL" sz="1800" dirty="0"/>
              <a:t> </a:t>
            </a:r>
            <a:r>
              <a:rPr lang="nl-NL" sz="1800" dirty="0" err="1"/>
              <a:t>described</a:t>
            </a:r>
            <a:r>
              <a:rPr lang="nl-NL" sz="1800" dirty="0"/>
              <a:t>: THE INDIVIDUAL </a:t>
            </a:r>
            <a:r>
              <a:rPr lang="nl-NL" sz="1800" dirty="0" smtClean="0"/>
              <a:t>FARMER</a:t>
            </a:r>
          </a:p>
          <a:p>
            <a:endParaRPr lang="nl-NL" dirty="0"/>
          </a:p>
          <a:p>
            <a:endParaRPr lang="nl-NL" dirty="0"/>
          </a:p>
        </p:txBody>
      </p:sp>
      <p:pic>
        <p:nvPicPr>
          <p:cNvPr id="224260" name="Picture 4" descr="Mts%20Hofstra_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6291" y="4433704"/>
            <a:ext cx="2567709" cy="12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78050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1166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Dilemma: high </a:t>
            </a:r>
            <a:r>
              <a:rPr kumimoji="0" lang="nl-NL" sz="2400" b="1" i="0" u="none" strike="noStrike" kern="1200" cap="none" spc="0" normalizeH="0" baseline="0" noProof="0" dirty="0" err="1" smtClean="0">
                <a:ln>
                  <a:noFill/>
                </a:ln>
                <a:solidFill>
                  <a:prstClr val="black"/>
                </a:solidFill>
                <a:effectLst/>
                <a:uLnTx/>
                <a:uFillTx/>
                <a:latin typeface="Calibri"/>
                <a:ea typeface="+mj-ea"/>
                <a:cs typeface="+mj-cs"/>
              </a:rPr>
              <a:t>herbage</a:t>
            </a: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 intake or high </a:t>
            </a:r>
            <a:r>
              <a:rPr kumimoji="0" lang="nl-NL" sz="2400" b="1" i="0" u="none" strike="noStrike" kern="1200" cap="none" spc="0" normalizeH="0" baseline="0" noProof="0" dirty="0" err="1" smtClean="0">
                <a:ln>
                  <a:noFill/>
                </a:ln>
                <a:solidFill>
                  <a:prstClr val="black"/>
                </a:solidFill>
                <a:effectLst/>
                <a:uLnTx/>
                <a:uFillTx/>
                <a:latin typeface="Calibri"/>
                <a:ea typeface="+mj-ea"/>
                <a:cs typeface="+mj-cs"/>
              </a:rPr>
              <a:t>utilisation</a:t>
            </a:r>
            <a:r>
              <a:rPr kumimoji="0" lang="nl-NL" sz="2400" b="1" i="0" u="none" strike="noStrike" kern="1200" cap="none" spc="0" normalizeH="0" baseline="0" noProof="0" dirty="0" smtClean="0">
                <a:ln>
                  <a:noFill/>
                </a:ln>
                <a:solidFill>
                  <a:prstClr val="black"/>
                </a:solidFill>
                <a:effectLst/>
                <a:uLnTx/>
                <a:uFillTx/>
                <a:latin typeface="Calibri"/>
                <a:ea typeface="+mj-ea"/>
                <a:cs typeface="+mj-cs"/>
              </a:rPr>
              <a:t>?</a:t>
            </a:r>
            <a:endParaRPr kumimoji="0" lang="nl-NL" sz="2400" b="1" i="0" u="none" strike="noStrike" kern="1200" cap="none" spc="0" normalizeH="0" baseline="0" noProof="0" dirty="0">
              <a:ln>
                <a:noFill/>
              </a:ln>
              <a:solidFill>
                <a:prstClr val="black"/>
              </a:solidFill>
              <a:effectLst/>
              <a:uLnTx/>
              <a:uFillTx/>
              <a:latin typeface="Calibri"/>
              <a:ea typeface="+mj-ea"/>
              <a:cs typeface="+mj-cs"/>
            </a:endParaRPr>
          </a:p>
        </p:txBody>
      </p:sp>
      <p:sp>
        <p:nvSpPr>
          <p:cNvPr id="6" name="Rectangle 3"/>
          <p:cNvSpPr txBox="1">
            <a:spLocks noChangeArrowheads="1"/>
          </p:cNvSpPr>
          <p:nvPr/>
        </p:nvSpPr>
        <p:spPr>
          <a:xfrm>
            <a:off x="457968" y="1196753"/>
            <a:ext cx="8218488" cy="463251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714375" indent="-176213"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898525" indent="-18415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Productivity of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dairy</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cattle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is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influenced</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by</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herbage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intake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and</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by</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nutritive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value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of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herbage</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Very</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effective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way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to</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increase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DMI is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to</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increase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herbage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allowance</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However</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this</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results</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in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lower</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herbage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utilisation</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Negative</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effect of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higher</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residuals</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on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subsequent</a:t>
            </a:r>
            <a:r>
              <a:rPr kumimoji="0" lang="nl-NL"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smtClean="0">
                <a:ln>
                  <a:noFill/>
                </a:ln>
                <a:solidFill>
                  <a:prstClr val="black"/>
                </a:solidFill>
                <a:effectLst/>
                <a:uLnTx/>
                <a:uFillTx/>
                <a:latin typeface="Calibri"/>
                <a:ea typeface="+mn-ea"/>
                <a:cs typeface="+mn-cs"/>
              </a:rPr>
              <a:t>grazings</a:t>
            </a:r>
            <a:endParaRPr kumimoji="0" lang="nl-NL" sz="2000" b="0" i="0" u="none" strike="noStrike" kern="1200" cap="none" spc="0" normalizeH="0" baseline="0" noProof="0" dirty="0" smtClean="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Strategies</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Early</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grazing</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Restricted</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grazing</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forces</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the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cow</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to</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graze</a:t>
            </a:r>
            <a:r>
              <a:rPr kumimoji="0" lang="nl-NL" sz="1800" b="0" i="0" u="none" strike="noStrike" kern="1200" cap="none" spc="0" normalizeH="0" baseline="0" noProof="0" dirty="0">
                <a:ln>
                  <a:noFill/>
                </a:ln>
                <a:solidFill>
                  <a:prstClr val="black"/>
                </a:solidFill>
                <a:effectLst/>
                <a:uLnTx/>
                <a:uFillTx/>
                <a:latin typeface="Calibri"/>
                <a:ea typeface="+mn-ea"/>
                <a:cs typeface="+mn-cs"/>
              </a:rPr>
              <a:t> more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efficiently</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Leader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follower</a:t>
            </a:r>
            <a:r>
              <a:rPr kumimoji="0" lang="nl-NL" sz="1800" b="0" i="0" u="none" strike="noStrike" kern="1200" cap="none" spc="0" normalizeH="0" baseline="0" noProof="0" dirty="0">
                <a:ln>
                  <a:noFill/>
                </a:ln>
                <a:solidFill>
                  <a:prstClr val="black"/>
                </a:solidFill>
                <a:effectLst/>
                <a:uLnTx/>
                <a:uFillTx/>
                <a:latin typeface="Calibri"/>
                <a:ea typeface="+mn-ea"/>
                <a:cs typeface="+mn-cs"/>
              </a:rPr>
              <a:t> system (high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yielding</a:t>
            </a:r>
            <a:r>
              <a:rPr kumimoji="0" lang="nl-NL" sz="1800" b="0" i="0" u="none" strike="noStrike" kern="1200" cap="none" spc="0" normalizeH="0" baseline="0" noProof="0" dirty="0">
                <a:ln>
                  <a:noFill/>
                </a:ln>
                <a:solidFill>
                  <a:prstClr val="black"/>
                </a:solidFill>
                <a:effectLst/>
                <a:uLnTx/>
                <a:uFillTx/>
                <a:latin typeface="Calibri"/>
                <a:ea typeface="+mn-ea"/>
                <a:cs typeface="+mn-cs"/>
              </a:rPr>
              <a:t> – low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yielding</a:t>
            </a:r>
            <a:r>
              <a:rPr kumimoji="0" lang="nl-NL" sz="1800" b="0" i="0" u="none" strike="noStrike" kern="1200" cap="none" spc="0" normalizeH="0" baseline="0" noProof="0" dirty="0">
                <a:ln>
                  <a:noFill/>
                </a:ln>
                <a:solidFill>
                  <a:prstClr val="black"/>
                </a:solidFill>
                <a:effectLst/>
                <a:uLnTx/>
                <a:uFillTx/>
                <a:latin typeface="Calibri"/>
                <a:ea typeface="+mn-ea"/>
                <a:cs typeface="+mn-cs"/>
              </a:rPr>
              <a:t> or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dairy</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cattle</a:t>
            </a:r>
            <a:r>
              <a:rPr kumimoji="0" lang="nl-NL" sz="1800" b="0" i="0" u="none" strike="noStrike" kern="1200" cap="none" spc="0" normalizeH="0" baseline="0" noProof="0" dirty="0">
                <a:ln>
                  <a:noFill/>
                </a:ln>
                <a:solidFill>
                  <a:prstClr val="black"/>
                </a:solidFill>
                <a:effectLst/>
                <a:uLnTx/>
                <a:uFillTx/>
                <a:latin typeface="Calibri"/>
                <a:ea typeface="+mn-ea"/>
                <a:cs typeface="+mn-cs"/>
              </a:rPr>
              <a:t> –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heifers</a:t>
            </a:r>
            <a:r>
              <a:rPr kumimoji="0" lang="nl-NL" sz="1800" b="0" i="0" u="none" strike="noStrike" kern="1200" cap="none" spc="0" normalizeH="0" baseline="0" noProof="0" dirty="0">
                <a:ln>
                  <a:noFill/>
                </a:ln>
                <a:solidFill>
                  <a:prstClr val="black"/>
                </a:solidFill>
                <a:effectLst/>
                <a:uLnTx/>
                <a:uFillTx/>
                <a:latin typeface="Calibri"/>
                <a:ea typeface="+mn-ea"/>
                <a:cs typeface="+mn-cs"/>
              </a:rPr>
              <a:t> or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sheep</a:t>
            </a:r>
            <a:r>
              <a:rPr kumimoji="0" lang="nl-NL" sz="1800" b="0" i="0" u="none" strike="noStrike" kern="1200" cap="none" spc="0" normalizeH="0" baseline="0" noProof="0" dirty="0">
                <a:ln>
                  <a:noFill/>
                </a:ln>
                <a:solidFill>
                  <a:prstClr val="black"/>
                </a:solidFill>
                <a:effectLst/>
                <a:uLnTx/>
                <a:uFillTx/>
                <a:latin typeface="Calibri"/>
                <a:ea typeface="+mn-ea"/>
                <a:cs typeface="+mn-cs"/>
              </a:rPr>
              <a:t>)</a:t>
            </a: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Topping</a:t>
            </a:r>
            <a:r>
              <a:rPr kumimoji="0" lang="nl-NL" sz="1800" b="0" i="0" u="none" strike="noStrike" kern="1200" cap="none" spc="0" normalizeH="0" baseline="0" noProof="0" dirty="0">
                <a:ln>
                  <a:noFill/>
                </a:ln>
                <a:solidFill>
                  <a:prstClr val="black"/>
                </a:solidFill>
                <a:effectLst/>
                <a:uLnTx/>
                <a:uFillTx/>
                <a:latin typeface="Calibri"/>
                <a:ea typeface="+mn-ea"/>
                <a:cs typeface="+mn-cs"/>
              </a:rPr>
              <a:t>?</a:t>
            </a: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There</a:t>
            </a:r>
            <a:r>
              <a:rPr kumimoji="0" lang="nl-NL" sz="2000" b="0" i="0" u="none" strike="noStrike" kern="1200" cap="none" spc="0" normalizeH="0" baseline="0" noProof="0" dirty="0">
                <a:ln>
                  <a:noFill/>
                </a:ln>
                <a:solidFill>
                  <a:prstClr val="black"/>
                </a:solidFill>
                <a:effectLst/>
                <a:uLnTx/>
                <a:uFillTx/>
                <a:latin typeface="Calibri"/>
                <a:ea typeface="+mn-ea"/>
                <a:cs typeface="+mn-cs"/>
              </a:rPr>
              <a:t> are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opportunities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to</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increase</a:t>
            </a:r>
            <a:r>
              <a:rPr kumimoji="0" lang="nl-NL" sz="2000" b="0" i="0" u="none" strike="noStrike" kern="1200" cap="none" spc="0" normalizeH="0" baseline="0" noProof="0" dirty="0">
                <a:ln>
                  <a:noFill/>
                </a:ln>
                <a:solidFill>
                  <a:prstClr val="black"/>
                </a:solidFill>
                <a:effectLst/>
                <a:uLnTx/>
                <a:uFillTx/>
                <a:latin typeface="Calibri"/>
                <a:ea typeface="+mn-ea"/>
                <a:cs typeface="+mn-cs"/>
              </a:rPr>
              <a:t> DMI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by</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grazing</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dairy</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cows</a:t>
            </a:r>
            <a:r>
              <a:rPr kumimoji="0" lang="nl-NL" sz="2000" b="0" i="0" u="none" strike="noStrike" kern="1200" cap="none" spc="0" normalizeH="0" baseline="0" noProof="0" dirty="0">
                <a:ln>
                  <a:noFill/>
                </a:ln>
                <a:solidFill>
                  <a:prstClr val="black"/>
                </a:solidFill>
                <a:effectLst/>
                <a:uLnTx/>
                <a:uFillTx/>
                <a:latin typeface="Calibri"/>
                <a:ea typeface="+mn-ea"/>
                <a:cs typeface="+mn-cs"/>
              </a:rPr>
              <a:t>, but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they</a:t>
            </a:r>
            <a:r>
              <a:rPr kumimoji="0" lang="nl-NL" sz="2000" b="0" i="0" u="none" strike="noStrike" kern="1200" cap="none" spc="0" normalizeH="0" baseline="0" noProof="0" dirty="0">
                <a:ln>
                  <a:noFill/>
                </a:ln>
                <a:solidFill>
                  <a:prstClr val="black"/>
                </a:solidFill>
                <a:effectLst/>
                <a:uLnTx/>
                <a:uFillTx/>
                <a:latin typeface="Calibri"/>
                <a:ea typeface="+mn-ea"/>
                <a:cs typeface="+mn-cs"/>
              </a:rPr>
              <a:t> are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rather</a:t>
            </a:r>
            <a:r>
              <a:rPr kumimoji="0" lang="nl-NL" sz="2000" b="0" i="0" u="none" strike="noStrike" kern="1200" cap="none" spc="0" normalizeH="0" baseline="0" noProof="0" dirty="0">
                <a:ln>
                  <a:noFill/>
                </a:ln>
                <a:solidFill>
                  <a:prstClr val="black"/>
                </a:solidFill>
                <a:effectLst/>
                <a:uLnTx/>
                <a:uFillTx/>
                <a:latin typeface="Calibri"/>
                <a:ea typeface="+mn-ea"/>
                <a:cs typeface="+mn-cs"/>
              </a:rPr>
              <a:t> complex</a:t>
            </a: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2000" b="1" i="0" u="none" strike="noStrike" kern="1200" cap="none" spc="0" normalizeH="0" baseline="0" noProof="0" dirty="0" smtClean="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4" descr="ONDERZOE"/>
          <p:cNvPicPr>
            <a:picLocks noChangeAspect="1" noChangeArrowheads="1"/>
          </p:cNvPicPr>
          <p:nvPr/>
        </p:nvPicPr>
        <p:blipFill>
          <a:blip r:embed="rId2" cstate="screen">
            <a:lum bright="2000"/>
            <a:extLst>
              <a:ext uri="{28A0092B-C50C-407E-A947-70E740481C1C}">
                <a14:useLocalDpi xmlns:a14="http://schemas.microsoft.com/office/drawing/2010/main"/>
              </a:ext>
            </a:extLst>
          </a:blip>
          <a:srcRect/>
          <a:stretch>
            <a:fillRect/>
          </a:stretch>
        </p:blipFill>
        <p:spPr bwMode="auto">
          <a:xfrm>
            <a:off x="2623330" y="5447891"/>
            <a:ext cx="2164484"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elyVoy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7815" y="5447890"/>
            <a:ext cx="2195398"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6754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nl-NL" sz="3200" dirty="0" smtClean="0">
                <a:solidFill>
                  <a:schemeClr val="tx1"/>
                </a:solidFill>
              </a:rPr>
              <a:t>Tools </a:t>
            </a:r>
            <a:r>
              <a:rPr lang="nl-NL" sz="3200" dirty="0" err="1" smtClean="0">
                <a:solidFill>
                  <a:schemeClr val="tx1"/>
                </a:solidFill>
              </a:rPr>
              <a:t>for</a:t>
            </a:r>
            <a:r>
              <a:rPr lang="nl-NL" sz="3200" dirty="0" smtClean="0">
                <a:solidFill>
                  <a:schemeClr val="tx1"/>
                </a:solidFill>
              </a:rPr>
              <a:t> </a:t>
            </a:r>
            <a:r>
              <a:rPr lang="nl-NL" sz="3200" dirty="0" err="1" smtClean="0">
                <a:solidFill>
                  <a:schemeClr val="tx1"/>
                </a:solidFill>
              </a:rPr>
              <a:t>measuring</a:t>
            </a:r>
            <a:r>
              <a:rPr lang="nl-NL" sz="3200" dirty="0" smtClean="0">
                <a:solidFill>
                  <a:schemeClr val="tx1"/>
                </a:solidFill>
              </a:rPr>
              <a:t> </a:t>
            </a:r>
            <a:r>
              <a:rPr lang="nl-NL" sz="3200" dirty="0" err="1" smtClean="0">
                <a:solidFill>
                  <a:schemeClr val="tx1"/>
                </a:solidFill>
              </a:rPr>
              <a:t>grass</a:t>
            </a:r>
            <a:r>
              <a:rPr lang="nl-NL" sz="3200" dirty="0" smtClean="0">
                <a:solidFill>
                  <a:schemeClr val="tx1"/>
                </a:solidFill>
              </a:rPr>
              <a:t> </a:t>
            </a:r>
            <a:r>
              <a:rPr lang="nl-NL" sz="3200" dirty="0" err="1" smtClean="0">
                <a:solidFill>
                  <a:schemeClr val="tx1"/>
                </a:solidFill>
              </a:rPr>
              <a:t>yield</a:t>
            </a:r>
            <a:r>
              <a:rPr lang="nl-NL" dirty="0" smtClean="0"/>
              <a:t/>
            </a:r>
            <a:br>
              <a:rPr lang="nl-NL" dirty="0" smtClean="0"/>
            </a:br>
            <a:endParaRPr lang="nl-NL" dirty="0"/>
          </a:p>
        </p:txBody>
      </p:sp>
      <p:sp>
        <p:nvSpPr>
          <p:cNvPr id="4" name="Tijdelijke aanduiding voor tekst 3"/>
          <p:cNvSpPr>
            <a:spLocks noGrp="1"/>
          </p:cNvSpPr>
          <p:nvPr>
            <p:ph type="body" sz="quarter" idx="10"/>
          </p:nvPr>
        </p:nvSpPr>
        <p:spPr/>
        <p:txBody>
          <a:bodyPr/>
          <a:lstStyle/>
          <a:p>
            <a:r>
              <a:rPr lang="en-US" sz="2000" dirty="0"/>
              <a:t>Measure</a:t>
            </a:r>
          </a:p>
          <a:p>
            <a:pPr lvl="1">
              <a:buFont typeface="Arial" panose="020B0604020202020204" pitchFamily="34" charset="0"/>
              <a:buChar char="•"/>
            </a:pPr>
            <a:r>
              <a:rPr lang="en-US" sz="1800" dirty="0"/>
              <a:t>Rising plate </a:t>
            </a:r>
            <a:r>
              <a:rPr lang="en-US" sz="1800" dirty="0" err="1"/>
              <a:t>metre</a:t>
            </a:r>
            <a:endParaRPr lang="en-US" sz="1800" dirty="0"/>
          </a:p>
          <a:p>
            <a:pPr lvl="1">
              <a:buFont typeface="Arial" panose="020B0604020202020204" pitchFamily="34" charset="0"/>
              <a:buChar char="•"/>
            </a:pPr>
            <a:r>
              <a:rPr lang="en-US" sz="1800" dirty="0"/>
              <a:t>Cutting and weighing</a:t>
            </a:r>
          </a:p>
          <a:p>
            <a:pPr lvl="1">
              <a:buFont typeface="Arial" panose="020B0604020202020204" pitchFamily="34" charset="0"/>
              <a:buChar char="•"/>
            </a:pPr>
            <a:r>
              <a:rPr lang="en-US" sz="1800" dirty="0"/>
              <a:t>Experience</a:t>
            </a:r>
          </a:p>
          <a:p>
            <a:pPr lvl="1">
              <a:buFont typeface="Arial" panose="020B0604020202020204" pitchFamily="34" charset="0"/>
              <a:buChar char="•"/>
            </a:pPr>
            <a:r>
              <a:rPr lang="en-US" sz="1800" dirty="0"/>
              <a:t>Satellites / drones</a:t>
            </a:r>
          </a:p>
          <a:p>
            <a:endParaRPr lang="en-US" sz="2000" dirty="0"/>
          </a:p>
          <a:p>
            <a:r>
              <a:rPr lang="en-US" sz="2000" b="1" dirty="0" smtClean="0"/>
              <a:t>Measure </a:t>
            </a:r>
            <a:r>
              <a:rPr lang="en-US" sz="2000" b="1" dirty="0"/>
              <a:t>weekly!</a:t>
            </a:r>
          </a:p>
          <a:p>
            <a:endParaRPr lang="en-US" sz="2000" dirty="0"/>
          </a:p>
          <a:p>
            <a:r>
              <a:rPr lang="en-US" sz="2000" dirty="0"/>
              <a:t>Several types of rising plate </a:t>
            </a:r>
            <a:r>
              <a:rPr lang="en-US" sz="2000" dirty="0" err="1"/>
              <a:t>metres</a:t>
            </a:r>
            <a:endParaRPr lang="en-US" sz="2000" dirty="0"/>
          </a:p>
          <a:p>
            <a:pPr lvl="1">
              <a:buFont typeface="Arial" panose="020B0604020202020204" pitchFamily="34" charset="0"/>
              <a:buChar char="•"/>
            </a:pPr>
            <a:r>
              <a:rPr lang="en-US" sz="1800" dirty="0"/>
              <a:t>Manual</a:t>
            </a:r>
          </a:p>
          <a:p>
            <a:pPr lvl="1">
              <a:buFont typeface="Arial" panose="020B0604020202020204" pitchFamily="34" charset="0"/>
              <a:buChar char="•"/>
            </a:pPr>
            <a:r>
              <a:rPr lang="en-US" sz="1800" dirty="0"/>
              <a:t>Automatic</a:t>
            </a:r>
          </a:p>
          <a:p>
            <a:r>
              <a:rPr lang="en-US" sz="2000" dirty="0">
                <a:hlinkClick r:id="rId2"/>
              </a:rPr>
              <a:t>https://</a:t>
            </a:r>
            <a:r>
              <a:rPr lang="en-US" sz="2000" dirty="0" smtClean="0">
                <a:hlinkClick r:id="rId2"/>
              </a:rPr>
              <a:t>www.youtube.com/watch?v=9zp8PRConnM</a:t>
            </a:r>
            <a:endParaRPr lang="en-US" sz="2000" dirty="0" smtClean="0"/>
          </a:p>
          <a:p>
            <a:pPr marL="0" indent="0">
              <a:buNone/>
            </a:pPr>
            <a:endParaRPr lang="en-US" sz="2000" dirty="0"/>
          </a:p>
          <a:p>
            <a:endParaRPr lang="nl-NL" dirty="0"/>
          </a:p>
        </p:txBody>
      </p:sp>
      <p:sp>
        <p:nvSpPr>
          <p:cNvPr id="3" name="Tijdelijke aanduiding voor inhoud 2"/>
          <p:cNvSpPr>
            <a:spLocks noGrp="1"/>
          </p:cNvSpPr>
          <p:nvPr>
            <p:ph idx="4294967295"/>
          </p:nvPr>
        </p:nvSpPr>
        <p:spPr/>
        <p:txBody>
          <a:bodyPr/>
          <a:lstStyle/>
          <a:p>
            <a:endParaRPr lang="nl-NL" b="1" dirty="0"/>
          </a:p>
          <a:p>
            <a:endParaRPr lang="nl-NL"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996" y="1320198"/>
            <a:ext cx="1879255" cy="15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541" y="3231162"/>
            <a:ext cx="2382441"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03864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5636" y="82550"/>
            <a:ext cx="8331489" cy="1353086"/>
          </a:xfrm>
          <a:noFill/>
        </p:spPr>
        <p:txBody>
          <a:bodyPr/>
          <a:lstStyle/>
          <a:p>
            <a:pPr algn="l"/>
            <a:r>
              <a:rPr lang="en-GB" altLang="en-US" sz="3200" b="1" dirty="0" smtClean="0">
                <a:solidFill>
                  <a:schemeClr val="tx1"/>
                </a:solidFill>
              </a:rPr>
              <a:t>Legislation: Nitrates directive and </a:t>
            </a:r>
            <a:br>
              <a:rPr lang="en-GB" altLang="en-US" sz="3200" b="1" dirty="0" smtClean="0">
                <a:solidFill>
                  <a:schemeClr val="tx1"/>
                </a:solidFill>
              </a:rPr>
            </a:br>
            <a:r>
              <a:rPr lang="en-GB" altLang="en-US" sz="3200" b="1" dirty="0" smtClean="0">
                <a:solidFill>
                  <a:schemeClr val="tx1"/>
                </a:solidFill>
              </a:rPr>
              <a:t>Dutch Action Programme</a:t>
            </a:r>
          </a:p>
        </p:txBody>
      </p:sp>
      <p:sp>
        <p:nvSpPr>
          <p:cNvPr id="14339" name="Rectangle 3"/>
          <p:cNvSpPr>
            <a:spLocks noGrp="1" noChangeArrowheads="1"/>
          </p:cNvSpPr>
          <p:nvPr>
            <p:ph idx="1"/>
          </p:nvPr>
        </p:nvSpPr>
        <p:spPr>
          <a:xfrm>
            <a:off x="466580" y="1484784"/>
            <a:ext cx="8229600" cy="4897438"/>
          </a:xfrm>
        </p:spPr>
        <p:txBody>
          <a:bodyPr/>
          <a:lstStyle/>
          <a:p>
            <a:pPr>
              <a:buFont typeface="Arial" panose="020B0604020202020204" pitchFamily="34" charset="0"/>
              <a:buChar char="•"/>
            </a:pPr>
            <a:r>
              <a:rPr lang="en-GB" altLang="en-US" sz="1800" dirty="0" smtClean="0"/>
              <a:t>Max 170 kg N from animal manure per ha related to leaching (Nitrates directive)</a:t>
            </a:r>
          </a:p>
          <a:p>
            <a:pPr>
              <a:buFont typeface="Arial" panose="020B0604020202020204" pitchFamily="34" charset="0"/>
              <a:buChar char="•"/>
            </a:pPr>
            <a:r>
              <a:rPr lang="en-GB" altLang="en-US" sz="1800" dirty="0" smtClean="0"/>
              <a:t>Netherlands: higher N uptake due to good climate conditions -&gt; derogation up to 250 kg N (in situations of at least 80% grass)</a:t>
            </a:r>
            <a:endParaRPr lang="en-GB" sz="1800" dirty="0" smtClean="0"/>
          </a:p>
          <a:p>
            <a:pPr>
              <a:buFont typeface="Arial" panose="020B0604020202020204" pitchFamily="34" charset="0"/>
              <a:buChar char="•"/>
            </a:pPr>
            <a:r>
              <a:rPr lang="en-GB" sz="1800" dirty="0" smtClean="0"/>
              <a:t>Fertilization standards have been defined</a:t>
            </a:r>
            <a:endParaRPr lang="en-GB" sz="1800" dirty="0"/>
          </a:p>
          <a:p>
            <a:pPr>
              <a:buFont typeface="Arial" panose="020B0604020202020204" pitchFamily="34" charset="0"/>
              <a:buChar char="•"/>
              <a:defRPr/>
            </a:pPr>
            <a:r>
              <a:rPr lang="en-GB" sz="1800" dirty="0" smtClean="0"/>
              <a:t>Grassland based systems max. 250 kg N/ha</a:t>
            </a:r>
            <a:endParaRPr lang="en-GB" sz="1800" dirty="0"/>
          </a:p>
          <a:p>
            <a:pPr>
              <a:buFont typeface="Arial" panose="020B0604020202020204" pitchFamily="34" charset="0"/>
              <a:buChar char="•"/>
              <a:defRPr/>
            </a:pPr>
            <a:r>
              <a:rPr lang="en-GB" sz="1800" dirty="0" smtClean="0"/>
              <a:t>Max. active N/ha</a:t>
            </a:r>
            <a:r>
              <a:rPr lang="en-GB" sz="1800" dirty="0"/>
              <a:t>: </a:t>
            </a:r>
            <a:r>
              <a:rPr lang="en-GB" sz="1800" dirty="0" smtClean="0"/>
              <a:t>from organic and synthetic fertilizer: 320 </a:t>
            </a:r>
            <a:r>
              <a:rPr lang="en-GB" sz="1800" dirty="0"/>
              <a:t>- 250 </a:t>
            </a:r>
            <a:r>
              <a:rPr lang="en-GB" sz="1800" dirty="0" smtClean="0"/>
              <a:t>kg/ha, depending on soil type and grazing</a:t>
            </a:r>
            <a:endParaRPr lang="en-GB" sz="1800" dirty="0"/>
          </a:p>
          <a:p>
            <a:pPr>
              <a:buFont typeface="Arial" panose="020B0604020202020204" pitchFamily="34" charset="0"/>
              <a:buChar char="•"/>
              <a:defRPr/>
            </a:pPr>
            <a:r>
              <a:rPr lang="en-GB" sz="1800" dirty="0" smtClean="0"/>
              <a:t>Limitations on phosphate application, no distinction between organic and synthetic fertilizer</a:t>
            </a:r>
          </a:p>
          <a:p>
            <a:pPr>
              <a:buFont typeface="Arial" panose="020B0604020202020204" pitchFamily="34" charset="0"/>
              <a:buChar char="•"/>
            </a:pPr>
            <a:r>
              <a:rPr lang="en-GB" sz="1800" dirty="0"/>
              <a:t>High output dairy farming systems in the Netherlands characterised by high fluxes of N and </a:t>
            </a:r>
            <a:r>
              <a:rPr lang="en-GB" sz="1800" dirty="0" smtClean="0"/>
              <a:t>P</a:t>
            </a:r>
            <a:endParaRPr lang="en-GB" sz="1800" dirty="0"/>
          </a:p>
          <a:p>
            <a:pPr>
              <a:buFont typeface="Arial" panose="020B0604020202020204" pitchFamily="34" charset="0"/>
              <a:buChar char="•"/>
            </a:pPr>
            <a:r>
              <a:rPr lang="en-GB" sz="1800" dirty="0"/>
              <a:t>Research to avoid losses to the environment and to increase production efficiency</a:t>
            </a:r>
          </a:p>
          <a:p>
            <a:pPr>
              <a:buFont typeface="Arial" panose="020B0604020202020204" pitchFamily="34" charset="0"/>
              <a:buChar char="•"/>
            </a:pPr>
            <a:r>
              <a:rPr lang="en-GB" sz="1800" dirty="0"/>
              <a:t>Insight into the flow of minerals at farm level</a:t>
            </a:r>
          </a:p>
          <a:p>
            <a:pPr>
              <a:buFont typeface="Arial" panose="020B0604020202020204" pitchFamily="34" charset="0"/>
              <a:buChar char="•"/>
            </a:pPr>
            <a:r>
              <a:rPr lang="en-GB" sz="1800" dirty="0"/>
              <a:t>Practical tools for farmers, e.g. </a:t>
            </a:r>
            <a:r>
              <a:rPr lang="en-US" sz="1800" dirty="0"/>
              <a:t>ANCA (Annual Nutrient Cycle Assessment)</a:t>
            </a:r>
          </a:p>
          <a:p>
            <a:pPr>
              <a:buFont typeface="Arial" panose="020B0604020202020204" pitchFamily="34" charset="0"/>
              <a:buChar char="•"/>
            </a:pPr>
            <a:r>
              <a:rPr lang="en-US" sz="1800" dirty="0"/>
              <a:t>From 2015 onwards, ANCA as </a:t>
            </a:r>
            <a:r>
              <a:rPr lang="en-US" sz="1800" dirty="0" err="1"/>
              <a:t>licence</a:t>
            </a:r>
            <a:r>
              <a:rPr lang="en-US" sz="1800" dirty="0"/>
              <a:t>-to-produce</a:t>
            </a:r>
          </a:p>
          <a:p>
            <a:pPr>
              <a:defRPr/>
            </a:pPr>
            <a:endParaRPr lang="en-GB" dirty="0"/>
          </a:p>
          <a:p>
            <a:endParaRPr lang="en-GB" altLang="en-US" dirty="0" smtClean="0"/>
          </a:p>
        </p:txBody>
      </p:sp>
    </p:spTree>
    <p:extLst>
      <p:ext uri="{BB962C8B-B14F-4D97-AF65-F5344CB8AC3E}">
        <p14:creationId xmlns:p14="http://schemas.microsoft.com/office/powerpoint/2010/main" val="551355165"/>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491642" y="230188"/>
            <a:ext cx="8442796" cy="840125"/>
          </a:xfrm>
          <a:noFill/>
        </p:spPr>
        <p:txBody>
          <a:bodyPr/>
          <a:lstStyle/>
          <a:p>
            <a:pPr algn="l" eaLnBrk="1" hangingPunct="1"/>
            <a:r>
              <a:rPr lang="en-GB" altLang="en-US" sz="3200" b="1" dirty="0" smtClean="0">
                <a:solidFill>
                  <a:schemeClr val="tx1"/>
                </a:solidFill>
              </a:rPr>
              <a:t>Farm Specific Excretion (BEX)</a:t>
            </a:r>
          </a:p>
        </p:txBody>
      </p:sp>
      <p:sp>
        <p:nvSpPr>
          <p:cNvPr id="4099" name="Rectangle 5"/>
          <p:cNvSpPr>
            <a:spLocks noGrp="1" noChangeArrowheads="1"/>
          </p:cNvSpPr>
          <p:nvPr>
            <p:ph idx="1"/>
          </p:nvPr>
        </p:nvSpPr>
        <p:spPr>
          <a:xfrm>
            <a:off x="548186" y="1348409"/>
            <a:ext cx="8348353" cy="4997450"/>
          </a:xfrm>
        </p:spPr>
        <p:txBody>
          <a:bodyPr/>
          <a:lstStyle/>
          <a:p>
            <a:pPr eaLnBrk="1" hangingPunct="1">
              <a:buFont typeface="Arial" panose="020B0604020202020204" pitchFamily="34" charset="0"/>
              <a:buChar char="•"/>
              <a:defRPr/>
            </a:pPr>
            <a:r>
              <a:rPr lang="en-GB" sz="2000" dirty="0" smtClean="0"/>
              <a:t>Apply standards: easy to use, manure export is known</a:t>
            </a:r>
          </a:p>
          <a:p>
            <a:pPr eaLnBrk="1" hangingPunct="1">
              <a:buFont typeface="Arial" panose="020B0604020202020204" pitchFamily="34" charset="0"/>
              <a:buChar char="•"/>
              <a:defRPr/>
            </a:pPr>
            <a:endParaRPr lang="en-GB" sz="2000" dirty="0" smtClean="0"/>
          </a:p>
          <a:p>
            <a:pPr eaLnBrk="1" hangingPunct="1">
              <a:buFont typeface="Arial" panose="020B0604020202020204" pitchFamily="34" charset="0"/>
              <a:buChar char="•"/>
              <a:defRPr/>
            </a:pPr>
            <a:r>
              <a:rPr lang="en-GB" sz="2000" dirty="0" smtClean="0"/>
              <a:t>Using Farm Specific Excretion BEX:</a:t>
            </a:r>
          </a:p>
          <a:p>
            <a:pPr lvl="1">
              <a:buFont typeface="Arial" panose="020B0604020202020204" pitchFamily="34" charset="0"/>
              <a:buChar char="•"/>
              <a:defRPr/>
            </a:pPr>
            <a:r>
              <a:rPr lang="en-GB" sz="1800" dirty="0" smtClean="0"/>
              <a:t>Ministry of Economic Affairs gave an opening</a:t>
            </a:r>
          </a:p>
          <a:p>
            <a:pPr lvl="1">
              <a:buFont typeface="Arial" panose="020B0604020202020204" pitchFamily="34" charset="0"/>
              <a:buChar char="•"/>
              <a:defRPr/>
            </a:pPr>
            <a:r>
              <a:rPr lang="en-GB" sz="1800" dirty="0" smtClean="0"/>
              <a:t>Challenge: calculate farm specific excretion of N and P</a:t>
            </a:r>
          </a:p>
          <a:p>
            <a:pPr lvl="1">
              <a:buFont typeface="Arial" panose="020B0604020202020204" pitchFamily="34" charset="0"/>
              <a:buChar char="•"/>
              <a:defRPr/>
            </a:pPr>
            <a:r>
              <a:rPr lang="en-GB" sz="1800" dirty="0" smtClean="0"/>
              <a:t>System is evidence based, transparent, maintainable</a:t>
            </a:r>
          </a:p>
          <a:p>
            <a:pPr>
              <a:buFont typeface="Arial" panose="020B0604020202020204" pitchFamily="34" charset="0"/>
              <a:buChar char="•"/>
              <a:defRPr/>
            </a:pPr>
            <a:endParaRPr lang="en-GB" dirty="0" smtClean="0"/>
          </a:p>
          <a:p>
            <a:pPr>
              <a:buFont typeface="Arial" panose="020B0604020202020204" pitchFamily="34" charset="0"/>
              <a:buChar char="•"/>
              <a:defRPr/>
            </a:pPr>
            <a:r>
              <a:rPr lang="en-GB" sz="2000" dirty="0" smtClean="0"/>
              <a:t>Stimulates farmers to improve their nutrient efficiency</a:t>
            </a:r>
          </a:p>
          <a:p>
            <a:pPr>
              <a:buFont typeface="Arial" panose="020B0604020202020204" pitchFamily="34" charset="0"/>
              <a:buChar char="•"/>
              <a:defRPr/>
            </a:pPr>
            <a:endParaRPr lang="en-GB" dirty="0"/>
          </a:p>
          <a:p>
            <a:pPr>
              <a:buFont typeface="Arial" panose="020B0604020202020204" pitchFamily="34" charset="0"/>
              <a:buChar char="•"/>
              <a:defRPr/>
            </a:pPr>
            <a:r>
              <a:rPr lang="en-GB" sz="2000" dirty="0" smtClean="0"/>
              <a:t>Explanation:</a:t>
            </a:r>
          </a:p>
          <a:p>
            <a:pPr marL="0" indent="0">
              <a:buNone/>
              <a:defRPr/>
            </a:pPr>
            <a:r>
              <a:rPr lang="en-GB" sz="2000" dirty="0">
                <a:hlinkClick r:id="rId2"/>
              </a:rPr>
              <a:t>https://</a:t>
            </a:r>
            <a:r>
              <a:rPr lang="en-GB" sz="2000" dirty="0" smtClean="0">
                <a:hlinkClick r:id="rId2"/>
              </a:rPr>
              <a:t>www.youtube.com/watch?v=1cnERj9fooc</a:t>
            </a:r>
            <a:endParaRPr lang="en-GB" sz="2000" dirty="0" smtClean="0"/>
          </a:p>
          <a:p>
            <a:pPr marL="0" indent="0">
              <a:buNone/>
              <a:defRPr/>
            </a:pPr>
            <a:endParaRPr lang="en-GB" dirty="0" smtClean="0"/>
          </a:p>
          <a:p>
            <a:pPr eaLnBrk="1" hangingPunct="1">
              <a:defRPr/>
            </a:pPr>
            <a:endParaRPr lang="en-GB" dirty="0" smtClean="0"/>
          </a:p>
        </p:txBody>
      </p:sp>
      <p:pic>
        <p:nvPicPr>
          <p:cNvPr id="4" name="Picture 2" descr="M:\Koeien en Kansen\kringloopwijzer\kringloopwijzer-puzzel-BE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114" y="3799151"/>
            <a:ext cx="2686452" cy="25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Koeien en Kansen\kringloopwijzer\kringloopwijzer-puzzel-BE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Koeien en Kansen\kringloopwijzer\kringloopwijzer-puzzel-BE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Koeien en Kansen\kringloopwijzer\kringloopwijzer-puzzel-B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Koeien en Kansen\kringloopwijzer\kringloopwijzer-puzzel-BEC.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00138" y="1102545"/>
            <a:ext cx="75361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571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9000"/>
          </a:schemeClr>
        </a:solid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2192339"/>
            <a:ext cx="8528050" cy="3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ctrTitle"/>
          </p:nvPr>
        </p:nvSpPr>
        <p:spPr>
          <a:xfrm>
            <a:off x="224970" y="434287"/>
            <a:ext cx="6887375" cy="784166"/>
          </a:xfrm>
        </p:spPr>
        <p:txBody>
          <a:bodyPr/>
          <a:lstStyle/>
          <a:p>
            <a:r>
              <a:rPr lang="en-US" sz="2400" dirty="0" smtClean="0">
                <a:solidFill>
                  <a:schemeClr val="tx1"/>
                </a:solidFill>
                <a:latin typeface="+mn-lt"/>
              </a:rPr>
              <a:t>Date of harvest has a ‘turbo’</a:t>
            </a:r>
            <a:r>
              <a:rPr lang="en-US" dirty="0" smtClean="0"/>
              <a:t> </a:t>
            </a:r>
            <a:r>
              <a:rPr lang="en-US" sz="2400" dirty="0" smtClean="0">
                <a:solidFill>
                  <a:schemeClr val="tx1"/>
                </a:solidFill>
                <a:latin typeface="+mn-lt"/>
              </a:rPr>
              <a:t>effect on forage quality due to higher intake of early </a:t>
            </a:r>
            <a:r>
              <a:rPr lang="en-US" sz="2400" dirty="0">
                <a:solidFill>
                  <a:schemeClr val="tx1"/>
                </a:solidFill>
                <a:latin typeface="+mn-lt"/>
              </a:rPr>
              <a:t>harvested forage</a:t>
            </a:r>
          </a:p>
        </p:txBody>
      </p:sp>
      <p:sp>
        <p:nvSpPr>
          <p:cNvPr id="3" name="textruta 2"/>
          <p:cNvSpPr txBox="1"/>
          <p:nvPr/>
        </p:nvSpPr>
        <p:spPr>
          <a:xfrm>
            <a:off x="4737471" y="1768094"/>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err="1">
                <a:ln>
                  <a:noFill/>
                </a:ln>
                <a:solidFill>
                  <a:prstClr val="black"/>
                </a:solidFill>
                <a:effectLst/>
                <a:uLnTx/>
                <a:uFillTx/>
                <a:latin typeface="Calibri"/>
                <a:ea typeface="+mn-ea"/>
                <a:cs typeface="+mn-cs"/>
              </a:rPr>
              <a:t>Early</a:t>
            </a:r>
            <a:r>
              <a:rPr kumimoji="0" lang="sv-SE" sz="1600" b="1" i="1" u="none" strike="noStrike" kern="1200" cap="none" spc="0" normalizeH="0" baseline="0" noProof="0" dirty="0">
                <a:ln>
                  <a:noFill/>
                </a:ln>
                <a:solidFill>
                  <a:prstClr val="black"/>
                </a:solidFill>
                <a:effectLst/>
                <a:uLnTx/>
                <a:uFillTx/>
                <a:latin typeface="Calibri"/>
                <a:ea typeface="+mn-ea"/>
                <a:cs typeface="+mn-cs"/>
              </a:rPr>
              <a:t>  </a:t>
            </a:r>
            <a:r>
              <a:rPr kumimoji="0" lang="sv-SE" sz="1600" b="1" i="1" u="none" strike="noStrike" kern="1200" cap="none" spc="0" normalizeH="0" baseline="0" noProof="0" dirty="0" err="1">
                <a:ln>
                  <a:noFill/>
                </a:ln>
                <a:solidFill>
                  <a:prstClr val="black"/>
                </a:solidFill>
                <a:effectLst/>
                <a:uLnTx/>
                <a:uFillTx/>
                <a:latin typeface="Calibri"/>
                <a:ea typeface="+mn-ea"/>
                <a:cs typeface="+mn-cs"/>
              </a:rPr>
              <a:t>harvest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2256337" y="1772451"/>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smtClean="0">
                <a:ln>
                  <a:noFill/>
                </a:ln>
                <a:solidFill>
                  <a:prstClr val="black"/>
                </a:solidFill>
                <a:effectLst/>
                <a:uLnTx/>
                <a:uFillTx/>
                <a:latin typeface="Calibri"/>
                <a:ea typeface="+mn-ea"/>
                <a:cs typeface="+mn-cs"/>
              </a:rPr>
              <a:t>Late </a:t>
            </a:r>
            <a:r>
              <a:rPr kumimoji="0" lang="sv-SE" sz="1600" b="1" i="1" u="none" strike="noStrike" kern="1200" cap="none" spc="0" normalizeH="0" baseline="0" noProof="0" dirty="0" err="1" smtClean="0">
                <a:ln>
                  <a:noFill/>
                </a:ln>
                <a:solidFill>
                  <a:prstClr val="black"/>
                </a:solidFill>
                <a:effectLst/>
                <a:uLnTx/>
                <a:uFillTx/>
                <a:latin typeface="Calibri"/>
                <a:ea typeface="+mn-ea"/>
                <a:cs typeface="+mn-cs"/>
              </a:rPr>
              <a:t>harvest</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431226" y="3119718"/>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Silage</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intake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6858460" y="3112533"/>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Silage</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intake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8362950" y="6296025"/>
            <a:ext cx="58382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fgeronde rechthoek 5"/>
          <p:cNvSpPr/>
          <p:nvPr/>
        </p:nvSpPr>
        <p:spPr>
          <a:xfrm>
            <a:off x="123825" y="1587785"/>
            <a:ext cx="8822952" cy="4311126"/>
          </a:xfrm>
          <a:prstGeom prst="roundRect">
            <a:avLst/>
          </a:prstGeom>
          <a:solidFill>
            <a:schemeClr val="accent3">
              <a:alpha val="31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716832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nl-NL" altLang="nl-NL" sz="3200" dirty="0" smtClean="0">
                <a:solidFill>
                  <a:schemeClr val="tx1"/>
                </a:solidFill>
              </a:rPr>
              <a:t>‘</a:t>
            </a:r>
            <a:r>
              <a:rPr lang="nl-NL" altLang="nl-NL" sz="3200" b="1" dirty="0">
                <a:solidFill>
                  <a:schemeClr val="tx1"/>
                </a:solidFill>
              </a:rPr>
              <a:t>N</a:t>
            </a:r>
            <a:r>
              <a:rPr lang="nl-NL" altLang="nl-NL" sz="3200" b="1" dirty="0" smtClean="0">
                <a:solidFill>
                  <a:schemeClr val="tx1"/>
                </a:solidFill>
              </a:rPr>
              <a:t>ew’ </a:t>
            </a:r>
            <a:r>
              <a:rPr lang="nl-NL" altLang="nl-NL" sz="3200" b="1" dirty="0" err="1" smtClean="0">
                <a:solidFill>
                  <a:schemeClr val="tx1"/>
                </a:solidFill>
              </a:rPr>
              <a:t>fertilisers</a:t>
            </a:r>
            <a:endParaRPr lang="nl-NL" altLang="nl-NL" sz="3200" b="1" dirty="0" smtClean="0">
              <a:solidFill>
                <a:schemeClr val="tx1"/>
              </a:solidFill>
            </a:endParaRPr>
          </a:p>
        </p:txBody>
      </p:sp>
      <p:sp>
        <p:nvSpPr>
          <p:cNvPr id="2" name="Tijdelijke aanduiding voor tekst 1"/>
          <p:cNvSpPr>
            <a:spLocks noGrp="1"/>
          </p:cNvSpPr>
          <p:nvPr>
            <p:ph type="body" sz="quarter" idx="10"/>
          </p:nvPr>
        </p:nvSpPr>
        <p:spPr>
          <a:xfrm>
            <a:off x="452447" y="1160218"/>
            <a:ext cx="8521188" cy="4089600"/>
          </a:xfrm>
        </p:spPr>
        <p:txBody>
          <a:bodyPr/>
          <a:lstStyle/>
          <a:p>
            <a:r>
              <a:rPr lang="en-US" sz="2000" dirty="0"/>
              <a:t>Liquid fertilizer</a:t>
            </a:r>
          </a:p>
          <a:p>
            <a:r>
              <a:rPr lang="en-US" sz="2000" dirty="0"/>
              <a:t>Digestion of slurry</a:t>
            </a:r>
          </a:p>
          <a:p>
            <a:r>
              <a:rPr lang="en-US" sz="2000" dirty="0"/>
              <a:t>Dividing manure in a solid (mainly P) and a liquid component (mainly N)</a:t>
            </a:r>
          </a:p>
          <a:p>
            <a:endParaRPr lang="nl-NL" dirty="0"/>
          </a:p>
        </p:txBody>
      </p:sp>
      <p:pic>
        <p:nvPicPr>
          <p:cNvPr id="29700" name="Picture 4" descr="vloeibarekunstm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0010" y="3205018"/>
            <a:ext cx="3349432" cy="21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916360" y="2730061"/>
            <a:ext cx="4173650" cy="3130757"/>
            <a:chOff x="558" y="192"/>
            <a:chExt cx="5350" cy="3631"/>
          </a:xfrm>
        </p:grpSpPr>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 y="192"/>
              <a:ext cx="2723" cy="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8" y="1301"/>
              <a:ext cx="2620"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 y="2069"/>
              <a:ext cx="2631" cy="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55765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err="1">
                <a:solidFill>
                  <a:schemeClr val="tx1"/>
                </a:solidFill>
              </a:rPr>
              <a:t>FarmWalk</a:t>
            </a:r>
            <a:r>
              <a:rPr lang="nl-NL" sz="3200" dirty="0">
                <a:solidFill>
                  <a:schemeClr val="tx1"/>
                </a:solidFill>
              </a:rPr>
              <a:t>®</a:t>
            </a:r>
            <a:r>
              <a:rPr lang="nl-NL" sz="3200" b="1" dirty="0" smtClean="0"/>
              <a:t/>
            </a:r>
            <a:br>
              <a:rPr lang="nl-NL" sz="3200" b="1" dirty="0" smtClean="0"/>
            </a:br>
            <a:r>
              <a:rPr lang="nl-NL" sz="3200" dirty="0"/>
              <a:t> </a:t>
            </a:r>
            <a:r>
              <a:rPr lang="nl-NL" sz="3200" dirty="0" smtClean="0"/>
              <a:t>   </a:t>
            </a:r>
            <a:endParaRPr lang="nl-NL" sz="3200" b="1" baseline="30000" dirty="0">
              <a:solidFill>
                <a:schemeClr val="tx1"/>
              </a:solidFill>
            </a:endParaRPr>
          </a:p>
        </p:txBody>
      </p:sp>
      <p:sp>
        <p:nvSpPr>
          <p:cNvPr id="7" name="Tijdelijke aanduiding voor tekst 6"/>
          <p:cNvSpPr>
            <a:spLocks noGrp="1"/>
          </p:cNvSpPr>
          <p:nvPr>
            <p:ph type="body" sz="quarter" idx="10"/>
          </p:nvPr>
        </p:nvSpPr>
        <p:spPr>
          <a:xfrm>
            <a:off x="421200" y="1835249"/>
            <a:ext cx="5314582" cy="4089600"/>
          </a:xfrm>
        </p:spPr>
        <p:txBody>
          <a:bodyPr/>
          <a:lstStyle/>
          <a:p>
            <a:r>
              <a:rPr lang="en-US" sz="2400" dirty="0"/>
              <a:t>Weekly tour through the fields</a:t>
            </a:r>
          </a:p>
          <a:p>
            <a:r>
              <a:rPr lang="en-US" sz="2400" dirty="0"/>
              <a:t>Individually and in groups</a:t>
            </a:r>
          </a:p>
          <a:p>
            <a:r>
              <a:rPr lang="en-US" sz="2400" dirty="0"/>
              <a:t>Look, measure, decide, do</a:t>
            </a:r>
          </a:p>
          <a:p>
            <a:r>
              <a:rPr lang="en-US" sz="2400" dirty="0"/>
              <a:t>Informed choices for the coming days, weeks, months</a:t>
            </a:r>
          </a:p>
          <a:p>
            <a:endParaRPr lang="en-US" dirty="0"/>
          </a:p>
          <a:p>
            <a:endParaRPr lang="en-US" dirty="0"/>
          </a:p>
          <a:p>
            <a:r>
              <a:rPr lang="en-US" dirty="0"/>
              <a:t>Result: in control</a:t>
            </a:r>
          </a:p>
          <a:p>
            <a:endParaRPr lang="nl-NL" dirty="0"/>
          </a:p>
        </p:txBody>
      </p:sp>
      <p:pic>
        <p:nvPicPr>
          <p:cNvPr id="11" name="Afbeelding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6016" y="4144263"/>
            <a:ext cx="4392489" cy="2648230"/>
          </a:xfrm>
          <a:prstGeom prst="rect">
            <a:avLst/>
          </a:prstGeom>
        </p:spPr>
      </p:pic>
      <p:pic>
        <p:nvPicPr>
          <p:cNvPr id="12" name="Picture 5" descr="C:\Users\Gebruiker\AppData\Local\Microsoft\Windows\Temporary Internet Files\Content.Outlook\QBK0N1ZQ\stichtingweidega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51633" y="1187121"/>
            <a:ext cx="2736304" cy="25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775" y="3233347"/>
            <a:ext cx="2715257" cy="3620343"/>
          </a:xfrm>
          <a:prstGeom prst="rect">
            <a:avLst/>
          </a:prstGeom>
        </p:spPr>
      </p:pic>
      <p:sp>
        <p:nvSpPr>
          <p:cNvPr id="2" name="Titel 1"/>
          <p:cNvSpPr>
            <a:spLocks noGrp="1"/>
          </p:cNvSpPr>
          <p:nvPr>
            <p:ph type="title"/>
          </p:nvPr>
        </p:nvSpPr>
        <p:spPr>
          <a:xfrm>
            <a:off x="491642" y="230188"/>
            <a:ext cx="8442796" cy="791650"/>
          </a:xfrm>
        </p:spPr>
        <p:txBody>
          <a:bodyPr/>
          <a:lstStyle/>
          <a:p>
            <a:pPr algn="l"/>
            <a:r>
              <a:rPr lang="nl-NL" sz="3200" b="1" dirty="0" err="1" smtClean="0">
                <a:solidFill>
                  <a:schemeClr val="tx1"/>
                </a:solidFill>
              </a:rPr>
              <a:t>Grazing</a:t>
            </a:r>
            <a:r>
              <a:rPr lang="nl-NL" sz="3200" b="1" dirty="0" smtClean="0">
                <a:solidFill>
                  <a:schemeClr val="tx1"/>
                </a:solidFill>
              </a:rPr>
              <a:t> Coaches</a:t>
            </a:r>
            <a:endParaRPr lang="nl-NL" sz="3200" b="1" dirty="0">
              <a:solidFill>
                <a:schemeClr val="tx1"/>
              </a:solidFill>
            </a:endParaRPr>
          </a:p>
        </p:txBody>
      </p:sp>
      <p:sp>
        <p:nvSpPr>
          <p:cNvPr id="3" name="Tijdelijke aanduiding voor inhoud 2"/>
          <p:cNvSpPr>
            <a:spLocks noGrp="1"/>
          </p:cNvSpPr>
          <p:nvPr>
            <p:ph idx="1"/>
          </p:nvPr>
        </p:nvSpPr>
        <p:spPr>
          <a:xfrm>
            <a:off x="355600" y="1493672"/>
            <a:ext cx="8229600" cy="4824536"/>
          </a:xfrm>
        </p:spPr>
        <p:txBody>
          <a:bodyPr>
            <a:normAutofit/>
          </a:bodyPr>
          <a:lstStyle/>
          <a:p>
            <a:pPr>
              <a:buFont typeface="Arial" panose="020B0604020202020204" pitchFamily="34" charset="0"/>
              <a:buChar char="•"/>
            </a:pPr>
            <a:r>
              <a:rPr lang="nl-NL" altLang="nl-NL" sz="2400" dirty="0" err="1" smtClean="0"/>
              <a:t>Grazing</a:t>
            </a:r>
            <a:r>
              <a:rPr lang="nl-NL" altLang="nl-NL" sz="2400" dirty="0" smtClean="0"/>
              <a:t> Coaches train </a:t>
            </a:r>
            <a:r>
              <a:rPr lang="nl-NL" altLang="nl-NL" sz="2400" dirty="0" err="1" smtClean="0"/>
              <a:t>dairy</a:t>
            </a:r>
            <a:r>
              <a:rPr lang="nl-NL" altLang="nl-NL" sz="2400" dirty="0" smtClean="0"/>
              <a:t> farmers in FarmWalk</a:t>
            </a:r>
            <a:r>
              <a:rPr lang="nl-NL" altLang="nl-NL" sz="2400" baseline="30000" dirty="0" smtClean="0"/>
              <a:t>®</a:t>
            </a:r>
            <a:r>
              <a:rPr lang="nl-NL" altLang="nl-NL" sz="2400" dirty="0" smtClean="0"/>
              <a:t> </a:t>
            </a:r>
          </a:p>
          <a:p>
            <a:pPr lvl="1">
              <a:buFont typeface="Arial" panose="020B0604020202020204" pitchFamily="34" charset="0"/>
              <a:buChar char="•"/>
            </a:pPr>
            <a:r>
              <a:rPr lang="nl-NL" altLang="nl-NL" sz="2000" dirty="0" err="1" smtClean="0"/>
              <a:t>several</a:t>
            </a:r>
            <a:r>
              <a:rPr lang="nl-NL" altLang="nl-NL" sz="2000" dirty="0" smtClean="0"/>
              <a:t> meetings </a:t>
            </a:r>
            <a:r>
              <a:rPr lang="nl-NL" altLang="nl-NL" sz="2000" dirty="0" err="1" smtClean="0"/>
              <a:t>during</a:t>
            </a:r>
            <a:r>
              <a:rPr lang="nl-NL" altLang="nl-NL" sz="2000" dirty="0" smtClean="0"/>
              <a:t> the </a:t>
            </a:r>
            <a:r>
              <a:rPr lang="nl-NL" altLang="nl-NL" sz="2000" dirty="0" err="1" smtClean="0"/>
              <a:t>growing</a:t>
            </a:r>
            <a:r>
              <a:rPr lang="nl-NL" altLang="nl-NL" sz="2000" dirty="0" smtClean="0"/>
              <a:t> </a:t>
            </a:r>
            <a:r>
              <a:rPr lang="nl-NL" altLang="nl-NL" sz="2000" dirty="0" err="1" smtClean="0"/>
              <a:t>season</a:t>
            </a:r>
            <a:r>
              <a:rPr lang="nl-NL" altLang="nl-NL" sz="2000" dirty="0" smtClean="0"/>
              <a:t>, </a:t>
            </a:r>
            <a:r>
              <a:rPr lang="nl-NL" altLang="nl-NL" sz="2000" dirty="0" err="1" smtClean="0"/>
              <a:t>groups</a:t>
            </a:r>
            <a:r>
              <a:rPr lang="nl-NL" altLang="nl-NL" sz="2000" dirty="0" smtClean="0"/>
              <a:t> of 10 persons</a:t>
            </a:r>
          </a:p>
          <a:p>
            <a:pPr>
              <a:buFont typeface="Arial" panose="020B0604020202020204" pitchFamily="34" charset="0"/>
              <a:buChar char="•"/>
            </a:pPr>
            <a:r>
              <a:rPr lang="nl-NL" altLang="nl-NL" sz="2400" dirty="0" err="1" smtClean="0"/>
              <a:t>They</a:t>
            </a:r>
            <a:r>
              <a:rPr lang="nl-NL" altLang="nl-NL" sz="2400" dirty="0" smtClean="0"/>
              <a:t> are </a:t>
            </a:r>
            <a:r>
              <a:rPr lang="nl-NL" altLang="nl-NL" sz="2400" dirty="0" err="1" smtClean="0"/>
              <a:t>trained</a:t>
            </a:r>
            <a:r>
              <a:rPr lang="nl-NL" altLang="nl-NL" sz="2400" dirty="0" smtClean="0"/>
              <a:t> </a:t>
            </a:r>
            <a:r>
              <a:rPr lang="nl-NL" altLang="nl-NL" sz="2400" dirty="0" err="1" smtClean="0"/>
              <a:t>themselves</a:t>
            </a:r>
            <a:endParaRPr lang="nl-NL" altLang="nl-NL" sz="2000" dirty="0" smtClean="0"/>
          </a:p>
        </p:txBody>
      </p:sp>
      <p:pic>
        <p:nvPicPr>
          <p:cNvPr id="5" name="Afbeelding 4"/>
          <p:cNvPicPr>
            <a:picLocks noChangeAspect="1"/>
          </p:cNvPicPr>
          <p:nvPr/>
        </p:nvPicPr>
        <p:blipFill>
          <a:blip r:embed="rId3"/>
          <a:stretch>
            <a:fillRect/>
          </a:stretch>
        </p:blipFill>
        <p:spPr>
          <a:xfrm>
            <a:off x="1831517" y="3237657"/>
            <a:ext cx="4821378" cy="3616033"/>
          </a:xfrm>
          <a:prstGeom prst="rect">
            <a:avLst/>
          </a:prstGeom>
        </p:spPr>
      </p:pic>
      <p:pic>
        <p:nvPicPr>
          <p:cNvPr id="19" name="Afbeelding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920381"/>
            <a:ext cx="2602244" cy="19516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7375" y="4302439"/>
            <a:ext cx="2489287" cy="1866966"/>
          </a:xfrm>
          <a:prstGeom prst="rect">
            <a:avLst/>
          </a:prstGeom>
        </p:spPr>
      </p:pic>
      <p:pic>
        <p:nvPicPr>
          <p:cNvPr id="13" name="Afbeelding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169496" y="2590816"/>
            <a:ext cx="3078102" cy="17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06763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a:solidFill>
                  <a:schemeClr val="tx1"/>
                </a:solidFill>
              </a:rPr>
              <a:t>Development </a:t>
            </a:r>
            <a:r>
              <a:rPr lang="nl-NL" sz="3200" dirty="0" err="1">
                <a:solidFill>
                  <a:schemeClr val="tx1"/>
                </a:solidFill>
              </a:rPr>
              <a:t>FarmWalk</a:t>
            </a:r>
            <a:r>
              <a:rPr lang="nl-NL" sz="3200" dirty="0">
                <a:solidFill>
                  <a:schemeClr val="tx1"/>
                </a:solidFill>
              </a:rPr>
              <a:t>®</a:t>
            </a:r>
            <a:r>
              <a:rPr lang="nl-NL" sz="3200" b="1" dirty="0" smtClean="0">
                <a:solidFill>
                  <a:schemeClr val="tx1"/>
                </a:solidFill>
              </a:rPr>
              <a:t/>
            </a:r>
            <a:br>
              <a:rPr lang="nl-NL" sz="3200" b="1" dirty="0" smtClean="0">
                <a:solidFill>
                  <a:schemeClr val="tx1"/>
                </a:solidFill>
              </a:rPr>
            </a:br>
            <a:r>
              <a:rPr lang="nl-NL" sz="3200" dirty="0">
                <a:solidFill>
                  <a:schemeClr val="tx1"/>
                </a:solidFill>
              </a:rPr>
              <a:t> </a:t>
            </a:r>
            <a:r>
              <a:rPr lang="nl-NL" sz="3200" dirty="0" smtClean="0">
                <a:solidFill>
                  <a:schemeClr val="tx1"/>
                </a:solidFill>
              </a:rPr>
              <a:t>   </a:t>
            </a:r>
            <a:endParaRPr lang="nl-NL" sz="3200" b="1" baseline="30000" dirty="0">
              <a:solidFill>
                <a:schemeClr val="tx1"/>
              </a:solidFill>
            </a:endParaRPr>
          </a:p>
        </p:txBody>
      </p:sp>
      <p:sp>
        <p:nvSpPr>
          <p:cNvPr id="3" name="Tijdelijke aanduiding voor tekst 2"/>
          <p:cNvSpPr>
            <a:spLocks noGrp="1"/>
          </p:cNvSpPr>
          <p:nvPr>
            <p:ph type="body" sz="quarter" idx="10"/>
          </p:nvPr>
        </p:nvSpPr>
        <p:spPr/>
        <p:txBody>
          <a:bodyPr/>
          <a:lstStyle/>
          <a:p>
            <a:endParaRPr lang="nl-NL"/>
          </a:p>
        </p:txBody>
      </p:sp>
      <p:graphicFrame>
        <p:nvGraphicFramePr>
          <p:cNvPr id="4" name="Diagram 3"/>
          <p:cNvGraphicFramePr/>
          <p:nvPr>
            <p:extLst/>
          </p:nvPr>
        </p:nvGraphicFramePr>
        <p:xfrm>
          <a:off x="179512" y="1340768"/>
          <a:ext cx="84969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04470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nl-NL" sz="3200" b="1" dirty="0" smtClean="0">
                <a:solidFill>
                  <a:schemeClr val="tx1"/>
                </a:solidFill>
              </a:rPr>
              <a:t>Grip op Gras: tool </a:t>
            </a:r>
            <a:r>
              <a:rPr lang="nl-NL" sz="3200" b="1" dirty="0" err="1" smtClean="0">
                <a:solidFill>
                  <a:schemeClr val="tx1"/>
                </a:solidFill>
              </a:rPr>
              <a:t>for</a:t>
            </a:r>
            <a:r>
              <a:rPr lang="nl-NL" sz="3200" b="1" dirty="0" smtClean="0">
                <a:solidFill>
                  <a:schemeClr val="tx1"/>
                </a:solidFill>
              </a:rPr>
              <a:t> </a:t>
            </a:r>
            <a:r>
              <a:rPr lang="nl-NL" sz="3200" b="1" dirty="0" err="1" smtClean="0">
                <a:solidFill>
                  <a:schemeClr val="tx1"/>
                </a:solidFill>
              </a:rPr>
              <a:t>FeedWedge</a:t>
            </a:r>
            <a:endParaRPr lang="nl-NL" sz="3200" b="1" dirty="0">
              <a:solidFill>
                <a:schemeClr val="tx1"/>
              </a:solidFill>
            </a:endParaRPr>
          </a:p>
        </p:txBody>
      </p:sp>
      <p:pic>
        <p:nvPicPr>
          <p:cNvPr id="5" name="Picture 2" descr="Afbeeldingsresultaat voor grip op g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518" y="1597891"/>
            <a:ext cx="7141025" cy="40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7027788" y="116632"/>
            <a:ext cx="2095500" cy="2038350"/>
          </a:xfrm>
          <a:prstGeom prst="rect">
            <a:avLst/>
          </a:prstGeom>
        </p:spPr>
      </p:pic>
      <p:pic>
        <p:nvPicPr>
          <p:cNvPr id="2052" name="Picture 4" descr="Afbeeldingsresultaat voor grip op g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4328" y="2492896"/>
            <a:ext cx="1497647" cy="25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9811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3004" name="Picture 12" descr="kopp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935038"/>
            <a:ext cx="2057400" cy="1350962"/>
          </a:xfrm>
          <a:prstGeom prst="rect">
            <a:avLst/>
          </a:prstGeom>
          <a:noFill/>
          <a:extLst>
            <a:ext uri="{909E8E84-426E-40DD-AFC4-6F175D3DCCD1}">
              <a14:hiddenFill xmlns:a14="http://schemas.microsoft.com/office/drawing/2010/main">
                <a:solidFill>
                  <a:srgbClr val="FFFFFF"/>
                </a:solidFill>
              </a14:hiddenFill>
            </a:ext>
          </a:extLst>
        </p:spPr>
      </p:pic>
      <p:pic>
        <p:nvPicPr>
          <p:cNvPr id="213005" name="Picture 13" descr="103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266950"/>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3006" name="Picture 14"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787775"/>
            <a:ext cx="2057400"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3007" name="Picture 15"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302250"/>
            <a:ext cx="2057400" cy="1555750"/>
          </a:xfrm>
          <a:prstGeom prst="rect">
            <a:avLst/>
          </a:prstGeom>
          <a:noFill/>
          <a:extLst>
            <a:ext uri="{909E8E84-426E-40DD-AFC4-6F175D3DCCD1}">
              <a14:hiddenFill xmlns:a14="http://schemas.microsoft.com/office/drawing/2010/main">
                <a:solidFill>
                  <a:srgbClr val="FFFFFF"/>
                </a:solidFill>
              </a14:hiddenFill>
            </a:ext>
          </a:extLst>
        </p:spPr>
      </p:pic>
      <p:sp>
        <p:nvSpPr>
          <p:cNvPr id="213008" name="Rectangle 16"/>
          <p:cNvSpPr>
            <a:spLocks noChangeArrowheads="1"/>
          </p:cNvSpPr>
          <p:nvPr/>
        </p:nvSpPr>
        <p:spPr bwMode="auto">
          <a:xfrm>
            <a:off x="7010400" y="990600"/>
            <a:ext cx="3810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212994" name="Picture 2" descr="koe &amp; wij powerpoint"/>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015413" cy="1014413"/>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title"/>
          </p:nvPr>
        </p:nvSpPr>
        <p:spPr>
          <a:xfrm>
            <a:off x="323528" y="914400"/>
            <a:ext cx="6904360" cy="935038"/>
          </a:xfrm>
        </p:spPr>
        <p:txBody>
          <a:bodyPr/>
          <a:lstStyle/>
          <a:p>
            <a:pPr algn="l"/>
            <a:r>
              <a:rPr lang="en-GB" sz="2400" b="1" dirty="0" smtClean="0">
                <a:solidFill>
                  <a:schemeClr val="tx1"/>
                </a:solidFill>
              </a:rPr>
              <a:t/>
            </a:r>
            <a:br>
              <a:rPr lang="en-GB" sz="2400" b="1" dirty="0" smtClean="0">
                <a:solidFill>
                  <a:schemeClr val="tx1"/>
                </a:solidFill>
              </a:rPr>
            </a:br>
            <a:r>
              <a:rPr lang="en-GB" sz="2400" b="1" dirty="0" smtClean="0">
                <a:solidFill>
                  <a:schemeClr val="tx1"/>
                </a:solidFill>
              </a:rPr>
              <a:t>Pasture grazing advices from farm task groups</a:t>
            </a:r>
            <a:endParaRPr lang="en-GB" sz="2400" b="1" dirty="0">
              <a:solidFill>
                <a:schemeClr val="tx1"/>
              </a:solidFill>
            </a:endParaRPr>
          </a:p>
        </p:txBody>
      </p:sp>
      <p:sp>
        <p:nvSpPr>
          <p:cNvPr id="213003" name="Rectangle 11"/>
          <p:cNvSpPr>
            <a:spLocks noGrp="1" noChangeArrowheads="1"/>
          </p:cNvSpPr>
          <p:nvPr>
            <p:ph idx="1"/>
          </p:nvPr>
        </p:nvSpPr>
        <p:spPr>
          <a:xfrm>
            <a:off x="251520" y="2078058"/>
            <a:ext cx="7620000" cy="4525962"/>
          </a:xfrm>
          <a:noFill/>
          <a:ln/>
        </p:spPr>
        <p:txBody>
          <a:bodyPr/>
          <a:lstStyle/>
          <a:p>
            <a:pPr marL="609600" indent="-609600">
              <a:lnSpc>
                <a:spcPct val="80000"/>
              </a:lnSpc>
              <a:buFontTx/>
              <a:buNone/>
            </a:pPr>
            <a:r>
              <a:rPr lang="en-GB" sz="2800" dirty="0" smtClean="0"/>
              <a:t>1</a:t>
            </a:r>
            <a:r>
              <a:rPr lang="en-GB" sz="2400" dirty="0" smtClean="0"/>
              <a:t>. There is a grazing system that suits you</a:t>
            </a:r>
          </a:p>
          <a:p>
            <a:pPr marL="1752600" lvl="3" indent="-381000">
              <a:lnSpc>
                <a:spcPct val="80000"/>
              </a:lnSpc>
              <a:buFontTx/>
              <a:buNone/>
            </a:pPr>
            <a:r>
              <a:rPr lang="en-GB" sz="1200" dirty="0" smtClean="0"/>
              <a:t>Where there’s a will, there’s a way of grazing</a:t>
            </a:r>
          </a:p>
          <a:p>
            <a:pPr marL="609600" indent="-609600">
              <a:lnSpc>
                <a:spcPct val="80000"/>
              </a:lnSpc>
              <a:buFontTx/>
              <a:buNone/>
            </a:pPr>
            <a:r>
              <a:rPr lang="en-GB" sz="2400" dirty="0" smtClean="0"/>
              <a:t>2. A good pasture manager is a flexible pasture manager</a:t>
            </a:r>
          </a:p>
          <a:p>
            <a:pPr marL="1752600" lvl="3" indent="-381000">
              <a:lnSpc>
                <a:spcPct val="80000"/>
              </a:lnSpc>
              <a:buFontTx/>
              <a:buNone/>
            </a:pPr>
            <a:r>
              <a:rPr lang="en-GB" sz="1200" dirty="0" smtClean="0"/>
              <a:t>After all, we are all facing the same weather, </a:t>
            </a:r>
          </a:p>
          <a:p>
            <a:pPr marL="1752600" lvl="3" indent="-381000">
              <a:lnSpc>
                <a:spcPct val="80000"/>
              </a:lnSpc>
              <a:buFontTx/>
              <a:buNone/>
            </a:pPr>
            <a:r>
              <a:rPr lang="en-GB" sz="1200" dirty="0" smtClean="0"/>
              <a:t>aren’t we?</a:t>
            </a:r>
            <a:endParaRPr lang="en-GB" sz="1600" dirty="0" smtClean="0"/>
          </a:p>
          <a:p>
            <a:pPr marL="609600" indent="-609600">
              <a:lnSpc>
                <a:spcPct val="80000"/>
              </a:lnSpc>
              <a:buFontTx/>
              <a:buNone/>
            </a:pPr>
            <a:r>
              <a:rPr lang="en-GB" sz="2400" dirty="0" smtClean="0"/>
              <a:t>3. Go with the flow; the cow is the boss</a:t>
            </a:r>
          </a:p>
          <a:p>
            <a:pPr marL="1752600" lvl="3" indent="-381000">
              <a:lnSpc>
                <a:spcPct val="80000"/>
              </a:lnSpc>
              <a:buFontTx/>
              <a:buNone/>
            </a:pPr>
            <a:r>
              <a:rPr lang="en-GB" sz="1600" dirty="0" smtClean="0"/>
              <a:t>A healthy cow has its own rhythm</a:t>
            </a:r>
          </a:p>
          <a:p>
            <a:pPr marL="609600" indent="-609600">
              <a:lnSpc>
                <a:spcPct val="80000"/>
              </a:lnSpc>
              <a:buFontTx/>
              <a:buNone/>
            </a:pPr>
            <a:r>
              <a:rPr lang="en-GB" sz="2400" dirty="0" smtClean="0"/>
              <a:t>4. Urea can definitely be influenced </a:t>
            </a:r>
          </a:p>
          <a:p>
            <a:pPr marL="1752600" lvl="3" indent="-381000">
              <a:lnSpc>
                <a:spcPct val="80000"/>
              </a:lnSpc>
              <a:buFontTx/>
              <a:buNone/>
            </a:pPr>
            <a:r>
              <a:rPr lang="en-GB" sz="1600" dirty="0" smtClean="0"/>
              <a:t> Less manure and more forage works miracles</a:t>
            </a:r>
          </a:p>
          <a:p>
            <a:pPr marL="609600" indent="-609600">
              <a:lnSpc>
                <a:spcPct val="80000"/>
              </a:lnSpc>
              <a:buFontTx/>
              <a:buNone/>
            </a:pPr>
            <a:r>
              <a:rPr lang="en-GB" sz="2400" dirty="0" smtClean="0"/>
              <a:t>5. Mowing as an instrument in grazing</a:t>
            </a:r>
          </a:p>
          <a:p>
            <a:pPr marL="1752600" lvl="3" indent="-381000">
              <a:lnSpc>
                <a:spcPct val="80000"/>
              </a:lnSpc>
              <a:buFontTx/>
              <a:buNone/>
            </a:pPr>
            <a:r>
              <a:rPr lang="en-GB" sz="1600" dirty="0" smtClean="0"/>
              <a:t>More taste due to mowing</a:t>
            </a:r>
          </a:p>
          <a:p>
            <a:pPr marL="609600" indent="-609600">
              <a:lnSpc>
                <a:spcPct val="80000"/>
              </a:lnSpc>
              <a:buFontTx/>
              <a:buAutoNum type="arabicPeriod"/>
            </a:pPr>
            <a:endParaRPr lang="en-GB" sz="2800" dirty="0" smtClean="0"/>
          </a:p>
          <a:p>
            <a:pPr marL="609600" indent="-609600">
              <a:lnSpc>
                <a:spcPct val="80000"/>
              </a:lnSpc>
            </a:pPr>
            <a:endParaRPr lang="en-GB" sz="2800" b="1" dirty="0"/>
          </a:p>
        </p:txBody>
      </p:sp>
    </p:spTree>
    <p:extLst>
      <p:ext uri="{BB962C8B-B14F-4D97-AF65-F5344CB8AC3E}">
        <p14:creationId xmlns:p14="http://schemas.microsoft.com/office/powerpoint/2010/main" val="3591577547"/>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91642" y="230188"/>
            <a:ext cx="8442796" cy="791650"/>
          </a:xfrm>
        </p:spPr>
        <p:txBody>
          <a:bodyPr/>
          <a:lstStyle/>
          <a:p>
            <a:pPr algn="l"/>
            <a:r>
              <a:rPr lang="en-US" altLang="nl-NL" sz="2400" b="1" dirty="0" smtClean="0">
                <a:solidFill>
                  <a:schemeClr val="tx1"/>
                </a:solidFill>
              </a:rPr>
              <a:t>Practical advise: grazing and large herds</a:t>
            </a:r>
            <a:endParaRPr lang="nl-NL" altLang="nl-NL" sz="2400" b="1" dirty="0" smtClean="0">
              <a:solidFill>
                <a:schemeClr val="tx1"/>
              </a:solidFill>
            </a:endParaRPr>
          </a:p>
        </p:txBody>
      </p:sp>
      <p:sp>
        <p:nvSpPr>
          <p:cNvPr id="41987" name="Tijdelijke aanduiding voor inhoud 3"/>
          <p:cNvSpPr>
            <a:spLocks noGrp="1"/>
          </p:cNvSpPr>
          <p:nvPr>
            <p:ph idx="1"/>
          </p:nvPr>
        </p:nvSpPr>
        <p:spPr>
          <a:xfrm>
            <a:off x="457200" y="1125538"/>
            <a:ext cx="8229600" cy="4038600"/>
          </a:xfrm>
        </p:spPr>
        <p:txBody>
          <a:bodyPr/>
          <a:lstStyle/>
          <a:p>
            <a:pPr>
              <a:buFont typeface="Arial" panose="020B0604020202020204" pitchFamily="34" charset="0"/>
              <a:buChar char="•"/>
            </a:pPr>
            <a:r>
              <a:rPr lang="en-US" altLang="nl-NL" sz="2400" dirty="0" smtClean="0"/>
              <a:t>Just do it!</a:t>
            </a:r>
          </a:p>
          <a:p>
            <a:pPr lvl="1">
              <a:buFont typeface="Arial" panose="020B0604020202020204" pitchFamily="34" charset="0"/>
              <a:buChar char="•"/>
            </a:pPr>
            <a:r>
              <a:rPr lang="en-US" altLang="nl-NL" sz="2400" dirty="0" smtClean="0"/>
              <a:t>What is a large herd?</a:t>
            </a:r>
          </a:p>
          <a:p>
            <a:pPr>
              <a:buFont typeface="Arial" panose="020B0604020202020204" pitchFamily="34" charset="0"/>
              <a:buChar char="•"/>
            </a:pPr>
            <a:r>
              <a:rPr lang="en-US" altLang="nl-NL" sz="2400" dirty="0" smtClean="0"/>
              <a:t>Everything larger...</a:t>
            </a:r>
          </a:p>
          <a:p>
            <a:pPr lvl="1">
              <a:buFont typeface="Arial" panose="020B0604020202020204" pitchFamily="34" charset="0"/>
              <a:buChar char="•"/>
            </a:pPr>
            <a:r>
              <a:rPr lang="en-US" altLang="nl-NL" sz="2400" dirty="0" smtClean="0"/>
              <a:t>effects also..</a:t>
            </a:r>
          </a:p>
          <a:p>
            <a:pPr>
              <a:buFont typeface="Arial" panose="020B0604020202020204" pitchFamily="34" charset="0"/>
              <a:buChar char="•"/>
            </a:pPr>
            <a:r>
              <a:rPr lang="en-US" altLang="nl-NL" sz="2400" dirty="0" smtClean="0"/>
              <a:t>Cow routing, water supply</a:t>
            </a:r>
          </a:p>
          <a:p>
            <a:pPr>
              <a:buFont typeface="Arial" panose="020B0604020202020204" pitchFamily="34" charset="0"/>
              <a:buChar char="•"/>
            </a:pPr>
            <a:r>
              <a:rPr lang="en-US" altLang="nl-NL" sz="2400" dirty="0" smtClean="0"/>
              <a:t>Enough grass allowance</a:t>
            </a:r>
          </a:p>
          <a:p>
            <a:pPr>
              <a:buFont typeface="Arial" panose="020B0604020202020204" pitchFamily="34" charset="0"/>
              <a:buChar char="•"/>
            </a:pPr>
            <a:r>
              <a:rPr lang="en-US" altLang="nl-NL" sz="2400" dirty="0" smtClean="0"/>
              <a:t>Divide the herd...</a:t>
            </a:r>
            <a:endParaRPr lang="en-US" altLang="nl-NL" sz="2400" dirty="0"/>
          </a:p>
          <a:p>
            <a:pPr lvl="1">
              <a:buFont typeface="Arial" panose="020B0604020202020204" pitchFamily="34" charset="0"/>
              <a:buChar char="•"/>
            </a:pPr>
            <a:r>
              <a:rPr lang="en-US" altLang="nl-NL" sz="2400" dirty="0" smtClean="0"/>
              <a:t>High and low yielding, age, lactation stage</a:t>
            </a:r>
          </a:p>
          <a:p>
            <a:pPr>
              <a:buFont typeface="Arial" panose="020B0604020202020204" pitchFamily="34" charset="0"/>
              <a:buChar char="•"/>
            </a:pPr>
            <a:r>
              <a:rPr lang="en-US" altLang="nl-NL" sz="2400" dirty="0" smtClean="0"/>
              <a:t>Short rotation in situations of trampling</a:t>
            </a:r>
          </a:p>
          <a:p>
            <a:pPr>
              <a:buFont typeface="Arial" panose="020B0604020202020204" pitchFamily="34" charset="0"/>
              <a:buChar char="•"/>
            </a:pPr>
            <a:r>
              <a:rPr lang="en-US" altLang="nl-NL" sz="2400" dirty="0" smtClean="0"/>
              <a:t>No chasing, cows should set the pace</a:t>
            </a:r>
          </a:p>
          <a:p>
            <a:endParaRPr lang="nl-NL" altLang="nl-NL" dirty="0" smtClean="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5925" y="1125538"/>
            <a:ext cx="3648075"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5" name="Afbeelding 4"/>
          <p:cNvPicPr>
            <a:picLocks noChangeAspect="1"/>
          </p:cNvPicPr>
          <p:nvPr/>
        </p:nvPicPr>
        <p:blipFill>
          <a:blip r:embed="rId3"/>
          <a:stretch>
            <a:fillRect/>
          </a:stretch>
        </p:blipFill>
        <p:spPr>
          <a:xfrm>
            <a:off x="4713040" y="5845976"/>
            <a:ext cx="9016765" cy="1012024"/>
          </a:xfrm>
          <a:prstGeom prst="rect">
            <a:avLst/>
          </a:prstGeom>
        </p:spPr>
      </p:pic>
    </p:spTree>
    <p:extLst>
      <p:ext uri="{BB962C8B-B14F-4D97-AF65-F5344CB8AC3E}">
        <p14:creationId xmlns:p14="http://schemas.microsoft.com/office/powerpoint/2010/main" val="561581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US" sz="3200" dirty="0">
                <a:solidFill>
                  <a:schemeClr val="tx1"/>
                </a:solidFill>
              </a:rPr>
              <a:t>Innovations &amp; Research topics in NL</a:t>
            </a:r>
            <a:r>
              <a:rPr lang="en-GB" sz="3200" b="1" dirty="0" smtClean="0">
                <a:solidFill>
                  <a:schemeClr val="tx1"/>
                </a:solidFill>
              </a:rPr>
              <a:t/>
            </a:r>
            <a:br>
              <a:rPr lang="en-GB" sz="3200" b="1" dirty="0" smtClean="0">
                <a:solidFill>
                  <a:schemeClr val="tx1"/>
                </a:solidFill>
              </a:rPr>
            </a:br>
            <a:r>
              <a:rPr lang="en-GB" sz="3200" dirty="0">
                <a:solidFill>
                  <a:schemeClr val="tx1"/>
                </a:solidFill>
              </a:rPr>
              <a:t> </a:t>
            </a:r>
            <a:r>
              <a:rPr lang="en-GB" sz="3200" dirty="0" smtClean="0">
                <a:solidFill>
                  <a:schemeClr val="tx1"/>
                </a:solidFill>
              </a:rPr>
              <a:t>   </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endParaRPr lang="nl-NL"/>
          </a:p>
        </p:txBody>
      </p:sp>
      <p:pic>
        <p:nvPicPr>
          <p:cNvPr id="6"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749507" y="1564458"/>
            <a:ext cx="6086475" cy="4081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340768"/>
            <a:ext cx="16589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280" y="3357436"/>
            <a:ext cx="1318751" cy="360040"/>
          </a:xfrm>
          <a:prstGeom prst="rect">
            <a:avLst/>
          </a:prstGeom>
        </p:spPr>
      </p:pic>
    </p:spTree>
    <p:extLst>
      <p:ext uri="{BB962C8B-B14F-4D97-AF65-F5344CB8AC3E}">
        <p14:creationId xmlns:p14="http://schemas.microsoft.com/office/powerpoint/2010/main" val="8780200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GNES_achtergrond pp_05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3" y="359588"/>
            <a:ext cx="8995284" cy="6382173"/>
          </a:xfrm>
          <a:prstGeom prst="rect">
            <a:avLst/>
          </a:prstGeom>
        </p:spPr>
      </p:pic>
      <p:pic>
        <p:nvPicPr>
          <p:cNvPr id="7" name="Afbeelding 6" descr="achtergrond eng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87" y="1083735"/>
            <a:ext cx="8253781" cy="5637936"/>
          </a:xfrm>
          <a:prstGeom prst="rect">
            <a:avLst/>
          </a:prstGeom>
        </p:spPr>
      </p:pic>
      <p:pic>
        <p:nvPicPr>
          <p:cNvPr id="9" name="Afbeelding 8"/>
          <p:cNvPicPr>
            <a:picLocks noChangeAspect="1"/>
          </p:cNvPicPr>
          <p:nvPr/>
        </p:nvPicPr>
        <p:blipFill>
          <a:blip r:embed="rId4"/>
          <a:stretch>
            <a:fillRect/>
          </a:stretch>
        </p:blipFill>
        <p:spPr>
          <a:xfrm>
            <a:off x="3633702" y="3031812"/>
            <a:ext cx="2568946" cy="838209"/>
          </a:xfrm>
          <a:prstGeom prst="rect">
            <a:avLst/>
          </a:prstGeom>
        </p:spPr>
      </p:pic>
      <p:pic>
        <p:nvPicPr>
          <p:cNvPr id="10" name="Afbeelding 9"/>
          <p:cNvPicPr>
            <a:picLocks noChangeAspect="1"/>
          </p:cNvPicPr>
          <p:nvPr/>
        </p:nvPicPr>
        <p:blipFill>
          <a:blip r:embed="rId4"/>
          <a:stretch>
            <a:fillRect/>
          </a:stretch>
        </p:blipFill>
        <p:spPr>
          <a:xfrm rot="17840203">
            <a:off x="2581962" y="2136208"/>
            <a:ext cx="2552700" cy="825500"/>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b="18410"/>
          <a:stretch/>
        </p:blipFill>
        <p:spPr>
          <a:xfrm>
            <a:off x="3551767" y="3865035"/>
            <a:ext cx="2959100" cy="2476498"/>
          </a:xfrm>
          <a:prstGeom prst="rect">
            <a:avLst/>
          </a:prstGeom>
        </p:spPr>
      </p:pic>
      <p:pic>
        <p:nvPicPr>
          <p:cNvPr id="2" name="Afbeelding 1"/>
          <p:cNvPicPr>
            <a:picLocks noChangeAspect="1"/>
          </p:cNvPicPr>
          <p:nvPr/>
        </p:nvPicPr>
        <p:blipFill>
          <a:blip r:embed="rId6"/>
          <a:stretch>
            <a:fillRect/>
          </a:stretch>
        </p:blipFill>
        <p:spPr>
          <a:xfrm>
            <a:off x="5791200" y="3872313"/>
            <a:ext cx="2451100" cy="1104900"/>
          </a:xfrm>
          <a:prstGeom prst="rect">
            <a:avLst/>
          </a:prstGeom>
        </p:spPr>
      </p:pic>
      <p:pic>
        <p:nvPicPr>
          <p:cNvPr id="5" name="Afbeelding 4"/>
          <p:cNvPicPr>
            <a:picLocks noChangeAspect="1"/>
          </p:cNvPicPr>
          <p:nvPr/>
        </p:nvPicPr>
        <p:blipFill>
          <a:blip r:embed="rId7"/>
          <a:stretch>
            <a:fillRect/>
          </a:stretch>
        </p:blipFill>
        <p:spPr>
          <a:xfrm>
            <a:off x="1466770" y="4055532"/>
            <a:ext cx="4279900" cy="609600"/>
          </a:xfrm>
          <a:prstGeom prst="rect">
            <a:avLst/>
          </a:prstGeom>
        </p:spPr>
      </p:pic>
      <p:sp>
        <p:nvSpPr>
          <p:cNvPr id="3" name="Tekstvak 2"/>
          <p:cNvSpPr txBox="1"/>
          <p:nvPr/>
        </p:nvSpPr>
        <p:spPr>
          <a:xfrm>
            <a:off x="4673841" y="2087293"/>
            <a:ext cx="26138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Technical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Economy / labour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Social</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8709" y="452582"/>
            <a:ext cx="1357746" cy="905164"/>
          </a:xfrm>
          <a:prstGeom prst="rect">
            <a:avLst/>
          </a:prstGeom>
        </p:spPr>
      </p:pic>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8709" y="1458638"/>
            <a:ext cx="1345679" cy="7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8709" y="2273597"/>
            <a:ext cx="1357746" cy="77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1"/>
          <a:stretch>
            <a:fillRect/>
          </a:stretch>
        </p:blipFill>
        <p:spPr>
          <a:xfrm>
            <a:off x="1307003" y="484680"/>
            <a:ext cx="1084910" cy="1583969"/>
          </a:xfrm>
          <a:prstGeom prst="rect">
            <a:avLst/>
          </a:prstGeom>
        </p:spPr>
      </p:pic>
      <p:sp>
        <p:nvSpPr>
          <p:cNvPr id="14" name="Tekstvak 13"/>
          <p:cNvSpPr txBox="1"/>
          <p:nvPr/>
        </p:nvSpPr>
        <p:spPr>
          <a:xfrm>
            <a:off x="2529386" y="522300"/>
            <a:ext cx="4058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Research on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grazing</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4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algn="l"/>
            <a:r>
              <a:rPr lang="nl-NL" sz="3200" dirty="0">
                <a:solidFill>
                  <a:schemeClr val="tx1"/>
                </a:solidFill>
              </a:rPr>
              <a:t>Mobile </a:t>
            </a:r>
            <a:r>
              <a:rPr lang="nl-NL" sz="3200" dirty="0" err="1">
                <a:solidFill>
                  <a:schemeClr val="tx1"/>
                </a:solidFill>
              </a:rPr>
              <a:t>milking</a:t>
            </a:r>
            <a:r>
              <a:rPr lang="nl-NL" sz="3200" b="1" dirty="0" smtClean="0">
                <a:solidFill>
                  <a:schemeClr val="tx1"/>
                </a:solidFill>
              </a:rPr>
              <a:t/>
            </a:r>
            <a:br>
              <a:rPr lang="nl-NL" sz="3200" b="1" dirty="0" smtClean="0">
                <a:solidFill>
                  <a:schemeClr val="tx1"/>
                </a:solidFill>
              </a:rPr>
            </a:br>
            <a:r>
              <a:rPr lang="nl-NL" sz="3200" dirty="0">
                <a:solidFill>
                  <a:schemeClr val="tx1"/>
                </a:solidFill>
              </a:rPr>
              <a:t> </a:t>
            </a:r>
            <a:r>
              <a:rPr lang="nl-NL" sz="3200" dirty="0" smtClean="0">
                <a:solidFill>
                  <a:schemeClr val="tx1"/>
                </a:solidFill>
              </a:rPr>
              <a:t>   </a:t>
            </a:r>
            <a:endParaRPr lang="nl-NL" sz="3200" b="1" dirty="0">
              <a:solidFill>
                <a:schemeClr val="tx1"/>
              </a:solidFill>
            </a:endParaRPr>
          </a:p>
        </p:txBody>
      </p:sp>
      <p:sp>
        <p:nvSpPr>
          <p:cNvPr id="288772" name="Rectangle 4"/>
          <p:cNvSpPr>
            <a:spLocks noGrp="1" noChangeArrowheads="1"/>
          </p:cNvSpPr>
          <p:nvPr>
            <p:ph idx="4294967295"/>
          </p:nvPr>
        </p:nvSpPr>
        <p:spPr>
          <a:xfrm>
            <a:off x="314037" y="1567394"/>
            <a:ext cx="8520113" cy="4089400"/>
          </a:xfrm>
        </p:spPr>
        <p:txBody>
          <a:bodyPr/>
          <a:lstStyle/>
          <a:p>
            <a:pPr>
              <a:lnSpc>
                <a:spcPct val="90000"/>
              </a:lnSpc>
              <a:buFont typeface="Arial" panose="020B0604020202020204" pitchFamily="34" charset="0"/>
              <a:buChar char="•"/>
            </a:pPr>
            <a:r>
              <a:rPr lang="en-US" sz="2400" dirty="0"/>
              <a:t>Perspectives for </a:t>
            </a:r>
          </a:p>
          <a:p>
            <a:pPr lvl="1">
              <a:lnSpc>
                <a:spcPct val="90000"/>
              </a:lnSpc>
              <a:buFont typeface="Arial" panose="020B0604020202020204" pitchFamily="34" charset="0"/>
              <a:buChar char="•"/>
            </a:pPr>
            <a:r>
              <a:rPr lang="en-US" sz="2000" dirty="0"/>
              <a:t>Land on large distance from barn</a:t>
            </a:r>
          </a:p>
          <a:p>
            <a:pPr lvl="1">
              <a:lnSpc>
                <a:spcPct val="90000"/>
              </a:lnSpc>
              <a:buFont typeface="Arial" panose="020B0604020202020204" pitchFamily="34" charset="0"/>
              <a:buChar char="•"/>
            </a:pPr>
            <a:r>
              <a:rPr lang="en-US" sz="2000" dirty="0"/>
              <a:t>Partial grazing large herd</a:t>
            </a:r>
          </a:p>
          <a:p>
            <a:pPr lvl="1">
              <a:lnSpc>
                <a:spcPct val="90000"/>
              </a:lnSpc>
              <a:buFont typeface="Arial" panose="020B0604020202020204" pitchFamily="34" charset="0"/>
              <a:buChar char="•"/>
            </a:pPr>
            <a:r>
              <a:rPr lang="en-US" sz="2000" dirty="0"/>
              <a:t>Nature </a:t>
            </a:r>
            <a:r>
              <a:rPr lang="en-US" sz="2000" dirty="0" smtClean="0"/>
              <a:t>farming</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smtClean="0"/>
              <a:t>Research </a:t>
            </a:r>
            <a:r>
              <a:rPr lang="en-US" sz="2400" dirty="0"/>
              <a:t>themes “</a:t>
            </a:r>
            <a:r>
              <a:rPr lang="en-US" sz="2400" dirty="0" err="1"/>
              <a:t>Natureluur</a:t>
            </a:r>
            <a:r>
              <a:rPr lang="en-US" sz="2400" dirty="0"/>
              <a:t>” (NL</a:t>
            </a:r>
            <a:r>
              <a:rPr lang="en-US" sz="2400" dirty="0" smtClean="0"/>
              <a:t>)</a:t>
            </a:r>
          </a:p>
          <a:p>
            <a:pPr marL="0" indent="0">
              <a:lnSpc>
                <a:spcPct val="90000"/>
              </a:lnSpc>
              <a:buNone/>
            </a:pPr>
            <a:r>
              <a:rPr lang="en-US" sz="2400" dirty="0" smtClean="0"/>
              <a:t>      (2008-2010)</a:t>
            </a:r>
            <a:endParaRPr lang="en-US" sz="2400" dirty="0"/>
          </a:p>
          <a:p>
            <a:pPr lvl="1">
              <a:lnSpc>
                <a:spcPct val="90000"/>
              </a:lnSpc>
              <a:buFont typeface="Arial" panose="020B0604020202020204" pitchFamily="34" charset="0"/>
              <a:buChar char="•"/>
            </a:pPr>
            <a:r>
              <a:rPr lang="en-US" sz="2000" dirty="0"/>
              <a:t>Technical development of this innovation</a:t>
            </a:r>
          </a:p>
          <a:p>
            <a:pPr lvl="1">
              <a:lnSpc>
                <a:spcPct val="90000"/>
              </a:lnSpc>
              <a:buFont typeface="Arial" panose="020B0604020202020204" pitchFamily="34" charset="0"/>
              <a:buChar char="•"/>
            </a:pPr>
            <a:r>
              <a:rPr lang="en-US" sz="2000" dirty="0"/>
              <a:t>Explore grazing systems with ‘</a:t>
            </a:r>
            <a:r>
              <a:rPr lang="en-US" sz="2000" dirty="0" err="1"/>
              <a:t>Natureluur</a:t>
            </a:r>
            <a:r>
              <a:rPr lang="en-US" sz="2000" dirty="0"/>
              <a:t>’</a:t>
            </a:r>
          </a:p>
          <a:p>
            <a:pPr lvl="1">
              <a:lnSpc>
                <a:spcPct val="90000"/>
              </a:lnSpc>
              <a:buFont typeface="Arial" panose="020B0604020202020204" pitchFamily="34" charset="0"/>
              <a:buChar char="•"/>
            </a:pPr>
            <a:r>
              <a:rPr lang="en-US" sz="2000" dirty="0"/>
              <a:t>How will cows behave?</a:t>
            </a:r>
          </a:p>
          <a:p>
            <a:pPr lvl="1">
              <a:lnSpc>
                <a:spcPct val="90000"/>
              </a:lnSpc>
              <a:buFont typeface="Arial" panose="020B0604020202020204" pitchFamily="34" charset="0"/>
              <a:buChar char="•"/>
            </a:pPr>
            <a:r>
              <a:rPr lang="en-US" sz="2000" dirty="0"/>
              <a:t>Optimize cattle management</a:t>
            </a:r>
          </a:p>
          <a:p>
            <a:pPr>
              <a:lnSpc>
                <a:spcPct val="90000"/>
              </a:lnSpc>
            </a:pPr>
            <a:endParaRPr lang="nl-NL" sz="2400" dirty="0"/>
          </a:p>
        </p:txBody>
      </p:sp>
      <p:pic>
        <p:nvPicPr>
          <p:cNvPr id="288773" name="Picture 5" descr="F:\foto's\persfoto's Natureluur\Natureluur pers 2 intern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332656"/>
            <a:ext cx="3200400" cy="210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foto's\foto's fred\_RGB9293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85930" y="3306917"/>
            <a:ext cx="3229470" cy="216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112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7959" y="696473"/>
            <a:ext cx="6887375" cy="1086639"/>
          </a:xfrm>
        </p:spPr>
        <p:txBody>
          <a:bodyPr/>
          <a:lstStyle/>
          <a:p>
            <a:r>
              <a:rPr lang="en-US" sz="2400" dirty="0" smtClean="0">
                <a:solidFill>
                  <a:schemeClr val="tx1"/>
                </a:solidFill>
                <a:latin typeface="+mn-lt"/>
              </a:rPr>
              <a:t>Excellent silage for dairy cows</a:t>
            </a:r>
            <a:endParaRPr lang="en-US" sz="2400" dirty="0">
              <a:solidFill>
                <a:schemeClr val="tx1"/>
              </a:solidFill>
              <a:latin typeface="+mn-lt"/>
            </a:endParaRPr>
          </a:p>
        </p:txBody>
      </p:sp>
      <p:sp>
        <p:nvSpPr>
          <p:cNvPr id="7" name="Rectangle 3"/>
          <p:cNvSpPr>
            <a:spLocks noGrp="1" noChangeArrowheads="1"/>
          </p:cNvSpPr>
          <p:nvPr/>
        </p:nvSpPr>
        <p:spPr bwMode="auto">
          <a:xfrm>
            <a:off x="596072" y="1557385"/>
            <a:ext cx="6691313" cy="30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Good nutritional value	</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Energy 	11-11.5 MJ/kg DM</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Crude protein 	130-160 g/kg DM </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DM	30-35%</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Fibre 	450-550 g NDF/kg DM</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Palatable – high sugar content</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Good hygiene quality</a:t>
            </a:r>
          </a:p>
        </p:txBody>
      </p:sp>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238" y="3797982"/>
            <a:ext cx="3812988" cy="2859741"/>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7519442" y="6332368"/>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0540812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1" y="230188"/>
            <a:ext cx="7054467" cy="791650"/>
          </a:xfrm>
        </p:spPr>
        <p:txBody>
          <a:bodyPr/>
          <a:lstStyle/>
          <a:p>
            <a:pPr algn="l"/>
            <a:r>
              <a:rPr lang="nl-NL" sz="2400" b="1" dirty="0" err="1" smtClean="0">
                <a:solidFill>
                  <a:schemeClr val="tx1"/>
                </a:solidFill>
              </a:rPr>
              <a:t>Dynamic</a:t>
            </a:r>
            <a:r>
              <a:rPr lang="nl-NL" sz="2400" b="1" dirty="0" smtClean="0">
                <a:solidFill>
                  <a:schemeClr val="tx1"/>
                </a:solidFill>
              </a:rPr>
              <a:t> </a:t>
            </a:r>
            <a:r>
              <a:rPr lang="nl-NL" sz="2400" b="1" dirty="0" err="1" smtClean="0">
                <a:solidFill>
                  <a:schemeClr val="tx1"/>
                </a:solidFill>
              </a:rPr>
              <a:t>grazing</a:t>
            </a:r>
            <a:r>
              <a:rPr lang="nl-NL" sz="2400" b="1" dirty="0" smtClean="0">
                <a:solidFill>
                  <a:schemeClr val="tx1"/>
                </a:solidFill>
              </a:rPr>
              <a:t>; </a:t>
            </a:r>
            <a:r>
              <a:rPr lang="nl-NL" sz="2400" b="1" dirty="0" err="1" smtClean="0">
                <a:solidFill>
                  <a:schemeClr val="tx1"/>
                </a:solidFill>
              </a:rPr>
              <a:t>Choose</a:t>
            </a:r>
            <a:r>
              <a:rPr lang="nl-NL" sz="2400" b="1" dirty="0" smtClean="0">
                <a:solidFill>
                  <a:schemeClr val="tx1"/>
                </a:solidFill>
              </a:rPr>
              <a:t> </a:t>
            </a:r>
            <a:r>
              <a:rPr lang="nl-NL" sz="2400" b="1" dirty="0" err="1" smtClean="0">
                <a:solidFill>
                  <a:schemeClr val="tx1"/>
                </a:solidFill>
              </a:rPr>
              <a:t>the</a:t>
            </a:r>
            <a:r>
              <a:rPr lang="nl-NL" sz="2400" b="1" dirty="0" smtClean="0">
                <a:solidFill>
                  <a:schemeClr val="tx1"/>
                </a:solidFill>
              </a:rPr>
              <a:t> right </a:t>
            </a:r>
            <a:r>
              <a:rPr lang="nl-NL" sz="2400" b="1" dirty="0" err="1" smtClean="0">
                <a:solidFill>
                  <a:schemeClr val="tx1"/>
                </a:solidFill>
              </a:rPr>
              <a:t>grazing</a:t>
            </a:r>
            <a:r>
              <a:rPr lang="nl-NL" sz="2400" b="1" dirty="0" smtClean="0">
                <a:solidFill>
                  <a:schemeClr val="tx1"/>
                </a:solidFill>
              </a:rPr>
              <a:t> system</a:t>
            </a:r>
            <a:endParaRPr lang="nl-NL" sz="2400" b="1" dirty="0">
              <a:solidFill>
                <a:schemeClr val="tx1"/>
              </a:solidFill>
            </a:endParaRPr>
          </a:p>
        </p:txBody>
      </p:sp>
      <p:sp>
        <p:nvSpPr>
          <p:cNvPr id="3" name="Tijdelijke aanduiding voor tekst 2"/>
          <p:cNvSpPr>
            <a:spLocks noGrp="1"/>
          </p:cNvSpPr>
          <p:nvPr>
            <p:ph type="body" sz="quarter" idx="10"/>
          </p:nvPr>
        </p:nvSpPr>
        <p:spPr>
          <a:xfrm>
            <a:off x="421200" y="1835249"/>
            <a:ext cx="4070991" cy="4089600"/>
          </a:xfrm>
        </p:spPr>
        <p:txBody>
          <a:bodyPr/>
          <a:lstStyle/>
          <a:p>
            <a:r>
              <a:rPr lang="nl-NL" sz="2000" dirty="0" err="1" smtClean="0"/>
              <a:t>Choose</a:t>
            </a:r>
            <a:r>
              <a:rPr lang="nl-NL" sz="2000" dirty="0" smtClean="0"/>
              <a:t> </a:t>
            </a:r>
            <a:r>
              <a:rPr lang="nl-NL" sz="2000" dirty="0" err="1" smtClean="0"/>
              <a:t>the</a:t>
            </a:r>
            <a:r>
              <a:rPr lang="nl-NL" sz="2000" dirty="0" smtClean="0"/>
              <a:t> system </a:t>
            </a:r>
            <a:r>
              <a:rPr lang="nl-NL" sz="2000" dirty="0" err="1" smtClean="0"/>
              <a:t>that</a:t>
            </a:r>
            <a:r>
              <a:rPr lang="nl-NL" sz="2000" dirty="0" smtClean="0"/>
              <a:t> fits...</a:t>
            </a:r>
          </a:p>
          <a:p>
            <a:pPr lvl="1">
              <a:buFont typeface="Arial" panose="020B0604020202020204" pitchFamily="34" charset="0"/>
              <a:buChar char="•"/>
            </a:pPr>
            <a:r>
              <a:rPr lang="nl-NL" sz="2000" dirty="0" err="1"/>
              <a:t>y</a:t>
            </a:r>
            <a:r>
              <a:rPr lang="nl-NL" sz="2000" dirty="0" err="1" smtClean="0"/>
              <a:t>our</a:t>
            </a:r>
            <a:r>
              <a:rPr lang="nl-NL" sz="2000" dirty="0" smtClean="0"/>
              <a:t> farm </a:t>
            </a:r>
            <a:r>
              <a:rPr lang="nl-NL" sz="2000" dirty="0" err="1" smtClean="0"/>
              <a:t>and</a:t>
            </a:r>
            <a:endParaRPr lang="nl-NL" sz="2000" dirty="0" smtClean="0"/>
          </a:p>
          <a:p>
            <a:pPr lvl="1">
              <a:buFont typeface="Arial" panose="020B0604020202020204" pitchFamily="34" charset="0"/>
              <a:buChar char="•"/>
            </a:pPr>
            <a:r>
              <a:rPr lang="nl-NL" sz="2000" dirty="0" err="1" smtClean="0"/>
              <a:t>your</a:t>
            </a:r>
            <a:r>
              <a:rPr lang="nl-NL" sz="2000" dirty="0" smtClean="0"/>
              <a:t> </a:t>
            </a:r>
            <a:r>
              <a:rPr lang="nl-NL" sz="2000" dirty="0" err="1" smtClean="0"/>
              <a:t>preferences</a:t>
            </a:r>
            <a:endParaRPr lang="nl-NL" sz="2000" dirty="0" smtClean="0"/>
          </a:p>
          <a:p>
            <a:r>
              <a:rPr lang="nl-NL" sz="2000" dirty="0" smtClean="0"/>
              <a:t>E.g. maximum </a:t>
            </a:r>
            <a:r>
              <a:rPr lang="nl-NL" sz="2000" dirty="0" err="1" smtClean="0"/>
              <a:t>grass</a:t>
            </a:r>
            <a:r>
              <a:rPr lang="nl-NL" sz="2000" dirty="0" smtClean="0"/>
              <a:t> </a:t>
            </a:r>
            <a:r>
              <a:rPr lang="nl-NL" sz="2000" dirty="0" err="1" smtClean="0"/>
              <a:t>growth</a:t>
            </a:r>
            <a:r>
              <a:rPr lang="nl-NL" sz="2000" dirty="0" smtClean="0"/>
              <a:t> </a:t>
            </a:r>
            <a:r>
              <a:rPr lang="nl-NL" sz="2000" dirty="0" err="1" smtClean="0"/>
              <a:t>and</a:t>
            </a:r>
            <a:r>
              <a:rPr lang="nl-NL" sz="2000" dirty="0" smtClean="0"/>
              <a:t> </a:t>
            </a:r>
            <a:r>
              <a:rPr lang="nl-NL" sz="2000" dirty="0" err="1" smtClean="0"/>
              <a:t>grass</a:t>
            </a:r>
            <a:r>
              <a:rPr lang="nl-NL" sz="2000" dirty="0" smtClean="0"/>
              <a:t> </a:t>
            </a:r>
            <a:r>
              <a:rPr lang="nl-NL" sz="2000" dirty="0" err="1" smtClean="0"/>
              <a:t>utilisation</a:t>
            </a:r>
            <a:r>
              <a:rPr lang="nl-NL" sz="2000" dirty="0" smtClean="0"/>
              <a:t>: strip </a:t>
            </a:r>
            <a:r>
              <a:rPr lang="nl-NL" sz="2000" dirty="0" err="1" smtClean="0"/>
              <a:t>grazing</a:t>
            </a:r>
            <a:r>
              <a:rPr lang="nl-NL" sz="2000" dirty="0" smtClean="0"/>
              <a:t>, </a:t>
            </a:r>
            <a:r>
              <a:rPr lang="nl-NL" sz="2000" dirty="0" err="1" smtClean="0"/>
              <a:t>rotational</a:t>
            </a:r>
            <a:r>
              <a:rPr lang="nl-NL" sz="2000" dirty="0" smtClean="0"/>
              <a:t> </a:t>
            </a:r>
            <a:r>
              <a:rPr lang="nl-NL" sz="2000" dirty="0" err="1" smtClean="0"/>
              <a:t>grazing</a:t>
            </a:r>
            <a:endParaRPr lang="nl-NL" sz="2000" dirty="0" smtClean="0"/>
          </a:p>
          <a:p>
            <a:r>
              <a:rPr lang="nl-NL" sz="2000" dirty="0" smtClean="0"/>
              <a:t>E.g. minimum </a:t>
            </a:r>
            <a:r>
              <a:rPr lang="nl-NL" sz="2000" dirty="0" err="1" smtClean="0"/>
              <a:t>labour</a:t>
            </a:r>
            <a:r>
              <a:rPr lang="nl-NL" sz="2000" dirty="0" smtClean="0"/>
              <a:t>: </a:t>
            </a:r>
            <a:r>
              <a:rPr lang="nl-NL" sz="2000" dirty="0" err="1" smtClean="0"/>
              <a:t>continuous</a:t>
            </a:r>
            <a:r>
              <a:rPr lang="nl-NL" sz="2000" dirty="0" smtClean="0"/>
              <a:t> </a:t>
            </a:r>
            <a:r>
              <a:rPr lang="nl-NL" sz="2000" dirty="0" err="1" smtClean="0"/>
              <a:t>grazing</a:t>
            </a:r>
            <a:endParaRPr lang="nl-NL" sz="2000"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059"/>
          <a:stretch/>
        </p:blipFill>
        <p:spPr bwMode="auto">
          <a:xfrm>
            <a:off x="4582731" y="1678969"/>
            <a:ext cx="456396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8967"/>
          <a:stretch/>
        </p:blipFill>
        <p:spPr bwMode="auto">
          <a:xfrm>
            <a:off x="4585429" y="3782050"/>
            <a:ext cx="4558571" cy="214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578" y="1182596"/>
            <a:ext cx="4374269" cy="420931"/>
          </a:xfrm>
          <a:prstGeom prst="rect">
            <a:avLst/>
          </a:prstGeom>
        </p:spPr>
      </p:pic>
    </p:spTree>
    <p:extLst>
      <p:ext uri="{BB962C8B-B14F-4D97-AF65-F5344CB8AC3E}">
        <p14:creationId xmlns:p14="http://schemas.microsoft.com/office/powerpoint/2010/main" val="6573535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smtClean="0">
                <a:solidFill>
                  <a:schemeClr val="tx1"/>
                </a:solidFill>
              </a:rPr>
              <a:t>Robot </a:t>
            </a:r>
            <a:r>
              <a:rPr lang="nl-NL" sz="3200" b="1" dirty="0" err="1" smtClean="0">
                <a:solidFill>
                  <a:schemeClr val="tx1"/>
                </a:solidFill>
              </a:rPr>
              <a:t>and</a:t>
            </a:r>
            <a:r>
              <a:rPr lang="nl-NL" sz="3200" b="1" dirty="0" smtClean="0">
                <a:solidFill>
                  <a:schemeClr val="tx1"/>
                </a:solidFill>
              </a:rPr>
              <a:t> </a:t>
            </a:r>
            <a:r>
              <a:rPr lang="nl-NL" sz="3200" b="1" dirty="0" err="1" smtClean="0">
                <a:solidFill>
                  <a:schemeClr val="tx1"/>
                </a:solidFill>
              </a:rPr>
              <a:t>grazing</a:t>
            </a:r>
            <a:endParaRPr lang="nl-NL" sz="3200" b="1" dirty="0">
              <a:solidFill>
                <a:schemeClr val="tx1"/>
              </a:solidFill>
            </a:endParaRPr>
          </a:p>
        </p:txBody>
      </p:sp>
      <p:sp>
        <p:nvSpPr>
          <p:cNvPr id="3" name="Tijdelijke aanduiding voor tekst 2"/>
          <p:cNvSpPr>
            <a:spLocks noGrp="1"/>
          </p:cNvSpPr>
          <p:nvPr>
            <p:ph type="body" sz="quarter" idx="10"/>
          </p:nvPr>
        </p:nvSpPr>
        <p:spPr>
          <a:xfrm>
            <a:off x="413251" y="1613576"/>
            <a:ext cx="8521188" cy="4089600"/>
          </a:xfrm>
        </p:spPr>
        <p:txBody>
          <a:bodyPr/>
          <a:lstStyle/>
          <a:p>
            <a:pPr>
              <a:buFont typeface="Arial" panose="020B0604020202020204" pitchFamily="34" charset="0"/>
              <a:buChar char="•"/>
            </a:pPr>
            <a:r>
              <a:rPr lang="en-GB" sz="2400" dirty="0" smtClean="0"/>
              <a:t>See brochure (</a:t>
            </a:r>
            <a:r>
              <a:rPr lang="en-GB" sz="2400" dirty="0"/>
              <a:t>in Dutch): </a:t>
            </a:r>
            <a:r>
              <a:rPr lang="en-GB" sz="2400" dirty="0">
                <a:hlinkClick r:id="rId2"/>
              </a:rPr>
              <a:t>http://</a:t>
            </a:r>
            <a:r>
              <a:rPr lang="en-GB" sz="2400" dirty="0" smtClean="0">
                <a:hlinkClick r:id="rId2"/>
              </a:rPr>
              <a:t>www.stichtingweidegang.nl/images/RobotenWeiden/Eindproducten/RobotWeiden_Concepten_102015.pdf</a:t>
            </a:r>
            <a:endParaRPr lang="en-GB" sz="2400" dirty="0" smtClean="0"/>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96952"/>
            <a:ext cx="9144000" cy="20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stretch>
            <a:fillRect/>
          </a:stretch>
        </p:blipFill>
        <p:spPr>
          <a:xfrm>
            <a:off x="6228184" y="5012928"/>
            <a:ext cx="2915816" cy="538942"/>
          </a:xfrm>
          <a:prstGeom prst="rect">
            <a:avLst/>
          </a:prstGeom>
        </p:spPr>
      </p:pic>
    </p:spTree>
    <p:extLst>
      <p:ext uri="{BB962C8B-B14F-4D97-AF65-F5344CB8AC3E}">
        <p14:creationId xmlns:p14="http://schemas.microsoft.com/office/powerpoint/2010/main" val="236657685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400" b="1" dirty="0" smtClean="0">
                <a:solidFill>
                  <a:schemeClr val="tx1"/>
                </a:solidFill>
              </a:rPr>
              <a:t>Tools; Fresh grass dashboard</a:t>
            </a:r>
            <a:br>
              <a:rPr lang="en-GB" sz="2400" b="1" dirty="0" smtClean="0">
                <a:solidFill>
                  <a:schemeClr val="tx1"/>
                </a:solidFill>
              </a:rPr>
            </a:br>
            <a:r>
              <a:rPr lang="en-GB" sz="2400" b="1" dirty="0" smtClean="0">
                <a:solidFill>
                  <a:schemeClr val="tx1"/>
                </a:solidFill>
              </a:rPr>
              <a:t>Summer 2013</a:t>
            </a:r>
            <a:endParaRPr lang="en-GB" sz="2400" b="1" dirty="0">
              <a:solidFill>
                <a:schemeClr val="tx1"/>
              </a:solidFill>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272316" y="-56406"/>
            <a:ext cx="5163760" cy="17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919" y="1660525"/>
            <a:ext cx="51641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6" y="3406775"/>
            <a:ext cx="4775200" cy="178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475" y="5165835"/>
            <a:ext cx="4289425" cy="17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p:cNvGraphicFramePr>
            <a:graphicFrameLocks noGrp="1"/>
          </p:cNvGraphicFramePr>
          <p:nvPr>
            <p:extLst/>
          </p:nvPr>
        </p:nvGraphicFramePr>
        <p:xfrm>
          <a:off x="6660232" y="3719567"/>
          <a:ext cx="1752600" cy="1143000"/>
        </p:xfrm>
        <a:graphic>
          <a:graphicData uri="http://schemas.openxmlformats.org/drawingml/2006/table">
            <a:tbl>
              <a:tblPr/>
              <a:tblGrid>
                <a:gridCol w="354351">
                  <a:extLst>
                    <a:ext uri="{9D8B030D-6E8A-4147-A177-3AD203B41FA5}">
                      <a16:colId xmlns:a16="http://schemas.microsoft.com/office/drawing/2014/main" val="20000"/>
                    </a:ext>
                  </a:extLst>
                </a:gridCol>
                <a:gridCol w="1398249">
                  <a:extLst>
                    <a:ext uri="{9D8B030D-6E8A-4147-A177-3AD203B41FA5}">
                      <a16:colId xmlns:a16="http://schemas.microsoft.com/office/drawing/2014/main" val="20001"/>
                    </a:ext>
                  </a:extLst>
                </a:gridCol>
              </a:tblGrid>
              <a:tr h="190500">
                <a:tc gridSpan="2">
                  <a:txBody>
                    <a:bodyPr/>
                    <a:lstStyle/>
                    <a:p>
                      <a:pPr algn="l" fontAlgn="b"/>
                      <a:r>
                        <a:rPr lang="nl-NL" sz="1100" b="1" i="0" u="none" strike="noStrike" dirty="0">
                          <a:solidFill>
                            <a:srgbClr val="000000"/>
                          </a:solidFill>
                          <a:effectLst/>
                          <a:latin typeface="Calibri" panose="020F0502020204030204" pitchFamily="34" charset="0"/>
                        </a:rPr>
                        <a:t>Kg </a:t>
                      </a:r>
                      <a:r>
                        <a:rPr lang="nl-NL" sz="1100" b="1" i="0" u="none" strike="noStrike" dirty="0" smtClean="0">
                          <a:solidFill>
                            <a:srgbClr val="000000"/>
                          </a:solidFill>
                          <a:effectLst/>
                          <a:latin typeface="Calibri" panose="020F0502020204030204" pitchFamily="34" charset="0"/>
                        </a:rPr>
                        <a:t>DM intake per </a:t>
                      </a:r>
                      <a:r>
                        <a:rPr lang="nl-NL" sz="1100" b="1" i="0" u="none" strike="noStrike" dirty="0" err="1" smtClean="0">
                          <a:solidFill>
                            <a:srgbClr val="000000"/>
                          </a:solidFill>
                          <a:effectLst/>
                          <a:latin typeface="Calibri" panose="020F0502020204030204" pitchFamily="34" charset="0"/>
                        </a:rPr>
                        <a:t>day</a:t>
                      </a:r>
                      <a:r>
                        <a:rPr lang="nl-NL" sz="1100" b="1" i="0" u="none" strike="noStrike" dirty="0" smtClean="0">
                          <a:solidFill>
                            <a:srgbClr val="000000"/>
                          </a:solidFill>
                          <a:effectLst/>
                          <a:latin typeface="Calibri" panose="020F0502020204030204" pitchFamily="34" charset="0"/>
                        </a:rPr>
                        <a:t> </a:t>
                      </a:r>
                      <a:r>
                        <a:rPr lang="nl-NL" sz="1100" b="1" i="0" u="none" strike="noStrike" dirty="0" err="1" smtClean="0">
                          <a:solidFill>
                            <a:srgbClr val="000000"/>
                          </a:solidFill>
                          <a:effectLst/>
                          <a:latin typeface="Calibri" panose="020F0502020204030204" pitchFamily="34" charset="0"/>
                        </a:rPr>
                        <a:t>from</a:t>
                      </a:r>
                      <a:r>
                        <a:rPr lang="nl-NL" sz="1100" b="1" i="0" u="none" strike="noStrike" dirty="0" smtClean="0">
                          <a:solidFill>
                            <a:srgbClr val="000000"/>
                          </a:solidFill>
                          <a:effectLst/>
                          <a:latin typeface="Calibri" panose="020F0502020204030204" pitchFamily="34" charset="0"/>
                        </a:rPr>
                        <a:t>: </a:t>
                      </a:r>
                      <a:endParaRPr lang="nl-NL" sz="1100" b="1"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hMerge="1">
                  <a:txBody>
                    <a:bodyPr/>
                    <a:lstStyle/>
                    <a:p>
                      <a:endParaRPr lang="nl-NL"/>
                    </a:p>
                  </a:txBody>
                  <a:tcPr/>
                </a:tc>
                <a:extLst>
                  <a:ext uri="{0D108BD9-81ED-4DB2-BD59-A6C34878D82A}">
                    <a16:rowId xmlns:a16="http://schemas.microsoft.com/office/drawing/2014/main" val="10000"/>
                  </a:ext>
                </a:extLst>
              </a:tr>
              <a:tr h="190500">
                <a:tc>
                  <a:txBody>
                    <a:bodyPr/>
                    <a:lstStyle/>
                    <a:p>
                      <a:pPr algn="l" fontAlgn="b"/>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9933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Concentrate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E26B0A"/>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Others</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Maize</a:t>
                      </a:r>
                      <a:r>
                        <a:rPr lang="nl-NL" sz="1100" b="0" i="0" u="none" strike="noStrike" dirty="0" smtClean="0">
                          <a:solidFill>
                            <a:srgbClr val="000000"/>
                          </a:solidFill>
                          <a:effectLst/>
                          <a:latin typeface="Calibri" panose="020F0502020204030204" pitchFamily="34" charset="0"/>
                        </a:rPr>
                        <a:t> </a:t>
                      </a:r>
                      <a:r>
                        <a:rPr lang="nl-NL" sz="1100" b="0" i="0" u="none" strike="noStrike" dirty="0" err="1" smtClean="0">
                          <a:solidFill>
                            <a:srgbClr val="000000"/>
                          </a:solidFill>
                          <a:effectLst/>
                          <a:latin typeface="Calibri" panose="020F0502020204030204" pitchFamily="34" charset="0"/>
                        </a:rPr>
                        <a:t>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76933C"/>
                    </a:solidFill>
                  </a:tcPr>
                </a:tc>
                <a:tc>
                  <a:txBody>
                    <a:bodyPr/>
                    <a:lstStyle/>
                    <a:p>
                      <a:pPr algn="l" fontAlgn="b"/>
                      <a:r>
                        <a:rPr lang="nl-NL" sz="1100" b="0" i="0" u="none" strike="noStrike" dirty="0" smtClean="0">
                          <a:solidFill>
                            <a:srgbClr val="000000"/>
                          </a:solidFill>
                          <a:effectLst/>
                          <a:latin typeface="Calibri" panose="020F0502020204030204" pitchFamily="34" charset="0"/>
                        </a:rPr>
                        <a:t>Grass </a:t>
                      </a:r>
                      <a:r>
                        <a:rPr lang="nl-NL" sz="1100" b="0" i="0" u="none" strike="noStrike" dirty="0" err="1" smtClean="0">
                          <a:solidFill>
                            <a:srgbClr val="000000"/>
                          </a:solidFill>
                          <a:effectLst/>
                          <a:latin typeface="Calibri" panose="020F0502020204030204" pitchFamily="34" charset="0"/>
                        </a:rPr>
                        <a:t>silage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FF00"/>
                    </a:solidFill>
                  </a:tcPr>
                </a:tc>
                <a:tc>
                  <a:txBody>
                    <a:bodyPr/>
                    <a:lstStyle/>
                    <a:p>
                      <a:pPr algn="l" fontAlgn="b"/>
                      <a:r>
                        <a:rPr lang="nl-NL" sz="1100" b="0" i="0" u="none" strike="noStrike" dirty="0" err="1" smtClean="0">
                          <a:solidFill>
                            <a:srgbClr val="000000"/>
                          </a:solidFill>
                          <a:effectLst/>
                          <a:latin typeface="Calibri" panose="020F0502020204030204" pitchFamily="34" charset="0"/>
                        </a:rPr>
                        <a:t>Fresh</a:t>
                      </a:r>
                      <a:r>
                        <a:rPr lang="nl-NL" sz="1100" b="0" i="0" u="none" strike="noStrike" baseline="0" dirty="0" smtClean="0">
                          <a:solidFill>
                            <a:srgbClr val="000000"/>
                          </a:solidFill>
                          <a:effectLst/>
                          <a:latin typeface="Calibri" panose="020F0502020204030204" pitchFamily="34" charset="0"/>
                        </a:rPr>
                        <a:t> </a:t>
                      </a:r>
                      <a:r>
                        <a:rPr lang="nl-NL" sz="1100" b="0" i="0" u="none" strike="noStrike" baseline="0" dirty="0" err="1" smtClean="0">
                          <a:solidFill>
                            <a:srgbClr val="000000"/>
                          </a:solidFill>
                          <a:effectLst/>
                          <a:latin typeface="Calibri" panose="020F0502020204030204" pitchFamily="34" charset="0"/>
                        </a:rPr>
                        <a:t>grass</a:t>
                      </a:r>
                      <a:r>
                        <a:rPr lang="nl-NL" sz="1100" b="0" i="0" u="none" strike="noStrike" baseline="0" dirty="0" smtClean="0">
                          <a:solidFill>
                            <a:srgbClr val="000000"/>
                          </a:solidFill>
                          <a:effectLst/>
                          <a:latin typeface="Calibri" panose="020F0502020204030204" pitchFamily="34" charset="0"/>
                        </a:rPr>
                        <a:t> </a:t>
                      </a:r>
                      <a:r>
                        <a:rPr lang="nl-NL" sz="1100" b="0" i="0" u="none" strike="noStrike" baseline="0" dirty="0" err="1" smtClean="0">
                          <a:solidFill>
                            <a:srgbClr val="000000"/>
                          </a:solidFill>
                          <a:effectLst/>
                          <a:latin typeface="Calibri" panose="020F0502020204030204" pitchFamily="34" charset="0"/>
                        </a:rPr>
                        <a:t>grazing</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60232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US" sz="3200" b="1" dirty="0" smtClean="0">
                <a:solidFill>
                  <a:schemeClr val="tx1"/>
                </a:solidFill>
              </a:rPr>
              <a:t>Sensor data – grazing time</a:t>
            </a:r>
            <a:endParaRPr lang="en-GB" sz="3200" b="1" dirty="0">
              <a:solidFill>
                <a:schemeClr val="tx1"/>
              </a:solidFill>
            </a:endParaRPr>
          </a:p>
        </p:txBody>
      </p:sp>
      <p:sp>
        <p:nvSpPr>
          <p:cNvPr id="3" name="Tijdelijke aanduiding voor tekst 2"/>
          <p:cNvSpPr>
            <a:spLocks noGrp="1"/>
          </p:cNvSpPr>
          <p:nvPr>
            <p:ph type="body" sz="quarter" idx="10"/>
          </p:nvPr>
        </p:nvSpPr>
        <p:spPr>
          <a:xfrm>
            <a:off x="413250" y="1027810"/>
            <a:ext cx="8521188" cy="4089600"/>
          </a:xfrm>
        </p:spPr>
        <p:txBody>
          <a:bodyPr/>
          <a:lstStyle/>
          <a:p>
            <a:endParaRPr lang="en-GB" dirty="0" smtClean="0"/>
          </a:p>
          <a:p>
            <a:endParaRPr lang="en-GB" dirty="0"/>
          </a:p>
          <a:p>
            <a:endParaRPr lang="en-GB" dirty="0" smtClean="0"/>
          </a:p>
          <a:p>
            <a:endParaRPr lang="en-GB" dirty="0"/>
          </a:p>
          <a:p>
            <a:endParaRPr lang="en-GB" dirty="0" smtClean="0"/>
          </a:p>
          <a:p>
            <a:r>
              <a:rPr lang="en-GB" dirty="0" smtClean="0"/>
              <a:t>Practical tool for farmers</a:t>
            </a:r>
          </a:p>
          <a:p>
            <a:pPr lvl="1"/>
            <a:r>
              <a:rPr lang="en-GB" dirty="0" smtClean="0"/>
              <a:t>Sustainability</a:t>
            </a:r>
          </a:p>
        </p:txBody>
      </p:sp>
      <p:pic>
        <p:nvPicPr>
          <p:cNvPr id="286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86" y="5234609"/>
            <a:ext cx="4229493" cy="14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86" y="1202981"/>
            <a:ext cx="61452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7493" y="980739"/>
            <a:ext cx="33353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3334" y="5117410"/>
            <a:ext cx="35782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21116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NL" sz="2000" b="1" dirty="0" err="1" smtClean="0">
                <a:solidFill>
                  <a:schemeClr val="tx1"/>
                </a:solidFill>
              </a:rPr>
              <a:t>Innovation</a:t>
            </a:r>
            <a:r>
              <a:rPr lang="nl-NL" sz="2000" b="1" dirty="0" smtClean="0">
                <a:solidFill>
                  <a:schemeClr val="tx1"/>
                </a:solidFill>
              </a:rPr>
              <a:t>: Virtual </a:t>
            </a:r>
            <a:r>
              <a:rPr lang="nl-NL" sz="2000" b="1" dirty="0" err="1" smtClean="0">
                <a:solidFill>
                  <a:schemeClr val="tx1"/>
                </a:solidFill>
              </a:rPr>
              <a:t>fence</a:t>
            </a:r>
            <a:endParaRPr lang="nl-NL" sz="2000" b="1" dirty="0">
              <a:solidFill>
                <a:schemeClr val="tx1"/>
              </a:solidFill>
            </a:endParaRPr>
          </a:p>
        </p:txBody>
      </p:sp>
      <p:sp>
        <p:nvSpPr>
          <p:cNvPr id="3" name="Text Placeholder 2"/>
          <p:cNvSpPr>
            <a:spLocks noGrp="1"/>
          </p:cNvSpPr>
          <p:nvPr>
            <p:ph type="body" sz="quarter" idx="10"/>
          </p:nvPr>
        </p:nvSpPr>
        <p:spPr>
          <a:xfrm>
            <a:off x="167323" y="1313653"/>
            <a:ext cx="8521188" cy="4089600"/>
          </a:xfrm>
        </p:spPr>
        <p:txBody>
          <a:bodyPr/>
          <a:lstStyle/>
          <a:p>
            <a:pPr lvl="1"/>
            <a:endParaRPr lang="nl-NL" dirty="0" smtClean="0"/>
          </a:p>
          <a:p>
            <a:endParaRPr lang="nl-NL" dirty="0"/>
          </a:p>
        </p:txBody>
      </p:sp>
      <p:grpSp>
        <p:nvGrpSpPr>
          <p:cNvPr id="1024" name="Group 1023"/>
          <p:cNvGrpSpPr>
            <a:grpSpLocks noChangeAspect="1"/>
          </p:cNvGrpSpPr>
          <p:nvPr/>
        </p:nvGrpSpPr>
        <p:grpSpPr>
          <a:xfrm>
            <a:off x="3640921" y="171919"/>
            <a:ext cx="5402071" cy="6410011"/>
            <a:chOff x="331301" y="1238287"/>
            <a:chExt cx="3956613" cy="4694854"/>
          </a:xfrm>
        </p:grpSpPr>
        <p:sp>
          <p:nvSpPr>
            <p:cNvPr id="5" name="Rectangle 4"/>
            <p:cNvSpPr/>
            <p:nvPr/>
          </p:nvSpPr>
          <p:spPr>
            <a:xfrm>
              <a:off x="51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Rectangle 5"/>
            <p:cNvSpPr/>
            <p:nvPr/>
          </p:nvSpPr>
          <p:spPr>
            <a:xfrm>
              <a:off x="87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Rectangle 6"/>
            <p:cNvSpPr/>
            <p:nvPr/>
          </p:nvSpPr>
          <p:spPr>
            <a:xfrm>
              <a:off x="123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Rectangle 7"/>
            <p:cNvSpPr/>
            <p:nvPr/>
          </p:nvSpPr>
          <p:spPr>
            <a:xfrm>
              <a:off x="159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8"/>
            <p:cNvSpPr/>
            <p:nvPr/>
          </p:nvSpPr>
          <p:spPr>
            <a:xfrm>
              <a:off x="195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Rectangle 9"/>
            <p:cNvSpPr/>
            <p:nvPr/>
          </p:nvSpPr>
          <p:spPr>
            <a:xfrm>
              <a:off x="231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 name="Rectangle 10"/>
            <p:cNvSpPr/>
            <p:nvPr/>
          </p:nvSpPr>
          <p:spPr>
            <a:xfrm>
              <a:off x="267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303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a:off x="339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Rectangle 13"/>
            <p:cNvSpPr/>
            <p:nvPr/>
          </p:nvSpPr>
          <p:spPr>
            <a:xfrm>
              <a:off x="375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5" name="Straight Connector 14"/>
            <p:cNvCxnSpPr/>
            <p:nvPr/>
          </p:nvCxnSpPr>
          <p:spPr>
            <a:xfrm>
              <a:off x="1235772" y="1238295"/>
              <a:ext cx="0" cy="371000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5772" y="1238293"/>
              <a:ext cx="0" cy="381477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5772" y="1238292"/>
              <a:ext cx="0" cy="386716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5772" y="1238291"/>
              <a:ext cx="0" cy="3919556"/>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35772" y="1238290"/>
              <a:ext cx="0" cy="397194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95772" y="1238289"/>
              <a:ext cx="0" cy="4024334"/>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55772" y="1238288"/>
              <a:ext cx="0" cy="409181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5772" y="1238287"/>
              <a:ext cx="0" cy="4163267"/>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5772" y="1238287"/>
              <a:ext cx="3600000" cy="1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2509" y="4948295"/>
              <a:ext cx="61326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395" y="5000683"/>
              <a:ext cx="92137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30957" y="5053071"/>
              <a:ext cx="1224816"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5181" y="5105459"/>
              <a:ext cx="153059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405" y="5157847"/>
              <a:ext cx="18363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93629" y="5210235"/>
              <a:ext cx="2142143"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47853" y="5262623"/>
              <a:ext cx="2447920"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2077" y="5315011"/>
              <a:ext cx="2753695" cy="15106"/>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056301" y="5372159"/>
              <a:ext cx="3059471" cy="1469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2509" y="4948295"/>
              <a:ext cx="0" cy="61518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2058" y="5000683"/>
              <a:ext cx="4675" cy="56279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957" y="5053071"/>
              <a:ext cx="0" cy="51040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5181" y="5105459"/>
              <a:ext cx="0" cy="458021"/>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9405" y="5157847"/>
              <a:ext cx="0" cy="40563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93629" y="5210235"/>
              <a:ext cx="0" cy="3532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47853" y="5255887"/>
              <a:ext cx="0" cy="30759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02077" y="5308275"/>
              <a:ext cx="0" cy="25520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6301" y="5384477"/>
              <a:ext cx="0" cy="17900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3629" y="1238287"/>
              <a:ext cx="70767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4710" y="4895907"/>
              <a:ext cx="3110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8285" y="4895908"/>
              <a:ext cx="0" cy="667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11302"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0</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6" name="Rectangle 45"/>
            <p:cNvSpPr/>
            <p:nvPr/>
          </p:nvSpPr>
          <p:spPr>
            <a:xfrm>
              <a:off x="194103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7" name="Rectangle 46"/>
            <p:cNvSpPr/>
            <p:nvPr/>
          </p:nvSpPr>
          <p:spPr>
            <a:xfrm>
              <a:off x="876301"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1</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8" name="Rectangle 47"/>
            <p:cNvSpPr/>
            <p:nvPr/>
          </p:nvSpPr>
          <p:spPr>
            <a:xfrm>
              <a:off x="1241300"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2</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9" name="Rectangle 48"/>
            <p:cNvSpPr/>
            <p:nvPr/>
          </p:nvSpPr>
          <p:spPr>
            <a:xfrm>
              <a:off x="1606299"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3</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0" name="Rectangle 49"/>
            <p:cNvSpPr/>
            <p:nvPr/>
          </p:nvSpPr>
          <p:spPr>
            <a:xfrm>
              <a:off x="197129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4</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1" name="Rectangle 50"/>
            <p:cNvSpPr/>
            <p:nvPr/>
          </p:nvSpPr>
          <p:spPr>
            <a:xfrm>
              <a:off x="2336297"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5</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2" name="Rectangle 51"/>
            <p:cNvSpPr/>
            <p:nvPr/>
          </p:nvSpPr>
          <p:spPr>
            <a:xfrm>
              <a:off x="2701296"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6</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3" name="Rectangle 52"/>
            <p:cNvSpPr/>
            <p:nvPr/>
          </p:nvSpPr>
          <p:spPr>
            <a:xfrm>
              <a:off x="3066295"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7</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4" name="Rectangle 53"/>
            <p:cNvSpPr/>
            <p:nvPr/>
          </p:nvSpPr>
          <p:spPr>
            <a:xfrm>
              <a:off x="3431294"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8</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5" name="Rectangle 54"/>
            <p:cNvSpPr/>
            <p:nvPr/>
          </p:nvSpPr>
          <p:spPr>
            <a:xfrm>
              <a:off x="3796293"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9</a:t>
              </a: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56" name="Rectangle 55"/>
            <p:cNvSpPr/>
            <p:nvPr/>
          </p:nvSpPr>
          <p:spPr>
            <a:xfrm>
              <a:off x="336830" y="5563490"/>
              <a:ext cx="904470"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smtClean="0">
                  <a:ln>
                    <a:noFill/>
                  </a:ln>
                  <a:solidFill>
                    <a:srgbClr val="292929"/>
                  </a:solidFill>
                  <a:effectLst/>
                  <a:uLnTx/>
                  <a:uFillTx/>
                  <a:latin typeface="Calibri"/>
                  <a:ea typeface="+mn-ea"/>
                  <a:cs typeface="+mn-cs"/>
                </a:rPr>
                <a:t>Switch board</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sp>
          <p:nvSpPr>
            <p:cNvPr id="57" name="Rectangle 56"/>
            <p:cNvSpPr/>
            <p:nvPr/>
          </p:nvSpPr>
          <p:spPr>
            <a:xfrm>
              <a:off x="1467325" y="5563490"/>
              <a:ext cx="1019355"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smtClean="0">
                  <a:ln>
                    <a:noFill/>
                  </a:ln>
                  <a:solidFill>
                    <a:srgbClr val="292929"/>
                  </a:solidFill>
                  <a:effectLst/>
                  <a:uLnTx/>
                  <a:uFillTx/>
                  <a:latin typeface="Calibri"/>
                  <a:ea typeface="+mn-ea"/>
                  <a:cs typeface="+mn-cs"/>
                </a:rPr>
                <a:t>Energiser</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cxnSp>
          <p:nvCxnSpPr>
            <p:cNvPr id="58" name="Straight Connector 57"/>
            <p:cNvCxnSpPr>
              <a:stCxn id="57" idx="1"/>
              <a:endCxn id="56" idx="3"/>
            </p:cNvCxnSpPr>
            <p:nvPr/>
          </p:nvCxnSpPr>
          <p:spPr>
            <a:xfrm flipH="1">
              <a:off x="1241300" y="5748316"/>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41300" y="5829694"/>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5772" y="1238297"/>
              <a:ext cx="0" cy="432518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1301" y="1343386"/>
              <a:ext cx="3956613" cy="3409025"/>
            </a:xfrm>
            <a:prstGeom prst="rect">
              <a:avLst/>
            </a:prstGeom>
            <a:noFill/>
            <a:ln w="635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2" name="Straight Connector 61"/>
            <p:cNvCxnSpPr/>
            <p:nvPr/>
          </p:nvCxnSpPr>
          <p:spPr>
            <a:xfrm>
              <a:off x="875772" y="1238296"/>
              <a:ext cx="0" cy="365761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95772" y="1238294"/>
              <a:ext cx="0" cy="37623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328158" y="1632939"/>
            <a:ext cx="415268" cy="419437"/>
          </a:xfrm>
          <a:prstGeom prst="rect">
            <a:avLst/>
          </a:prstGeom>
          <a:noFill/>
          <a:ln>
            <a:noFill/>
          </a:ln>
          <a:extLst/>
        </p:spPr>
      </p:pic>
      <p:grpSp>
        <p:nvGrpSpPr>
          <p:cNvPr id="70" name="Group 69"/>
          <p:cNvGrpSpPr/>
          <p:nvPr/>
        </p:nvGrpSpPr>
        <p:grpSpPr>
          <a:xfrm>
            <a:off x="4117339" y="1441344"/>
            <a:ext cx="168375" cy="232284"/>
            <a:chOff x="1628891" y="1138876"/>
            <a:chExt cx="123818" cy="169525"/>
          </a:xfrm>
        </p:grpSpPr>
        <p:sp>
          <p:nvSpPr>
            <p:cNvPr id="71" name="Oval 70"/>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2" name="Straight Connector 71"/>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73" name="Straight Connector 72"/>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74" name="Oval 73"/>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5" name="Straight Connector 74"/>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77" name="Lightning Bolt 76"/>
          <p:cNvSpPr/>
          <p:nvPr/>
        </p:nvSpPr>
        <p:spPr>
          <a:xfrm>
            <a:off x="4321159" y="1441344"/>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850" b="0" i="0" u="none" strike="noStrike" kern="0" cap="none" spc="0" normalizeH="0" baseline="0" noProof="0" dirty="0">
                <a:ln>
                  <a:noFill/>
                </a:ln>
                <a:solidFill>
                  <a:sysClr val="windowText" lastClr="000000"/>
                </a:solidFill>
                <a:effectLst/>
                <a:uLnTx/>
                <a:uFillTx/>
                <a:latin typeface="Calibri"/>
                <a:ea typeface="Times New Roman"/>
                <a:cs typeface="Times New Roman"/>
              </a:rPr>
              <a:t> </a:t>
            </a: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7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3157" y="3141426"/>
            <a:ext cx="462319" cy="419437"/>
          </a:xfrm>
          <a:prstGeom prst="rect">
            <a:avLst/>
          </a:prstGeom>
          <a:noFill/>
          <a:ln>
            <a:noFill/>
          </a:ln>
          <a:extLst/>
        </p:spPr>
      </p:pic>
      <p:pic>
        <p:nvPicPr>
          <p:cNvPr id="7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634109" y="3982083"/>
            <a:ext cx="415268" cy="419437"/>
          </a:xfrm>
          <a:prstGeom prst="rect">
            <a:avLst/>
          </a:prstGeom>
          <a:noFill/>
          <a:ln>
            <a:noFill/>
          </a:ln>
          <a:extLst/>
        </p:spPr>
      </p:pic>
      <p:pic>
        <p:nvPicPr>
          <p:cNvPr id="80"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411257" y="789720"/>
            <a:ext cx="372903" cy="419437"/>
          </a:xfrm>
          <a:prstGeom prst="rect">
            <a:avLst/>
          </a:prstGeom>
          <a:noFill/>
          <a:ln>
            <a:noFill/>
          </a:ln>
          <a:extLst/>
        </p:spPr>
      </p:pic>
      <p:grpSp>
        <p:nvGrpSpPr>
          <p:cNvPr id="81" name="Group 80"/>
          <p:cNvGrpSpPr/>
          <p:nvPr/>
        </p:nvGrpSpPr>
        <p:grpSpPr>
          <a:xfrm>
            <a:off x="4445204" y="557436"/>
            <a:ext cx="168375" cy="232284"/>
            <a:chOff x="1628891" y="1138876"/>
            <a:chExt cx="123818" cy="169525"/>
          </a:xfrm>
        </p:grpSpPr>
        <p:sp>
          <p:nvSpPr>
            <p:cNvPr id="82" name="Oval 81"/>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3" name="Straight Connector 82"/>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84" name="Straight Connector 83"/>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85" name="Oval 84"/>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6" name="Straight Connector 85"/>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87" name="Lightning Bolt 86"/>
          <p:cNvSpPr/>
          <p:nvPr/>
        </p:nvSpPr>
        <p:spPr>
          <a:xfrm>
            <a:off x="5144691" y="2981417"/>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8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8306" y="3560863"/>
            <a:ext cx="351824" cy="419437"/>
          </a:xfrm>
          <a:prstGeom prst="rect">
            <a:avLst/>
          </a:prstGeom>
          <a:noFill/>
          <a:ln>
            <a:noFill/>
          </a:ln>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04" y="3619541"/>
            <a:ext cx="2783371" cy="25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6860" y="231303"/>
            <a:ext cx="1826351" cy="19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215" y="1084919"/>
            <a:ext cx="1440672" cy="10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Group 88"/>
          <p:cNvGrpSpPr/>
          <p:nvPr/>
        </p:nvGrpSpPr>
        <p:grpSpPr>
          <a:xfrm>
            <a:off x="4955942" y="2942094"/>
            <a:ext cx="168375" cy="232284"/>
            <a:chOff x="1628891" y="1138876"/>
            <a:chExt cx="123818" cy="169525"/>
          </a:xfrm>
        </p:grpSpPr>
        <p:sp>
          <p:nvSpPr>
            <p:cNvPr id="90" name="Oval 89"/>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1" name="Straight Connector 90"/>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92" name="Straight Connector 91"/>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93" name="Oval 92"/>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4" name="Straight Connector 93"/>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pic>
        <p:nvPicPr>
          <p:cNvPr id="95" name="Afbeelding 94"/>
          <p:cNvPicPr>
            <a:picLocks noChangeAspect="1"/>
          </p:cNvPicPr>
          <p:nvPr/>
        </p:nvPicPr>
        <p:blipFill>
          <a:blip r:embed="rId6"/>
          <a:stretch>
            <a:fillRect/>
          </a:stretch>
        </p:blipFill>
        <p:spPr>
          <a:xfrm>
            <a:off x="120067" y="1133469"/>
            <a:ext cx="3251630" cy="1029512"/>
          </a:xfrm>
          <a:prstGeom prst="rect">
            <a:avLst/>
          </a:prstGeom>
        </p:spPr>
      </p:pic>
    </p:spTree>
    <p:extLst>
      <p:ext uri="{BB962C8B-B14F-4D97-AF65-F5344CB8AC3E}">
        <p14:creationId xmlns:p14="http://schemas.microsoft.com/office/powerpoint/2010/main" val="368716869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6238" y="468307"/>
            <a:ext cx="4055911" cy="1143000"/>
          </a:xfrm>
        </p:spPr>
        <p:txBody>
          <a:bodyPr/>
          <a:lstStyle/>
          <a:p>
            <a:r>
              <a:rPr lang="nl-NL" sz="2800" b="1" dirty="0" smtClean="0">
                <a:solidFill>
                  <a:srgbClr val="53565A"/>
                </a:solidFill>
                <a:cs typeface="Arial Narrow"/>
              </a:rPr>
              <a:t>Building </a:t>
            </a:r>
            <a:r>
              <a:rPr lang="nl-NL" sz="2800" b="1" dirty="0" err="1" smtClean="0">
                <a:solidFill>
                  <a:srgbClr val="53565A"/>
                </a:solidFill>
                <a:cs typeface="Arial Narrow"/>
              </a:rPr>
              <a:t>blocks</a:t>
            </a:r>
            <a:r>
              <a:rPr lang="nl-NL" sz="2800" b="1" dirty="0" smtClean="0">
                <a:cs typeface="Arial Narrow"/>
              </a:rPr>
              <a:t> </a:t>
            </a:r>
            <a:r>
              <a:rPr lang="nl-NL" sz="2800" b="1" dirty="0" err="1" smtClean="0">
                <a:solidFill>
                  <a:srgbClr val="3F9C00"/>
                </a:solidFill>
                <a:cs typeface="Arial Narrow"/>
              </a:rPr>
              <a:t>grazing</a:t>
            </a:r>
            <a:endParaRPr lang="nl-NL" sz="2800" b="1" dirty="0"/>
          </a:p>
        </p:txBody>
      </p:sp>
      <p:pic>
        <p:nvPicPr>
          <p:cNvPr id="3" name="Afbeelding 2"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549" y="1800721"/>
            <a:ext cx="1790997" cy="716188"/>
          </a:xfrm>
          <a:prstGeom prst="rect">
            <a:avLst/>
          </a:prstGeom>
        </p:spPr>
      </p:pic>
      <p:sp>
        <p:nvSpPr>
          <p:cNvPr id="4" name="Subtitel 2">
            <a:hlinkClick r:id="" action="ppaction://noaction"/>
          </p:cNvPr>
          <p:cNvSpPr txBox="1">
            <a:spLocks/>
          </p:cNvSpPr>
          <p:nvPr/>
        </p:nvSpPr>
        <p:spPr>
          <a:xfrm>
            <a:off x="872549" y="1899224"/>
            <a:ext cx="1790997" cy="61768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Supplemental feed</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5" name="Afbeelding 4"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849" y="1800721"/>
            <a:ext cx="1790997" cy="716188"/>
          </a:xfrm>
          <a:prstGeom prst="rect">
            <a:avLst/>
          </a:prstGeom>
        </p:spPr>
      </p:pic>
      <p:sp>
        <p:nvSpPr>
          <p:cNvPr id="6" name="Subtitel 2">
            <a:hlinkClick r:id="" action="ppaction://noaction"/>
          </p:cNvPr>
          <p:cNvSpPr txBox="1">
            <a:spLocks/>
          </p:cNvSpPr>
          <p:nvPr/>
        </p:nvSpPr>
        <p:spPr>
          <a:xfrm>
            <a:off x="6295849" y="1899224"/>
            <a:ext cx="1790997" cy="617685"/>
          </a:xfrm>
          <a:prstGeom prst="rect">
            <a:avLst/>
          </a:prstGeom>
        </p:spPr>
        <p:txBody>
          <a:bodyPr vert="horz" lIns="91440" tIns="45720" rIns="91440" bIns="45720" rtlCol="0">
            <a:normAutofit fontScale="85000"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Cow</a:t>
            </a: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 </a:t>
            </a: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behaviour</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7" name="Afbeelding 6">
            <a:hlinkClick r:id="" action="ppaction://noaction"/>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65" y="1371038"/>
            <a:ext cx="1789200" cy="1145871"/>
          </a:xfrm>
          <a:prstGeom prst="rect">
            <a:avLst/>
          </a:prstGeom>
        </p:spPr>
      </p:pic>
      <p:sp>
        <p:nvSpPr>
          <p:cNvPr id="8" name="Subtitel 2">
            <a:hlinkClick r:id="" action="ppaction://noaction"/>
          </p:cNvPr>
          <p:cNvSpPr txBox="1">
            <a:spLocks/>
          </p:cNvSpPr>
          <p:nvPr/>
        </p:nvSpPr>
        <p:spPr>
          <a:xfrm>
            <a:off x="3609826" y="1899225"/>
            <a:ext cx="1790997" cy="72567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Grass intake</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9" name="Rechte verbindingslijn 8"/>
          <p:cNvCxnSpPr/>
          <p:nvPr/>
        </p:nvCxnSpPr>
        <p:spPr>
          <a:xfrm flipH="1">
            <a:off x="5556369" y="2202653"/>
            <a:ext cx="591141" cy="0"/>
          </a:xfrm>
          <a:prstGeom prst="line">
            <a:avLst/>
          </a:prstGeom>
          <a:ln w="38100">
            <a:solidFill>
              <a:srgbClr val="3F9C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a:off x="2809212" y="2202653"/>
            <a:ext cx="591141" cy="0"/>
          </a:xfrm>
          <a:prstGeom prst="line">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1" name="Gebogen verbindingslijn 24"/>
          <p:cNvCxnSpPr/>
          <p:nvPr/>
        </p:nvCxnSpPr>
        <p:spPr>
          <a:xfrm>
            <a:off x="1997364" y="2794000"/>
            <a:ext cx="1402989"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2" name="Gebogen verbindingslijn 24"/>
          <p:cNvCxnSpPr/>
          <p:nvPr/>
        </p:nvCxnSpPr>
        <p:spPr>
          <a:xfrm flipH="1">
            <a:off x="5556369" y="2794000"/>
            <a:ext cx="1163087"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3" name="Gebogen verbindingslijn 24"/>
          <p:cNvCxnSpPr/>
          <p:nvPr/>
        </p:nvCxnSpPr>
        <p:spPr>
          <a:xfrm flipH="1">
            <a:off x="5556371" y="2794000"/>
            <a:ext cx="1474812" cy="1570182"/>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14" name="Afbeelding 13"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826" y="2876758"/>
            <a:ext cx="1790997" cy="716188"/>
          </a:xfrm>
          <a:prstGeom prst="rect">
            <a:avLst/>
          </a:prstGeom>
        </p:spPr>
      </p:pic>
      <p:cxnSp>
        <p:nvCxnSpPr>
          <p:cNvPr id="15" name="Gebogen verbindingslijn 24"/>
          <p:cNvCxnSpPr/>
          <p:nvPr/>
        </p:nvCxnSpPr>
        <p:spPr>
          <a:xfrm flipH="1">
            <a:off x="5556369" y="2794000"/>
            <a:ext cx="1867358" cy="2632364"/>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sp>
        <p:nvSpPr>
          <p:cNvPr id="16" name="Subtitel 2">
            <a:hlinkClick r:id="rId5" action="ppaction://hlinksldjump"/>
          </p:cNvPr>
          <p:cNvSpPr txBox="1">
            <a:spLocks/>
          </p:cNvSpPr>
          <p:nvPr/>
        </p:nvSpPr>
        <p:spPr>
          <a:xfrm>
            <a:off x="3609826" y="2955581"/>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Grass </a:t>
            </a: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supply</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7" name="Afbeelding 16"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3979475"/>
            <a:ext cx="1790997" cy="716188"/>
          </a:xfrm>
          <a:prstGeom prst="rect">
            <a:avLst/>
          </a:prstGeom>
        </p:spPr>
      </p:pic>
      <p:sp>
        <p:nvSpPr>
          <p:cNvPr id="18" name="Subtitel 2">
            <a:hlinkClick r:id="rId5" action="ppaction://hlinksldjump"/>
          </p:cNvPr>
          <p:cNvSpPr txBox="1">
            <a:spLocks/>
          </p:cNvSpPr>
          <p:nvPr/>
        </p:nvSpPr>
        <p:spPr>
          <a:xfrm>
            <a:off x="3609826" y="4058298"/>
            <a:ext cx="1790997" cy="637365"/>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Grass </a:t>
            </a:r>
            <a:r>
              <a:rPr kumimoji="0" lang="nl-NL" sz="2400" b="0" i="0" u="none" strike="noStrike" kern="1200" cap="none" spc="0" normalizeH="0" baseline="0" noProof="0" dirty="0" err="1" smtClean="0">
                <a:ln>
                  <a:noFill/>
                </a:ln>
                <a:solidFill>
                  <a:prstClr val="white"/>
                </a:solidFill>
                <a:effectLst/>
                <a:uLnTx/>
                <a:uFillTx/>
                <a:latin typeface="Calibri"/>
                <a:ea typeface="+mn-ea"/>
                <a:cs typeface="Arial Narrow"/>
              </a:rPr>
              <a:t>growth</a:t>
            </a:r>
            <a:r>
              <a:rPr kumimoji="0" lang="nl-NL" sz="2400" b="0" i="0" u="none" strike="noStrike" kern="1200" cap="none" spc="0" normalizeH="0" baseline="0" noProof="0" dirty="0" smtClean="0">
                <a:ln>
                  <a:noFill/>
                </a:ln>
                <a:solidFill>
                  <a:prstClr val="white"/>
                </a:solidFill>
                <a:effectLst/>
                <a:uLnTx/>
                <a:uFillTx/>
                <a:latin typeface="Calibri"/>
                <a:ea typeface="+mn-ea"/>
                <a:cs typeface="Arial Narrow"/>
              </a:rPr>
              <a:t> </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19" name="Afbeelding 18"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5076555"/>
            <a:ext cx="1790997" cy="716188"/>
          </a:xfrm>
          <a:prstGeom prst="rect">
            <a:avLst/>
          </a:prstGeom>
        </p:spPr>
      </p:pic>
      <p:sp>
        <p:nvSpPr>
          <p:cNvPr id="20" name="Subtitel 2">
            <a:hlinkClick r:id="" action="ppaction://noaction"/>
          </p:cNvPr>
          <p:cNvSpPr txBox="1">
            <a:spLocks/>
          </p:cNvSpPr>
          <p:nvPr/>
        </p:nvSpPr>
        <p:spPr>
          <a:xfrm>
            <a:off x="3598421" y="515537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smtClean="0">
                <a:ln>
                  <a:noFill/>
                </a:ln>
                <a:solidFill>
                  <a:prstClr val="white"/>
                </a:solidFill>
                <a:effectLst/>
                <a:uLnTx/>
                <a:uFillTx/>
                <a:latin typeface="Calibri"/>
                <a:ea typeface="+mn-ea"/>
                <a:cs typeface="Arial Narrow"/>
              </a:rPr>
              <a:t>Soil</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21" name="Rechte verbindingslijn 20"/>
          <p:cNvCxnSpPr/>
          <p:nvPr/>
        </p:nvCxnSpPr>
        <p:spPr>
          <a:xfrm rot="5400000" flipH="1">
            <a:off x="4387272" y="268846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p:nvPr/>
        </p:nvCxnSpPr>
        <p:spPr>
          <a:xfrm rot="5400000" flipH="1">
            <a:off x="4387272" y="378482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rot="5400000" flipH="1">
            <a:off x="4376418" y="488190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24" name="Afbeelding 23">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9125" y="5901637"/>
            <a:ext cx="762000" cy="499378"/>
          </a:xfrm>
          <a:prstGeom prst="rect">
            <a:avLst/>
          </a:prstGeom>
        </p:spPr>
      </p:pic>
      <p:pic>
        <p:nvPicPr>
          <p:cNvPr id="25" name="Afbeelding 24">
            <a:hlinkClick r:id="" action="ppaction://hlinkshowjump?jump=nextslide"/>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0395" y="5901637"/>
            <a:ext cx="413827" cy="499378"/>
          </a:xfrm>
          <a:prstGeom prst="rect">
            <a:avLst/>
          </a:prstGeom>
        </p:spPr>
      </p:pic>
      <p:pic>
        <p:nvPicPr>
          <p:cNvPr id="26" name="Afbeelding 25">
            <a:hlinkClick r:id="" action="ppaction://hlinkshowjump?jump=previousslide"/>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6028" y="5901637"/>
            <a:ext cx="413827" cy="499377"/>
          </a:xfrm>
          <a:prstGeom prst="rect">
            <a:avLst/>
          </a:prstGeom>
        </p:spPr>
      </p:pic>
      <p:pic>
        <p:nvPicPr>
          <p:cNvPr id="27" name="Afbeelding 26" descr="LOGO-AmazingGrazing-RGB-6x.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818" y="128898"/>
            <a:ext cx="2054370" cy="1376150"/>
          </a:xfrm>
          <a:prstGeom prst="rect">
            <a:avLst/>
          </a:prstGeom>
        </p:spPr>
      </p:pic>
      <p:sp>
        <p:nvSpPr>
          <p:cNvPr id="28" name="Rechthoek 27"/>
          <p:cNvSpPr/>
          <p:nvPr/>
        </p:nvSpPr>
        <p:spPr>
          <a:xfrm>
            <a:off x="245818" y="2929061"/>
            <a:ext cx="2971464"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400" b="0" i="0" u="none" strike="noStrike" kern="1200" cap="none" spc="0" normalizeH="0" baseline="0" noProof="0" dirty="0" err="1">
                <a:ln>
                  <a:noFill/>
                </a:ln>
                <a:solidFill>
                  <a:prstClr val="black"/>
                </a:solidFill>
                <a:effectLst/>
                <a:uLnTx/>
                <a:uFillTx/>
                <a:latin typeface="Calibri"/>
                <a:ea typeface="+mn-ea"/>
                <a:cs typeface="+mn-cs"/>
              </a:rPr>
              <a:t>To</a:t>
            </a:r>
            <a:r>
              <a:rPr kumimoji="0" lang="nl-NL" sz="1400" b="0" i="0" u="none" strike="noStrike" kern="1200" cap="none" spc="0" normalizeH="0" baseline="0" noProof="0" dirty="0">
                <a:ln>
                  <a:noFill/>
                </a:ln>
                <a:solidFill>
                  <a:prstClr val="black"/>
                </a:solidFill>
                <a:effectLst/>
                <a:uLnTx/>
                <a:uFillTx/>
                <a:latin typeface="Calibri"/>
                <a:ea typeface="+mn-ea"/>
                <a:cs typeface="+mn-cs"/>
              </a:rPr>
              <a:t>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find</a:t>
            </a:r>
            <a:r>
              <a:rPr kumimoji="0" lang="nl-NL" sz="1400" b="0" i="0" u="none" strike="noStrike" kern="1200" cap="none" spc="0" normalizeH="0" baseline="0" noProof="0" dirty="0">
                <a:ln>
                  <a:noFill/>
                </a:ln>
                <a:solidFill>
                  <a:prstClr val="black"/>
                </a:solidFill>
                <a:effectLst/>
                <a:uLnTx/>
                <a:uFillTx/>
                <a:latin typeface="Calibri"/>
                <a:ea typeface="+mn-ea"/>
                <a:cs typeface="+mn-cs"/>
              </a:rPr>
              <a:t>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solutions</a:t>
            </a:r>
            <a:r>
              <a:rPr kumimoji="0" lang="nl-NL" sz="1400" b="0" i="0" u="none" strike="noStrike" kern="1200" cap="none" spc="0" normalizeH="0" baseline="0" noProof="0" dirty="0">
                <a:ln>
                  <a:noFill/>
                </a:ln>
                <a:solidFill>
                  <a:prstClr val="black"/>
                </a:solidFill>
                <a:effectLst/>
                <a:uLnTx/>
                <a:uFillTx/>
                <a:latin typeface="Calibri"/>
                <a:ea typeface="+mn-ea"/>
                <a:cs typeface="+mn-cs"/>
              </a:rPr>
              <a:t>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for</a:t>
            </a:r>
            <a:r>
              <a:rPr kumimoji="0" lang="nl-NL" sz="1400" b="0" i="0" u="none" strike="noStrike" kern="1200" cap="none" spc="0" normalizeH="0" baseline="0" noProof="0" dirty="0">
                <a:ln>
                  <a:noFill/>
                </a:ln>
                <a:solidFill>
                  <a:prstClr val="black"/>
                </a:solidFill>
                <a:effectLst/>
                <a:uLnTx/>
                <a:uFillTx/>
                <a:latin typeface="Calibri"/>
                <a:ea typeface="+mn-ea"/>
                <a:cs typeface="+mn-cs"/>
              </a:rPr>
              <a:t>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grazing</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To translate into knowledge, management tools and grazing systems</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Calibri"/>
                <a:ea typeface="+mn-ea"/>
                <a:cs typeface="+mn-cs"/>
              </a:rPr>
              <a:t>Stimulates</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use</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and</a:t>
            </a:r>
            <a:r>
              <a:rPr kumimoji="0" lang="nl-NL" sz="1800" b="1" i="0" u="none" strike="noStrike" kern="1200" cap="none" spc="0" normalizeH="0" baseline="0" noProof="0" dirty="0">
                <a:ln>
                  <a:noFill/>
                </a:ln>
                <a:solidFill>
                  <a:prstClr val="black"/>
                </a:solidFill>
                <a:effectLst/>
                <a:uLnTx/>
                <a:uFillTx/>
                <a:latin typeface="Calibri"/>
                <a:ea typeface="+mn-ea"/>
                <a:cs typeface="+mn-cs"/>
              </a:rPr>
              <a:t> development of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grazing</a:t>
            </a:r>
            <a:r>
              <a:rPr kumimoji="0" lang="nl-NL" sz="1800" b="1" i="0" u="none" strike="noStrike" kern="1200" cap="none" spc="0" normalizeH="0" baseline="0" noProof="0" dirty="0">
                <a:ln>
                  <a:noFill/>
                </a:ln>
                <a:solidFill>
                  <a:prstClr val="black"/>
                </a:solidFill>
                <a:effectLst/>
                <a:uLnTx/>
                <a:uFillTx/>
                <a:latin typeface="Calibri"/>
                <a:ea typeface="+mn-ea"/>
                <a:cs typeface="+mn-cs"/>
              </a:rPr>
              <a:t> in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the</a:t>
            </a:r>
            <a:r>
              <a:rPr kumimoji="0" lang="nl-NL" sz="1800" b="1" i="0" u="none" strike="noStrike" kern="1200" cap="none" spc="0" normalizeH="0" baseline="0" noProof="0" dirty="0">
                <a:ln>
                  <a:noFill/>
                </a:ln>
                <a:solidFill>
                  <a:prstClr val="black"/>
                </a:solidFill>
                <a:effectLst/>
                <a:uLnTx/>
                <a:uFillTx/>
                <a:latin typeface="Calibri"/>
                <a:ea typeface="+mn-ea"/>
                <a:cs typeface="+mn-cs"/>
              </a:rPr>
              <a:t> Netherlands, as part of modern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craftmanship</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now</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and</a:t>
            </a:r>
            <a:r>
              <a:rPr kumimoji="0" lang="nl-NL" sz="1800" b="1" i="0" u="none" strike="noStrike" kern="1200" cap="none" spc="0" normalizeH="0" baseline="0" noProof="0" dirty="0">
                <a:ln>
                  <a:noFill/>
                </a:ln>
                <a:solidFill>
                  <a:prstClr val="black"/>
                </a:solidFill>
                <a:effectLst/>
                <a:uLnTx/>
                <a:uFillTx/>
                <a:latin typeface="Calibri"/>
                <a:ea typeface="+mn-ea"/>
                <a:cs typeface="+mn-cs"/>
              </a:rPr>
              <a:t> in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the</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future</a:t>
            </a:r>
            <a:endParaRPr kumimoji="0" lang="nl-NL" sz="1800" b="1"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56767798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Belgium</a:t>
            </a:r>
            <a:endParaRPr lang="nl-NL" dirty="0"/>
          </a:p>
        </p:txBody>
      </p:sp>
      <p:sp>
        <p:nvSpPr>
          <p:cNvPr id="4" name="Titel 3"/>
          <p:cNvSpPr>
            <a:spLocks noGrp="1"/>
          </p:cNvSpPr>
          <p:nvPr>
            <p:ph type="ctrTitle"/>
          </p:nvPr>
        </p:nvSpPr>
        <p:spPr/>
        <p:txBody>
          <a:bodyPr/>
          <a:lstStyle/>
          <a:p>
            <a:endParaRPr lang="nl-NL"/>
          </a:p>
        </p:txBody>
      </p:sp>
    </p:spTree>
    <p:extLst>
      <p:ext uri="{BB962C8B-B14F-4D97-AF65-F5344CB8AC3E}">
        <p14:creationId xmlns:p14="http://schemas.microsoft.com/office/powerpoint/2010/main" val="4276259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362204-5CA9-4B86-8EAE-435D2268F2C6}"/>
              </a:ext>
            </a:extLst>
          </p:cNvPr>
          <p:cNvSpPr>
            <a:spLocks noGrp="1" noChangeArrowheads="1"/>
          </p:cNvSpPr>
          <p:nvPr>
            <p:ph type="title"/>
          </p:nvPr>
        </p:nvSpPr>
        <p:spPr>
          <a:xfrm>
            <a:off x="240700" y="2058460"/>
            <a:ext cx="8796620" cy="1606016"/>
          </a:xfrm>
          <a:noFill/>
        </p:spPr>
        <p:txBody>
          <a:bodyPr/>
          <a:lstStyle/>
          <a:p>
            <a:pPr algn="l" eaLnBrk="1" hangingPunct="1"/>
            <a:r>
              <a:rPr lang="fr-FR" altLang="nl-NL" sz="2800" b="1" dirty="0" err="1">
                <a:solidFill>
                  <a:schemeClr val="tx1">
                    <a:lumMod val="95000"/>
                    <a:lumOff val="5000"/>
                  </a:schemeClr>
                </a:solidFill>
                <a:latin typeface="+mn-lt"/>
              </a:rPr>
              <a:t>Temperate</a:t>
            </a:r>
            <a:r>
              <a:rPr lang="fr-FR" altLang="nl-NL" sz="2800" b="1" dirty="0">
                <a:solidFill>
                  <a:schemeClr val="tx1">
                    <a:lumMod val="95000"/>
                    <a:lumOff val="5000"/>
                  </a:schemeClr>
                </a:solidFill>
                <a:latin typeface="+mn-lt"/>
              </a:rPr>
              <a:t> </a:t>
            </a:r>
            <a:r>
              <a:rPr lang="fr-FR" altLang="nl-NL" sz="2800" b="1" dirty="0" err="1">
                <a:solidFill>
                  <a:schemeClr val="tx1">
                    <a:lumMod val="95000"/>
                    <a:lumOff val="5000"/>
                  </a:schemeClr>
                </a:solidFill>
                <a:latin typeface="+mn-lt"/>
              </a:rPr>
              <a:t>legumes</a:t>
            </a:r>
            <a:r>
              <a:rPr lang="fr-FR" altLang="nl-NL" sz="2800" b="1" dirty="0">
                <a:solidFill>
                  <a:schemeClr val="tx1">
                    <a:lumMod val="95000"/>
                    <a:lumOff val="5000"/>
                  </a:schemeClr>
                </a:solidFill>
                <a:latin typeface="+mn-lt"/>
              </a:rPr>
              <a:t>: </a:t>
            </a:r>
            <a:br>
              <a:rPr lang="fr-FR" altLang="nl-NL" sz="2800" b="1" dirty="0">
                <a:solidFill>
                  <a:schemeClr val="tx1">
                    <a:lumMod val="95000"/>
                    <a:lumOff val="5000"/>
                  </a:schemeClr>
                </a:solidFill>
                <a:latin typeface="+mn-lt"/>
              </a:rPr>
            </a:br>
            <a:r>
              <a:rPr lang="fr-FR" altLang="nl-NL" sz="2800" b="1" dirty="0">
                <a:solidFill>
                  <a:schemeClr val="tx1">
                    <a:lumMod val="95000"/>
                    <a:lumOff val="5000"/>
                  </a:schemeClr>
                </a:solidFill>
                <a:latin typeface="+mn-lt"/>
              </a:rPr>
              <a:t>key-</a:t>
            </a:r>
            <a:r>
              <a:rPr lang="fr-FR" altLang="nl-NL" sz="2800" b="1" dirty="0" err="1">
                <a:solidFill>
                  <a:schemeClr val="tx1">
                    <a:lumMod val="95000"/>
                    <a:lumOff val="5000"/>
                  </a:schemeClr>
                </a:solidFill>
                <a:latin typeface="+mn-lt"/>
              </a:rPr>
              <a:t>species</a:t>
            </a:r>
            <a:r>
              <a:rPr lang="fr-FR" altLang="nl-NL" sz="2800" b="1" dirty="0">
                <a:solidFill>
                  <a:schemeClr val="tx1">
                    <a:lumMod val="95000"/>
                    <a:lumOff val="5000"/>
                  </a:schemeClr>
                </a:solidFill>
                <a:latin typeface="+mn-lt"/>
              </a:rPr>
              <a:t> for </a:t>
            </a:r>
            <a:r>
              <a:rPr lang="fr-FR" altLang="nl-NL" sz="2800" b="1" dirty="0" err="1">
                <a:solidFill>
                  <a:schemeClr val="tx1">
                    <a:lumMod val="95000"/>
                    <a:lumOff val="5000"/>
                  </a:schemeClr>
                </a:solidFill>
                <a:latin typeface="+mn-lt"/>
              </a:rPr>
              <a:t>sustainable</a:t>
            </a:r>
            <a:r>
              <a:rPr lang="fr-FR" altLang="nl-NL" sz="2800" b="1" dirty="0">
                <a:solidFill>
                  <a:schemeClr val="tx1">
                    <a:lumMod val="95000"/>
                    <a:lumOff val="5000"/>
                  </a:schemeClr>
                </a:solidFill>
                <a:latin typeface="+mn-lt"/>
              </a:rPr>
              <a:t> </a:t>
            </a:r>
            <a:r>
              <a:rPr lang="fr-FR" altLang="nl-NL" sz="2800" b="1" dirty="0" err="1">
                <a:solidFill>
                  <a:schemeClr val="tx1">
                    <a:lumMod val="95000"/>
                    <a:lumOff val="5000"/>
                  </a:schemeClr>
                </a:solidFill>
                <a:latin typeface="+mn-lt"/>
              </a:rPr>
              <a:t>temperate</a:t>
            </a:r>
            <a:r>
              <a:rPr lang="fr-FR" altLang="nl-NL" sz="2800" b="1" dirty="0">
                <a:solidFill>
                  <a:schemeClr val="tx1">
                    <a:lumMod val="95000"/>
                    <a:lumOff val="5000"/>
                  </a:schemeClr>
                </a:solidFill>
                <a:latin typeface="+mn-lt"/>
              </a:rPr>
              <a:t> </a:t>
            </a:r>
            <a:r>
              <a:rPr lang="fr-FR" altLang="nl-NL" sz="2800" b="1" dirty="0" smtClean="0">
                <a:solidFill>
                  <a:schemeClr val="tx1">
                    <a:lumMod val="95000"/>
                    <a:lumOff val="5000"/>
                  </a:schemeClr>
                </a:solidFill>
                <a:latin typeface="+mn-lt"/>
              </a:rPr>
              <a:t>mixtures of </a:t>
            </a:r>
            <a:r>
              <a:rPr lang="fr-FR" altLang="nl-NL" sz="2800" b="1" dirty="0" err="1" smtClean="0">
                <a:solidFill>
                  <a:schemeClr val="tx1">
                    <a:lumMod val="95000"/>
                    <a:lumOff val="5000"/>
                  </a:schemeClr>
                </a:solidFill>
                <a:latin typeface="+mn-lt"/>
              </a:rPr>
              <a:t>Belgium</a:t>
            </a:r>
            <a:endParaRPr lang="fr-FR" altLang="nl-NL" sz="2800" dirty="0">
              <a:solidFill>
                <a:schemeClr val="tx1">
                  <a:lumMod val="95000"/>
                  <a:lumOff val="5000"/>
                </a:schemeClr>
              </a:solidFill>
              <a:latin typeface="+mn-lt"/>
            </a:endParaRPr>
          </a:p>
        </p:txBody>
      </p:sp>
      <p:sp>
        <p:nvSpPr>
          <p:cNvPr id="4099" name="Rectangle 3">
            <a:extLst>
              <a:ext uri="{FF2B5EF4-FFF2-40B4-BE49-F238E27FC236}">
                <a16:creationId xmlns:a16="http://schemas.microsoft.com/office/drawing/2014/main" id="{442639BE-32BB-4EF9-A421-01F792EF748F}"/>
              </a:ext>
            </a:extLst>
          </p:cNvPr>
          <p:cNvSpPr>
            <a:spLocks noGrp="1" noChangeArrowheads="1"/>
          </p:cNvSpPr>
          <p:nvPr>
            <p:ph type="subTitle" idx="4294967295"/>
          </p:nvPr>
        </p:nvSpPr>
        <p:spPr>
          <a:xfrm>
            <a:off x="0" y="4069080"/>
            <a:ext cx="9144000" cy="1706880"/>
          </a:xfrm>
          <a:prstGeom prst="rect">
            <a:avLst/>
          </a:prstGeom>
          <a:solidFill>
            <a:srgbClr val="FFCC99">
              <a:alpha val="41176"/>
            </a:srgbClr>
          </a:solidFill>
        </p:spPr>
        <p:txBody>
          <a:bodyPr/>
          <a:lstStyle/>
          <a:p>
            <a:pPr eaLnBrk="1" hangingPunct="1"/>
            <a:r>
              <a:rPr lang="en-GB" altLang="nl-NL" sz="2400" b="1" dirty="0">
                <a:latin typeface="Times New Roman" panose="02020603050405020304" pitchFamily="18" charset="0"/>
              </a:rPr>
              <a:t>Peeters A.</a:t>
            </a:r>
            <a:r>
              <a:rPr lang="en-GB" altLang="nl-NL" sz="2400" b="1" baseline="30000" dirty="0">
                <a:latin typeface="Times New Roman" panose="02020603050405020304" pitchFamily="18" charset="0"/>
              </a:rPr>
              <a:t>1</a:t>
            </a:r>
            <a:r>
              <a:rPr lang="en-GB" altLang="nl-NL" sz="2400" b="1" dirty="0">
                <a:latin typeface="Times New Roman" panose="02020603050405020304" pitchFamily="18" charset="0"/>
              </a:rPr>
              <a:t>, </a:t>
            </a:r>
            <a:r>
              <a:rPr lang="en-GB" altLang="nl-NL" sz="2400" b="1" dirty="0" err="1">
                <a:latin typeface="Times New Roman" panose="02020603050405020304" pitchFamily="18" charset="0"/>
              </a:rPr>
              <a:t>Parente</a:t>
            </a:r>
            <a:r>
              <a:rPr lang="en-GB" altLang="nl-NL" sz="2400" b="1" dirty="0">
                <a:latin typeface="Times New Roman" panose="02020603050405020304" pitchFamily="18" charset="0"/>
              </a:rPr>
              <a:t> G.</a:t>
            </a:r>
            <a:r>
              <a:rPr lang="en-GB" altLang="nl-NL" sz="2400" b="1" baseline="30000" dirty="0">
                <a:latin typeface="Times New Roman" panose="02020603050405020304" pitchFamily="18" charset="0"/>
              </a:rPr>
              <a:t>2</a:t>
            </a:r>
            <a:r>
              <a:rPr lang="en-GB" altLang="nl-NL" sz="2400" b="1" dirty="0">
                <a:latin typeface="Times New Roman" panose="02020603050405020304" pitchFamily="18" charset="0"/>
              </a:rPr>
              <a:t> and Le Gall A.</a:t>
            </a:r>
            <a:r>
              <a:rPr lang="en-GB" altLang="nl-NL" sz="2400" b="1" baseline="30000" dirty="0">
                <a:latin typeface="Times New Roman" panose="02020603050405020304" pitchFamily="18" charset="0"/>
              </a:rPr>
              <a:t>3</a:t>
            </a:r>
            <a:endParaRPr lang="en-GB" altLang="nl-NL" sz="2400" b="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1</a:t>
            </a:r>
            <a:r>
              <a:rPr lang="en-GB" altLang="nl-NL" sz="2400" b="1" i="1" dirty="0">
                <a:latin typeface="Times New Roman" panose="02020603050405020304" pitchFamily="18" charset="0"/>
              </a:rPr>
              <a:t>Unit of Grassland Ecology, UCL, Belgium</a:t>
            </a:r>
          </a:p>
          <a:p>
            <a:pPr eaLnBrk="1" hangingPunct="1"/>
            <a:r>
              <a:rPr lang="es-ES" altLang="nl-NL" sz="2400" b="1" i="1" baseline="30000" dirty="0">
                <a:latin typeface="Times New Roman" panose="02020603050405020304" pitchFamily="18" charset="0"/>
              </a:rPr>
              <a:t>	2</a:t>
            </a:r>
            <a:r>
              <a:rPr lang="es-ES" altLang="nl-NL" sz="2400" b="1" i="1" dirty="0">
                <a:latin typeface="Times New Roman" panose="02020603050405020304" pitchFamily="18" charset="0"/>
              </a:rPr>
              <a:t>ERSA, </a:t>
            </a:r>
            <a:r>
              <a:rPr lang="es-ES" altLang="nl-NL" sz="2400" b="1" i="1" dirty="0" err="1">
                <a:latin typeface="Times New Roman" panose="02020603050405020304" pitchFamily="18" charset="0"/>
              </a:rPr>
              <a:t>Italy</a:t>
            </a:r>
            <a:endParaRPr lang="es-ES" altLang="nl-NL" sz="2400" b="1" i="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3</a:t>
            </a:r>
            <a:r>
              <a:rPr lang="en-GB" altLang="nl-NL" sz="2400" b="1" i="1" dirty="0">
                <a:latin typeface="Times New Roman" panose="02020603050405020304" pitchFamily="18" charset="0"/>
              </a:rPr>
              <a:t>Institut de </a:t>
            </a:r>
            <a:r>
              <a:rPr lang="en-GB" altLang="nl-NL" sz="2400" b="1" i="1" dirty="0" err="1">
                <a:latin typeface="Times New Roman" panose="02020603050405020304" pitchFamily="18" charset="0"/>
              </a:rPr>
              <a:t>l</a:t>
            </a:r>
            <a:r>
              <a:rPr lang="en-GB" altLang="fr-FR" sz="2400" b="1" i="1" dirty="0" err="1"/>
              <a:t>’</a:t>
            </a:r>
            <a:r>
              <a:rPr lang="en-GB" altLang="ja-JP" sz="2400" b="1" i="1" dirty="0" err="1">
                <a:latin typeface="Times New Roman" panose="02020603050405020304" pitchFamily="18" charset="0"/>
              </a:rPr>
              <a:t>Elevage</a:t>
            </a:r>
            <a:r>
              <a:rPr lang="en-GB" altLang="ja-JP" sz="2400" b="1" i="1" dirty="0">
                <a:latin typeface="Times New Roman" panose="02020603050405020304" pitchFamily="18" charset="0"/>
              </a:rPr>
              <a:t>, France</a:t>
            </a:r>
            <a:endParaRPr lang="fr-FR" altLang="nl-NL" sz="2400" b="1" i="1" dirty="0">
              <a:latin typeface="Times New Roman" panose="02020603050405020304" pitchFamily="18" charset="0"/>
            </a:endParaRPr>
          </a:p>
        </p:txBody>
      </p:sp>
    </p:spTree>
    <p:extLst>
      <p:ext uri="{BB962C8B-B14F-4D97-AF65-F5344CB8AC3E}">
        <p14:creationId xmlns:p14="http://schemas.microsoft.com/office/powerpoint/2010/main" val="10353288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DCE663BD-7BA4-4D1C-B765-4C22595C39CC}"/>
              </a:ext>
            </a:extLst>
          </p:cNvPr>
          <p:cNvSpPr txBox="1">
            <a:spLocks noChangeArrowheads="1"/>
          </p:cNvSpPr>
          <p:nvPr/>
        </p:nvSpPr>
        <p:spPr bwMode="auto">
          <a:xfrm>
            <a:off x="190500" y="1265382"/>
            <a:ext cx="89535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Renewed interested in forage legumes</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Recent European research programmes:</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LEGSIL </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Legume Silages for Animal Production</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16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1997-2001</a:t>
            </a:r>
            <a:r>
              <a:rPr kumimoji="0" lang="en-GB" altLang="nl-NL" sz="2000" b="1"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a:t>
            </a: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LEGGRAZE </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Low input animal production based on forage legumes for grazing systems</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2001-2005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European research network: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COST action 852 </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Quality legume-based forage systems for contrasting environments</a:t>
            </a:r>
            <a:r>
              <a:rPr kumimoji="0" lang="en-GB" altLang="fr-FR"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2001-2006</a:t>
            </a:r>
            <a:endParaRPr kumimoji="0" lang="fr-FR"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ctrTitle"/>
          </p:nvPr>
        </p:nvSpPr>
        <p:spPr>
          <a:xfrm>
            <a:off x="664308" y="710630"/>
            <a:ext cx="6687837" cy="462387"/>
          </a:xfrm>
        </p:spPr>
        <p:txBody>
          <a:bodyPr/>
          <a:lstStyle/>
          <a:p>
            <a:r>
              <a:rPr lang="nl-NL" sz="2000" dirty="0" err="1" smtClean="0"/>
              <a:t>Introduction</a:t>
            </a:r>
            <a:endParaRPr lang="nl-NL" sz="2000" dirty="0"/>
          </a:p>
        </p:txBody>
      </p:sp>
    </p:spTree>
    <p:extLst>
      <p:ext uri="{BB962C8B-B14F-4D97-AF65-F5344CB8AC3E}">
        <p14:creationId xmlns:p14="http://schemas.microsoft.com/office/powerpoint/2010/main" val="196571914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2A8A72-A1B6-4657-926A-CCFDBBF31A22}"/>
              </a:ext>
            </a:extLst>
          </p:cNvPr>
          <p:cNvSpPr>
            <a:spLocks noGrp="1" noChangeArrowheads="1"/>
          </p:cNvSpPr>
          <p:nvPr>
            <p:ph type="title"/>
          </p:nvPr>
        </p:nvSpPr>
        <p:spPr/>
        <p:txBody>
          <a:bodyPr/>
          <a:lstStyle/>
          <a:p>
            <a:pPr algn="l" eaLnBrk="1" hangingPunct="1"/>
            <a:r>
              <a:rPr lang="fr-FR" altLang="nl-NL" sz="2800" b="1" dirty="0" err="1" smtClean="0">
                <a:solidFill>
                  <a:schemeClr val="tx1"/>
                </a:solidFill>
                <a:latin typeface="+mn-lt"/>
              </a:rPr>
              <a:t>Species</a:t>
            </a:r>
            <a:endParaRPr lang="fr-FR" altLang="nl-NL" sz="2800" b="1" dirty="0">
              <a:solidFill>
                <a:schemeClr val="tx1"/>
              </a:solidFill>
              <a:latin typeface="+mn-lt"/>
            </a:endParaRPr>
          </a:p>
        </p:txBody>
      </p:sp>
      <p:sp>
        <p:nvSpPr>
          <p:cNvPr id="3" name="Tijdelijke aanduiding voor inhoud 2"/>
          <p:cNvSpPr>
            <a:spLocks noGrp="1"/>
          </p:cNvSpPr>
          <p:nvPr>
            <p:ph idx="1"/>
          </p:nvPr>
        </p:nvSpPr>
        <p:spPr>
          <a:xfrm>
            <a:off x="628650" y="1576243"/>
            <a:ext cx="7886700" cy="4351338"/>
          </a:xfrm>
        </p:spPr>
        <p:txBody>
          <a:bodyPr/>
          <a:lstStyle/>
          <a:p>
            <a:r>
              <a:rPr lang="en-GB" altLang="nl-NL" sz="2400" b="1" dirty="0"/>
              <a:t>White clover (</a:t>
            </a:r>
            <a:r>
              <a:rPr lang="en-GB" altLang="nl-NL" sz="2400" b="1" i="1" dirty="0" err="1"/>
              <a:t>Trifolium</a:t>
            </a:r>
            <a:r>
              <a:rPr lang="en-GB" altLang="nl-NL" sz="2400" b="1" i="1" dirty="0"/>
              <a:t> </a:t>
            </a:r>
            <a:r>
              <a:rPr lang="en-GB" altLang="nl-NL" sz="2400" b="1" i="1" dirty="0" err="1"/>
              <a:t>repens</a:t>
            </a:r>
            <a:r>
              <a:rPr lang="en-GB" altLang="nl-NL" sz="2400" b="1" dirty="0"/>
              <a:t>) </a:t>
            </a:r>
            <a:endParaRPr lang="en-GB" altLang="nl-NL" sz="2400" b="1" dirty="0" smtClean="0"/>
          </a:p>
          <a:p>
            <a:r>
              <a:rPr lang="en-GB" altLang="nl-NL" sz="2400" b="1" dirty="0" smtClean="0"/>
              <a:t>Red </a:t>
            </a:r>
            <a:r>
              <a:rPr lang="en-GB" altLang="nl-NL" sz="2400" b="1" dirty="0"/>
              <a:t>clover (</a:t>
            </a:r>
            <a:r>
              <a:rPr lang="en-GB" altLang="nl-NL" sz="2400" b="1" i="1" dirty="0" err="1"/>
              <a:t>Trifolium</a:t>
            </a:r>
            <a:r>
              <a:rPr lang="en-GB" altLang="nl-NL" sz="2400" b="1" i="1" dirty="0"/>
              <a:t> </a:t>
            </a:r>
            <a:r>
              <a:rPr lang="en-GB" altLang="nl-NL" sz="2400" b="1" i="1" dirty="0" err="1"/>
              <a:t>pratense</a:t>
            </a:r>
            <a:r>
              <a:rPr lang="en-GB" altLang="nl-NL" sz="2400" b="1" dirty="0" smtClean="0"/>
              <a:t>)</a:t>
            </a:r>
          </a:p>
          <a:p>
            <a:r>
              <a:rPr lang="en-GB" altLang="nl-NL" sz="2400" b="1" dirty="0" smtClean="0"/>
              <a:t>Lucerne </a:t>
            </a:r>
            <a:r>
              <a:rPr lang="en-GB" altLang="nl-NL" sz="2400" b="1" dirty="0"/>
              <a:t>(</a:t>
            </a:r>
            <a:r>
              <a:rPr lang="en-GB" altLang="nl-NL" sz="2400" b="1" i="1" dirty="0" err="1"/>
              <a:t>Medicago</a:t>
            </a:r>
            <a:r>
              <a:rPr lang="en-GB" altLang="nl-NL" sz="2400" b="1" i="1" dirty="0"/>
              <a:t> </a:t>
            </a:r>
            <a:r>
              <a:rPr lang="en-GB" altLang="nl-NL" sz="2400" b="1" i="1" dirty="0" err="1"/>
              <a:t>sativa</a:t>
            </a:r>
            <a:r>
              <a:rPr lang="en-GB" altLang="nl-NL" sz="2400" b="1" dirty="0"/>
              <a:t>)</a:t>
            </a:r>
            <a:endParaRPr lang="nl-NL" sz="2400" dirty="0"/>
          </a:p>
        </p:txBody>
      </p:sp>
      <p:grpSp>
        <p:nvGrpSpPr>
          <p:cNvPr id="8196" name="Group 9">
            <a:extLst>
              <a:ext uri="{FF2B5EF4-FFF2-40B4-BE49-F238E27FC236}">
                <a16:creationId xmlns:a16="http://schemas.microsoft.com/office/drawing/2014/main" id="{490D7BB9-3A64-491D-935E-8C40582E436B}"/>
              </a:ext>
            </a:extLst>
          </p:cNvPr>
          <p:cNvGrpSpPr>
            <a:grpSpLocks/>
          </p:cNvGrpSpPr>
          <p:nvPr/>
        </p:nvGrpSpPr>
        <p:grpSpPr bwMode="auto">
          <a:xfrm>
            <a:off x="0" y="3260725"/>
            <a:ext cx="9144000" cy="3216275"/>
            <a:chOff x="471" y="2054"/>
            <a:chExt cx="4857" cy="1690"/>
          </a:xfrm>
        </p:grpSpPr>
        <p:pic>
          <p:nvPicPr>
            <p:cNvPr id="8197" name="Picture 5">
              <a:extLst>
                <a:ext uri="{FF2B5EF4-FFF2-40B4-BE49-F238E27FC236}">
                  <a16:creationId xmlns:a16="http://schemas.microsoft.com/office/drawing/2014/main" id="{9C9AA161-D6B2-495E-B710-BEEF7081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 y="2054"/>
              <a:ext cx="1689"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138BA509-7820-42CF-93CE-9878F593D4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 y="2064"/>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AF30367E-9FE4-4F7C-929E-58A83D9EA1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3" y="2064"/>
              <a:ext cx="178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260803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23170" y="329751"/>
            <a:ext cx="49688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Forage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has to be preserved for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an 8-month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winter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period. In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the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past,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hay-making</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was the only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available method</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4728021" y="2158738"/>
            <a:ext cx="395195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1970s and 1980s – transition from </a:t>
            </a:r>
            <a:r>
              <a:rPr kumimoji="0" lang="en-US"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hay to silage</a:t>
            </a: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Larger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farms</a:t>
            </a: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Less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weather-dependent</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Lower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nutrient losses</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Higher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milk production</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7" name="Text Box 5"/>
          <p:cNvSpPr txBox="1">
            <a:spLocks noChangeArrowheads="1"/>
          </p:cNvSpPr>
          <p:nvPr/>
        </p:nvSpPr>
        <p:spPr bwMode="auto">
          <a:xfrm>
            <a:off x="427886" y="5022113"/>
            <a:ext cx="496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After 1980, </a:t>
            </a:r>
            <a:r>
              <a:rPr kumimoji="0" lang="en-US" altLang="sv-SE" sz="2000" b="1"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silage</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making took over and is now the dominant harvesting method</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2" name="Bildobjekt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4822" y="1571624"/>
            <a:ext cx="3794490" cy="2867928"/>
          </a:xfrm>
          <a:prstGeom prst="rect">
            <a:avLst/>
          </a:prstGeom>
        </p:spPr>
      </p:pic>
      <p:pic>
        <p:nvPicPr>
          <p:cNvPr id="3" name="Bildobjekt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5541" y="4014878"/>
            <a:ext cx="3563118" cy="2672339"/>
          </a:xfrm>
          <a:prstGeom prst="rect">
            <a:avLst/>
          </a:prstGeom>
        </p:spPr>
      </p:pic>
      <p:sp>
        <p:nvSpPr>
          <p:cNvPr id="8" name="textruta 7"/>
          <p:cNvSpPr txBox="1"/>
          <p:nvPr/>
        </p:nvSpPr>
        <p:spPr>
          <a:xfrm>
            <a:off x="7458701" y="6352331"/>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7754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DB4E228E-09C9-4BCE-B5DB-A65A24290B3B}"/>
              </a:ext>
            </a:extLst>
          </p:cNvPr>
          <p:cNvSpPr>
            <a:spLocks noGrp="1" noChangeArrowheads="1"/>
          </p:cNvSpPr>
          <p:nvPr>
            <p:ph type="title"/>
          </p:nvPr>
        </p:nvSpPr>
        <p:spPr/>
        <p:txBody>
          <a:bodyPr/>
          <a:lstStyle/>
          <a:p>
            <a:pPr algn="l"/>
            <a:r>
              <a:rPr lang="en-GB" altLang="nl-NL" sz="2800" dirty="0" smtClean="0">
                <a:solidFill>
                  <a:schemeClr val="tx1"/>
                </a:solidFill>
                <a:latin typeface="+mn-lt"/>
                <a:ea typeface="MS PGothic" panose="020B0600070205080204" pitchFamily="34" charset="-128"/>
              </a:rPr>
              <a:t>Secondary species</a:t>
            </a:r>
            <a:endParaRPr lang="fr-FR" altLang="nl-NL" sz="2800" b="1" dirty="0">
              <a:solidFill>
                <a:schemeClr val="tx1"/>
              </a:solidFill>
              <a:latin typeface="+mn-lt"/>
            </a:endParaRPr>
          </a:p>
        </p:txBody>
      </p:sp>
      <p:sp>
        <p:nvSpPr>
          <p:cNvPr id="2" name="Tijdelijke aanduiding voor inhoud 1"/>
          <p:cNvSpPr>
            <a:spLocks noGrp="1"/>
          </p:cNvSpPr>
          <p:nvPr>
            <p:ph idx="1"/>
          </p:nvPr>
        </p:nvSpPr>
        <p:spPr>
          <a:xfrm>
            <a:off x="628650" y="1536339"/>
            <a:ext cx="7886700" cy="4351338"/>
          </a:xfrm>
        </p:spPr>
        <p:txBody>
          <a:bodyPr/>
          <a:lstStyle/>
          <a:p>
            <a:r>
              <a:rPr lang="en-GB" altLang="nl-NL" sz="2400" b="1" dirty="0" err="1" smtClean="0"/>
              <a:t>Sainfoin</a:t>
            </a:r>
            <a:r>
              <a:rPr lang="en-GB" altLang="nl-NL" sz="2400" b="1" dirty="0" smtClean="0"/>
              <a:t> </a:t>
            </a:r>
            <a:r>
              <a:rPr lang="en-GB" altLang="nl-NL" sz="2400" b="1" dirty="0"/>
              <a:t>(</a:t>
            </a:r>
            <a:r>
              <a:rPr lang="en-GB" altLang="nl-NL" sz="2400" b="1" i="1" dirty="0" err="1"/>
              <a:t>Onobrychis</a:t>
            </a:r>
            <a:r>
              <a:rPr lang="en-GB" altLang="nl-NL" sz="2400" b="1" i="1" dirty="0"/>
              <a:t> </a:t>
            </a:r>
            <a:r>
              <a:rPr lang="en-GB" altLang="nl-NL" sz="2400" b="1" i="1" dirty="0" err="1"/>
              <a:t>viciifolia</a:t>
            </a:r>
            <a:r>
              <a:rPr lang="en-GB" altLang="nl-NL" sz="2400" b="1" dirty="0" smtClean="0"/>
              <a:t>)</a:t>
            </a:r>
          </a:p>
          <a:p>
            <a:r>
              <a:rPr lang="en-GB" altLang="nl-NL" sz="2400" b="1" dirty="0" err="1" smtClean="0"/>
              <a:t>Birdsfoot</a:t>
            </a:r>
            <a:r>
              <a:rPr lang="en-GB" altLang="nl-NL" sz="2400" b="1" dirty="0" smtClean="0"/>
              <a:t> </a:t>
            </a:r>
            <a:r>
              <a:rPr lang="en-GB" altLang="nl-NL" sz="2400" b="1" dirty="0"/>
              <a:t>trefoils (</a:t>
            </a:r>
            <a:r>
              <a:rPr lang="en-GB" altLang="nl-NL" sz="2400" b="1" i="1" dirty="0"/>
              <a:t>Lotus</a:t>
            </a:r>
            <a:r>
              <a:rPr lang="en-GB" altLang="nl-NL" sz="2400" b="1" dirty="0"/>
              <a:t> spp</a:t>
            </a:r>
            <a:r>
              <a:rPr lang="en-GB" altLang="nl-NL" sz="2400" b="1" dirty="0" smtClean="0"/>
              <a:t>.)</a:t>
            </a:r>
          </a:p>
          <a:p>
            <a:r>
              <a:rPr lang="en-GB" altLang="nl-NL" sz="2400" b="1" dirty="0" smtClean="0"/>
              <a:t>Alsike </a:t>
            </a:r>
            <a:r>
              <a:rPr lang="en-GB" altLang="nl-NL" sz="2400" b="1" dirty="0"/>
              <a:t>clover (</a:t>
            </a:r>
            <a:r>
              <a:rPr lang="en-GB" altLang="nl-NL" sz="2400" b="1" i="1" dirty="0" err="1"/>
              <a:t>Trifolium</a:t>
            </a:r>
            <a:r>
              <a:rPr lang="en-GB" altLang="nl-NL" sz="2400" b="1" i="1" dirty="0"/>
              <a:t> </a:t>
            </a:r>
            <a:r>
              <a:rPr lang="en-GB" altLang="nl-NL" sz="2400" b="1" i="1" dirty="0" err="1"/>
              <a:t>hybridum</a:t>
            </a:r>
            <a:r>
              <a:rPr lang="en-GB" altLang="nl-NL" sz="2400" b="1" dirty="0" smtClean="0"/>
              <a:t>)</a:t>
            </a:r>
          </a:p>
          <a:p>
            <a:r>
              <a:rPr lang="en-GB" altLang="nl-NL" sz="2400" b="1" dirty="0" err="1" smtClean="0"/>
              <a:t>Galega</a:t>
            </a:r>
            <a:r>
              <a:rPr lang="en-GB" altLang="nl-NL" sz="2400" b="1" dirty="0" smtClean="0"/>
              <a:t> </a:t>
            </a:r>
            <a:r>
              <a:rPr lang="en-GB" altLang="nl-NL" sz="2400" b="1" dirty="0"/>
              <a:t>(</a:t>
            </a:r>
            <a:r>
              <a:rPr lang="en-GB" altLang="nl-NL" sz="2400" b="1" i="1" dirty="0" err="1"/>
              <a:t>Galega</a:t>
            </a:r>
            <a:r>
              <a:rPr lang="en-GB" altLang="nl-NL" sz="2400" b="1" i="1" dirty="0"/>
              <a:t> </a:t>
            </a:r>
            <a:r>
              <a:rPr lang="en-GB" altLang="nl-NL" sz="2400" b="1" i="1" dirty="0" err="1"/>
              <a:t>orientalis</a:t>
            </a:r>
            <a:r>
              <a:rPr lang="en-GB" altLang="nl-NL" sz="2400" b="1" dirty="0"/>
              <a:t>)</a:t>
            </a:r>
            <a:endParaRPr lang="nl-NL" sz="2400" dirty="0"/>
          </a:p>
        </p:txBody>
      </p:sp>
      <p:grpSp>
        <p:nvGrpSpPr>
          <p:cNvPr id="10244" name="Group 1032">
            <a:extLst>
              <a:ext uri="{FF2B5EF4-FFF2-40B4-BE49-F238E27FC236}">
                <a16:creationId xmlns:a16="http://schemas.microsoft.com/office/drawing/2014/main" id="{935BE558-D24C-4FC1-AFAC-3E09DAD556AB}"/>
              </a:ext>
            </a:extLst>
          </p:cNvPr>
          <p:cNvGrpSpPr>
            <a:grpSpLocks/>
          </p:cNvGrpSpPr>
          <p:nvPr/>
        </p:nvGrpSpPr>
        <p:grpSpPr bwMode="auto">
          <a:xfrm>
            <a:off x="0" y="3673475"/>
            <a:ext cx="9144000" cy="3032125"/>
            <a:chOff x="0" y="2314"/>
            <a:chExt cx="5760" cy="1910"/>
          </a:xfrm>
        </p:grpSpPr>
        <p:pic>
          <p:nvPicPr>
            <p:cNvPr id="10245" name="Picture 1028">
              <a:extLst>
                <a:ext uri="{FF2B5EF4-FFF2-40B4-BE49-F238E27FC236}">
                  <a16:creationId xmlns:a16="http://schemas.microsoft.com/office/drawing/2014/main" id="{6C2DD05E-7751-4A06-B7A3-4B3233726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231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29">
              <a:extLst>
                <a:ext uri="{FF2B5EF4-FFF2-40B4-BE49-F238E27FC236}">
                  <a16:creationId xmlns:a16="http://schemas.microsoft.com/office/drawing/2014/main" id="{9F8E45FF-6C36-4A78-A4D2-035B66F1E16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30">
              <a:extLst>
                <a:ext uri="{FF2B5EF4-FFF2-40B4-BE49-F238E27FC236}">
                  <a16:creationId xmlns:a16="http://schemas.microsoft.com/office/drawing/2014/main" id="{F366A89F-2389-488F-8E0C-7A164A37CF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22047"/>
            <a:stretch>
              <a:fillRect/>
            </a:stretch>
          </p:blipFill>
          <p:spPr bwMode="auto">
            <a:xfrm>
              <a:off x="3168"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1">
              <a:extLst>
                <a:ext uri="{FF2B5EF4-FFF2-40B4-BE49-F238E27FC236}">
                  <a16:creationId xmlns:a16="http://schemas.microsoft.com/office/drawing/2014/main" id="{4BD1A672-624C-4AB2-B61F-F7A0E748F1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784356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013376E6-40AF-4D9A-A8C1-0998C96D48D7}"/>
              </a:ext>
            </a:extLst>
          </p:cNvPr>
          <p:cNvSpPr>
            <a:spLocks noGrp="1" noChangeArrowheads="1"/>
          </p:cNvSpPr>
          <p:nvPr>
            <p:ph type="title"/>
          </p:nvPr>
        </p:nvSpPr>
        <p:spPr/>
        <p:txBody>
          <a:bodyPr/>
          <a:lstStyle/>
          <a:p>
            <a:pPr algn="l" eaLnBrk="1" hangingPunct="1"/>
            <a:r>
              <a:rPr lang="en-GB" altLang="nl-NL" sz="2800" b="1" dirty="0">
                <a:solidFill>
                  <a:schemeClr val="tx1"/>
                </a:solidFill>
                <a:latin typeface="+mn-lt"/>
              </a:rPr>
              <a:t>Novel species </a:t>
            </a:r>
            <a:br>
              <a:rPr lang="en-GB" altLang="nl-NL" sz="2800" b="1" dirty="0">
                <a:solidFill>
                  <a:schemeClr val="tx1"/>
                </a:solidFill>
                <a:latin typeface="+mn-lt"/>
              </a:rPr>
            </a:br>
            <a:endParaRPr lang="fr-FR" altLang="nl-NL" sz="2800" b="1" dirty="0">
              <a:solidFill>
                <a:schemeClr val="tx1"/>
              </a:solidFill>
              <a:latin typeface="+mn-lt"/>
            </a:endParaRPr>
          </a:p>
        </p:txBody>
      </p:sp>
      <p:sp>
        <p:nvSpPr>
          <p:cNvPr id="3" name="Tijdelijke aanduiding voor inhoud 2"/>
          <p:cNvSpPr>
            <a:spLocks noGrp="1"/>
          </p:cNvSpPr>
          <p:nvPr>
            <p:ph idx="1"/>
          </p:nvPr>
        </p:nvSpPr>
        <p:spPr/>
        <p:txBody>
          <a:bodyPr/>
          <a:lstStyle/>
          <a:p>
            <a:r>
              <a:rPr lang="en-GB" altLang="nl-NL" sz="2400" b="1" dirty="0"/>
              <a:t>Caucasian clover (</a:t>
            </a:r>
            <a:r>
              <a:rPr lang="en-GB" altLang="nl-NL" sz="2400" b="1" i="1" dirty="0" err="1"/>
              <a:t>Trifolium</a:t>
            </a:r>
            <a:r>
              <a:rPr lang="en-GB" altLang="nl-NL" sz="2400" b="1" i="1" dirty="0"/>
              <a:t> </a:t>
            </a:r>
            <a:r>
              <a:rPr lang="en-GB" altLang="nl-NL" sz="2400" b="1" i="1" dirty="0" err="1"/>
              <a:t>ambiguum</a:t>
            </a:r>
            <a:r>
              <a:rPr lang="en-GB" altLang="nl-NL" sz="2400" b="1" dirty="0"/>
              <a:t>)</a:t>
            </a:r>
            <a:endParaRPr lang="nl-NL" sz="2400" dirty="0"/>
          </a:p>
        </p:txBody>
      </p:sp>
      <p:pic>
        <p:nvPicPr>
          <p:cNvPr id="12292" name="Picture 1028">
            <a:extLst>
              <a:ext uri="{FF2B5EF4-FFF2-40B4-BE49-F238E27FC236}">
                <a16:creationId xmlns:a16="http://schemas.microsoft.com/office/drawing/2014/main" id="{CC177B0E-EA13-4B5A-99A8-ED1BCD06E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437" y="2585690"/>
            <a:ext cx="3915641" cy="40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7533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FC12994D-1EB7-4153-8DF6-4DBA383B9722}"/>
              </a:ext>
            </a:extLst>
          </p:cNvPr>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3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Legume-grass mixtures</a:t>
            </a:r>
            <a:endParaRPr kumimoji="0" lang="fr-FR" altLang="nl-NL" sz="3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4339" name="Picture 9" descr="image 5">
            <a:extLst>
              <a:ext uri="{FF2B5EF4-FFF2-40B4-BE49-F238E27FC236}">
                <a16:creationId xmlns:a16="http://schemas.microsoft.com/office/drawing/2014/main" id="{EC57C083-657D-43C0-89FE-E9A0BF0A5AED}"/>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2576513" y="839788"/>
            <a:ext cx="4205287" cy="601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4340" name="Text Box 10">
            <a:extLst>
              <a:ext uri="{FF2B5EF4-FFF2-40B4-BE49-F238E27FC236}">
                <a16:creationId xmlns:a16="http://schemas.microsoft.com/office/drawing/2014/main" id="{2DBA177C-7F76-4D9E-86D6-06174C70D9C2}"/>
              </a:ext>
            </a:extLst>
          </p:cNvPr>
          <p:cNvSpPr txBox="1">
            <a:spLocks noChangeArrowheads="1"/>
          </p:cNvSpPr>
          <p:nvPr/>
        </p:nvSpPr>
        <p:spPr bwMode="auto">
          <a:xfrm>
            <a:off x="-152400" y="80711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Compatibility between cultivars of two species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1" name="Text Box 11">
            <a:extLst>
              <a:ext uri="{FF2B5EF4-FFF2-40B4-BE49-F238E27FC236}">
                <a16:creationId xmlns:a16="http://schemas.microsoft.com/office/drawing/2014/main" id="{FC29F255-9963-476A-B416-E3984EF163C1}"/>
              </a:ext>
            </a:extLst>
          </p:cNvPr>
          <p:cNvSpPr txBox="1">
            <a:spLocks noChangeArrowheads="1"/>
          </p:cNvSpPr>
          <p:nvPr/>
        </p:nvSpPr>
        <p:spPr bwMode="auto">
          <a:xfrm>
            <a:off x="2514600" y="1676400"/>
            <a:ext cx="15240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Late diploid</a:t>
            </a:r>
          </a:p>
        </p:txBody>
      </p:sp>
      <p:sp>
        <p:nvSpPr>
          <p:cNvPr id="14342" name="Text Box 12">
            <a:extLst>
              <a:ext uri="{FF2B5EF4-FFF2-40B4-BE49-F238E27FC236}">
                <a16:creationId xmlns:a16="http://schemas.microsoft.com/office/drawing/2014/main" id="{23C8BE3B-FDAF-44CA-941F-8F630EA96064}"/>
              </a:ext>
            </a:extLst>
          </p:cNvPr>
          <p:cNvSpPr txBox="1">
            <a:spLocks noChangeArrowheads="1"/>
          </p:cNvSpPr>
          <p:nvPr/>
        </p:nvSpPr>
        <p:spPr bwMode="auto">
          <a:xfrm>
            <a:off x="2286000" y="3276600"/>
            <a:ext cx="2057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Late tetraploid</a:t>
            </a:r>
          </a:p>
        </p:txBody>
      </p:sp>
      <p:sp>
        <p:nvSpPr>
          <p:cNvPr id="14343" name="Text Box 13">
            <a:extLst>
              <a:ext uri="{FF2B5EF4-FFF2-40B4-BE49-F238E27FC236}">
                <a16:creationId xmlns:a16="http://schemas.microsoft.com/office/drawing/2014/main" id="{12D4D910-8C5C-4DE7-AA3F-8B3C54EA6B52}"/>
              </a:ext>
            </a:extLst>
          </p:cNvPr>
          <p:cNvSpPr txBox="1">
            <a:spLocks noChangeArrowheads="1"/>
          </p:cNvSpPr>
          <p:nvPr/>
        </p:nvSpPr>
        <p:spPr bwMode="auto">
          <a:xfrm>
            <a:off x="1981200" y="4953000"/>
            <a:ext cx="243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Very late tetraploid</a:t>
            </a:r>
          </a:p>
        </p:txBody>
      </p:sp>
      <p:sp>
        <p:nvSpPr>
          <p:cNvPr id="14344" name="Text Box 14">
            <a:extLst>
              <a:ext uri="{FF2B5EF4-FFF2-40B4-BE49-F238E27FC236}">
                <a16:creationId xmlns:a16="http://schemas.microsoft.com/office/drawing/2014/main" id="{363AA36F-45A5-4486-AE89-1916F241A6E7}"/>
              </a:ext>
            </a:extLst>
          </p:cNvPr>
          <p:cNvSpPr txBox="1">
            <a:spLocks noChangeArrowheads="1"/>
          </p:cNvSpPr>
          <p:nvPr/>
        </p:nvSpPr>
        <p:spPr bwMode="auto">
          <a:xfrm>
            <a:off x="5334000" y="17224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Large-leaved</a:t>
            </a:r>
          </a:p>
        </p:txBody>
      </p:sp>
      <p:sp>
        <p:nvSpPr>
          <p:cNvPr id="14345" name="Text Box 15">
            <a:extLst>
              <a:ext uri="{FF2B5EF4-FFF2-40B4-BE49-F238E27FC236}">
                <a16:creationId xmlns:a16="http://schemas.microsoft.com/office/drawing/2014/main" id="{83EF35B1-E380-43F4-924F-DD8DD969DE3A}"/>
              </a:ext>
            </a:extLst>
          </p:cNvPr>
          <p:cNvSpPr txBox="1">
            <a:spLocks noChangeArrowheads="1"/>
          </p:cNvSpPr>
          <p:nvPr/>
        </p:nvSpPr>
        <p:spPr bwMode="auto">
          <a:xfrm>
            <a:off x="5334000" y="3276600"/>
            <a:ext cx="251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Medium-size-</a:t>
            </a:r>
            <a:r>
              <a:rPr kumimoji="0" lang="fr-FR" altLang="nl-NL" sz="1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leaved</a:t>
            </a:r>
            <a:endPar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6" name="Text Box 16">
            <a:extLst>
              <a:ext uri="{FF2B5EF4-FFF2-40B4-BE49-F238E27FC236}">
                <a16:creationId xmlns:a16="http://schemas.microsoft.com/office/drawing/2014/main" id="{6B7B09C8-5571-4DE6-B360-1FF8898B2030}"/>
              </a:ext>
            </a:extLst>
          </p:cNvPr>
          <p:cNvSpPr txBox="1">
            <a:spLocks noChangeArrowheads="1"/>
          </p:cNvSpPr>
          <p:nvPr/>
        </p:nvSpPr>
        <p:spPr bwMode="auto">
          <a:xfrm>
            <a:off x="5334000" y="49228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Small-leaved</a:t>
            </a:r>
          </a:p>
        </p:txBody>
      </p:sp>
      <p:sp>
        <p:nvSpPr>
          <p:cNvPr id="14347" name="Text Box 17">
            <a:extLst>
              <a:ext uri="{FF2B5EF4-FFF2-40B4-BE49-F238E27FC236}">
                <a16:creationId xmlns:a16="http://schemas.microsoft.com/office/drawing/2014/main" id="{5231AEFC-C5C7-4CFA-B649-71EA6FA8F32A}"/>
              </a:ext>
            </a:extLst>
          </p:cNvPr>
          <p:cNvSpPr txBox="1">
            <a:spLocks noChangeArrowheads="1"/>
          </p:cNvSpPr>
          <p:nvPr/>
        </p:nvSpPr>
        <p:spPr bwMode="auto">
          <a:xfrm>
            <a:off x="1905000" y="1219200"/>
            <a:ext cx="632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srgbClr val="FF022B"/>
                </a:solidFill>
                <a:effectLst/>
                <a:uLnTx/>
                <a:uFillTx/>
                <a:latin typeface="Calibri"/>
                <a:ea typeface="MS PGothic" panose="020B0600070205080204" pitchFamily="34" charset="-128"/>
                <a:cs typeface="+mn-cs"/>
              </a:rPr>
              <a:t>Ryegrass cultivars	    White clover cultivars</a:t>
            </a:r>
          </a:p>
        </p:txBody>
      </p:sp>
    </p:spTree>
    <p:extLst>
      <p:ext uri="{BB962C8B-B14F-4D97-AF65-F5344CB8AC3E}">
        <p14:creationId xmlns:p14="http://schemas.microsoft.com/office/powerpoint/2010/main" val="170501115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00245AF4-2F76-4546-BAA8-E49D5D78139D}"/>
              </a:ext>
            </a:extLst>
          </p:cNvPr>
          <p:cNvSpPr txBox="1">
            <a:spLocks noChangeArrowheads="1"/>
          </p:cNvSpPr>
          <p:nvPr/>
        </p:nvSpPr>
        <p:spPr bwMode="auto">
          <a:xfrm>
            <a:off x="457200" y="1295400"/>
            <a:ext cx="80772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White clover in pure stand: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about 6-9 t DM 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White clover/grass mixtures in good conditions in the west of Europe: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7-11 t DM 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and up to 20 t DM 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the north of Europe, mixtures: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about 6-8 t DM ha</a:t>
            </a:r>
            <a:r>
              <a:rPr kumimoji="0" lang="en-GB" altLang="nl-NL" sz="24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6388" name="Picture 4">
            <a:extLst>
              <a:ext uri="{FF2B5EF4-FFF2-40B4-BE49-F238E27FC236}">
                <a16:creationId xmlns:a16="http://schemas.microsoft.com/office/drawing/2014/main" id="{BE9D26EE-0648-4E93-BE56-CDA3B2668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9745" y="4432251"/>
            <a:ext cx="3214255" cy="24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smtClean="0">
                <a:solidFill>
                  <a:schemeClr val="tx1"/>
                </a:solidFill>
              </a:rPr>
              <a:t>Annual</a:t>
            </a:r>
            <a:r>
              <a:rPr lang="nl-NL" sz="2400" dirty="0" smtClean="0">
                <a:solidFill>
                  <a:schemeClr val="tx1"/>
                </a:solidFill>
              </a:rPr>
              <a:t> </a:t>
            </a:r>
            <a:r>
              <a:rPr lang="nl-NL" sz="2400" dirty="0" err="1" smtClean="0">
                <a:solidFill>
                  <a:schemeClr val="tx1"/>
                </a:solidFill>
              </a:rPr>
              <a:t>Production</a:t>
            </a:r>
            <a:r>
              <a:rPr lang="nl-NL" sz="2400" dirty="0" smtClean="0">
                <a:solidFill>
                  <a:schemeClr val="tx1"/>
                </a:solidFill>
              </a:rPr>
              <a:t> White </a:t>
            </a:r>
            <a:r>
              <a:rPr lang="nl-NL" sz="2400" dirty="0" err="1" smtClean="0">
                <a:solidFill>
                  <a:schemeClr val="tx1"/>
                </a:solidFill>
              </a:rPr>
              <a:t>Clover</a:t>
            </a:r>
            <a:endParaRPr lang="nl-NL" sz="2400" dirty="0">
              <a:solidFill>
                <a:schemeClr val="tx1"/>
              </a:solidFill>
            </a:endParaRPr>
          </a:p>
        </p:txBody>
      </p:sp>
    </p:spTree>
    <p:extLst>
      <p:ext uri="{BB962C8B-B14F-4D97-AF65-F5344CB8AC3E}">
        <p14:creationId xmlns:p14="http://schemas.microsoft.com/office/powerpoint/2010/main" val="100130187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43">
            <a:extLst>
              <a:ext uri="{FF2B5EF4-FFF2-40B4-BE49-F238E27FC236}">
                <a16:creationId xmlns:a16="http://schemas.microsoft.com/office/drawing/2014/main" id="{25F5A93E-95CA-4A60-AE4D-B3A75DD470FA}"/>
              </a:ext>
            </a:extLst>
          </p:cNvPr>
          <p:cNvGrpSpPr>
            <a:grpSpLocks/>
          </p:cNvGrpSpPr>
          <p:nvPr/>
        </p:nvGrpSpPr>
        <p:grpSpPr bwMode="auto">
          <a:xfrm>
            <a:off x="533400" y="1295400"/>
            <a:ext cx="8305800" cy="4876800"/>
            <a:chOff x="528" y="912"/>
            <a:chExt cx="5232" cy="3072"/>
          </a:xfrm>
        </p:grpSpPr>
        <p:sp>
          <p:nvSpPr>
            <p:cNvPr id="18438" name="Text Box 4">
              <a:extLst>
                <a:ext uri="{FF2B5EF4-FFF2-40B4-BE49-F238E27FC236}">
                  <a16:creationId xmlns:a16="http://schemas.microsoft.com/office/drawing/2014/main" id="{008899FC-FC5C-44B0-9EA3-82D5699CE419}"/>
                </a:ext>
              </a:extLst>
            </p:cNvPr>
            <p:cNvSpPr txBox="1">
              <a:spLocks noChangeArrowheads="1"/>
            </p:cNvSpPr>
            <p:nvPr/>
          </p:nvSpPr>
          <p:spPr bwMode="auto">
            <a:xfrm>
              <a:off x="768" y="3476"/>
              <a:ext cx="1248"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Optimal clover content</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39" name="Line 5">
              <a:extLst>
                <a:ext uri="{FF2B5EF4-FFF2-40B4-BE49-F238E27FC236}">
                  <a16:creationId xmlns:a16="http://schemas.microsoft.com/office/drawing/2014/main" id="{F2B09728-05E7-4AC1-BDE3-1FE850F24158}"/>
                </a:ext>
              </a:extLst>
            </p:cNvPr>
            <p:cNvSpPr>
              <a:spLocks noChangeShapeType="1"/>
            </p:cNvSpPr>
            <p:nvPr/>
          </p:nvSpPr>
          <p:spPr bwMode="auto">
            <a:xfrm>
              <a:off x="2016"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0" name="Line 6">
              <a:extLst>
                <a:ext uri="{FF2B5EF4-FFF2-40B4-BE49-F238E27FC236}">
                  <a16:creationId xmlns:a16="http://schemas.microsoft.com/office/drawing/2014/main" id="{E5741E21-FDEA-4697-AD3A-25E8041A9CA3}"/>
                </a:ext>
              </a:extLst>
            </p:cNvPr>
            <p:cNvSpPr>
              <a:spLocks noChangeShapeType="1"/>
            </p:cNvSpPr>
            <p:nvPr/>
          </p:nvSpPr>
          <p:spPr bwMode="auto">
            <a:xfrm>
              <a:off x="2880"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1" name="Line 7">
              <a:extLst>
                <a:ext uri="{FF2B5EF4-FFF2-40B4-BE49-F238E27FC236}">
                  <a16:creationId xmlns:a16="http://schemas.microsoft.com/office/drawing/2014/main" id="{5B3F7087-154F-48B7-AC3B-8A335AA3C488}"/>
                </a:ext>
              </a:extLst>
            </p:cNvPr>
            <p:cNvSpPr>
              <a:spLocks noChangeShapeType="1"/>
            </p:cNvSpPr>
            <p:nvPr/>
          </p:nvSpPr>
          <p:spPr bwMode="auto">
            <a:xfrm>
              <a:off x="3984"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2" name="Text Box 8">
              <a:extLst>
                <a:ext uri="{FF2B5EF4-FFF2-40B4-BE49-F238E27FC236}">
                  <a16:creationId xmlns:a16="http://schemas.microsoft.com/office/drawing/2014/main" id="{7DA14927-40DF-40BE-9416-AAB554F8FA3D}"/>
                </a:ext>
              </a:extLst>
            </p:cNvPr>
            <p:cNvSpPr txBox="1">
              <a:spLocks noChangeArrowheads="1"/>
            </p:cNvSpPr>
            <p:nvPr/>
          </p:nvSpPr>
          <p:spPr bwMode="auto">
            <a:xfrm>
              <a:off x="2016" y="3552"/>
              <a:ext cx="86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20-30%</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3" name="Text Box 9">
              <a:extLst>
                <a:ext uri="{FF2B5EF4-FFF2-40B4-BE49-F238E27FC236}">
                  <a16:creationId xmlns:a16="http://schemas.microsoft.com/office/drawing/2014/main" id="{C824B621-C83C-41D1-BD88-1DD2A9070ACA}"/>
                </a:ext>
              </a:extLst>
            </p:cNvPr>
            <p:cNvSpPr txBox="1">
              <a:spLocks noChangeArrowheads="1"/>
            </p:cNvSpPr>
            <p:nvPr/>
          </p:nvSpPr>
          <p:spPr bwMode="auto">
            <a:xfrm>
              <a:off x="2976" y="3552"/>
              <a:ext cx="960"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40-50%</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4" name="Line 11">
              <a:extLst>
                <a:ext uri="{FF2B5EF4-FFF2-40B4-BE49-F238E27FC236}">
                  <a16:creationId xmlns:a16="http://schemas.microsoft.com/office/drawing/2014/main" id="{EC82E22B-3331-435A-8F4A-A45EFA671746}"/>
                </a:ext>
              </a:extLst>
            </p:cNvPr>
            <p:cNvSpPr>
              <a:spLocks noChangeShapeType="1"/>
            </p:cNvSpPr>
            <p:nvPr/>
          </p:nvSpPr>
          <p:spPr bwMode="auto">
            <a:xfrm>
              <a:off x="1680" y="3120"/>
              <a:ext cx="3744" cy="0"/>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0" name="Freeform 12">
              <a:extLst>
                <a:ext uri="{FF2B5EF4-FFF2-40B4-BE49-F238E27FC236}">
                  <a16:creationId xmlns:a16="http://schemas.microsoft.com/office/drawing/2014/main" id="{9BADB663-1C00-44F1-8EE8-BFA2134F18ED}"/>
                </a:ext>
              </a:extLst>
            </p:cNvPr>
            <p:cNvSpPr>
              <a:spLocks/>
            </p:cNvSpPr>
            <p:nvPr/>
          </p:nvSpPr>
          <p:spPr bwMode="auto">
            <a:xfrm>
              <a:off x="1824" y="1536"/>
              <a:ext cx="3456" cy="1344"/>
            </a:xfrm>
            <a:custGeom>
              <a:avLst/>
              <a:gdLst>
                <a:gd name="T0" fmla="*/ 0 w 3456"/>
                <a:gd name="T1" fmla="*/ 1296 h 1344"/>
                <a:gd name="T2" fmla="*/ 144 w 3456"/>
                <a:gd name="T3" fmla="*/ 1152 h 1344"/>
                <a:gd name="T4" fmla="*/ 176 w 3456"/>
                <a:gd name="T5" fmla="*/ 1104 h 1344"/>
                <a:gd name="T6" fmla="*/ 240 w 3456"/>
                <a:gd name="T7" fmla="*/ 1008 h 1344"/>
                <a:gd name="T8" fmla="*/ 336 w 3456"/>
                <a:gd name="T9" fmla="*/ 816 h 1344"/>
                <a:gd name="T10" fmla="*/ 432 w 3456"/>
                <a:gd name="T11" fmla="*/ 624 h 1344"/>
                <a:gd name="T12" fmla="*/ 528 w 3456"/>
                <a:gd name="T13" fmla="*/ 384 h 1344"/>
                <a:gd name="T14" fmla="*/ 624 w 3456"/>
                <a:gd name="T15" fmla="*/ 192 h 1344"/>
                <a:gd name="T16" fmla="*/ 720 w 3456"/>
                <a:gd name="T17" fmla="*/ 96 h 1344"/>
                <a:gd name="T18" fmla="*/ 816 w 3456"/>
                <a:gd name="T19" fmla="*/ 48 h 1344"/>
                <a:gd name="T20" fmla="*/ 1008 w 3456"/>
                <a:gd name="T21" fmla="*/ 0 h 1344"/>
                <a:gd name="T22" fmla="*/ 1152 w 3456"/>
                <a:gd name="T23" fmla="*/ 48 h 1344"/>
                <a:gd name="T24" fmla="*/ 1296 w 3456"/>
                <a:gd name="T25" fmla="*/ 144 h 1344"/>
                <a:gd name="T26" fmla="*/ 1440 w 3456"/>
                <a:gd name="T27" fmla="*/ 384 h 1344"/>
                <a:gd name="T28" fmla="*/ 1536 w 3456"/>
                <a:gd name="T29" fmla="*/ 624 h 1344"/>
                <a:gd name="T30" fmla="*/ 1656 w 3456"/>
                <a:gd name="T31" fmla="*/ 856 h 1344"/>
                <a:gd name="T32" fmla="*/ 1776 w 3456"/>
                <a:gd name="T33" fmla="*/ 1008 h 1344"/>
                <a:gd name="T34" fmla="*/ 1968 w 3456"/>
                <a:gd name="T35" fmla="*/ 1056 h 1344"/>
                <a:gd name="T36" fmla="*/ 2160 w 3456"/>
                <a:gd name="T37" fmla="*/ 1008 h 1344"/>
                <a:gd name="T38" fmla="*/ 2256 w 3456"/>
                <a:gd name="T39" fmla="*/ 912 h 1344"/>
                <a:gd name="T40" fmla="*/ 2352 w 3456"/>
                <a:gd name="T41" fmla="*/ 720 h 1344"/>
                <a:gd name="T42" fmla="*/ 2448 w 3456"/>
                <a:gd name="T43" fmla="*/ 576 h 1344"/>
                <a:gd name="T44" fmla="*/ 2592 w 3456"/>
                <a:gd name="T45" fmla="*/ 528 h 1344"/>
                <a:gd name="T46" fmla="*/ 2784 w 3456"/>
                <a:gd name="T47" fmla="*/ 528 h 1344"/>
                <a:gd name="T48" fmla="*/ 2928 w 3456"/>
                <a:gd name="T49" fmla="*/ 608 h 1344"/>
                <a:gd name="T50" fmla="*/ 3072 w 3456"/>
                <a:gd name="T51" fmla="*/ 768 h 1344"/>
                <a:gd name="T52" fmla="*/ 3216 w 3456"/>
                <a:gd name="T53" fmla="*/ 960 h 1344"/>
                <a:gd name="T54" fmla="*/ 3328 w 3456"/>
                <a:gd name="T55" fmla="*/ 1128 h 1344"/>
                <a:gd name="T56" fmla="*/ 3456 w 3456"/>
                <a:gd name="T57" fmla="*/ 1344 h 13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6" h="1344">
                  <a:moveTo>
                    <a:pt x="0" y="1296"/>
                  </a:moveTo>
                  <a:cubicBezTo>
                    <a:pt x="56" y="1240"/>
                    <a:pt x="115" y="1184"/>
                    <a:pt x="144" y="1152"/>
                  </a:cubicBezTo>
                  <a:cubicBezTo>
                    <a:pt x="173" y="1120"/>
                    <a:pt x="160" y="1128"/>
                    <a:pt x="176" y="1104"/>
                  </a:cubicBezTo>
                  <a:cubicBezTo>
                    <a:pt x="192" y="1080"/>
                    <a:pt x="213" y="1056"/>
                    <a:pt x="240" y="1008"/>
                  </a:cubicBezTo>
                  <a:cubicBezTo>
                    <a:pt x="267" y="960"/>
                    <a:pt x="304" y="880"/>
                    <a:pt x="336" y="816"/>
                  </a:cubicBezTo>
                  <a:cubicBezTo>
                    <a:pt x="368" y="752"/>
                    <a:pt x="400" y="696"/>
                    <a:pt x="432" y="624"/>
                  </a:cubicBezTo>
                  <a:cubicBezTo>
                    <a:pt x="464" y="552"/>
                    <a:pt x="496" y="456"/>
                    <a:pt x="528" y="384"/>
                  </a:cubicBezTo>
                  <a:cubicBezTo>
                    <a:pt x="560" y="312"/>
                    <a:pt x="592" y="240"/>
                    <a:pt x="624" y="192"/>
                  </a:cubicBezTo>
                  <a:cubicBezTo>
                    <a:pt x="656" y="144"/>
                    <a:pt x="688" y="120"/>
                    <a:pt x="720" y="96"/>
                  </a:cubicBezTo>
                  <a:cubicBezTo>
                    <a:pt x="752" y="72"/>
                    <a:pt x="768" y="64"/>
                    <a:pt x="816" y="48"/>
                  </a:cubicBezTo>
                  <a:cubicBezTo>
                    <a:pt x="864" y="32"/>
                    <a:pt x="952" y="0"/>
                    <a:pt x="1008" y="0"/>
                  </a:cubicBezTo>
                  <a:cubicBezTo>
                    <a:pt x="1064" y="0"/>
                    <a:pt x="1104" y="24"/>
                    <a:pt x="1152" y="48"/>
                  </a:cubicBezTo>
                  <a:cubicBezTo>
                    <a:pt x="1200" y="72"/>
                    <a:pt x="1248" y="88"/>
                    <a:pt x="1296" y="144"/>
                  </a:cubicBezTo>
                  <a:cubicBezTo>
                    <a:pt x="1344" y="200"/>
                    <a:pt x="1400" y="304"/>
                    <a:pt x="1440" y="384"/>
                  </a:cubicBezTo>
                  <a:cubicBezTo>
                    <a:pt x="1480" y="464"/>
                    <a:pt x="1500" y="545"/>
                    <a:pt x="1536" y="624"/>
                  </a:cubicBezTo>
                  <a:cubicBezTo>
                    <a:pt x="1572" y="703"/>
                    <a:pt x="1616" y="792"/>
                    <a:pt x="1656" y="856"/>
                  </a:cubicBezTo>
                  <a:cubicBezTo>
                    <a:pt x="1696" y="920"/>
                    <a:pt x="1724" y="975"/>
                    <a:pt x="1776" y="1008"/>
                  </a:cubicBezTo>
                  <a:cubicBezTo>
                    <a:pt x="1828" y="1041"/>
                    <a:pt x="1904" y="1056"/>
                    <a:pt x="1968" y="1056"/>
                  </a:cubicBezTo>
                  <a:cubicBezTo>
                    <a:pt x="2032" y="1056"/>
                    <a:pt x="2112" y="1032"/>
                    <a:pt x="2160" y="1008"/>
                  </a:cubicBezTo>
                  <a:cubicBezTo>
                    <a:pt x="2208" y="984"/>
                    <a:pt x="2224" y="960"/>
                    <a:pt x="2256" y="912"/>
                  </a:cubicBezTo>
                  <a:cubicBezTo>
                    <a:pt x="2288" y="864"/>
                    <a:pt x="2320" y="776"/>
                    <a:pt x="2352" y="720"/>
                  </a:cubicBezTo>
                  <a:cubicBezTo>
                    <a:pt x="2384" y="664"/>
                    <a:pt x="2408" y="608"/>
                    <a:pt x="2448" y="576"/>
                  </a:cubicBezTo>
                  <a:cubicBezTo>
                    <a:pt x="2488" y="544"/>
                    <a:pt x="2536" y="536"/>
                    <a:pt x="2592" y="528"/>
                  </a:cubicBezTo>
                  <a:cubicBezTo>
                    <a:pt x="2648" y="520"/>
                    <a:pt x="2728" y="515"/>
                    <a:pt x="2784" y="528"/>
                  </a:cubicBezTo>
                  <a:cubicBezTo>
                    <a:pt x="2840" y="541"/>
                    <a:pt x="2880" y="568"/>
                    <a:pt x="2928" y="608"/>
                  </a:cubicBezTo>
                  <a:cubicBezTo>
                    <a:pt x="2976" y="648"/>
                    <a:pt x="3024" y="709"/>
                    <a:pt x="3072" y="768"/>
                  </a:cubicBezTo>
                  <a:cubicBezTo>
                    <a:pt x="3120" y="827"/>
                    <a:pt x="3173" y="900"/>
                    <a:pt x="3216" y="960"/>
                  </a:cubicBezTo>
                  <a:cubicBezTo>
                    <a:pt x="3259" y="1020"/>
                    <a:pt x="3288" y="1064"/>
                    <a:pt x="3328" y="1128"/>
                  </a:cubicBezTo>
                  <a:cubicBezTo>
                    <a:pt x="3368" y="1192"/>
                    <a:pt x="3429" y="1299"/>
                    <a:pt x="3456" y="1344"/>
                  </a:cubicBezTo>
                </a:path>
              </a:pathLst>
            </a:custGeom>
            <a:noFill/>
            <a:ln w="50800" cap="flat" cmpd="sng">
              <a:solidFill>
                <a:srgbClr val="09FF3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1" name="Freeform 13">
              <a:extLst>
                <a:ext uri="{FF2B5EF4-FFF2-40B4-BE49-F238E27FC236}">
                  <a16:creationId xmlns:a16="http://schemas.microsoft.com/office/drawing/2014/main" id="{60949062-FF2D-4454-8357-5916B9EA17A7}"/>
                </a:ext>
              </a:extLst>
            </p:cNvPr>
            <p:cNvSpPr>
              <a:spLocks/>
            </p:cNvSpPr>
            <p:nvPr/>
          </p:nvSpPr>
          <p:spPr bwMode="auto">
            <a:xfrm>
              <a:off x="3120" y="1632"/>
              <a:ext cx="1032" cy="772"/>
            </a:xfrm>
            <a:custGeom>
              <a:avLst/>
              <a:gdLst>
                <a:gd name="T0" fmla="*/ 0 w 1032"/>
                <a:gd name="T1" fmla="*/ 0 h 772"/>
                <a:gd name="T2" fmla="*/ 120 w 1032"/>
                <a:gd name="T3" fmla="*/ 136 h 772"/>
                <a:gd name="T4" fmla="*/ 192 w 1032"/>
                <a:gd name="T5" fmla="*/ 240 h 772"/>
                <a:gd name="T6" fmla="*/ 288 w 1032"/>
                <a:gd name="T7" fmla="*/ 384 h 772"/>
                <a:gd name="T8" fmla="*/ 432 w 1032"/>
                <a:gd name="T9" fmla="*/ 528 h 772"/>
                <a:gd name="T10" fmla="*/ 528 w 1032"/>
                <a:gd name="T11" fmla="*/ 624 h 772"/>
                <a:gd name="T12" fmla="*/ 672 w 1032"/>
                <a:gd name="T13" fmla="*/ 720 h 772"/>
                <a:gd name="T14" fmla="*/ 728 w 1032"/>
                <a:gd name="T15" fmla="*/ 744 h 772"/>
                <a:gd name="T16" fmla="*/ 864 w 1032"/>
                <a:gd name="T17" fmla="*/ 768 h 772"/>
                <a:gd name="T18" fmla="*/ 960 w 1032"/>
                <a:gd name="T19" fmla="*/ 720 h 772"/>
                <a:gd name="T20" fmla="*/ 1032 w 1032"/>
                <a:gd name="T21" fmla="*/ 672 h 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2" h="772">
                  <a:moveTo>
                    <a:pt x="0" y="0"/>
                  </a:moveTo>
                  <a:cubicBezTo>
                    <a:pt x="20" y="23"/>
                    <a:pt x="88" y="96"/>
                    <a:pt x="120" y="136"/>
                  </a:cubicBezTo>
                  <a:cubicBezTo>
                    <a:pt x="152" y="176"/>
                    <a:pt x="164" y="199"/>
                    <a:pt x="192" y="240"/>
                  </a:cubicBezTo>
                  <a:cubicBezTo>
                    <a:pt x="220" y="281"/>
                    <a:pt x="248" y="336"/>
                    <a:pt x="288" y="384"/>
                  </a:cubicBezTo>
                  <a:cubicBezTo>
                    <a:pt x="328" y="432"/>
                    <a:pt x="392" y="488"/>
                    <a:pt x="432" y="528"/>
                  </a:cubicBezTo>
                  <a:cubicBezTo>
                    <a:pt x="472" y="568"/>
                    <a:pt x="488" y="592"/>
                    <a:pt x="528" y="624"/>
                  </a:cubicBezTo>
                  <a:cubicBezTo>
                    <a:pt x="568" y="656"/>
                    <a:pt x="639" y="700"/>
                    <a:pt x="672" y="720"/>
                  </a:cubicBezTo>
                  <a:cubicBezTo>
                    <a:pt x="705" y="740"/>
                    <a:pt x="696" y="736"/>
                    <a:pt x="728" y="744"/>
                  </a:cubicBezTo>
                  <a:cubicBezTo>
                    <a:pt x="760" y="752"/>
                    <a:pt x="825" y="772"/>
                    <a:pt x="864" y="768"/>
                  </a:cubicBezTo>
                  <a:cubicBezTo>
                    <a:pt x="903" y="764"/>
                    <a:pt x="932" y="736"/>
                    <a:pt x="960" y="720"/>
                  </a:cubicBezTo>
                  <a:cubicBezTo>
                    <a:pt x="988" y="704"/>
                    <a:pt x="1017" y="682"/>
                    <a:pt x="1032" y="672"/>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7" name="Line 14">
              <a:extLst>
                <a:ext uri="{FF2B5EF4-FFF2-40B4-BE49-F238E27FC236}">
                  <a16:creationId xmlns:a16="http://schemas.microsoft.com/office/drawing/2014/main" id="{B2606AD2-F756-4762-922B-9737A115DB10}"/>
                </a:ext>
              </a:extLst>
            </p:cNvPr>
            <p:cNvSpPr>
              <a:spLocks noChangeShapeType="1"/>
            </p:cNvSpPr>
            <p:nvPr/>
          </p:nvSpPr>
          <p:spPr bwMode="auto">
            <a:xfrm flipV="1">
              <a:off x="1680" y="1344"/>
              <a:ext cx="0" cy="1776"/>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8" name="Text Box 15">
              <a:extLst>
                <a:ext uri="{FF2B5EF4-FFF2-40B4-BE49-F238E27FC236}">
                  <a16:creationId xmlns:a16="http://schemas.microsoft.com/office/drawing/2014/main" id="{A53FA7D7-2E6D-4CD7-863C-884BC885601F}"/>
                </a:ext>
              </a:extLst>
            </p:cNvPr>
            <p:cNvSpPr txBox="1">
              <a:spLocks noChangeArrowheads="1"/>
            </p:cNvSpPr>
            <p:nvPr/>
          </p:nvSpPr>
          <p:spPr bwMode="auto">
            <a:xfrm>
              <a:off x="528" y="1344"/>
              <a:ext cx="1063"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Growth rate</a:t>
              </a:r>
              <a:endParaRPr kumimoji="0" lang="fr-FR" altLang="nl-NL" sz="20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9" name="Text Box 16">
              <a:extLst>
                <a:ext uri="{FF2B5EF4-FFF2-40B4-BE49-F238E27FC236}">
                  <a16:creationId xmlns:a16="http://schemas.microsoft.com/office/drawing/2014/main" id="{0900EAFC-FD84-48C2-AC41-130A4E66C087}"/>
                </a:ext>
              </a:extLst>
            </p:cNvPr>
            <p:cNvSpPr txBox="1">
              <a:spLocks noChangeArrowheads="1"/>
            </p:cNvSpPr>
            <p:nvPr/>
          </p:nvSpPr>
          <p:spPr bwMode="auto">
            <a:xfrm>
              <a:off x="1536" y="912"/>
              <a:ext cx="1200"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Earlier</a:t>
              </a:r>
              <a:r>
                <a:rPr kumimoji="0" lang="fr-BE"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a:t>
              </a:r>
              <a:r>
                <a:rPr kumimoji="0" lang="fr-BE" altLang="nl-NL" sz="2000" b="1" i="0" u="none" strike="noStrike" kern="1200" cap="none" spc="0" normalizeH="0" baseline="0" noProof="0" dirty="0" err="1">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growth</a:t>
              </a:r>
              <a:r>
                <a:rPr kumimoji="0" lang="fr-BE"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of grasses</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0" name="Text Box 17">
              <a:extLst>
                <a:ext uri="{FF2B5EF4-FFF2-40B4-BE49-F238E27FC236}">
                  <a16:creationId xmlns:a16="http://schemas.microsoft.com/office/drawing/2014/main" id="{6E4FC166-D884-4425-8823-9F3A2D9A9B47}"/>
                </a:ext>
              </a:extLst>
            </p:cNvPr>
            <p:cNvSpPr txBox="1">
              <a:spLocks noChangeArrowheads="1"/>
            </p:cNvSpPr>
            <p:nvPr/>
          </p:nvSpPr>
          <p:spPr bwMode="auto">
            <a:xfrm>
              <a:off x="3408" y="1344"/>
              <a:ext cx="1210"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Summer compensation</a:t>
              </a:r>
              <a:endParaRPr kumimoji="0" lang="fr-FR"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1" name="Line 18">
              <a:extLst>
                <a:ext uri="{FF2B5EF4-FFF2-40B4-BE49-F238E27FC236}">
                  <a16:creationId xmlns:a16="http://schemas.microsoft.com/office/drawing/2014/main" id="{F0EA841C-0C1A-4A91-8AFC-706191BB1A97}"/>
                </a:ext>
              </a:extLst>
            </p:cNvPr>
            <p:cNvSpPr>
              <a:spLocks noChangeShapeType="1"/>
            </p:cNvSpPr>
            <p:nvPr/>
          </p:nvSpPr>
          <p:spPr bwMode="auto">
            <a:xfrm flipH="1">
              <a:off x="3648" y="1920"/>
              <a:ext cx="192" cy="24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2" name="Text Box 19">
              <a:extLst>
                <a:ext uri="{FF2B5EF4-FFF2-40B4-BE49-F238E27FC236}">
                  <a16:creationId xmlns:a16="http://schemas.microsoft.com/office/drawing/2014/main" id="{AD54880B-304D-4304-A8CE-BEC83A4D6714}"/>
                </a:ext>
              </a:extLst>
            </p:cNvPr>
            <p:cNvSpPr txBox="1">
              <a:spLocks noChangeArrowheads="1"/>
            </p:cNvSpPr>
            <p:nvPr/>
          </p:nvSpPr>
          <p:spPr bwMode="auto">
            <a:xfrm>
              <a:off x="2297" y="2609"/>
              <a:ext cx="173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White clover/grass</a:t>
              </a:r>
              <a:endParaRPr kumimoji="0" lang="fr-FR" altLang="nl-NL" sz="2000" b="1" i="0" u="none" strike="noStrike" kern="1200" cap="none" spc="0" normalizeH="0" baseline="0" noProof="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3" name="Text Box 20">
              <a:extLst>
                <a:ext uri="{FF2B5EF4-FFF2-40B4-BE49-F238E27FC236}">
                  <a16:creationId xmlns:a16="http://schemas.microsoft.com/office/drawing/2014/main" id="{F9376CB6-A1AD-4978-B175-86EE77CC7F34}"/>
                </a:ext>
              </a:extLst>
            </p:cNvPr>
            <p:cNvSpPr txBox="1">
              <a:spLocks noChangeArrowheads="1"/>
            </p:cNvSpPr>
            <p:nvPr/>
          </p:nvSpPr>
          <p:spPr bwMode="auto">
            <a:xfrm>
              <a:off x="4666" y="1488"/>
              <a:ext cx="1094"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Pure grasses</a:t>
              </a:r>
              <a:endParaRPr kumimoji="0" lang="fr-FR" altLang="nl-NL" sz="2000" b="1" i="0" u="none" strike="noStrike" kern="1200" cap="none" spc="0" normalizeH="0" baseline="0" noProof="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4" name="Line 21">
              <a:extLst>
                <a:ext uri="{FF2B5EF4-FFF2-40B4-BE49-F238E27FC236}">
                  <a16:creationId xmlns:a16="http://schemas.microsoft.com/office/drawing/2014/main" id="{0677DCF5-F9C8-40F5-A05F-7A44D7F47A01}"/>
                </a:ext>
              </a:extLst>
            </p:cNvPr>
            <p:cNvSpPr>
              <a:spLocks noChangeShapeType="1"/>
            </p:cNvSpPr>
            <p:nvPr/>
          </p:nvSpPr>
          <p:spPr bwMode="auto">
            <a:xfrm flipV="1">
              <a:off x="4944" y="2448"/>
              <a:ext cx="0" cy="19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5" name="Line 22">
              <a:extLst>
                <a:ext uri="{FF2B5EF4-FFF2-40B4-BE49-F238E27FC236}">
                  <a16:creationId xmlns:a16="http://schemas.microsoft.com/office/drawing/2014/main" id="{77B9EDCA-36D8-4017-89FB-62585FA3F451}"/>
                </a:ext>
              </a:extLst>
            </p:cNvPr>
            <p:cNvSpPr>
              <a:spLocks noChangeShapeType="1"/>
            </p:cNvSpPr>
            <p:nvPr/>
          </p:nvSpPr>
          <p:spPr bwMode="auto">
            <a:xfrm flipH="1">
              <a:off x="2208" y="2784"/>
              <a:ext cx="240" cy="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6" name="Line 23">
              <a:extLst>
                <a:ext uri="{FF2B5EF4-FFF2-40B4-BE49-F238E27FC236}">
                  <a16:creationId xmlns:a16="http://schemas.microsoft.com/office/drawing/2014/main" id="{B4C6BAB3-2415-42CC-83D8-A6C7327537EC}"/>
                </a:ext>
              </a:extLst>
            </p:cNvPr>
            <p:cNvSpPr>
              <a:spLocks noChangeShapeType="1"/>
            </p:cNvSpPr>
            <p:nvPr/>
          </p:nvSpPr>
          <p:spPr bwMode="auto">
            <a:xfrm>
              <a:off x="211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7" name="Line 24">
              <a:extLst>
                <a:ext uri="{FF2B5EF4-FFF2-40B4-BE49-F238E27FC236}">
                  <a16:creationId xmlns:a16="http://schemas.microsoft.com/office/drawing/2014/main" id="{5BD60EDF-C2F5-4BCB-92FB-3FE71E671D21}"/>
                </a:ext>
              </a:extLst>
            </p:cNvPr>
            <p:cNvSpPr>
              <a:spLocks noChangeShapeType="1"/>
            </p:cNvSpPr>
            <p:nvPr/>
          </p:nvSpPr>
          <p:spPr bwMode="auto">
            <a:xfrm>
              <a:off x="249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8" name="Line 25">
              <a:extLst>
                <a:ext uri="{FF2B5EF4-FFF2-40B4-BE49-F238E27FC236}">
                  <a16:creationId xmlns:a16="http://schemas.microsoft.com/office/drawing/2014/main" id="{4BC6230A-8410-4877-BD1B-0DBD4997DA07}"/>
                </a:ext>
              </a:extLst>
            </p:cNvPr>
            <p:cNvSpPr>
              <a:spLocks noChangeShapeType="1"/>
            </p:cNvSpPr>
            <p:nvPr/>
          </p:nvSpPr>
          <p:spPr bwMode="auto">
            <a:xfrm>
              <a:off x="288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9" name="Line 26">
              <a:extLst>
                <a:ext uri="{FF2B5EF4-FFF2-40B4-BE49-F238E27FC236}">
                  <a16:creationId xmlns:a16="http://schemas.microsoft.com/office/drawing/2014/main" id="{EADFBC03-9B1A-44DC-8C40-EA181B2B6DBA}"/>
                </a:ext>
              </a:extLst>
            </p:cNvPr>
            <p:cNvSpPr>
              <a:spLocks noChangeShapeType="1"/>
            </p:cNvSpPr>
            <p:nvPr/>
          </p:nvSpPr>
          <p:spPr bwMode="auto">
            <a:xfrm>
              <a:off x="3264"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0" name="Line 27">
              <a:extLst>
                <a:ext uri="{FF2B5EF4-FFF2-40B4-BE49-F238E27FC236}">
                  <a16:creationId xmlns:a16="http://schemas.microsoft.com/office/drawing/2014/main" id="{0D151874-2A9D-407E-844A-6F6BFA39D08B}"/>
                </a:ext>
              </a:extLst>
            </p:cNvPr>
            <p:cNvSpPr>
              <a:spLocks noChangeShapeType="1"/>
            </p:cNvSpPr>
            <p:nvPr/>
          </p:nvSpPr>
          <p:spPr bwMode="auto">
            <a:xfrm>
              <a:off x="3648"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1" name="Line 28">
              <a:extLst>
                <a:ext uri="{FF2B5EF4-FFF2-40B4-BE49-F238E27FC236}">
                  <a16:creationId xmlns:a16="http://schemas.microsoft.com/office/drawing/2014/main" id="{DF8C0A11-021C-4D20-A968-D0B6672BC17D}"/>
                </a:ext>
              </a:extLst>
            </p:cNvPr>
            <p:cNvSpPr>
              <a:spLocks noChangeShapeType="1"/>
            </p:cNvSpPr>
            <p:nvPr/>
          </p:nvSpPr>
          <p:spPr bwMode="auto">
            <a:xfrm>
              <a:off x="403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2" name="Line 29">
              <a:extLst>
                <a:ext uri="{FF2B5EF4-FFF2-40B4-BE49-F238E27FC236}">
                  <a16:creationId xmlns:a16="http://schemas.microsoft.com/office/drawing/2014/main" id="{B5734B6C-5A75-4763-83D8-A0F610D25CBE}"/>
                </a:ext>
              </a:extLst>
            </p:cNvPr>
            <p:cNvSpPr>
              <a:spLocks noChangeShapeType="1"/>
            </p:cNvSpPr>
            <p:nvPr/>
          </p:nvSpPr>
          <p:spPr bwMode="auto">
            <a:xfrm>
              <a:off x="441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3" name="Line 30">
              <a:extLst>
                <a:ext uri="{FF2B5EF4-FFF2-40B4-BE49-F238E27FC236}">
                  <a16:creationId xmlns:a16="http://schemas.microsoft.com/office/drawing/2014/main" id="{09259C0D-602D-4311-9E77-42313D104D4D}"/>
                </a:ext>
              </a:extLst>
            </p:cNvPr>
            <p:cNvSpPr>
              <a:spLocks noChangeShapeType="1"/>
            </p:cNvSpPr>
            <p:nvPr/>
          </p:nvSpPr>
          <p:spPr bwMode="auto">
            <a:xfrm>
              <a:off x="480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4" name="Text Box 31">
              <a:extLst>
                <a:ext uri="{FF2B5EF4-FFF2-40B4-BE49-F238E27FC236}">
                  <a16:creationId xmlns:a16="http://schemas.microsoft.com/office/drawing/2014/main" id="{74FA91C7-D3AE-4965-9858-EB4536BD05C6}"/>
                </a:ext>
              </a:extLst>
            </p:cNvPr>
            <p:cNvSpPr txBox="1">
              <a:spLocks noChangeArrowheads="1"/>
            </p:cNvSpPr>
            <p:nvPr/>
          </p:nvSpPr>
          <p:spPr bwMode="auto">
            <a:xfrm>
              <a:off x="1814" y="3101"/>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5" name="Text Box 32">
              <a:extLst>
                <a:ext uri="{FF2B5EF4-FFF2-40B4-BE49-F238E27FC236}">
                  <a16:creationId xmlns:a16="http://schemas.microsoft.com/office/drawing/2014/main" id="{A689B6D7-E0B3-4B81-B03A-058243A515EF}"/>
                </a:ext>
              </a:extLst>
            </p:cNvPr>
            <p:cNvSpPr txBox="1">
              <a:spLocks noChangeArrowheads="1"/>
            </p:cNvSpPr>
            <p:nvPr/>
          </p:nvSpPr>
          <p:spPr bwMode="auto">
            <a:xfrm>
              <a:off x="2198"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6" name="Text Box 33">
              <a:extLst>
                <a:ext uri="{FF2B5EF4-FFF2-40B4-BE49-F238E27FC236}">
                  <a16:creationId xmlns:a16="http://schemas.microsoft.com/office/drawing/2014/main" id="{B2E9D59D-B3E2-464A-A95D-14D443873BAD}"/>
                </a:ext>
              </a:extLst>
            </p:cNvPr>
            <p:cNvSpPr txBox="1">
              <a:spLocks noChangeArrowheads="1"/>
            </p:cNvSpPr>
            <p:nvPr/>
          </p:nvSpPr>
          <p:spPr bwMode="auto">
            <a:xfrm>
              <a:off x="2592" y="3094"/>
              <a:ext cx="24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7" name="Text Box 34">
              <a:extLst>
                <a:ext uri="{FF2B5EF4-FFF2-40B4-BE49-F238E27FC236}">
                  <a16:creationId xmlns:a16="http://schemas.microsoft.com/office/drawing/2014/main" id="{6F0C0E02-2E41-422B-9F2C-71F2E9A4F27B}"/>
                </a:ext>
              </a:extLst>
            </p:cNvPr>
            <p:cNvSpPr txBox="1">
              <a:spLocks noChangeArrowheads="1"/>
            </p:cNvSpPr>
            <p:nvPr/>
          </p:nvSpPr>
          <p:spPr bwMode="auto">
            <a:xfrm>
              <a:off x="2966"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8" name="Text Box 35">
              <a:extLst>
                <a:ext uri="{FF2B5EF4-FFF2-40B4-BE49-F238E27FC236}">
                  <a16:creationId xmlns:a16="http://schemas.microsoft.com/office/drawing/2014/main" id="{C8461BC9-C92A-4564-868A-7915AD2D885C}"/>
                </a:ext>
              </a:extLst>
            </p:cNvPr>
            <p:cNvSpPr txBox="1">
              <a:spLocks noChangeArrowheads="1"/>
            </p:cNvSpPr>
            <p:nvPr/>
          </p:nvSpPr>
          <p:spPr bwMode="auto">
            <a:xfrm>
              <a:off x="3350" y="3101"/>
              <a:ext cx="21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9" name="Text Box 36">
              <a:extLst>
                <a:ext uri="{FF2B5EF4-FFF2-40B4-BE49-F238E27FC236}">
                  <a16:creationId xmlns:a16="http://schemas.microsoft.com/office/drawing/2014/main" id="{8DA5245E-7F61-442B-B9E1-44F46CEECA0F}"/>
                </a:ext>
              </a:extLst>
            </p:cNvPr>
            <p:cNvSpPr txBox="1">
              <a:spLocks noChangeArrowheads="1"/>
            </p:cNvSpPr>
            <p:nvPr/>
          </p:nvSpPr>
          <p:spPr bwMode="auto">
            <a:xfrm>
              <a:off x="3734" y="3101"/>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0" name="Text Box 37">
              <a:extLst>
                <a:ext uri="{FF2B5EF4-FFF2-40B4-BE49-F238E27FC236}">
                  <a16:creationId xmlns:a16="http://schemas.microsoft.com/office/drawing/2014/main" id="{783776F0-3584-443E-949F-28EE209616BE}"/>
                </a:ext>
              </a:extLst>
            </p:cNvPr>
            <p:cNvSpPr txBox="1">
              <a:spLocks noChangeArrowheads="1"/>
            </p:cNvSpPr>
            <p:nvPr/>
          </p:nvSpPr>
          <p:spPr bwMode="auto">
            <a:xfrm>
              <a:off x="4128" y="3094"/>
              <a:ext cx="216"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S</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1" name="Text Box 38">
              <a:extLst>
                <a:ext uri="{FF2B5EF4-FFF2-40B4-BE49-F238E27FC236}">
                  <a16:creationId xmlns:a16="http://schemas.microsoft.com/office/drawing/2014/main" id="{5F6DB9AC-8F59-44C6-8610-3FE8D4F48E5C}"/>
                </a:ext>
              </a:extLst>
            </p:cNvPr>
            <p:cNvSpPr txBox="1">
              <a:spLocks noChangeArrowheads="1"/>
            </p:cNvSpPr>
            <p:nvPr/>
          </p:nvSpPr>
          <p:spPr bwMode="auto">
            <a:xfrm>
              <a:off x="4550" y="3101"/>
              <a:ext cx="23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O</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2" name="Text Box 39">
              <a:extLst>
                <a:ext uri="{FF2B5EF4-FFF2-40B4-BE49-F238E27FC236}">
                  <a16:creationId xmlns:a16="http://schemas.microsoft.com/office/drawing/2014/main" id="{A20ADDE6-2A78-43A6-930C-D791565BF20D}"/>
                </a:ext>
              </a:extLst>
            </p:cNvPr>
            <p:cNvSpPr txBox="1">
              <a:spLocks noChangeArrowheads="1"/>
            </p:cNvSpPr>
            <p:nvPr/>
          </p:nvSpPr>
          <p:spPr bwMode="auto">
            <a:xfrm>
              <a:off x="4886" y="3101"/>
              <a:ext cx="233"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rPr>
                <a:t>N</a:t>
              </a:r>
              <a:endParaRPr kumimoji="0" lang="fr-FR" altLang="nl-NL" sz="1800" b="1" i="0" u="none" strike="noStrike" kern="1200" cap="none" spc="0" normalizeH="0" baseline="0" noProof="0">
                <a:ln>
                  <a:noFill/>
                </a:ln>
                <a:solidFill>
                  <a:srgbClr val="FEFF12"/>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84008" name="Freeform 40">
              <a:extLst>
                <a:ext uri="{FF2B5EF4-FFF2-40B4-BE49-F238E27FC236}">
                  <a16:creationId xmlns:a16="http://schemas.microsoft.com/office/drawing/2014/main" id="{2965E099-BD8A-4294-B1AD-732CA2347467}"/>
                </a:ext>
              </a:extLst>
            </p:cNvPr>
            <p:cNvSpPr>
              <a:spLocks/>
            </p:cNvSpPr>
            <p:nvPr/>
          </p:nvSpPr>
          <p:spPr bwMode="auto">
            <a:xfrm>
              <a:off x="1920" y="1920"/>
              <a:ext cx="432" cy="1056"/>
            </a:xfrm>
            <a:custGeom>
              <a:avLst/>
              <a:gdLst>
                <a:gd name="T0" fmla="*/ 0 w 432"/>
                <a:gd name="T1" fmla="*/ 1056 h 1056"/>
                <a:gd name="T2" fmla="*/ 216 w 432"/>
                <a:gd name="T3" fmla="*/ 808 h 1056"/>
                <a:gd name="T4" fmla="*/ 336 w 432"/>
                <a:gd name="T5" fmla="*/ 568 h 1056"/>
                <a:gd name="T6" fmla="*/ 400 w 432"/>
                <a:gd name="T7" fmla="*/ 368 h 1056"/>
                <a:gd name="T8" fmla="*/ 424 w 432"/>
                <a:gd name="T9" fmla="*/ 184 h 1056"/>
                <a:gd name="T10" fmla="*/ 432 w 432"/>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056">
                  <a:moveTo>
                    <a:pt x="0" y="1056"/>
                  </a:moveTo>
                  <a:cubicBezTo>
                    <a:pt x="36" y="1015"/>
                    <a:pt x="160" y="889"/>
                    <a:pt x="216" y="808"/>
                  </a:cubicBezTo>
                  <a:cubicBezTo>
                    <a:pt x="272" y="727"/>
                    <a:pt x="305" y="641"/>
                    <a:pt x="336" y="568"/>
                  </a:cubicBezTo>
                  <a:cubicBezTo>
                    <a:pt x="408" y="416"/>
                    <a:pt x="385" y="432"/>
                    <a:pt x="400" y="368"/>
                  </a:cubicBezTo>
                  <a:cubicBezTo>
                    <a:pt x="415" y="304"/>
                    <a:pt x="419" y="245"/>
                    <a:pt x="424" y="184"/>
                  </a:cubicBezTo>
                  <a:cubicBezTo>
                    <a:pt x="429" y="123"/>
                    <a:pt x="430" y="38"/>
                    <a:pt x="432" y="0"/>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4" name="Line 41">
              <a:extLst>
                <a:ext uri="{FF2B5EF4-FFF2-40B4-BE49-F238E27FC236}">
                  <a16:creationId xmlns:a16="http://schemas.microsoft.com/office/drawing/2014/main" id="{C064D620-8997-4F87-92F4-A29A3EA8AD9B}"/>
                </a:ext>
              </a:extLst>
            </p:cNvPr>
            <p:cNvSpPr>
              <a:spLocks noChangeShapeType="1"/>
            </p:cNvSpPr>
            <p:nvPr/>
          </p:nvSpPr>
          <p:spPr bwMode="auto">
            <a:xfrm flipH="1">
              <a:off x="2016" y="1728"/>
              <a:ext cx="0" cy="768"/>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5" name="Line 42">
              <a:extLst>
                <a:ext uri="{FF2B5EF4-FFF2-40B4-BE49-F238E27FC236}">
                  <a16:creationId xmlns:a16="http://schemas.microsoft.com/office/drawing/2014/main" id="{FDF10CFE-56BF-4001-9A68-010F3F85AE5D}"/>
                </a:ext>
              </a:extLst>
            </p:cNvPr>
            <p:cNvSpPr>
              <a:spLocks noChangeShapeType="1"/>
            </p:cNvSpPr>
            <p:nvPr/>
          </p:nvSpPr>
          <p:spPr bwMode="auto">
            <a:xfrm flipH="1">
              <a:off x="4896" y="1824"/>
              <a:ext cx="96" cy="336"/>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pic>
        <p:nvPicPr>
          <p:cNvPr id="18436" name="Picture 45">
            <a:extLst>
              <a:ext uri="{FF2B5EF4-FFF2-40B4-BE49-F238E27FC236}">
                <a16:creationId xmlns:a16="http://schemas.microsoft.com/office/drawing/2014/main" id="{954868DF-AF3E-4896-AA2B-EFC8CAFAF4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5069" y="46759"/>
            <a:ext cx="122587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smtClean="0"/>
              <a:t>Production</a:t>
            </a:r>
            <a:r>
              <a:rPr lang="nl-NL" sz="2400" dirty="0" smtClean="0"/>
              <a:t> White </a:t>
            </a:r>
            <a:r>
              <a:rPr lang="nl-NL" sz="2400" dirty="0" err="1" smtClean="0"/>
              <a:t>Clover</a:t>
            </a:r>
            <a:r>
              <a:rPr lang="nl-NL" sz="2400" dirty="0" smtClean="0"/>
              <a:t/>
            </a:r>
            <a:br>
              <a:rPr lang="nl-NL" sz="2400" dirty="0" smtClean="0"/>
            </a:br>
            <a:endParaRPr lang="nl-NL" sz="2400" dirty="0"/>
          </a:p>
        </p:txBody>
      </p:sp>
      <p:sp>
        <p:nvSpPr>
          <p:cNvPr id="4" name="Afgeronde rechthoek 3"/>
          <p:cNvSpPr/>
          <p:nvPr/>
        </p:nvSpPr>
        <p:spPr>
          <a:xfrm>
            <a:off x="332509" y="1043709"/>
            <a:ext cx="8682182" cy="5292436"/>
          </a:xfrm>
          <a:prstGeom prst="roundRect">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2934431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D9D16FCD-68CA-4011-9781-2FD598697AD4}"/>
              </a:ext>
            </a:extLst>
          </p:cNvPr>
          <p:cNvSpPr txBox="1">
            <a:spLocks noChangeArrowheads="1"/>
          </p:cNvSpPr>
          <p:nvPr/>
        </p:nvSpPr>
        <p:spPr bwMode="auto">
          <a:xfrm>
            <a:off x="76200" y="1300232"/>
            <a:ext cx="90678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Red clover is higher yielding than white clover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Table 1. Typical annual yields (t DM ha</a:t>
            </a:r>
            <a:r>
              <a:rPr kumimoji="0" lang="en-GB" altLang="nl-NL" sz="2000" b="1"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86080" name="Group 64">
            <a:extLst>
              <a:ext uri="{FF2B5EF4-FFF2-40B4-BE49-F238E27FC236}">
                <a16:creationId xmlns:a16="http://schemas.microsoft.com/office/drawing/2014/main" id="{D2C9EC4C-48B7-452E-BE59-87CBD2C880DE}"/>
              </a:ext>
            </a:extLst>
          </p:cNvPr>
          <p:cNvGraphicFramePr>
            <a:graphicFrameLocks noGrp="1"/>
          </p:cNvGraphicFramePr>
          <p:nvPr>
            <p:extLst/>
          </p:nvPr>
        </p:nvGraphicFramePr>
        <p:xfrm>
          <a:off x="0" y="2124075"/>
          <a:ext cx="8682182" cy="3260726"/>
        </p:xfrm>
        <a:graphic>
          <a:graphicData uri="http://schemas.openxmlformats.org/drawingml/2006/table">
            <a:tbl>
              <a:tblPr>
                <a:tableStyleId>{8799B23B-EC83-4686-B30A-512413B5E67A}</a:tableStyleId>
              </a:tblPr>
              <a:tblGrid>
                <a:gridCol w="4558146">
                  <a:extLst>
                    <a:ext uri="{9D8B030D-6E8A-4147-A177-3AD203B41FA5}">
                      <a16:colId xmlns:a16="http://schemas.microsoft.com/office/drawing/2014/main" val="20000"/>
                    </a:ext>
                  </a:extLst>
                </a:gridCol>
                <a:gridCol w="1497192">
                  <a:extLst>
                    <a:ext uri="{9D8B030D-6E8A-4147-A177-3AD203B41FA5}">
                      <a16:colId xmlns:a16="http://schemas.microsoft.com/office/drawing/2014/main" val="20001"/>
                    </a:ext>
                  </a:extLst>
                </a:gridCol>
                <a:gridCol w="1403181">
                  <a:extLst>
                    <a:ext uri="{9D8B030D-6E8A-4147-A177-3AD203B41FA5}">
                      <a16:colId xmlns:a16="http://schemas.microsoft.com/office/drawing/2014/main" val="20002"/>
                    </a:ext>
                  </a:extLst>
                </a:gridCol>
                <a:gridCol w="1223663">
                  <a:extLst>
                    <a:ext uri="{9D8B030D-6E8A-4147-A177-3AD203B41FA5}">
                      <a16:colId xmlns:a16="http://schemas.microsoft.com/office/drawing/2014/main" val="20003"/>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FEFF12"/>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A2</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Pure red clover swards</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West of Europe</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10-14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7-10</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3-4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South of Europe</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13-21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6-13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North of Europe</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Red clover/grass mixtures</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West of Europe</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11-17</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8-15</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North of Europe</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5</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20531" name="Rectangle 52">
            <a:extLst>
              <a:ext uri="{FF2B5EF4-FFF2-40B4-BE49-F238E27FC236}">
                <a16:creationId xmlns:a16="http://schemas.microsoft.com/office/drawing/2014/main" id="{E97D7421-CB4D-4254-9C5B-C75525E71A12}"/>
              </a:ext>
            </a:extLst>
          </p:cNvPr>
          <p:cNvSpPr>
            <a:spLocks noChangeArrowheads="1"/>
          </p:cNvSpPr>
          <p:nvPr/>
        </p:nvSpPr>
        <p:spPr bwMode="auto">
          <a:xfrm>
            <a:off x="34053" y="6376988"/>
            <a:ext cx="884729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A1: first </a:t>
            </a:r>
            <a:r>
              <a:rPr kumimoji="0" lang="en-GB" altLang="nl-NL"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production</a:t>
            </a: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year; A2: second production year; A3: third production year</a:t>
            </a:r>
          </a:p>
        </p:txBody>
      </p:sp>
      <p:pic>
        <p:nvPicPr>
          <p:cNvPr id="20532" name="Picture 65">
            <a:extLst>
              <a:ext uri="{FF2B5EF4-FFF2-40B4-BE49-F238E27FC236}">
                <a16:creationId xmlns:a16="http://schemas.microsoft.com/office/drawing/2014/main" id="{737B6076-B9B3-4D27-B860-A233462065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5163" y="0"/>
            <a:ext cx="884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smtClean="0">
                <a:solidFill>
                  <a:schemeClr val="tx1"/>
                </a:solidFill>
              </a:rPr>
              <a:t>Production</a:t>
            </a:r>
            <a:r>
              <a:rPr lang="nl-NL" sz="2400" dirty="0" smtClean="0">
                <a:solidFill>
                  <a:schemeClr val="tx1"/>
                </a:solidFill>
              </a:rPr>
              <a:t> Red </a:t>
            </a:r>
            <a:r>
              <a:rPr lang="nl-NL" sz="2400" dirty="0" err="1" smtClean="0">
                <a:solidFill>
                  <a:schemeClr val="tx1"/>
                </a:solidFill>
              </a:rPr>
              <a:t>Clover</a:t>
            </a:r>
            <a:endParaRPr lang="nl-NL" sz="2400" dirty="0">
              <a:solidFill>
                <a:schemeClr val="tx1"/>
              </a:solidFill>
            </a:endParaRPr>
          </a:p>
        </p:txBody>
      </p:sp>
    </p:spTree>
    <p:extLst>
      <p:ext uri="{BB962C8B-B14F-4D97-AF65-F5344CB8AC3E}">
        <p14:creationId xmlns:p14="http://schemas.microsoft.com/office/powerpoint/2010/main" val="4099876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2530" name="Group 54">
            <a:extLst>
              <a:ext uri="{FF2B5EF4-FFF2-40B4-BE49-F238E27FC236}">
                <a16:creationId xmlns:a16="http://schemas.microsoft.com/office/drawing/2014/main" id="{1DFC3742-375B-4E1B-A9CE-3699F8D638C5}"/>
              </a:ext>
            </a:extLst>
          </p:cNvPr>
          <p:cNvGrpSpPr>
            <a:grpSpLocks/>
          </p:cNvGrpSpPr>
          <p:nvPr/>
        </p:nvGrpSpPr>
        <p:grpSpPr bwMode="auto">
          <a:xfrm>
            <a:off x="304800" y="304800"/>
            <a:ext cx="6934200" cy="6324600"/>
            <a:chOff x="192" y="192"/>
            <a:chExt cx="4368" cy="3984"/>
          </a:xfrm>
        </p:grpSpPr>
        <p:graphicFrame>
          <p:nvGraphicFramePr>
            <p:cNvPr id="22536" name="Object 43">
              <a:extLst>
                <a:ext uri="{FF2B5EF4-FFF2-40B4-BE49-F238E27FC236}">
                  <a16:creationId xmlns:a16="http://schemas.microsoft.com/office/drawing/2014/main" id="{AB4CD049-74F4-4F1B-92E9-3A0F52145479}"/>
                </a:ext>
              </a:extLst>
            </p:cNvPr>
            <p:cNvGraphicFramePr>
              <a:graphicFrameLocks noChangeAspect="1"/>
            </p:cNvGraphicFramePr>
            <p:nvPr/>
          </p:nvGraphicFramePr>
          <p:xfrm>
            <a:off x="192" y="556"/>
            <a:ext cx="4032" cy="3620"/>
          </p:xfrm>
          <a:graphic>
            <a:graphicData uri="http://schemas.openxmlformats.org/presentationml/2006/ole">
              <mc:AlternateContent xmlns:mc="http://schemas.openxmlformats.org/markup-compatibility/2006">
                <mc:Choice xmlns:v="urn:schemas-microsoft-com:vml" Requires="v">
                  <p:oleObj spid="_x0000_s11302" name="Feuille de calcul" r:id="rId4" imgW="14503400" imgH="9893300" progId="Excel.Sheet.8">
                    <p:embed/>
                  </p:oleObj>
                </mc:Choice>
                <mc:Fallback>
                  <p:oleObj name="Feuille de calcul" r:id="rId4" imgW="14503400" imgH="9893300" progId="Excel.Sheet.8">
                    <p:embed/>
                    <p:pic>
                      <p:nvPicPr>
                        <p:cNvPr id="22536" name="Object 43">
                          <a:extLst>
                            <a:ext uri="{FF2B5EF4-FFF2-40B4-BE49-F238E27FC236}">
                              <a16:creationId xmlns:a16="http://schemas.microsoft.com/office/drawing/2014/main" id="{AB4CD049-74F4-4F1B-92E9-3A0F52145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556"/>
                          <a:ext cx="4032" cy="36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7" name="Line 44">
              <a:extLst>
                <a:ext uri="{FF2B5EF4-FFF2-40B4-BE49-F238E27FC236}">
                  <a16:creationId xmlns:a16="http://schemas.microsoft.com/office/drawing/2014/main" id="{4516AFAC-511A-48BA-B5AA-E4E4A4CA3C02}"/>
                </a:ext>
              </a:extLst>
            </p:cNvPr>
            <p:cNvSpPr>
              <a:spLocks noChangeShapeType="1"/>
            </p:cNvSpPr>
            <p:nvPr/>
          </p:nvSpPr>
          <p:spPr bwMode="auto">
            <a:xfrm flipH="1">
              <a:off x="486" y="357"/>
              <a:ext cx="1281" cy="562"/>
            </a:xfrm>
            <a:prstGeom prst="line">
              <a:avLst/>
            </a:prstGeom>
            <a:noFill/>
            <a:ln w="25400">
              <a:solidFill>
                <a:srgbClr val="DD080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8" name="Text Box 45">
              <a:extLst>
                <a:ext uri="{FF2B5EF4-FFF2-40B4-BE49-F238E27FC236}">
                  <a16:creationId xmlns:a16="http://schemas.microsoft.com/office/drawing/2014/main" id="{A87D7B8D-F4D1-41D2-BC29-D723950D7630}"/>
                </a:ext>
              </a:extLst>
            </p:cNvPr>
            <p:cNvSpPr txBox="1">
              <a:spLocks noChangeArrowheads="1"/>
            </p:cNvSpPr>
            <p:nvPr/>
          </p:nvSpPr>
          <p:spPr bwMode="auto">
            <a:xfrm>
              <a:off x="1958" y="209"/>
              <a:ext cx="26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Red clover/grass mixture yield</a:t>
              </a:r>
              <a:endParaRPr kumimoji="0" lang="fr-FR" altLang="nl-NL"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9" name="Text Box 46">
              <a:extLst>
                <a:ext uri="{FF2B5EF4-FFF2-40B4-BE49-F238E27FC236}">
                  <a16:creationId xmlns:a16="http://schemas.microsoft.com/office/drawing/2014/main" id="{91E26B8F-D249-42A4-B8D1-E6D3ABCB5EE4}"/>
                </a:ext>
              </a:extLst>
            </p:cNvPr>
            <p:cNvSpPr txBox="1">
              <a:spLocks noChangeArrowheads="1"/>
            </p:cNvSpPr>
            <p:nvPr/>
          </p:nvSpPr>
          <p:spPr bwMode="auto">
            <a:xfrm>
              <a:off x="2546" y="3878"/>
              <a:ext cx="18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N fertilizer (kg/ha)</a:t>
              </a:r>
            </a:p>
          </p:txBody>
        </p:sp>
        <p:sp>
          <p:nvSpPr>
            <p:cNvPr id="22540" name="Text Box 47">
              <a:extLst>
                <a:ext uri="{FF2B5EF4-FFF2-40B4-BE49-F238E27FC236}">
                  <a16:creationId xmlns:a16="http://schemas.microsoft.com/office/drawing/2014/main" id="{19275971-758A-4F2A-82D6-556910E5E980}"/>
                </a:ext>
              </a:extLst>
            </p:cNvPr>
            <p:cNvSpPr txBox="1">
              <a:spLocks noChangeArrowheads="1"/>
            </p:cNvSpPr>
            <p:nvPr/>
          </p:nvSpPr>
          <p:spPr bwMode="auto">
            <a:xfrm>
              <a:off x="251" y="192"/>
              <a:ext cx="14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Yield (t DM/ha)</a:t>
              </a:r>
            </a:p>
          </p:txBody>
        </p:sp>
        <p:sp>
          <p:nvSpPr>
            <p:cNvPr id="22542" name="Text Box 51">
              <a:extLst>
                <a:ext uri="{FF2B5EF4-FFF2-40B4-BE49-F238E27FC236}">
                  <a16:creationId xmlns:a16="http://schemas.microsoft.com/office/drawing/2014/main" id="{4AC1338E-DF64-4FFB-B917-2E402B252EF1}"/>
                </a:ext>
              </a:extLst>
            </p:cNvPr>
            <p:cNvSpPr txBox="1">
              <a:spLocks noChangeArrowheads="1"/>
            </p:cNvSpPr>
            <p:nvPr/>
          </p:nvSpPr>
          <p:spPr bwMode="auto">
            <a:xfrm>
              <a:off x="2438" y="2599"/>
              <a:ext cx="20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N-fertilized grass yield</a:t>
              </a:r>
              <a:endParaRPr kumimoji="0" lang="fr-FR" altLang="nl-NL"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43" name="Line 53">
              <a:extLst>
                <a:ext uri="{FF2B5EF4-FFF2-40B4-BE49-F238E27FC236}">
                  <a16:creationId xmlns:a16="http://schemas.microsoft.com/office/drawing/2014/main" id="{A658F268-0010-4350-95D7-30084B00F638}"/>
                </a:ext>
              </a:extLst>
            </p:cNvPr>
            <p:cNvSpPr>
              <a:spLocks noChangeShapeType="1"/>
            </p:cNvSpPr>
            <p:nvPr/>
          </p:nvSpPr>
          <p:spPr bwMode="auto">
            <a:xfrm flipH="1" flipV="1">
              <a:off x="2160" y="1824"/>
              <a:ext cx="528" cy="72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pic>
        <p:nvPicPr>
          <p:cNvPr id="22531" name="Picture 55">
            <a:extLst>
              <a:ext uri="{FF2B5EF4-FFF2-40B4-BE49-F238E27FC236}">
                <a16:creationId xmlns:a16="http://schemas.microsoft.com/office/drawing/2014/main" id="{84B7E04D-F049-49C9-B0B4-36CC35D4F1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67640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59">
            <a:extLst>
              <a:ext uri="{FF2B5EF4-FFF2-40B4-BE49-F238E27FC236}">
                <a16:creationId xmlns:a16="http://schemas.microsoft.com/office/drawing/2014/main" id="{275D9434-B924-49A6-A1E6-C6FC48302BE3}"/>
              </a:ext>
            </a:extLst>
          </p:cNvPr>
          <p:cNvGrpSpPr>
            <a:grpSpLocks/>
          </p:cNvGrpSpPr>
          <p:nvPr/>
        </p:nvGrpSpPr>
        <p:grpSpPr bwMode="auto">
          <a:xfrm>
            <a:off x="3505200" y="4594225"/>
            <a:ext cx="3657600" cy="1273175"/>
            <a:chOff x="2208" y="2894"/>
            <a:chExt cx="2304" cy="802"/>
          </a:xfrm>
        </p:grpSpPr>
        <p:pic>
          <p:nvPicPr>
            <p:cNvPr id="22533" name="Picture 56" descr="image 7">
              <a:extLst>
                <a:ext uri="{FF2B5EF4-FFF2-40B4-BE49-F238E27FC236}">
                  <a16:creationId xmlns:a16="http://schemas.microsoft.com/office/drawing/2014/main" id="{37A9E5C0-71E4-4E52-9FA2-A8F7F4BD5819}"/>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3721"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4" name="Picture 57" descr="image 7">
              <a:extLst>
                <a:ext uri="{FF2B5EF4-FFF2-40B4-BE49-F238E27FC236}">
                  <a16:creationId xmlns:a16="http://schemas.microsoft.com/office/drawing/2014/main" id="{13431F94-3455-4663-BF46-15945DCDCC66}"/>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208"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5" name="Picture 58" descr="image 7">
              <a:extLst>
                <a:ext uri="{FF2B5EF4-FFF2-40B4-BE49-F238E27FC236}">
                  <a16:creationId xmlns:a16="http://schemas.microsoft.com/office/drawing/2014/main" id="{D3DCA0B4-E3FA-47F4-AEC2-5007D379A98C}"/>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953"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167766162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11">
            <a:extLst>
              <a:ext uri="{FF2B5EF4-FFF2-40B4-BE49-F238E27FC236}">
                <a16:creationId xmlns:a16="http://schemas.microsoft.com/office/drawing/2014/main" id="{7C144CFF-56AB-4431-B3B9-2FA2AD982364}"/>
              </a:ext>
            </a:extLst>
          </p:cNvPr>
          <p:cNvSpPr txBox="1">
            <a:spLocks noChangeArrowheads="1"/>
          </p:cNvSpPr>
          <p:nvPr/>
        </p:nvSpPr>
        <p:spPr bwMode="auto">
          <a:xfrm>
            <a:off x="2041525"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aphicFrame>
        <p:nvGraphicFramePr>
          <p:cNvPr id="104514" name="Group 66">
            <a:extLst>
              <a:ext uri="{FF2B5EF4-FFF2-40B4-BE49-F238E27FC236}">
                <a16:creationId xmlns:a16="http://schemas.microsoft.com/office/drawing/2014/main" id="{C59BF965-C552-45F5-B8A9-F94DCD9CF4D4}"/>
              </a:ext>
            </a:extLst>
          </p:cNvPr>
          <p:cNvGraphicFramePr>
            <a:graphicFrameLocks noGrp="1"/>
          </p:cNvGraphicFramePr>
          <p:nvPr>
            <p:extLst/>
          </p:nvPr>
        </p:nvGraphicFramePr>
        <p:xfrm>
          <a:off x="0" y="2667000"/>
          <a:ext cx="9067800" cy="3333750"/>
        </p:xfrm>
        <a:graphic>
          <a:graphicData uri="http://schemas.openxmlformats.org/drawingml/2006/table">
            <a:tbl>
              <a:tblPr>
                <a:tableStyleId>{8799B23B-EC83-4686-B30A-512413B5E67A}</a:tableStyleId>
              </a:tblPr>
              <a:tblGrid>
                <a:gridCol w="50292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Annual yield (t DM ha</a:t>
                      </a:r>
                      <a:r>
                        <a:rPr kumimoji="0" lang="en-GB" sz="2400" u="none" strike="noStrike" cap="none" normalizeH="0" baseline="30000">
                          <a:ln>
                            <a:noFill/>
                          </a:ln>
                          <a:effectLst/>
                        </a:rPr>
                        <a:t>-1</a:t>
                      </a:r>
                      <a:r>
                        <a:rPr kumimoji="0" lang="en-GB" sz="2400" u="none" strike="noStrike" cap="none" normalizeH="0" baseline="0">
                          <a:ln>
                            <a:noFill/>
                          </a:ln>
                          <a:effectLst/>
                        </a:rPr>
                        <a:t>)</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Sainfoin</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7-15</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1"/>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Birdsfoot</a:t>
                      </a:r>
                      <a:r>
                        <a:rPr kumimoji="0" lang="en-GB" sz="2400" u="none" strike="noStrike" cap="none" normalizeH="0" baseline="0" dirty="0">
                          <a:ln>
                            <a:noFill/>
                          </a:ln>
                          <a:effectLst/>
                        </a:rPr>
                        <a:t> (monoculture)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5-7</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2"/>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Alsike clover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red/white clovers</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3"/>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Galega (monoculture or mixture)</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8-10</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4"/>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Caucasian clover</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 in Europe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4602" name="Group 54">
            <a:extLst>
              <a:ext uri="{FF2B5EF4-FFF2-40B4-BE49-F238E27FC236}">
                <a16:creationId xmlns:a16="http://schemas.microsoft.com/office/drawing/2014/main" id="{D7FC8D22-8237-4418-BD34-D5FE6D8D8D3B}"/>
              </a:ext>
            </a:extLst>
          </p:cNvPr>
          <p:cNvGrpSpPr>
            <a:grpSpLocks/>
          </p:cNvGrpSpPr>
          <p:nvPr/>
        </p:nvGrpSpPr>
        <p:grpSpPr bwMode="auto">
          <a:xfrm>
            <a:off x="0" y="152400"/>
            <a:ext cx="9144000" cy="2438400"/>
            <a:chOff x="0" y="144"/>
            <a:chExt cx="5461" cy="1440"/>
          </a:xfrm>
        </p:grpSpPr>
        <p:grpSp>
          <p:nvGrpSpPr>
            <p:cNvPr id="24603" name="Group 48">
              <a:extLst>
                <a:ext uri="{FF2B5EF4-FFF2-40B4-BE49-F238E27FC236}">
                  <a16:creationId xmlns:a16="http://schemas.microsoft.com/office/drawing/2014/main" id="{A560D452-BC23-4C4D-BF48-FE4EABEAEAB3}"/>
                </a:ext>
              </a:extLst>
            </p:cNvPr>
            <p:cNvGrpSpPr>
              <a:grpSpLocks/>
            </p:cNvGrpSpPr>
            <p:nvPr/>
          </p:nvGrpSpPr>
          <p:grpSpPr bwMode="auto">
            <a:xfrm>
              <a:off x="0" y="144"/>
              <a:ext cx="4560" cy="1440"/>
              <a:chOff x="0" y="2314"/>
              <a:chExt cx="5760" cy="1910"/>
            </a:xfrm>
          </p:grpSpPr>
          <p:pic>
            <p:nvPicPr>
              <p:cNvPr id="24605" name="Picture 49">
                <a:extLst>
                  <a:ext uri="{FF2B5EF4-FFF2-40B4-BE49-F238E27FC236}">
                    <a16:creationId xmlns:a16="http://schemas.microsoft.com/office/drawing/2014/main" id="{56380A6C-73BD-4CB5-9254-233EF74662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2314"/>
                <a:ext cx="2545"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50">
                <a:extLst>
                  <a:ext uri="{FF2B5EF4-FFF2-40B4-BE49-F238E27FC236}">
                    <a16:creationId xmlns:a16="http://schemas.microsoft.com/office/drawing/2014/main" id="{59CFEE8E-65AC-4E56-9942-71C224E9EC0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51">
                <a:extLst>
                  <a:ext uri="{FF2B5EF4-FFF2-40B4-BE49-F238E27FC236}">
                    <a16:creationId xmlns:a16="http://schemas.microsoft.com/office/drawing/2014/main" id="{CE3A2C92-0C21-4297-B935-8407556ADA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9"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2">
                <a:extLst>
                  <a:ext uri="{FF2B5EF4-FFF2-40B4-BE49-F238E27FC236}">
                    <a16:creationId xmlns:a16="http://schemas.microsoft.com/office/drawing/2014/main" id="{11E7C07F-34D0-49C7-B86E-2D51E33B4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04" name="Picture 53">
              <a:extLst>
                <a:ext uri="{FF2B5EF4-FFF2-40B4-BE49-F238E27FC236}">
                  <a16:creationId xmlns:a16="http://schemas.microsoft.com/office/drawing/2014/main" id="{FC01700A-E7E9-4C80-A6E7-246B9523AB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 y="144"/>
              <a:ext cx="90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01077011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E1EDC89E-81E1-4CEC-882B-29C77F3FE6B4}"/>
              </a:ext>
            </a:extLst>
          </p:cNvPr>
          <p:cNvSpPr txBox="1">
            <a:spLocks noChangeArrowheads="1"/>
          </p:cNvSpPr>
          <p:nvPr/>
        </p:nvSpPr>
        <p:spPr bwMode="auto">
          <a:xfrm>
            <a:off x="628650" y="3010189"/>
            <a:ext cx="8016586"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Legumes 		grasses: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higher digestibility, crude protein (CP), pectin, lignin, ash, Ca and Mg contents</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poorer in total cell wall or neutral detergent fibre (NDF), hemi-cellulose and water-soluble carbohydrate (WSC)</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nutritional superiority and higher intake characteristics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6628" name="Line 4">
            <a:extLst>
              <a:ext uri="{FF2B5EF4-FFF2-40B4-BE49-F238E27FC236}">
                <a16:creationId xmlns:a16="http://schemas.microsoft.com/office/drawing/2014/main" id="{3905CF0A-3073-4BC7-BB6A-3D95794E0AD0}"/>
              </a:ext>
            </a:extLst>
          </p:cNvPr>
          <p:cNvSpPr>
            <a:spLocks noChangeShapeType="1"/>
          </p:cNvSpPr>
          <p:nvPr/>
        </p:nvSpPr>
        <p:spPr bwMode="auto">
          <a:xfrm>
            <a:off x="3733800" y="2206625"/>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6629" name="Group 11">
            <a:extLst>
              <a:ext uri="{FF2B5EF4-FFF2-40B4-BE49-F238E27FC236}">
                <a16:creationId xmlns:a16="http://schemas.microsoft.com/office/drawing/2014/main" id="{51E26F06-BFAE-4323-BA8F-A4551A5EC256}"/>
              </a:ext>
            </a:extLst>
          </p:cNvPr>
          <p:cNvGrpSpPr>
            <a:grpSpLocks/>
          </p:cNvGrpSpPr>
          <p:nvPr/>
        </p:nvGrpSpPr>
        <p:grpSpPr bwMode="auto">
          <a:xfrm>
            <a:off x="1246909" y="1737014"/>
            <a:ext cx="6781800" cy="1273175"/>
            <a:chOff x="768" y="384"/>
            <a:chExt cx="4272" cy="802"/>
          </a:xfrm>
        </p:grpSpPr>
        <p:pic>
          <p:nvPicPr>
            <p:cNvPr id="26630" name="Picture 6" descr="image 9">
              <a:extLst>
                <a:ext uri="{FF2B5EF4-FFF2-40B4-BE49-F238E27FC236}">
                  <a16:creationId xmlns:a16="http://schemas.microsoft.com/office/drawing/2014/main" id="{203DB250-725A-4B8A-9BE3-A106BD703AFF}"/>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768" y="384"/>
              <a:ext cx="1968" cy="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1" name="Picture 8" descr="image 7">
              <a:extLst>
                <a:ext uri="{FF2B5EF4-FFF2-40B4-BE49-F238E27FC236}">
                  <a16:creationId xmlns:a16="http://schemas.microsoft.com/office/drawing/2014/main" id="{D4D16D7B-CB66-4EF6-8778-960CC830957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4249"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2" name="Picture 9" descr="image 7">
              <a:extLst>
                <a:ext uri="{FF2B5EF4-FFF2-40B4-BE49-F238E27FC236}">
                  <a16:creationId xmlns:a16="http://schemas.microsoft.com/office/drawing/2014/main" id="{46B5F8A7-ABC3-4A1B-B1A4-59FF0AB6AB3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2736"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3" name="Picture 10" descr="image 7">
              <a:extLst>
                <a:ext uri="{FF2B5EF4-FFF2-40B4-BE49-F238E27FC236}">
                  <a16:creationId xmlns:a16="http://schemas.microsoft.com/office/drawing/2014/main" id="{542C077C-39E0-4CB8-8E65-EC014C2928AC}"/>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3481"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a:xfrm>
            <a:off x="114301" y="215900"/>
            <a:ext cx="7886700" cy="1325563"/>
          </a:xfrm>
        </p:spPr>
        <p:txBody>
          <a:bodyPr/>
          <a:lstStyle/>
          <a:p>
            <a:pPr algn="l"/>
            <a:r>
              <a:rPr lang="en-GB" altLang="nl-NL" sz="2400" dirty="0">
                <a:solidFill>
                  <a:schemeClr val="tx1"/>
                </a:solidFill>
                <a:latin typeface="+mn-lt"/>
                <a:ea typeface="MS PGothic" panose="020B0600070205080204" pitchFamily="34" charset="-128"/>
              </a:rPr>
              <a:t>Nutritive value, voluntary food intake, animal performance</a:t>
            </a:r>
            <a:r>
              <a:rPr lang="fr-FR" altLang="nl-NL" sz="2400" dirty="0">
                <a:solidFill>
                  <a:schemeClr val="tx1"/>
                </a:solidFill>
                <a:latin typeface="Comic Sans MS" panose="030F0702030302020204" pitchFamily="66" charset="0"/>
                <a:ea typeface="MS PGothic" panose="020B0600070205080204" pitchFamily="34" charset="-128"/>
              </a:rPr>
              <a:t/>
            </a:r>
            <a:br>
              <a:rPr lang="fr-FR" altLang="nl-NL" sz="2400" dirty="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400620971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48749A24-79E5-4A85-A610-24C3AFCF9561}"/>
              </a:ext>
            </a:extLst>
          </p:cNvPr>
          <p:cNvSpPr txBox="1">
            <a:spLocks noChangeArrowheads="1"/>
          </p:cNvSpPr>
          <p:nvPr/>
        </p:nvSpPr>
        <p:spPr bwMode="auto">
          <a:xfrm>
            <a:off x="-585355" y="75123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Nutritive value, voluntary food intake, animal performance</a:t>
            </a:r>
            <a:endParaRPr kumimoji="0" lang="fr-FR"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8675" name="Text Box 3">
            <a:extLst>
              <a:ext uri="{FF2B5EF4-FFF2-40B4-BE49-F238E27FC236}">
                <a16:creationId xmlns:a16="http://schemas.microsoft.com/office/drawing/2014/main" id="{053A2369-F216-439B-81C1-2B73C140251D}"/>
              </a:ext>
            </a:extLst>
          </p:cNvPr>
          <p:cNvSpPr txBox="1">
            <a:spLocks noChangeArrowheads="1"/>
          </p:cNvSpPr>
          <p:nvPr/>
        </p:nvSpPr>
        <p:spPr bwMode="auto">
          <a:xfrm>
            <a:off x="481445" y="3094386"/>
            <a:ext cx="8077200" cy="230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Legumes 		grasses: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High protein content in legumes can also be a problem</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Inefficient use of protein in the rumen can lead to high levels of N-based pollution</a:t>
            </a:r>
            <a:endParaRPr kumimoji="0" lang="fr-FR"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8676" name="Line 4">
            <a:extLst>
              <a:ext uri="{FF2B5EF4-FFF2-40B4-BE49-F238E27FC236}">
                <a16:creationId xmlns:a16="http://schemas.microsoft.com/office/drawing/2014/main" id="{B1AF4FE2-718D-4C2A-8108-965865066654}"/>
              </a:ext>
            </a:extLst>
          </p:cNvPr>
          <p:cNvSpPr>
            <a:spLocks noChangeShapeType="1"/>
          </p:cNvSpPr>
          <p:nvPr/>
        </p:nvSpPr>
        <p:spPr bwMode="auto">
          <a:xfrm>
            <a:off x="3661063" y="3332884"/>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a:p>
        </p:txBody>
      </p:sp>
      <p:pic>
        <p:nvPicPr>
          <p:cNvPr id="3" name="Afbeelding 2"/>
          <p:cNvPicPr>
            <a:picLocks noChangeAspect="1"/>
          </p:cNvPicPr>
          <p:nvPr/>
        </p:nvPicPr>
        <p:blipFill>
          <a:blip r:embed="rId3"/>
          <a:stretch>
            <a:fillRect/>
          </a:stretch>
        </p:blipFill>
        <p:spPr>
          <a:xfrm>
            <a:off x="826654" y="1442945"/>
            <a:ext cx="7639050" cy="1609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2463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3367" y="327977"/>
            <a:ext cx="6887375" cy="1086639"/>
          </a:xfrm>
        </p:spPr>
        <p:txBody>
          <a:bodyPr/>
          <a:lstStyle/>
          <a:p>
            <a:r>
              <a:rPr lang="en-US" sz="2400" dirty="0">
                <a:solidFill>
                  <a:schemeClr val="tx1"/>
                </a:solidFill>
                <a:latin typeface="+mn-lt"/>
              </a:rPr>
              <a:t>Daily feed data intake and animal performance data. Early cut at booting stage and late cut 10 days later</a:t>
            </a:r>
          </a:p>
        </p:txBody>
      </p:sp>
      <p:sp>
        <p:nvSpPr>
          <p:cNvPr id="7" name="Rectangle 3"/>
          <p:cNvSpPr>
            <a:spLocks noGrp="1" noChangeArrowheads="1"/>
          </p:cNvSpPr>
          <p:nvPr/>
        </p:nvSpPr>
        <p:spPr bwMode="auto">
          <a:xfrm>
            <a:off x="442089" y="3973131"/>
            <a:ext cx="7729063" cy="17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a:ln>
                  <a:noFill/>
                </a:ln>
                <a:solidFill>
                  <a:prstClr val="black"/>
                </a:solidFill>
                <a:effectLst/>
                <a:uLnTx/>
                <a:uFillTx/>
                <a:latin typeface="Calibri"/>
                <a:ea typeface="+mn-ea"/>
                <a:cs typeface="+mn-cs"/>
              </a:rPr>
              <a:t>Three-year ley </a:t>
            </a:r>
            <a:r>
              <a:rPr kumimoji="0" lang="en-US" altLang="en-US" sz="1600" b="0" i="0" u="none" strike="noStrike" kern="0" cap="none" spc="0" normalizeH="0" baseline="0" noProof="0" dirty="0" err="1">
                <a:ln>
                  <a:noFill/>
                </a:ln>
                <a:solidFill>
                  <a:prstClr val="black"/>
                </a:solidFill>
                <a:effectLst/>
                <a:uLnTx/>
                <a:uFillTx/>
                <a:latin typeface="Calibri"/>
                <a:ea typeface="+mn-ea"/>
                <a:cs typeface="+mn-cs"/>
              </a:rPr>
              <a:t>fertilised</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with 89 kg N, species timothy, meadow fescue and red clover. </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Hay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wilted to 60% in the field and to 87% DM in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indoor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drying. </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Silage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direct-cut, 26% DM. </a:t>
            </a:r>
            <a:endParaRPr kumimoji="0" lang="en-US" altLang="en-US" sz="1600" b="0" i="0" u="none" strike="noStrike" kern="0" cap="none" spc="0" normalizeH="0" baseline="0" noProof="0" dirty="0" smtClean="0">
              <a:ln>
                <a:noFill/>
              </a:ln>
              <a:solidFill>
                <a:prstClr val="black"/>
              </a:solidFill>
              <a:effectLst/>
              <a:uLnTx/>
              <a:uFillTx/>
              <a:latin typeface="Calibri"/>
              <a:ea typeface="+mn-ea"/>
              <a:cs typeface="+mn-cs"/>
            </a:endParaRP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Forage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fed restricted, concentrate according to milk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yield.</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Lactation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week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2-10</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year 1</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a:t>
            </a:r>
            <a:endParaRPr kumimoji="0" lang="sv-SE" altLang="en-US" sz="1600" b="0" i="0" u="none" strike="noStrike" kern="0" cap="none" spc="0" normalizeH="0" baseline="0" noProof="0" dirty="0" smtClean="0">
              <a:ln>
                <a:noFill/>
              </a:ln>
              <a:solidFill>
                <a:prstClr val="black"/>
              </a:solidFill>
              <a:effectLst/>
              <a:uLnTx/>
              <a:uFillTx/>
              <a:latin typeface="Calibri"/>
              <a:ea typeface="+mn-ea"/>
              <a:cs typeface="+mn-cs"/>
            </a:endParaRPr>
          </a:p>
        </p:txBody>
      </p:sp>
      <p:graphicFrame>
        <p:nvGraphicFramePr>
          <p:cNvPr id="3" name="Tabell 2"/>
          <p:cNvGraphicFramePr>
            <a:graphicFrameLocks noGrp="1"/>
          </p:cNvGraphicFramePr>
          <p:nvPr>
            <p:extLst/>
          </p:nvPr>
        </p:nvGraphicFramePr>
        <p:xfrm>
          <a:off x="574159" y="1192283"/>
          <a:ext cx="8027583" cy="2595880"/>
        </p:xfrm>
        <a:graphic>
          <a:graphicData uri="http://schemas.openxmlformats.org/drawingml/2006/table">
            <a:tbl>
              <a:tblPr firstRow="1" firstCol="1" bandRow="1">
                <a:tableStyleId>{F5AB1C69-6EDB-4FF4-983F-18BD219EF322}</a:tableStyleId>
              </a:tblPr>
              <a:tblGrid>
                <a:gridCol w="3255321">
                  <a:extLst>
                    <a:ext uri="{9D8B030D-6E8A-4147-A177-3AD203B41FA5}">
                      <a16:colId xmlns:a16="http://schemas.microsoft.com/office/drawing/2014/main" val="20000"/>
                    </a:ext>
                  </a:extLst>
                </a:gridCol>
                <a:gridCol w="1359210">
                  <a:extLst>
                    <a:ext uri="{9D8B030D-6E8A-4147-A177-3AD203B41FA5}">
                      <a16:colId xmlns:a16="http://schemas.microsoft.com/office/drawing/2014/main" val="20001"/>
                    </a:ext>
                  </a:extLst>
                </a:gridCol>
                <a:gridCol w="1733107">
                  <a:extLst>
                    <a:ext uri="{9D8B030D-6E8A-4147-A177-3AD203B41FA5}">
                      <a16:colId xmlns:a16="http://schemas.microsoft.com/office/drawing/2014/main" val="20002"/>
                    </a:ext>
                  </a:extLst>
                </a:gridCol>
                <a:gridCol w="1679945">
                  <a:extLst>
                    <a:ext uri="{9D8B030D-6E8A-4147-A177-3AD203B41FA5}">
                      <a16:colId xmlns:a16="http://schemas.microsoft.com/office/drawing/2014/main" val="20003"/>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just">
                        <a:spcAft>
                          <a:spcPts val="0"/>
                        </a:spcAft>
                      </a:pPr>
                      <a:r>
                        <a:rPr lang="en-GB" sz="1800" kern="1200" dirty="0"/>
                        <a:t>Early cut hay</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a:t>Early cut silage</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a:t>Late cut silage</a:t>
                      </a:r>
                      <a:endParaRPr lang="sv-SE" sz="18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0"/>
                  </a:ext>
                </a:extLst>
              </a:tr>
              <a:tr h="370840">
                <a:tc>
                  <a:txBody>
                    <a:bodyPr/>
                    <a:lstStyle/>
                    <a:p>
                      <a:pPr algn="just">
                        <a:spcAft>
                          <a:spcPts val="0"/>
                        </a:spcAft>
                      </a:pPr>
                      <a:r>
                        <a:rPr lang="en-GB" sz="1800">
                          <a:effectLst/>
                        </a:rPr>
                        <a:t>Forage intake, kg DM day</a:t>
                      </a:r>
                      <a:r>
                        <a:rPr lang="en-GB" sz="1800" baseline="30000">
                          <a:effectLst/>
                        </a:rPr>
                        <a:t>-1</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8.7</a:t>
                      </a:r>
                      <a:r>
                        <a:rPr lang="en-GB" sz="1800" baseline="30000" dirty="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8.4</a:t>
                      </a:r>
                      <a:r>
                        <a:rPr lang="en-GB" sz="1800" baseline="30000">
                          <a:effectLst/>
                        </a:rPr>
                        <a:t>b</a:t>
                      </a:r>
                      <a:endParaRPr lang="sv-SE" sz="1800">
                        <a:effectLst/>
                        <a:latin typeface="+mn-lt"/>
                        <a:ea typeface="Calibri"/>
                      </a:endParaRPr>
                    </a:p>
                  </a:txBody>
                  <a:tcPr marL="68580" marR="68580" marT="0" marB="0"/>
                </a:tc>
                <a:tc>
                  <a:txBody>
                    <a:bodyPr/>
                    <a:lstStyle/>
                    <a:p>
                      <a:pPr algn="just">
                        <a:spcAft>
                          <a:spcPts val="0"/>
                        </a:spcAft>
                      </a:pPr>
                      <a:r>
                        <a:rPr lang="en-GB" sz="1800">
                          <a:effectLst/>
                        </a:rPr>
                        <a:t>8.5</a:t>
                      </a:r>
                      <a:r>
                        <a:rPr lang="en-GB" sz="1800" baseline="30000">
                          <a:effectLst/>
                        </a:rPr>
                        <a:t>b</a:t>
                      </a:r>
                      <a:endParaRPr lang="sv-SE" sz="180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lgn="just">
                        <a:spcAft>
                          <a:spcPts val="0"/>
                        </a:spcAft>
                      </a:pPr>
                      <a:r>
                        <a:rPr lang="en-GB" sz="1800" dirty="0">
                          <a:effectLst/>
                        </a:rPr>
                        <a:t>Concentrate intake, kg DM day</a:t>
                      </a:r>
                      <a:r>
                        <a:rPr lang="en-GB" sz="1800" baseline="30000" dirty="0">
                          <a:effectLst/>
                        </a:rPr>
                        <a:t>-1</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8.1</a:t>
                      </a:r>
                      <a:endParaRPr lang="sv-SE" sz="1800">
                        <a:effectLst/>
                        <a:latin typeface="+mn-lt"/>
                        <a:ea typeface="Calibri"/>
                      </a:endParaRPr>
                    </a:p>
                  </a:txBody>
                  <a:tcPr marL="68580" marR="68580" marT="0" marB="0"/>
                </a:tc>
                <a:tc>
                  <a:txBody>
                    <a:bodyPr/>
                    <a:lstStyle/>
                    <a:p>
                      <a:pPr algn="just">
                        <a:spcAft>
                          <a:spcPts val="0"/>
                        </a:spcAft>
                      </a:pPr>
                      <a:r>
                        <a:rPr lang="en-GB" sz="1800">
                          <a:effectLst/>
                        </a:rPr>
                        <a:t>8.4</a:t>
                      </a:r>
                      <a:endParaRPr lang="sv-SE" sz="1800">
                        <a:effectLst/>
                        <a:latin typeface="+mn-lt"/>
                        <a:ea typeface="Calibri"/>
                      </a:endParaRPr>
                    </a:p>
                  </a:txBody>
                  <a:tcPr marL="68580" marR="68580" marT="0" marB="0"/>
                </a:tc>
                <a:tc>
                  <a:txBody>
                    <a:bodyPr/>
                    <a:lstStyle/>
                    <a:p>
                      <a:pPr algn="just">
                        <a:spcAft>
                          <a:spcPts val="0"/>
                        </a:spcAft>
                      </a:pPr>
                      <a:r>
                        <a:rPr lang="en-GB" sz="1800">
                          <a:effectLst/>
                        </a:rPr>
                        <a:t>8.6</a:t>
                      </a:r>
                      <a:endParaRPr lang="sv-SE" sz="180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lgn="just">
                        <a:spcAft>
                          <a:spcPts val="0"/>
                        </a:spcAft>
                      </a:pPr>
                      <a:r>
                        <a:rPr lang="en-GB" sz="1800">
                          <a:effectLst/>
                        </a:rPr>
                        <a:t>Energy intake, MJ day</a:t>
                      </a:r>
                      <a:r>
                        <a:rPr lang="en-GB" sz="1800" baseline="30000">
                          <a:effectLst/>
                        </a:rPr>
                        <a:t>-1</a:t>
                      </a:r>
                      <a:endParaRPr lang="sv-SE" sz="1800">
                        <a:effectLst/>
                        <a:latin typeface="+mn-lt"/>
                        <a:ea typeface="Calibri"/>
                      </a:endParaRPr>
                    </a:p>
                  </a:txBody>
                  <a:tcPr marL="68580" marR="68580" marT="0" marB="0"/>
                </a:tc>
                <a:tc>
                  <a:txBody>
                    <a:bodyPr/>
                    <a:lstStyle/>
                    <a:p>
                      <a:pPr algn="just">
                        <a:spcAft>
                          <a:spcPts val="0"/>
                        </a:spcAft>
                      </a:pPr>
                      <a:r>
                        <a:rPr lang="en-GB" sz="1800">
                          <a:effectLst/>
                        </a:rPr>
                        <a:t>197</a:t>
                      </a:r>
                      <a:endParaRPr lang="sv-SE" sz="1800">
                        <a:effectLst/>
                        <a:latin typeface="+mn-lt"/>
                        <a:ea typeface="Calibri"/>
                      </a:endParaRPr>
                    </a:p>
                  </a:txBody>
                  <a:tcPr marL="68580" marR="68580" marT="0" marB="0"/>
                </a:tc>
                <a:tc>
                  <a:txBody>
                    <a:bodyPr/>
                    <a:lstStyle/>
                    <a:p>
                      <a:pPr algn="just">
                        <a:spcAft>
                          <a:spcPts val="0"/>
                        </a:spcAft>
                      </a:pPr>
                      <a:r>
                        <a:rPr lang="en-GB" sz="1800">
                          <a:effectLst/>
                        </a:rPr>
                        <a:t>199</a:t>
                      </a:r>
                      <a:endParaRPr lang="sv-SE" sz="1800">
                        <a:effectLst/>
                        <a:latin typeface="+mn-lt"/>
                        <a:ea typeface="Calibri"/>
                      </a:endParaRPr>
                    </a:p>
                  </a:txBody>
                  <a:tcPr marL="68580" marR="68580" marT="0" marB="0"/>
                </a:tc>
                <a:tc>
                  <a:txBody>
                    <a:bodyPr/>
                    <a:lstStyle/>
                    <a:p>
                      <a:pPr algn="just">
                        <a:spcAft>
                          <a:spcPts val="0"/>
                        </a:spcAft>
                      </a:pPr>
                      <a:r>
                        <a:rPr lang="en-GB" sz="1800">
                          <a:effectLst/>
                        </a:rPr>
                        <a:t>194</a:t>
                      </a:r>
                      <a:endParaRPr lang="sv-SE" sz="180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lgn="just">
                        <a:spcAft>
                          <a:spcPts val="0"/>
                        </a:spcAft>
                      </a:pPr>
                      <a:r>
                        <a:rPr lang="en-GB" sz="1800">
                          <a:effectLst/>
                        </a:rPr>
                        <a:t>Milk production, kg day</a:t>
                      </a:r>
                      <a:r>
                        <a:rPr lang="en-GB" sz="1800" baseline="30000">
                          <a:effectLst/>
                        </a:rPr>
                        <a:t>-1</a:t>
                      </a:r>
                      <a:endParaRPr lang="sv-SE" sz="1800">
                        <a:effectLst/>
                        <a:latin typeface="+mn-lt"/>
                        <a:ea typeface="Calibri"/>
                      </a:endParaRPr>
                    </a:p>
                  </a:txBody>
                  <a:tcPr marL="68580" marR="68580" marT="0" marB="0"/>
                </a:tc>
                <a:tc>
                  <a:txBody>
                    <a:bodyPr/>
                    <a:lstStyle/>
                    <a:p>
                      <a:pPr algn="just">
                        <a:spcAft>
                          <a:spcPts val="0"/>
                        </a:spcAft>
                      </a:pPr>
                      <a:r>
                        <a:rPr lang="en-GB" sz="1800">
                          <a:effectLst/>
                        </a:rPr>
                        <a:t>26.1</a:t>
                      </a:r>
                      <a:r>
                        <a:rPr lang="en-GB" sz="1800" baseline="30000">
                          <a:effectLst/>
                        </a:rPr>
                        <a:t>a</a:t>
                      </a:r>
                      <a:endParaRPr lang="sv-SE" sz="1800">
                        <a:effectLst/>
                        <a:latin typeface="+mn-lt"/>
                        <a:ea typeface="Calibri"/>
                      </a:endParaRPr>
                    </a:p>
                  </a:txBody>
                  <a:tcPr marL="68580" marR="68580" marT="0" marB="0"/>
                </a:tc>
                <a:tc>
                  <a:txBody>
                    <a:bodyPr/>
                    <a:lstStyle/>
                    <a:p>
                      <a:pPr algn="just">
                        <a:spcAft>
                          <a:spcPts val="0"/>
                        </a:spcAft>
                      </a:pPr>
                      <a:r>
                        <a:rPr lang="en-GB" sz="1800">
                          <a:effectLst/>
                        </a:rPr>
                        <a:t>27.4</a:t>
                      </a:r>
                      <a:r>
                        <a:rPr lang="en-GB" sz="1800" baseline="30000">
                          <a:effectLst/>
                        </a:rPr>
                        <a:t>b</a:t>
                      </a:r>
                      <a:endParaRPr lang="sv-SE" sz="1800">
                        <a:effectLst/>
                        <a:latin typeface="+mn-lt"/>
                        <a:ea typeface="Calibri"/>
                      </a:endParaRPr>
                    </a:p>
                  </a:txBody>
                  <a:tcPr marL="68580" marR="68580" marT="0" marB="0"/>
                </a:tc>
                <a:tc>
                  <a:txBody>
                    <a:bodyPr/>
                    <a:lstStyle/>
                    <a:p>
                      <a:pPr algn="just">
                        <a:spcAft>
                          <a:spcPts val="0"/>
                        </a:spcAft>
                      </a:pPr>
                      <a:r>
                        <a:rPr lang="en-GB" sz="1800">
                          <a:effectLst/>
                        </a:rPr>
                        <a:t>26.2</a:t>
                      </a:r>
                      <a:r>
                        <a:rPr lang="en-GB" sz="1800" baseline="30000">
                          <a:effectLst/>
                        </a:rPr>
                        <a:t>a</a:t>
                      </a:r>
                      <a:endParaRPr lang="sv-SE" sz="180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lgn="just">
                        <a:spcAft>
                          <a:spcPts val="0"/>
                        </a:spcAft>
                      </a:pPr>
                      <a:r>
                        <a:rPr lang="en-GB" sz="1800" dirty="0">
                          <a:effectLst/>
                        </a:rPr>
                        <a:t>Milk fat content, %</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4.56</a:t>
                      </a:r>
                      <a:endParaRPr lang="sv-SE" sz="1800">
                        <a:effectLst/>
                        <a:latin typeface="+mn-lt"/>
                        <a:ea typeface="Calibri"/>
                      </a:endParaRPr>
                    </a:p>
                  </a:txBody>
                  <a:tcPr marL="68580" marR="68580" marT="0" marB="0"/>
                </a:tc>
                <a:tc>
                  <a:txBody>
                    <a:bodyPr/>
                    <a:lstStyle/>
                    <a:p>
                      <a:pPr algn="just">
                        <a:spcAft>
                          <a:spcPts val="0"/>
                        </a:spcAft>
                      </a:pPr>
                      <a:r>
                        <a:rPr lang="en-GB" sz="1800">
                          <a:effectLst/>
                        </a:rPr>
                        <a:t>4.65</a:t>
                      </a:r>
                      <a:endParaRPr lang="sv-SE" sz="1800">
                        <a:effectLst/>
                        <a:latin typeface="+mn-lt"/>
                        <a:ea typeface="Calibri"/>
                      </a:endParaRPr>
                    </a:p>
                  </a:txBody>
                  <a:tcPr marL="68580" marR="68580" marT="0" marB="0"/>
                </a:tc>
                <a:tc>
                  <a:txBody>
                    <a:bodyPr/>
                    <a:lstStyle/>
                    <a:p>
                      <a:pPr algn="just">
                        <a:spcAft>
                          <a:spcPts val="0"/>
                        </a:spcAft>
                      </a:pPr>
                      <a:r>
                        <a:rPr lang="en-GB" sz="1800">
                          <a:effectLst/>
                        </a:rPr>
                        <a:t>4.57</a:t>
                      </a:r>
                      <a:endParaRPr lang="sv-SE" sz="180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lgn="just">
                        <a:spcAft>
                          <a:spcPts val="0"/>
                        </a:spcAft>
                      </a:pPr>
                      <a:r>
                        <a:rPr lang="en-GB" sz="1800" dirty="0">
                          <a:effectLst/>
                        </a:rPr>
                        <a:t>Fat-corrected milk, kg ECM day</a:t>
                      </a:r>
                      <a:r>
                        <a:rPr lang="en-GB" sz="1800" baseline="30000" dirty="0">
                          <a:effectLst/>
                        </a:rPr>
                        <a:t>-1</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28.6</a:t>
                      </a:r>
                      <a:r>
                        <a:rPr lang="en-GB" sz="1800" baseline="30000">
                          <a:effectLst/>
                        </a:rPr>
                        <a:t>a</a:t>
                      </a:r>
                      <a:endParaRPr lang="sv-SE" sz="1800">
                        <a:effectLst/>
                        <a:latin typeface="+mn-lt"/>
                        <a:ea typeface="Calibri"/>
                      </a:endParaRPr>
                    </a:p>
                  </a:txBody>
                  <a:tcPr marL="68580" marR="68580" marT="0" marB="0"/>
                </a:tc>
                <a:tc>
                  <a:txBody>
                    <a:bodyPr/>
                    <a:lstStyle/>
                    <a:p>
                      <a:pPr algn="just">
                        <a:spcAft>
                          <a:spcPts val="0"/>
                        </a:spcAft>
                      </a:pPr>
                      <a:r>
                        <a:rPr lang="en-GB" sz="1800">
                          <a:effectLst/>
                        </a:rPr>
                        <a:t>30.5</a:t>
                      </a:r>
                      <a:r>
                        <a:rPr lang="en-GB" sz="1800" baseline="30000">
                          <a:effectLst/>
                        </a:rPr>
                        <a:t>b</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28.3</a:t>
                      </a:r>
                      <a:r>
                        <a:rPr lang="en-GB" sz="1800" baseline="30000" dirty="0">
                          <a:effectLst/>
                        </a:rPr>
                        <a:t>a</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4" name="Rektangel 3"/>
          <p:cNvSpPr/>
          <p:nvPr/>
        </p:nvSpPr>
        <p:spPr>
          <a:xfrm>
            <a:off x="7201042" y="6550223"/>
            <a:ext cx="1890261" cy="307777"/>
          </a:xfrm>
          <a:prstGeom prst="rect">
            <a:avLst/>
          </a:prstGeom>
        </p:spPr>
        <p:txBody>
          <a:bodyPr wrap="none">
            <a:spAutoFit/>
          </a:body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1400" b="0" i="0" u="none" strike="noStrike" kern="0" cap="none" spc="0" normalizeH="0" baseline="0" noProof="0" dirty="0">
                <a:ln>
                  <a:noFill/>
                </a:ln>
                <a:solidFill>
                  <a:prstClr val="black"/>
                </a:solidFill>
                <a:effectLst/>
                <a:uLnTx/>
                <a:uFillTx/>
                <a:latin typeface="Calibri"/>
                <a:ea typeface="+mn-ea"/>
                <a:cs typeface="+mn-cs"/>
              </a:rPr>
              <a:t>(From </a:t>
            </a:r>
            <a:r>
              <a:rPr kumimoji="0" lang="en-US" altLang="en-US" sz="1400" b="0" i="0" u="none" strike="noStrike" kern="0" cap="none" spc="0" normalizeH="0" baseline="0" noProof="0" dirty="0" err="1">
                <a:ln>
                  <a:noFill/>
                </a:ln>
                <a:solidFill>
                  <a:prstClr val="black"/>
                </a:solidFill>
                <a:effectLst/>
                <a:uLnTx/>
                <a:uFillTx/>
                <a:latin typeface="Calibri"/>
                <a:ea typeface="+mn-ea"/>
                <a:cs typeface="+mn-cs"/>
              </a:rPr>
              <a:t>Bertilsson</a:t>
            </a:r>
            <a:r>
              <a:rPr kumimoji="0" lang="en-US" altLang="en-US" sz="1400" b="0" i="0" u="none" strike="noStrike" kern="0" cap="none" spc="0" normalizeH="0" baseline="0" noProof="0" dirty="0">
                <a:ln>
                  <a:noFill/>
                </a:ln>
                <a:solidFill>
                  <a:prstClr val="black"/>
                </a:solidFill>
                <a:effectLst/>
                <a:uLnTx/>
                <a:uFillTx/>
                <a:latin typeface="Calibri"/>
                <a:ea typeface="+mn-ea"/>
                <a:cs typeface="+mn-cs"/>
              </a:rPr>
              <a:t>, 1983)</a:t>
            </a:r>
            <a:endParaRPr kumimoji="0" lang="sv-SE" alt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Rectangle 3"/>
          <p:cNvSpPr>
            <a:spLocks noGrp="1" noChangeArrowheads="1"/>
          </p:cNvSpPr>
          <p:nvPr/>
        </p:nvSpPr>
        <p:spPr bwMode="auto">
          <a:xfrm>
            <a:off x="442089" y="5910928"/>
            <a:ext cx="8159653" cy="397598"/>
          </a:xfrm>
          <a:prstGeom prst="rect">
            <a:avLst/>
          </a:prstGeom>
          <a:solidFill>
            <a:schemeClr val="accent3"/>
          </a:solidFill>
          <a:ln>
            <a:noFill/>
          </a:ln>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The key to higher milk production with silage is the possibility to cut it early!</a:t>
            </a:r>
          </a:p>
        </p:txBody>
      </p:sp>
    </p:spTree>
    <p:extLst>
      <p:ext uri="{BB962C8B-B14F-4D97-AF65-F5344CB8AC3E}">
        <p14:creationId xmlns:p14="http://schemas.microsoft.com/office/powerpoint/2010/main" val="372884075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F1E76536-ECD9-4BD4-A19E-96204231A888}"/>
              </a:ext>
            </a:extLst>
          </p:cNvPr>
          <p:cNvSpPr txBox="1">
            <a:spLocks noChangeArrowheads="1"/>
          </p:cNvSpPr>
          <p:nvPr/>
        </p:nvSpPr>
        <p:spPr bwMode="auto">
          <a:xfrm>
            <a:off x="381000" y="307032"/>
            <a:ext cx="7195128"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Nutritive value, voluntary food intake, animal performance</a:t>
            </a:r>
            <a:endParaRPr kumimoji="0" lang="fr-FR"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0723" name="Text Box 3">
            <a:extLst>
              <a:ext uri="{FF2B5EF4-FFF2-40B4-BE49-F238E27FC236}">
                <a16:creationId xmlns:a16="http://schemas.microsoft.com/office/drawing/2014/main" id="{49673792-2BAA-465A-8883-9D21D2A37623}"/>
              </a:ext>
            </a:extLst>
          </p:cNvPr>
          <p:cNvSpPr txBox="1">
            <a:spLocks noChangeArrowheads="1"/>
          </p:cNvSpPr>
          <p:nvPr/>
        </p:nvSpPr>
        <p:spPr bwMode="auto">
          <a:xfrm>
            <a:off x="381000" y="1249218"/>
            <a:ext cx="8077200" cy="4524315"/>
          </a:xfrm>
          <a:prstGeom prst="rect">
            <a:avLst/>
          </a:prstGeom>
          <a:solidFill>
            <a:schemeClr val="bg1"/>
          </a:solidFill>
          <a:ln>
            <a:noFill/>
          </a:ln>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High protein content: reduced proteolysis can be a way to solve the problem</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Sainfoin</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and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birdsfoot</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trefoils: Condensed tannins reduce the degradation of the main leaf protein (Rubisco) and to a lesser extent its solubilisation in the rumen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More non-ammonium nitrogen is thus supplied to the small intestine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Tannin contents at 20-40 g kg</a:t>
            </a:r>
            <a:r>
              <a:rPr kumimoji="0" lang="en-GB" altLang="nl-NL" sz="2400" b="0" i="0" u="none" strike="noStrike" kern="1200" cap="none" spc="0" normalizeH="0" baseline="3000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-1</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better efficiency in N utilization, prevent bloat and reduce the negative effects of internal parasites in sheep</a:t>
            </a:r>
            <a:endParaRPr kumimoji="0" lang="fr-FR"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dirty="0"/>
          </a:p>
        </p:txBody>
      </p:sp>
    </p:spTree>
    <p:extLst>
      <p:ext uri="{BB962C8B-B14F-4D97-AF65-F5344CB8AC3E}">
        <p14:creationId xmlns:p14="http://schemas.microsoft.com/office/powerpoint/2010/main" val="354495625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E4D37205-90FF-4E69-BB0C-D3BD87989590}"/>
              </a:ext>
            </a:extLst>
          </p:cNvPr>
          <p:cNvSpPr txBox="1">
            <a:spLocks noChangeArrowheads="1"/>
          </p:cNvSpPr>
          <p:nvPr/>
        </p:nvSpPr>
        <p:spPr bwMode="auto">
          <a:xfrm>
            <a:off x="295564" y="544731"/>
            <a:ext cx="5457536" cy="400110"/>
          </a:xfrm>
          <a:prstGeom prst="rect">
            <a:avLst/>
          </a:prstGeom>
          <a:solidFill>
            <a:schemeClr val="accent3"/>
          </a:solidFill>
          <a:ln>
            <a:noFill/>
          </a:ln>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Target: 40-50% white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clover</a:t>
            </a: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 in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summer</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endParaRPr>
          </a:p>
        </p:txBody>
      </p:sp>
      <p:sp>
        <p:nvSpPr>
          <p:cNvPr id="32771" name="Line 13">
            <a:extLst>
              <a:ext uri="{FF2B5EF4-FFF2-40B4-BE49-F238E27FC236}">
                <a16:creationId xmlns:a16="http://schemas.microsoft.com/office/drawing/2014/main" id="{ED5CEF0F-27C0-468E-BA92-90F87876ED03}"/>
              </a:ext>
            </a:extLst>
          </p:cNvPr>
          <p:cNvSpPr>
            <a:spLocks noChangeShapeType="1"/>
          </p:cNvSpPr>
          <p:nvPr/>
        </p:nvSpPr>
        <p:spPr bwMode="auto">
          <a:xfrm>
            <a:off x="3810000" y="5257800"/>
            <a:ext cx="0" cy="2286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2" name="Line 14">
            <a:extLst>
              <a:ext uri="{FF2B5EF4-FFF2-40B4-BE49-F238E27FC236}">
                <a16:creationId xmlns:a16="http://schemas.microsoft.com/office/drawing/2014/main" id="{399559D4-0E0A-4307-AD85-D16739A72467}"/>
              </a:ext>
            </a:extLst>
          </p:cNvPr>
          <p:cNvSpPr>
            <a:spLocks noChangeShapeType="1"/>
          </p:cNvSpPr>
          <p:nvPr/>
        </p:nvSpPr>
        <p:spPr bwMode="auto">
          <a:xfrm>
            <a:off x="3810000" y="2057400"/>
            <a:ext cx="0" cy="7620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3" name="Line 15">
            <a:extLst>
              <a:ext uri="{FF2B5EF4-FFF2-40B4-BE49-F238E27FC236}">
                <a16:creationId xmlns:a16="http://schemas.microsoft.com/office/drawing/2014/main" id="{FF5FB570-641F-49CA-8A0A-E191F4B6D4C5}"/>
              </a:ext>
            </a:extLst>
          </p:cNvPr>
          <p:cNvSpPr>
            <a:spLocks noChangeShapeType="1"/>
          </p:cNvSpPr>
          <p:nvPr/>
        </p:nvSpPr>
        <p:spPr bwMode="auto">
          <a:xfrm flipV="1">
            <a:off x="6934200" y="4191000"/>
            <a:ext cx="0" cy="3048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4" name="Line 16">
            <a:extLst>
              <a:ext uri="{FF2B5EF4-FFF2-40B4-BE49-F238E27FC236}">
                <a16:creationId xmlns:a16="http://schemas.microsoft.com/office/drawing/2014/main" id="{58221E86-4B80-4EF7-A8D4-8E7569904406}"/>
              </a:ext>
            </a:extLst>
          </p:cNvPr>
          <p:cNvSpPr>
            <a:spLocks noChangeShapeType="1"/>
          </p:cNvSpPr>
          <p:nvPr/>
        </p:nvSpPr>
        <p:spPr bwMode="auto">
          <a:xfrm>
            <a:off x="7391400" y="2209800"/>
            <a:ext cx="0" cy="4572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5" name="Line 17">
            <a:extLst>
              <a:ext uri="{FF2B5EF4-FFF2-40B4-BE49-F238E27FC236}">
                <a16:creationId xmlns:a16="http://schemas.microsoft.com/office/drawing/2014/main" id="{B17FC8A8-8487-4B37-B28D-AB8318D11590}"/>
              </a:ext>
            </a:extLst>
          </p:cNvPr>
          <p:cNvSpPr>
            <a:spLocks noChangeShapeType="1"/>
          </p:cNvSpPr>
          <p:nvPr/>
        </p:nvSpPr>
        <p:spPr bwMode="auto">
          <a:xfrm>
            <a:off x="3124200" y="6183313"/>
            <a:ext cx="48768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6" name="Line 18">
            <a:extLst>
              <a:ext uri="{FF2B5EF4-FFF2-40B4-BE49-F238E27FC236}">
                <a16:creationId xmlns:a16="http://schemas.microsoft.com/office/drawing/2014/main" id="{907E39A2-006C-4DFB-AD3A-43F235221DE2}"/>
              </a:ext>
            </a:extLst>
          </p:cNvPr>
          <p:cNvSpPr>
            <a:spLocks noChangeShapeType="1"/>
          </p:cNvSpPr>
          <p:nvPr/>
        </p:nvSpPr>
        <p:spPr bwMode="auto">
          <a:xfrm>
            <a:off x="3276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7" name="Line 19">
            <a:extLst>
              <a:ext uri="{FF2B5EF4-FFF2-40B4-BE49-F238E27FC236}">
                <a16:creationId xmlns:a16="http://schemas.microsoft.com/office/drawing/2014/main" id="{160129B5-44D7-4A59-B8CC-CC54D909EE0E}"/>
              </a:ext>
            </a:extLst>
          </p:cNvPr>
          <p:cNvSpPr>
            <a:spLocks noChangeShapeType="1"/>
          </p:cNvSpPr>
          <p:nvPr/>
        </p:nvSpPr>
        <p:spPr bwMode="auto">
          <a:xfrm>
            <a:off x="7848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8" name="Rectangle 29">
            <a:extLst>
              <a:ext uri="{FF2B5EF4-FFF2-40B4-BE49-F238E27FC236}">
                <a16:creationId xmlns:a16="http://schemas.microsoft.com/office/drawing/2014/main" id="{4CEA6B2A-A9CB-4F30-9586-9E012E83029A}"/>
              </a:ext>
            </a:extLst>
          </p:cNvPr>
          <p:cNvSpPr>
            <a:spLocks noChangeArrowheads="1"/>
          </p:cNvSpPr>
          <p:nvPr/>
        </p:nvSpPr>
        <p:spPr bwMode="auto">
          <a:xfrm>
            <a:off x="4419600" y="1524000"/>
            <a:ext cx="990600" cy="4114800"/>
          </a:xfrm>
          <a:prstGeom prst="rect">
            <a:avLst/>
          </a:prstGeom>
          <a:solidFill>
            <a:srgbClr val="00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9" name="Rectangle 30">
            <a:extLst>
              <a:ext uri="{FF2B5EF4-FFF2-40B4-BE49-F238E27FC236}">
                <a16:creationId xmlns:a16="http://schemas.microsoft.com/office/drawing/2014/main" id="{BC7C1810-F952-4395-928F-1AE048E3C9CD}"/>
              </a:ext>
            </a:extLst>
          </p:cNvPr>
          <p:cNvSpPr>
            <a:spLocks noChangeArrowheads="1"/>
          </p:cNvSpPr>
          <p:nvPr/>
        </p:nvSpPr>
        <p:spPr bwMode="auto">
          <a:xfrm>
            <a:off x="5410200" y="1524000"/>
            <a:ext cx="762000" cy="4114800"/>
          </a:xfrm>
          <a:prstGeom prst="rect">
            <a:avLst/>
          </a:prstGeom>
          <a:solidFill>
            <a:srgbClr val="FF9900"/>
          </a:solidFill>
          <a:ln>
            <a:noFill/>
          </a:ln>
          <a:extLst>
            <a:ext uri="{91240B29-F687-4F45-9708-019B960494DF}">
              <a14:hiddenLine xmlns:a14="http://schemas.microsoft.com/office/drawing/2010/main" w="9525">
                <a:solidFill>
                  <a:srgbClr val="FF99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0" name="Text Box 39">
            <a:extLst>
              <a:ext uri="{FF2B5EF4-FFF2-40B4-BE49-F238E27FC236}">
                <a16:creationId xmlns:a16="http://schemas.microsoft.com/office/drawing/2014/main" id="{EC267DC8-9F9A-4F23-9F34-DDC258213C63}"/>
              </a:ext>
            </a:extLst>
          </p:cNvPr>
          <p:cNvSpPr txBox="1">
            <a:spLocks noChangeArrowheads="1"/>
          </p:cNvSpPr>
          <p:nvPr/>
        </p:nvSpPr>
        <p:spPr bwMode="auto">
          <a:xfrm>
            <a:off x="6858000" y="14478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Dry matter yield (t/ha)</a:t>
            </a:r>
          </a:p>
        </p:txBody>
      </p:sp>
      <p:sp>
        <p:nvSpPr>
          <p:cNvPr id="32781" name="Text Box 40">
            <a:extLst>
              <a:ext uri="{FF2B5EF4-FFF2-40B4-BE49-F238E27FC236}">
                <a16:creationId xmlns:a16="http://schemas.microsoft.com/office/drawing/2014/main" id="{FCCDD8F2-A565-4D49-A0A1-E9A9C04A54E8}"/>
              </a:ext>
            </a:extLst>
          </p:cNvPr>
          <p:cNvSpPr txBox="1">
            <a:spLocks noChangeArrowheads="1"/>
          </p:cNvSpPr>
          <p:nvPr/>
        </p:nvSpPr>
        <p:spPr bwMode="auto">
          <a:xfrm>
            <a:off x="2438400" y="16002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Production per animal</a:t>
            </a:r>
          </a:p>
        </p:txBody>
      </p:sp>
      <p:sp>
        <p:nvSpPr>
          <p:cNvPr id="32782" name="Text Box 41">
            <a:extLst>
              <a:ext uri="{FF2B5EF4-FFF2-40B4-BE49-F238E27FC236}">
                <a16:creationId xmlns:a16="http://schemas.microsoft.com/office/drawing/2014/main" id="{DE0CC79A-5EB6-4E8D-9349-757F3841C0B1}"/>
              </a:ext>
            </a:extLst>
          </p:cNvPr>
          <p:cNvSpPr txBox="1">
            <a:spLocks noChangeArrowheads="1"/>
          </p:cNvSpPr>
          <p:nvPr/>
        </p:nvSpPr>
        <p:spPr bwMode="auto">
          <a:xfrm>
            <a:off x="24384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Nitrate leaching risk</a:t>
            </a:r>
          </a:p>
        </p:txBody>
      </p:sp>
      <p:sp>
        <p:nvSpPr>
          <p:cNvPr id="32783" name="Text Box 42">
            <a:extLst>
              <a:ext uri="{FF2B5EF4-FFF2-40B4-BE49-F238E27FC236}">
                <a16:creationId xmlns:a16="http://schemas.microsoft.com/office/drawing/2014/main" id="{A17B9872-0776-4717-B0C6-9BEAC5B3D920}"/>
              </a:ext>
            </a:extLst>
          </p:cNvPr>
          <p:cNvSpPr txBox="1">
            <a:spLocks noChangeArrowheads="1"/>
          </p:cNvSpPr>
          <p:nvPr/>
        </p:nvSpPr>
        <p:spPr bwMode="auto">
          <a:xfrm>
            <a:off x="6553200" y="4572000"/>
            <a:ext cx="180657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Bloat risk</a:t>
            </a:r>
          </a:p>
        </p:txBody>
      </p:sp>
      <p:sp>
        <p:nvSpPr>
          <p:cNvPr id="32784" name="Text Box 43">
            <a:extLst>
              <a:ext uri="{FF2B5EF4-FFF2-40B4-BE49-F238E27FC236}">
                <a16:creationId xmlns:a16="http://schemas.microsoft.com/office/drawing/2014/main" id="{D01E9E66-3D63-46DD-9D30-8E2DBB85435D}"/>
              </a:ext>
            </a:extLst>
          </p:cNvPr>
          <p:cNvSpPr txBox="1">
            <a:spLocks noChangeArrowheads="1"/>
          </p:cNvSpPr>
          <p:nvPr/>
        </p:nvSpPr>
        <p:spPr bwMode="auto">
          <a:xfrm>
            <a:off x="4267200" y="5791200"/>
            <a:ext cx="29718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Optimum    risk area</a:t>
            </a:r>
          </a:p>
        </p:txBody>
      </p:sp>
      <p:sp>
        <p:nvSpPr>
          <p:cNvPr id="32785" name="Line 44">
            <a:extLst>
              <a:ext uri="{FF2B5EF4-FFF2-40B4-BE49-F238E27FC236}">
                <a16:creationId xmlns:a16="http://schemas.microsoft.com/office/drawing/2014/main" id="{CE7BA887-F01A-4DAB-AF41-221FFABD8BBC}"/>
              </a:ext>
            </a:extLst>
          </p:cNvPr>
          <p:cNvSpPr>
            <a:spLocks noChangeShapeType="1"/>
          </p:cNvSpPr>
          <p:nvPr/>
        </p:nvSpPr>
        <p:spPr bwMode="auto">
          <a:xfrm>
            <a:off x="4419600" y="5791200"/>
            <a:ext cx="990600" cy="0"/>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6" name="Line 45">
            <a:extLst>
              <a:ext uri="{FF2B5EF4-FFF2-40B4-BE49-F238E27FC236}">
                <a16:creationId xmlns:a16="http://schemas.microsoft.com/office/drawing/2014/main" id="{52B388E8-5C2F-4F88-89EB-061B87FB0598}"/>
              </a:ext>
            </a:extLst>
          </p:cNvPr>
          <p:cNvSpPr>
            <a:spLocks noChangeShapeType="1"/>
          </p:cNvSpPr>
          <p:nvPr/>
        </p:nvSpPr>
        <p:spPr bwMode="auto">
          <a:xfrm>
            <a:off x="5410200" y="5791200"/>
            <a:ext cx="762000" cy="0"/>
          </a:xfrm>
          <a:prstGeom prst="line">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7" name="Line 46">
            <a:extLst>
              <a:ext uri="{FF2B5EF4-FFF2-40B4-BE49-F238E27FC236}">
                <a16:creationId xmlns:a16="http://schemas.microsoft.com/office/drawing/2014/main" id="{5ED91E34-DF53-4E99-8939-9FE348834AED}"/>
              </a:ext>
            </a:extLst>
          </p:cNvPr>
          <p:cNvSpPr>
            <a:spLocks noChangeShapeType="1"/>
          </p:cNvSpPr>
          <p:nvPr/>
        </p:nvSpPr>
        <p:spPr bwMode="auto">
          <a:xfrm>
            <a:off x="3124200" y="6183313"/>
            <a:ext cx="4876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8" name="Line 47">
            <a:extLst>
              <a:ext uri="{FF2B5EF4-FFF2-40B4-BE49-F238E27FC236}">
                <a16:creationId xmlns:a16="http://schemas.microsoft.com/office/drawing/2014/main" id="{991D2FFC-8EE0-4B4F-A4EA-85876D71BF9B}"/>
              </a:ext>
            </a:extLst>
          </p:cNvPr>
          <p:cNvSpPr>
            <a:spLocks noChangeShapeType="1"/>
          </p:cNvSpPr>
          <p:nvPr/>
        </p:nvSpPr>
        <p:spPr bwMode="auto">
          <a:xfrm>
            <a:off x="3276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9" name="Line 48">
            <a:extLst>
              <a:ext uri="{FF2B5EF4-FFF2-40B4-BE49-F238E27FC236}">
                <a16:creationId xmlns:a16="http://schemas.microsoft.com/office/drawing/2014/main" id="{F782A809-E075-496B-B71A-181704A66816}"/>
              </a:ext>
            </a:extLst>
          </p:cNvPr>
          <p:cNvSpPr>
            <a:spLocks noChangeShapeType="1"/>
          </p:cNvSpPr>
          <p:nvPr/>
        </p:nvSpPr>
        <p:spPr bwMode="auto">
          <a:xfrm>
            <a:off x="7848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0" name="Text Box 49">
            <a:extLst>
              <a:ext uri="{FF2B5EF4-FFF2-40B4-BE49-F238E27FC236}">
                <a16:creationId xmlns:a16="http://schemas.microsoft.com/office/drawing/2014/main" id="{A71410C0-6D0D-42AB-9BD6-C3BE677B9305}"/>
              </a:ext>
            </a:extLst>
          </p:cNvPr>
          <p:cNvSpPr txBox="1">
            <a:spLocks noChangeArrowheads="1"/>
          </p:cNvSpPr>
          <p:nvPr/>
        </p:nvSpPr>
        <p:spPr bwMode="auto">
          <a:xfrm>
            <a:off x="3124200" y="6345238"/>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0</a:t>
            </a:r>
          </a:p>
        </p:txBody>
      </p:sp>
      <p:sp>
        <p:nvSpPr>
          <p:cNvPr id="32791" name="Text Box 50">
            <a:extLst>
              <a:ext uri="{FF2B5EF4-FFF2-40B4-BE49-F238E27FC236}">
                <a16:creationId xmlns:a16="http://schemas.microsoft.com/office/drawing/2014/main" id="{83A04B1A-B1EA-4262-B097-063EB0028854}"/>
              </a:ext>
            </a:extLst>
          </p:cNvPr>
          <p:cNvSpPr txBox="1">
            <a:spLocks noChangeArrowheads="1"/>
          </p:cNvSpPr>
          <p:nvPr/>
        </p:nvSpPr>
        <p:spPr bwMode="auto">
          <a:xfrm>
            <a:off x="7503535" y="6335713"/>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100</a:t>
            </a:r>
          </a:p>
        </p:txBody>
      </p:sp>
      <p:sp>
        <p:nvSpPr>
          <p:cNvPr id="32792" name="Text Box 51">
            <a:extLst>
              <a:ext uri="{FF2B5EF4-FFF2-40B4-BE49-F238E27FC236}">
                <a16:creationId xmlns:a16="http://schemas.microsoft.com/office/drawing/2014/main" id="{E20CB846-EB19-46B5-A06A-776FBB895A09}"/>
              </a:ext>
            </a:extLst>
          </p:cNvPr>
          <p:cNvSpPr txBox="1">
            <a:spLocks noChangeArrowheads="1"/>
          </p:cNvSpPr>
          <p:nvPr/>
        </p:nvSpPr>
        <p:spPr bwMode="auto">
          <a:xfrm>
            <a:off x="4191000" y="6335713"/>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Clover proportion (%)</a:t>
            </a:r>
          </a:p>
        </p:txBody>
      </p:sp>
      <p:sp>
        <p:nvSpPr>
          <p:cNvPr id="32793" name="Text Box 54">
            <a:extLst>
              <a:ext uri="{FF2B5EF4-FFF2-40B4-BE49-F238E27FC236}">
                <a16:creationId xmlns:a16="http://schemas.microsoft.com/office/drawing/2014/main" id="{4DA717E0-2CAC-4E43-B00B-BD384DDB222B}"/>
              </a:ext>
            </a:extLst>
          </p:cNvPr>
          <p:cNvSpPr txBox="1">
            <a:spLocks noChangeArrowheads="1"/>
          </p:cNvSpPr>
          <p:nvPr/>
        </p:nvSpPr>
        <p:spPr bwMode="auto">
          <a:xfrm>
            <a:off x="533400" y="6365875"/>
            <a:ext cx="22860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Source: Pfimlin, 1993</a:t>
            </a:r>
          </a:p>
        </p:txBody>
      </p:sp>
      <p:sp>
        <p:nvSpPr>
          <p:cNvPr id="90168" name="Freeform 56">
            <a:extLst>
              <a:ext uri="{FF2B5EF4-FFF2-40B4-BE49-F238E27FC236}">
                <a16:creationId xmlns:a16="http://schemas.microsoft.com/office/drawing/2014/main" id="{BDD43F75-CDC5-4BFF-8E08-D71910ADC84A}"/>
              </a:ext>
            </a:extLst>
          </p:cNvPr>
          <p:cNvSpPr>
            <a:spLocks/>
          </p:cNvSpPr>
          <p:nvPr/>
        </p:nvSpPr>
        <p:spPr bwMode="auto">
          <a:xfrm>
            <a:off x="3810000" y="3886200"/>
            <a:ext cx="2667000" cy="1676400"/>
          </a:xfrm>
          <a:custGeom>
            <a:avLst/>
            <a:gdLst>
              <a:gd name="T0" fmla="*/ 0 w 1680"/>
              <a:gd name="T1" fmla="*/ 1676400 h 1056"/>
              <a:gd name="T2" fmla="*/ 914400 w 1680"/>
              <a:gd name="T3" fmla="*/ 1447800 h 1056"/>
              <a:gd name="T4" fmla="*/ 1905000 w 1680"/>
              <a:gd name="T5" fmla="*/ 914400 h 1056"/>
              <a:gd name="T6" fmla="*/ 2667000 w 1680"/>
              <a:gd name="T7" fmla="*/ 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0" h="1056">
                <a:moveTo>
                  <a:pt x="0" y="1056"/>
                </a:moveTo>
                <a:cubicBezTo>
                  <a:pt x="188" y="1024"/>
                  <a:pt x="376" y="992"/>
                  <a:pt x="576" y="912"/>
                </a:cubicBezTo>
                <a:cubicBezTo>
                  <a:pt x="776" y="832"/>
                  <a:pt x="1016" y="728"/>
                  <a:pt x="1200" y="576"/>
                </a:cubicBezTo>
                <a:cubicBezTo>
                  <a:pt x="1384" y="424"/>
                  <a:pt x="1532" y="212"/>
                  <a:pt x="1680"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5" name="Line 57">
            <a:extLst>
              <a:ext uri="{FF2B5EF4-FFF2-40B4-BE49-F238E27FC236}">
                <a16:creationId xmlns:a16="http://schemas.microsoft.com/office/drawing/2014/main" id="{CE07C516-8584-481B-B1C5-CCAFF39FFB2C}"/>
              </a:ext>
            </a:extLst>
          </p:cNvPr>
          <p:cNvSpPr>
            <a:spLocks noChangeShapeType="1"/>
          </p:cNvSpPr>
          <p:nvPr/>
        </p:nvSpPr>
        <p:spPr bwMode="auto">
          <a:xfrm flipV="1">
            <a:off x="4038600" y="4038600"/>
            <a:ext cx="3124200" cy="175260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0" name="Freeform 58">
            <a:extLst>
              <a:ext uri="{FF2B5EF4-FFF2-40B4-BE49-F238E27FC236}">
                <a16:creationId xmlns:a16="http://schemas.microsoft.com/office/drawing/2014/main" id="{7F8E3171-E8AD-47F7-A98E-186AA1DEC742}"/>
              </a:ext>
            </a:extLst>
          </p:cNvPr>
          <p:cNvSpPr>
            <a:spLocks/>
          </p:cNvSpPr>
          <p:nvPr/>
        </p:nvSpPr>
        <p:spPr bwMode="auto">
          <a:xfrm>
            <a:off x="3352800" y="1828800"/>
            <a:ext cx="4267200" cy="2146300"/>
          </a:xfrm>
          <a:custGeom>
            <a:avLst/>
            <a:gdLst>
              <a:gd name="T0" fmla="*/ 0 w 2688"/>
              <a:gd name="T1" fmla="*/ 2146300 h 1352"/>
              <a:gd name="T2" fmla="*/ 685800 w 2688"/>
              <a:gd name="T3" fmla="*/ 1155700 h 1352"/>
              <a:gd name="T4" fmla="*/ 1447800 w 2688"/>
              <a:gd name="T5" fmla="*/ 469900 h 1352"/>
              <a:gd name="T6" fmla="*/ 2209800 w 2688"/>
              <a:gd name="T7" fmla="*/ 165100 h 1352"/>
              <a:gd name="T8" fmla="*/ 3048000 w 2688"/>
              <a:gd name="T9" fmla="*/ 165100 h 1352"/>
              <a:gd name="T10" fmla="*/ 4267200 w 2688"/>
              <a:gd name="T11" fmla="*/ 1155700 h 13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88" h="1352">
                <a:moveTo>
                  <a:pt x="0" y="1352"/>
                </a:moveTo>
                <a:cubicBezTo>
                  <a:pt x="140" y="1128"/>
                  <a:pt x="280" y="904"/>
                  <a:pt x="432" y="728"/>
                </a:cubicBezTo>
                <a:cubicBezTo>
                  <a:pt x="584" y="552"/>
                  <a:pt x="752" y="400"/>
                  <a:pt x="912" y="296"/>
                </a:cubicBezTo>
                <a:cubicBezTo>
                  <a:pt x="1072" y="192"/>
                  <a:pt x="1224" y="136"/>
                  <a:pt x="1392" y="104"/>
                </a:cubicBezTo>
                <a:cubicBezTo>
                  <a:pt x="1560" y="72"/>
                  <a:pt x="1704" y="0"/>
                  <a:pt x="1920" y="104"/>
                </a:cubicBezTo>
                <a:cubicBezTo>
                  <a:pt x="2136" y="208"/>
                  <a:pt x="2560" y="624"/>
                  <a:pt x="2688" y="728"/>
                </a:cubicBezTo>
              </a:path>
            </a:pathLst>
          </a:custGeom>
          <a:noFill/>
          <a:ln w="38100"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1" name="Freeform 59">
            <a:extLst>
              <a:ext uri="{FF2B5EF4-FFF2-40B4-BE49-F238E27FC236}">
                <a16:creationId xmlns:a16="http://schemas.microsoft.com/office/drawing/2014/main" id="{2028E398-7F86-4261-8869-B44E254E6F32}"/>
              </a:ext>
            </a:extLst>
          </p:cNvPr>
          <p:cNvSpPr>
            <a:spLocks/>
          </p:cNvSpPr>
          <p:nvPr/>
        </p:nvSpPr>
        <p:spPr bwMode="auto">
          <a:xfrm>
            <a:off x="3581400" y="2209800"/>
            <a:ext cx="3581400" cy="1016000"/>
          </a:xfrm>
          <a:custGeom>
            <a:avLst/>
            <a:gdLst>
              <a:gd name="T0" fmla="*/ 3581400 w 2256"/>
              <a:gd name="T1" fmla="*/ 1016000 h 640"/>
              <a:gd name="T2" fmla="*/ 3048000 w 2256"/>
              <a:gd name="T3" fmla="*/ 330200 h 640"/>
              <a:gd name="T4" fmla="*/ 2514600 w 2256"/>
              <a:gd name="T5" fmla="*/ 25400 h 640"/>
              <a:gd name="T6" fmla="*/ 1676400 w 2256"/>
              <a:gd name="T7" fmla="*/ 177800 h 640"/>
              <a:gd name="T8" fmla="*/ 0 w 2256"/>
              <a:gd name="T9" fmla="*/ 787400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6" h="640">
                <a:moveTo>
                  <a:pt x="2256" y="640"/>
                </a:moveTo>
                <a:cubicBezTo>
                  <a:pt x="2144" y="476"/>
                  <a:pt x="2032" y="312"/>
                  <a:pt x="1920" y="208"/>
                </a:cubicBezTo>
                <a:cubicBezTo>
                  <a:pt x="1808" y="104"/>
                  <a:pt x="1728" y="32"/>
                  <a:pt x="1584" y="16"/>
                </a:cubicBezTo>
                <a:cubicBezTo>
                  <a:pt x="1440" y="0"/>
                  <a:pt x="1320" y="32"/>
                  <a:pt x="1056" y="112"/>
                </a:cubicBezTo>
                <a:cubicBezTo>
                  <a:pt x="792" y="192"/>
                  <a:pt x="396" y="344"/>
                  <a:pt x="0" y="496"/>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32798" name="Picture 60">
            <a:extLst>
              <a:ext uri="{FF2B5EF4-FFF2-40B4-BE49-F238E27FC236}">
                <a16:creationId xmlns:a16="http://schemas.microsoft.com/office/drawing/2014/main" id="{2FA2F2EA-B57C-412A-9EEA-18A814C002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7180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latin typeface="+mn-lt"/>
            </a:endParaRPr>
          </a:p>
        </p:txBody>
      </p:sp>
    </p:spTree>
    <p:extLst>
      <p:ext uri="{BB962C8B-B14F-4D97-AF65-F5344CB8AC3E}">
        <p14:creationId xmlns:p14="http://schemas.microsoft.com/office/powerpoint/2010/main" val="386434594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6332443D-F0A1-4C85-BF34-7C1CFE7560F4}"/>
              </a:ext>
            </a:extLst>
          </p:cNvPr>
          <p:cNvSpPr txBox="1">
            <a:spLocks noChangeArrowheads="1"/>
          </p:cNvSpPr>
          <p:nvPr/>
        </p:nvSpPr>
        <p:spPr bwMode="auto">
          <a:xfrm>
            <a:off x="1447800" y="1905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19" name="Text Box 5">
            <a:extLst>
              <a:ext uri="{FF2B5EF4-FFF2-40B4-BE49-F238E27FC236}">
                <a16:creationId xmlns:a16="http://schemas.microsoft.com/office/drawing/2014/main" id="{D23BD2E2-64D2-4B84-B8C3-0605DEF22145}"/>
              </a:ext>
            </a:extLst>
          </p:cNvPr>
          <p:cNvSpPr txBox="1">
            <a:spLocks noChangeArrowheads="1"/>
          </p:cNvSpPr>
          <p:nvPr/>
        </p:nvSpPr>
        <p:spPr bwMode="auto">
          <a:xfrm>
            <a:off x="3352800" y="304800"/>
            <a:ext cx="363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Meat production</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4820" name="Group 50">
            <a:extLst>
              <a:ext uri="{FF2B5EF4-FFF2-40B4-BE49-F238E27FC236}">
                <a16:creationId xmlns:a16="http://schemas.microsoft.com/office/drawing/2014/main" id="{04849AAF-6684-4453-82E6-B1AB22DA19FB}"/>
              </a:ext>
            </a:extLst>
          </p:cNvPr>
          <p:cNvGrpSpPr>
            <a:grpSpLocks/>
          </p:cNvGrpSpPr>
          <p:nvPr/>
        </p:nvGrpSpPr>
        <p:grpSpPr bwMode="auto">
          <a:xfrm>
            <a:off x="2286000" y="1344613"/>
            <a:ext cx="6400800" cy="5302250"/>
            <a:chOff x="1440" y="847"/>
            <a:chExt cx="4032" cy="3340"/>
          </a:xfrm>
        </p:grpSpPr>
        <p:sp>
          <p:nvSpPr>
            <p:cNvPr id="34822" name="Text Box 6">
              <a:extLst>
                <a:ext uri="{FF2B5EF4-FFF2-40B4-BE49-F238E27FC236}">
                  <a16:creationId xmlns:a16="http://schemas.microsoft.com/office/drawing/2014/main" id="{8A19F52C-2584-4A94-BDD8-EEBF967FD2D5}"/>
                </a:ext>
              </a:extLst>
            </p:cNvPr>
            <p:cNvSpPr txBox="1">
              <a:spLocks noChangeArrowheads="1"/>
            </p:cNvSpPr>
            <p:nvPr/>
          </p:nvSpPr>
          <p:spPr bwMode="auto">
            <a:xfrm>
              <a:off x="2143" y="4013"/>
              <a:ext cx="20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Source: Institut de l</a:t>
              </a:r>
              <a:r>
                <a:rPr kumimoji="0" lang="fr-BE" altLang="fr-FR"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fr-BE"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Elevage, 1993</a:t>
              </a:r>
              <a:endParaRPr kumimoji="0" lang="fr-FR"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3" name="Text Box 7">
              <a:extLst>
                <a:ext uri="{FF2B5EF4-FFF2-40B4-BE49-F238E27FC236}">
                  <a16:creationId xmlns:a16="http://schemas.microsoft.com/office/drawing/2014/main" id="{C543F8EA-97E3-412B-8123-2106D290A72B}"/>
                </a:ext>
              </a:extLst>
            </p:cNvPr>
            <p:cNvSpPr txBox="1">
              <a:spLocks noChangeArrowheads="1"/>
            </p:cNvSpPr>
            <p:nvPr/>
          </p:nvSpPr>
          <p:spPr bwMode="auto">
            <a:xfrm>
              <a:off x="1680" y="1208"/>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4" name="Text Box 8">
              <a:extLst>
                <a:ext uri="{FF2B5EF4-FFF2-40B4-BE49-F238E27FC236}">
                  <a16:creationId xmlns:a16="http://schemas.microsoft.com/office/drawing/2014/main" id="{022CF4E1-EEE3-4343-A0DD-7F3411C45A36}"/>
                </a:ext>
              </a:extLst>
            </p:cNvPr>
            <p:cNvSpPr txBox="1">
              <a:spLocks noChangeArrowheads="1"/>
            </p:cNvSpPr>
            <p:nvPr/>
          </p:nvSpPr>
          <p:spPr bwMode="auto">
            <a:xfrm>
              <a:off x="1680" y="1645"/>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5" name="Text Box 9">
              <a:extLst>
                <a:ext uri="{FF2B5EF4-FFF2-40B4-BE49-F238E27FC236}">
                  <a16:creationId xmlns:a16="http://schemas.microsoft.com/office/drawing/2014/main" id="{B3FAE92D-AA77-4C45-8A8A-0C28B8C99556}"/>
                </a:ext>
              </a:extLst>
            </p:cNvPr>
            <p:cNvSpPr txBox="1">
              <a:spLocks noChangeArrowheads="1"/>
            </p:cNvSpPr>
            <p:nvPr/>
          </p:nvSpPr>
          <p:spPr bwMode="auto">
            <a:xfrm>
              <a:off x="1680" y="2078"/>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6" name="Line 10">
              <a:extLst>
                <a:ext uri="{FF2B5EF4-FFF2-40B4-BE49-F238E27FC236}">
                  <a16:creationId xmlns:a16="http://schemas.microsoft.com/office/drawing/2014/main" id="{64FC3361-B3CC-4BC3-B385-DA70CB982A39}"/>
                </a:ext>
              </a:extLst>
            </p:cNvPr>
            <p:cNvSpPr>
              <a:spLocks noChangeShapeType="1"/>
            </p:cNvSpPr>
            <p:nvPr/>
          </p:nvSpPr>
          <p:spPr bwMode="auto">
            <a:xfrm>
              <a:off x="2125" y="1320"/>
              <a:ext cx="1" cy="218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7" name="Line 11">
              <a:extLst>
                <a:ext uri="{FF2B5EF4-FFF2-40B4-BE49-F238E27FC236}">
                  <a16:creationId xmlns:a16="http://schemas.microsoft.com/office/drawing/2014/main" id="{0F363A0C-46B5-43C8-8EA0-C9A5E8A245D3}"/>
                </a:ext>
              </a:extLst>
            </p:cNvPr>
            <p:cNvSpPr>
              <a:spLocks noChangeShapeType="1"/>
            </p:cNvSpPr>
            <p:nvPr/>
          </p:nvSpPr>
          <p:spPr bwMode="auto">
            <a:xfrm>
              <a:off x="2125" y="3505"/>
              <a:ext cx="2763"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8" name="Line 12">
              <a:extLst>
                <a:ext uri="{FF2B5EF4-FFF2-40B4-BE49-F238E27FC236}">
                  <a16:creationId xmlns:a16="http://schemas.microsoft.com/office/drawing/2014/main" id="{1CC25E6E-E6B5-4236-8F75-FBF6007ADF4C}"/>
                </a:ext>
              </a:extLst>
            </p:cNvPr>
            <p:cNvSpPr>
              <a:spLocks noChangeShapeType="1"/>
            </p:cNvSpPr>
            <p:nvPr/>
          </p:nvSpPr>
          <p:spPr bwMode="auto">
            <a:xfrm flipV="1">
              <a:off x="2112" y="1392"/>
              <a:ext cx="2693" cy="2129"/>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9" name="Line 13">
              <a:extLst>
                <a:ext uri="{FF2B5EF4-FFF2-40B4-BE49-F238E27FC236}">
                  <a16:creationId xmlns:a16="http://schemas.microsoft.com/office/drawing/2014/main" id="{4C4D4E7D-6F93-4C92-9FD9-ACD05A9A8409}"/>
                </a:ext>
              </a:extLst>
            </p:cNvPr>
            <p:cNvSpPr>
              <a:spLocks noChangeShapeType="1"/>
            </p:cNvSpPr>
            <p:nvPr/>
          </p:nvSpPr>
          <p:spPr bwMode="auto">
            <a:xfrm>
              <a:off x="2042" y="3057"/>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0" name="Line 14">
              <a:extLst>
                <a:ext uri="{FF2B5EF4-FFF2-40B4-BE49-F238E27FC236}">
                  <a16:creationId xmlns:a16="http://schemas.microsoft.com/office/drawing/2014/main" id="{ED9AEEEB-6610-4D4C-A938-4691838BB030}"/>
                </a:ext>
              </a:extLst>
            </p:cNvPr>
            <p:cNvSpPr>
              <a:spLocks noChangeShapeType="1"/>
            </p:cNvSpPr>
            <p:nvPr/>
          </p:nvSpPr>
          <p:spPr bwMode="auto">
            <a:xfrm>
              <a:off x="2042" y="2665"/>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1" name="Line 15">
              <a:extLst>
                <a:ext uri="{FF2B5EF4-FFF2-40B4-BE49-F238E27FC236}">
                  <a16:creationId xmlns:a16="http://schemas.microsoft.com/office/drawing/2014/main" id="{9B2AE028-C02E-4258-937D-1BC1C089E71D}"/>
                </a:ext>
              </a:extLst>
            </p:cNvPr>
            <p:cNvSpPr>
              <a:spLocks noChangeShapeType="1"/>
            </p:cNvSpPr>
            <p:nvPr/>
          </p:nvSpPr>
          <p:spPr bwMode="auto">
            <a:xfrm>
              <a:off x="2042" y="2216"/>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2" name="Line 16">
              <a:extLst>
                <a:ext uri="{FF2B5EF4-FFF2-40B4-BE49-F238E27FC236}">
                  <a16:creationId xmlns:a16="http://schemas.microsoft.com/office/drawing/2014/main" id="{77A6B703-4BD7-4C21-BB90-B81DF36B18AD}"/>
                </a:ext>
              </a:extLst>
            </p:cNvPr>
            <p:cNvSpPr>
              <a:spLocks noChangeShapeType="1"/>
            </p:cNvSpPr>
            <p:nvPr/>
          </p:nvSpPr>
          <p:spPr bwMode="auto">
            <a:xfrm>
              <a:off x="2042" y="1768"/>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3" name="Line 17">
              <a:extLst>
                <a:ext uri="{FF2B5EF4-FFF2-40B4-BE49-F238E27FC236}">
                  <a16:creationId xmlns:a16="http://schemas.microsoft.com/office/drawing/2014/main" id="{7DA89CFC-1DE5-487E-BA33-9FD8A4C001B3}"/>
                </a:ext>
              </a:extLst>
            </p:cNvPr>
            <p:cNvSpPr>
              <a:spLocks noChangeShapeType="1"/>
            </p:cNvSpPr>
            <p:nvPr/>
          </p:nvSpPr>
          <p:spPr bwMode="auto">
            <a:xfrm>
              <a:off x="2064" y="1320"/>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4" name="Line 18">
              <a:extLst>
                <a:ext uri="{FF2B5EF4-FFF2-40B4-BE49-F238E27FC236}">
                  <a16:creationId xmlns:a16="http://schemas.microsoft.com/office/drawing/2014/main" id="{D12B1539-02BE-4921-9065-B818E8899D0D}"/>
                </a:ext>
              </a:extLst>
            </p:cNvPr>
            <p:cNvSpPr>
              <a:spLocks noChangeShapeType="1"/>
            </p:cNvSpPr>
            <p:nvPr/>
          </p:nvSpPr>
          <p:spPr bwMode="auto">
            <a:xfrm>
              <a:off x="2538"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5" name="Line 19">
              <a:extLst>
                <a:ext uri="{FF2B5EF4-FFF2-40B4-BE49-F238E27FC236}">
                  <a16:creationId xmlns:a16="http://schemas.microsoft.com/office/drawing/2014/main" id="{4B56ADDB-D1A8-4480-BB5A-C9AD6897D0FA}"/>
                </a:ext>
              </a:extLst>
            </p:cNvPr>
            <p:cNvSpPr>
              <a:spLocks noChangeShapeType="1"/>
            </p:cNvSpPr>
            <p:nvPr/>
          </p:nvSpPr>
          <p:spPr bwMode="auto">
            <a:xfrm>
              <a:off x="3046"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6" name="Line 20">
              <a:extLst>
                <a:ext uri="{FF2B5EF4-FFF2-40B4-BE49-F238E27FC236}">
                  <a16:creationId xmlns:a16="http://schemas.microsoft.com/office/drawing/2014/main" id="{A77F3BA2-C91A-45A5-9DB7-0D35B1F517C6}"/>
                </a:ext>
              </a:extLst>
            </p:cNvPr>
            <p:cNvSpPr>
              <a:spLocks noChangeShapeType="1"/>
            </p:cNvSpPr>
            <p:nvPr/>
          </p:nvSpPr>
          <p:spPr bwMode="auto">
            <a:xfrm>
              <a:off x="3555" y="3504"/>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7" name="Line 21">
              <a:extLst>
                <a:ext uri="{FF2B5EF4-FFF2-40B4-BE49-F238E27FC236}">
                  <a16:creationId xmlns:a16="http://schemas.microsoft.com/office/drawing/2014/main" id="{55E38F64-99D4-4686-8ADD-DBB30F28FB8B}"/>
                </a:ext>
              </a:extLst>
            </p:cNvPr>
            <p:cNvSpPr>
              <a:spLocks noChangeShapeType="1"/>
            </p:cNvSpPr>
            <p:nvPr/>
          </p:nvSpPr>
          <p:spPr bwMode="auto">
            <a:xfrm>
              <a:off x="4051"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8" name="Line 22">
              <a:extLst>
                <a:ext uri="{FF2B5EF4-FFF2-40B4-BE49-F238E27FC236}">
                  <a16:creationId xmlns:a16="http://schemas.microsoft.com/office/drawing/2014/main" id="{6788E867-977D-4934-A478-F4C2D376082E}"/>
                </a:ext>
              </a:extLst>
            </p:cNvPr>
            <p:cNvSpPr>
              <a:spLocks noChangeShapeType="1"/>
            </p:cNvSpPr>
            <p:nvPr/>
          </p:nvSpPr>
          <p:spPr bwMode="auto">
            <a:xfrm>
              <a:off x="4559"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9" name="Oval 23">
              <a:extLst>
                <a:ext uri="{FF2B5EF4-FFF2-40B4-BE49-F238E27FC236}">
                  <a16:creationId xmlns:a16="http://schemas.microsoft.com/office/drawing/2014/main" id="{D16CE0A1-01AA-4055-A3E6-212B07B05E14}"/>
                </a:ext>
              </a:extLst>
            </p:cNvPr>
            <p:cNvSpPr>
              <a:spLocks noChangeArrowheads="1"/>
            </p:cNvSpPr>
            <p:nvPr/>
          </p:nvSpPr>
          <p:spPr bwMode="auto">
            <a:xfrm>
              <a:off x="2570" y="2328"/>
              <a:ext cx="68"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0" name="Oval 24">
              <a:extLst>
                <a:ext uri="{FF2B5EF4-FFF2-40B4-BE49-F238E27FC236}">
                  <a16:creationId xmlns:a16="http://schemas.microsoft.com/office/drawing/2014/main" id="{2F06D678-C388-45A5-94D3-3A60D8AA27A9}"/>
                </a:ext>
              </a:extLst>
            </p:cNvPr>
            <p:cNvSpPr>
              <a:spLocks noChangeArrowheads="1"/>
            </p:cNvSpPr>
            <p:nvPr/>
          </p:nvSpPr>
          <p:spPr bwMode="auto">
            <a:xfrm>
              <a:off x="2888"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1" name="Oval 25">
              <a:extLst>
                <a:ext uri="{FF2B5EF4-FFF2-40B4-BE49-F238E27FC236}">
                  <a16:creationId xmlns:a16="http://schemas.microsoft.com/office/drawing/2014/main" id="{805E7BDE-11E9-4C9B-BFA2-82D9AC3EEC4F}"/>
                </a:ext>
              </a:extLst>
            </p:cNvPr>
            <p:cNvSpPr>
              <a:spLocks noChangeArrowheads="1"/>
            </p:cNvSpPr>
            <p:nvPr/>
          </p:nvSpPr>
          <p:spPr bwMode="auto">
            <a:xfrm>
              <a:off x="3015" y="2609"/>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2" name="Oval 26">
              <a:extLst>
                <a:ext uri="{FF2B5EF4-FFF2-40B4-BE49-F238E27FC236}">
                  <a16:creationId xmlns:a16="http://schemas.microsoft.com/office/drawing/2014/main" id="{B2AB0AC7-2470-4A22-8E8C-02E5BD469200}"/>
                </a:ext>
              </a:extLst>
            </p:cNvPr>
            <p:cNvSpPr>
              <a:spLocks noChangeArrowheads="1"/>
            </p:cNvSpPr>
            <p:nvPr/>
          </p:nvSpPr>
          <p:spPr bwMode="auto">
            <a:xfrm>
              <a:off x="3333" y="3001"/>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3" name="Oval 27">
              <a:extLst>
                <a:ext uri="{FF2B5EF4-FFF2-40B4-BE49-F238E27FC236}">
                  <a16:creationId xmlns:a16="http://schemas.microsoft.com/office/drawing/2014/main" id="{A16576FA-3897-4A1D-A59C-BA85C6F5F741}"/>
                </a:ext>
              </a:extLst>
            </p:cNvPr>
            <p:cNvSpPr>
              <a:spLocks noChangeArrowheads="1"/>
            </p:cNvSpPr>
            <p:nvPr/>
          </p:nvSpPr>
          <p:spPr bwMode="auto">
            <a:xfrm>
              <a:off x="3078"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4" name="Oval 28">
              <a:extLst>
                <a:ext uri="{FF2B5EF4-FFF2-40B4-BE49-F238E27FC236}">
                  <a16:creationId xmlns:a16="http://schemas.microsoft.com/office/drawing/2014/main" id="{F9AFB017-0AA3-49A8-9FC0-DA96810BA344}"/>
                </a:ext>
              </a:extLst>
            </p:cNvPr>
            <p:cNvSpPr>
              <a:spLocks noChangeArrowheads="1"/>
            </p:cNvSpPr>
            <p:nvPr/>
          </p:nvSpPr>
          <p:spPr bwMode="auto">
            <a:xfrm>
              <a:off x="3078" y="2441"/>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5" name="Oval 29">
              <a:extLst>
                <a:ext uri="{FF2B5EF4-FFF2-40B4-BE49-F238E27FC236}">
                  <a16:creationId xmlns:a16="http://schemas.microsoft.com/office/drawing/2014/main" id="{B9D44932-A1FB-46F5-96A3-D9B617642641}"/>
                </a:ext>
              </a:extLst>
            </p:cNvPr>
            <p:cNvSpPr>
              <a:spLocks noChangeArrowheads="1"/>
            </p:cNvSpPr>
            <p:nvPr/>
          </p:nvSpPr>
          <p:spPr bwMode="auto">
            <a:xfrm>
              <a:off x="3206" y="2553"/>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6" name="Oval 30">
              <a:extLst>
                <a:ext uri="{FF2B5EF4-FFF2-40B4-BE49-F238E27FC236}">
                  <a16:creationId xmlns:a16="http://schemas.microsoft.com/office/drawing/2014/main" id="{D8EEDCE3-425C-4ED0-B35D-CE0ED84B1B00}"/>
                </a:ext>
              </a:extLst>
            </p:cNvPr>
            <p:cNvSpPr>
              <a:spLocks noChangeArrowheads="1"/>
            </p:cNvSpPr>
            <p:nvPr/>
          </p:nvSpPr>
          <p:spPr bwMode="auto">
            <a:xfrm>
              <a:off x="3396"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7" name="Oval 31">
              <a:extLst>
                <a:ext uri="{FF2B5EF4-FFF2-40B4-BE49-F238E27FC236}">
                  <a16:creationId xmlns:a16="http://schemas.microsoft.com/office/drawing/2014/main" id="{00076A51-ABDB-47FB-AD68-FCF6E5F18F0D}"/>
                </a:ext>
              </a:extLst>
            </p:cNvPr>
            <p:cNvSpPr>
              <a:spLocks noChangeArrowheads="1"/>
            </p:cNvSpPr>
            <p:nvPr/>
          </p:nvSpPr>
          <p:spPr bwMode="auto">
            <a:xfrm>
              <a:off x="3333"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8" name="Oval 32">
              <a:extLst>
                <a:ext uri="{FF2B5EF4-FFF2-40B4-BE49-F238E27FC236}">
                  <a16:creationId xmlns:a16="http://schemas.microsoft.com/office/drawing/2014/main" id="{5807FE40-6895-488E-81EA-528751BD0294}"/>
                </a:ext>
              </a:extLst>
            </p:cNvPr>
            <p:cNvSpPr>
              <a:spLocks noChangeArrowheads="1"/>
            </p:cNvSpPr>
            <p:nvPr/>
          </p:nvSpPr>
          <p:spPr bwMode="auto">
            <a:xfrm>
              <a:off x="3651" y="2104"/>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9" name="Oval 33">
              <a:extLst>
                <a:ext uri="{FF2B5EF4-FFF2-40B4-BE49-F238E27FC236}">
                  <a16:creationId xmlns:a16="http://schemas.microsoft.com/office/drawing/2014/main" id="{1F19490E-5087-4AA9-A1B5-71BCB7D36E44}"/>
                </a:ext>
              </a:extLst>
            </p:cNvPr>
            <p:cNvSpPr>
              <a:spLocks noChangeArrowheads="1"/>
            </p:cNvSpPr>
            <p:nvPr/>
          </p:nvSpPr>
          <p:spPr bwMode="auto">
            <a:xfrm>
              <a:off x="3714" y="1936"/>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0" name="Oval 34">
              <a:extLst>
                <a:ext uri="{FF2B5EF4-FFF2-40B4-BE49-F238E27FC236}">
                  <a16:creationId xmlns:a16="http://schemas.microsoft.com/office/drawing/2014/main" id="{C3B1FD78-5A0F-40C7-85BB-FE9D4E93B343}"/>
                </a:ext>
              </a:extLst>
            </p:cNvPr>
            <p:cNvSpPr>
              <a:spLocks noChangeArrowheads="1"/>
            </p:cNvSpPr>
            <p:nvPr/>
          </p:nvSpPr>
          <p:spPr bwMode="auto">
            <a:xfrm>
              <a:off x="3651" y="193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1" name="Oval 35">
              <a:extLst>
                <a:ext uri="{FF2B5EF4-FFF2-40B4-BE49-F238E27FC236}">
                  <a16:creationId xmlns:a16="http://schemas.microsoft.com/office/drawing/2014/main" id="{B41B12B9-9EDE-4C0E-BAF9-1F01935BFDB7}"/>
                </a:ext>
              </a:extLst>
            </p:cNvPr>
            <p:cNvSpPr>
              <a:spLocks noChangeArrowheads="1"/>
            </p:cNvSpPr>
            <p:nvPr/>
          </p:nvSpPr>
          <p:spPr bwMode="auto">
            <a:xfrm>
              <a:off x="4223" y="165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2" name="Text Box 36">
              <a:extLst>
                <a:ext uri="{FF2B5EF4-FFF2-40B4-BE49-F238E27FC236}">
                  <a16:creationId xmlns:a16="http://schemas.microsoft.com/office/drawing/2014/main" id="{2A233CA3-B0FF-472F-9C4F-B61DB39611FD}"/>
                </a:ext>
              </a:extLst>
            </p:cNvPr>
            <p:cNvSpPr txBox="1">
              <a:spLocks noChangeArrowheads="1"/>
            </p:cNvSpPr>
            <p:nvPr/>
          </p:nvSpPr>
          <p:spPr bwMode="auto">
            <a:xfrm>
              <a:off x="1743" y="25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3" name="Text Box 37">
              <a:extLst>
                <a:ext uri="{FF2B5EF4-FFF2-40B4-BE49-F238E27FC236}">
                  <a16:creationId xmlns:a16="http://schemas.microsoft.com/office/drawing/2014/main" id="{9CD518AF-B26A-450E-81DA-AEF8A7BEF1C8}"/>
                </a:ext>
              </a:extLst>
            </p:cNvPr>
            <p:cNvSpPr txBox="1">
              <a:spLocks noChangeArrowheads="1"/>
            </p:cNvSpPr>
            <p:nvPr/>
          </p:nvSpPr>
          <p:spPr bwMode="auto">
            <a:xfrm>
              <a:off x="1743" y="291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4" name="Text Box 38">
              <a:extLst>
                <a:ext uri="{FF2B5EF4-FFF2-40B4-BE49-F238E27FC236}">
                  <a16:creationId xmlns:a16="http://schemas.microsoft.com/office/drawing/2014/main" id="{D5EFA520-BF0E-4746-A398-D189043E78C9}"/>
                </a:ext>
              </a:extLst>
            </p:cNvPr>
            <p:cNvSpPr txBox="1">
              <a:spLocks noChangeArrowheads="1"/>
            </p:cNvSpPr>
            <p:nvPr/>
          </p:nvSpPr>
          <p:spPr bwMode="auto">
            <a:xfrm>
              <a:off x="1730" y="3443"/>
              <a:ext cx="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5" name="Text Box 39">
              <a:extLst>
                <a:ext uri="{FF2B5EF4-FFF2-40B4-BE49-F238E27FC236}">
                  <a16:creationId xmlns:a16="http://schemas.microsoft.com/office/drawing/2014/main" id="{1B7E823B-CB44-4DF3-ABBA-B1EBAFA9F9D6}"/>
                </a:ext>
              </a:extLst>
            </p:cNvPr>
            <p:cNvSpPr txBox="1">
              <a:spLocks noChangeArrowheads="1"/>
            </p:cNvSpPr>
            <p:nvPr/>
          </p:nvSpPr>
          <p:spPr bwMode="auto">
            <a:xfrm>
              <a:off x="1743" y="33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6" name="Text Box 40">
              <a:extLst>
                <a:ext uri="{FF2B5EF4-FFF2-40B4-BE49-F238E27FC236}">
                  <a16:creationId xmlns:a16="http://schemas.microsoft.com/office/drawing/2014/main" id="{B079C5EF-9FF9-477B-83C5-7426ED7B9A3F}"/>
                </a:ext>
              </a:extLst>
            </p:cNvPr>
            <p:cNvSpPr txBox="1">
              <a:spLocks noChangeArrowheads="1"/>
            </p:cNvSpPr>
            <p:nvPr/>
          </p:nvSpPr>
          <p:spPr bwMode="auto">
            <a:xfrm>
              <a:off x="1920"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7" name="Text Box 41">
              <a:extLst>
                <a:ext uri="{FF2B5EF4-FFF2-40B4-BE49-F238E27FC236}">
                  <a16:creationId xmlns:a16="http://schemas.microsoft.com/office/drawing/2014/main" id="{F6DA60F0-14E3-4C3A-ACBB-7FCCE5D561F2}"/>
                </a:ext>
              </a:extLst>
            </p:cNvPr>
            <p:cNvSpPr txBox="1">
              <a:spLocks noChangeArrowheads="1"/>
            </p:cNvSpPr>
            <p:nvPr/>
          </p:nvSpPr>
          <p:spPr bwMode="auto">
            <a:xfrm>
              <a:off x="2366"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8" name="Text Box 42">
              <a:extLst>
                <a:ext uri="{FF2B5EF4-FFF2-40B4-BE49-F238E27FC236}">
                  <a16:creationId xmlns:a16="http://schemas.microsoft.com/office/drawing/2014/main" id="{75D49E9F-0238-43B2-925A-3EF1105A5326}"/>
                </a:ext>
              </a:extLst>
            </p:cNvPr>
            <p:cNvSpPr txBox="1">
              <a:spLocks noChangeArrowheads="1"/>
            </p:cNvSpPr>
            <p:nvPr/>
          </p:nvSpPr>
          <p:spPr bwMode="auto">
            <a:xfrm>
              <a:off x="2874"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9" name="Text Box 43">
              <a:extLst>
                <a:ext uri="{FF2B5EF4-FFF2-40B4-BE49-F238E27FC236}">
                  <a16:creationId xmlns:a16="http://schemas.microsoft.com/office/drawing/2014/main" id="{83F60D77-3FC9-4B14-8F19-B7E922A14B0A}"/>
                </a:ext>
              </a:extLst>
            </p:cNvPr>
            <p:cNvSpPr txBox="1">
              <a:spLocks noChangeArrowheads="1"/>
            </p:cNvSpPr>
            <p:nvPr/>
          </p:nvSpPr>
          <p:spPr bwMode="auto">
            <a:xfrm>
              <a:off x="3333"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0" name="Text Box 44">
              <a:extLst>
                <a:ext uri="{FF2B5EF4-FFF2-40B4-BE49-F238E27FC236}">
                  <a16:creationId xmlns:a16="http://schemas.microsoft.com/office/drawing/2014/main" id="{88836E78-47F8-49C6-9180-E06FCD64B0FF}"/>
                </a:ext>
              </a:extLst>
            </p:cNvPr>
            <p:cNvSpPr txBox="1">
              <a:spLocks noChangeArrowheads="1"/>
            </p:cNvSpPr>
            <p:nvPr/>
          </p:nvSpPr>
          <p:spPr bwMode="auto">
            <a:xfrm>
              <a:off x="384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1" name="Text Box 45">
              <a:extLst>
                <a:ext uri="{FF2B5EF4-FFF2-40B4-BE49-F238E27FC236}">
                  <a16:creationId xmlns:a16="http://schemas.microsoft.com/office/drawing/2014/main" id="{9DDC12DC-B6F3-4D99-A22E-F807B294BC3C}"/>
                </a:ext>
              </a:extLst>
            </p:cNvPr>
            <p:cNvSpPr txBox="1">
              <a:spLocks noChangeArrowheads="1"/>
            </p:cNvSpPr>
            <p:nvPr/>
          </p:nvSpPr>
          <p:spPr bwMode="auto">
            <a:xfrm>
              <a:off x="435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2" name="Text Box 46">
              <a:extLst>
                <a:ext uri="{FF2B5EF4-FFF2-40B4-BE49-F238E27FC236}">
                  <a16:creationId xmlns:a16="http://schemas.microsoft.com/office/drawing/2014/main" id="{E5C76B47-F1B0-48AA-8B61-561A1DD617E9}"/>
                </a:ext>
              </a:extLst>
            </p:cNvPr>
            <p:cNvSpPr txBox="1">
              <a:spLocks noChangeArrowheads="1"/>
            </p:cNvSpPr>
            <p:nvPr/>
          </p:nvSpPr>
          <p:spPr bwMode="auto">
            <a:xfrm>
              <a:off x="1440" y="847"/>
              <a:ext cx="1623"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DLWG on clover/grass (g/d) </a:t>
              </a:r>
              <a:endParaRPr kumimoji="0" lang="fr-FR"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3" name="Text Box 47">
              <a:extLst>
                <a:ext uri="{FF2B5EF4-FFF2-40B4-BE49-F238E27FC236}">
                  <a16:creationId xmlns:a16="http://schemas.microsoft.com/office/drawing/2014/main" id="{86A0476C-4CD3-4750-A6B8-A88DD0884ED8}"/>
                </a:ext>
              </a:extLst>
            </p:cNvPr>
            <p:cNvSpPr txBox="1">
              <a:spLocks noChangeArrowheads="1"/>
            </p:cNvSpPr>
            <p:nvPr/>
          </p:nvSpPr>
          <p:spPr bwMode="auto">
            <a:xfrm>
              <a:off x="2366" y="1328"/>
              <a:ext cx="21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Average on clover/grass = 940</a:t>
              </a:r>
              <a:endParaRPr kumimoji="0" lang="fr-FR" altLang="nl-NL" sz="16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4" name="Text Box 48">
              <a:extLst>
                <a:ext uri="{FF2B5EF4-FFF2-40B4-BE49-F238E27FC236}">
                  <a16:creationId xmlns:a16="http://schemas.microsoft.com/office/drawing/2014/main" id="{F95C14FD-C423-4BCC-A7C6-41FDC350016E}"/>
                </a:ext>
              </a:extLst>
            </p:cNvPr>
            <p:cNvSpPr txBox="1">
              <a:spLocks noChangeArrowheads="1"/>
            </p:cNvSpPr>
            <p:nvPr/>
          </p:nvSpPr>
          <p:spPr bwMode="auto">
            <a:xfrm>
              <a:off x="3460" y="2673"/>
              <a:ext cx="20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Average on grass = 908</a:t>
              </a:r>
              <a:endParaRPr kumimoji="0" lang="fr-FR" altLang="nl-NL" sz="16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5" name="Text Box 49">
              <a:extLst>
                <a:ext uri="{FF2B5EF4-FFF2-40B4-BE49-F238E27FC236}">
                  <a16:creationId xmlns:a16="http://schemas.microsoft.com/office/drawing/2014/main" id="{8F67C05A-743E-4073-A630-8D9B56769347}"/>
                </a:ext>
              </a:extLst>
            </p:cNvPr>
            <p:cNvSpPr txBox="1">
              <a:spLocks noChangeArrowheads="1"/>
            </p:cNvSpPr>
            <p:nvPr/>
          </p:nvSpPr>
          <p:spPr bwMode="auto">
            <a:xfrm>
              <a:off x="3840" y="3700"/>
              <a:ext cx="142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DLWG on ray-grass (g/d)</a:t>
              </a:r>
              <a:endParaRPr kumimoji="0" lang="fr-FR"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4821" name="Picture 51" descr="image 1">
            <a:extLst>
              <a:ext uri="{FF2B5EF4-FFF2-40B4-BE49-F238E27FC236}">
                <a16:creationId xmlns:a16="http://schemas.microsoft.com/office/drawing/2014/main" id="{F3A5DF63-C4D5-45A3-B71D-E22158D47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1200"/>
            <a:ext cx="1138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540341093"/>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85968C60-26FA-4C07-80B5-C419840B50DE}"/>
              </a:ext>
            </a:extLst>
          </p:cNvPr>
          <p:cNvSpPr txBox="1">
            <a:spLocks noChangeArrowheads="1"/>
          </p:cNvSpPr>
          <p:nvPr/>
        </p:nvSpPr>
        <p:spPr bwMode="auto">
          <a:xfrm>
            <a:off x="3276600" y="381000"/>
            <a:ext cx="332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Dairy production</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6867" name="Group 45">
            <a:extLst>
              <a:ext uri="{FF2B5EF4-FFF2-40B4-BE49-F238E27FC236}">
                <a16:creationId xmlns:a16="http://schemas.microsoft.com/office/drawing/2014/main" id="{381059AA-3CDF-484F-AA05-B1EFCBF339A2}"/>
              </a:ext>
            </a:extLst>
          </p:cNvPr>
          <p:cNvGrpSpPr>
            <a:grpSpLocks/>
          </p:cNvGrpSpPr>
          <p:nvPr/>
        </p:nvGrpSpPr>
        <p:grpSpPr bwMode="auto">
          <a:xfrm>
            <a:off x="1928813" y="1293813"/>
            <a:ext cx="6407151" cy="5380038"/>
            <a:chOff x="1215" y="815"/>
            <a:chExt cx="4036" cy="3389"/>
          </a:xfrm>
        </p:grpSpPr>
        <p:sp>
          <p:nvSpPr>
            <p:cNvPr id="36869" name="Text Box 4">
              <a:extLst>
                <a:ext uri="{FF2B5EF4-FFF2-40B4-BE49-F238E27FC236}">
                  <a16:creationId xmlns:a16="http://schemas.microsoft.com/office/drawing/2014/main" id="{03F4BD80-362C-410D-B9D3-E6DAB475AD90}"/>
                </a:ext>
              </a:extLst>
            </p:cNvPr>
            <p:cNvSpPr txBox="1">
              <a:spLocks noChangeArrowheads="1"/>
            </p:cNvSpPr>
            <p:nvPr/>
          </p:nvSpPr>
          <p:spPr bwMode="auto">
            <a:xfrm>
              <a:off x="2592" y="4010"/>
              <a:ext cx="2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Source: Pflimlin et al., 1993</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0" name="Text Box 7">
              <a:extLst>
                <a:ext uri="{FF2B5EF4-FFF2-40B4-BE49-F238E27FC236}">
                  <a16:creationId xmlns:a16="http://schemas.microsoft.com/office/drawing/2014/main" id="{981074EB-076A-4235-A9D5-5574AFBA1939}"/>
                </a:ext>
              </a:extLst>
            </p:cNvPr>
            <p:cNvSpPr txBox="1">
              <a:spLocks noChangeArrowheads="1"/>
            </p:cNvSpPr>
            <p:nvPr/>
          </p:nvSpPr>
          <p:spPr bwMode="auto">
            <a:xfrm>
              <a:off x="1791" y="815"/>
              <a:ext cx="16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1" name="Line 8">
              <a:extLst>
                <a:ext uri="{FF2B5EF4-FFF2-40B4-BE49-F238E27FC236}">
                  <a16:creationId xmlns:a16="http://schemas.microsoft.com/office/drawing/2014/main" id="{ED27C603-6553-45C8-922C-794FCA13D55F}"/>
                </a:ext>
              </a:extLst>
            </p:cNvPr>
            <p:cNvSpPr>
              <a:spLocks noChangeShapeType="1"/>
            </p:cNvSpPr>
            <p:nvPr/>
          </p:nvSpPr>
          <p:spPr bwMode="auto">
            <a:xfrm>
              <a:off x="1936" y="1248"/>
              <a:ext cx="1"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2" name="Line 9">
              <a:extLst>
                <a:ext uri="{FF2B5EF4-FFF2-40B4-BE49-F238E27FC236}">
                  <a16:creationId xmlns:a16="http://schemas.microsoft.com/office/drawing/2014/main" id="{0F674A70-14A6-4640-BE77-CA274CA884BA}"/>
                </a:ext>
              </a:extLst>
            </p:cNvPr>
            <p:cNvSpPr>
              <a:spLocks noChangeShapeType="1"/>
            </p:cNvSpPr>
            <p:nvPr/>
          </p:nvSpPr>
          <p:spPr bwMode="auto">
            <a:xfrm>
              <a:off x="1936" y="3366"/>
              <a:ext cx="2892"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3" name="Line 10">
              <a:extLst>
                <a:ext uri="{FF2B5EF4-FFF2-40B4-BE49-F238E27FC236}">
                  <a16:creationId xmlns:a16="http://schemas.microsoft.com/office/drawing/2014/main" id="{C00DE5B3-E4FE-43D6-8B07-9C5F9AABB96B}"/>
                </a:ext>
              </a:extLst>
            </p:cNvPr>
            <p:cNvSpPr>
              <a:spLocks noChangeShapeType="1"/>
            </p:cNvSpPr>
            <p:nvPr/>
          </p:nvSpPr>
          <p:spPr bwMode="auto">
            <a:xfrm>
              <a:off x="1867" y="2823"/>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4" name="Line 11">
              <a:extLst>
                <a:ext uri="{FF2B5EF4-FFF2-40B4-BE49-F238E27FC236}">
                  <a16:creationId xmlns:a16="http://schemas.microsoft.com/office/drawing/2014/main" id="{DA7DBAC7-1336-4B7A-BE7B-396E76114B78}"/>
                </a:ext>
              </a:extLst>
            </p:cNvPr>
            <p:cNvSpPr>
              <a:spLocks noChangeShapeType="1"/>
            </p:cNvSpPr>
            <p:nvPr/>
          </p:nvSpPr>
          <p:spPr bwMode="auto">
            <a:xfrm>
              <a:off x="1867" y="2335"/>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5" name="Line 12">
              <a:extLst>
                <a:ext uri="{FF2B5EF4-FFF2-40B4-BE49-F238E27FC236}">
                  <a16:creationId xmlns:a16="http://schemas.microsoft.com/office/drawing/2014/main" id="{2D4E0497-78AF-4E77-BDF4-CCEDBC9D5868}"/>
                </a:ext>
              </a:extLst>
            </p:cNvPr>
            <p:cNvSpPr>
              <a:spLocks noChangeShapeType="1"/>
            </p:cNvSpPr>
            <p:nvPr/>
          </p:nvSpPr>
          <p:spPr bwMode="auto">
            <a:xfrm>
              <a:off x="1867" y="1737"/>
              <a:ext cx="69" cy="2"/>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6" name="Line 13">
              <a:extLst>
                <a:ext uri="{FF2B5EF4-FFF2-40B4-BE49-F238E27FC236}">
                  <a16:creationId xmlns:a16="http://schemas.microsoft.com/office/drawing/2014/main" id="{7C9D15A0-1850-4A4B-B2A3-4E5DADFE0A4A}"/>
                </a:ext>
              </a:extLst>
            </p:cNvPr>
            <p:cNvSpPr>
              <a:spLocks noChangeShapeType="1"/>
            </p:cNvSpPr>
            <p:nvPr/>
          </p:nvSpPr>
          <p:spPr bwMode="auto">
            <a:xfrm>
              <a:off x="1867" y="1248"/>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7" name="Line 14">
              <a:extLst>
                <a:ext uri="{FF2B5EF4-FFF2-40B4-BE49-F238E27FC236}">
                  <a16:creationId xmlns:a16="http://schemas.microsoft.com/office/drawing/2014/main" id="{721A9F59-79CF-416A-AA33-A1739257D3EB}"/>
                </a:ext>
              </a:extLst>
            </p:cNvPr>
            <p:cNvSpPr>
              <a:spLocks noChangeShapeType="1"/>
            </p:cNvSpPr>
            <p:nvPr/>
          </p:nvSpPr>
          <p:spPr bwMode="auto">
            <a:xfrm flipV="1">
              <a:off x="1936" y="1248"/>
              <a:ext cx="2892"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8" name="Line 15">
              <a:extLst>
                <a:ext uri="{FF2B5EF4-FFF2-40B4-BE49-F238E27FC236}">
                  <a16:creationId xmlns:a16="http://schemas.microsoft.com/office/drawing/2014/main" id="{3992862B-DD68-4958-BDC1-010387841979}"/>
                </a:ext>
              </a:extLst>
            </p:cNvPr>
            <p:cNvSpPr>
              <a:spLocks noChangeShapeType="1"/>
            </p:cNvSpPr>
            <p:nvPr/>
          </p:nvSpPr>
          <p:spPr bwMode="auto">
            <a:xfrm>
              <a:off x="2642"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9" name="Line 16">
              <a:extLst>
                <a:ext uri="{FF2B5EF4-FFF2-40B4-BE49-F238E27FC236}">
                  <a16:creationId xmlns:a16="http://schemas.microsoft.com/office/drawing/2014/main" id="{9EFEBA9A-1E0C-405F-8DC5-0BE65BDE62F1}"/>
                </a:ext>
              </a:extLst>
            </p:cNvPr>
            <p:cNvSpPr>
              <a:spLocks noChangeShapeType="1"/>
            </p:cNvSpPr>
            <p:nvPr/>
          </p:nvSpPr>
          <p:spPr bwMode="auto">
            <a:xfrm>
              <a:off x="341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0" name="Line 17">
              <a:extLst>
                <a:ext uri="{FF2B5EF4-FFF2-40B4-BE49-F238E27FC236}">
                  <a16:creationId xmlns:a16="http://schemas.microsoft.com/office/drawing/2014/main" id="{7179C12C-DE23-47C6-A773-D2956C2658AE}"/>
                </a:ext>
              </a:extLst>
            </p:cNvPr>
            <p:cNvSpPr>
              <a:spLocks noChangeShapeType="1"/>
            </p:cNvSpPr>
            <p:nvPr/>
          </p:nvSpPr>
          <p:spPr bwMode="auto">
            <a:xfrm>
              <a:off x="4124"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1" name="Line 18">
              <a:extLst>
                <a:ext uri="{FF2B5EF4-FFF2-40B4-BE49-F238E27FC236}">
                  <a16:creationId xmlns:a16="http://schemas.microsoft.com/office/drawing/2014/main" id="{C2B218DE-9703-4E72-BF39-2E7D0DDFF9E3}"/>
                </a:ext>
              </a:extLst>
            </p:cNvPr>
            <p:cNvSpPr>
              <a:spLocks noChangeShapeType="1"/>
            </p:cNvSpPr>
            <p:nvPr/>
          </p:nvSpPr>
          <p:spPr bwMode="auto">
            <a:xfrm>
              <a:off x="482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2" name="Oval 19">
              <a:extLst>
                <a:ext uri="{FF2B5EF4-FFF2-40B4-BE49-F238E27FC236}">
                  <a16:creationId xmlns:a16="http://schemas.microsoft.com/office/drawing/2014/main" id="{32D89509-3E81-4132-8798-8718E418549E}"/>
                </a:ext>
              </a:extLst>
            </p:cNvPr>
            <p:cNvSpPr>
              <a:spLocks noChangeArrowheads="1"/>
            </p:cNvSpPr>
            <p:nvPr/>
          </p:nvSpPr>
          <p:spPr bwMode="auto">
            <a:xfrm>
              <a:off x="2501" y="2880"/>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3" name="Oval 20">
              <a:extLst>
                <a:ext uri="{FF2B5EF4-FFF2-40B4-BE49-F238E27FC236}">
                  <a16:creationId xmlns:a16="http://schemas.microsoft.com/office/drawing/2014/main" id="{D3001690-94E1-415B-BFFC-E8760CC94936}"/>
                </a:ext>
              </a:extLst>
            </p:cNvPr>
            <p:cNvSpPr>
              <a:spLocks noChangeArrowheads="1"/>
            </p:cNvSpPr>
            <p:nvPr/>
          </p:nvSpPr>
          <p:spPr bwMode="auto">
            <a:xfrm>
              <a:off x="2925" y="2657"/>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4" name="Oval 21">
              <a:extLst>
                <a:ext uri="{FF2B5EF4-FFF2-40B4-BE49-F238E27FC236}">
                  <a16:creationId xmlns:a16="http://schemas.microsoft.com/office/drawing/2014/main" id="{A5B4204B-B085-4133-B353-71A1E6400A9C}"/>
                </a:ext>
              </a:extLst>
            </p:cNvPr>
            <p:cNvSpPr>
              <a:spLocks noChangeArrowheads="1"/>
            </p:cNvSpPr>
            <p:nvPr/>
          </p:nvSpPr>
          <p:spPr bwMode="auto">
            <a:xfrm>
              <a:off x="2995" y="2440"/>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5" name="Oval 22">
              <a:extLst>
                <a:ext uri="{FF2B5EF4-FFF2-40B4-BE49-F238E27FC236}">
                  <a16:creationId xmlns:a16="http://schemas.microsoft.com/office/drawing/2014/main" id="{A33AA5E6-E268-4D41-9A55-F4D34C092CB9}"/>
                </a:ext>
              </a:extLst>
            </p:cNvPr>
            <p:cNvSpPr>
              <a:spLocks noChangeArrowheads="1"/>
            </p:cNvSpPr>
            <p:nvPr/>
          </p:nvSpPr>
          <p:spPr bwMode="auto">
            <a:xfrm>
              <a:off x="2995" y="2548"/>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6" name="Oval 23">
              <a:extLst>
                <a:ext uri="{FF2B5EF4-FFF2-40B4-BE49-F238E27FC236}">
                  <a16:creationId xmlns:a16="http://schemas.microsoft.com/office/drawing/2014/main" id="{799D4D17-75C6-4D38-B580-6C01230E6ACB}"/>
                </a:ext>
              </a:extLst>
            </p:cNvPr>
            <p:cNvSpPr>
              <a:spLocks noChangeArrowheads="1"/>
            </p:cNvSpPr>
            <p:nvPr/>
          </p:nvSpPr>
          <p:spPr bwMode="auto">
            <a:xfrm>
              <a:off x="3135" y="2440"/>
              <a:ext cx="71"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7" name="Oval 24">
              <a:extLst>
                <a:ext uri="{FF2B5EF4-FFF2-40B4-BE49-F238E27FC236}">
                  <a16:creationId xmlns:a16="http://schemas.microsoft.com/office/drawing/2014/main" id="{F6C8E178-5448-4AD7-BC0E-91C2C6A898B2}"/>
                </a:ext>
              </a:extLst>
            </p:cNvPr>
            <p:cNvSpPr>
              <a:spLocks noChangeArrowheads="1"/>
            </p:cNvSpPr>
            <p:nvPr/>
          </p:nvSpPr>
          <p:spPr bwMode="auto">
            <a:xfrm>
              <a:off x="3277" y="2385"/>
              <a:ext cx="70"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8" name="Oval 25">
              <a:extLst>
                <a:ext uri="{FF2B5EF4-FFF2-40B4-BE49-F238E27FC236}">
                  <a16:creationId xmlns:a16="http://schemas.microsoft.com/office/drawing/2014/main" id="{0DFA44B3-2568-414E-A6AA-426C74F43061}"/>
                </a:ext>
              </a:extLst>
            </p:cNvPr>
            <p:cNvSpPr>
              <a:spLocks noChangeArrowheads="1"/>
            </p:cNvSpPr>
            <p:nvPr/>
          </p:nvSpPr>
          <p:spPr bwMode="auto">
            <a:xfrm>
              <a:off x="3277"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9" name="Oval 26">
              <a:extLst>
                <a:ext uri="{FF2B5EF4-FFF2-40B4-BE49-F238E27FC236}">
                  <a16:creationId xmlns:a16="http://schemas.microsoft.com/office/drawing/2014/main" id="{C5F09F39-6E7B-4D3E-A16E-C0ACCE900B11}"/>
                </a:ext>
              </a:extLst>
            </p:cNvPr>
            <p:cNvSpPr>
              <a:spLocks noChangeArrowheads="1"/>
            </p:cNvSpPr>
            <p:nvPr/>
          </p:nvSpPr>
          <p:spPr bwMode="auto">
            <a:xfrm flipV="1">
              <a:off x="3418" y="2331"/>
              <a:ext cx="71"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0" name="Oval 27">
              <a:extLst>
                <a:ext uri="{FF2B5EF4-FFF2-40B4-BE49-F238E27FC236}">
                  <a16:creationId xmlns:a16="http://schemas.microsoft.com/office/drawing/2014/main" id="{19481119-21D7-4EDB-8A68-B8A7F2E93C07}"/>
                </a:ext>
              </a:extLst>
            </p:cNvPr>
            <p:cNvSpPr>
              <a:spLocks noChangeArrowheads="1"/>
            </p:cNvSpPr>
            <p:nvPr/>
          </p:nvSpPr>
          <p:spPr bwMode="auto">
            <a:xfrm>
              <a:off x="3559"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1" name="Oval 28">
              <a:extLst>
                <a:ext uri="{FF2B5EF4-FFF2-40B4-BE49-F238E27FC236}">
                  <a16:creationId xmlns:a16="http://schemas.microsoft.com/office/drawing/2014/main" id="{147D4094-CD23-40E1-899F-A8CBA9CCF6B5}"/>
                </a:ext>
              </a:extLst>
            </p:cNvPr>
            <p:cNvSpPr>
              <a:spLocks noChangeArrowheads="1"/>
            </p:cNvSpPr>
            <p:nvPr/>
          </p:nvSpPr>
          <p:spPr bwMode="auto">
            <a:xfrm>
              <a:off x="3982" y="1787"/>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2" name="Oval 29">
              <a:extLst>
                <a:ext uri="{FF2B5EF4-FFF2-40B4-BE49-F238E27FC236}">
                  <a16:creationId xmlns:a16="http://schemas.microsoft.com/office/drawing/2014/main" id="{9D7BF550-8716-49D7-AB21-FFB76D360974}"/>
                </a:ext>
              </a:extLst>
            </p:cNvPr>
            <p:cNvSpPr>
              <a:spLocks noChangeArrowheads="1"/>
            </p:cNvSpPr>
            <p:nvPr/>
          </p:nvSpPr>
          <p:spPr bwMode="auto">
            <a:xfrm>
              <a:off x="4124" y="1625"/>
              <a:ext cx="69"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3" name="Oval 30">
              <a:extLst>
                <a:ext uri="{FF2B5EF4-FFF2-40B4-BE49-F238E27FC236}">
                  <a16:creationId xmlns:a16="http://schemas.microsoft.com/office/drawing/2014/main" id="{7D04AB3A-0F7B-4902-8965-80E30AC64371}"/>
                </a:ext>
              </a:extLst>
            </p:cNvPr>
            <p:cNvSpPr>
              <a:spLocks noChangeArrowheads="1"/>
            </p:cNvSpPr>
            <p:nvPr/>
          </p:nvSpPr>
          <p:spPr bwMode="auto">
            <a:xfrm>
              <a:off x="4193" y="1570"/>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4" name="Text Box 31">
              <a:extLst>
                <a:ext uri="{FF2B5EF4-FFF2-40B4-BE49-F238E27FC236}">
                  <a16:creationId xmlns:a16="http://schemas.microsoft.com/office/drawing/2014/main" id="{19C80196-620A-4D7E-BF4F-4680960C7543}"/>
                </a:ext>
              </a:extLst>
            </p:cNvPr>
            <p:cNvSpPr txBox="1">
              <a:spLocks noChangeArrowheads="1"/>
            </p:cNvSpPr>
            <p:nvPr/>
          </p:nvSpPr>
          <p:spPr bwMode="auto">
            <a:xfrm>
              <a:off x="1796"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5" name="Text Box 32">
              <a:extLst>
                <a:ext uri="{FF2B5EF4-FFF2-40B4-BE49-F238E27FC236}">
                  <a16:creationId xmlns:a16="http://schemas.microsoft.com/office/drawing/2014/main" id="{5D3E4C53-B174-4708-8A9D-E21EBBA7851C}"/>
                </a:ext>
              </a:extLst>
            </p:cNvPr>
            <p:cNvSpPr txBox="1">
              <a:spLocks noChangeArrowheads="1"/>
            </p:cNvSpPr>
            <p:nvPr/>
          </p:nvSpPr>
          <p:spPr bwMode="auto">
            <a:xfrm>
              <a:off x="2431"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6" name="Text Box 33">
              <a:extLst>
                <a:ext uri="{FF2B5EF4-FFF2-40B4-BE49-F238E27FC236}">
                  <a16:creationId xmlns:a16="http://schemas.microsoft.com/office/drawing/2014/main" id="{A7BFB22F-FBF6-40D1-A81D-DFE8AE0E31DF}"/>
                </a:ext>
              </a:extLst>
            </p:cNvPr>
            <p:cNvSpPr txBox="1">
              <a:spLocks noChangeArrowheads="1"/>
            </p:cNvSpPr>
            <p:nvPr/>
          </p:nvSpPr>
          <p:spPr bwMode="auto">
            <a:xfrm>
              <a:off x="3277"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7" name="Text Box 34">
              <a:extLst>
                <a:ext uri="{FF2B5EF4-FFF2-40B4-BE49-F238E27FC236}">
                  <a16:creationId xmlns:a16="http://schemas.microsoft.com/office/drawing/2014/main" id="{AAECB1F5-530E-4ED3-8A16-84360CCAC649}"/>
                </a:ext>
              </a:extLst>
            </p:cNvPr>
            <p:cNvSpPr txBox="1">
              <a:spLocks noChangeArrowheads="1"/>
            </p:cNvSpPr>
            <p:nvPr/>
          </p:nvSpPr>
          <p:spPr bwMode="auto">
            <a:xfrm>
              <a:off x="3982" y="3362"/>
              <a:ext cx="4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8" name="Text Box 35">
              <a:extLst>
                <a:ext uri="{FF2B5EF4-FFF2-40B4-BE49-F238E27FC236}">
                  <a16:creationId xmlns:a16="http://schemas.microsoft.com/office/drawing/2014/main" id="{812CD3B7-EE35-467C-BC2E-1B23A383BDD4}"/>
                </a:ext>
              </a:extLst>
            </p:cNvPr>
            <p:cNvSpPr txBox="1">
              <a:spLocks noChangeArrowheads="1"/>
            </p:cNvSpPr>
            <p:nvPr/>
          </p:nvSpPr>
          <p:spPr bwMode="auto">
            <a:xfrm>
              <a:off x="4617" y="3362"/>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9" name="Text Box 36">
              <a:extLst>
                <a:ext uri="{FF2B5EF4-FFF2-40B4-BE49-F238E27FC236}">
                  <a16:creationId xmlns:a16="http://schemas.microsoft.com/office/drawing/2014/main" id="{5AAB1F5A-4BBE-4879-B62C-9F6BA4D35E31}"/>
                </a:ext>
              </a:extLst>
            </p:cNvPr>
            <p:cNvSpPr txBox="1">
              <a:spLocks noChangeArrowheads="1"/>
            </p:cNvSpPr>
            <p:nvPr/>
          </p:nvSpPr>
          <p:spPr bwMode="auto">
            <a:xfrm>
              <a:off x="1584" y="3200"/>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0" name="Text Box 37">
              <a:extLst>
                <a:ext uri="{FF2B5EF4-FFF2-40B4-BE49-F238E27FC236}">
                  <a16:creationId xmlns:a16="http://schemas.microsoft.com/office/drawing/2014/main" id="{EC8E0E34-2BF0-46AF-A56F-F50819EA7F7B}"/>
                </a:ext>
              </a:extLst>
            </p:cNvPr>
            <p:cNvSpPr txBox="1">
              <a:spLocks noChangeArrowheads="1"/>
            </p:cNvSpPr>
            <p:nvPr/>
          </p:nvSpPr>
          <p:spPr bwMode="auto">
            <a:xfrm>
              <a:off x="1584" y="2711"/>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1" name="Text Box 38">
              <a:extLst>
                <a:ext uri="{FF2B5EF4-FFF2-40B4-BE49-F238E27FC236}">
                  <a16:creationId xmlns:a16="http://schemas.microsoft.com/office/drawing/2014/main" id="{8BB82078-377B-4F4C-BC2D-CE1AE14DFA01}"/>
                </a:ext>
              </a:extLst>
            </p:cNvPr>
            <p:cNvSpPr txBox="1">
              <a:spLocks noChangeArrowheads="1"/>
            </p:cNvSpPr>
            <p:nvPr/>
          </p:nvSpPr>
          <p:spPr bwMode="auto">
            <a:xfrm>
              <a:off x="1584" y="2223"/>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2" name="Text Box 39">
              <a:extLst>
                <a:ext uri="{FF2B5EF4-FFF2-40B4-BE49-F238E27FC236}">
                  <a16:creationId xmlns:a16="http://schemas.microsoft.com/office/drawing/2014/main" id="{0A7A2224-D02A-4F09-9160-5F9BC174807B}"/>
                </a:ext>
              </a:extLst>
            </p:cNvPr>
            <p:cNvSpPr txBox="1">
              <a:spLocks noChangeArrowheads="1"/>
            </p:cNvSpPr>
            <p:nvPr/>
          </p:nvSpPr>
          <p:spPr bwMode="auto">
            <a:xfrm>
              <a:off x="1584" y="1625"/>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3" name="Text Box 40">
              <a:extLst>
                <a:ext uri="{FF2B5EF4-FFF2-40B4-BE49-F238E27FC236}">
                  <a16:creationId xmlns:a16="http://schemas.microsoft.com/office/drawing/2014/main" id="{6E078E81-A5D3-424C-8E59-B18FF4EB18CB}"/>
                </a:ext>
              </a:extLst>
            </p:cNvPr>
            <p:cNvSpPr txBox="1">
              <a:spLocks noChangeArrowheads="1"/>
            </p:cNvSpPr>
            <p:nvPr/>
          </p:nvSpPr>
          <p:spPr bwMode="auto">
            <a:xfrm>
              <a:off x="1584" y="1136"/>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4" name="Text Box 41">
              <a:extLst>
                <a:ext uri="{FF2B5EF4-FFF2-40B4-BE49-F238E27FC236}">
                  <a16:creationId xmlns:a16="http://schemas.microsoft.com/office/drawing/2014/main" id="{FA36EC0A-0AFC-4B95-8A92-AA70F5ADFC06}"/>
                </a:ext>
              </a:extLst>
            </p:cNvPr>
            <p:cNvSpPr txBox="1">
              <a:spLocks noChangeArrowheads="1"/>
            </p:cNvSpPr>
            <p:nvPr/>
          </p:nvSpPr>
          <p:spPr bwMode="auto">
            <a:xfrm>
              <a:off x="1215" y="908"/>
              <a:ext cx="27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Milk per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cow</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on </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clover</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grass</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 (kg/</a:t>
              </a:r>
              <a:r>
                <a:rPr kumimoji="0" lang="fr-BE" altLang="nl-NL" sz="1600" b="1" i="0" u="none" strike="noStrike" kern="1200" cap="none" spc="0" normalizeH="0" baseline="0" noProof="0" dirty="0" err="1">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day</a:t>
              </a: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5" name="Text Box 42">
              <a:extLst>
                <a:ext uri="{FF2B5EF4-FFF2-40B4-BE49-F238E27FC236}">
                  <a16:creationId xmlns:a16="http://schemas.microsoft.com/office/drawing/2014/main" id="{8719591F-C942-4EC8-B688-8388813EC957}"/>
                </a:ext>
              </a:extLst>
            </p:cNvPr>
            <p:cNvSpPr txBox="1">
              <a:spLocks noChangeArrowheads="1"/>
            </p:cNvSpPr>
            <p:nvPr/>
          </p:nvSpPr>
          <p:spPr bwMode="auto">
            <a:xfrm>
              <a:off x="2928" y="3648"/>
              <a:ext cx="206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Milk per cow on grass (kg/day)</a:t>
              </a:r>
              <a:endParaRPr kumimoji="0" lang="fr-FR"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6" name="Text Box 43">
              <a:extLst>
                <a:ext uri="{FF2B5EF4-FFF2-40B4-BE49-F238E27FC236}">
                  <a16:creationId xmlns:a16="http://schemas.microsoft.com/office/drawing/2014/main" id="{3C54D711-7955-4139-A722-B09CA973F2F0}"/>
                </a:ext>
              </a:extLst>
            </p:cNvPr>
            <p:cNvSpPr txBox="1">
              <a:spLocks noChangeArrowheads="1"/>
            </p:cNvSpPr>
            <p:nvPr/>
          </p:nvSpPr>
          <p:spPr bwMode="auto">
            <a:xfrm>
              <a:off x="2190" y="1204"/>
              <a:ext cx="21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Average on clover/grass = 20,2</a:t>
              </a:r>
              <a:endParaRPr kumimoji="0" lang="fr-FR"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7" name="Text Box 44">
              <a:extLst>
                <a:ext uri="{FF2B5EF4-FFF2-40B4-BE49-F238E27FC236}">
                  <a16:creationId xmlns:a16="http://schemas.microsoft.com/office/drawing/2014/main" id="{E30583A9-9E7C-49E2-9AA1-ED90E0DB6ED3}"/>
                </a:ext>
              </a:extLst>
            </p:cNvPr>
            <p:cNvSpPr txBox="1">
              <a:spLocks noChangeArrowheads="1"/>
            </p:cNvSpPr>
            <p:nvPr/>
          </p:nvSpPr>
          <p:spPr bwMode="auto">
            <a:xfrm>
              <a:off x="3504" y="2592"/>
              <a:ext cx="17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Average on grass = 19,9</a:t>
              </a:r>
              <a:endParaRPr kumimoji="0" lang="fr-FR" altLang="nl-NL" sz="1600" b="1" i="0" u="none" strike="noStrike" kern="1200" cap="none" spc="0" normalizeH="0" baseline="0" noProof="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6868" name="Picture 46" descr="image 1">
            <a:extLst>
              <a:ext uri="{FF2B5EF4-FFF2-40B4-BE49-F238E27FC236}">
                <a16:creationId xmlns:a16="http://schemas.microsoft.com/office/drawing/2014/main" id="{4E017567-39E7-43C9-8A36-80CCD9D57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81200"/>
            <a:ext cx="1065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588741162"/>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69A01C4-1F43-49F4-B195-432ACE005360}"/>
              </a:ext>
            </a:extLst>
          </p:cNvPr>
          <p:cNvSpPr txBox="1">
            <a:spLocks noChangeArrowheads="1"/>
          </p:cNvSpPr>
          <p:nvPr/>
        </p:nvSpPr>
        <p:spPr bwMode="auto">
          <a:xfrm>
            <a:off x="517236" y="76200"/>
            <a:ext cx="862676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Nutritive value, voluntary food intake, animal performance</a:t>
            </a:r>
            <a:endParaRPr kumimoji="0" lang="fr-FR"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8915" name="Text Box 3">
            <a:extLst>
              <a:ext uri="{FF2B5EF4-FFF2-40B4-BE49-F238E27FC236}">
                <a16:creationId xmlns:a16="http://schemas.microsoft.com/office/drawing/2014/main" id="{5B71DD3D-AB11-49B2-B816-336D545AEFE8}"/>
              </a:ext>
            </a:extLst>
          </p:cNvPr>
          <p:cNvSpPr txBox="1">
            <a:spLocks noChangeArrowheads="1"/>
          </p:cNvSpPr>
          <p:nvPr/>
        </p:nvSpPr>
        <p:spPr bwMode="auto">
          <a:xfrm>
            <a:off x="242455" y="1625601"/>
            <a:ext cx="8763000" cy="39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In silage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Red clover/grass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Similar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energy contents and higher crude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protein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contents</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Better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energy utilization and better energy </a:t>
            </a: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gain</a:t>
            </a: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Better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intake for similar digestibility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Better </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animal performance in beef 			production and in dairy cows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BUT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a part of the nutritional advantage of legumes can be reduced by leaf losses during the wilting and harvesting processes.</a:t>
            </a:r>
          </a:p>
        </p:txBody>
      </p:sp>
      <p:sp>
        <p:nvSpPr>
          <p:cNvPr id="38916" name="Line 4">
            <a:extLst>
              <a:ext uri="{FF2B5EF4-FFF2-40B4-BE49-F238E27FC236}">
                <a16:creationId xmlns:a16="http://schemas.microsoft.com/office/drawing/2014/main" id="{317EB10F-9BFF-44D2-A004-53BEE2463C29}"/>
              </a:ext>
            </a:extLst>
          </p:cNvPr>
          <p:cNvSpPr>
            <a:spLocks noChangeShapeType="1"/>
          </p:cNvSpPr>
          <p:nvPr/>
        </p:nvSpPr>
        <p:spPr bwMode="auto">
          <a:xfrm>
            <a:off x="4821382" y="2191328"/>
            <a:ext cx="1066800" cy="0"/>
          </a:xfrm>
          <a:prstGeom prst="line">
            <a:avLst/>
          </a:prstGeom>
          <a:noFill/>
          <a:ln w="381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38917" name="Picture 5">
            <a:extLst>
              <a:ext uri="{FF2B5EF4-FFF2-40B4-BE49-F238E27FC236}">
                <a16:creationId xmlns:a16="http://schemas.microsoft.com/office/drawing/2014/main" id="{E3C5A426-7881-4742-8847-B2D592EC7E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image 9">
            <a:extLst>
              <a:ext uri="{FF2B5EF4-FFF2-40B4-BE49-F238E27FC236}">
                <a16:creationId xmlns:a16="http://schemas.microsoft.com/office/drawing/2014/main" id="{A0781C13-852E-4A01-B1C2-5E58E7CC5D60}"/>
              </a:ext>
            </a:extLst>
          </p:cNvPr>
          <p:cNvPicPr>
            <a:picLocks noChangeAspect="1" noChangeArrowheads="1"/>
          </p:cNvPicPr>
          <p:nvPr/>
        </p:nvPicPr>
        <p:blipFill>
          <a:blip r:embed="rId4" cstate="screen">
            <a:lum bright="-20000" contrast="40000"/>
            <a:extLst>
              <a:ext uri="{28A0092B-C50C-407E-A947-70E740481C1C}">
                <a14:useLocalDpi xmlns:a14="http://schemas.microsoft.com/office/drawing/2010/main"/>
              </a:ext>
            </a:extLst>
          </a:blip>
          <a:srcRect/>
          <a:stretch>
            <a:fillRect/>
          </a:stretch>
        </p:blipFill>
        <p:spPr bwMode="auto">
          <a:xfrm>
            <a:off x="2708420" y="1737303"/>
            <a:ext cx="20367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nvGrpSpPr>
          <p:cNvPr id="38919" name="Group 12">
            <a:extLst>
              <a:ext uri="{FF2B5EF4-FFF2-40B4-BE49-F238E27FC236}">
                <a16:creationId xmlns:a16="http://schemas.microsoft.com/office/drawing/2014/main" id="{136DDC0E-BDBF-401B-8C0E-938164561D95}"/>
              </a:ext>
            </a:extLst>
          </p:cNvPr>
          <p:cNvGrpSpPr>
            <a:grpSpLocks/>
          </p:cNvGrpSpPr>
          <p:nvPr/>
        </p:nvGrpSpPr>
        <p:grpSpPr bwMode="auto">
          <a:xfrm>
            <a:off x="5943745" y="1735716"/>
            <a:ext cx="2382837" cy="684212"/>
            <a:chOff x="3251" y="384"/>
            <a:chExt cx="1501" cy="431"/>
          </a:xfrm>
        </p:grpSpPr>
        <p:pic>
          <p:nvPicPr>
            <p:cNvPr id="38920" name="Picture 8" descr="image 7">
              <a:extLst>
                <a:ext uri="{FF2B5EF4-FFF2-40B4-BE49-F238E27FC236}">
                  <a16:creationId xmlns:a16="http://schemas.microsoft.com/office/drawing/2014/main" id="{33133CA6-D5B6-431B-B5BA-BEC9F2F5798D}"/>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4237"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1" name="Picture 9" descr="image 7">
              <a:extLst>
                <a:ext uri="{FF2B5EF4-FFF2-40B4-BE49-F238E27FC236}">
                  <a16:creationId xmlns:a16="http://schemas.microsoft.com/office/drawing/2014/main" id="{A6A5836B-ABFC-4E79-A0A3-3E47E7B9F5D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251"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2" name="Picture 10" descr="image 7">
              <a:extLst>
                <a:ext uri="{FF2B5EF4-FFF2-40B4-BE49-F238E27FC236}">
                  <a16:creationId xmlns:a16="http://schemas.microsoft.com/office/drawing/2014/main" id="{8A9FC439-64ED-4C4F-ADBE-BFF358D3982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736" y="384"/>
              <a:ext cx="516"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343612688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DD73D9C-AAAA-49A1-8AA0-AA5BC250D056}"/>
              </a:ext>
            </a:extLst>
          </p:cNvPr>
          <p:cNvSpPr txBox="1">
            <a:spLocks noChangeArrowheads="1"/>
          </p:cNvSpPr>
          <p:nvPr/>
        </p:nvSpPr>
        <p:spPr bwMode="auto">
          <a:xfrm>
            <a:off x="1524000" y="1524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2000" b="1" i="0" u="none"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endParaRPr>
          </a:p>
        </p:txBody>
      </p:sp>
      <p:grpSp>
        <p:nvGrpSpPr>
          <p:cNvPr id="40964" name="Group 5">
            <a:extLst>
              <a:ext uri="{FF2B5EF4-FFF2-40B4-BE49-F238E27FC236}">
                <a16:creationId xmlns:a16="http://schemas.microsoft.com/office/drawing/2014/main" id="{575C8A2C-2322-46AA-9DE0-EF4DA97DF23B}"/>
              </a:ext>
            </a:extLst>
          </p:cNvPr>
          <p:cNvGrpSpPr>
            <a:grpSpLocks/>
          </p:cNvGrpSpPr>
          <p:nvPr/>
        </p:nvGrpSpPr>
        <p:grpSpPr bwMode="auto">
          <a:xfrm>
            <a:off x="3082925" y="2244725"/>
            <a:ext cx="6061075" cy="4613275"/>
            <a:chOff x="1995" y="1723"/>
            <a:chExt cx="3490" cy="2474"/>
          </a:xfrm>
        </p:grpSpPr>
        <p:pic>
          <p:nvPicPr>
            <p:cNvPr id="41063" name="Picture 6" descr="rumen">
              <a:extLst>
                <a:ext uri="{FF2B5EF4-FFF2-40B4-BE49-F238E27FC236}">
                  <a16:creationId xmlns:a16="http://schemas.microsoft.com/office/drawing/2014/main" id="{12B06B04-3876-4F71-A808-1CCA17C1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5" y="1723"/>
              <a:ext cx="3490"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Line 7">
              <a:extLst>
                <a:ext uri="{FF2B5EF4-FFF2-40B4-BE49-F238E27FC236}">
                  <a16:creationId xmlns:a16="http://schemas.microsoft.com/office/drawing/2014/main" id="{6F354F80-3369-4499-A5AA-743FE10042FD}"/>
                </a:ext>
              </a:extLst>
            </p:cNvPr>
            <p:cNvSpPr>
              <a:spLocks noChangeShapeType="1"/>
            </p:cNvSpPr>
            <p:nvPr/>
          </p:nvSpPr>
          <p:spPr bwMode="auto">
            <a:xfrm>
              <a:off x="3408" y="2496"/>
              <a:ext cx="256"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5" name="Line 8">
              <a:extLst>
                <a:ext uri="{FF2B5EF4-FFF2-40B4-BE49-F238E27FC236}">
                  <a16:creationId xmlns:a16="http://schemas.microsoft.com/office/drawing/2014/main" id="{4F8D6034-72B8-4926-A7D9-D7FBB3F5B699}"/>
                </a:ext>
              </a:extLst>
            </p:cNvPr>
            <p:cNvSpPr>
              <a:spLocks noChangeShapeType="1"/>
            </p:cNvSpPr>
            <p:nvPr/>
          </p:nvSpPr>
          <p:spPr bwMode="auto">
            <a:xfrm flipV="1">
              <a:off x="3368" y="2488"/>
              <a:ext cx="272"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6" name="Line 9">
              <a:extLst>
                <a:ext uri="{FF2B5EF4-FFF2-40B4-BE49-F238E27FC236}">
                  <a16:creationId xmlns:a16="http://schemas.microsoft.com/office/drawing/2014/main" id="{088E63DB-B4AE-4FB0-B592-F1764DF360FA}"/>
                </a:ext>
              </a:extLst>
            </p:cNvPr>
            <p:cNvSpPr>
              <a:spLocks noChangeShapeType="1"/>
            </p:cNvSpPr>
            <p:nvPr/>
          </p:nvSpPr>
          <p:spPr bwMode="auto">
            <a:xfrm flipV="1">
              <a:off x="4544" y="2448"/>
              <a:ext cx="23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7" name="Line 10">
              <a:extLst>
                <a:ext uri="{FF2B5EF4-FFF2-40B4-BE49-F238E27FC236}">
                  <a16:creationId xmlns:a16="http://schemas.microsoft.com/office/drawing/2014/main" id="{BFB8D8F1-84B1-41AF-B349-33210DF8661D}"/>
                </a:ext>
              </a:extLst>
            </p:cNvPr>
            <p:cNvSpPr>
              <a:spLocks noChangeShapeType="1"/>
            </p:cNvSpPr>
            <p:nvPr/>
          </p:nvSpPr>
          <p:spPr bwMode="auto">
            <a:xfrm>
              <a:off x="3792" y="2368"/>
              <a:ext cx="264"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8" name="Line 11">
              <a:extLst>
                <a:ext uri="{FF2B5EF4-FFF2-40B4-BE49-F238E27FC236}">
                  <a16:creationId xmlns:a16="http://schemas.microsoft.com/office/drawing/2014/main" id="{83F509DE-922E-428E-9C71-7F347D1985DE}"/>
                </a:ext>
              </a:extLst>
            </p:cNvPr>
            <p:cNvSpPr>
              <a:spLocks noChangeShapeType="1"/>
            </p:cNvSpPr>
            <p:nvPr/>
          </p:nvSpPr>
          <p:spPr bwMode="auto">
            <a:xfrm>
              <a:off x="4448" y="2336"/>
              <a:ext cx="271"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9" name="Line 12">
              <a:extLst>
                <a:ext uri="{FF2B5EF4-FFF2-40B4-BE49-F238E27FC236}">
                  <a16:creationId xmlns:a16="http://schemas.microsoft.com/office/drawing/2014/main" id="{B8CEDFB2-5C39-41CC-9661-1577FAC737B2}"/>
                </a:ext>
              </a:extLst>
            </p:cNvPr>
            <p:cNvSpPr>
              <a:spLocks noChangeShapeType="1"/>
            </p:cNvSpPr>
            <p:nvPr/>
          </p:nvSpPr>
          <p:spPr bwMode="auto">
            <a:xfrm>
              <a:off x="3168" y="2448"/>
              <a:ext cx="64" cy="12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0" name="Line 13">
              <a:extLst>
                <a:ext uri="{FF2B5EF4-FFF2-40B4-BE49-F238E27FC236}">
                  <a16:creationId xmlns:a16="http://schemas.microsoft.com/office/drawing/2014/main" id="{6E78413E-D59B-41CF-83DF-9FC6391919A8}"/>
                </a:ext>
              </a:extLst>
            </p:cNvPr>
            <p:cNvSpPr>
              <a:spLocks noChangeShapeType="1"/>
            </p:cNvSpPr>
            <p:nvPr/>
          </p:nvSpPr>
          <p:spPr bwMode="auto">
            <a:xfrm>
              <a:off x="4208" y="2464"/>
              <a:ext cx="272" cy="4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1" name="Line 14">
              <a:extLst>
                <a:ext uri="{FF2B5EF4-FFF2-40B4-BE49-F238E27FC236}">
                  <a16:creationId xmlns:a16="http://schemas.microsoft.com/office/drawing/2014/main" id="{0815B2B6-E41B-465B-977F-C33862783218}"/>
                </a:ext>
              </a:extLst>
            </p:cNvPr>
            <p:cNvSpPr>
              <a:spLocks noChangeShapeType="1"/>
            </p:cNvSpPr>
            <p:nvPr/>
          </p:nvSpPr>
          <p:spPr bwMode="auto">
            <a:xfrm>
              <a:off x="4144" y="2336"/>
              <a:ext cx="272"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2" name="Line 15">
              <a:extLst>
                <a:ext uri="{FF2B5EF4-FFF2-40B4-BE49-F238E27FC236}">
                  <a16:creationId xmlns:a16="http://schemas.microsoft.com/office/drawing/2014/main" id="{1070A6BC-6C8C-4437-99C1-9BCCDA401B32}"/>
                </a:ext>
              </a:extLst>
            </p:cNvPr>
            <p:cNvSpPr>
              <a:spLocks noChangeShapeType="1"/>
            </p:cNvSpPr>
            <p:nvPr/>
          </p:nvSpPr>
          <p:spPr bwMode="auto">
            <a:xfrm flipV="1">
              <a:off x="4064" y="233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3" name="Line 16">
              <a:extLst>
                <a:ext uri="{FF2B5EF4-FFF2-40B4-BE49-F238E27FC236}">
                  <a16:creationId xmlns:a16="http://schemas.microsoft.com/office/drawing/2014/main" id="{3B59AAE9-0CC2-4AE9-8C0C-0B940E983012}"/>
                </a:ext>
              </a:extLst>
            </p:cNvPr>
            <p:cNvSpPr>
              <a:spLocks noChangeShapeType="1"/>
            </p:cNvSpPr>
            <p:nvPr/>
          </p:nvSpPr>
          <p:spPr bwMode="auto">
            <a:xfrm flipV="1">
              <a:off x="4496"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4" name="Line 17">
              <a:extLst>
                <a:ext uri="{FF2B5EF4-FFF2-40B4-BE49-F238E27FC236}">
                  <a16:creationId xmlns:a16="http://schemas.microsoft.com/office/drawing/2014/main" id="{2523CE0C-F43D-4EE4-8FE5-6B4B079434FC}"/>
                </a:ext>
              </a:extLst>
            </p:cNvPr>
            <p:cNvSpPr>
              <a:spLocks noChangeShapeType="1"/>
            </p:cNvSpPr>
            <p:nvPr/>
          </p:nvSpPr>
          <p:spPr bwMode="auto">
            <a:xfrm>
              <a:off x="2768" y="2440"/>
              <a:ext cx="256" cy="16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5" name="Line 18">
              <a:extLst>
                <a:ext uri="{FF2B5EF4-FFF2-40B4-BE49-F238E27FC236}">
                  <a16:creationId xmlns:a16="http://schemas.microsoft.com/office/drawing/2014/main" id="{4EFA324B-EE78-473E-9353-39D552D6D477}"/>
                </a:ext>
              </a:extLst>
            </p:cNvPr>
            <p:cNvSpPr>
              <a:spLocks noChangeShapeType="1"/>
            </p:cNvSpPr>
            <p:nvPr/>
          </p:nvSpPr>
          <p:spPr bwMode="auto">
            <a:xfrm flipV="1">
              <a:off x="269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6" name="Line 19">
              <a:extLst>
                <a:ext uri="{FF2B5EF4-FFF2-40B4-BE49-F238E27FC236}">
                  <a16:creationId xmlns:a16="http://schemas.microsoft.com/office/drawing/2014/main" id="{10F7A643-21F5-4FAB-A04A-D1AC2425163D}"/>
                </a:ext>
              </a:extLst>
            </p:cNvPr>
            <p:cNvSpPr>
              <a:spLocks noChangeShapeType="1"/>
            </p:cNvSpPr>
            <p:nvPr/>
          </p:nvSpPr>
          <p:spPr bwMode="auto">
            <a:xfrm>
              <a:off x="2552" y="2528"/>
              <a:ext cx="192" cy="11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7" name="Line 20">
              <a:extLst>
                <a:ext uri="{FF2B5EF4-FFF2-40B4-BE49-F238E27FC236}">
                  <a16:creationId xmlns:a16="http://schemas.microsoft.com/office/drawing/2014/main" id="{3FF0D2C8-B01E-4F1D-AACE-3625A0670847}"/>
                </a:ext>
              </a:extLst>
            </p:cNvPr>
            <p:cNvSpPr>
              <a:spLocks noChangeShapeType="1"/>
            </p:cNvSpPr>
            <p:nvPr/>
          </p:nvSpPr>
          <p:spPr bwMode="auto">
            <a:xfrm flipV="1">
              <a:off x="2424" y="2552"/>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8" name="Line 21">
              <a:extLst>
                <a:ext uri="{FF2B5EF4-FFF2-40B4-BE49-F238E27FC236}">
                  <a16:creationId xmlns:a16="http://schemas.microsoft.com/office/drawing/2014/main" id="{B226FBC9-80DE-45A2-8027-00017D8D197B}"/>
                </a:ext>
              </a:extLst>
            </p:cNvPr>
            <p:cNvSpPr>
              <a:spLocks noChangeShapeType="1"/>
            </p:cNvSpPr>
            <p:nvPr/>
          </p:nvSpPr>
          <p:spPr bwMode="auto">
            <a:xfrm flipV="1">
              <a:off x="2928" y="2352"/>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9" name="Line 22">
              <a:extLst>
                <a:ext uri="{FF2B5EF4-FFF2-40B4-BE49-F238E27FC236}">
                  <a16:creationId xmlns:a16="http://schemas.microsoft.com/office/drawing/2014/main" id="{B24978E5-4EA3-4E07-8FDA-6ED145689767}"/>
                </a:ext>
              </a:extLst>
            </p:cNvPr>
            <p:cNvSpPr>
              <a:spLocks noChangeShapeType="1"/>
            </p:cNvSpPr>
            <p:nvPr/>
          </p:nvSpPr>
          <p:spPr bwMode="auto">
            <a:xfrm>
              <a:off x="2952" y="2328"/>
              <a:ext cx="232"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0" name="Line 23">
              <a:extLst>
                <a:ext uri="{FF2B5EF4-FFF2-40B4-BE49-F238E27FC236}">
                  <a16:creationId xmlns:a16="http://schemas.microsoft.com/office/drawing/2014/main" id="{2BD12862-EE42-4C99-9BDC-8320F315F5DA}"/>
                </a:ext>
              </a:extLst>
            </p:cNvPr>
            <p:cNvSpPr>
              <a:spLocks noChangeShapeType="1"/>
            </p:cNvSpPr>
            <p:nvPr/>
          </p:nvSpPr>
          <p:spPr bwMode="auto">
            <a:xfrm>
              <a:off x="3296" y="2408"/>
              <a:ext cx="240" cy="1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1" name="Line 24">
              <a:extLst>
                <a:ext uri="{FF2B5EF4-FFF2-40B4-BE49-F238E27FC236}">
                  <a16:creationId xmlns:a16="http://schemas.microsoft.com/office/drawing/2014/main" id="{4C28E7F2-F723-4E36-B9B9-1EFBA2711871}"/>
                </a:ext>
              </a:extLst>
            </p:cNvPr>
            <p:cNvSpPr>
              <a:spLocks noChangeShapeType="1"/>
            </p:cNvSpPr>
            <p:nvPr/>
          </p:nvSpPr>
          <p:spPr bwMode="auto">
            <a:xfrm flipV="1">
              <a:off x="3200"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2" name="Line 25">
              <a:extLst>
                <a:ext uri="{FF2B5EF4-FFF2-40B4-BE49-F238E27FC236}">
                  <a16:creationId xmlns:a16="http://schemas.microsoft.com/office/drawing/2014/main" id="{3D16A34D-D6F4-46D6-99E7-D04D44AD92D0}"/>
                </a:ext>
              </a:extLst>
            </p:cNvPr>
            <p:cNvSpPr>
              <a:spLocks noChangeShapeType="1"/>
            </p:cNvSpPr>
            <p:nvPr/>
          </p:nvSpPr>
          <p:spPr bwMode="auto">
            <a:xfrm flipV="1">
              <a:off x="3728" y="236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3" name="Line 26">
              <a:extLst>
                <a:ext uri="{FF2B5EF4-FFF2-40B4-BE49-F238E27FC236}">
                  <a16:creationId xmlns:a16="http://schemas.microsoft.com/office/drawing/2014/main" id="{979B67D0-120F-4187-855A-85DC9BF75410}"/>
                </a:ext>
              </a:extLst>
            </p:cNvPr>
            <p:cNvSpPr>
              <a:spLocks noChangeShapeType="1"/>
            </p:cNvSpPr>
            <p:nvPr/>
          </p:nvSpPr>
          <p:spPr bwMode="auto">
            <a:xfrm>
              <a:off x="3496" y="2312"/>
              <a:ext cx="184"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4" name="Line 27">
              <a:extLst>
                <a:ext uri="{FF2B5EF4-FFF2-40B4-BE49-F238E27FC236}">
                  <a16:creationId xmlns:a16="http://schemas.microsoft.com/office/drawing/2014/main" id="{822CFB8F-73C3-4E19-A469-40125BC457C4}"/>
                </a:ext>
              </a:extLst>
            </p:cNvPr>
            <p:cNvSpPr>
              <a:spLocks noChangeShapeType="1"/>
            </p:cNvSpPr>
            <p:nvPr/>
          </p:nvSpPr>
          <p:spPr bwMode="auto">
            <a:xfrm flipV="1">
              <a:off x="3296" y="250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5" name="Line 28">
              <a:extLst>
                <a:ext uri="{FF2B5EF4-FFF2-40B4-BE49-F238E27FC236}">
                  <a16:creationId xmlns:a16="http://schemas.microsoft.com/office/drawing/2014/main" id="{80950B52-5DE7-466D-9D71-81C695A1FE40}"/>
                </a:ext>
              </a:extLst>
            </p:cNvPr>
            <p:cNvSpPr>
              <a:spLocks noChangeShapeType="1"/>
            </p:cNvSpPr>
            <p:nvPr/>
          </p:nvSpPr>
          <p:spPr bwMode="auto">
            <a:xfrm>
              <a:off x="4480" y="2448"/>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6" name="Line 29">
              <a:extLst>
                <a:ext uri="{FF2B5EF4-FFF2-40B4-BE49-F238E27FC236}">
                  <a16:creationId xmlns:a16="http://schemas.microsoft.com/office/drawing/2014/main" id="{346EF38A-F155-4E66-8CF2-8D478177BCED}"/>
                </a:ext>
              </a:extLst>
            </p:cNvPr>
            <p:cNvSpPr>
              <a:spLocks noChangeShapeType="1"/>
            </p:cNvSpPr>
            <p:nvPr/>
          </p:nvSpPr>
          <p:spPr bwMode="auto">
            <a:xfrm>
              <a:off x="4080" y="2512"/>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7" name="Line 30">
              <a:extLst>
                <a:ext uri="{FF2B5EF4-FFF2-40B4-BE49-F238E27FC236}">
                  <a16:creationId xmlns:a16="http://schemas.microsoft.com/office/drawing/2014/main" id="{AAF7FB96-1271-4046-A5AB-44BE47B77278}"/>
                </a:ext>
              </a:extLst>
            </p:cNvPr>
            <p:cNvSpPr>
              <a:spLocks noChangeShapeType="1"/>
            </p:cNvSpPr>
            <p:nvPr/>
          </p:nvSpPr>
          <p:spPr bwMode="auto">
            <a:xfrm>
              <a:off x="3232" y="2448"/>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8" name="Line 31">
              <a:extLst>
                <a:ext uri="{FF2B5EF4-FFF2-40B4-BE49-F238E27FC236}">
                  <a16:creationId xmlns:a16="http://schemas.microsoft.com/office/drawing/2014/main" id="{D7FC0734-7DC4-4892-8781-1EE1DEF3F075}"/>
                </a:ext>
              </a:extLst>
            </p:cNvPr>
            <p:cNvSpPr>
              <a:spLocks noChangeShapeType="1"/>
            </p:cNvSpPr>
            <p:nvPr/>
          </p:nvSpPr>
          <p:spPr bwMode="auto">
            <a:xfrm>
              <a:off x="2960" y="2480"/>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9" name="Line 32">
              <a:extLst>
                <a:ext uri="{FF2B5EF4-FFF2-40B4-BE49-F238E27FC236}">
                  <a16:creationId xmlns:a16="http://schemas.microsoft.com/office/drawing/2014/main" id="{8D046A86-5B7A-43C7-B4C9-1CBF75849B6B}"/>
                </a:ext>
              </a:extLst>
            </p:cNvPr>
            <p:cNvSpPr>
              <a:spLocks noChangeShapeType="1"/>
            </p:cNvSpPr>
            <p:nvPr/>
          </p:nvSpPr>
          <p:spPr bwMode="auto">
            <a:xfrm>
              <a:off x="3808" y="2496"/>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0" name="Line 33">
              <a:extLst>
                <a:ext uri="{FF2B5EF4-FFF2-40B4-BE49-F238E27FC236}">
                  <a16:creationId xmlns:a16="http://schemas.microsoft.com/office/drawing/2014/main" id="{28A94065-8C89-4945-B0C0-79D5DC5FE1A0}"/>
                </a:ext>
              </a:extLst>
            </p:cNvPr>
            <p:cNvSpPr>
              <a:spLocks noChangeShapeType="1"/>
            </p:cNvSpPr>
            <p:nvPr/>
          </p:nvSpPr>
          <p:spPr bwMode="auto">
            <a:xfrm flipV="1">
              <a:off x="4416" y="2480"/>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1" name="Line 34">
              <a:extLst>
                <a:ext uri="{FF2B5EF4-FFF2-40B4-BE49-F238E27FC236}">
                  <a16:creationId xmlns:a16="http://schemas.microsoft.com/office/drawing/2014/main" id="{D8B7996D-9F71-4DC9-AFD9-E2ED9B2960FB}"/>
                </a:ext>
              </a:extLst>
            </p:cNvPr>
            <p:cNvSpPr>
              <a:spLocks noChangeShapeType="1"/>
            </p:cNvSpPr>
            <p:nvPr/>
          </p:nvSpPr>
          <p:spPr bwMode="auto">
            <a:xfrm flipV="1">
              <a:off x="285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2" name="Line 35">
              <a:extLst>
                <a:ext uri="{FF2B5EF4-FFF2-40B4-BE49-F238E27FC236}">
                  <a16:creationId xmlns:a16="http://schemas.microsoft.com/office/drawing/2014/main" id="{752EC2FE-BBFA-479C-8C58-62E9D4835A57}"/>
                </a:ext>
              </a:extLst>
            </p:cNvPr>
            <p:cNvSpPr>
              <a:spLocks noChangeShapeType="1"/>
            </p:cNvSpPr>
            <p:nvPr/>
          </p:nvSpPr>
          <p:spPr bwMode="auto">
            <a:xfrm flipV="1">
              <a:off x="3080" y="248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3" name="Line 36">
              <a:extLst>
                <a:ext uri="{FF2B5EF4-FFF2-40B4-BE49-F238E27FC236}">
                  <a16:creationId xmlns:a16="http://schemas.microsoft.com/office/drawing/2014/main" id="{2B96BC0A-48A6-4EF2-BA28-4F5027D3C64F}"/>
                </a:ext>
              </a:extLst>
            </p:cNvPr>
            <p:cNvSpPr>
              <a:spLocks noChangeShapeType="1"/>
            </p:cNvSpPr>
            <p:nvPr/>
          </p:nvSpPr>
          <p:spPr bwMode="auto">
            <a:xfrm flipV="1">
              <a:off x="3544" y="2544"/>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4" name="Line 37">
              <a:extLst>
                <a:ext uri="{FF2B5EF4-FFF2-40B4-BE49-F238E27FC236}">
                  <a16:creationId xmlns:a16="http://schemas.microsoft.com/office/drawing/2014/main" id="{15C7DF62-6994-4159-8FEE-C500D4E0E60C}"/>
                </a:ext>
              </a:extLst>
            </p:cNvPr>
            <p:cNvSpPr>
              <a:spLocks noChangeShapeType="1"/>
            </p:cNvSpPr>
            <p:nvPr/>
          </p:nvSpPr>
          <p:spPr bwMode="auto">
            <a:xfrm flipV="1">
              <a:off x="4088"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5" name="Line 38">
              <a:extLst>
                <a:ext uri="{FF2B5EF4-FFF2-40B4-BE49-F238E27FC236}">
                  <a16:creationId xmlns:a16="http://schemas.microsoft.com/office/drawing/2014/main" id="{DE1A75A5-9ED6-44D7-ADF1-C687CDA742FF}"/>
                </a:ext>
              </a:extLst>
            </p:cNvPr>
            <p:cNvSpPr>
              <a:spLocks noChangeShapeType="1"/>
            </p:cNvSpPr>
            <p:nvPr/>
          </p:nvSpPr>
          <p:spPr bwMode="auto">
            <a:xfrm flipV="1">
              <a:off x="3824" y="244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191" name="Text Box 39">
            <a:extLst>
              <a:ext uri="{FF2B5EF4-FFF2-40B4-BE49-F238E27FC236}">
                <a16:creationId xmlns:a16="http://schemas.microsoft.com/office/drawing/2014/main" id="{9B41FD39-D49D-43B9-A8DD-F543DB52E1C9}"/>
              </a:ext>
            </a:extLst>
          </p:cNvPr>
          <p:cNvSpPr txBox="1">
            <a:spLocks noChangeArrowheads="1"/>
          </p:cNvSpPr>
          <p:nvPr/>
        </p:nvSpPr>
        <p:spPr bwMode="auto">
          <a:xfrm>
            <a:off x="5313363" y="2859088"/>
            <a:ext cx="162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CO</a:t>
            </a:r>
            <a:r>
              <a:rPr kumimoji="0" lang="fr-BE" altLang="nl-NL" sz="1800" b="1" i="0" u="none" strike="noStrike" kern="1200" cap="none" spc="0" normalizeH="0" baseline="-25000" noProof="0">
                <a:ln>
                  <a:noFill/>
                </a:ln>
                <a:solidFill>
                  <a:srgbClr val="000000"/>
                </a:solidFill>
                <a:effectLst/>
                <a:uLnTx/>
                <a:uFillTx/>
                <a:latin typeface="Calibri"/>
                <a:ea typeface="MS PGothic" panose="020B0600070205080204" pitchFamily="34" charset="-128"/>
                <a:cs typeface="+mn-cs"/>
              </a:rPr>
              <a:t>2</a:t>
            </a:r>
            <a:r>
              <a:rPr kumimoji="0" lang="fr-BE"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 CH</a:t>
            </a:r>
            <a:r>
              <a:rPr kumimoji="0" lang="fr-BE" altLang="nl-NL" sz="1800" b="1" i="0" u="none" strike="noStrike" kern="1200" cap="none" spc="0" normalizeH="0" baseline="-25000" noProof="0">
                <a:ln>
                  <a:noFill/>
                </a:ln>
                <a:solidFill>
                  <a:srgbClr val="000000"/>
                </a:solidFill>
                <a:effectLst/>
                <a:uLnTx/>
                <a:uFillTx/>
                <a:latin typeface="Calibri"/>
                <a:ea typeface="MS PGothic" panose="020B0600070205080204" pitchFamily="34" charset="-128"/>
                <a:cs typeface="+mn-cs"/>
              </a:rPr>
              <a:t>4</a:t>
            </a:r>
            <a:r>
              <a:rPr kumimoji="0" lang="fr-BE"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 etc</a:t>
            </a:r>
            <a:endParaRPr kumimoji="0" lang="fr-FR"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9193" name="Group 41">
            <a:extLst>
              <a:ext uri="{FF2B5EF4-FFF2-40B4-BE49-F238E27FC236}">
                <a16:creationId xmlns:a16="http://schemas.microsoft.com/office/drawing/2014/main" id="{B47D1866-36AA-49B4-8203-0D460CE2489A}"/>
              </a:ext>
            </a:extLst>
          </p:cNvPr>
          <p:cNvGrpSpPr>
            <a:grpSpLocks/>
          </p:cNvGrpSpPr>
          <p:nvPr/>
        </p:nvGrpSpPr>
        <p:grpSpPr bwMode="auto">
          <a:xfrm>
            <a:off x="3949700" y="2997200"/>
            <a:ext cx="3886200" cy="774700"/>
            <a:chOff x="2488" y="1984"/>
            <a:chExt cx="2448" cy="488"/>
          </a:xfrm>
        </p:grpSpPr>
        <p:sp>
          <p:nvSpPr>
            <p:cNvPr id="41004" name="Oval 42">
              <a:extLst>
                <a:ext uri="{FF2B5EF4-FFF2-40B4-BE49-F238E27FC236}">
                  <a16:creationId xmlns:a16="http://schemas.microsoft.com/office/drawing/2014/main" id="{7E4009C7-5B30-4937-AAC1-376A0C90CF9C}"/>
                </a:ext>
              </a:extLst>
            </p:cNvPr>
            <p:cNvSpPr>
              <a:spLocks noChangeArrowheads="1"/>
            </p:cNvSpPr>
            <p:nvPr/>
          </p:nvSpPr>
          <p:spPr bwMode="auto">
            <a:xfrm>
              <a:off x="4256"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05" name="Group 43">
              <a:extLst>
                <a:ext uri="{FF2B5EF4-FFF2-40B4-BE49-F238E27FC236}">
                  <a16:creationId xmlns:a16="http://schemas.microsoft.com/office/drawing/2014/main" id="{70DF3B7E-579F-4CED-B5E7-B71C0A38FFA7}"/>
                </a:ext>
              </a:extLst>
            </p:cNvPr>
            <p:cNvGrpSpPr>
              <a:grpSpLocks/>
            </p:cNvGrpSpPr>
            <p:nvPr/>
          </p:nvGrpSpPr>
          <p:grpSpPr bwMode="auto">
            <a:xfrm>
              <a:off x="2504" y="2208"/>
              <a:ext cx="472" cy="248"/>
              <a:chOff x="2504" y="2208"/>
              <a:chExt cx="472" cy="248"/>
            </a:xfrm>
          </p:grpSpPr>
          <p:sp>
            <p:nvSpPr>
              <p:cNvPr id="41054" name="Oval 44">
                <a:extLst>
                  <a:ext uri="{FF2B5EF4-FFF2-40B4-BE49-F238E27FC236}">
                    <a16:creationId xmlns:a16="http://schemas.microsoft.com/office/drawing/2014/main" id="{10BF69CC-8D52-4B6E-AAA2-590A6DD68270}"/>
                  </a:ext>
                </a:extLst>
              </p:cNvPr>
              <p:cNvSpPr>
                <a:spLocks noChangeArrowheads="1"/>
              </p:cNvSpPr>
              <p:nvPr/>
            </p:nvSpPr>
            <p:spPr bwMode="auto">
              <a:xfrm>
                <a:off x="289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5" name="Oval 45">
                <a:extLst>
                  <a:ext uri="{FF2B5EF4-FFF2-40B4-BE49-F238E27FC236}">
                    <a16:creationId xmlns:a16="http://schemas.microsoft.com/office/drawing/2014/main" id="{B3B6DC43-9B34-4D4D-84F0-3B65671AFDC2}"/>
                  </a:ext>
                </a:extLst>
              </p:cNvPr>
              <p:cNvSpPr>
                <a:spLocks noChangeArrowheads="1"/>
              </p:cNvSpPr>
              <p:nvPr/>
            </p:nvSpPr>
            <p:spPr bwMode="auto">
              <a:xfrm>
                <a:off x="2816" y="222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6" name="Oval 46">
                <a:extLst>
                  <a:ext uri="{FF2B5EF4-FFF2-40B4-BE49-F238E27FC236}">
                    <a16:creationId xmlns:a16="http://schemas.microsoft.com/office/drawing/2014/main" id="{BC0CEFBE-747C-409A-8929-21378DFCBE53}"/>
                  </a:ext>
                </a:extLst>
              </p:cNvPr>
              <p:cNvSpPr>
                <a:spLocks noChangeArrowheads="1"/>
              </p:cNvSpPr>
              <p:nvPr/>
            </p:nvSpPr>
            <p:spPr bwMode="auto">
              <a:xfrm>
                <a:off x="2824" y="22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7" name="Oval 47">
                <a:extLst>
                  <a:ext uri="{FF2B5EF4-FFF2-40B4-BE49-F238E27FC236}">
                    <a16:creationId xmlns:a16="http://schemas.microsoft.com/office/drawing/2014/main" id="{1F0F2E34-8DD6-4568-A195-32741F97D872}"/>
                  </a:ext>
                </a:extLst>
              </p:cNvPr>
              <p:cNvSpPr>
                <a:spLocks noChangeArrowheads="1"/>
              </p:cNvSpPr>
              <p:nvPr/>
            </p:nvSpPr>
            <p:spPr bwMode="auto">
              <a:xfrm>
                <a:off x="2624"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8" name="Oval 48">
                <a:extLst>
                  <a:ext uri="{FF2B5EF4-FFF2-40B4-BE49-F238E27FC236}">
                    <a16:creationId xmlns:a16="http://schemas.microsoft.com/office/drawing/2014/main" id="{C6F23EBF-8DEA-470B-A39B-97BA0DB512B1}"/>
                  </a:ext>
                </a:extLst>
              </p:cNvPr>
              <p:cNvSpPr>
                <a:spLocks noChangeArrowheads="1"/>
              </p:cNvSpPr>
              <p:nvPr/>
            </p:nvSpPr>
            <p:spPr bwMode="auto">
              <a:xfrm>
                <a:off x="2720" y="22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9" name="Oval 49">
                <a:extLst>
                  <a:ext uri="{FF2B5EF4-FFF2-40B4-BE49-F238E27FC236}">
                    <a16:creationId xmlns:a16="http://schemas.microsoft.com/office/drawing/2014/main" id="{42F8C157-6438-4D57-837B-FDBB0F4F6C0A}"/>
                  </a:ext>
                </a:extLst>
              </p:cNvPr>
              <p:cNvSpPr>
                <a:spLocks noChangeArrowheads="1"/>
              </p:cNvSpPr>
              <p:nvPr/>
            </p:nvSpPr>
            <p:spPr bwMode="auto">
              <a:xfrm>
                <a:off x="2592" y="228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0" name="Oval 50">
                <a:extLst>
                  <a:ext uri="{FF2B5EF4-FFF2-40B4-BE49-F238E27FC236}">
                    <a16:creationId xmlns:a16="http://schemas.microsoft.com/office/drawing/2014/main" id="{75D5D0D5-4B4E-491F-871D-75D06E9B184A}"/>
                  </a:ext>
                </a:extLst>
              </p:cNvPr>
              <p:cNvSpPr>
                <a:spLocks noChangeArrowheads="1"/>
              </p:cNvSpPr>
              <p:nvPr/>
            </p:nvSpPr>
            <p:spPr bwMode="auto">
              <a:xfrm>
                <a:off x="2504"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1" name="Oval 51">
                <a:extLst>
                  <a:ext uri="{FF2B5EF4-FFF2-40B4-BE49-F238E27FC236}">
                    <a16:creationId xmlns:a16="http://schemas.microsoft.com/office/drawing/2014/main" id="{48525CD2-347F-4E0C-9C5B-F63C2CBE5276}"/>
                  </a:ext>
                </a:extLst>
              </p:cNvPr>
              <p:cNvSpPr>
                <a:spLocks noChangeArrowheads="1"/>
              </p:cNvSpPr>
              <p:nvPr/>
            </p:nvSpPr>
            <p:spPr bwMode="auto">
              <a:xfrm>
                <a:off x="2656"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2" name="Oval 52">
                <a:extLst>
                  <a:ext uri="{FF2B5EF4-FFF2-40B4-BE49-F238E27FC236}">
                    <a16:creationId xmlns:a16="http://schemas.microsoft.com/office/drawing/2014/main" id="{A16BB568-E140-4D43-BA0A-AE277CE01B62}"/>
                  </a:ext>
                </a:extLst>
              </p:cNvPr>
              <p:cNvSpPr>
                <a:spLocks noChangeArrowheads="1"/>
              </p:cNvSpPr>
              <p:nvPr/>
            </p:nvSpPr>
            <p:spPr bwMode="auto">
              <a:xfrm>
                <a:off x="2584" y="23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1006" name="Oval 53">
              <a:extLst>
                <a:ext uri="{FF2B5EF4-FFF2-40B4-BE49-F238E27FC236}">
                  <a16:creationId xmlns:a16="http://schemas.microsoft.com/office/drawing/2014/main" id="{1D40937E-6C91-4F47-A1FF-73F0CFA648A9}"/>
                </a:ext>
              </a:extLst>
            </p:cNvPr>
            <p:cNvSpPr>
              <a:spLocks noChangeArrowheads="1"/>
            </p:cNvSpPr>
            <p:nvPr/>
          </p:nvSpPr>
          <p:spPr bwMode="auto">
            <a:xfrm>
              <a:off x="2488" y="23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7" name="Oval 54">
              <a:extLst>
                <a:ext uri="{FF2B5EF4-FFF2-40B4-BE49-F238E27FC236}">
                  <a16:creationId xmlns:a16="http://schemas.microsoft.com/office/drawing/2014/main" id="{874865BC-75BF-4441-A8E5-92DF80A07878}"/>
                </a:ext>
              </a:extLst>
            </p:cNvPr>
            <p:cNvSpPr>
              <a:spLocks noChangeArrowheads="1"/>
            </p:cNvSpPr>
            <p:nvPr/>
          </p:nvSpPr>
          <p:spPr bwMode="auto">
            <a:xfrm>
              <a:off x="476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8" name="Oval 55">
              <a:extLst>
                <a:ext uri="{FF2B5EF4-FFF2-40B4-BE49-F238E27FC236}">
                  <a16:creationId xmlns:a16="http://schemas.microsoft.com/office/drawing/2014/main" id="{90D93E02-79E0-492F-89D5-A3D5F5CACE88}"/>
                </a:ext>
              </a:extLst>
            </p:cNvPr>
            <p:cNvSpPr>
              <a:spLocks noChangeArrowheads="1"/>
            </p:cNvSpPr>
            <p:nvPr/>
          </p:nvSpPr>
          <p:spPr bwMode="auto">
            <a:xfrm>
              <a:off x="4128"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9" name="Oval 56">
              <a:extLst>
                <a:ext uri="{FF2B5EF4-FFF2-40B4-BE49-F238E27FC236}">
                  <a16:creationId xmlns:a16="http://schemas.microsoft.com/office/drawing/2014/main" id="{427754FB-BAFD-4A27-ABF1-9AF68E8CCB97}"/>
                </a:ext>
              </a:extLst>
            </p:cNvPr>
            <p:cNvSpPr>
              <a:spLocks noChangeArrowheads="1"/>
            </p:cNvSpPr>
            <p:nvPr/>
          </p:nvSpPr>
          <p:spPr bwMode="auto">
            <a:xfrm>
              <a:off x="461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0" name="Oval 57">
              <a:extLst>
                <a:ext uri="{FF2B5EF4-FFF2-40B4-BE49-F238E27FC236}">
                  <a16:creationId xmlns:a16="http://schemas.microsoft.com/office/drawing/2014/main" id="{2B6CC65F-5EEF-4A3A-86A5-7AE92F7A1096}"/>
                </a:ext>
              </a:extLst>
            </p:cNvPr>
            <p:cNvSpPr>
              <a:spLocks noChangeArrowheads="1"/>
            </p:cNvSpPr>
            <p:nvPr/>
          </p:nvSpPr>
          <p:spPr bwMode="auto">
            <a:xfrm>
              <a:off x="4352"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1" name="Oval 58">
              <a:extLst>
                <a:ext uri="{FF2B5EF4-FFF2-40B4-BE49-F238E27FC236}">
                  <a16:creationId xmlns:a16="http://schemas.microsoft.com/office/drawing/2014/main" id="{02724984-8A2F-4AA8-89B5-6658946A971A}"/>
                </a:ext>
              </a:extLst>
            </p:cNvPr>
            <p:cNvSpPr>
              <a:spLocks noChangeArrowheads="1"/>
            </p:cNvSpPr>
            <p:nvPr/>
          </p:nvSpPr>
          <p:spPr bwMode="auto">
            <a:xfrm>
              <a:off x="3912"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12" name="Group 59">
              <a:extLst>
                <a:ext uri="{FF2B5EF4-FFF2-40B4-BE49-F238E27FC236}">
                  <a16:creationId xmlns:a16="http://schemas.microsoft.com/office/drawing/2014/main" id="{C90E458A-41A0-4E86-851A-4C9EDBEEE4C4}"/>
                </a:ext>
              </a:extLst>
            </p:cNvPr>
            <p:cNvGrpSpPr>
              <a:grpSpLocks/>
            </p:cNvGrpSpPr>
            <p:nvPr/>
          </p:nvGrpSpPr>
          <p:grpSpPr bwMode="auto">
            <a:xfrm>
              <a:off x="3488" y="1992"/>
              <a:ext cx="1448" cy="288"/>
              <a:chOff x="3488" y="1992"/>
              <a:chExt cx="1448" cy="288"/>
            </a:xfrm>
          </p:grpSpPr>
          <p:sp>
            <p:nvSpPr>
              <p:cNvPr id="41034" name="Oval 60">
                <a:extLst>
                  <a:ext uri="{FF2B5EF4-FFF2-40B4-BE49-F238E27FC236}">
                    <a16:creationId xmlns:a16="http://schemas.microsoft.com/office/drawing/2014/main" id="{FC5E6974-D419-4BE2-97E0-68192AC37586}"/>
                  </a:ext>
                </a:extLst>
              </p:cNvPr>
              <p:cNvSpPr>
                <a:spLocks noChangeArrowheads="1"/>
              </p:cNvSpPr>
              <p:nvPr/>
            </p:nvSpPr>
            <p:spPr bwMode="auto">
              <a:xfrm>
                <a:off x="4600"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5" name="Oval 61">
                <a:extLst>
                  <a:ext uri="{FF2B5EF4-FFF2-40B4-BE49-F238E27FC236}">
                    <a16:creationId xmlns:a16="http://schemas.microsoft.com/office/drawing/2014/main" id="{623FFD03-5860-4C82-9242-1F65765DD1EF}"/>
                  </a:ext>
                </a:extLst>
              </p:cNvPr>
              <p:cNvSpPr>
                <a:spLocks noChangeArrowheads="1"/>
              </p:cNvSpPr>
              <p:nvPr/>
            </p:nvSpPr>
            <p:spPr bwMode="auto">
              <a:xfrm>
                <a:off x="450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6" name="Oval 62">
                <a:extLst>
                  <a:ext uri="{FF2B5EF4-FFF2-40B4-BE49-F238E27FC236}">
                    <a16:creationId xmlns:a16="http://schemas.microsoft.com/office/drawing/2014/main" id="{51C8E94A-5178-43A0-9831-BC5A97BF6AF0}"/>
                  </a:ext>
                </a:extLst>
              </p:cNvPr>
              <p:cNvSpPr>
                <a:spLocks noChangeArrowheads="1"/>
              </p:cNvSpPr>
              <p:nvPr/>
            </p:nvSpPr>
            <p:spPr bwMode="auto">
              <a:xfrm>
                <a:off x="4536"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7" name="Oval 63">
                <a:extLst>
                  <a:ext uri="{FF2B5EF4-FFF2-40B4-BE49-F238E27FC236}">
                    <a16:creationId xmlns:a16="http://schemas.microsoft.com/office/drawing/2014/main" id="{182D3993-BA99-406E-A5ED-8796F0A5F58A}"/>
                  </a:ext>
                </a:extLst>
              </p:cNvPr>
              <p:cNvSpPr>
                <a:spLocks noChangeArrowheads="1"/>
              </p:cNvSpPr>
              <p:nvPr/>
            </p:nvSpPr>
            <p:spPr bwMode="auto">
              <a:xfrm>
                <a:off x="4400"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8" name="Oval 64">
                <a:extLst>
                  <a:ext uri="{FF2B5EF4-FFF2-40B4-BE49-F238E27FC236}">
                    <a16:creationId xmlns:a16="http://schemas.microsoft.com/office/drawing/2014/main" id="{3EC40AF9-B196-4C09-91DF-9D196A566E9E}"/>
                  </a:ext>
                </a:extLst>
              </p:cNvPr>
              <p:cNvSpPr>
                <a:spLocks noChangeArrowheads="1"/>
              </p:cNvSpPr>
              <p:nvPr/>
            </p:nvSpPr>
            <p:spPr bwMode="auto">
              <a:xfrm>
                <a:off x="46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9" name="Oval 65">
                <a:extLst>
                  <a:ext uri="{FF2B5EF4-FFF2-40B4-BE49-F238E27FC236}">
                    <a16:creationId xmlns:a16="http://schemas.microsoft.com/office/drawing/2014/main" id="{B24AE94B-5EB7-4189-BACC-F65DA4AAEA9B}"/>
                  </a:ext>
                </a:extLst>
              </p:cNvPr>
              <p:cNvSpPr>
                <a:spLocks noChangeArrowheads="1"/>
              </p:cNvSpPr>
              <p:nvPr/>
            </p:nvSpPr>
            <p:spPr bwMode="auto">
              <a:xfrm>
                <a:off x="4656"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0" name="Oval 66">
                <a:extLst>
                  <a:ext uri="{FF2B5EF4-FFF2-40B4-BE49-F238E27FC236}">
                    <a16:creationId xmlns:a16="http://schemas.microsoft.com/office/drawing/2014/main" id="{672B7C35-237A-4FBE-82F7-8EA9AFCB210F}"/>
                  </a:ext>
                </a:extLst>
              </p:cNvPr>
              <p:cNvSpPr>
                <a:spLocks noChangeArrowheads="1"/>
              </p:cNvSpPr>
              <p:nvPr/>
            </p:nvSpPr>
            <p:spPr bwMode="auto">
              <a:xfrm>
                <a:off x="4704" y="19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1" name="Oval 67">
                <a:extLst>
                  <a:ext uri="{FF2B5EF4-FFF2-40B4-BE49-F238E27FC236}">
                    <a16:creationId xmlns:a16="http://schemas.microsoft.com/office/drawing/2014/main" id="{55F02573-4B33-4EFF-97C3-9E8EB172A76C}"/>
                  </a:ext>
                </a:extLst>
              </p:cNvPr>
              <p:cNvSpPr>
                <a:spLocks noChangeArrowheads="1"/>
              </p:cNvSpPr>
              <p:nvPr/>
            </p:nvSpPr>
            <p:spPr bwMode="auto">
              <a:xfrm>
                <a:off x="4776" y="204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2" name="Oval 68">
                <a:extLst>
                  <a:ext uri="{FF2B5EF4-FFF2-40B4-BE49-F238E27FC236}">
                    <a16:creationId xmlns:a16="http://schemas.microsoft.com/office/drawing/2014/main" id="{AEF20F08-50E9-4E17-9122-B070470453F1}"/>
                  </a:ext>
                </a:extLst>
              </p:cNvPr>
              <p:cNvSpPr>
                <a:spLocks noChangeArrowheads="1"/>
              </p:cNvSpPr>
              <p:nvPr/>
            </p:nvSpPr>
            <p:spPr bwMode="auto">
              <a:xfrm>
                <a:off x="472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3" name="Oval 69">
                <a:extLst>
                  <a:ext uri="{FF2B5EF4-FFF2-40B4-BE49-F238E27FC236}">
                    <a16:creationId xmlns:a16="http://schemas.microsoft.com/office/drawing/2014/main" id="{A07DBCDA-8197-49B6-9414-18E08AB6F04C}"/>
                  </a:ext>
                </a:extLst>
              </p:cNvPr>
              <p:cNvSpPr>
                <a:spLocks noChangeArrowheads="1"/>
              </p:cNvSpPr>
              <p:nvPr/>
            </p:nvSpPr>
            <p:spPr bwMode="auto">
              <a:xfrm>
                <a:off x="48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4" name="Oval 70">
                <a:extLst>
                  <a:ext uri="{FF2B5EF4-FFF2-40B4-BE49-F238E27FC236}">
                    <a16:creationId xmlns:a16="http://schemas.microsoft.com/office/drawing/2014/main" id="{8A3A6E94-E64A-429F-8E0B-BB43EF53C304}"/>
                  </a:ext>
                </a:extLst>
              </p:cNvPr>
              <p:cNvSpPr>
                <a:spLocks noChangeArrowheads="1"/>
              </p:cNvSpPr>
              <p:nvPr/>
            </p:nvSpPr>
            <p:spPr bwMode="auto">
              <a:xfrm>
                <a:off x="4856"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5" name="Oval 71">
                <a:extLst>
                  <a:ext uri="{FF2B5EF4-FFF2-40B4-BE49-F238E27FC236}">
                    <a16:creationId xmlns:a16="http://schemas.microsoft.com/office/drawing/2014/main" id="{EF8B6B4D-1E43-47A0-B8DE-A1A4F03F8B5F}"/>
                  </a:ext>
                </a:extLst>
              </p:cNvPr>
              <p:cNvSpPr>
                <a:spLocks noChangeArrowheads="1"/>
              </p:cNvSpPr>
              <p:nvPr/>
            </p:nvSpPr>
            <p:spPr bwMode="auto">
              <a:xfrm>
                <a:off x="34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6" name="Oval 72">
                <a:extLst>
                  <a:ext uri="{FF2B5EF4-FFF2-40B4-BE49-F238E27FC236}">
                    <a16:creationId xmlns:a16="http://schemas.microsoft.com/office/drawing/2014/main" id="{36A9834B-6D25-473C-84E1-DD6DF18CF82A}"/>
                  </a:ext>
                </a:extLst>
              </p:cNvPr>
              <p:cNvSpPr>
                <a:spLocks noChangeArrowheads="1"/>
              </p:cNvSpPr>
              <p:nvPr/>
            </p:nvSpPr>
            <p:spPr bwMode="auto">
              <a:xfrm>
                <a:off x="42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7" name="Oval 73">
                <a:extLst>
                  <a:ext uri="{FF2B5EF4-FFF2-40B4-BE49-F238E27FC236}">
                    <a16:creationId xmlns:a16="http://schemas.microsoft.com/office/drawing/2014/main" id="{64D8B57F-D71E-4422-9E6A-FCC9D26761FC}"/>
                  </a:ext>
                </a:extLst>
              </p:cNvPr>
              <p:cNvSpPr>
                <a:spLocks noChangeArrowheads="1"/>
              </p:cNvSpPr>
              <p:nvPr/>
            </p:nvSpPr>
            <p:spPr bwMode="auto">
              <a:xfrm>
                <a:off x="376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8" name="Oval 74">
                <a:extLst>
                  <a:ext uri="{FF2B5EF4-FFF2-40B4-BE49-F238E27FC236}">
                    <a16:creationId xmlns:a16="http://schemas.microsoft.com/office/drawing/2014/main" id="{C2196578-22B6-42B3-9B0A-7F6B8A94E482}"/>
                  </a:ext>
                </a:extLst>
              </p:cNvPr>
              <p:cNvSpPr>
                <a:spLocks noChangeArrowheads="1"/>
              </p:cNvSpPr>
              <p:nvPr/>
            </p:nvSpPr>
            <p:spPr bwMode="auto">
              <a:xfrm>
                <a:off x="352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9" name="Oval 75">
                <a:extLst>
                  <a:ext uri="{FF2B5EF4-FFF2-40B4-BE49-F238E27FC236}">
                    <a16:creationId xmlns:a16="http://schemas.microsoft.com/office/drawing/2014/main" id="{EB41ED91-1E4E-4878-8916-D61301FD8479}"/>
                  </a:ext>
                </a:extLst>
              </p:cNvPr>
              <p:cNvSpPr>
                <a:spLocks noChangeArrowheads="1"/>
              </p:cNvSpPr>
              <p:nvPr/>
            </p:nvSpPr>
            <p:spPr bwMode="auto">
              <a:xfrm>
                <a:off x="4040"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0" name="Oval 76">
                <a:extLst>
                  <a:ext uri="{FF2B5EF4-FFF2-40B4-BE49-F238E27FC236}">
                    <a16:creationId xmlns:a16="http://schemas.microsoft.com/office/drawing/2014/main" id="{34658626-F2FA-4A04-A12F-025AC438443B}"/>
                  </a:ext>
                </a:extLst>
              </p:cNvPr>
              <p:cNvSpPr>
                <a:spLocks noChangeArrowheads="1"/>
              </p:cNvSpPr>
              <p:nvPr/>
            </p:nvSpPr>
            <p:spPr bwMode="auto">
              <a:xfrm>
                <a:off x="4144"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1" name="Oval 77">
                <a:extLst>
                  <a:ext uri="{FF2B5EF4-FFF2-40B4-BE49-F238E27FC236}">
                    <a16:creationId xmlns:a16="http://schemas.microsoft.com/office/drawing/2014/main" id="{CECF1443-B76E-43F3-9E61-11262A630711}"/>
                  </a:ext>
                </a:extLst>
              </p:cNvPr>
              <p:cNvSpPr>
                <a:spLocks noChangeArrowheads="1"/>
              </p:cNvSpPr>
              <p:nvPr/>
            </p:nvSpPr>
            <p:spPr bwMode="auto">
              <a:xfrm>
                <a:off x="3976" y="216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2" name="Oval 78">
                <a:extLst>
                  <a:ext uri="{FF2B5EF4-FFF2-40B4-BE49-F238E27FC236}">
                    <a16:creationId xmlns:a16="http://schemas.microsoft.com/office/drawing/2014/main" id="{8CC530E6-5079-4B2E-ABE3-EFA4EACF17C6}"/>
                  </a:ext>
                </a:extLst>
              </p:cNvPr>
              <p:cNvSpPr>
                <a:spLocks noChangeArrowheads="1"/>
              </p:cNvSpPr>
              <p:nvPr/>
            </p:nvSpPr>
            <p:spPr bwMode="auto">
              <a:xfrm>
                <a:off x="3848"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3" name="Oval 79">
                <a:extLst>
                  <a:ext uri="{FF2B5EF4-FFF2-40B4-BE49-F238E27FC236}">
                    <a16:creationId xmlns:a16="http://schemas.microsoft.com/office/drawing/2014/main" id="{AF15DA23-C840-41E9-B8B1-72C689B4D3C7}"/>
                  </a:ext>
                </a:extLst>
              </p:cNvPr>
              <p:cNvSpPr>
                <a:spLocks noChangeArrowheads="1"/>
              </p:cNvSpPr>
              <p:nvPr/>
            </p:nvSpPr>
            <p:spPr bwMode="auto">
              <a:xfrm>
                <a:off x="359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nvGrpSpPr>
            <p:cNvPr id="41013" name="Group 80">
              <a:extLst>
                <a:ext uri="{FF2B5EF4-FFF2-40B4-BE49-F238E27FC236}">
                  <a16:creationId xmlns:a16="http://schemas.microsoft.com/office/drawing/2014/main" id="{76F8B97D-79CC-4973-A888-618213AB813F}"/>
                </a:ext>
              </a:extLst>
            </p:cNvPr>
            <p:cNvGrpSpPr>
              <a:grpSpLocks/>
            </p:cNvGrpSpPr>
            <p:nvPr/>
          </p:nvGrpSpPr>
          <p:grpSpPr bwMode="auto">
            <a:xfrm>
              <a:off x="2720" y="1984"/>
              <a:ext cx="1040" cy="304"/>
              <a:chOff x="2720" y="1984"/>
              <a:chExt cx="1040" cy="304"/>
            </a:xfrm>
          </p:grpSpPr>
          <p:sp>
            <p:nvSpPr>
              <p:cNvPr id="41014" name="Oval 81">
                <a:extLst>
                  <a:ext uri="{FF2B5EF4-FFF2-40B4-BE49-F238E27FC236}">
                    <a16:creationId xmlns:a16="http://schemas.microsoft.com/office/drawing/2014/main" id="{9A364212-3827-455D-92A0-49EA00828B27}"/>
                  </a:ext>
                </a:extLst>
              </p:cNvPr>
              <p:cNvSpPr>
                <a:spLocks noChangeArrowheads="1"/>
              </p:cNvSpPr>
              <p:nvPr/>
            </p:nvSpPr>
            <p:spPr bwMode="auto">
              <a:xfrm>
                <a:off x="2856" y="20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5" name="Oval 82">
                <a:extLst>
                  <a:ext uri="{FF2B5EF4-FFF2-40B4-BE49-F238E27FC236}">
                    <a16:creationId xmlns:a16="http://schemas.microsoft.com/office/drawing/2014/main" id="{1A4C028D-22E1-436A-B9A9-5F69A50E5D6F}"/>
                  </a:ext>
                </a:extLst>
              </p:cNvPr>
              <p:cNvSpPr>
                <a:spLocks noChangeArrowheads="1"/>
              </p:cNvSpPr>
              <p:nvPr/>
            </p:nvSpPr>
            <p:spPr bwMode="auto">
              <a:xfrm>
                <a:off x="332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6" name="Oval 83">
                <a:extLst>
                  <a:ext uri="{FF2B5EF4-FFF2-40B4-BE49-F238E27FC236}">
                    <a16:creationId xmlns:a16="http://schemas.microsoft.com/office/drawing/2014/main" id="{63B777C6-664F-4658-B3F1-DFFE27844C3C}"/>
                  </a:ext>
                </a:extLst>
              </p:cNvPr>
              <p:cNvSpPr>
                <a:spLocks noChangeArrowheads="1"/>
              </p:cNvSpPr>
              <p:nvPr/>
            </p:nvSpPr>
            <p:spPr bwMode="auto">
              <a:xfrm>
                <a:off x="3064" y="20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7" name="Oval 84">
                <a:extLst>
                  <a:ext uri="{FF2B5EF4-FFF2-40B4-BE49-F238E27FC236}">
                    <a16:creationId xmlns:a16="http://schemas.microsoft.com/office/drawing/2014/main" id="{B75FBDEE-61BC-4A73-8579-82D6A4F29751}"/>
                  </a:ext>
                </a:extLst>
              </p:cNvPr>
              <p:cNvSpPr>
                <a:spLocks noChangeArrowheads="1"/>
              </p:cNvSpPr>
              <p:nvPr/>
            </p:nvSpPr>
            <p:spPr bwMode="auto">
              <a:xfrm>
                <a:off x="2984"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8" name="Oval 85">
                <a:extLst>
                  <a:ext uri="{FF2B5EF4-FFF2-40B4-BE49-F238E27FC236}">
                    <a16:creationId xmlns:a16="http://schemas.microsoft.com/office/drawing/2014/main" id="{3184E5F7-F47F-4215-95C0-F4F0BA65B77E}"/>
                  </a:ext>
                </a:extLst>
              </p:cNvPr>
              <p:cNvSpPr>
                <a:spLocks noChangeArrowheads="1"/>
              </p:cNvSpPr>
              <p:nvPr/>
            </p:nvSpPr>
            <p:spPr bwMode="auto">
              <a:xfrm>
                <a:off x="3152"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9" name="Oval 86">
                <a:extLst>
                  <a:ext uri="{FF2B5EF4-FFF2-40B4-BE49-F238E27FC236}">
                    <a16:creationId xmlns:a16="http://schemas.microsoft.com/office/drawing/2014/main" id="{A8C28585-C1EB-4DDD-B72D-A93E28050AA1}"/>
                  </a:ext>
                </a:extLst>
              </p:cNvPr>
              <p:cNvSpPr>
                <a:spLocks noChangeArrowheads="1"/>
              </p:cNvSpPr>
              <p:nvPr/>
            </p:nvSpPr>
            <p:spPr bwMode="auto">
              <a:xfrm>
                <a:off x="30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0" name="Oval 87">
                <a:extLst>
                  <a:ext uri="{FF2B5EF4-FFF2-40B4-BE49-F238E27FC236}">
                    <a16:creationId xmlns:a16="http://schemas.microsoft.com/office/drawing/2014/main" id="{DF4D93FA-A9A5-49A5-83D4-53E5078242AC}"/>
                  </a:ext>
                </a:extLst>
              </p:cNvPr>
              <p:cNvSpPr>
                <a:spLocks noChangeArrowheads="1"/>
              </p:cNvSpPr>
              <p:nvPr/>
            </p:nvSpPr>
            <p:spPr bwMode="auto">
              <a:xfrm>
                <a:off x="2944"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1" name="Oval 88">
                <a:extLst>
                  <a:ext uri="{FF2B5EF4-FFF2-40B4-BE49-F238E27FC236}">
                    <a16:creationId xmlns:a16="http://schemas.microsoft.com/office/drawing/2014/main" id="{D6EE69D0-B62D-4B04-A036-82C66A9F6F10}"/>
                  </a:ext>
                </a:extLst>
              </p:cNvPr>
              <p:cNvSpPr>
                <a:spLocks noChangeArrowheads="1"/>
              </p:cNvSpPr>
              <p:nvPr/>
            </p:nvSpPr>
            <p:spPr bwMode="auto">
              <a:xfrm>
                <a:off x="3024" y="213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2" name="Oval 89">
                <a:extLst>
                  <a:ext uri="{FF2B5EF4-FFF2-40B4-BE49-F238E27FC236}">
                    <a16:creationId xmlns:a16="http://schemas.microsoft.com/office/drawing/2014/main" id="{8F331DB9-8233-4F7B-80D2-E0D7C510E24E}"/>
                  </a:ext>
                </a:extLst>
              </p:cNvPr>
              <p:cNvSpPr>
                <a:spLocks noChangeArrowheads="1"/>
              </p:cNvSpPr>
              <p:nvPr/>
            </p:nvSpPr>
            <p:spPr bwMode="auto">
              <a:xfrm>
                <a:off x="298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3" name="Oval 90">
                <a:extLst>
                  <a:ext uri="{FF2B5EF4-FFF2-40B4-BE49-F238E27FC236}">
                    <a16:creationId xmlns:a16="http://schemas.microsoft.com/office/drawing/2014/main" id="{9B7D3949-D6CF-4150-B214-852C42C1C4DF}"/>
                  </a:ext>
                </a:extLst>
              </p:cNvPr>
              <p:cNvSpPr>
                <a:spLocks noChangeArrowheads="1"/>
              </p:cNvSpPr>
              <p:nvPr/>
            </p:nvSpPr>
            <p:spPr bwMode="auto">
              <a:xfrm>
                <a:off x="2880"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4" name="Oval 91">
                <a:extLst>
                  <a:ext uri="{FF2B5EF4-FFF2-40B4-BE49-F238E27FC236}">
                    <a16:creationId xmlns:a16="http://schemas.microsoft.com/office/drawing/2014/main" id="{0CBEDA1C-F576-4395-8116-EEACFEE4B5B9}"/>
                  </a:ext>
                </a:extLst>
              </p:cNvPr>
              <p:cNvSpPr>
                <a:spLocks noChangeArrowheads="1"/>
              </p:cNvSpPr>
              <p:nvPr/>
            </p:nvSpPr>
            <p:spPr bwMode="auto">
              <a:xfrm>
                <a:off x="280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5" name="Oval 92">
                <a:extLst>
                  <a:ext uri="{FF2B5EF4-FFF2-40B4-BE49-F238E27FC236}">
                    <a16:creationId xmlns:a16="http://schemas.microsoft.com/office/drawing/2014/main" id="{43A9B300-2058-43E2-88CC-1CD403DC6E74}"/>
                  </a:ext>
                </a:extLst>
              </p:cNvPr>
              <p:cNvSpPr>
                <a:spLocks noChangeArrowheads="1"/>
              </p:cNvSpPr>
              <p:nvPr/>
            </p:nvSpPr>
            <p:spPr bwMode="auto">
              <a:xfrm>
                <a:off x="2720"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6" name="Oval 93">
                <a:extLst>
                  <a:ext uri="{FF2B5EF4-FFF2-40B4-BE49-F238E27FC236}">
                    <a16:creationId xmlns:a16="http://schemas.microsoft.com/office/drawing/2014/main" id="{BE6AB14C-1FFA-446B-82B0-A4DF57E3640B}"/>
                  </a:ext>
                </a:extLst>
              </p:cNvPr>
              <p:cNvSpPr>
                <a:spLocks noChangeArrowheads="1"/>
              </p:cNvSpPr>
              <p:nvPr/>
            </p:nvSpPr>
            <p:spPr bwMode="auto">
              <a:xfrm>
                <a:off x="2904" y="20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7" name="Oval 94">
                <a:extLst>
                  <a:ext uri="{FF2B5EF4-FFF2-40B4-BE49-F238E27FC236}">
                    <a16:creationId xmlns:a16="http://schemas.microsoft.com/office/drawing/2014/main" id="{A2CE7068-0D3D-4BF6-8B44-00B3A983E5A6}"/>
                  </a:ext>
                </a:extLst>
              </p:cNvPr>
              <p:cNvSpPr>
                <a:spLocks noChangeArrowheads="1"/>
              </p:cNvSpPr>
              <p:nvPr/>
            </p:nvSpPr>
            <p:spPr bwMode="auto">
              <a:xfrm>
                <a:off x="3232"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8" name="Oval 95">
                <a:extLst>
                  <a:ext uri="{FF2B5EF4-FFF2-40B4-BE49-F238E27FC236}">
                    <a16:creationId xmlns:a16="http://schemas.microsoft.com/office/drawing/2014/main" id="{6A4EF74B-8AFD-4F16-B2BF-70F56249FB59}"/>
                  </a:ext>
                </a:extLst>
              </p:cNvPr>
              <p:cNvSpPr>
                <a:spLocks noChangeArrowheads="1"/>
              </p:cNvSpPr>
              <p:nvPr/>
            </p:nvSpPr>
            <p:spPr bwMode="auto">
              <a:xfrm>
                <a:off x="2960" y="19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9" name="Oval 96">
                <a:extLst>
                  <a:ext uri="{FF2B5EF4-FFF2-40B4-BE49-F238E27FC236}">
                    <a16:creationId xmlns:a16="http://schemas.microsoft.com/office/drawing/2014/main" id="{BA04C559-2A59-4044-87C9-C19742BC4DB6}"/>
                  </a:ext>
                </a:extLst>
              </p:cNvPr>
              <p:cNvSpPr>
                <a:spLocks noChangeArrowheads="1"/>
              </p:cNvSpPr>
              <p:nvPr/>
            </p:nvSpPr>
            <p:spPr bwMode="auto">
              <a:xfrm>
                <a:off x="3216" y="20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0" name="Oval 97">
                <a:extLst>
                  <a:ext uri="{FF2B5EF4-FFF2-40B4-BE49-F238E27FC236}">
                    <a16:creationId xmlns:a16="http://schemas.microsoft.com/office/drawing/2014/main" id="{6C3FBD3E-9370-4882-B500-AC3B13F6E02C}"/>
                  </a:ext>
                </a:extLst>
              </p:cNvPr>
              <p:cNvSpPr>
                <a:spLocks noChangeArrowheads="1"/>
              </p:cNvSpPr>
              <p:nvPr/>
            </p:nvSpPr>
            <p:spPr bwMode="auto">
              <a:xfrm>
                <a:off x="34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1" name="Oval 98">
                <a:extLst>
                  <a:ext uri="{FF2B5EF4-FFF2-40B4-BE49-F238E27FC236}">
                    <a16:creationId xmlns:a16="http://schemas.microsoft.com/office/drawing/2014/main" id="{81B6C8AA-96EB-4A55-9907-7160C82088AC}"/>
                  </a:ext>
                </a:extLst>
              </p:cNvPr>
              <p:cNvSpPr>
                <a:spLocks noChangeArrowheads="1"/>
              </p:cNvSpPr>
              <p:nvPr/>
            </p:nvSpPr>
            <p:spPr bwMode="auto">
              <a:xfrm>
                <a:off x="3264"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2" name="Oval 99">
                <a:extLst>
                  <a:ext uri="{FF2B5EF4-FFF2-40B4-BE49-F238E27FC236}">
                    <a16:creationId xmlns:a16="http://schemas.microsoft.com/office/drawing/2014/main" id="{F384E787-F9A2-43B6-95DC-7CEBF05FC031}"/>
                  </a:ext>
                </a:extLst>
              </p:cNvPr>
              <p:cNvSpPr>
                <a:spLocks noChangeArrowheads="1"/>
              </p:cNvSpPr>
              <p:nvPr/>
            </p:nvSpPr>
            <p:spPr bwMode="auto">
              <a:xfrm>
                <a:off x="368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3" name="Oval 100">
                <a:extLst>
                  <a:ext uri="{FF2B5EF4-FFF2-40B4-BE49-F238E27FC236}">
                    <a16:creationId xmlns:a16="http://schemas.microsoft.com/office/drawing/2014/main" id="{FB8D43D8-9D7B-4924-BC0C-FD7E52DD6C06}"/>
                  </a:ext>
                </a:extLst>
              </p:cNvPr>
              <p:cNvSpPr>
                <a:spLocks noChangeArrowheads="1"/>
              </p:cNvSpPr>
              <p:nvPr/>
            </p:nvSpPr>
            <p:spPr bwMode="auto">
              <a:xfrm>
                <a:off x="3384"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grpSp>
        <p:nvGrpSpPr>
          <p:cNvPr id="49253" name="Group 101">
            <a:extLst>
              <a:ext uri="{FF2B5EF4-FFF2-40B4-BE49-F238E27FC236}">
                <a16:creationId xmlns:a16="http://schemas.microsoft.com/office/drawing/2014/main" id="{940DE2A8-1909-4A39-A9F1-E656ED712121}"/>
              </a:ext>
            </a:extLst>
          </p:cNvPr>
          <p:cNvGrpSpPr>
            <a:grpSpLocks/>
          </p:cNvGrpSpPr>
          <p:nvPr/>
        </p:nvGrpSpPr>
        <p:grpSpPr bwMode="auto">
          <a:xfrm>
            <a:off x="5264150" y="2536825"/>
            <a:ext cx="3578225" cy="4016375"/>
            <a:chOff x="3316" y="1694"/>
            <a:chExt cx="2254" cy="2530"/>
          </a:xfrm>
        </p:grpSpPr>
        <p:sp>
          <p:nvSpPr>
            <p:cNvPr id="40990" name="Line 102">
              <a:extLst>
                <a:ext uri="{FF2B5EF4-FFF2-40B4-BE49-F238E27FC236}">
                  <a16:creationId xmlns:a16="http://schemas.microsoft.com/office/drawing/2014/main" id="{4E8DEEBA-7F3C-47B0-8C7C-35C4F0AEFD4A}"/>
                </a:ext>
              </a:extLst>
            </p:cNvPr>
            <p:cNvSpPr>
              <a:spLocks noChangeShapeType="1"/>
            </p:cNvSpPr>
            <p:nvPr/>
          </p:nvSpPr>
          <p:spPr bwMode="auto">
            <a:xfrm flipH="1">
              <a:off x="3570" y="3828"/>
              <a:ext cx="210"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1" name="Line 103">
              <a:extLst>
                <a:ext uri="{FF2B5EF4-FFF2-40B4-BE49-F238E27FC236}">
                  <a16:creationId xmlns:a16="http://schemas.microsoft.com/office/drawing/2014/main" id="{22DE4984-E0CD-4D8B-A30D-89CD5D0F7E4C}"/>
                </a:ext>
              </a:extLst>
            </p:cNvPr>
            <p:cNvSpPr>
              <a:spLocks noChangeShapeType="1"/>
            </p:cNvSpPr>
            <p:nvPr/>
          </p:nvSpPr>
          <p:spPr bwMode="auto">
            <a:xfrm flipH="1" flipV="1">
              <a:off x="3316" y="1792"/>
              <a:ext cx="60" cy="16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2" name="Line 104">
              <a:extLst>
                <a:ext uri="{FF2B5EF4-FFF2-40B4-BE49-F238E27FC236}">
                  <a16:creationId xmlns:a16="http://schemas.microsoft.com/office/drawing/2014/main" id="{B04AC42D-A817-4D06-A12B-50582597B8AE}"/>
                </a:ext>
              </a:extLst>
            </p:cNvPr>
            <p:cNvSpPr>
              <a:spLocks noChangeShapeType="1"/>
            </p:cNvSpPr>
            <p:nvPr/>
          </p:nvSpPr>
          <p:spPr bwMode="auto">
            <a:xfrm flipH="1" flipV="1">
              <a:off x="3536" y="1724"/>
              <a:ext cx="48" cy="18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3" name="Line 105">
              <a:extLst>
                <a:ext uri="{FF2B5EF4-FFF2-40B4-BE49-F238E27FC236}">
                  <a16:creationId xmlns:a16="http://schemas.microsoft.com/office/drawing/2014/main" id="{FF484EE9-CD6D-478B-A387-14386BEAEBF9}"/>
                </a:ext>
              </a:extLst>
            </p:cNvPr>
            <p:cNvSpPr>
              <a:spLocks noChangeShapeType="1"/>
            </p:cNvSpPr>
            <p:nvPr/>
          </p:nvSpPr>
          <p:spPr bwMode="auto">
            <a:xfrm flipV="1">
              <a:off x="4260" y="1764"/>
              <a:ext cx="10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4" name="Line 106">
              <a:extLst>
                <a:ext uri="{FF2B5EF4-FFF2-40B4-BE49-F238E27FC236}">
                  <a16:creationId xmlns:a16="http://schemas.microsoft.com/office/drawing/2014/main" id="{6400E2E8-D5EA-427B-B402-FD1C6BDB46F5}"/>
                </a:ext>
              </a:extLst>
            </p:cNvPr>
            <p:cNvSpPr>
              <a:spLocks noChangeShapeType="1"/>
            </p:cNvSpPr>
            <p:nvPr/>
          </p:nvSpPr>
          <p:spPr bwMode="auto">
            <a:xfrm flipV="1">
              <a:off x="4078" y="1696"/>
              <a:ext cx="4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5" name="Line 107">
              <a:extLst>
                <a:ext uri="{FF2B5EF4-FFF2-40B4-BE49-F238E27FC236}">
                  <a16:creationId xmlns:a16="http://schemas.microsoft.com/office/drawing/2014/main" id="{34130E28-A2B3-4B4E-BB99-2A29FB794DC7}"/>
                </a:ext>
              </a:extLst>
            </p:cNvPr>
            <p:cNvSpPr>
              <a:spLocks noChangeShapeType="1"/>
            </p:cNvSpPr>
            <p:nvPr/>
          </p:nvSpPr>
          <p:spPr bwMode="auto">
            <a:xfrm flipV="1">
              <a:off x="3836" y="1694"/>
              <a:ext cx="6" cy="19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6" name="Line 108">
              <a:extLst>
                <a:ext uri="{FF2B5EF4-FFF2-40B4-BE49-F238E27FC236}">
                  <a16:creationId xmlns:a16="http://schemas.microsoft.com/office/drawing/2014/main" id="{89E9CA26-847B-42ED-A65D-7202B7C57E3B}"/>
                </a:ext>
              </a:extLst>
            </p:cNvPr>
            <p:cNvSpPr>
              <a:spLocks noChangeShapeType="1"/>
            </p:cNvSpPr>
            <p:nvPr/>
          </p:nvSpPr>
          <p:spPr bwMode="auto">
            <a:xfrm flipH="1">
              <a:off x="3832" y="3928"/>
              <a:ext cx="13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7" name="Line 109">
              <a:extLst>
                <a:ext uri="{FF2B5EF4-FFF2-40B4-BE49-F238E27FC236}">
                  <a16:creationId xmlns:a16="http://schemas.microsoft.com/office/drawing/2014/main" id="{B4F401EA-2194-4B30-AE30-4570F91903D9}"/>
                </a:ext>
              </a:extLst>
            </p:cNvPr>
            <p:cNvSpPr>
              <a:spLocks noChangeShapeType="1"/>
            </p:cNvSpPr>
            <p:nvPr/>
          </p:nvSpPr>
          <p:spPr bwMode="auto">
            <a:xfrm flipH="1">
              <a:off x="4160" y="3968"/>
              <a:ext cx="72"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8" name="Line 110">
              <a:extLst>
                <a:ext uri="{FF2B5EF4-FFF2-40B4-BE49-F238E27FC236}">
                  <a16:creationId xmlns:a16="http://schemas.microsoft.com/office/drawing/2014/main" id="{3AC26515-A84A-495D-B9E8-E01DAF291EF7}"/>
                </a:ext>
              </a:extLst>
            </p:cNvPr>
            <p:cNvSpPr>
              <a:spLocks noChangeShapeType="1"/>
            </p:cNvSpPr>
            <p:nvPr/>
          </p:nvSpPr>
          <p:spPr bwMode="auto">
            <a:xfrm>
              <a:off x="4488" y="3990"/>
              <a:ext cx="48"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9" name="Line 111">
              <a:extLst>
                <a:ext uri="{FF2B5EF4-FFF2-40B4-BE49-F238E27FC236}">
                  <a16:creationId xmlns:a16="http://schemas.microsoft.com/office/drawing/2014/main" id="{6A4C8732-7C61-4B84-8368-E39E610918E0}"/>
                </a:ext>
              </a:extLst>
            </p:cNvPr>
            <p:cNvSpPr>
              <a:spLocks noChangeShapeType="1"/>
            </p:cNvSpPr>
            <p:nvPr/>
          </p:nvSpPr>
          <p:spPr bwMode="auto">
            <a:xfrm flipH="1">
              <a:off x="3406" y="3670"/>
              <a:ext cx="222" cy="8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0" name="Line 112">
              <a:extLst>
                <a:ext uri="{FF2B5EF4-FFF2-40B4-BE49-F238E27FC236}">
                  <a16:creationId xmlns:a16="http://schemas.microsoft.com/office/drawing/2014/main" id="{A03331BC-E6DA-4ECC-B1FF-C04C00A2685B}"/>
                </a:ext>
              </a:extLst>
            </p:cNvPr>
            <p:cNvSpPr>
              <a:spLocks noChangeShapeType="1"/>
            </p:cNvSpPr>
            <p:nvPr/>
          </p:nvSpPr>
          <p:spPr bwMode="auto">
            <a:xfrm>
              <a:off x="5354" y="3602"/>
              <a:ext cx="216" cy="4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1" name="Line 113">
              <a:extLst>
                <a:ext uri="{FF2B5EF4-FFF2-40B4-BE49-F238E27FC236}">
                  <a16:creationId xmlns:a16="http://schemas.microsoft.com/office/drawing/2014/main" id="{1F117309-A301-4292-95CB-9CF48509D6C0}"/>
                </a:ext>
              </a:extLst>
            </p:cNvPr>
            <p:cNvSpPr>
              <a:spLocks noChangeShapeType="1"/>
            </p:cNvSpPr>
            <p:nvPr/>
          </p:nvSpPr>
          <p:spPr bwMode="auto">
            <a:xfrm>
              <a:off x="5226" y="3726"/>
              <a:ext cx="198"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2" name="Line 114">
              <a:extLst>
                <a:ext uri="{FF2B5EF4-FFF2-40B4-BE49-F238E27FC236}">
                  <a16:creationId xmlns:a16="http://schemas.microsoft.com/office/drawing/2014/main" id="{A24DF4D5-A4A2-4C04-BCAF-E919BA6EE138}"/>
                </a:ext>
              </a:extLst>
            </p:cNvPr>
            <p:cNvSpPr>
              <a:spLocks noChangeShapeType="1"/>
            </p:cNvSpPr>
            <p:nvPr/>
          </p:nvSpPr>
          <p:spPr bwMode="auto">
            <a:xfrm>
              <a:off x="4762" y="3940"/>
              <a:ext cx="102" cy="22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3" name="Line 115">
              <a:extLst>
                <a:ext uri="{FF2B5EF4-FFF2-40B4-BE49-F238E27FC236}">
                  <a16:creationId xmlns:a16="http://schemas.microsoft.com/office/drawing/2014/main" id="{DE0228DA-7A76-494B-B189-A83EDDB2CDC5}"/>
                </a:ext>
              </a:extLst>
            </p:cNvPr>
            <p:cNvSpPr>
              <a:spLocks noChangeShapeType="1"/>
            </p:cNvSpPr>
            <p:nvPr/>
          </p:nvSpPr>
          <p:spPr bwMode="auto">
            <a:xfrm>
              <a:off x="5018" y="3848"/>
              <a:ext cx="16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268" name="Text Box 116">
            <a:extLst>
              <a:ext uri="{FF2B5EF4-FFF2-40B4-BE49-F238E27FC236}">
                <a16:creationId xmlns:a16="http://schemas.microsoft.com/office/drawing/2014/main" id="{F0229C76-DBEA-4A56-A122-41F69FB7DE9E}"/>
              </a:ext>
            </a:extLst>
          </p:cNvPr>
          <p:cNvSpPr txBox="1">
            <a:spLocks noChangeArrowheads="1"/>
          </p:cNvSpPr>
          <p:nvPr/>
        </p:nvSpPr>
        <p:spPr bwMode="auto">
          <a:xfrm>
            <a:off x="3505200" y="1598613"/>
            <a:ext cx="186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8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Oesophagus  sphincter blocked</a:t>
            </a:r>
            <a:endParaRPr kumimoji="0" lang="fr-FR" altLang="nl-NL" sz="18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pic>
        <p:nvPicPr>
          <p:cNvPr id="49270" name="Picture 118" descr="bloat">
            <a:extLst>
              <a:ext uri="{FF2B5EF4-FFF2-40B4-BE49-F238E27FC236}">
                <a16:creationId xmlns:a16="http://schemas.microsoft.com/office/drawing/2014/main" id="{61A03EAB-B246-455E-8175-2AFC2660B7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5977" y="1390650"/>
            <a:ext cx="18002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71" name="Group 119">
            <a:extLst>
              <a:ext uri="{FF2B5EF4-FFF2-40B4-BE49-F238E27FC236}">
                <a16:creationId xmlns:a16="http://schemas.microsoft.com/office/drawing/2014/main" id="{81710677-8CFB-45B0-8C0A-77D309981D34}"/>
              </a:ext>
            </a:extLst>
          </p:cNvPr>
          <p:cNvGrpSpPr>
            <a:grpSpLocks/>
          </p:cNvGrpSpPr>
          <p:nvPr/>
        </p:nvGrpSpPr>
        <p:grpSpPr bwMode="auto">
          <a:xfrm>
            <a:off x="3086100" y="2286000"/>
            <a:ext cx="4533900" cy="1219200"/>
            <a:chOff x="1944" y="1536"/>
            <a:chExt cx="2856" cy="768"/>
          </a:xfrm>
        </p:grpSpPr>
        <p:sp>
          <p:nvSpPr>
            <p:cNvPr id="40975" name="Line 120">
              <a:extLst>
                <a:ext uri="{FF2B5EF4-FFF2-40B4-BE49-F238E27FC236}">
                  <a16:creationId xmlns:a16="http://schemas.microsoft.com/office/drawing/2014/main" id="{036FFEA7-EDD8-44E2-A1C5-6F22377E1CA4}"/>
                </a:ext>
              </a:extLst>
            </p:cNvPr>
            <p:cNvSpPr>
              <a:spLocks noChangeShapeType="1"/>
            </p:cNvSpPr>
            <p:nvPr/>
          </p:nvSpPr>
          <p:spPr bwMode="auto">
            <a:xfrm flipH="1" flipV="1">
              <a:off x="4552" y="1960"/>
              <a:ext cx="248" cy="216"/>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6" name="Line 121">
              <a:extLst>
                <a:ext uri="{FF2B5EF4-FFF2-40B4-BE49-F238E27FC236}">
                  <a16:creationId xmlns:a16="http://schemas.microsoft.com/office/drawing/2014/main" id="{F81BFE06-B489-453E-A723-9393338E6771}"/>
                </a:ext>
              </a:extLst>
            </p:cNvPr>
            <p:cNvSpPr>
              <a:spLocks noChangeShapeType="1"/>
            </p:cNvSpPr>
            <p:nvPr/>
          </p:nvSpPr>
          <p:spPr bwMode="auto">
            <a:xfrm flipH="1">
              <a:off x="2664" y="2144"/>
              <a:ext cx="208" cy="16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7" name="Line 122">
              <a:extLst>
                <a:ext uri="{FF2B5EF4-FFF2-40B4-BE49-F238E27FC236}">
                  <a16:creationId xmlns:a16="http://schemas.microsoft.com/office/drawing/2014/main" id="{FDA653A7-52FF-4062-81C8-D511038AEE7E}"/>
                </a:ext>
              </a:extLst>
            </p:cNvPr>
            <p:cNvSpPr>
              <a:spLocks noChangeShapeType="1"/>
            </p:cNvSpPr>
            <p:nvPr/>
          </p:nvSpPr>
          <p:spPr bwMode="auto">
            <a:xfrm flipH="1">
              <a:off x="2928" y="1936"/>
              <a:ext cx="256" cy="18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8" name="Line 123">
              <a:extLst>
                <a:ext uri="{FF2B5EF4-FFF2-40B4-BE49-F238E27FC236}">
                  <a16:creationId xmlns:a16="http://schemas.microsoft.com/office/drawing/2014/main" id="{3B24DDF1-E2A3-4666-B636-011724728663}"/>
                </a:ext>
              </a:extLst>
            </p:cNvPr>
            <p:cNvSpPr>
              <a:spLocks noChangeShapeType="1"/>
            </p:cNvSpPr>
            <p:nvPr/>
          </p:nvSpPr>
          <p:spPr bwMode="auto">
            <a:xfrm flipH="1">
              <a:off x="3216" y="1768"/>
              <a:ext cx="368" cy="12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9" name="Line 124">
              <a:extLst>
                <a:ext uri="{FF2B5EF4-FFF2-40B4-BE49-F238E27FC236}">
                  <a16:creationId xmlns:a16="http://schemas.microsoft.com/office/drawing/2014/main" id="{90C66CD3-9105-485F-93A8-EFE0F95F1D13}"/>
                </a:ext>
              </a:extLst>
            </p:cNvPr>
            <p:cNvSpPr>
              <a:spLocks noChangeShapeType="1"/>
            </p:cNvSpPr>
            <p:nvPr/>
          </p:nvSpPr>
          <p:spPr bwMode="auto">
            <a:xfrm flipH="1" flipV="1">
              <a:off x="3648" y="1760"/>
              <a:ext cx="464"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0" name="Line 125">
              <a:extLst>
                <a:ext uri="{FF2B5EF4-FFF2-40B4-BE49-F238E27FC236}">
                  <a16:creationId xmlns:a16="http://schemas.microsoft.com/office/drawing/2014/main" id="{127211C5-90C0-4554-83C7-2FBBEFED0437}"/>
                </a:ext>
              </a:extLst>
            </p:cNvPr>
            <p:cNvSpPr>
              <a:spLocks noChangeShapeType="1"/>
            </p:cNvSpPr>
            <p:nvPr/>
          </p:nvSpPr>
          <p:spPr bwMode="auto">
            <a:xfrm flipH="1" flipV="1">
              <a:off x="4168" y="1768"/>
              <a:ext cx="368" cy="16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1" name="Line 126">
              <a:extLst>
                <a:ext uri="{FF2B5EF4-FFF2-40B4-BE49-F238E27FC236}">
                  <a16:creationId xmlns:a16="http://schemas.microsoft.com/office/drawing/2014/main" id="{4D18D4A4-AA2B-4DC6-9643-8D90D42DBCEE}"/>
                </a:ext>
              </a:extLst>
            </p:cNvPr>
            <p:cNvSpPr>
              <a:spLocks noChangeShapeType="1"/>
            </p:cNvSpPr>
            <p:nvPr/>
          </p:nvSpPr>
          <p:spPr bwMode="auto">
            <a:xfrm flipH="1" flipV="1">
              <a:off x="1944" y="1536"/>
              <a:ext cx="640" cy="74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2" name="Line 127">
              <a:extLst>
                <a:ext uri="{FF2B5EF4-FFF2-40B4-BE49-F238E27FC236}">
                  <a16:creationId xmlns:a16="http://schemas.microsoft.com/office/drawing/2014/main" id="{AA19E043-7DF0-458A-9B29-9EBA9784BA3C}"/>
                </a:ext>
              </a:extLst>
            </p:cNvPr>
            <p:cNvSpPr>
              <a:spLocks noChangeShapeType="1"/>
            </p:cNvSpPr>
            <p:nvPr/>
          </p:nvSpPr>
          <p:spPr bwMode="auto">
            <a:xfrm flipH="1" flipV="1">
              <a:off x="3016" y="2152"/>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3" name="Line 128">
              <a:extLst>
                <a:ext uri="{FF2B5EF4-FFF2-40B4-BE49-F238E27FC236}">
                  <a16:creationId xmlns:a16="http://schemas.microsoft.com/office/drawing/2014/main" id="{9E8C6F15-F097-471D-B883-70A6503D5BEF}"/>
                </a:ext>
              </a:extLst>
            </p:cNvPr>
            <p:cNvSpPr>
              <a:spLocks noChangeShapeType="1"/>
            </p:cNvSpPr>
            <p:nvPr/>
          </p:nvSpPr>
          <p:spPr bwMode="auto">
            <a:xfrm flipH="1" flipV="1">
              <a:off x="3424"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4" name="Line 129">
              <a:extLst>
                <a:ext uri="{FF2B5EF4-FFF2-40B4-BE49-F238E27FC236}">
                  <a16:creationId xmlns:a16="http://schemas.microsoft.com/office/drawing/2014/main" id="{4C647609-DF9B-4043-AA12-AA7A1DBA0342}"/>
                </a:ext>
              </a:extLst>
            </p:cNvPr>
            <p:cNvSpPr>
              <a:spLocks noChangeShapeType="1"/>
            </p:cNvSpPr>
            <p:nvPr/>
          </p:nvSpPr>
          <p:spPr bwMode="auto">
            <a:xfrm flipH="1" flipV="1">
              <a:off x="3832"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5" name="Line 130">
              <a:extLst>
                <a:ext uri="{FF2B5EF4-FFF2-40B4-BE49-F238E27FC236}">
                  <a16:creationId xmlns:a16="http://schemas.microsoft.com/office/drawing/2014/main" id="{5373CEA8-0710-4B14-A7B4-A565424E1A0D}"/>
                </a:ext>
              </a:extLst>
            </p:cNvPr>
            <p:cNvSpPr>
              <a:spLocks noChangeShapeType="1"/>
            </p:cNvSpPr>
            <p:nvPr/>
          </p:nvSpPr>
          <p:spPr bwMode="auto">
            <a:xfrm flipH="1" flipV="1">
              <a:off x="4296" y="2128"/>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6" name="Line 131">
              <a:extLst>
                <a:ext uri="{FF2B5EF4-FFF2-40B4-BE49-F238E27FC236}">
                  <a16:creationId xmlns:a16="http://schemas.microsoft.com/office/drawing/2014/main" id="{89A028C5-CD78-4B4E-9BA4-A4A629E7BA64}"/>
                </a:ext>
              </a:extLst>
            </p:cNvPr>
            <p:cNvSpPr>
              <a:spLocks noChangeShapeType="1"/>
            </p:cNvSpPr>
            <p:nvPr/>
          </p:nvSpPr>
          <p:spPr bwMode="auto">
            <a:xfrm>
              <a:off x="4485" y="2145"/>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7" name="Line 132">
              <a:extLst>
                <a:ext uri="{FF2B5EF4-FFF2-40B4-BE49-F238E27FC236}">
                  <a16:creationId xmlns:a16="http://schemas.microsoft.com/office/drawing/2014/main" id="{38199E44-1E9C-47B9-8792-A8492D6F4714}"/>
                </a:ext>
              </a:extLst>
            </p:cNvPr>
            <p:cNvSpPr>
              <a:spLocks noChangeShapeType="1"/>
            </p:cNvSpPr>
            <p:nvPr/>
          </p:nvSpPr>
          <p:spPr bwMode="auto">
            <a:xfrm>
              <a:off x="4020" y="2143"/>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8" name="Line 133">
              <a:extLst>
                <a:ext uri="{FF2B5EF4-FFF2-40B4-BE49-F238E27FC236}">
                  <a16:creationId xmlns:a16="http://schemas.microsoft.com/office/drawing/2014/main" id="{323A5990-D509-4E23-9AC5-F947A0CB8C42}"/>
                </a:ext>
              </a:extLst>
            </p:cNvPr>
            <p:cNvSpPr>
              <a:spLocks noChangeShapeType="1"/>
            </p:cNvSpPr>
            <p:nvPr/>
          </p:nvSpPr>
          <p:spPr bwMode="auto">
            <a:xfrm>
              <a:off x="3626" y="2130"/>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9" name="Line 134">
              <a:extLst>
                <a:ext uri="{FF2B5EF4-FFF2-40B4-BE49-F238E27FC236}">
                  <a16:creationId xmlns:a16="http://schemas.microsoft.com/office/drawing/2014/main" id="{ABFC1B2E-DDB2-4065-9BB5-FFC0E0E9441C}"/>
                </a:ext>
              </a:extLst>
            </p:cNvPr>
            <p:cNvSpPr>
              <a:spLocks noChangeShapeType="1"/>
            </p:cNvSpPr>
            <p:nvPr/>
          </p:nvSpPr>
          <p:spPr bwMode="auto">
            <a:xfrm>
              <a:off x="3214" y="2142"/>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0973" name="Text Box 135">
            <a:extLst>
              <a:ext uri="{FF2B5EF4-FFF2-40B4-BE49-F238E27FC236}">
                <a16:creationId xmlns:a16="http://schemas.microsoft.com/office/drawing/2014/main" id="{E5D7FABE-B321-49D4-8864-ACC018601BB8}"/>
              </a:ext>
            </a:extLst>
          </p:cNvPr>
          <p:cNvSpPr txBox="1">
            <a:spLocks noChangeArrowheads="1"/>
          </p:cNvSpPr>
          <p:nvPr/>
        </p:nvSpPr>
        <p:spPr bwMode="auto">
          <a:xfrm>
            <a:off x="5927725" y="801688"/>
            <a:ext cx="275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4" name="Rectangle 136">
            <a:extLst>
              <a:ext uri="{FF2B5EF4-FFF2-40B4-BE49-F238E27FC236}">
                <a16:creationId xmlns:a16="http://schemas.microsoft.com/office/drawing/2014/main" id="{ADEBF084-E715-47B9-AC21-66B0E02820D5}"/>
              </a:ext>
            </a:extLst>
          </p:cNvPr>
          <p:cNvSpPr>
            <a:spLocks noChangeArrowheads="1"/>
          </p:cNvSpPr>
          <p:nvPr/>
        </p:nvSpPr>
        <p:spPr bwMode="auto">
          <a:xfrm>
            <a:off x="736864" y="332618"/>
            <a:ext cx="698473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Bloat in cattle (and in sheep)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Occurrence low: &lt; 0.8% per year</a:t>
            </a:r>
          </a:p>
        </p:txBody>
      </p:sp>
      <p:sp>
        <p:nvSpPr>
          <p:cNvPr id="2" name="Titel 1"/>
          <p:cNvSpPr>
            <a:spLocks noGrp="1"/>
          </p:cNvSpPr>
          <p:nvPr>
            <p:ph type="title"/>
          </p:nvPr>
        </p:nvSpPr>
        <p:spPr/>
        <p:txBody>
          <a:bodyPr/>
          <a:lstStyle/>
          <a:p>
            <a:endParaRPr lang="nl-NL" dirty="0">
              <a:latin typeface="+mn-lt"/>
            </a:endParaRPr>
          </a:p>
        </p:txBody>
      </p:sp>
    </p:spTree>
    <p:extLst>
      <p:ext uri="{BB962C8B-B14F-4D97-AF65-F5344CB8AC3E}">
        <p14:creationId xmlns:p14="http://schemas.microsoft.com/office/powerpoint/2010/main" val="365665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271"/>
                                        </p:tgtEl>
                                        <p:attrNameLst>
                                          <p:attrName>style.visibility</p:attrName>
                                        </p:attrNameLst>
                                      </p:cBhvr>
                                      <p:to>
                                        <p:strVal val="visible"/>
                                      </p:to>
                                    </p:set>
                                    <p:animEffect transition="in" filter="fade">
                                      <p:cBhvr>
                                        <p:cTn id="9" dur="2000"/>
                                        <p:tgtEl>
                                          <p:spTgt spid="49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9193"/>
                                        </p:tgtEl>
                                        <p:attrNameLst>
                                          <p:attrName>style.visibility</p:attrName>
                                        </p:attrNameLst>
                                      </p:cBhvr>
                                      <p:to>
                                        <p:strVal val="visible"/>
                                      </p:to>
                                    </p:set>
                                    <p:animEffect transition="in" filter="fade">
                                      <p:cBhvr>
                                        <p:cTn id="14" dur="2000"/>
                                        <p:tgtEl>
                                          <p:spTgt spid="49193"/>
                                        </p:tgtEl>
                                      </p:cBhvr>
                                    </p:animEffect>
                                  </p:childTnLst>
                                </p:cTn>
                              </p:par>
                              <p:par>
                                <p:cTn id="15" presetID="10" presetClass="exit" presetSubtype="0" fill="hold" nodeType="withEffect">
                                  <p:stCondLst>
                                    <p:cond delay="0"/>
                                  </p:stCondLst>
                                  <p:childTnLst>
                                    <p:animEffect transition="out" filter="fade">
                                      <p:cBhvr>
                                        <p:cTn id="16" dur="2000"/>
                                        <p:tgtEl>
                                          <p:spTgt spid="49271"/>
                                        </p:tgtEl>
                                      </p:cBhvr>
                                    </p:animEffect>
                                    <p:set>
                                      <p:cBhvr>
                                        <p:cTn id="17" dur="1" fill="hold">
                                          <p:stCondLst>
                                            <p:cond delay="1999"/>
                                          </p:stCondLst>
                                        </p:cTn>
                                        <p:tgtEl>
                                          <p:spTgt spid="4927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9253"/>
                                        </p:tgtEl>
                                        <p:attrNameLst>
                                          <p:attrName>style.visibility</p:attrName>
                                        </p:attrNameLst>
                                      </p:cBhvr>
                                      <p:to>
                                        <p:strVal val="visible"/>
                                      </p:to>
                                    </p:set>
                                    <p:animEffect transition="in" filter="fade">
                                      <p:cBhvr>
                                        <p:cTn id="20" dur="2000"/>
                                        <p:tgtEl>
                                          <p:spTgt spid="49253"/>
                                        </p:tgtEl>
                                      </p:cBhvr>
                                    </p:animEffect>
                                  </p:childTnLst>
                                </p:cTn>
                              </p:par>
                              <p:par>
                                <p:cTn id="21" presetID="10" presetClass="entr" presetSubtype="0" fill="hold" nodeType="withEffect">
                                  <p:stCondLst>
                                    <p:cond delay="0"/>
                                  </p:stCondLst>
                                  <p:childTnLst>
                                    <p:set>
                                      <p:cBhvr>
                                        <p:cTn id="22" dur="1" fill="hold">
                                          <p:stCondLst>
                                            <p:cond delay="0"/>
                                          </p:stCondLst>
                                        </p:cTn>
                                        <p:tgtEl>
                                          <p:spTgt spid="49270"/>
                                        </p:tgtEl>
                                        <p:attrNameLst>
                                          <p:attrName>style.visibility</p:attrName>
                                        </p:attrNameLst>
                                      </p:cBhvr>
                                      <p:to>
                                        <p:strVal val="visible"/>
                                      </p:to>
                                    </p:set>
                                    <p:animEffect transition="in" filter="fade">
                                      <p:cBhvr>
                                        <p:cTn id="23" dur="2000"/>
                                        <p:tgtEl>
                                          <p:spTgt spid="49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268"/>
                                        </p:tgtEl>
                                        <p:attrNameLst>
                                          <p:attrName>style.visibility</p:attrName>
                                        </p:attrNameLst>
                                      </p:cBhvr>
                                      <p:to>
                                        <p:strVal val="visible"/>
                                      </p:to>
                                    </p:set>
                                    <p:animEffect transition="in" filter="fade">
                                      <p:cBhvr>
                                        <p:cTn id="26" dur="2000"/>
                                        <p:tgtEl>
                                          <p:spTgt spid="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1" grpId="0"/>
      <p:bldP spid="4926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1C67B7C9-0BE4-4866-86B7-BEF3E8EE183E}"/>
              </a:ext>
            </a:extLst>
          </p:cNvPr>
          <p:cNvSpPr txBox="1">
            <a:spLocks noChangeArrowheads="1"/>
          </p:cNvSpPr>
          <p:nvPr/>
        </p:nvSpPr>
        <p:spPr bwMode="auto">
          <a:xfrm>
            <a:off x="-789781" y="37960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Anti-quality factors and other secondary metabolites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3011" name="Text Box 3">
            <a:extLst>
              <a:ext uri="{FF2B5EF4-FFF2-40B4-BE49-F238E27FC236}">
                <a16:creationId xmlns:a16="http://schemas.microsoft.com/office/drawing/2014/main" id="{5C1CA795-581F-42BD-BED3-A3324E43FFA3}"/>
              </a:ext>
            </a:extLst>
          </p:cNvPr>
          <p:cNvSpPr txBox="1">
            <a:spLocks noChangeArrowheads="1"/>
          </p:cNvSpPr>
          <p:nvPr/>
        </p:nvSpPr>
        <p:spPr bwMode="auto">
          <a:xfrm>
            <a:off x="381000" y="1244600"/>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Cyanogenic glucosides in some cultivars of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and</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(asphyxiation in grazing animals). Levels generally low.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algn="l"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Significant infertility problems in sheep grazing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because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phyto</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-oestrogens.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Cattle are less susceptible. </a:t>
            </a:r>
            <a:endPar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Cultivars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with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low content are increasingly available. </a:t>
            </a:r>
          </a:p>
        </p:txBody>
      </p:sp>
      <p:pic>
        <p:nvPicPr>
          <p:cNvPr id="43012" name="Picture 4">
            <a:extLst>
              <a:ext uri="{FF2B5EF4-FFF2-40B4-BE49-F238E27FC236}">
                <a16:creationId xmlns:a16="http://schemas.microsoft.com/office/drawing/2014/main" id="{C302880E-3D0D-4D7A-86C1-7511401D48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964" y="1676688"/>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3B6B0DC9-919B-4835-B285-8635CB472B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8600" y="3937288"/>
            <a:ext cx="1011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06BFB0CA-43C6-4A23-BAB5-5EEF454D0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650" y="1687007"/>
            <a:ext cx="950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0901689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5D3F742-9C78-446B-B6A7-0797FF666C5A}"/>
              </a:ext>
            </a:extLst>
          </p:cNvPr>
          <p:cNvSpPr txBox="1">
            <a:spLocks noChangeArrowheads="1"/>
          </p:cNvSpPr>
          <p:nvPr/>
        </p:nvSpPr>
        <p:spPr bwMode="auto">
          <a:xfrm>
            <a:off x="0" y="314037"/>
            <a:ext cx="74906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Anti-quality factors and other secondary metabolites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5059" name="Text Box 3">
            <a:extLst>
              <a:ext uri="{FF2B5EF4-FFF2-40B4-BE49-F238E27FC236}">
                <a16:creationId xmlns:a16="http://schemas.microsoft.com/office/drawing/2014/main" id="{884A4A80-4C33-4C5C-AA11-A90F7F01A865}"/>
              </a:ext>
            </a:extLst>
          </p:cNvPr>
          <p:cNvSpPr txBox="1">
            <a:spLocks noChangeArrowheads="1"/>
          </p:cNvSpPr>
          <p:nvPr/>
        </p:nvSpPr>
        <p:spPr bwMode="auto">
          <a:xfrm>
            <a:off x="381000" y="1028700"/>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Flavonoids as well as fatty acids can affect the chemical and sensorial properties of sheep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Cabiddu</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 and cow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Bertilsson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2002) milk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Some forage legumes could increase the milk polyunsaturated fatty acid concentration and affect in a pleasant way the flavour of milk and cheese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BUT oxidation products of polyunsaturated acids, such as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-aldehydes and peroxides, can produce bad flavour in dairy products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Rochon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2004)</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477198408"/>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2E3421DD-0AB0-40A1-9BAE-C5711EE15286}"/>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Nitrogen fixation</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7107" name="Text Box 3">
            <a:extLst>
              <a:ext uri="{FF2B5EF4-FFF2-40B4-BE49-F238E27FC236}">
                <a16:creationId xmlns:a16="http://schemas.microsoft.com/office/drawing/2014/main" id="{69668EDD-1AF3-4A53-BC1A-0F1EC83260E6}"/>
              </a:ext>
            </a:extLst>
          </p:cNvPr>
          <p:cNvSpPr txBox="1">
            <a:spLocks noChangeArrowheads="1"/>
          </p:cNvSpPr>
          <p:nvPr/>
        </p:nvSpPr>
        <p:spPr bwMode="auto">
          <a:xfrm>
            <a:off x="381000" y="733425"/>
            <a:ext cx="8763000" cy="46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Transfer of N from legume to grass can occur in three ways: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exudation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 low molecular weight organic-N compounds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degradation of senescent legume organs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(nodules</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roots, leaves and stems)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excrements of grazing livestock, especially urine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second and the third route are the most important in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grasslands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Underground transfer is 25-50% of the total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Proportion of N fixed transferred to grasses highly variable: </a:t>
            </a:r>
            <a:endPar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13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 34%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Heichel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and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Henjum</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58626512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15D0A392-FD6D-4F95-A1C5-58E6D9D5BF3B}"/>
              </a:ext>
            </a:extLst>
          </p:cNvPr>
          <p:cNvSpPr txBox="1">
            <a:spLocks noChangeArrowheads="1"/>
          </p:cNvSpPr>
          <p:nvPr/>
        </p:nvSpPr>
        <p:spPr bwMode="auto">
          <a:xfrm>
            <a:off x="381000" y="230832"/>
            <a:ext cx="838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Nitrogen fixation</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9155" name="Text Box 3">
            <a:extLst>
              <a:ext uri="{FF2B5EF4-FFF2-40B4-BE49-F238E27FC236}">
                <a16:creationId xmlns:a16="http://schemas.microsoft.com/office/drawing/2014/main" id="{34EDD29F-AE36-4860-8883-4D52A0A9561C}"/>
              </a:ext>
            </a:extLst>
          </p:cNvPr>
          <p:cNvSpPr txBox="1">
            <a:spLocks noChangeArrowheads="1"/>
          </p:cNvSpPr>
          <p:nvPr/>
        </p:nvSpPr>
        <p:spPr bwMode="auto">
          <a:xfrm>
            <a:off x="381000" y="1028700"/>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Several types of assessment methods: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Nitrogen yield difference (NYD)</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Nitrogen Fertilizer Replacement Value (NFRV)</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Acetylene reduction</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a:t>
            </a:r>
            <a:r>
              <a:rPr kumimoji="0" lang="en-GB" altLang="nl-NL" sz="20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15</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isotope-based methods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All these methods have disadvantages and none is totally reliable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Some of the isotope-based techniques may be more precise</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970023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ubrik 1"/>
          <p:cNvSpPr>
            <a:spLocks noGrp="1"/>
          </p:cNvSpPr>
          <p:nvPr>
            <p:ph type="title"/>
          </p:nvPr>
        </p:nvSpPr>
        <p:spPr>
          <a:xfrm>
            <a:off x="628650" y="365126"/>
            <a:ext cx="6154287" cy="849525"/>
          </a:xfrm>
        </p:spPr>
        <p:txBody>
          <a:bodyPr/>
          <a:lstStyle/>
          <a:p>
            <a:pPr algn="l"/>
            <a:r>
              <a:rPr lang="en-US" altLang="sv-SE" sz="2400" dirty="0">
                <a:solidFill>
                  <a:schemeClr val="tx1"/>
                </a:solidFill>
                <a:latin typeface="+mn-lt"/>
                <a:cs typeface="Times New Roman" panose="02020603050405020304" pitchFamily="18" charset="0"/>
              </a:rPr>
              <a:t>Silo systems </a:t>
            </a:r>
            <a:r>
              <a:rPr lang="en-US" altLang="sv-SE" sz="2400" dirty="0" smtClean="0">
                <a:solidFill>
                  <a:schemeClr val="tx1"/>
                </a:solidFill>
                <a:latin typeface="+mn-lt"/>
                <a:cs typeface="Times New Roman" panose="02020603050405020304" pitchFamily="18" charset="0"/>
              </a:rPr>
              <a:t>in Sweden</a:t>
            </a:r>
            <a:r>
              <a:rPr lang="en-US" altLang="sv-SE" sz="2400" dirty="0" smtClean="0">
                <a:solidFill>
                  <a:schemeClr val="tx1"/>
                </a:solidFill>
                <a:latin typeface="+mn-lt"/>
              </a:rPr>
              <a:t/>
            </a:r>
            <a:br>
              <a:rPr lang="en-US" altLang="sv-SE" sz="2400" dirty="0" smtClean="0">
                <a:solidFill>
                  <a:schemeClr val="tx1"/>
                </a:solidFill>
                <a:latin typeface="+mn-lt"/>
              </a:rPr>
            </a:br>
            <a:r>
              <a:rPr lang="en-US" altLang="sv-SE" sz="1800" b="0" dirty="0">
                <a:solidFill>
                  <a:schemeClr val="tx1"/>
                </a:solidFill>
                <a:latin typeface="+mn-lt"/>
                <a:cs typeface="Times New Roman" panose="02020603050405020304" pitchFamily="18" charset="0"/>
              </a:rPr>
              <a:t>Expressed as % of total quantity of silage</a:t>
            </a:r>
            <a:endParaRPr lang="en-US" altLang="sv-SE" sz="2200" b="0" dirty="0">
              <a:solidFill>
                <a:schemeClr val="tx1"/>
              </a:solidFill>
              <a:latin typeface="+mn-lt"/>
              <a:cs typeface="Times New Roman" panose="02020603050405020304" pitchFamily="18" charset="0"/>
            </a:endParaRPr>
          </a:p>
        </p:txBody>
      </p:sp>
      <p:graphicFrame>
        <p:nvGraphicFramePr>
          <p:cNvPr id="53250" name="Platshållare för innehåll 4"/>
          <p:cNvGraphicFramePr>
            <a:graphicFrameLocks noGrp="1"/>
          </p:cNvGraphicFramePr>
          <p:nvPr>
            <p:ph idx="1"/>
            <p:extLst/>
          </p:nvPr>
        </p:nvGraphicFramePr>
        <p:xfrm>
          <a:off x="647398" y="1981200"/>
          <a:ext cx="5829300" cy="4114800"/>
        </p:xfrm>
        <a:graphic>
          <a:graphicData uri="http://schemas.openxmlformats.org/presentationml/2006/ole">
            <mc:AlternateContent xmlns:mc="http://schemas.openxmlformats.org/markup-compatibility/2006">
              <mc:Choice xmlns:v="urn:schemas-microsoft-com:vml" Requires="v">
                <p:oleObj spid="_x0000_s1062" name="Diagram" r:id="rId4" imgW="7772400" imgH="4114800" progId="Excel.Chart.8">
                  <p:embed/>
                </p:oleObj>
              </mc:Choice>
              <mc:Fallback>
                <p:oleObj name="Diagram" r:id="rId4" imgW="7772400" imgH="4114800" progId="Excel.Chart.8">
                  <p:embed/>
                  <p:pic>
                    <p:nvPicPr>
                      <p:cNvPr id="53250" name="Platshållare för innehåll 4"/>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8" y="1981200"/>
                        <a:ext cx="5829300" cy="4114800"/>
                      </a:xfrm>
                      <a:prstGeom prst="rect">
                        <a:avLst/>
                      </a:prstGeom>
                      <a:ln w="28575">
                        <a:solidFill>
                          <a:schemeClr val="accent3"/>
                        </a:solidFill>
                      </a:ln>
                    </p:spPr>
                  </p:pic>
                </p:oleObj>
              </mc:Fallback>
            </mc:AlternateContent>
          </a:graphicData>
        </a:graphic>
      </p:graphicFrame>
      <p:sp>
        <p:nvSpPr>
          <p:cNvPr id="2" name="textruta 1"/>
          <p:cNvSpPr txBox="1"/>
          <p:nvPr/>
        </p:nvSpPr>
        <p:spPr>
          <a:xfrm>
            <a:off x="2744363" y="5591908"/>
            <a:ext cx="17320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Wrapped</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forage</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2845475" y="2133600"/>
            <a:ext cx="1239716" cy="61555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Bunker silo</a:t>
            </a:r>
          </a:p>
        </p:txBody>
      </p:sp>
      <p:sp>
        <p:nvSpPr>
          <p:cNvPr id="5" name="textruta 4"/>
          <p:cNvSpPr txBox="1"/>
          <p:nvPr/>
        </p:nvSpPr>
        <p:spPr>
          <a:xfrm>
            <a:off x="4599541" y="3804140"/>
            <a:ext cx="7367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Tower silo</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6373504" y="6328337"/>
            <a:ext cx="2483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(Pettersson </a:t>
            </a:r>
            <a:r>
              <a:rPr kumimoji="0" lang="sv-SE"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2009)</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67978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809B178-C1FA-4614-9A33-B9653A5BA8C3}"/>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Nitrogen fixation</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1203" name="Text Box 3">
            <a:extLst>
              <a:ext uri="{FF2B5EF4-FFF2-40B4-BE49-F238E27FC236}">
                <a16:creationId xmlns:a16="http://schemas.microsoft.com/office/drawing/2014/main" id="{3F212424-8A84-45D9-83C1-E56ED5CB1A4B}"/>
              </a:ext>
            </a:extLst>
          </p:cNvPr>
          <p:cNvSpPr txBox="1">
            <a:spLocks noChangeArrowheads="1"/>
          </p:cNvSpPr>
          <p:nvPr/>
        </p:nvSpPr>
        <p:spPr bwMode="auto">
          <a:xfrm>
            <a:off x="381000" y="685800"/>
            <a:ext cx="8763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Typical values (kg N/</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ha.year</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White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clover: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100-300</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Red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clover: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200-400</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Birdsfoot</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trefoil,	maximum: 140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err="1" smtClean="0">
                <a:ln>
                  <a:noFill/>
                </a:ln>
                <a:solidFill>
                  <a:prstClr val="black"/>
                </a:solidFill>
                <a:effectLst/>
                <a:uLnTx/>
                <a:uFillTx/>
                <a:latin typeface="Calibri"/>
                <a:ea typeface="MS PGothic" panose="020B0600070205080204" pitchFamily="34" charset="-128"/>
                <a:cs typeface="+mn-cs"/>
              </a:rPr>
              <a:t>Sainfoin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		can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be very low</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amount fixed is proportionate to the legume content of the sward: </a:t>
            </a:r>
          </a:p>
        </p:txBody>
      </p:sp>
      <p:graphicFrame>
        <p:nvGraphicFramePr>
          <p:cNvPr id="137244" name="Group 28">
            <a:extLst>
              <a:ext uri="{FF2B5EF4-FFF2-40B4-BE49-F238E27FC236}">
                <a16:creationId xmlns:a16="http://schemas.microsoft.com/office/drawing/2014/main" id="{17C8515F-095A-4A5D-8AAA-6DE7FC6182FA}"/>
              </a:ext>
            </a:extLst>
          </p:cNvPr>
          <p:cNvGraphicFramePr>
            <a:graphicFrameLocks noGrp="1"/>
          </p:cNvGraphicFramePr>
          <p:nvPr>
            <p:extLst/>
          </p:nvPr>
        </p:nvGraphicFramePr>
        <p:xfrm>
          <a:off x="0" y="4824413"/>
          <a:ext cx="9144000" cy="1798638"/>
        </p:xfrm>
        <a:graphic>
          <a:graphicData uri="http://schemas.openxmlformats.org/drawingml/2006/table">
            <a:tbl>
              <a:tblPr>
                <a:tableStyleId>{69C7853C-536D-4A76-A0AE-DD22124D55A5}</a:tableStyleId>
              </a:tblPr>
              <a:tblGrid>
                <a:gridCol w="2911475">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N (kg) fixed per t of DM</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White clover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30-46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Red clover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24-36</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bl>
          </a:graphicData>
        </a:graphic>
      </p:graphicFrame>
      <p:pic>
        <p:nvPicPr>
          <p:cNvPr id="51218" name="Picture 29">
            <a:extLst>
              <a:ext uri="{FF2B5EF4-FFF2-40B4-BE49-F238E27FC236}">
                <a16:creationId xmlns:a16="http://schemas.microsoft.com/office/drawing/2014/main" id="{517A8045-A48B-4376-8C74-754C9B2858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1550" y="608260"/>
            <a:ext cx="9906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0">
            <a:extLst>
              <a:ext uri="{FF2B5EF4-FFF2-40B4-BE49-F238E27FC236}">
                <a16:creationId xmlns:a16="http://schemas.microsoft.com/office/drawing/2014/main" id="{7A991B6E-27BC-42C3-8A6A-82C691C5F9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1550" y="135279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2">
            <a:extLst>
              <a:ext uri="{FF2B5EF4-FFF2-40B4-BE49-F238E27FC236}">
                <a16:creationId xmlns:a16="http://schemas.microsoft.com/office/drawing/2014/main" id="{655B9E38-A413-4204-9694-0541E69E3A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1550" y="225688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3">
            <a:extLst>
              <a:ext uri="{FF2B5EF4-FFF2-40B4-BE49-F238E27FC236}">
                <a16:creationId xmlns:a16="http://schemas.microsoft.com/office/drawing/2014/main" id="{4D6B24F6-DD7A-4DAB-933F-70FE7C26596F}"/>
              </a:ext>
            </a:extLst>
          </p:cNvPr>
          <p:cNvPicPr>
            <a:picLocks noChangeAspect="1" noChangeArrowheads="1"/>
          </p:cNvPicPr>
          <p:nvPr/>
        </p:nvPicPr>
        <p:blipFill>
          <a:blip r:embed="rId6" cstate="screen">
            <a:lum contrast="36000"/>
            <a:extLst>
              <a:ext uri="{28A0092B-C50C-407E-A947-70E740481C1C}">
                <a14:useLocalDpi xmlns:a14="http://schemas.microsoft.com/office/drawing/2010/main"/>
              </a:ext>
            </a:extLst>
          </a:blip>
          <a:srcRect/>
          <a:stretch>
            <a:fillRect/>
          </a:stretch>
        </p:blipFill>
        <p:spPr bwMode="auto">
          <a:xfrm>
            <a:off x="6051550" y="3007246"/>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45224050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62475161-DB8B-406E-B986-25C72DBF0AE1}"/>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Nitrogen fixation</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3251" name="Text Box 3">
            <a:extLst>
              <a:ext uri="{FF2B5EF4-FFF2-40B4-BE49-F238E27FC236}">
                <a16:creationId xmlns:a16="http://schemas.microsoft.com/office/drawing/2014/main" id="{6EC4FB5B-2C76-4E70-840F-1BC3D1FFE430}"/>
              </a:ext>
            </a:extLst>
          </p:cNvPr>
          <p:cNvSpPr txBox="1">
            <a:spLocks noChangeArrowheads="1"/>
          </p:cNvSpPr>
          <p:nvPr/>
        </p:nvSpPr>
        <p:spPr bwMode="auto">
          <a:xfrm>
            <a:off x="381000" y="475520"/>
            <a:ext cx="83820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 transfer in grassland/crop rotation with red clover</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smtClean="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smtClean="0">
                <a:ln>
                  <a:noFill/>
                </a:ln>
                <a:solidFill>
                  <a:srgbClr val="9BBB59"/>
                </a:solidFill>
                <a:effectLst/>
                <a:uLnTx/>
                <a:uFillTx/>
                <a:latin typeface="Calibri"/>
                <a:ea typeface="MS PGothic" panose="020B0600070205080204" pitchFamily="34" charset="-128"/>
                <a:cs typeface="+mn-cs"/>
              </a:rPr>
              <a:t>Leys</a:t>
            </a:r>
            <a:endPar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About 6O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for the subsequent crop</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rPr>
              <a:t>Land set-asides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80-160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for the following crop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after legume/grass mixtures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160-260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after pure legume swards</a:t>
            </a:r>
          </a:p>
        </p:txBody>
      </p:sp>
      <p:grpSp>
        <p:nvGrpSpPr>
          <p:cNvPr id="53252" name="Group 24">
            <a:extLst>
              <a:ext uri="{FF2B5EF4-FFF2-40B4-BE49-F238E27FC236}">
                <a16:creationId xmlns:a16="http://schemas.microsoft.com/office/drawing/2014/main" id="{21BE4B0E-05BD-4E29-AA8C-33D38E3F69F6}"/>
              </a:ext>
            </a:extLst>
          </p:cNvPr>
          <p:cNvGrpSpPr>
            <a:grpSpLocks/>
          </p:cNvGrpSpPr>
          <p:nvPr/>
        </p:nvGrpSpPr>
        <p:grpSpPr bwMode="auto">
          <a:xfrm>
            <a:off x="1439862" y="903287"/>
            <a:ext cx="6264275" cy="2678113"/>
            <a:chOff x="806" y="576"/>
            <a:chExt cx="3946" cy="1687"/>
          </a:xfrm>
        </p:grpSpPr>
        <p:sp>
          <p:nvSpPr>
            <p:cNvPr id="53253" name="Rectangle 18">
              <a:extLst>
                <a:ext uri="{FF2B5EF4-FFF2-40B4-BE49-F238E27FC236}">
                  <a16:creationId xmlns:a16="http://schemas.microsoft.com/office/drawing/2014/main" id="{CD94F059-307E-4C91-BCED-BCD76A8B5445}"/>
                </a:ext>
              </a:extLst>
            </p:cNvPr>
            <p:cNvSpPr>
              <a:spLocks noChangeArrowheads="1"/>
            </p:cNvSpPr>
            <p:nvPr/>
          </p:nvSpPr>
          <p:spPr bwMode="auto">
            <a:xfrm>
              <a:off x="1920" y="912"/>
              <a:ext cx="912" cy="1344"/>
            </a:xfrm>
            <a:prstGeom prst="rect">
              <a:avLst/>
            </a:prstGeom>
            <a:solidFill>
              <a:srgbClr val="009A73"/>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leys</a:t>
              </a:r>
            </a:p>
          </p:txBody>
        </p:sp>
        <p:sp>
          <p:nvSpPr>
            <p:cNvPr id="53254" name="Rectangle 19">
              <a:extLst>
                <a:ext uri="{FF2B5EF4-FFF2-40B4-BE49-F238E27FC236}">
                  <a16:creationId xmlns:a16="http://schemas.microsoft.com/office/drawing/2014/main" id="{B23C2DD8-2983-4D8A-91FD-53EB23E9EF47}"/>
                </a:ext>
              </a:extLst>
            </p:cNvPr>
            <p:cNvSpPr>
              <a:spLocks noChangeArrowheads="1"/>
            </p:cNvSpPr>
            <p:nvPr/>
          </p:nvSpPr>
          <p:spPr bwMode="auto">
            <a:xfrm>
              <a:off x="2832" y="919"/>
              <a:ext cx="1920" cy="1344"/>
            </a:xfrm>
            <a:prstGeom prst="rect">
              <a:avLst/>
            </a:prstGeom>
            <a:solidFill>
              <a:srgbClr val="CABE0E"/>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crops</a:t>
              </a:r>
              <a:endParaRPr kumimoji="0" lang="fr-FR"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39284" name="AutoShape 20">
              <a:extLst>
                <a:ext uri="{FF2B5EF4-FFF2-40B4-BE49-F238E27FC236}">
                  <a16:creationId xmlns:a16="http://schemas.microsoft.com/office/drawing/2014/main" id="{C760B7F3-0F73-4F36-A96A-39608D32743F}"/>
                </a:ext>
              </a:extLst>
            </p:cNvPr>
            <p:cNvSpPr>
              <a:spLocks noChangeArrowheads="1"/>
            </p:cNvSpPr>
            <p:nvPr/>
          </p:nvSpPr>
          <p:spPr bwMode="auto">
            <a:xfrm rot="10800000" flipH="1" flipV="1">
              <a:off x="2352" y="672"/>
              <a:ext cx="960" cy="480"/>
            </a:xfrm>
            <a:custGeom>
              <a:avLst/>
              <a:gdLst>
                <a:gd name="T0" fmla="*/ 480 w 21600"/>
                <a:gd name="T1" fmla="*/ 0 h 21600"/>
                <a:gd name="T2" fmla="*/ 120 w 21600"/>
                <a:gd name="T3" fmla="*/ 240 h 21600"/>
                <a:gd name="T4" fmla="*/ 480 w 21600"/>
                <a:gd name="T5" fmla="*/ 120 h 21600"/>
                <a:gd name="T6" fmla="*/ 1080 w 21600"/>
                <a:gd name="T7" fmla="*/ 240 h 21600"/>
                <a:gd name="T8" fmla="*/ 840 w 21600"/>
                <a:gd name="T9" fmla="*/ 360 h 21600"/>
                <a:gd name="T10" fmla="*/ 600 w 21600"/>
                <a:gd name="T11" fmla="*/ 240 h 21600"/>
                <a:gd name="T12" fmla="*/ 0 60000 65536"/>
                <a:gd name="T13" fmla="*/ 0 60000 65536"/>
                <a:gd name="T14" fmla="*/ 0 60000 65536"/>
                <a:gd name="T15" fmla="*/ 0 60000 65536"/>
                <a:gd name="T16" fmla="*/ 0 60000 65536"/>
                <a:gd name="T17" fmla="*/ 0 60000 65536"/>
                <a:gd name="T18" fmla="*/ 3173 w 21600"/>
                <a:gd name="T19" fmla="*/ 3150 h 21600"/>
                <a:gd name="T20" fmla="*/ 18428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3256" name="Text Box 21">
              <a:extLst>
                <a:ext uri="{FF2B5EF4-FFF2-40B4-BE49-F238E27FC236}">
                  <a16:creationId xmlns:a16="http://schemas.microsoft.com/office/drawing/2014/main" id="{683A8AC5-D87B-4173-83E0-69CA4D3BB5B3}"/>
                </a:ext>
              </a:extLst>
            </p:cNvPr>
            <p:cNvSpPr txBox="1">
              <a:spLocks noChangeArrowheads="1"/>
            </p:cNvSpPr>
            <p:nvPr/>
          </p:nvSpPr>
          <p:spPr bwMode="auto">
            <a:xfrm>
              <a:off x="3312" y="576"/>
              <a:ext cx="8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Nitrogen</a:t>
              </a:r>
            </a:p>
          </p:txBody>
        </p:sp>
        <p:pic>
          <p:nvPicPr>
            <p:cNvPr id="53257" name="Picture 23">
              <a:extLst>
                <a:ext uri="{FF2B5EF4-FFF2-40B4-BE49-F238E27FC236}">
                  <a16:creationId xmlns:a16="http://schemas.microsoft.com/office/drawing/2014/main" id="{0821D441-1842-4209-A57F-DA268636F0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 y="912"/>
              <a:ext cx="1114" cy="134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89976678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AB4CA10A-9A3E-4BFA-A130-E6AA3E4DCC0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Utilization of white clover</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143437" name="Group 77">
            <a:extLst>
              <a:ext uri="{FF2B5EF4-FFF2-40B4-BE49-F238E27FC236}">
                <a16:creationId xmlns:a16="http://schemas.microsoft.com/office/drawing/2014/main" id="{C77B5146-191A-427D-A284-061BE0778054}"/>
              </a:ext>
            </a:extLst>
          </p:cNvPr>
          <p:cNvGraphicFramePr>
            <a:graphicFrameLocks noGrp="1"/>
          </p:cNvGraphicFramePr>
          <p:nvPr>
            <p:extLst/>
          </p:nvPr>
        </p:nvGraphicFramePr>
        <p:xfrm>
          <a:off x="83127" y="761999"/>
          <a:ext cx="9059286" cy="5656294"/>
        </p:xfrm>
        <a:graphic>
          <a:graphicData uri="http://schemas.openxmlformats.org/drawingml/2006/table">
            <a:tbl>
              <a:tblPr>
                <a:tableStyleId>{8799B23B-EC83-4686-B30A-512413B5E67A}</a:tableStyleId>
              </a:tblPr>
              <a:tblGrid>
                <a:gridCol w="2490164">
                  <a:extLst>
                    <a:ext uri="{9D8B030D-6E8A-4147-A177-3AD203B41FA5}">
                      <a16:colId xmlns:a16="http://schemas.microsoft.com/office/drawing/2014/main" val="20000"/>
                    </a:ext>
                  </a:extLst>
                </a:gridCol>
                <a:gridCol w="2642750">
                  <a:extLst>
                    <a:ext uri="{9D8B030D-6E8A-4147-A177-3AD203B41FA5}">
                      <a16:colId xmlns:a16="http://schemas.microsoft.com/office/drawing/2014/main" val="20001"/>
                    </a:ext>
                  </a:extLst>
                </a:gridCol>
                <a:gridCol w="3926372">
                  <a:extLst>
                    <a:ext uri="{9D8B030D-6E8A-4147-A177-3AD203B41FA5}">
                      <a16:colId xmlns:a16="http://schemas.microsoft.com/office/drawing/2014/main" val="20002"/>
                    </a:ext>
                  </a:extLst>
                </a:gridCol>
              </a:tblGrid>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Factors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0"/>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N fertilizers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0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High N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1"/>
                  </a:ext>
                </a:extLst>
              </a:tr>
              <a:tr h="474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Period of N application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late summer and autumn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Spring and early summer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2"/>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Type of N fertilizer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Organic</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Inorganic</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3"/>
                  </a:ext>
                </a:extLst>
              </a:tr>
              <a:tr h="11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Type of animal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Cattle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Sheep</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low branching, thin short internodes of </a:t>
                      </a:r>
                      <a:r>
                        <a:rPr kumimoji="0" lang="en-GB" sz="1600" u="none" strike="noStrike" cap="none" normalizeH="0" baseline="0" dirty="0" err="1">
                          <a:ln>
                            <a:noFill/>
                          </a:ln>
                          <a:effectLst/>
                        </a:rPr>
                        <a:t>stolons</a:t>
                      </a:r>
                      <a:r>
                        <a:rPr kumimoji="0" lang="en-GB" sz="1600" u="none" strike="noStrike" cap="none" normalizeH="0" baseline="0" dirty="0">
                          <a:ln>
                            <a:noFill/>
                          </a:ln>
                          <a:effectLst/>
                        </a:rPr>
                        <a:t>, small leaf size, reduced WSC content of </a:t>
                      </a:r>
                      <a:r>
                        <a:rPr kumimoji="0" lang="en-GB" sz="1600" u="none" strike="noStrike" cap="none" normalizeH="0" baseline="0" dirty="0" err="1">
                          <a:ln>
                            <a:noFill/>
                          </a:ln>
                          <a:effectLst/>
                        </a:rPr>
                        <a:t>stolons</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4"/>
                  </a:ext>
                </a:extLst>
              </a:tr>
              <a:tr h="574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Period of sheep grazing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Autumn and early spring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Rest of the year</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5"/>
                  </a:ext>
                </a:extLst>
              </a:tr>
              <a:tr h="35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Defoliation interval</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Frequent (grazing)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Infrequent (cutting)</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6"/>
                  </a:ext>
                </a:extLst>
              </a:tr>
              <a:tr h="110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Cutting system</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Early (silage)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Late (hay)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far red/red light ratio high: stolon branching and number of growing points reduced</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7"/>
                  </a:ext>
                </a:extLst>
              </a:tr>
              <a:tr h="621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Grazing/cutting combination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Interposed silage cut (restoration of stolons)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Trampling (harm </a:t>
                      </a:r>
                      <a:r>
                        <a:rPr kumimoji="0" lang="en-GB" sz="1600" u="none" strike="noStrike" cap="none" normalizeH="0" baseline="0" dirty="0" err="1">
                          <a:ln>
                            <a:noFill/>
                          </a:ln>
                          <a:effectLst/>
                        </a:rPr>
                        <a:t>stolons</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8"/>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Grazing system</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Rotational</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Continuous</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9"/>
                  </a:ext>
                </a:extLst>
              </a:tr>
            </a:tbl>
          </a:graphicData>
        </a:graphic>
      </p:graphicFrame>
      <p:pic>
        <p:nvPicPr>
          <p:cNvPr id="55345" name="Picture 67" descr="smiley-grin">
            <a:extLst>
              <a:ext uri="{FF2B5EF4-FFF2-40B4-BE49-F238E27FC236}">
                <a16:creationId xmlns:a16="http://schemas.microsoft.com/office/drawing/2014/main" id="{96521DFD-77E9-4BCA-8745-66C0707095F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576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70" descr="smiley-sad">
            <a:extLst>
              <a:ext uri="{FF2B5EF4-FFF2-40B4-BE49-F238E27FC236}">
                <a16:creationId xmlns:a16="http://schemas.microsoft.com/office/drawing/2014/main" id="{38C6CC2C-117A-4D7A-B730-881231612E8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7" name="Picture 71" descr="smiley-angry">
            <a:extLst>
              <a:ext uri="{FF2B5EF4-FFF2-40B4-BE49-F238E27FC236}">
                <a16:creationId xmlns:a16="http://schemas.microsoft.com/office/drawing/2014/main" id="{CD33AF40-1492-433B-9101-50244C54026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96200" y="442191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8" name="Picture 76">
            <a:extLst>
              <a:ext uri="{FF2B5EF4-FFF2-40B4-BE49-F238E27FC236}">
                <a16:creationId xmlns:a16="http://schemas.microsoft.com/office/drawing/2014/main" id="{656B3245-9A9C-4D6C-AC86-2CE49B8DD4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9309" y="0"/>
            <a:ext cx="965200"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endParaRPr>
          </a:p>
        </p:txBody>
      </p:sp>
    </p:spTree>
    <p:extLst>
      <p:ext uri="{BB962C8B-B14F-4D97-AF65-F5344CB8AC3E}">
        <p14:creationId xmlns:p14="http://schemas.microsoft.com/office/powerpoint/2010/main" val="127601326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DA772FE2-754C-42C0-81D7-65D93E91C3B6}"/>
              </a:ext>
            </a:extLst>
          </p:cNvPr>
          <p:cNvSpPr>
            <a:spLocks noChangeArrowheads="1"/>
          </p:cNvSpPr>
          <p:nvPr/>
        </p:nvSpPr>
        <p:spPr bwMode="auto">
          <a:xfrm>
            <a:off x="2519363"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7347" name="Line 9">
            <a:extLst>
              <a:ext uri="{FF2B5EF4-FFF2-40B4-BE49-F238E27FC236}">
                <a16:creationId xmlns:a16="http://schemas.microsoft.com/office/drawing/2014/main" id="{2085F06A-FDDF-4AF7-9F3D-D937902530E5}"/>
              </a:ext>
            </a:extLst>
          </p:cNvPr>
          <p:cNvSpPr>
            <a:spLocks noChangeShapeType="1"/>
          </p:cNvSpPr>
          <p:nvPr/>
        </p:nvSpPr>
        <p:spPr bwMode="auto">
          <a:xfrm>
            <a:off x="2362200" y="1828800"/>
            <a:ext cx="0" cy="33528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8" name="Line 10">
            <a:extLst>
              <a:ext uri="{FF2B5EF4-FFF2-40B4-BE49-F238E27FC236}">
                <a16:creationId xmlns:a16="http://schemas.microsoft.com/office/drawing/2014/main" id="{602703C6-7995-41C6-9CA2-90D65BE9C725}"/>
              </a:ext>
            </a:extLst>
          </p:cNvPr>
          <p:cNvSpPr>
            <a:spLocks noChangeShapeType="1"/>
          </p:cNvSpPr>
          <p:nvPr/>
        </p:nvSpPr>
        <p:spPr bwMode="auto">
          <a:xfrm>
            <a:off x="2362200" y="5181600"/>
            <a:ext cx="44958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9" name="Line 13">
            <a:extLst>
              <a:ext uri="{FF2B5EF4-FFF2-40B4-BE49-F238E27FC236}">
                <a16:creationId xmlns:a16="http://schemas.microsoft.com/office/drawing/2014/main" id="{6F872BA7-4671-47CD-9F0E-00710EDDED5C}"/>
              </a:ext>
            </a:extLst>
          </p:cNvPr>
          <p:cNvSpPr>
            <a:spLocks noChangeShapeType="1"/>
          </p:cNvSpPr>
          <p:nvPr/>
        </p:nvSpPr>
        <p:spPr bwMode="auto">
          <a:xfrm>
            <a:off x="2286000" y="18288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0" name="Line 14">
            <a:extLst>
              <a:ext uri="{FF2B5EF4-FFF2-40B4-BE49-F238E27FC236}">
                <a16:creationId xmlns:a16="http://schemas.microsoft.com/office/drawing/2014/main" id="{4F0DAF6C-B3A7-4A63-9F0D-77391804CFED}"/>
              </a:ext>
            </a:extLst>
          </p:cNvPr>
          <p:cNvSpPr>
            <a:spLocks noChangeShapeType="1"/>
          </p:cNvSpPr>
          <p:nvPr/>
        </p:nvSpPr>
        <p:spPr bwMode="auto">
          <a:xfrm>
            <a:off x="2286000" y="25146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1" name="Line 15">
            <a:extLst>
              <a:ext uri="{FF2B5EF4-FFF2-40B4-BE49-F238E27FC236}">
                <a16:creationId xmlns:a16="http://schemas.microsoft.com/office/drawing/2014/main" id="{DEF1E93E-5A6D-4093-A8B4-D0AB9205EF09}"/>
              </a:ext>
            </a:extLst>
          </p:cNvPr>
          <p:cNvSpPr>
            <a:spLocks noChangeShapeType="1"/>
          </p:cNvSpPr>
          <p:nvPr/>
        </p:nvSpPr>
        <p:spPr bwMode="auto">
          <a:xfrm>
            <a:off x="2286000" y="32004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2" name="Line 16">
            <a:extLst>
              <a:ext uri="{FF2B5EF4-FFF2-40B4-BE49-F238E27FC236}">
                <a16:creationId xmlns:a16="http://schemas.microsoft.com/office/drawing/2014/main" id="{AA669C8C-1F6C-4A30-A600-82C09CC28BD6}"/>
              </a:ext>
            </a:extLst>
          </p:cNvPr>
          <p:cNvSpPr>
            <a:spLocks noChangeShapeType="1"/>
          </p:cNvSpPr>
          <p:nvPr/>
        </p:nvSpPr>
        <p:spPr bwMode="auto">
          <a:xfrm>
            <a:off x="2286000" y="38862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3" name="Line 17">
            <a:extLst>
              <a:ext uri="{FF2B5EF4-FFF2-40B4-BE49-F238E27FC236}">
                <a16:creationId xmlns:a16="http://schemas.microsoft.com/office/drawing/2014/main" id="{85B013C1-AF6E-4766-A1EC-4A3B6B64E8F5}"/>
              </a:ext>
            </a:extLst>
          </p:cNvPr>
          <p:cNvSpPr>
            <a:spLocks noChangeShapeType="1"/>
          </p:cNvSpPr>
          <p:nvPr/>
        </p:nvSpPr>
        <p:spPr bwMode="auto">
          <a:xfrm>
            <a:off x="2286000" y="45720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4" name="Line 21">
            <a:extLst>
              <a:ext uri="{FF2B5EF4-FFF2-40B4-BE49-F238E27FC236}">
                <a16:creationId xmlns:a16="http://schemas.microsoft.com/office/drawing/2014/main" id="{9C6945F6-50FB-4D33-84DC-6368E379F049}"/>
              </a:ext>
            </a:extLst>
          </p:cNvPr>
          <p:cNvSpPr>
            <a:spLocks noChangeShapeType="1"/>
          </p:cNvSpPr>
          <p:nvPr/>
        </p:nvSpPr>
        <p:spPr bwMode="auto">
          <a:xfrm>
            <a:off x="35052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5" name="Line 22">
            <a:extLst>
              <a:ext uri="{FF2B5EF4-FFF2-40B4-BE49-F238E27FC236}">
                <a16:creationId xmlns:a16="http://schemas.microsoft.com/office/drawing/2014/main" id="{EDC23DB1-4DE4-428D-8A8A-483CC616EE95}"/>
              </a:ext>
            </a:extLst>
          </p:cNvPr>
          <p:cNvSpPr>
            <a:spLocks noChangeShapeType="1"/>
          </p:cNvSpPr>
          <p:nvPr/>
        </p:nvSpPr>
        <p:spPr bwMode="auto">
          <a:xfrm>
            <a:off x="4572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6" name="Line 23">
            <a:extLst>
              <a:ext uri="{FF2B5EF4-FFF2-40B4-BE49-F238E27FC236}">
                <a16:creationId xmlns:a16="http://schemas.microsoft.com/office/drawing/2014/main" id="{351E60E8-1605-4B01-BF00-124E58B5858D}"/>
              </a:ext>
            </a:extLst>
          </p:cNvPr>
          <p:cNvSpPr>
            <a:spLocks noChangeShapeType="1"/>
          </p:cNvSpPr>
          <p:nvPr/>
        </p:nvSpPr>
        <p:spPr bwMode="auto">
          <a:xfrm>
            <a:off x="5715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7" name="Text Box 24">
            <a:extLst>
              <a:ext uri="{FF2B5EF4-FFF2-40B4-BE49-F238E27FC236}">
                <a16:creationId xmlns:a16="http://schemas.microsoft.com/office/drawing/2014/main" id="{74F2ED8A-6605-4311-BF0C-CB41A002D859}"/>
              </a:ext>
            </a:extLst>
          </p:cNvPr>
          <p:cNvSpPr txBox="1">
            <a:spLocks noChangeArrowheads="1"/>
          </p:cNvSpPr>
          <p:nvPr/>
        </p:nvSpPr>
        <p:spPr bwMode="auto">
          <a:xfrm>
            <a:off x="1828800" y="990600"/>
            <a:ext cx="367613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Clover proportion in summer (%)</a:t>
            </a:r>
          </a:p>
        </p:txBody>
      </p:sp>
      <p:sp>
        <p:nvSpPr>
          <p:cNvPr id="57358" name="Text Box 25">
            <a:extLst>
              <a:ext uri="{FF2B5EF4-FFF2-40B4-BE49-F238E27FC236}">
                <a16:creationId xmlns:a16="http://schemas.microsoft.com/office/drawing/2014/main" id="{058AC8BF-592E-48F1-9716-BCE0F031B902}"/>
              </a:ext>
            </a:extLst>
          </p:cNvPr>
          <p:cNvSpPr txBox="1">
            <a:spLocks noChangeArrowheads="1"/>
          </p:cNvSpPr>
          <p:nvPr/>
        </p:nvSpPr>
        <p:spPr bwMode="auto">
          <a:xfrm>
            <a:off x="2286000" y="6030913"/>
            <a:ext cx="42515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Annual nitrogen fertilisation (kg N/ha)</a:t>
            </a:r>
          </a:p>
        </p:txBody>
      </p:sp>
      <p:sp>
        <p:nvSpPr>
          <p:cNvPr id="57359" name="Text Box 26">
            <a:extLst>
              <a:ext uri="{FF2B5EF4-FFF2-40B4-BE49-F238E27FC236}">
                <a16:creationId xmlns:a16="http://schemas.microsoft.com/office/drawing/2014/main" id="{598397C4-C8EB-481C-B9B2-15C009DB0222}"/>
              </a:ext>
            </a:extLst>
          </p:cNvPr>
          <p:cNvSpPr txBox="1">
            <a:spLocks noChangeArrowheads="1"/>
          </p:cNvSpPr>
          <p:nvPr/>
        </p:nvSpPr>
        <p:spPr bwMode="auto">
          <a:xfrm>
            <a:off x="2438400" y="5181600"/>
            <a:ext cx="48768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6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  0-25	    26-75     76-150    151-250</a:t>
            </a:r>
          </a:p>
        </p:txBody>
      </p:sp>
      <p:sp>
        <p:nvSpPr>
          <p:cNvPr id="57360" name="Text Box 27">
            <a:extLst>
              <a:ext uri="{FF2B5EF4-FFF2-40B4-BE49-F238E27FC236}">
                <a16:creationId xmlns:a16="http://schemas.microsoft.com/office/drawing/2014/main" id="{B217E4DB-1366-408C-943E-8F8E8E729698}"/>
              </a:ext>
            </a:extLst>
          </p:cNvPr>
          <p:cNvSpPr txBox="1">
            <a:spLocks noChangeArrowheads="1"/>
          </p:cNvSpPr>
          <p:nvPr/>
        </p:nvSpPr>
        <p:spPr bwMode="auto">
          <a:xfrm>
            <a:off x="1900238" y="1600200"/>
            <a:ext cx="354584"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20</a:t>
            </a:r>
          </a:p>
        </p:txBody>
      </p:sp>
      <p:sp>
        <p:nvSpPr>
          <p:cNvPr id="57361" name="Line 29">
            <a:extLst>
              <a:ext uri="{FF2B5EF4-FFF2-40B4-BE49-F238E27FC236}">
                <a16:creationId xmlns:a16="http://schemas.microsoft.com/office/drawing/2014/main" id="{1A7F91AB-E656-4F95-A767-286420E806A0}"/>
              </a:ext>
            </a:extLst>
          </p:cNvPr>
          <p:cNvSpPr>
            <a:spLocks noChangeShapeType="1"/>
          </p:cNvSpPr>
          <p:nvPr/>
        </p:nvSpPr>
        <p:spPr bwMode="auto">
          <a:xfrm>
            <a:off x="2895600" y="2514600"/>
            <a:ext cx="1143000" cy="3810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2" name="Line 30">
            <a:extLst>
              <a:ext uri="{FF2B5EF4-FFF2-40B4-BE49-F238E27FC236}">
                <a16:creationId xmlns:a16="http://schemas.microsoft.com/office/drawing/2014/main" id="{28D29E94-658B-44F4-B90C-E21DC23BD6C8}"/>
              </a:ext>
            </a:extLst>
          </p:cNvPr>
          <p:cNvSpPr>
            <a:spLocks noChangeShapeType="1"/>
          </p:cNvSpPr>
          <p:nvPr/>
        </p:nvSpPr>
        <p:spPr bwMode="auto">
          <a:xfrm>
            <a:off x="4038600" y="2895600"/>
            <a:ext cx="1143000" cy="10668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3" name="Line 31">
            <a:extLst>
              <a:ext uri="{FF2B5EF4-FFF2-40B4-BE49-F238E27FC236}">
                <a16:creationId xmlns:a16="http://schemas.microsoft.com/office/drawing/2014/main" id="{6D304BE8-D4FC-45A0-8DC8-867AD78D2EB6}"/>
              </a:ext>
            </a:extLst>
          </p:cNvPr>
          <p:cNvSpPr>
            <a:spLocks noChangeShapeType="1"/>
          </p:cNvSpPr>
          <p:nvPr/>
        </p:nvSpPr>
        <p:spPr bwMode="auto">
          <a:xfrm>
            <a:off x="5181600" y="3962400"/>
            <a:ext cx="1143000" cy="8382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57364" name="Picture 38" descr="image 1">
            <a:extLst>
              <a:ext uri="{FF2B5EF4-FFF2-40B4-BE49-F238E27FC236}">
                <a16:creationId xmlns:a16="http://schemas.microsoft.com/office/drawing/2014/main" id="{6374A8F2-FD43-4689-B443-A5591516C0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108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75074515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F62DD4C-A682-44C7-8D3D-5AA2EA857B22}"/>
              </a:ext>
            </a:extLst>
          </p:cNvPr>
          <p:cNvSpPr txBox="1">
            <a:spLocks noChangeArrowheads="1"/>
          </p:cNvSpPr>
          <p:nvPr/>
        </p:nvSpPr>
        <p:spPr bwMode="auto">
          <a:xfrm>
            <a:off x="-7389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Utilization of red clover</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9395" name="Text Box 3">
            <a:extLst>
              <a:ext uri="{FF2B5EF4-FFF2-40B4-BE49-F238E27FC236}">
                <a16:creationId xmlns:a16="http://schemas.microsoft.com/office/drawing/2014/main" id="{B2590AD9-C2AD-4C65-9ADE-4BFF78C18622}"/>
              </a:ext>
            </a:extLst>
          </p:cNvPr>
          <p:cNvSpPr txBox="1">
            <a:spLocks noChangeArrowheads="1"/>
          </p:cNvSpPr>
          <p:nvPr/>
        </p:nvSpPr>
        <p:spPr bwMode="auto">
          <a:xfrm>
            <a:off x="307110" y="1403639"/>
            <a:ext cx="8382000"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Adapted to infrequent defoliation and thus to conservation</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Leaf losses increase with increased wilting: higher for hay than for silage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Dry matter losses at harvest: 14% to 45%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Leaf loss can be minimized by:</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reducing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number of times hay is handled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handling hay at high humidity</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using hay conditioners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using clover/grass mixtures</a:t>
            </a:r>
          </a:p>
        </p:txBody>
      </p:sp>
      <p:pic>
        <p:nvPicPr>
          <p:cNvPr id="59396" name="Picture 4">
            <a:extLst>
              <a:ext uri="{FF2B5EF4-FFF2-40B4-BE49-F238E27FC236}">
                <a16:creationId xmlns:a16="http://schemas.microsoft.com/office/drawing/2014/main" id="{B4D28709-BFF9-4DC2-9EF4-0D51796297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133C4BF5-33B7-4907-98EE-B37F28FB1F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6463287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704CA5B-1BA6-498D-9018-3D440D77928B}"/>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Utilization of red clover</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61443" name="Text Box 3">
            <a:extLst>
              <a:ext uri="{FF2B5EF4-FFF2-40B4-BE49-F238E27FC236}">
                <a16:creationId xmlns:a16="http://schemas.microsoft.com/office/drawing/2014/main" id="{2F58A53F-2DEB-47B0-B538-E47FE95511C7}"/>
              </a:ext>
            </a:extLst>
          </p:cNvPr>
          <p:cNvSpPr txBox="1">
            <a:spLocks noChangeArrowheads="1"/>
          </p:cNvSpPr>
          <p:nvPr/>
        </p:nvSpPr>
        <p:spPr bwMode="auto">
          <a:xfrm>
            <a:off x="381000" y="1177925"/>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Despite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low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WSC</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high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CP contents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high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buffering capacity</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an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be successfully ensiled if wilted</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Use of an additive can help</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Mixing red clover with grasses</a:t>
            </a:r>
          </a:p>
        </p:txBody>
      </p:sp>
      <p:pic>
        <p:nvPicPr>
          <p:cNvPr id="61444" name="Picture 6">
            <a:extLst>
              <a:ext uri="{FF2B5EF4-FFF2-40B4-BE49-F238E27FC236}">
                <a16:creationId xmlns:a16="http://schemas.microsoft.com/office/drawing/2014/main" id="{8AF37FDC-4402-4EFC-B7AF-0DCE66D97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a16="http://schemas.microsoft.com/office/drawing/2014/main" id="{D7321C90-2363-4610-A130-60E28326D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40138962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517236" y="34174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Environmental issues in legume-based system</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3491" name="Text Box 3">
            <a:extLst>
              <a:ext uri="{FF2B5EF4-FFF2-40B4-BE49-F238E27FC236}">
                <a16:creationId xmlns:a16="http://schemas.microsoft.com/office/drawing/2014/main" id="{46B6BC21-D568-441B-8302-47007D5A2EFA}"/>
              </a:ext>
            </a:extLst>
          </p:cNvPr>
          <p:cNvSpPr txBox="1">
            <a:spLocks noChangeArrowheads="1"/>
          </p:cNvSpPr>
          <p:nvPr/>
        </p:nvSpPr>
        <p:spPr bwMode="auto">
          <a:xfrm>
            <a:off x="381000" y="1675246"/>
            <a:ext cx="8382000"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Legume-based systems have genuine advantages for the efficiency of N use compared with those based on inorganic N fertilizers:</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excess of N supply is avoided</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ammonium form is more abundant in the available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soil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 pool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farm conditions, nitrate leaching losses smaller but stocking rates are usually lower too</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31020259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a:extLst>
              <a:ext uri="{FF2B5EF4-FFF2-40B4-BE49-F238E27FC236}">
                <a16:creationId xmlns:a16="http://schemas.microsoft.com/office/drawing/2014/main" id="{E6BE8201-7E08-427D-AC74-8756C8AC4A35}"/>
              </a:ext>
            </a:extLst>
          </p:cNvPr>
          <p:cNvSpPr txBox="1">
            <a:spLocks noChangeArrowheads="1"/>
          </p:cNvSpPr>
          <p:nvPr/>
        </p:nvSpPr>
        <p:spPr bwMode="auto">
          <a:xfrm>
            <a:off x="-341746"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Environmental issues in legume-based system</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5539" name="Text Box 3">
            <a:extLst>
              <a:ext uri="{FF2B5EF4-FFF2-40B4-BE49-F238E27FC236}">
                <a16:creationId xmlns:a16="http://schemas.microsoft.com/office/drawing/2014/main" id="{6C9F4242-9812-4064-BEDF-BF64432DAB61}"/>
              </a:ext>
            </a:extLst>
          </p:cNvPr>
          <p:cNvSpPr txBox="1">
            <a:spLocks noChangeArrowheads="1"/>
          </p:cNvSpPr>
          <p:nvPr/>
        </p:nvSpPr>
        <p:spPr bwMode="auto">
          <a:xfrm>
            <a:off x="316345" y="1361209"/>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Release similar amounts of nitrate at comparable levels of animal production per hectare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BUT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Leaching in a clover/grass system relative to a 200N grass system varied from 50% to less than 30%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1999)</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Nitrate leaching after ploughing of clover leys: spring ploughing instead of autumn ploughing</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77231135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a:extLst>
              <a:ext uri="{FF2B5EF4-FFF2-40B4-BE49-F238E27FC236}">
                <a16:creationId xmlns:a16="http://schemas.microsoft.com/office/drawing/2014/main" id="{A237FA56-2F8D-422D-8CD6-F76FB47253B1}"/>
              </a:ext>
            </a:extLst>
          </p:cNvPr>
          <p:cNvSpPr txBox="1">
            <a:spLocks noChangeArrowheads="1"/>
          </p:cNvSpPr>
          <p:nvPr/>
        </p:nvSpPr>
        <p:spPr bwMode="auto">
          <a:xfrm>
            <a:off x="-166255"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Environmental issues in legume-based system</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7587" name="Text Box 3">
            <a:extLst>
              <a:ext uri="{FF2B5EF4-FFF2-40B4-BE49-F238E27FC236}">
                <a16:creationId xmlns:a16="http://schemas.microsoft.com/office/drawing/2014/main" id="{30DBFE4E-BE84-42A2-9CB0-DA6787FB18A9}"/>
              </a:ext>
            </a:extLst>
          </p:cNvPr>
          <p:cNvSpPr txBox="1">
            <a:spLocks noChangeArrowheads="1"/>
          </p:cNvSpPr>
          <p:nvPr/>
        </p:nvSpPr>
        <p:spPr bwMode="auto">
          <a:xfrm>
            <a:off x="381000" y="2765425"/>
            <a:ext cx="8382000" cy="1569660"/>
          </a:xfrm>
          <a:prstGeom prst="rect">
            <a:avLst/>
          </a:prstGeom>
          <a:noFill/>
          <a:ln w="25400">
            <a:solidFill>
              <a:srgbClr val="FEFF12"/>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Pimentel et al. (2005) compared a conventional cash-grain system with a typical livestock system (legume-based ley + crops)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Fossil energy inputs: about 30% lower in the second system</a:t>
            </a:r>
          </a:p>
        </p:txBody>
      </p:sp>
      <p:sp>
        <p:nvSpPr>
          <p:cNvPr id="67588" name="Rectangle 4">
            <a:extLst>
              <a:ext uri="{FF2B5EF4-FFF2-40B4-BE49-F238E27FC236}">
                <a16:creationId xmlns:a16="http://schemas.microsoft.com/office/drawing/2014/main" id="{E5980E1A-3E3B-4589-AEAE-3EB62A341DA8}"/>
              </a:ext>
            </a:extLst>
          </p:cNvPr>
          <p:cNvSpPr>
            <a:spLocks noChangeArrowheads="1"/>
          </p:cNvSpPr>
          <p:nvPr/>
        </p:nvSpPr>
        <p:spPr bwMode="auto">
          <a:xfrm>
            <a:off x="381000" y="1056698"/>
            <a:ext cx="8305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Reduction of fossil energy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(synthesis of inorganic N fertilizers)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79148276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a:extLst>
              <a:ext uri="{FF2B5EF4-FFF2-40B4-BE49-F238E27FC236}">
                <a16:creationId xmlns:a16="http://schemas.microsoft.com/office/drawing/2014/main" id="{C12A6E8E-3F5C-4242-A010-BC290D03A2B3}"/>
              </a:ext>
            </a:extLst>
          </p:cNvPr>
          <p:cNvSpPr txBox="1">
            <a:spLocks noChangeArrowheads="1"/>
          </p:cNvSpPr>
          <p:nvPr/>
        </p:nvSpPr>
        <p:spPr bwMode="auto">
          <a:xfrm>
            <a:off x="-378691"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Environmental issues in legume-based system</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9635" name="Text Box 3">
            <a:extLst>
              <a:ext uri="{FF2B5EF4-FFF2-40B4-BE49-F238E27FC236}">
                <a16:creationId xmlns:a16="http://schemas.microsoft.com/office/drawing/2014/main" id="{8D283916-B9A0-43F4-A388-200CD15DBF63}"/>
              </a:ext>
            </a:extLst>
          </p:cNvPr>
          <p:cNvSpPr txBox="1">
            <a:spLocks noChangeArrowheads="1"/>
          </p:cNvSpPr>
          <p:nvPr/>
        </p:nvSpPr>
        <p:spPr bwMode="auto">
          <a:xfrm>
            <a:off x="381000" y="1046018"/>
            <a:ext cx="7054273" cy="4893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Good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source of pollen and nectar 	for some insect species</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Flowers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are attractive </a:t>
            </a: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for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landscape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Many legume-based swards are too dense for birds that cannot use them as a breeding and a feeding cover</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Lucerne is a notable exception: permeable to bird circulation and provides arthropods and nutritious leaves, a shelter against predators and a good nesting place if cut late</a:t>
            </a:r>
          </a:p>
        </p:txBody>
      </p:sp>
      <p:pic>
        <p:nvPicPr>
          <p:cNvPr id="69636" name="Picture 4" descr="image 4">
            <a:extLst>
              <a:ext uri="{FF2B5EF4-FFF2-40B4-BE49-F238E27FC236}">
                <a16:creationId xmlns:a16="http://schemas.microsoft.com/office/drawing/2014/main" id="{50536DBA-329E-4E0D-833C-270F10F0DA87}"/>
              </a:ext>
            </a:extLst>
          </p:cNvPr>
          <p:cNvPicPr>
            <a:picLocks noChangeAspect="1" noChangeArrowheads="1"/>
          </p:cNvPicPr>
          <p:nvPr/>
        </p:nvPicPr>
        <p:blipFill>
          <a:blip r:embed="rId3" cstate="screen">
            <a:lum bright="-2000" contrast="20000"/>
            <a:extLst>
              <a:ext uri="{28A0092B-C50C-407E-A947-70E740481C1C}">
                <a14:useLocalDpi xmlns:a14="http://schemas.microsoft.com/office/drawing/2010/main"/>
              </a:ext>
            </a:extLst>
          </a:blip>
          <a:srcRect/>
          <a:stretch>
            <a:fillRect/>
          </a:stretch>
        </p:blipFill>
        <p:spPr bwMode="auto">
          <a:xfrm>
            <a:off x="7559964" y="1119909"/>
            <a:ext cx="140335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938015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7424" y="491835"/>
            <a:ext cx="6439227" cy="424487"/>
          </a:xfrm>
        </p:spPr>
        <p:txBody>
          <a:bodyPr/>
          <a:lstStyle/>
          <a:p>
            <a:r>
              <a:rPr lang="en-US" sz="2400" dirty="0" smtClean="0">
                <a:solidFill>
                  <a:schemeClr val="tx1"/>
                </a:solidFill>
                <a:latin typeface="+mn-lt"/>
              </a:rPr>
              <a:t>Silo systems</a:t>
            </a:r>
            <a:endParaRPr lang="es-ES" sz="2400" dirty="0">
              <a:solidFill>
                <a:schemeClr val="tx1"/>
              </a:solidFill>
              <a:latin typeface="+mn-lt"/>
            </a:endParaRPr>
          </a:p>
        </p:txBody>
      </p:sp>
      <p:sp>
        <p:nvSpPr>
          <p:cNvPr id="3" name="Rectangle 7"/>
          <p:cNvSpPr>
            <a:spLocks noChangeArrowheads="1"/>
          </p:cNvSpPr>
          <p:nvPr/>
        </p:nvSpPr>
        <p:spPr bwMode="auto">
          <a:xfrm>
            <a:off x="538180" y="5278895"/>
            <a:ext cx="49564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fr-FR" altLang="sv-S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1980s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wooden tower silos</a:t>
            </a: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1990s – steel tower silos</a:t>
            </a: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2000s – bunker silos and round bales</a:t>
            </a:r>
          </a:p>
        </p:txBody>
      </p:sp>
      <p:pic>
        <p:nvPicPr>
          <p:cNvPr id="4" name="Bildobjekt 6" descr="PICT0196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308" y="1135117"/>
            <a:ext cx="55070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PICT038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5683" y="3949263"/>
            <a:ext cx="3878317" cy="29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7794367" y="653321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ruta 7"/>
          <p:cNvSpPr txBox="1"/>
          <p:nvPr/>
        </p:nvSpPr>
        <p:spPr>
          <a:xfrm>
            <a:off x="793492" y="492634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1677946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and prospects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1683" name="Text Box 3">
            <a:extLst>
              <a:ext uri="{FF2B5EF4-FFF2-40B4-BE49-F238E27FC236}">
                <a16:creationId xmlns:a16="http://schemas.microsoft.com/office/drawing/2014/main" id="{9C2C0CF6-2450-4B36-BFB1-375FE7FCADB1}"/>
              </a:ext>
            </a:extLst>
          </p:cNvPr>
          <p:cNvSpPr txBox="1">
            <a:spLocks noChangeArrowheads="1"/>
          </p:cNvSpPr>
          <p:nvPr/>
        </p:nvSpPr>
        <p:spPr bwMode="auto">
          <a:xfrm>
            <a:off x="381000" y="1028700"/>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Two main attributes for future agriculture that reduces production costs and increase farmers</a:t>
            </a:r>
            <a:r>
              <a:rPr kumimoji="0" lang="en-GB" altLang="fr-FR"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income: </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capacity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for N fixation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high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nutritive value and intake potential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extensive systems: reduce N fertilization while maintaining sward yields at an acceptable level</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One of the pillars of organic systems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16175435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D1AC4B7D-4803-461F-A1C9-7BA2F271F004}"/>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and prospects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3731" name="Text Box 3">
            <a:extLst>
              <a:ext uri="{FF2B5EF4-FFF2-40B4-BE49-F238E27FC236}">
                <a16:creationId xmlns:a16="http://schemas.microsoft.com/office/drawing/2014/main" id="{B6F4B5E8-4724-488A-BA06-68782040C125}"/>
              </a:ext>
            </a:extLst>
          </p:cNvPr>
          <p:cNvSpPr txBox="1">
            <a:spLocks noChangeArrowheads="1"/>
          </p:cNvSpPr>
          <p:nvPr/>
        </p:nvSpPr>
        <p:spPr bwMode="auto">
          <a:xfrm>
            <a:off x="381000" y="1066800"/>
            <a:ext cx="8382000"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Main shortcoming: lack of persistence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Grazing: occurrence of bloat should be minimized by the introduction of the genes of CT synthesis within the genome of clovers BUT consumer</a:t>
            </a:r>
            <a:r>
              <a:rPr kumimoji="0" lang="en-GB" altLang="fr-FR"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 acceptance!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Conservation: development of techniques that can minimize leaf losses and control buffering capacity, ammonia content and development of undesirable micro-organisms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427203403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2CE68A8-2D11-486B-88CE-3FFFE3FF0528}"/>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and prospects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5779" name="Text Box 3">
            <a:extLst>
              <a:ext uri="{FF2B5EF4-FFF2-40B4-BE49-F238E27FC236}">
                <a16:creationId xmlns:a16="http://schemas.microsoft.com/office/drawing/2014/main" id="{ECAD716A-A629-4172-8BF1-BF210F502242}"/>
              </a:ext>
            </a:extLst>
          </p:cNvPr>
          <p:cNvSpPr txBox="1">
            <a:spLocks noChangeArrowheads="1"/>
          </p:cNvSpPr>
          <p:nvPr/>
        </p:nvSpPr>
        <p:spPr bwMode="auto">
          <a:xfrm>
            <a:off x="381000" y="1028700"/>
            <a:ext cx="8382000" cy="341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Main positive effect of legumes for the environment: reduction of fossil energy use and the emission of CO</a:t>
            </a:r>
            <a:r>
              <a:rPr kumimoji="0" lang="en-GB" altLang="nl-NL" sz="2400" b="0" i="0" u="none" strike="noStrike" kern="1200" cap="none" spc="0" normalizeH="0" baseline="-25000" noProof="0" dirty="0">
                <a:ln>
                  <a:noFill/>
                </a:ln>
                <a:solidFill>
                  <a:prstClr val="black"/>
                </a:solidFill>
                <a:effectLst/>
                <a:uLnTx/>
                <a:uFillTx/>
                <a:latin typeface="Calibri"/>
                <a:ea typeface="MS PGothic" panose="020B0600070205080204" pitchFamily="34" charset="-128"/>
                <a:cs typeface="+mn-cs"/>
              </a:rPr>
              <a:t>2</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to the atmosphere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Control of N emissions from legume-based systems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Future research: N fixation and utilization efficiency for legumes other than white clover and the impact of legume-based systems on the environment compared with other systems should be monitored by a set of reliable indicators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479226661"/>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4DB08DF-4A59-4B13-980F-7E8901B57E9D}"/>
              </a:ext>
            </a:extLst>
          </p:cNvPr>
          <p:cNvSpPr txBox="1">
            <a:spLocks noChangeArrowheads="1"/>
          </p:cNvSpPr>
          <p:nvPr/>
        </p:nvSpPr>
        <p:spPr bwMode="auto">
          <a:xfrm>
            <a:off x="-501073" y="31403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Conclusions and prospects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77827" name="Text Box 3">
            <a:extLst>
              <a:ext uri="{FF2B5EF4-FFF2-40B4-BE49-F238E27FC236}">
                <a16:creationId xmlns:a16="http://schemas.microsoft.com/office/drawing/2014/main" id="{79DAD16C-206B-4F7B-9B11-8E34D434DA2B}"/>
              </a:ext>
            </a:extLst>
          </p:cNvPr>
          <p:cNvSpPr txBox="1">
            <a:spLocks noChangeArrowheads="1"/>
          </p:cNvSpPr>
          <p:nvPr/>
        </p:nvSpPr>
        <p:spPr bwMode="auto">
          <a:xfrm>
            <a:off x="260927" y="1288472"/>
            <a:ext cx="8382000" cy="483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For livestock producers choosing legume/grass swards: trade-offs between performance per head and performance per hectare </a:t>
            </a: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Fundamental modification of forage-based systems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Rochon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2004):</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greater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extensification</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extension of the grazing season</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reduction in the conservation of fodder resources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decrease of concentrate use per litre of milk</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introduction of new management practices </a:t>
            </a: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dairy production, the quest for increasingly high production per cow would not be compatible with these new goals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99138970"/>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3E8E03EB-4B78-40CE-AF2F-C1C16DA6DB69}"/>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and prospects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9875" name="Text Box 3">
            <a:extLst>
              <a:ext uri="{FF2B5EF4-FFF2-40B4-BE49-F238E27FC236}">
                <a16:creationId xmlns:a16="http://schemas.microsoft.com/office/drawing/2014/main" id="{44D42A5D-6B7A-4D9C-8BC0-FBCC97FA74C3}"/>
              </a:ext>
            </a:extLst>
          </p:cNvPr>
          <p:cNvSpPr txBox="1">
            <a:spLocks noChangeArrowheads="1"/>
          </p:cNvSpPr>
          <p:nvPr/>
        </p:nvSpPr>
        <p:spPr bwMode="auto">
          <a:xfrm>
            <a:off x="381000" y="762000"/>
            <a:ext cx="8382000" cy="470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Sufficient income by decreasing production costs through reducing:</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manpower, mainly by extending the grazing season</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inorganic N fertilizer use on grasslands and in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grassland/crop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rotations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the housing period and the proportion of conserved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feeding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in the total diet</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concentrate per kg output thanks to a better </a:t>
            </a:r>
            <a:r>
              <a:rPr kumimoji="0" lang="en-GB" altLang="nl-NL" sz="2000" b="0" i="0" u="none" strike="noStrike" kern="1200" cap="none" spc="0" normalizeH="0" baseline="0" noProof="0" dirty="0" smtClean="0">
                <a:ln>
                  <a:noFill/>
                </a:ln>
                <a:solidFill>
                  <a:prstClr val="black"/>
                </a:solidFill>
                <a:effectLst/>
                <a:uLnTx/>
                <a:uFillTx/>
                <a:latin typeface="Calibri"/>
                <a:ea typeface="MS PGothic" panose="020B0600070205080204" pitchFamily="34" charset="-128"/>
                <a:cs typeface="+mn-cs"/>
              </a:rPr>
              <a:t>intake </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of legumes compared with grasses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and through improving:</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conservation of legumes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persistence (disease resistance, competitiveness)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overall herbage quality for increased intake</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11723744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Germany</a:t>
            </a:r>
            <a:endParaRPr lang="nl-NL" dirty="0"/>
          </a:p>
        </p:txBody>
      </p:sp>
    </p:spTree>
    <p:extLst>
      <p:ext uri="{BB962C8B-B14F-4D97-AF65-F5344CB8AC3E}">
        <p14:creationId xmlns:p14="http://schemas.microsoft.com/office/powerpoint/2010/main" val="90567588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671513"/>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427984" y="1726406"/>
            <a:ext cx="4240212" cy="251936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rgbClr val="003C68"/>
                </a:solidFill>
                <a:latin typeface="Arial" charset="0"/>
              </a:defRPr>
            </a:lvl1pPr>
            <a:lvl2pPr>
              <a:defRPr sz="2400">
                <a:solidFill>
                  <a:srgbClr val="003C68"/>
                </a:solidFill>
                <a:latin typeface="Arial" charset="0"/>
              </a:defRPr>
            </a:lvl2pPr>
            <a:lvl3pPr>
              <a:defRPr sz="2400">
                <a:solidFill>
                  <a:srgbClr val="003C68"/>
                </a:solidFill>
                <a:latin typeface="Arial" charset="0"/>
              </a:defRPr>
            </a:lvl3pPr>
            <a:lvl4pPr>
              <a:defRPr sz="2400">
                <a:solidFill>
                  <a:srgbClr val="003C68"/>
                </a:solidFill>
                <a:latin typeface="Arial" charset="0"/>
              </a:defRPr>
            </a:lvl4pPr>
            <a:lvl5pPr>
              <a:defRPr sz="2400">
                <a:solidFill>
                  <a:srgbClr val="003C68"/>
                </a:solidFill>
                <a:latin typeface="Arial" charset="0"/>
              </a:defRPr>
            </a:lvl5pPr>
            <a:lvl6pPr marL="457200" fontAlgn="base">
              <a:spcBef>
                <a:spcPct val="0"/>
              </a:spcBef>
              <a:spcAft>
                <a:spcPct val="0"/>
              </a:spcAft>
              <a:defRPr sz="2400">
                <a:solidFill>
                  <a:srgbClr val="003C68"/>
                </a:solidFill>
                <a:latin typeface="Arial" charset="0"/>
              </a:defRPr>
            </a:lvl6pPr>
            <a:lvl7pPr marL="914400" fontAlgn="base">
              <a:spcBef>
                <a:spcPct val="0"/>
              </a:spcBef>
              <a:spcAft>
                <a:spcPct val="0"/>
              </a:spcAft>
              <a:defRPr sz="2400">
                <a:solidFill>
                  <a:srgbClr val="003C68"/>
                </a:solidFill>
                <a:latin typeface="Arial" charset="0"/>
              </a:defRPr>
            </a:lvl7pPr>
            <a:lvl8pPr marL="1371600" fontAlgn="base">
              <a:spcBef>
                <a:spcPct val="0"/>
              </a:spcBef>
              <a:spcAft>
                <a:spcPct val="0"/>
              </a:spcAft>
              <a:defRPr sz="2400">
                <a:solidFill>
                  <a:srgbClr val="003C68"/>
                </a:solidFill>
                <a:latin typeface="Arial" charset="0"/>
              </a:defRPr>
            </a:lvl8pPr>
            <a:lvl9pPr marL="1828800" fontAlgn="base">
              <a:spcBef>
                <a:spcPct val="0"/>
              </a:spcBef>
              <a:spcAft>
                <a:spcPct val="0"/>
              </a:spcAft>
              <a:defRPr sz="2400">
                <a:solidFill>
                  <a:srgbClr val="003C68"/>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Inno4Grass </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altLang="de-DE" sz="2800" b="1" i="0" u="none" strike="noStrike" kern="1200" cap="none" spc="0" normalizeH="0" baseline="0" noProof="0" dirty="0">
              <a:ln>
                <a:noFill/>
              </a:ln>
              <a:solidFill>
                <a:srgbClr val="009900"/>
              </a:solidFill>
              <a:effectLst>
                <a:outerShdw blurRad="38100" dist="38100" dir="2700000" algn="tl">
                  <a:srgbClr val="000000"/>
                </a:outerShdw>
              </a:effectLst>
              <a:uLnTx/>
              <a:uFillTx/>
              <a:latin typeface="Tahoma" pitchFamily="34" charset="0"/>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 </a:t>
            </a:r>
            <a:r>
              <a:rPr kumimoji="0" lang="de-DE" altLang="de-DE" sz="2800" b="1" i="0" u="none" strike="noStrike" kern="1200" cap="none" spc="0" normalizeH="0" baseline="0" noProof="0" dirty="0" err="1" smtClean="0">
                <a:ln>
                  <a:noFill/>
                </a:ln>
                <a:solidFill>
                  <a:srgbClr val="009900"/>
                </a:solidFill>
                <a:effectLst>
                  <a:outerShdw blurRad="38100" dist="38100" dir="2700000" algn="tl">
                    <a:srgbClr val="000000"/>
                  </a:outerShdw>
                </a:effectLst>
                <a:uLnTx/>
                <a:uFillTx/>
                <a:latin typeface="Tahoma" pitchFamily="34" charset="0"/>
                <a:ea typeface="+mn-ea"/>
                <a:cs typeface="+mn-cs"/>
              </a:rPr>
              <a:t>Grassland</a:t>
            </a: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 </a:t>
            </a:r>
            <a:r>
              <a:rPr kumimoji="0" lang="de-DE" altLang="de-DE" sz="2800" b="1" i="0" u="none" strike="noStrike" kern="1200" cap="none" spc="0" normalizeH="0" baseline="0" noProof="0" dirty="0" err="1" smtClean="0">
                <a:ln>
                  <a:noFill/>
                </a:ln>
                <a:solidFill>
                  <a:srgbClr val="009900"/>
                </a:solidFill>
                <a:effectLst>
                  <a:outerShdw blurRad="38100" dist="38100" dir="2700000" algn="tl">
                    <a:srgbClr val="000000"/>
                  </a:outerShdw>
                </a:effectLst>
                <a:uLnTx/>
                <a:uFillTx/>
                <a:latin typeface="Tahoma" pitchFamily="34" charset="0"/>
                <a:ea typeface="+mn-ea"/>
                <a:cs typeface="+mn-cs"/>
              </a:rPr>
              <a:t>syllabus</a:t>
            </a:r>
            <a:r>
              <a:rPr kumimoji="0" lang="de-DE" altLang="de-DE" sz="2800" b="1" i="0" u="none" strike="noStrike" kern="1200" cap="none" spc="0" normalizeH="0" baseline="0" noProof="0" dirty="0" smtClean="0">
                <a:ln>
                  <a:noFill/>
                </a:ln>
                <a:solidFill>
                  <a:srgbClr val="009900"/>
                </a:solidFill>
                <a:effectLst>
                  <a:outerShdw blurRad="38100" dist="38100" dir="2700000" algn="tl">
                    <a:srgbClr val="000000"/>
                  </a:outerShdw>
                </a:effectLst>
                <a:uLnTx/>
                <a:uFillTx/>
                <a:latin typeface="Tahoma" pitchFamily="34" charset="0"/>
                <a:ea typeface="+mn-ea"/>
                <a:cs typeface="+mn-cs"/>
              </a:rPr>
              <a:t> Germany</a:t>
            </a:r>
          </a:p>
        </p:txBody>
      </p:sp>
      <p:sp>
        <p:nvSpPr>
          <p:cNvPr id="6" name="Rectangle 7"/>
          <p:cNvSpPr>
            <a:spLocks noChangeArrowheads="1"/>
          </p:cNvSpPr>
          <p:nvPr/>
        </p:nvSpPr>
        <p:spPr bwMode="auto">
          <a:xfrm>
            <a:off x="5219700" y="4652963"/>
            <a:ext cx="35290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857250" indent="-228600" eaLnBrk="0" hangingPunct="0">
              <a:spcBef>
                <a:spcPct val="20000"/>
              </a:spcBef>
              <a:buChar char="•"/>
              <a:defRPr sz="1600">
                <a:solidFill>
                  <a:srgbClr val="003C68"/>
                </a:solidFill>
                <a:latin typeface="Arial" pitchFamily="34" charset="0"/>
              </a:defRPr>
            </a:lvl3pPr>
            <a:lvl4pPr marL="1200150" indent="-228600" eaLnBrk="0" hangingPunct="0">
              <a:spcBef>
                <a:spcPct val="20000"/>
              </a:spcBef>
              <a:buChar char="–"/>
              <a:defRPr sz="1400">
                <a:solidFill>
                  <a:srgbClr val="003C68"/>
                </a:solidFill>
                <a:latin typeface="Arial" pitchFamily="34" charset="0"/>
              </a:defRPr>
            </a:lvl4pPr>
            <a:lvl5pPr marL="1543050" indent="76200" eaLnBrk="0" hangingPunct="0">
              <a:spcBef>
                <a:spcPct val="20000"/>
              </a:spcBef>
              <a:buChar char="»"/>
              <a:defRPr sz="1400">
                <a:solidFill>
                  <a:srgbClr val="003C68"/>
                </a:solidFill>
                <a:latin typeface="Arial" pitchFamily="34" charset="0"/>
              </a:defRPr>
            </a:lvl5pPr>
            <a:lvl6pPr marL="2000250" indent="76200" eaLnBrk="0" fontAlgn="base" hangingPunct="0">
              <a:spcBef>
                <a:spcPct val="20000"/>
              </a:spcBef>
              <a:spcAft>
                <a:spcPct val="0"/>
              </a:spcAft>
              <a:buChar char="»"/>
              <a:defRPr sz="1400">
                <a:solidFill>
                  <a:srgbClr val="003C68"/>
                </a:solidFill>
                <a:latin typeface="Arial" pitchFamily="34" charset="0"/>
              </a:defRPr>
            </a:lvl6pPr>
            <a:lvl7pPr marL="2457450" indent="76200" eaLnBrk="0" fontAlgn="base" hangingPunct="0">
              <a:spcBef>
                <a:spcPct val="20000"/>
              </a:spcBef>
              <a:spcAft>
                <a:spcPct val="0"/>
              </a:spcAft>
              <a:buChar char="»"/>
              <a:defRPr sz="1400">
                <a:solidFill>
                  <a:srgbClr val="003C68"/>
                </a:solidFill>
                <a:latin typeface="Arial" pitchFamily="34" charset="0"/>
              </a:defRPr>
            </a:lvl7pPr>
            <a:lvl8pPr marL="2914650" indent="76200" eaLnBrk="0" fontAlgn="base" hangingPunct="0">
              <a:spcBef>
                <a:spcPct val="20000"/>
              </a:spcBef>
              <a:spcAft>
                <a:spcPct val="0"/>
              </a:spcAft>
              <a:buChar char="»"/>
              <a:defRPr sz="1400">
                <a:solidFill>
                  <a:srgbClr val="003C68"/>
                </a:solidFill>
                <a:latin typeface="Arial" pitchFamily="34" charset="0"/>
              </a:defRPr>
            </a:lvl8pPr>
            <a:lvl9pPr marL="3371850" indent="762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de-DE" altLang="de-DE" sz="2200" b="1"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550" y="4416425"/>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338" y="4416425"/>
            <a:ext cx="120173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625" y="2566988"/>
            <a:ext cx="3571875"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3875" y="4402138"/>
            <a:ext cx="1216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343275" y="2216150"/>
            <a:ext cx="868363"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1944688" y="4076700"/>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feld 12"/>
          <p:cNvSpPr txBox="1"/>
          <p:nvPr/>
        </p:nvSpPr>
        <p:spPr>
          <a:xfrm>
            <a:off x="3246438" y="5732463"/>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4" name="Textfeld 13"/>
          <p:cNvSpPr txBox="1"/>
          <p:nvPr/>
        </p:nvSpPr>
        <p:spPr>
          <a:xfrm>
            <a:off x="1944688" y="5732463"/>
            <a:ext cx="1030287"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diversity</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5" name="Textfeld 14"/>
          <p:cNvSpPr txBox="1"/>
          <p:nvPr/>
        </p:nvSpPr>
        <p:spPr>
          <a:xfrm>
            <a:off x="1116013" y="5732463"/>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31593847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65" y="1090188"/>
            <a:ext cx="4576118" cy="4743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 Box 3"/>
          <p:cNvSpPr txBox="1">
            <a:spLocks noChangeArrowheads="1"/>
          </p:cNvSpPr>
          <p:nvPr/>
        </p:nvSpPr>
        <p:spPr bwMode="auto">
          <a:xfrm>
            <a:off x="-63525" y="309748"/>
            <a:ext cx="61656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Permanent </a:t>
            </a: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grassland</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area</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Europe</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911" y="915084"/>
            <a:ext cx="1664849" cy="27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052917" y="3793557"/>
            <a:ext cx="3091083" cy="3064443"/>
            <a:chOff x="5148263" y="1916113"/>
            <a:chExt cx="3313112" cy="321945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1916113"/>
              <a:ext cx="2809875"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6156325" y="4797425"/>
              <a:ext cx="1997075" cy="338138"/>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a:ea typeface="+mn-ea"/>
                  <a:cs typeface="+mn-cs"/>
                </a:rPr>
                <a:t>annual</a:t>
              </a:r>
              <a:r>
                <a:rPr kumimoji="0" lang="de-DE" sz="1600" b="0" i="0" u="none" strike="noStrike" kern="0" cap="none" spc="0" normalizeH="0" baseline="0" noProof="0" dirty="0">
                  <a:ln>
                    <a:noFill/>
                  </a:ln>
                  <a:solidFill>
                    <a:srgbClr val="000000"/>
                  </a:solidFill>
                  <a:effectLst/>
                  <a:uLnTx/>
                  <a:uFillTx/>
                  <a:latin typeface="Arial"/>
                  <a:ea typeface="+mn-ea"/>
                  <a:cs typeface="+mn-cs"/>
                </a:rPr>
                <a:t> </a:t>
              </a:r>
              <a:r>
                <a:rPr kumimoji="0" lang="de-DE" sz="1600" b="0" i="0" u="none" strike="noStrike" kern="0" cap="none" spc="0" normalizeH="0" baseline="0" noProof="0" dirty="0" err="1">
                  <a:ln>
                    <a:noFill/>
                  </a:ln>
                  <a:solidFill>
                    <a:srgbClr val="000000"/>
                  </a:solidFill>
                  <a:effectLst/>
                  <a:uLnTx/>
                  <a:uFillTx/>
                  <a:latin typeface="Arial"/>
                  <a:ea typeface="+mn-ea"/>
                  <a:cs typeface="+mn-cs"/>
                </a:rPr>
                <a:t>rainfall</a:t>
              </a:r>
              <a:r>
                <a:rPr kumimoji="0" lang="de-DE" sz="1600" b="0" i="0" u="none" strike="noStrike" kern="0" cap="none" spc="0" normalizeH="0" baseline="0" noProof="0" dirty="0">
                  <a:ln>
                    <a:noFill/>
                  </a:ln>
                  <a:solidFill>
                    <a:srgbClr val="000000"/>
                  </a:solidFill>
                  <a:effectLst/>
                  <a:uLnTx/>
                  <a:uFillTx/>
                  <a:latin typeface="Arial"/>
                  <a:ea typeface="+mn-ea"/>
                  <a:cs typeface="+mn-cs"/>
                </a:rPr>
                <a:t> (mm)</a:t>
              </a:r>
            </a:p>
          </p:txBody>
        </p:sp>
        <p:sp>
          <p:nvSpPr>
            <p:cNvPr id="7" name="Textfeld 6"/>
            <p:cNvSpPr txBox="1"/>
            <p:nvPr/>
          </p:nvSpPr>
          <p:spPr>
            <a:xfrm>
              <a:off x="5803900" y="1946275"/>
              <a:ext cx="1601788" cy="58578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Grassland</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area</a:t>
              </a:r>
              <a:r>
                <a:rPr kumimoji="0" lang="de-DE" sz="1600" b="0" i="0" u="none" strike="noStrike" kern="1200" cap="none" spc="0" normalizeH="0" baseline="0" noProof="0" dirty="0">
                  <a:ln>
                    <a:noFill/>
                  </a:ln>
                  <a:solidFill>
                    <a:srgbClr val="000000"/>
                  </a:solidFill>
                  <a:effectLst/>
                  <a:uLnTx/>
                  <a:uFillTx/>
                  <a:latin typeface="Arial"/>
                  <a:ea typeface="+mn-ea"/>
                  <a:cs typeface="+mn-cs"/>
                </a:rPr>
                <a:t/>
              </a:r>
              <a:br>
                <a:rPr kumimoji="0" lang="de-DE" sz="1600" b="0" i="0" u="none" strike="noStrike" kern="1200" cap="none" spc="0" normalizeH="0" baseline="0" noProof="0" dirty="0">
                  <a:ln>
                    <a:noFill/>
                  </a:ln>
                  <a:solidFill>
                    <a:srgbClr val="000000"/>
                  </a:solidFill>
                  <a:effectLst/>
                  <a:uLnTx/>
                  <a:uFillTx/>
                  <a:latin typeface="Arial"/>
                  <a:ea typeface="+mn-ea"/>
                  <a:cs typeface="+mn-cs"/>
                </a:rPr>
              </a:b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of</a:t>
              </a:r>
              <a:r>
                <a:rPr kumimoji="0" lang="de-DE" sz="1600" b="0" i="0" u="none" strike="noStrike" kern="1200" cap="none" spc="0" normalizeH="0" baseline="0" noProof="0" dirty="0">
                  <a:ln>
                    <a:noFill/>
                  </a:ln>
                  <a:solidFill>
                    <a:srgbClr val="000000"/>
                  </a:solidFill>
                  <a:effectLst/>
                  <a:uLnTx/>
                  <a:uFillTx/>
                  <a:latin typeface="Arial"/>
                  <a:ea typeface="+mn-ea"/>
                  <a:cs typeface="+mn-cs"/>
                </a:rPr>
                <a:t> UAA</a:t>
              </a:r>
            </a:p>
          </p:txBody>
        </p:sp>
        <p:sp>
          <p:nvSpPr>
            <p:cNvPr id="8" name="Textfeld 7"/>
            <p:cNvSpPr txBox="1"/>
            <p:nvPr/>
          </p:nvSpPr>
          <p:spPr>
            <a:xfrm>
              <a:off x="5148263" y="1916113"/>
              <a:ext cx="585787" cy="2647950"/>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1.00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0.75</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0.50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0.25</a:t>
              </a:r>
            </a:p>
            <a:p>
              <a:pPr marL="0" marR="0" lvl="0" indent="0" algn="r"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a:t>
              </a:r>
            </a:p>
          </p:txBody>
        </p:sp>
      </p:grpSp>
      <p:sp>
        <p:nvSpPr>
          <p:cNvPr id="9" name="Text Box 6"/>
          <p:cNvSpPr txBox="1">
            <a:spLocks noChangeArrowheads="1"/>
          </p:cNvSpPr>
          <p:nvPr/>
        </p:nvSpPr>
        <p:spPr bwMode="auto">
          <a:xfrm>
            <a:off x="26949" y="6398220"/>
            <a:ext cx="6083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208-219,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92137960"/>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576" y="1043709"/>
            <a:ext cx="7128563" cy="52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0" y="200055"/>
            <a:ext cx="7703560" cy="400110"/>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err="1">
                <a:ln>
                  <a:noFill/>
                </a:ln>
                <a:solidFill>
                  <a:prstClr val="black"/>
                </a:solidFill>
                <a:effectLst/>
                <a:uLnTx/>
                <a:uFillTx/>
                <a:latin typeface="Arial"/>
                <a:ea typeface="+mn-ea"/>
                <a:cs typeface="+mn-cs"/>
              </a:rPr>
              <a:t>Grasslands</a:t>
            </a:r>
            <a:r>
              <a:rPr kumimoji="0" lang="de-DE" sz="2000" b="1" i="0" u="none" strike="noStrike" kern="1200" cap="none" spc="0" normalizeH="0" baseline="0" noProof="0" dirty="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a:ln>
                  <a:noFill/>
                </a:ln>
                <a:solidFill>
                  <a:prstClr val="black"/>
                </a:solidFill>
                <a:effectLst/>
                <a:uLnTx/>
                <a:uFillTx/>
                <a:latin typeface="Arial"/>
                <a:ea typeface="+mn-ea"/>
                <a:cs typeface="+mn-cs"/>
              </a:rPr>
              <a:t>and</a:t>
            </a:r>
            <a:r>
              <a:rPr kumimoji="0" lang="de-DE" sz="2000" b="1" i="0" u="none" strike="noStrike" kern="1200" cap="none" spc="0" normalizeH="0" baseline="0" noProof="0" dirty="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smtClean="0">
                <a:ln>
                  <a:noFill/>
                </a:ln>
                <a:solidFill>
                  <a:prstClr val="black"/>
                </a:solidFill>
                <a:effectLst/>
                <a:uLnTx/>
                <a:uFillTx/>
                <a:latin typeface="Arial"/>
                <a:ea typeface="+mn-ea"/>
                <a:cs typeface="+mn-cs"/>
              </a:rPr>
              <a:t>management</a:t>
            </a:r>
            <a:r>
              <a:rPr kumimoji="0" lang="de-DE" sz="2000" b="1" i="0" u="none" strike="noStrike" kern="1200" cap="none" spc="0" normalizeH="0" baseline="0" noProof="0" dirty="0" smtClean="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smtClean="0">
                <a:ln>
                  <a:noFill/>
                </a:ln>
                <a:solidFill>
                  <a:prstClr val="black"/>
                </a:solidFill>
                <a:effectLst/>
                <a:uLnTx/>
                <a:uFillTx/>
                <a:latin typeface="Arial"/>
                <a:ea typeface="+mn-ea"/>
                <a:cs typeface="+mn-cs"/>
              </a:rPr>
              <a:t>systems</a:t>
            </a:r>
            <a:r>
              <a:rPr kumimoji="0" lang="de-DE" sz="2000" b="1" i="0" u="none" strike="noStrike" kern="1200" cap="none" spc="0" normalizeH="0" baseline="0" noProof="0" dirty="0" smtClean="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a:ln>
                  <a:noFill/>
                </a:ln>
                <a:solidFill>
                  <a:prstClr val="black"/>
                </a:solidFill>
                <a:effectLst/>
                <a:uLnTx/>
                <a:uFillTx/>
                <a:latin typeface="Arial"/>
                <a:ea typeface="+mn-ea"/>
                <a:cs typeface="+mn-cs"/>
              </a:rPr>
              <a:t>are</a:t>
            </a:r>
            <a:r>
              <a:rPr kumimoji="0" lang="de-DE" sz="2000" b="1" i="0" u="none" strike="noStrike" kern="1200" cap="none" spc="0" normalizeH="0" baseline="0" noProof="0" dirty="0">
                <a:ln>
                  <a:noFill/>
                </a:ln>
                <a:solidFill>
                  <a:prstClr val="black"/>
                </a:solidFill>
                <a:effectLst/>
                <a:uLnTx/>
                <a:uFillTx/>
                <a:latin typeface="Arial"/>
                <a:ea typeface="+mn-ea"/>
                <a:cs typeface="+mn-cs"/>
              </a:rPr>
              <a:t> </a:t>
            </a:r>
            <a:r>
              <a:rPr kumimoji="0" lang="de-DE" sz="2000" b="1" i="0" u="none" strike="noStrike" kern="1200" cap="none" spc="0" normalizeH="0" baseline="0" noProof="0" dirty="0" err="1">
                <a:ln>
                  <a:noFill/>
                </a:ln>
                <a:solidFill>
                  <a:prstClr val="black"/>
                </a:solidFill>
                <a:effectLst/>
                <a:uLnTx/>
                <a:uFillTx/>
                <a:latin typeface="Arial"/>
                <a:ea typeface="+mn-ea"/>
                <a:cs typeface="+mn-cs"/>
              </a:rPr>
              <a:t>highly</a:t>
            </a:r>
            <a:r>
              <a:rPr kumimoji="0" lang="de-DE" sz="2000" b="1" i="0" u="none" strike="noStrike" kern="1200" cap="none" spc="0" normalizeH="0" baseline="0" noProof="0" dirty="0">
                <a:ln>
                  <a:noFill/>
                </a:ln>
                <a:solidFill>
                  <a:prstClr val="black"/>
                </a:solidFill>
                <a:effectLst/>
                <a:uLnTx/>
                <a:uFillTx/>
                <a:latin typeface="Arial"/>
                <a:ea typeface="+mn-ea"/>
                <a:cs typeface="+mn-cs"/>
              </a:rPr>
              <a:t> variable</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5238" y="932773"/>
            <a:ext cx="3471901" cy="265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9380676"/>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Water</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endPar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diversity</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50784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32246"/>
            <a:ext cx="6966202" cy="755575"/>
          </a:xfrm>
        </p:spPr>
        <p:txBody>
          <a:bodyPr/>
          <a:lstStyle/>
          <a:p>
            <a:r>
              <a:rPr lang="en-US" sz="2400" dirty="0">
                <a:solidFill>
                  <a:schemeClr val="tx1"/>
                </a:solidFill>
                <a:latin typeface="+mn-lt"/>
              </a:rPr>
              <a:t>In </a:t>
            </a:r>
            <a:r>
              <a:rPr lang="en-US" sz="2400" dirty="0" smtClean="0">
                <a:solidFill>
                  <a:schemeClr val="tx1"/>
                </a:solidFill>
                <a:latin typeface="+mn-lt"/>
              </a:rPr>
              <a:t>Sweden, wrapping </a:t>
            </a:r>
            <a:r>
              <a:rPr lang="en-US" sz="2400" dirty="0">
                <a:solidFill>
                  <a:schemeClr val="tx1"/>
                </a:solidFill>
                <a:latin typeface="+mn-lt"/>
              </a:rPr>
              <a:t>is the most common silo system for silage from </a:t>
            </a:r>
            <a:r>
              <a:rPr lang="en-US" sz="2400" dirty="0" smtClean="0">
                <a:solidFill>
                  <a:schemeClr val="tx1"/>
                </a:solidFill>
                <a:latin typeface="+mn-lt"/>
              </a:rPr>
              <a:t>grassland  </a:t>
            </a:r>
            <a:br>
              <a:rPr lang="en-US" sz="2400" dirty="0" smtClean="0">
                <a:solidFill>
                  <a:schemeClr val="tx1"/>
                </a:solidFill>
                <a:latin typeface="+mn-lt"/>
              </a:rPr>
            </a:br>
            <a:endParaRPr lang="en-US" sz="2400" dirty="0">
              <a:solidFill>
                <a:schemeClr val="tx1"/>
              </a:solidFill>
              <a:latin typeface="+mn-lt"/>
            </a:endParaRPr>
          </a:p>
        </p:txBody>
      </p:sp>
      <p:pic>
        <p:nvPicPr>
          <p:cNvPr id="5" name="Picture 2" descr="PICT0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5546" y="3581619"/>
            <a:ext cx="3758454" cy="28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7365" y="2074907"/>
            <a:ext cx="3038466" cy="203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 6"/>
          <p:cNvGraphicFramePr>
            <a:graphicFrameLocks noGrp="1"/>
          </p:cNvGraphicFramePr>
          <p:nvPr>
            <p:extLst/>
          </p:nvPr>
        </p:nvGraphicFramePr>
        <p:xfrm>
          <a:off x="270158" y="2276826"/>
          <a:ext cx="3790074" cy="3962400"/>
        </p:xfrm>
        <a:graphic>
          <a:graphicData uri="http://schemas.openxmlformats.org/drawingml/2006/table">
            <a:tbl>
              <a:tblPr firstRow="1" bandRow="1">
                <a:tableStyleId>{F5AB1C69-6EDB-4FF4-983F-18BD219EF322}</a:tableStyleId>
              </a:tblPr>
              <a:tblGrid>
                <a:gridCol w="2339647">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r>
                        <a:rPr lang="sv-SE" sz="2000" dirty="0" smtClean="0"/>
                        <a:t>Livestock in Sweden</a:t>
                      </a:r>
                      <a:endParaRPr lang="sv-SE" sz="2000" dirty="0"/>
                    </a:p>
                  </a:txBody>
                  <a:tcPr/>
                </a:tc>
                <a:tc>
                  <a:txBody>
                    <a:bodyPr/>
                    <a:lstStyle/>
                    <a:p>
                      <a:pPr algn="ctr"/>
                      <a:r>
                        <a:rPr lang="sv-SE" sz="2000" dirty="0" err="1" smtClean="0"/>
                        <a:t>Number</a:t>
                      </a:r>
                      <a:endParaRPr lang="sv-SE" sz="2000" dirty="0"/>
                    </a:p>
                  </a:txBody>
                  <a:tcPr/>
                </a:tc>
                <a:extLst>
                  <a:ext uri="{0D108BD9-81ED-4DB2-BD59-A6C34878D82A}">
                    <a16:rowId xmlns:a16="http://schemas.microsoft.com/office/drawing/2014/main" val="10000"/>
                  </a:ext>
                </a:extLst>
              </a:tr>
              <a:tr h="370840">
                <a:tc>
                  <a:txBody>
                    <a:bodyPr/>
                    <a:lstStyle/>
                    <a:p>
                      <a:r>
                        <a:rPr lang="sv-SE" sz="2000" dirty="0" smtClean="0"/>
                        <a:t>Dairy </a:t>
                      </a:r>
                      <a:r>
                        <a:rPr lang="sv-SE" sz="2000" dirty="0" err="1" smtClean="0"/>
                        <a:t>cows</a:t>
                      </a:r>
                      <a:endParaRPr lang="sv-SE" sz="2000" dirty="0"/>
                    </a:p>
                  </a:txBody>
                  <a:tcPr/>
                </a:tc>
                <a:tc>
                  <a:txBody>
                    <a:bodyPr/>
                    <a:lstStyle/>
                    <a:p>
                      <a:pPr algn="r"/>
                      <a:r>
                        <a:rPr lang="sv-SE" sz="2000" dirty="0" smtClean="0"/>
                        <a:t>322 000</a:t>
                      </a:r>
                      <a:endParaRPr lang="sv-SE" sz="2000" dirty="0"/>
                    </a:p>
                  </a:txBody>
                  <a:tcPr/>
                </a:tc>
                <a:extLst>
                  <a:ext uri="{0D108BD9-81ED-4DB2-BD59-A6C34878D82A}">
                    <a16:rowId xmlns:a16="http://schemas.microsoft.com/office/drawing/2014/main" val="10001"/>
                  </a:ext>
                </a:extLst>
              </a:tr>
              <a:tr h="370840">
                <a:tc>
                  <a:txBody>
                    <a:bodyPr/>
                    <a:lstStyle/>
                    <a:p>
                      <a:r>
                        <a:rPr lang="sv-SE" sz="2000" dirty="0" err="1" smtClean="0"/>
                        <a:t>Beef</a:t>
                      </a:r>
                      <a:r>
                        <a:rPr lang="sv-SE" sz="2000" dirty="0" smtClean="0"/>
                        <a:t> </a:t>
                      </a:r>
                      <a:r>
                        <a:rPr lang="sv-SE" sz="2000" dirty="0" err="1" smtClean="0"/>
                        <a:t>cows</a:t>
                      </a:r>
                      <a:endParaRPr lang="sv-SE" sz="2000" dirty="0"/>
                    </a:p>
                  </a:txBody>
                  <a:tcPr/>
                </a:tc>
                <a:tc>
                  <a:txBody>
                    <a:bodyPr/>
                    <a:lstStyle/>
                    <a:p>
                      <a:pPr algn="r"/>
                      <a:r>
                        <a:rPr lang="sv-SE" sz="2000" dirty="0" smtClean="0"/>
                        <a:t>207 000</a:t>
                      </a:r>
                      <a:endParaRPr lang="sv-SE" sz="2000" dirty="0"/>
                    </a:p>
                  </a:txBody>
                  <a:tcPr/>
                </a:tc>
                <a:extLst>
                  <a:ext uri="{0D108BD9-81ED-4DB2-BD59-A6C34878D82A}">
                    <a16:rowId xmlns:a16="http://schemas.microsoft.com/office/drawing/2014/main" val="10002"/>
                  </a:ext>
                </a:extLst>
              </a:tr>
              <a:tr h="370840">
                <a:tc>
                  <a:txBody>
                    <a:bodyPr/>
                    <a:lstStyle/>
                    <a:p>
                      <a:r>
                        <a:rPr lang="sv-SE" sz="2000" dirty="0" smtClean="0"/>
                        <a:t>Young stock</a:t>
                      </a:r>
                      <a:endParaRPr lang="sv-SE" sz="2000" dirty="0"/>
                    </a:p>
                  </a:txBody>
                  <a:tcPr/>
                </a:tc>
                <a:tc>
                  <a:txBody>
                    <a:bodyPr/>
                    <a:lstStyle/>
                    <a:p>
                      <a:pPr algn="r"/>
                      <a:r>
                        <a:rPr lang="sv-SE" sz="2000" dirty="0" smtClean="0"/>
                        <a:t>499 000</a:t>
                      </a:r>
                      <a:endParaRPr lang="sv-SE" sz="2000" dirty="0"/>
                    </a:p>
                  </a:txBody>
                  <a:tcPr/>
                </a:tc>
                <a:extLst>
                  <a:ext uri="{0D108BD9-81ED-4DB2-BD59-A6C34878D82A}">
                    <a16:rowId xmlns:a16="http://schemas.microsoft.com/office/drawing/2014/main" val="10003"/>
                  </a:ext>
                </a:extLst>
              </a:tr>
              <a:tr h="370840">
                <a:tc>
                  <a:txBody>
                    <a:bodyPr/>
                    <a:lstStyle/>
                    <a:p>
                      <a:r>
                        <a:rPr lang="sv-SE" sz="2000" dirty="0" err="1" smtClean="0"/>
                        <a:t>Calves</a:t>
                      </a:r>
                      <a:endParaRPr lang="sv-SE" sz="2000" dirty="0"/>
                    </a:p>
                  </a:txBody>
                  <a:tcPr/>
                </a:tc>
                <a:tc>
                  <a:txBody>
                    <a:bodyPr/>
                    <a:lstStyle/>
                    <a:p>
                      <a:pPr algn="r"/>
                      <a:r>
                        <a:rPr lang="sv-SE" sz="2000" dirty="0" smtClean="0"/>
                        <a:t>472 000</a:t>
                      </a:r>
                      <a:endParaRPr lang="sv-SE" sz="2000" dirty="0"/>
                    </a:p>
                  </a:txBody>
                  <a:tcPr/>
                </a:tc>
                <a:extLst>
                  <a:ext uri="{0D108BD9-81ED-4DB2-BD59-A6C34878D82A}">
                    <a16:rowId xmlns:a16="http://schemas.microsoft.com/office/drawing/2014/main" val="10004"/>
                  </a:ext>
                </a:extLst>
              </a:tr>
              <a:tr h="370840">
                <a:tc>
                  <a:txBody>
                    <a:bodyPr/>
                    <a:lstStyle/>
                    <a:p>
                      <a:r>
                        <a:rPr lang="sv-SE" sz="2000" dirty="0" smtClean="0"/>
                        <a:t>Total cattle</a:t>
                      </a:r>
                      <a:endParaRPr lang="sv-SE" sz="2000" i="1" dirty="0">
                        <a:solidFill>
                          <a:srgbClr val="FF0000"/>
                        </a:solidFill>
                      </a:endParaRPr>
                    </a:p>
                  </a:txBody>
                  <a:tcPr/>
                </a:tc>
                <a:tc>
                  <a:txBody>
                    <a:bodyPr/>
                    <a:lstStyle/>
                    <a:p>
                      <a:pPr algn="r"/>
                      <a:r>
                        <a:rPr lang="sv-SE" sz="2000" dirty="0" smtClean="0"/>
                        <a:t>1 500 000</a:t>
                      </a:r>
                      <a:endParaRPr lang="sv-SE" sz="2000" i="1" dirty="0">
                        <a:solidFill>
                          <a:srgbClr val="FF0000"/>
                        </a:solidFill>
                      </a:endParaRPr>
                    </a:p>
                  </a:txBody>
                  <a:tcPr/>
                </a:tc>
                <a:extLst>
                  <a:ext uri="{0D108BD9-81ED-4DB2-BD59-A6C34878D82A}">
                    <a16:rowId xmlns:a16="http://schemas.microsoft.com/office/drawing/2014/main" val="10005"/>
                  </a:ext>
                </a:extLst>
              </a:tr>
              <a:tr h="370840">
                <a:tc>
                  <a:txBody>
                    <a:bodyPr/>
                    <a:lstStyle/>
                    <a:p>
                      <a:r>
                        <a:rPr lang="sv-SE" sz="2000" dirty="0" err="1" smtClean="0"/>
                        <a:t>Ewes</a:t>
                      </a:r>
                      <a:r>
                        <a:rPr lang="sv-SE" sz="2000" dirty="0" smtClean="0"/>
                        <a:t>, ram</a:t>
                      </a:r>
                      <a:endParaRPr lang="sv-SE" sz="2000" dirty="0"/>
                    </a:p>
                  </a:txBody>
                  <a:tcPr/>
                </a:tc>
                <a:tc>
                  <a:txBody>
                    <a:bodyPr/>
                    <a:lstStyle/>
                    <a:p>
                      <a:pPr algn="r"/>
                      <a:r>
                        <a:rPr lang="sv-SE" sz="2000" dirty="0" smtClean="0"/>
                        <a:t>301 000</a:t>
                      </a:r>
                    </a:p>
                  </a:txBody>
                  <a:tcPr/>
                </a:tc>
                <a:extLst>
                  <a:ext uri="{0D108BD9-81ED-4DB2-BD59-A6C34878D82A}">
                    <a16:rowId xmlns:a16="http://schemas.microsoft.com/office/drawing/2014/main" val="10006"/>
                  </a:ext>
                </a:extLst>
              </a:tr>
              <a:tr h="370840">
                <a:tc>
                  <a:txBody>
                    <a:bodyPr/>
                    <a:lstStyle/>
                    <a:p>
                      <a:r>
                        <a:rPr lang="sv-SE" sz="2000" dirty="0" smtClean="0"/>
                        <a:t>Lamb</a:t>
                      </a:r>
                      <a:endParaRPr lang="sv-SE" sz="2000" dirty="0"/>
                    </a:p>
                  </a:txBody>
                  <a:tcPr/>
                </a:tc>
                <a:tc>
                  <a:txBody>
                    <a:bodyPr/>
                    <a:lstStyle/>
                    <a:p>
                      <a:pPr algn="r"/>
                      <a:r>
                        <a:rPr lang="sv-SE" sz="2000" dirty="0" smtClean="0"/>
                        <a:t>305</a:t>
                      </a:r>
                      <a:r>
                        <a:rPr lang="sv-SE" sz="2000" baseline="0" dirty="0" smtClean="0"/>
                        <a:t> 000</a:t>
                      </a:r>
                      <a:endParaRPr lang="sv-SE" sz="2000" dirty="0" smtClean="0"/>
                    </a:p>
                  </a:txBody>
                  <a:tcPr/>
                </a:tc>
                <a:extLst>
                  <a:ext uri="{0D108BD9-81ED-4DB2-BD59-A6C34878D82A}">
                    <a16:rowId xmlns:a16="http://schemas.microsoft.com/office/drawing/2014/main" val="10007"/>
                  </a:ext>
                </a:extLst>
              </a:tr>
              <a:tr h="370840">
                <a:tc>
                  <a:txBody>
                    <a:bodyPr/>
                    <a:lstStyle/>
                    <a:p>
                      <a:r>
                        <a:rPr lang="sv-SE" sz="2000" dirty="0" smtClean="0"/>
                        <a:t>Total sheep</a:t>
                      </a:r>
                      <a:endParaRPr lang="sv-SE" sz="2000" i="1" dirty="0">
                        <a:solidFill>
                          <a:srgbClr val="FF0000"/>
                        </a:solidFill>
                      </a:endParaRPr>
                    </a:p>
                  </a:txBody>
                  <a:tcPr/>
                </a:tc>
                <a:tc>
                  <a:txBody>
                    <a:bodyPr/>
                    <a:lstStyle/>
                    <a:p>
                      <a:pPr algn="r"/>
                      <a:r>
                        <a:rPr lang="sv-SE" sz="2000" dirty="0" smtClean="0"/>
                        <a:t>606 000</a:t>
                      </a:r>
                      <a:endParaRPr lang="sv-SE" sz="2000" i="1" dirty="0" smtClean="0">
                        <a:solidFill>
                          <a:srgbClr val="FF0000"/>
                        </a:solidFill>
                      </a:endParaRPr>
                    </a:p>
                  </a:txBody>
                  <a:tcPr/>
                </a:tc>
                <a:extLst>
                  <a:ext uri="{0D108BD9-81ED-4DB2-BD59-A6C34878D82A}">
                    <a16:rowId xmlns:a16="http://schemas.microsoft.com/office/drawing/2014/main" val="10008"/>
                  </a:ext>
                </a:extLst>
              </a:tr>
              <a:tr h="370840">
                <a:tc>
                  <a:txBody>
                    <a:bodyPr/>
                    <a:lstStyle/>
                    <a:p>
                      <a:r>
                        <a:rPr lang="sv-SE" sz="2000" dirty="0" smtClean="0"/>
                        <a:t>Total horses</a:t>
                      </a:r>
                      <a:endParaRPr lang="sv-SE" sz="2000" i="1" dirty="0">
                        <a:solidFill>
                          <a:srgbClr val="FF0000"/>
                        </a:solidFill>
                      </a:endParaRPr>
                    </a:p>
                  </a:txBody>
                  <a:tcPr/>
                </a:tc>
                <a:tc>
                  <a:txBody>
                    <a:bodyPr/>
                    <a:lstStyle/>
                    <a:p>
                      <a:pPr algn="r"/>
                      <a:r>
                        <a:rPr lang="sv-SE" sz="2000" dirty="0" smtClean="0"/>
                        <a:t>355 000</a:t>
                      </a:r>
                      <a:endParaRPr lang="sv-SE" sz="2000" i="1" dirty="0" smtClean="0">
                        <a:solidFill>
                          <a:srgbClr val="FF0000"/>
                        </a:solidFill>
                      </a:endParaRPr>
                    </a:p>
                  </a:txBody>
                  <a:tcPr/>
                </a:tc>
                <a:extLst>
                  <a:ext uri="{0D108BD9-81ED-4DB2-BD59-A6C34878D82A}">
                    <a16:rowId xmlns:a16="http://schemas.microsoft.com/office/drawing/2014/main" val="10009"/>
                  </a:ext>
                </a:extLst>
              </a:tr>
            </a:tbl>
          </a:graphicData>
        </a:graphic>
      </p:graphicFrame>
      <p:sp>
        <p:nvSpPr>
          <p:cNvPr id="8" name="textruta 7"/>
          <p:cNvSpPr txBox="1"/>
          <p:nvPr/>
        </p:nvSpPr>
        <p:spPr>
          <a:xfrm>
            <a:off x="588108" y="1259875"/>
            <a:ext cx="84715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Wrapped silage is used on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small and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medium-sized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dairy farms,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as a complement on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large dairy farms, for beef cattle and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also </a:t>
            </a:r>
            <a:r>
              <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for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horses in Sweden</a:t>
            </a: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3560951" y="6455384"/>
            <a:ext cx="5505866" cy="369332"/>
          </a:xfrm>
          <a:prstGeom prst="rect">
            <a:avLst/>
          </a:prstGeom>
          <a:solidFill>
            <a:schemeClr val="accent3"/>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Note: </a:t>
            </a:r>
            <a:r>
              <a:rPr kumimoji="0" lang="sv-SE" sz="1800" b="0" i="0" u="none" strike="noStrike" kern="1200" cap="none" spc="0" normalizeH="0" baseline="0" noProof="0" dirty="0" err="1">
                <a:ln>
                  <a:noFill/>
                </a:ln>
                <a:solidFill>
                  <a:prstClr val="black"/>
                </a:solidFill>
                <a:effectLst/>
                <a:uLnTx/>
                <a:uFillTx/>
                <a:latin typeface="Calibri"/>
                <a:ea typeface="+mn-ea"/>
                <a:cs typeface="+mn-cs"/>
              </a:rPr>
              <a:t>T</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here</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are</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more</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horses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than</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dairy</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cows</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in Sweden!</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270158" y="6239226"/>
            <a:ext cx="32907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(Swedish Board of Agriculture, 2018)</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5759475" y="3824294"/>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ruta 11"/>
          <p:cNvSpPr txBox="1"/>
          <p:nvPr/>
        </p:nvSpPr>
        <p:spPr>
          <a:xfrm>
            <a:off x="5762471" y="4135150"/>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6071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Culture</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diversity</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9540554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55" r="-22"/>
          <a:stretch/>
        </p:blipFill>
        <p:spPr bwMode="auto">
          <a:xfrm>
            <a:off x="801578" y="989149"/>
            <a:ext cx="6412022" cy="557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 Box 6"/>
          <p:cNvSpPr txBox="1">
            <a:spLocks noChangeArrowheads="1"/>
          </p:cNvSpPr>
          <p:nvPr/>
        </p:nvSpPr>
        <p:spPr bwMode="auto">
          <a:xfrm>
            <a:off x="327294" y="221796"/>
            <a:ext cx="688630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Estimated</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productivity</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decitons</a:t>
            </a: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per </a:t>
            </a:r>
            <a:r>
              <a:rPr kumimoji="0" lang="de-DE" alt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hectare</a:t>
            </a:r>
            <a:endPar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208-219, </a:t>
            </a:r>
            <a:r>
              <a:rPr kumimoji="0" lang="de-DE" altLang="de-DE"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Eurostat</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4679922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280057"/>
            <a:ext cx="8910459" cy="48118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 Box 3"/>
          <p:cNvSpPr txBox="1">
            <a:spLocks noChangeArrowheads="1"/>
          </p:cNvSpPr>
          <p:nvPr/>
        </p:nvSpPr>
        <p:spPr bwMode="auto">
          <a:xfrm>
            <a:off x="107504" y="227798"/>
            <a:ext cx="741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Dairy</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cow</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and</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beef</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cattle</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density</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2004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for</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EU-27 </a:t>
            </a: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states</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r>
              <a:rPr kumimoji="0" lang="de-DE" altLang="de-DE" sz="1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Lesschen</a:t>
            </a:r>
            <a:r>
              <a:rPr kumimoji="0" lang="de-DE" altLang="de-DE" sz="1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et al., 2011)</a:t>
            </a:r>
            <a:endPar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3300955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904" y="1298575"/>
            <a:ext cx="4876800" cy="53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3" y="1483303"/>
            <a:ext cx="1784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112713" y="283730"/>
            <a:ext cx="741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Milk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Europe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by</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region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2012 </a:t>
            </a:r>
            <a:endPar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2014)</a:t>
            </a:r>
          </a:p>
        </p:txBody>
      </p:sp>
    </p:spTree>
    <p:extLst>
      <p:ext uri="{BB962C8B-B14F-4D97-AF65-F5344CB8AC3E}">
        <p14:creationId xmlns:p14="http://schemas.microsoft.com/office/powerpoint/2010/main" val="2257166396"/>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37" y="1505528"/>
            <a:ext cx="7009253" cy="485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hteck 7"/>
          <p:cNvSpPr/>
          <p:nvPr/>
        </p:nvSpPr>
        <p:spPr>
          <a:xfrm>
            <a:off x="260206" y="102319"/>
            <a:ext cx="7416800" cy="95410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Development of permanent grassland area and cow number in EU-9 countries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(Eurostat 2010,  </a:t>
            </a:r>
            <a:r>
              <a:rPr kumimoji="0" lang="en-US"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Peyraud</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a:t>
            </a:r>
            <a:r>
              <a:rPr kumimoji="0" lang="en-US"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Peeters</a:t>
            </a: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2016)</a:t>
            </a:r>
            <a:endPar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8164690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710" y="1306062"/>
            <a:ext cx="8420762" cy="46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20072" y="233224"/>
            <a:ext cx="76015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Development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of</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the</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forage</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production</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area</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Germany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(DAFA  2015: The DAFA </a:t>
            </a:r>
            <a:r>
              <a:rPr kumimoji="0" lang="de-DE" altLang="de-DE"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research</a:t>
            </a:r>
            <a:r>
              <a:rPr kumimoji="0" lang="de-DE" altLang="de-DE"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14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strategy</a:t>
            </a:r>
            <a:r>
              <a:rPr kumimoji="0" lang="de-DE" altLang="de-DE" sz="14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endPar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695858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171" y="578094"/>
            <a:ext cx="77048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eedbasis</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for</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dairy</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production</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energy</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NEL) in Germany in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relation</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to</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estimation</a:t>
            </a:r>
            <a:r>
              <a:rPr kumimoji="0" lang="de-DE"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procedures</a:t>
            </a:r>
            <a:endParaRPr kumimoji="0" 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elle 2"/>
          <p:cNvGraphicFramePr>
            <a:graphicFrameLocks noGrp="1"/>
          </p:cNvGraphicFramePr>
          <p:nvPr>
            <p:extLst/>
          </p:nvPr>
        </p:nvGraphicFramePr>
        <p:xfrm>
          <a:off x="1560004" y="2067380"/>
          <a:ext cx="6096000" cy="1981200"/>
        </p:xfrm>
        <a:graphic>
          <a:graphicData uri="http://schemas.openxmlformats.org/drawingml/2006/table">
            <a:tbl>
              <a:tblPr firstRow="1" bandRow="1">
                <a:tableStyleId>{F2DE63D5-997A-4646-A377-4702673A728D}</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83082">
                <a:tc>
                  <a:txBody>
                    <a:bodyPr/>
                    <a:lstStyle/>
                    <a:p>
                      <a:endParaRPr lang="de-DE" sz="2000" dirty="0">
                        <a:latin typeface="Arial" panose="020B0604020202020204" pitchFamily="34" charset="0"/>
                        <a:cs typeface="Arial" panose="020B0604020202020204" pitchFamily="34" charset="0"/>
                      </a:endParaRPr>
                    </a:p>
                  </a:txBody>
                  <a:tcPr/>
                </a:tc>
                <a:tc gridSpan="2">
                  <a:txBody>
                    <a:bodyPr/>
                    <a:lstStyle/>
                    <a:p>
                      <a:pPr algn="ctr"/>
                      <a:r>
                        <a:rPr lang="de-DE" sz="2000" dirty="0" err="1" smtClean="0"/>
                        <a:t>estimation</a:t>
                      </a:r>
                      <a:endParaRPr lang="de-DE" sz="2000" b="1" dirty="0">
                        <a:solidFill>
                          <a:schemeClr val="tx1"/>
                        </a:solidFill>
                        <a:latin typeface="Arial" panose="020B0604020202020204" pitchFamily="34" charset="0"/>
                        <a:cs typeface="Arial" panose="020B0604020202020204" pitchFamily="34" charset="0"/>
                      </a:endParaRPr>
                    </a:p>
                  </a:txBody>
                  <a:tcPr/>
                </a:tc>
                <a:tc hMerge="1">
                  <a:txBody>
                    <a:bodyPr/>
                    <a:lstStyle/>
                    <a:p>
                      <a:endParaRPr lang="de-DE" b="1"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383082">
                <a:tc>
                  <a:txBody>
                    <a:bodyPr/>
                    <a:lstStyle/>
                    <a:p>
                      <a:r>
                        <a:rPr lang="en-US" sz="2000" noProof="0" dirty="0" smtClean="0"/>
                        <a:t>feedstuff</a:t>
                      </a:r>
                      <a:endParaRPr lang="en-US" sz="2000" b="1" noProof="0" dirty="0" smtClean="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000" noProof="0" dirty="0" smtClean="0"/>
                        <a:t>potentially</a:t>
                      </a:r>
                      <a:endParaRPr lang="en-US" sz="2000" b="1" noProof="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residual</a:t>
                      </a:r>
                      <a:endParaRPr lang="de-DE" sz="20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83082">
                <a:tc>
                  <a:txBody>
                    <a:bodyPr/>
                    <a:lstStyle/>
                    <a:p>
                      <a:r>
                        <a:rPr lang="en-US" sz="2000" noProof="0" dirty="0" smtClean="0"/>
                        <a:t>grass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43 %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30 %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3082">
                <a:tc>
                  <a:txBody>
                    <a:bodyPr/>
                    <a:lstStyle/>
                    <a:p>
                      <a:r>
                        <a:rPr lang="en-US" sz="2000" noProof="0" dirty="0" smtClean="0"/>
                        <a:t>maize</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28 %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34 %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3082">
                <a:tc>
                  <a:txBody>
                    <a:bodyPr/>
                    <a:lstStyle/>
                    <a:p>
                      <a:r>
                        <a:rPr lang="en-US" sz="2000" noProof="0" dirty="0" smtClean="0"/>
                        <a:t>concentrates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smtClean="0"/>
                        <a:t>29</a:t>
                      </a:r>
                      <a:r>
                        <a:rPr lang="de-DE" sz="2000" baseline="0" dirty="0" smtClean="0"/>
                        <a:t>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smtClean="0"/>
                        <a:t>36 %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Textfeld 3"/>
          <p:cNvSpPr txBox="1"/>
          <p:nvPr/>
        </p:nvSpPr>
        <p:spPr>
          <a:xfrm>
            <a:off x="4608005" y="4211796"/>
            <a:ext cx="40684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Ortgies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2017,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unpubl</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feld 4"/>
          <p:cNvSpPr txBox="1"/>
          <p:nvPr/>
        </p:nvSpPr>
        <p:spPr>
          <a:xfrm>
            <a:off x="755576" y="4797152"/>
            <a:ext cx="40684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estimation procedure</a:t>
            </a:r>
          </a:p>
        </p:txBody>
      </p:sp>
      <p:sp>
        <p:nvSpPr>
          <p:cNvPr id="6" name="Textfeld 5"/>
          <p:cNvSpPr txBox="1"/>
          <p:nvPr/>
        </p:nvSpPr>
        <p:spPr>
          <a:xfrm>
            <a:off x="539553" y="5166484"/>
            <a:ext cx="8136903"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potentially</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grassland</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performance</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calculated</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from</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official</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yield</a:t>
            </a:r>
            <a:r>
              <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9BBB59">
                    <a:lumMod val="50000"/>
                  </a:srgbClr>
                </a:solidFill>
                <a:effectLst/>
                <a:uLnTx/>
                <a:uFillTx/>
                <a:latin typeface="Arial" panose="020B0604020202020204" pitchFamily="34" charset="0"/>
                <a:ea typeface="+mn-ea"/>
                <a:cs typeface="Arial" panose="020B0604020202020204" pitchFamily="34" charset="0"/>
              </a:rPr>
              <a:t>data</a:t>
            </a:r>
            <a:endParaRPr kumimoji="0" lang="de-DE" sz="1800" b="0" i="0" u="none" strike="noStrike" kern="1200" cap="none" spc="0" normalizeH="0" baseline="0" noProof="0" dirty="0" smtClean="0">
              <a:ln>
                <a:noFill/>
              </a:ln>
              <a:solidFill>
                <a:srgbClr val="9BBB59">
                  <a:lumMod val="5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residual: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grassland</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performance</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from</a:t>
            </a:r>
            <a:r>
              <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rPr>
              <a:t> residual </a:t>
            </a:r>
            <a:r>
              <a:rPr kumimoji="0" lang="de-DE" sz="1800" b="0" i="0" u="none" strike="noStrike" kern="1200" cap="none" spc="0" normalizeH="0" baseline="0" noProof="0" dirty="0" err="1" smtClean="0">
                <a:ln>
                  <a:noFill/>
                </a:ln>
                <a:solidFill>
                  <a:srgbClr val="0070C0"/>
                </a:solidFill>
                <a:effectLst/>
                <a:uLnTx/>
                <a:uFillTx/>
                <a:latin typeface="Arial" panose="020B0604020202020204" pitchFamily="34" charset="0"/>
                <a:ea typeface="+mn-ea"/>
                <a:cs typeface="Arial" panose="020B0604020202020204" pitchFamily="34" charset="0"/>
              </a:rPr>
              <a:t>calculation</a:t>
            </a:r>
            <a:endParaRPr kumimoji="0" lang="de-DE" sz="1800" b="0" i="0" u="none" strike="noStrike" kern="1200" cap="none" spc="0" normalizeH="0" baseline="0" noProof="0" dirty="0" smtClean="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6952831"/>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88794" y="2194458"/>
            <a:ext cx="9012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EUR/ha</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feld 7"/>
          <p:cNvSpPr txBox="1"/>
          <p:nvPr/>
        </p:nvSpPr>
        <p:spPr>
          <a:xfrm>
            <a:off x="6022065" y="2633810"/>
            <a:ext cx="109517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F79646">
                    <a:lumMod val="50000"/>
                  </a:srgbClr>
                </a:solidFill>
                <a:effectLst/>
                <a:uLnTx/>
                <a:uFillTx/>
                <a:latin typeface="Arial" panose="020B0604020202020204" pitchFamily="34" charset="0"/>
                <a:ea typeface="+mn-ea"/>
                <a:cs typeface="Arial" panose="020B0604020202020204" pitchFamily="34" charset="0"/>
              </a:rPr>
              <a:t>Ackerland</a:t>
            </a:r>
            <a:endParaRPr kumimoji="0" lang="de-DE" sz="16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endParaRPr>
          </a:p>
        </p:txBody>
      </p:sp>
      <p:sp>
        <p:nvSpPr>
          <p:cNvPr id="9" name="Textfeld 8"/>
          <p:cNvSpPr txBox="1"/>
          <p:nvPr/>
        </p:nvSpPr>
        <p:spPr>
          <a:xfrm>
            <a:off x="6084168" y="3616661"/>
            <a:ext cx="102784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006600"/>
                </a:solidFill>
                <a:effectLst/>
                <a:uLnTx/>
                <a:uFillTx/>
                <a:latin typeface="Arial" panose="020B0604020202020204" pitchFamily="34" charset="0"/>
                <a:ea typeface="+mn-ea"/>
                <a:cs typeface="Arial" panose="020B0604020202020204" pitchFamily="34" charset="0"/>
              </a:rPr>
              <a:t>Grünland</a:t>
            </a:r>
            <a:endParaRPr kumimoji="0" lang="de-DE"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endParaRPr>
          </a:p>
        </p:txBody>
      </p:sp>
      <p:graphicFrame>
        <p:nvGraphicFramePr>
          <p:cNvPr id="10" name="Diagramm 9"/>
          <p:cNvGraphicFramePr>
            <a:graphicFrameLocks/>
          </p:cNvGraphicFramePr>
          <p:nvPr>
            <p:extLst/>
          </p:nvPr>
        </p:nvGraphicFramePr>
        <p:xfrm>
          <a:off x="1989617" y="1935216"/>
          <a:ext cx="4572000"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3"/>
          <p:cNvSpPr>
            <a:spLocks noChangeArrowheads="1"/>
          </p:cNvSpPr>
          <p:nvPr/>
        </p:nvSpPr>
        <p:spPr bwMode="auto">
          <a:xfrm>
            <a:off x="0" y="220874"/>
            <a:ext cx="77123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a:ln>
                  <a:noFill/>
                </a:ln>
                <a:solidFill>
                  <a:prstClr val="black"/>
                </a:solidFill>
                <a:effectLst/>
                <a:uLnTx/>
                <a:uFillTx/>
                <a:latin typeface="Arial" charset="0"/>
                <a:ea typeface="+mn-ea"/>
                <a:cs typeface="+mn-cs"/>
              </a:rPr>
              <a:t>D</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evelopment of rent prices for arable and grassland in Germany </a:t>
            </a:r>
            <a:r>
              <a:rPr kumimoji="0" lang="en-US" altLang="de-DE" sz="1600" b="0" i="0" u="none" strike="noStrike" kern="1200" cap="none" spc="0" normalizeH="0" baseline="0" noProof="0" dirty="0" smtClean="0">
                <a:ln>
                  <a:noFill/>
                </a:ln>
                <a:solidFill>
                  <a:prstClr val="black"/>
                </a:solidFill>
                <a:effectLst/>
                <a:uLnTx/>
                <a:uFillTx/>
                <a:latin typeface="Arial" charset="0"/>
                <a:ea typeface="+mn-ea"/>
                <a:cs typeface="+mn-cs"/>
              </a:rPr>
              <a:t>(</a:t>
            </a:r>
            <a:r>
              <a:rPr kumimoji="0" lang="en-US" altLang="de-DE" sz="1600" b="0" i="0" u="none" strike="noStrike" kern="1200" cap="none" spc="0" normalizeH="0" baseline="0" noProof="0" dirty="0" err="1" smtClean="0">
                <a:ln>
                  <a:noFill/>
                </a:ln>
                <a:solidFill>
                  <a:prstClr val="black"/>
                </a:solidFill>
                <a:effectLst/>
                <a:uLnTx/>
                <a:uFillTx/>
                <a:latin typeface="Arial" charset="0"/>
                <a:ea typeface="+mn-ea"/>
                <a:cs typeface="+mn-cs"/>
              </a:rPr>
              <a:t>destatis</a:t>
            </a:r>
            <a:r>
              <a:rPr kumimoji="0" lang="en-US" altLang="de-DE" sz="1600" b="0" i="0" u="none" strike="noStrike" kern="1200" cap="none" spc="0" normalizeH="0" baseline="0" noProof="0" dirty="0" smtClean="0">
                <a:ln>
                  <a:noFill/>
                </a:ln>
                <a:solidFill>
                  <a:prstClr val="black"/>
                </a:solidFill>
                <a:effectLst/>
                <a:uLnTx/>
                <a:uFillTx/>
                <a:latin typeface="Arial" charset="0"/>
                <a:ea typeface="+mn-ea"/>
                <a:cs typeface="+mn-cs"/>
              </a:rPr>
              <a:t> 2016)</a:t>
            </a:r>
            <a:endParaRPr kumimoji="0" lang="en-US"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2106434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extLst/>
          </p:nvPr>
        </p:nvGraphicFramePr>
        <p:xfrm>
          <a:off x="468312" y="1774886"/>
          <a:ext cx="3887663" cy="34314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378690" y="72136"/>
            <a:ext cx="70832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a:ln>
                  <a:noFill/>
                </a:ln>
                <a:solidFill>
                  <a:prstClr val="black"/>
                </a:solidFill>
                <a:effectLst/>
                <a:uLnTx/>
                <a:uFillTx/>
                <a:latin typeface="Arial" charset="0"/>
                <a:ea typeface="+mn-ea"/>
                <a:cs typeface="+mn-cs"/>
              </a:rPr>
              <a:t>P</a:t>
            </a:r>
            <a:r>
              <a:rPr kumimoji="0" lang="en-US" altLang="de-DE" sz="2000" b="1" i="0" u="none" strike="noStrike" kern="1200" cap="none" spc="0" normalizeH="0" baseline="0" noProof="0" dirty="0" smtClean="0">
                <a:ln>
                  <a:noFill/>
                </a:ln>
                <a:solidFill>
                  <a:prstClr val="black"/>
                </a:solidFill>
                <a:effectLst/>
                <a:uLnTx/>
                <a:uFillTx/>
                <a:latin typeface="Arial" charset="0"/>
                <a:ea typeface="+mn-ea"/>
                <a:cs typeface="+mn-cs"/>
              </a:rPr>
              <a:t>rice development of crude milk and wheat in Germany and relationship of milk revenue to wheat price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18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800" b="0" i="0" u="none" strike="noStrike" kern="1200" cap="none" spc="0" normalizeH="0" baseline="0" noProof="0" dirty="0" err="1" smtClean="0">
                <a:ln>
                  <a:noFill/>
                </a:ln>
                <a:solidFill>
                  <a:prstClr val="black"/>
                </a:solidFill>
                <a:effectLst/>
                <a:uLnTx/>
                <a:uFillTx/>
                <a:latin typeface="Arial" charset="0"/>
                <a:ea typeface="+mn-ea"/>
                <a:cs typeface="+mn-cs"/>
              </a:rPr>
              <a:t>eurostat</a:t>
            </a:r>
            <a:r>
              <a:rPr kumimoji="0" lang="en-US" altLang="de-DE" sz="1800" b="0" i="0" u="none" strike="noStrike" kern="1200" cap="none" spc="0" normalizeH="0" baseline="0" noProof="0" dirty="0" smtClean="0">
                <a:ln>
                  <a:noFill/>
                </a:ln>
                <a:solidFill>
                  <a:prstClr val="black"/>
                </a:solidFill>
                <a:effectLst/>
                <a:uLnTx/>
                <a:uFillTx/>
                <a:latin typeface="Arial" charset="0"/>
                <a:ea typeface="+mn-ea"/>
                <a:cs typeface="+mn-cs"/>
              </a:rPr>
              <a:t> 2016)</a:t>
            </a:r>
            <a:endParaRPr kumimoji="0" lang="en-US" altLang="de-DE"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feld 1"/>
          <p:cNvSpPr txBox="1">
            <a:spLocks noChangeArrowheads="1"/>
          </p:cNvSpPr>
          <p:nvPr/>
        </p:nvSpPr>
        <p:spPr bwMode="auto">
          <a:xfrm>
            <a:off x="769124" y="1590736"/>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err="1" smtClean="0">
                <a:ln>
                  <a:noFill/>
                </a:ln>
                <a:solidFill>
                  <a:prstClr val="black"/>
                </a:solidFill>
                <a:effectLst/>
                <a:uLnTx/>
                <a:uFillTx/>
                <a:latin typeface="Arial" charset="0"/>
                <a:ea typeface="+mn-ea"/>
                <a:cs typeface="Arial" charset="0"/>
              </a:rPr>
              <a:t>euro</a:t>
            </a:r>
            <a:r>
              <a:rPr kumimoji="0" lang="de-DE" altLang="de-DE" sz="1800" b="0" i="0" u="none" strike="noStrike" kern="1200" cap="none" spc="0" normalizeH="0" baseline="0" noProof="0" dirty="0" smtClean="0">
                <a:ln>
                  <a:noFill/>
                </a:ln>
                <a:solidFill>
                  <a:prstClr val="black"/>
                </a:solidFill>
                <a:effectLst/>
                <a:uLnTx/>
                <a:uFillTx/>
                <a:latin typeface="Arial" charset="0"/>
                <a:ea typeface="+mn-ea"/>
                <a:cs typeface="Arial" charset="0"/>
              </a:rPr>
              <a:t>/100kg</a:t>
            </a:r>
            <a:endPar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feld 1"/>
          <p:cNvSpPr txBox="1">
            <a:spLocks noChangeArrowheads="1"/>
          </p:cNvSpPr>
          <p:nvPr/>
        </p:nvSpPr>
        <p:spPr bwMode="auto">
          <a:xfrm>
            <a:off x="2758331" y="3982206"/>
            <a:ext cx="86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0" i="0" u="none" strike="noStrike" kern="1200" cap="none" spc="0" normalizeH="0" baseline="0" noProof="0" dirty="0" err="1" smtClean="0">
                <a:ln>
                  <a:noFill/>
                </a:ln>
                <a:solidFill>
                  <a:srgbClr val="F79646">
                    <a:lumMod val="75000"/>
                  </a:srgbClr>
                </a:solidFill>
                <a:effectLst/>
                <a:uLnTx/>
                <a:uFillTx/>
                <a:latin typeface="Arial" charset="0"/>
                <a:ea typeface="+mn-ea"/>
                <a:cs typeface="Arial" charset="0"/>
              </a:rPr>
              <a:t>wheat</a:t>
            </a:r>
            <a:endParaRPr kumimoji="0" lang="de-DE" altLang="de-DE" sz="2000" b="0" i="0" u="none" strike="noStrike" kern="1200" cap="none" spc="0" normalizeH="0" baseline="0" noProof="0" dirty="0">
              <a:ln>
                <a:noFill/>
              </a:ln>
              <a:solidFill>
                <a:srgbClr val="F79646">
                  <a:lumMod val="75000"/>
                </a:srgbClr>
              </a:solidFill>
              <a:effectLst/>
              <a:uLnTx/>
              <a:uFillTx/>
              <a:latin typeface="Arial" charset="0"/>
              <a:ea typeface="+mn-ea"/>
              <a:cs typeface="Arial" charset="0"/>
            </a:endParaRPr>
          </a:p>
        </p:txBody>
      </p:sp>
      <p:sp>
        <p:nvSpPr>
          <p:cNvPr id="6" name="Textfeld 1"/>
          <p:cNvSpPr txBox="1">
            <a:spLocks noChangeArrowheads="1"/>
          </p:cNvSpPr>
          <p:nvPr/>
        </p:nvSpPr>
        <p:spPr bwMode="auto">
          <a:xfrm>
            <a:off x="3275856" y="2254014"/>
            <a:ext cx="1353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000" b="0" i="0" u="none" strike="noStrike" kern="1200" cap="none" spc="0" normalizeH="0" baseline="0" noProof="0" dirty="0" err="1" smtClean="0">
                <a:ln>
                  <a:noFill/>
                </a:ln>
                <a:solidFill>
                  <a:srgbClr val="0000CC"/>
                </a:solidFill>
                <a:effectLst/>
                <a:uLnTx/>
                <a:uFillTx/>
                <a:latin typeface="Arial" pitchFamily="34" charset="0"/>
                <a:ea typeface="+mn-ea"/>
                <a:cs typeface="Arial" pitchFamily="34" charset="0"/>
              </a:rPr>
              <a:t>crude</a:t>
            </a:r>
            <a:r>
              <a:rPr kumimoji="0" lang="de-DE" altLang="de-DE" sz="2000" b="0" i="0" u="none" strike="noStrike" kern="1200" cap="none" spc="0" normalizeH="0" baseline="0" noProof="0" dirty="0" smtClean="0">
                <a:ln>
                  <a:noFill/>
                </a:ln>
                <a:solidFill>
                  <a:srgbClr val="0000CC"/>
                </a:solidFill>
                <a:effectLst/>
                <a:uLnTx/>
                <a:uFillTx/>
                <a:latin typeface="Arial" pitchFamily="34" charset="0"/>
                <a:ea typeface="+mn-ea"/>
                <a:cs typeface="Arial" pitchFamily="34" charset="0"/>
              </a:rPr>
              <a:t> milk</a:t>
            </a:r>
          </a:p>
        </p:txBody>
      </p:sp>
      <p:sp>
        <p:nvSpPr>
          <p:cNvPr id="7" name="Textfeld 1"/>
          <p:cNvSpPr txBox="1">
            <a:spLocks noChangeArrowheads="1"/>
          </p:cNvSpPr>
          <p:nvPr/>
        </p:nvSpPr>
        <p:spPr bwMode="auto">
          <a:xfrm>
            <a:off x="5013604" y="1511307"/>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charset="0"/>
                <a:ea typeface="+mn-ea"/>
                <a:cs typeface="Arial" charset="0"/>
              </a:rPr>
              <a:t>milk/</a:t>
            </a:r>
            <a:r>
              <a:rPr kumimoji="0" lang="de-DE" altLang="de-DE" sz="1800" b="0" i="0" u="none" strike="noStrike" kern="1200" cap="none" spc="0" normalizeH="0" baseline="0" noProof="0" dirty="0" err="1" smtClean="0">
                <a:ln>
                  <a:noFill/>
                </a:ln>
                <a:solidFill>
                  <a:prstClr val="black"/>
                </a:solidFill>
                <a:effectLst/>
                <a:uLnTx/>
                <a:uFillTx/>
                <a:latin typeface="Arial" charset="0"/>
                <a:ea typeface="+mn-ea"/>
                <a:cs typeface="Arial" charset="0"/>
              </a:rPr>
              <a:t>wheat</a:t>
            </a:r>
            <a:r>
              <a:rPr kumimoji="0" lang="de-DE" altLang="de-DE" sz="1800" b="0" i="0" u="none" strike="noStrike" kern="1200" cap="none" spc="0" normalizeH="0" baseline="0" noProof="0" dirty="0" smtClean="0">
                <a:ln>
                  <a:noFill/>
                </a:ln>
                <a:solidFill>
                  <a:prstClr val="black"/>
                </a:solidFill>
                <a:effectLst/>
                <a:uLnTx/>
                <a:uFillTx/>
                <a:latin typeface="Arial" charset="0"/>
                <a:ea typeface="+mn-ea"/>
                <a:cs typeface="Arial" charset="0"/>
              </a:rPr>
              <a:t> (Euro/Euro</a:t>
            </a:r>
            <a:r>
              <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rPr>
              <a:t>)</a:t>
            </a:r>
          </a:p>
        </p:txBody>
      </p:sp>
      <p:graphicFrame>
        <p:nvGraphicFramePr>
          <p:cNvPr id="8" name="Diagramm 7"/>
          <p:cNvGraphicFramePr>
            <a:graphicFrameLocks/>
          </p:cNvGraphicFramePr>
          <p:nvPr>
            <p:extLst/>
          </p:nvPr>
        </p:nvGraphicFramePr>
        <p:xfrm>
          <a:off x="4645025" y="1836829"/>
          <a:ext cx="3561308" cy="3402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3924907"/>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7222" y="989686"/>
            <a:ext cx="4811430" cy="562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123126" y="343355"/>
            <a:ext cx="75892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Milk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production</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per ha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agriculturally</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utilized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area</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in Germany</a:t>
            </a:r>
            <a:b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br>
            <a:r>
              <a:rPr kumimoji="0" lang="de-DE" altLang="de-DE" sz="16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mn-cs"/>
              </a:rPr>
              <a:t>(Lassen et al. 2008)</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200854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8496"/>
            <a:ext cx="6887375" cy="838831"/>
          </a:xfrm>
        </p:spPr>
        <p:txBody>
          <a:bodyPr/>
          <a:lstStyle/>
          <a:p>
            <a:r>
              <a:rPr lang="en-US" sz="2400" dirty="0">
                <a:solidFill>
                  <a:schemeClr val="tx1"/>
                </a:solidFill>
                <a:latin typeface="+mn-lt"/>
              </a:rPr>
              <a:t>Recent research </a:t>
            </a:r>
            <a:r>
              <a:rPr lang="en-US" sz="2400" dirty="0" smtClean="0">
                <a:solidFill>
                  <a:schemeClr val="tx1"/>
                </a:solidFill>
                <a:latin typeface="+mn-lt"/>
              </a:rPr>
              <a:t>on </a:t>
            </a:r>
            <a:r>
              <a:rPr lang="en-GB" sz="2400" dirty="0">
                <a:solidFill>
                  <a:schemeClr val="tx1"/>
                </a:solidFill>
                <a:latin typeface="+mn-lt"/>
              </a:rPr>
              <a:t>d</a:t>
            </a:r>
            <a:r>
              <a:rPr lang="en-GB" sz="2400" dirty="0" smtClean="0">
                <a:solidFill>
                  <a:schemeClr val="tx1"/>
                </a:solidFill>
                <a:latin typeface="+mn-lt"/>
              </a:rPr>
              <a:t>ry </a:t>
            </a:r>
            <a:r>
              <a:rPr lang="en-GB" sz="2400" dirty="0">
                <a:solidFill>
                  <a:schemeClr val="tx1"/>
                </a:solidFill>
                <a:latin typeface="+mn-lt"/>
              </a:rPr>
              <a:t>matter losses from different silo </a:t>
            </a:r>
            <a:r>
              <a:rPr lang="en-GB" sz="2400" dirty="0" smtClean="0">
                <a:solidFill>
                  <a:schemeClr val="tx1"/>
                </a:solidFill>
                <a:latin typeface="+mn-lt"/>
              </a:rPr>
              <a:t>systems</a:t>
            </a:r>
            <a:endParaRPr lang="en-US" sz="2400" dirty="0">
              <a:solidFill>
                <a:schemeClr val="tx1"/>
              </a:solidFill>
              <a:latin typeface="+mn-lt"/>
            </a:endParaRPr>
          </a:p>
        </p:txBody>
      </p:sp>
      <p:sp>
        <p:nvSpPr>
          <p:cNvPr id="3" name="Rectangle 7"/>
          <p:cNvSpPr>
            <a:spLocks noChangeArrowheads="1"/>
          </p:cNvSpPr>
          <p:nvPr/>
        </p:nvSpPr>
        <p:spPr bwMode="auto">
          <a:xfrm>
            <a:off x="611188" y="1537455"/>
            <a:ext cx="7858551" cy="329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Materials and Methods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bunker silos, 6 tube silos, 3 tower silos and 60 round bales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Located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on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different farms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Silo balances (all in – all out)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recorded</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Large silos: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 loads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going in were weighed and sampled,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 loads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going out were weighed but sampled three times per week</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Round bales: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All bales were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weighed before and after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storage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and every second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bale was sampled</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6937523" y="636963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303203188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83724" y="271659"/>
            <a:ext cx="6772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P</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ermanent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grassland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area</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in Germany,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data</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mn-cs"/>
              </a:rPr>
              <a:t>from</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mn-cs"/>
              </a:rPr>
              <a:t> 2016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mn-cs"/>
              </a:rPr>
              <a:t>(DMK, 2018)</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4" name="Gruppieren 3"/>
          <p:cNvGrpSpPr/>
          <p:nvPr/>
        </p:nvGrpSpPr>
        <p:grpSpPr>
          <a:xfrm>
            <a:off x="359165" y="1435135"/>
            <a:ext cx="4187009" cy="5125342"/>
            <a:chOff x="251520" y="332656"/>
            <a:chExt cx="4692535" cy="604867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32656"/>
              <a:ext cx="4692535" cy="592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23728" y="6093296"/>
              <a:ext cx="20882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5013" y="2111436"/>
            <a:ext cx="42481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6107754"/>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249381" y="443345"/>
            <a:ext cx="8774546"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 trends in grassland in Germany</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D</a:t>
            </a:r>
            <a:r>
              <a:rPr kumimoji="0" lang="de-DE" altLang="de-DE" sz="2400" b="0" i="0" u="none" strike="noStrike" kern="1200" cap="none" spc="0" normalizeH="0" baseline="0" noProof="0" dirty="0" err="1" smtClean="0">
                <a:ln>
                  <a:noFill/>
                </a:ln>
                <a:solidFill>
                  <a:srgbClr val="000000"/>
                </a:solidFill>
                <a:effectLst/>
                <a:uLnTx/>
                <a:uFillTx/>
                <a:latin typeface="Arial" pitchFamily="34" charset="0"/>
                <a:ea typeface="+mn-ea"/>
                <a:cs typeface="Times New Roman" pitchFamily="18" charset="0"/>
              </a:rPr>
              <a:t>airy</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less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dependent</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on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grasslands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even</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though</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grasslands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are</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often</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highly</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productive</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t>
            </a: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a:t>
            </a:r>
            <a:r>
              <a:rPr kumimoji="0" lang="de-DE"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arginal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grasslands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increasingly</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abandoned</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from</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agricultural</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use</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38030149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Culture</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diversity</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8412030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577609" y="5344535"/>
            <a:ext cx="29543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productive</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non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productive</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agriculturally</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utilized</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area</a:t>
            </a:r>
            <a:endPar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ext Box 6"/>
          <p:cNvSpPr txBox="1">
            <a:spLocks noChangeArrowheads="1"/>
          </p:cNvSpPr>
          <p:nvPr/>
        </p:nvSpPr>
        <p:spPr bwMode="auto">
          <a:xfrm>
            <a:off x="293831" y="413764"/>
            <a:ext cx="7704138" cy="30654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High </a:t>
            </a:r>
            <a:r>
              <a:rPr kumimoji="0" lang="de-DE" altLang="de-DE" sz="2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nature</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value</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farmland</a:t>
            </a:r>
            <a:r>
              <a:rPr kumimoji="0" lang="de-DE" altLang="de-DE" sz="24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in Germany</a:t>
            </a:r>
          </a:p>
          <a:p>
            <a:pPr marL="0" marR="0" lvl="0" indent="0" algn="l" defTabSz="457200" rtl="0" eaLnBrk="1" fontAlgn="base" latinLnBrk="0" hangingPunct="1">
              <a:lnSpc>
                <a:spcPct val="100000"/>
              </a:lnSpc>
              <a:spcBef>
                <a:spcPct val="30000"/>
              </a:spcBef>
              <a:spcAft>
                <a:spcPct val="30000"/>
              </a:spcAft>
              <a:buClr>
                <a:srgbClr val="000000"/>
              </a:buClr>
              <a:buSzTx/>
              <a:buFontTx/>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Grassland</a:t>
            </a:r>
            <a:r>
              <a:rPr kumimoji="0" lang="de-DE" altLang="de-DE" sz="20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is</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an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important</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contributor</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to</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the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biodiversity</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the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rural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landscape</a:t>
            </a: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e.g. German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wide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study</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on ‚high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value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HNV</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)-farmland*)‘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Matzdorf</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2010, Fuchs 2011)</a:t>
            </a:r>
          </a:p>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ext Box 7"/>
          <p:cNvSpPr txBox="1">
            <a:spLocks noChangeArrowheads="1"/>
          </p:cNvSpPr>
          <p:nvPr/>
        </p:nvSpPr>
        <p:spPr bwMode="auto">
          <a:xfrm>
            <a:off x="802987" y="4022725"/>
            <a:ext cx="6529388" cy="212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‚HNV-farmland‘: 13 %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of</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the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total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farmed</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area</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from</a:t>
            </a:r>
            <a:r>
              <a:rPr kumimoji="0" lang="de-DE" altLang="de-DE" sz="20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this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‚HNV-</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grassland</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5,5 %  (→ 14 % </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of</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total </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grassland</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CC0000"/>
                </a:solidFill>
                <a:effectLst/>
                <a:uLnTx/>
                <a:uFillTx/>
                <a:latin typeface="Arial" pitchFamily="34" charset="0"/>
                <a:ea typeface="+mn-ea"/>
                <a:cs typeface="Arial" pitchFamily="34" charset="0"/>
              </a:rPr>
              <a:t>‚HNV-</a:t>
            </a:r>
            <a:r>
              <a:rPr kumimoji="0" lang="de-DE" altLang="de-DE" sz="2000" b="1" i="0" u="none" strike="noStrike" kern="1200" cap="none" spc="0" normalizeH="0" baseline="0" noProof="0" dirty="0" err="1">
                <a:ln>
                  <a:noFill/>
                </a:ln>
                <a:solidFill>
                  <a:srgbClr val="CC0000"/>
                </a:solidFill>
                <a:effectLst/>
                <a:uLnTx/>
                <a:uFillTx/>
                <a:latin typeface="Arial" pitchFamily="34" charset="0"/>
                <a:ea typeface="+mn-ea"/>
                <a:cs typeface="Arial" pitchFamily="34" charset="0"/>
              </a:rPr>
              <a:t>arable</a:t>
            </a:r>
            <a:r>
              <a:rPr kumimoji="0" lang="de-DE" altLang="de-DE" sz="2000" b="1" i="0" u="none" strike="noStrike" kern="1200" cap="none" spc="0" normalizeH="0" baseline="0" noProof="0" dirty="0">
                <a:ln>
                  <a:noFill/>
                </a:ln>
                <a:solidFill>
                  <a:srgbClr val="CC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CC0000"/>
                </a:solidFill>
                <a:effectLst/>
                <a:uLnTx/>
                <a:uFillTx/>
                <a:latin typeface="Arial" pitchFamily="34" charset="0"/>
                <a:ea typeface="+mn-ea"/>
                <a:cs typeface="Arial" pitchFamily="34" charset="0"/>
              </a:rPr>
              <a:t>land</a:t>
            </a:r>
            <a:r>
              <a:rPr kumimoji="0" lang="de-DE" altLang="de-DE" sz="2000" b="1" i="0" u="none" strike="noStrike" kern="1200" cap="none" spc="0" normalizeH="0" baseline="0" noProof="0" dirty="0">
                <a:ln>
                  <a:noFill/>
                </a:ln>
                <a:solidFill>
                  <a:srgbClr val="CC0000"/>
                </a:solidFill>
                <a:effectLst/>
                <a:uLnTx/>
                <a:uFillTx/>
                <a:latin typeface="Arial" pitchFamily="34" charset="0"/>
                <a:ea typeface="+mn-ea"/>
                <a:cs typeface="Arial" pitchFamily="34" charset="0"/>
              </a:rPr>
              <a:t>‘: 1,5 %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0099"/>
                </a:solidFill>
                <a:effectLst/>
                <a:uLnTx/>
                <a:uFillTx/>
                <a:latin typeface="Arial" pitchFamily="34" charset="0"/>
                <a:ea typeface="+mn-ea"/>
                <a:cs typeface="Arial" pitchFamily="34" charset="0"/>
              </a:rPr>
              <a:t>‚HNV-elements‘:    4,6 %</a:t>
            </a:r>
          </a:p>
        </p:txBody>
      </p:sp>
    </p:spTree>
    <p:extLst>
      <p:ext uri="{BB962C8B-B14F-4D97-AF65-F5344CB8AC3E}">
        <p14:creationId xmlns:p14="http://schemas.microsoft.com/office/powerpoint/2010/main" val="665577883"/>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1595009"/>
            <a:ext cx="7862888" cy="488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250826" y="373078"/>
            <a:ext cx="8424862"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Grassland</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area</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in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designated</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conservation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environmentally</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sensitive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areas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in Germany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(Osterburg et al. 2009</a:t>
            </a:r>
            <a:r>
              <a:rPr kumimoji="0" lang="de-DE" altLang="de-DE" sz="1600" b="0"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7524978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3"/>
          <p:cNvSpPr txBox="1">
            <a:spLocks noChangeArrowheads="1"/>
          </p:cNvSpPr>
          <p:nvPr/>
        </p:nvSpPr>
        <p:spPr bwMode="auto">
          <a:xfrm>
            <a:off x="539552" y="332656"/>
            <a:ext cx="7560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S</a:t>
            </a:r>
            <a:r>
              <a:rPr kumimoji="0" lang="en-US" altLang="de-DE" sz="2400" b="1"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tatus of FFH habitats in grasslands</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6" name="Text Box 3"/>
          <p:cNvSpPr txBox="1">
            <a:spLocks noChangeArrowheads="1"/>
          </p:cNvSpPr>
          <p:nvPr/>
        </p:nvSpPr>
        <p:spPr bwMode="auto">
          <a:xfrm>
            <a:off x="6084888" y="6360278"/>
            <a:ext cx="2808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(BFN, 2014)</a:t>
            </a:r>
            <a:endPar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7" name="Gruppieren 6"/>
          <p:cNvGrpSpPr/>
          <p:nvPr/>
        </p:nvGrpSpPr>
        <p:grpSpPr>
          <a:xfrm>
            <a:off x="467544" y="1057929"/>
            <a:ext cx="8161007" cy="5312366"/>
            <a:chOff x="467544" y="1057929"/>
            <a:chExt cx="8161007" cy="5312366"/>
          </a:xfrm>
        </p:grpSpPr>
        <p:grpSp>
          <p:nvGrpSpPr>
            <p:cNvPr id="3" name="Gruppieren 2"/>
            <p:cNvGrpSpPr/>
            <p:nvPr/>
          </p:nvGrpSpPr>
          <p:grpSpPr>
            <a:xfrm>
              <a:off x="467544" y="1057929"/>
              <a:ext cx="8161007" cy="5312366"/>
              <a:chOff x="467544" y="1057929"/>
              <a:chExt cx="8161007" cy="531236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57929"/>
                <a:ext cx="8161007" cy="530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39552" y="5723964"/>
                <a:ext cx="792088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trends: = stable, + getting better, - getting worse, ? unknown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4" name="Rechteck 3"/>
            <p:cNvSpPr/>
            <p:nvPr/>
          </p:nvSpPr>
          <p:spPr>
            <a:xfrm>
              <a:off x="539552" y="1057929"/>
              <a:ext cx="7848872" cy="28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09546823"/>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074" y="2098531"/>
            <a:ext cx="650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774" y="5914881"/>
            <a:ext cx="5262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14724" y="5894243"/>
            <a:ext cx="2046287" cy="304800"/>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a:ea typeface="+mn-ea"/>
                <a:cs typeface="+mn-cs"/>
              </a:rPr>
              <a:t>sward</a:t>
            </a:r>
            <a:r>
              <a:rPr kumimoji="0" lang="de-DE" sz="1400" b="0" i="0" u="none" strike="noStrike" kern="1200" cap="none" spc="0" normalizeH="0" baseline="0" noProof="0" dirty="0">
                <a:ln>
                  <a:noFill/>
                </a:ln>
                <a:solidFill>
                  <a:prstClr val="black"/>
                </a:solidFill>
                <a:effectLst/>
                <a:uLnTx/>
                <a:uFillTx/>
                <a:latin typeface="Calibri"/>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height</a:t>
            </a:r>
            <a:r>
              <a:rPr kumimoji="0" lang="de-DE" sz="1400" b="0" i="0" u="none" strike="noStrike" kern="1200" cap="none" spc="0" normalizeH="0" baseline="0" noProof="0" dirty="0">
                <a:ln>
                  <a:noFill/>
                </a:ln>
                <a:solidFill>
                  <a:prstClr val="black"/>
                </a:solidFill>
                <a:effectLst/>
                <a:uLnTx/>
                <a:uFillTx/>
                <a:latin typeface="Calibri"/>
                <a:ea typeface="+mn-ea"/>
                <a:cs typeface="+mn-cs"/>
              </a:rPr>
              <a:t>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class</a:t>
            </a:r>
            <a:r>
              <a:rPr kumimoji="0" lang="de-DE" sz="1400" b="0" i="0" u="none" strike="noStrike" kern="1200" cap="none" spc="0" normalizeH="0" baseline="0" noProof="0" dirty="0">
                <a:ln>
                  <a:noFill/>
                </a:ln>
                <a:solidFill>
                  <a:prstClr val="black"/>
                </a:solidFill>
                <a:effectLst/>
                <a:uLnTx/>
                <a:uFillTx/>
                <a:latin typeface="Calibri"/>
                <a:ea typeface="+mn-ea"/>
                <a:cs typeface="+mn-cs"/>
              </a:rPr>
              <a:t> (cm)</a:t>
            </a:r>
          </a:p>
        </p:txBody>
      </p:sp>
      <p:sp>
        <p:nvSpPr>
          <p:cNvPr id="5" name="Text Box 5"/>
          <p:cNvSpPr txBox="1">
            <a:spLocks noChangeArrowheads="1"/>
          </p:cNvSpPr>
          <p:nvPr/>
        </p:nvSpPr>
        <p:spPr bwMode="auto">
          <a:xfrm rot="16200000">
            <a:off x="-745620" y="3740800"/>
            <a:ext cx="2686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plant species number/m²</a:t>
            </a:r>
          </a:p>
        </p:txBody>
      </p:sp>
      <p:sp>
        <p:nvSpPr>
          <p:cNvPr id="6" name="Text Box 6"/>
          <p:cNvSpPr txBox="1">
            <a:spLocks noChangeArrowheads="1"/>
          </p:cNvSpPr>
          <p:nvPr/>
        </p:nvSpPr>
        <p:spPr bwMode="auto">
          <a:xfrm>
            <a:off x="2214274" y="5986318"/>
            <a:ext cx="56007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0 – 6              6 – 12              &gt; 12      sward height cm</a:t>
            </a:r>
          </a:p>
        </p:txBody>
      </p:sp>
      <p:sp>
        <p:nvSpPr>
          <p:cNvPr id="7" name="Text Box 3"/>
          <p:cNvSpPr txBox="1">
            <a:spLocks noChangeArrowheads="1"/>
          </p:cNvSpPr>
          <p:nvPr/>
        </p:nvSpPr>
        <p:spPr bwMode="auto">
          <a:xfrm>
            <a:off x="243897" y="556491"/>
            <a:ext cx="7154430" cy="762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a:t>
            </a:r>
            <a:r>
              <a:rPr kumimoji="0" lang="de-DE"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lant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species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number</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of</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patches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of</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different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sward</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height</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a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long</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-term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grazing</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experiment</a:t>
            </a:r>
            <a:endParaRPr kumimoji="0" lang="de-DE" altLang="de-DE"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 Box 8"/>
          <p:cNvSpPr txBox="1">
            <a:spLocks noChangeArrowheads="1"/>
          </p:cNvSpPr>
          <p:nvPr/>
        </p:nvSpPr>
        <p:spPr bwMode="auto">
          <a:xfrm>
            <a:off x="6837867" y="4027055"/>
            <a:ext cx="22320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Wrage</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2012,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AEE</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155, </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111-116</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335969875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149" y="1289050"/>
            <a:ext cx="6769100" cy="4516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6084888" y="6126163"/>
            <a:ext cx="2808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Jerrentrup</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2014,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JApplEcol</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51, 968-977 </a:t>
            </a:r>
          </a:p>
        </p:txBody>
      </p:sp>
      <p:sp>
        <p:nvSpPr>
          <p:cNvPr id="4" name="Text Box 4"/>
          <p:cNvSpPr txBox="1">
            <a:spLocks noChangeArrowheads="1"/>
          </p:cNvSpPr>
          <p:nvPr/>
        </p:nvSpPr>
        <p:spPr bwMode="auto">
          <a:xfrm>
            <a:off x="0" y="290944"/>
            <a:ext cx="77057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a:t>
            </a:r>
            <a:r>
              <a:rPr kumimoji="0" lang="en-US" altLang="de-DE" sz="2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utterfly </a:t>
            </a: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species richness in relation to the grazing intensity in a long-term grazing experiment</a:t>
            </a:r>
            <a:endPar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8136662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261" y="2139039"/>
            <a:ext cx="4119704" cy="40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99" y="2139039"/>
            <a:ext cx="3783445" cy="45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p:cNvSpPr>
            <a:spLocks noChangeArrowheads="1"/>
          </p:cNvSpPr>
          <p:nvPr/>
        </p:nvSpPr>
        <p:spPr bwMode="auto">
          <a:xfrm>
            <a:off x="238333" y="527115"/>
            <a:ext cx="811134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F</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arm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left</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figure</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plot</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level</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right</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figure</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plant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species</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diversity</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of</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grasslands</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of</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dairy</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farms</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in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Lower</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Saxony</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depending</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on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grassland</a:t>
            </a:r>
            <a:r>
              <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smtClean="0">
                <a:ln>
                  <a:noFill/>
                </a:ln>
                <a:solidFill>
                  <a:prstClr val="black"/>
                </a:solidFill>
                <a:effectLst/>
                <a:uLnTx/>
                <a:uFillTx/>
                <a:latin typeface="Arial" charset="0"/>
                <a:ea typeface="+mn-ea"/>
                <a:cs typeface="Arial" charset="0"/>
              </a:rPr>
              <a:t>utilization</a:t>
            </a:r>
            <a:endParaRPr kumimoji="0" lang="de-DE" altLang="de-DE" sz="2000" b="1" i="0" u="none" strike="noStrike" kern="1200" cap="none" spc="0" normalizeH="0" baseline="0" noProof="0" dirty="0" smtClean="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a:t>
            </a:r>
            <a:r>
              <a:rPr kumimoji="0" lang="de-DE" altLang="de-DE" sz="1600" b="0" i="0" u="none" strike="noStrike" kern="1200" cap="none" spc="0" normalizeH="0" baseline="0" noProof="0" dirty="0" err="1">
                <a:ln>
                  <a:noFill/>
                </a:ln>
                <a:solidFill>
                  <a:prstClr val="black"/>
                </a:solidFill>
                <a:effectLst/>
                <a:uLnTx/>
                <a:uFillTx/>
                <a:latin typeface="Arial" charset="0"/>
                <a:ea typeface="+mn-ea"/>
                <a:cs typeface="Arial" charset="0"/>
              </a:rPr>
              <a:t>Breitsameter</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&amp; Isselstein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2015, </a:t>
            </a:r>
            <a:r>
              <a:rPr kumimoji="0" lang="de-DE" altLang="de-DE" sz="1600" b="0" i="0" u="none" strike="noStrike" kern="1200" cap="none" spc="0" normalizeH="0" baseline="0" noProof="0" dirty="0" err="1" smtClean="0">
                <a:ln>
                  <a:noFill/>
                </a:ln>
                <a:solidFill>
                  <a:prstClr val="black"/>
                </a:solidFill>
                <a:effectLst/>
                <a:uLnTx/>
                <a:uFillTx/>
                <a:latin typeface="Arial" charset="0"/>
                <a:ea typeface="+mn-ea"/>
                <a:cs typeface="Arial" charset="0"/>
              </a:rPr>
              <a:t>GraslSciEur</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a:t>
            </a:r>
            <a:r>
              <a:rPr kumimoji="0" lang="de-DE" altLang="de-DE" sz="1600" b="0" i="0" u="none" strike="noStrike" kern="1200" cap="none" spc="0" normalizeH="0" baseline="0" noProof="0" dirty="0" smtClean="0">
                <a:ln>
                  <a:noFill/>
                </a:ln>
                <a:solidFill>
                  <a:prstClr val="black"/>
                </a:solidFill>
                <a:effectLst/>
                <a:uLnTx/>
                <a:uFillTx/>
                <a:latin typeface="Arial" charset="0"/>
                <a:ea typeface="+mn-ea"/>
                <a:cs typeface="Arial" charset="0"/>
              </a:rPr>
              <a:t> 20, 172-174)</a:t>
            </a:r>
            <a:endPar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6394036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Culture</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550" y="3873500"/>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3923158" y="2448502"/>
            <a:ext cx="51133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N20 and CH4 emissions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Carbon sequestration</a:t>
            </a:r>
            <a:endParaRPr kumimoji="0" lang="de-DE"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430602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4400" dirty="0" smtClean="0"/>
              <a:t>Inno4Grass – Education material on </a:t>
            </a:r>
            <a:r>
              <a:rPr lang="de-DE" sz="4400" dirty="0" err="1" smtClean="0"/>
              <a:t>practical</a:t>
            </a:r>
            <a:r>
              <a:rPr lang="de-DE" sz="4400" dirty="0" smtClean="0"/>
              <a:t> </a:t>
            </a:r>
            <a:r>
              <a:rPr lang="de-DE" sz="4400" dirty="0" err="1" smtClean="0"/>
              <a:t>grassland</a:t>
            </a:r>
            <a:r>
              <a:rPr lang="de-DE" sz="4400" dirty="0" smtClean="0"/>
              <a:t> </a:t>
            </a:r>
            <a:r>
              <a:rPr lang="de-DE" sz="4400" dirty="0" err="1" smtClean="0"/>
              <a:t>management</a:t>
            </a:r>
            <a:r>
              <a:rPr lang="de-DE" sz="4400" dirty="0" smtClean="0"/>
              <a:t> in 8 European countries</a:t>
            </a:r>
            <a:endParaRPr lang="de-DE" sz="4400" dirty="0"/>
          </a:p>
        </p:txBody>
      </p:sp>
    </p:spTree>
    <p:extLst>
      <p:ext uri="{BB962C8B-B14F-4D97-AF65-F5344CB8AC3E}">
        <p14:creationId xmlns:p14="http://schemas.microsoft.com/office/powerpoint/2010/main" val="297306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16480"/>
            <a:ext cx="6887375" cy="1086639"/>
          </a:xfrm>
        </p:spPr>
        <p:txBody>
          <a:bodyPr/>
          <a:lstStyle/>
          <a:p>
            <a:r>
              <a:rPr lang="en-US" sz="2400" dirty="0">
                <a:solidFill>
                  <a:schemeClr val="tx1"/>
                </a:solidFill>
                <a:latin typeface="+mn-lt"/>
              </a:rPr>
              <a:t>Recent research </a:t>
            </a:r>
            <a:r>
              <a:rPr lang="en-US" sz="2400" dirty="0" smtClean="0">
                <a:solidFill>
                  <a:schemeClr val="tx1"/>
                </a:solidFill>
                <a:latin typeface="+mn-lt"/>
              </a:rPr>
              <a:t>indicates lower </a:t>
            </a:r>
            <a:r>
              <a:rPr lang="en-US" sz="2400" dirty="0">
                <a:solidFill>
                  <a:schemeClr val="tx1"/>
                </a:solidFill>
                <a:latin typeface="+mn-lt"/>
              </a:rPr>
              <a:t>losses from wrapped forage </a:t>
            </a:r>
            <a:r>
              <a:rPr lang="en-US" sz="2400" dirty="0" smtClean="0">
                <a:solidFill>
                  <a:schemeClr val="tx1"/>
                </a:solidFill>
                <a:latin typeface="+mn-lt"/>
              </a:rPr>
              <a:t>than from large silos </a:t>
            </a:r>
            <a:r>
              <a:rPr lang="en-US" sz="2400" dirty="0">
                <a:solidFill>
                  <a:schemeClr val="tx1"/>
                </a:solidFill>
                <a:latin typeface="+mn-lt"/>
              </a:rPr>
              <a:t>and surprising </a:t>
            </a:r>
            <a:r>
              <a:rPr lang="en-US" sz="2400" dirty="0" smtClean="0">
                <a:solidFill>
                  <a:schemeClr val="tx1"/>
                </a:solidFill>
                <a:latin typeface="+mn-lt"/>
              </a:rPr>
              <a:t>results </a:t>
            </a:r>
            <a:r>
              <a:rPr lang="en-US" sz="2400" dirty="0">
                <a:solidFill>
                  <a:schemeClr val="tx1"/>
                </a:solidFill>
                <a:latin typeface="+mn-lt"/>
              </a:rPr>
              <a:t>about filling speed of bunker </a:t>
            </a:r>
            <a:r>
              <a:rPr lang="en-US" sz="2400" dirty="0" smtClean="0">
                <a:solidFill>
                  <a:schemeClr val="tx1"/>
                </a:solidFill>
                <a:latin typeface="+mn-lt"/>
              </a:rPr>
              <a:t>silos</a:t>
            </a:r>
            <a:endParaRPr lang="en-US" sz="2400" dirty="0">
              <a:solidFill>
                <a:schemeClr val="tx1"/>
              </a:solidFill>
              <a:latin typeface="+mn-lt"/>
            </a:endParaRPr>
          </a:p>
        </p:txBody>
      </p:sp>
      <p:pic>
        <p:nvPicPr>
          <p:cNvPr id="5" name="Bildobjekt 4"/>
          <p:cNvPicPr>
            <a:picLocks noChangeAspect="1"/>
          </p:cNvPicPr>
          <p:nvPr/>
        </p:nvPicPr>
        <p:blipFill>
          <a:blip r:embed="rId2"/>
          <a:stretch>
            <a:fillRect/>
          </a:stretch>
        </p:blipFill>
        <p:spPr>
          <a:xfrm>
            <a:off x="655104" y="1583047"/>
            <a:ext cx="7551683" cy="3343029"/>
          </a:xfrm>
          <a:prstGeom prst="rect">
            <a:avLst/>
          </a:prstGeom>
        </p:spPr>
      </p:pic>
      <p:graphicFrame>
        <p:nvGraphicFramePr>
          <p:cNvPr id="8" name="Tabell 7"/>
          <p:cNvGraphicFramePr>
            <a:graphicFrameLocks noGrp="1"/>
          </p:cNvGraphicFramePr>
          <p:nvPr>
            <p:extLst/>
          </p:nvPr>
        </p:nvGraphicFramePr>
        <p:xfrm>
          <a:off x="5107503" y="4689968"/>
          <a:ext cx="4036497" cy="2194560"/>
        </p:xfrm>
        <a:graphic>
          <a:graphicData uri="http://schemas.openxmlformats.org/drawingml/2006/table">
            <a:tbl>
              <a:tblPr firstRow="1" bandRow="1">
                <a:tableStyleId>{F5AB1C69-6EDB-4FF4-983F-18BD219EF322}</a:tableStyleId>
              </a:tblPr>
              <a:tblGrid>
                <a:gridCol w="1345499">
                  <a:extLst>
                    <a:ext uri="{9D8B030D-6E8A-4147-A177-3AD203B41FA5}">
                      <a16:colId xmlns:a16="http://schemas.microsoft.com/office/drawing/2014/main" val="20000"/>
                    </a:ext>
                  </a:extLst>
                </a:gridCol>
                <a:gridCol w="1345499">
                  <a:extLst>
                    <a:ext uri="{9D8B030D-6E8A-4147-A177-3AD203B41FA5}">
                      <a16:colId xmlns:a16="http://schemas.microsoft.com/office/drawing/2014/main" val="20001"/>
                    </a:ext>
                  </a:extLst>
                </a:gridCol>
                <a:gridCol w="1345499">
                  <a:extLst>
                    <a:ext uri="{9D8B030D-6E8A-4147-A177-3AD203B41FA5}">
                      <a16:colId xmlns:a16="http://schemas.microsoft.com/office/drawing/2014/main" val="20002"/>
                    </a:ext>
                  </a:extLst>
                </a:gridCol>
              </a:tblGrid>
              <a:tr h="331086">
                <a:tc>
                  <a:txBody>
                    <a:bodyPr/>
                    <a:lstStyle/>
                    <a:p>
                      <a:pPr algn="r"/>
                      <a:endParaRPr lang="sv-SE" dirty="0"/>
                    </a:p>
                  </a:txBody>
                  <a:tcPr/>
                </a:tc>
                <a:tc>
                  <a:txBody>
                    <a:bodyPr/>
                    <a:lstStyle/>
                    <a:p>
                      <a:pPr algn="r"/>
                      <a:r>
                        <a:rPr lang="sv-SE" dirty="0" smtClean="0"/>
                        <a:t>DM loss, %</a:t>
                      </a:r>
                      <a:endParaRPr lang="sv-SE" dirty="0"/>
                    </a:p>
                  </a:txBody>
                  <a:tcPr/>
                </a:tc>
                <a:tc>
                  <a:txBody>
                    <a:bodyPr/>
                    <a:lstStyle/>
                    <a:p>
                      <a:endParaRPr lang="sv-SE" dirty="0"/>
                    </a:p>
                  </a:txBody>
                  <a:tcPr/>
                </a:tc>
                <a:extLst>
                  <a:ext uri="{0D108BD9-81ED-4DB2-BD59-A6C34878D82A}">
                    <a16:rowId xmlns:a16="http://schemas.microsoft.com/office/drawing/2014/main" val="10000"/>
                  </a:ext>
                </a:extLst>
              </a:tr>
              <a:tr h="331086">
                <a:tc>
                  <a:txBody>
                    <a:bodyPr/>
                    <a:lstStyle/>
                    <a:p>
                      <a:endParaRPr lang="sv-SE" dirty="0"/>
                    </a:p>
                  </a:txBody>
                  <a:tcPr/>
                </a:tc>
                <a:tc>
                  <a:txBody>
                    <a:bodyPr/>
                    <a:lstStyle/>
                    <a:p>
                      <a:pPr algn="l"/>
                      <a:r>
                        <a:rPr lang="sv-SE" dirty="0" smtClean="0"/>
                        <a:t>Total</a:t>
                      </a:r>
                      <a:endParaRPr lang="sv-SE" dirty="0"/>
                    </a:p>
                  </a:txBody>
                  <a:tcPr/>
                </a:tc>
                <a:tc>
                  <a:txBody>
                    <a:bodyPr/>
                    <a:lstStyle/>
                    <a:p>
                      <a:pPr algn="l"/>
                      <a:r>
                        <a:rPr lang="sv-SE" dirty="0" err="1" smtClean="0"/>
                        <a:t>Discarded</a:t>
                      </a:r>
                      <a:endParaRPr lang="sv-SE" dirty="0"/>
                    </a:p>
                  </a:txBody>
                  <a:tcPr/>
                </a:tc>
                <a:extLst>
                  <a:ext uri="{0D108BD9-81ED-4DB2-BD59-A6C34878D82A}">
                    <a16:rowId xmlns:a16="http://schemas.microsoft.com/office/drawing/2014/main" val="10001"/>
                  </a:ext>
                </a:extLst>
              </a:tr>
              <a:tr h="331086">
                <a:tc>
                  <a:txBody>
                    <a:bodyPr/>
                    <a:lstStyle/>
                    <a:p>
                      <a:r>
                        <a:rPr lang="sv-SE" dirty="0" smtClean="0"/>
                        <a:t>Bunker</a:t>
                      </a:r>
                      <a:endParaRPr lang="sv-SE" dirty="0"/>
                    </a:p>
                  </a:txBody>
                  <a:tcPr/>
                </a:tc>
                <a:tc>
                  <a:txBody>
                    <a:bodyPr/>
                    <a:lstStyle/>
                    <a:p>
                      <a:pPr algn="l"/>
                      <a:r>
                        <a:rPr lang="sv-SE" dirty="0" smtClean="0"/>
                        <a:t>14.1</a:t>
                      </a:r>
                      <a:r>
                        <a:rPr lang="sv-SE" baseline="30000" dirty="0" smtClean="0"/>
                        <a:t>a</a:t>
                      </a:r>
                      <a:r>
                        <a:rPr lang="sv-SE" baseline="0" dirty="0" smtClean="0"/>
                        <a:t> (8.7)</a:t>
                      </a:r>
                      <a:endParaRPr lang="sv-SE" dirty="0"/>
                    </a:p>
                  </a:txBody>
                  <a:tcPr/>
                </a:tc>
                <a:tc>
                  <a:txBody>
                    <a:bodyPr/>
                    <a:lstStyle/>
                    <a:p>
                      <a:pPr algn="l"/>
                      <a:r>
                        <a:rPr lang="sv-SE" dirty="0" smtClean="0"/>
                        <a:t>3.4 (4.4)</a:t>
                      </a:r>
                      <a:endParaRPr lang="sv-SE" dirty="0"/>
                    </a:p>
                  </a:txBody>
                  <a:tcPr/>
                </a:tc>
                <a:extLst>
                  <a:ext uri="{0D108BD9-81ED-4DB2-BD59-A6C34878D82A}">
                    <a16:rowId xmlns:a16="http://schemas.microsoft.com/office/drawing/2014/main" val="10002"/>
                  </a:ext>
                </a:extLst>
              </a:tr>
              <a:tr h="331086">
                <a:tc>
                  <a:txBody>
                    <a:bodyPr/>
                    <a:lstStyle/>
                    <a:p>
                      <a:r>
                        <a:rPr lang="sv-SE" dirty="0" err="1" smtClean="0"/>
                        <a:t>Tube</a:t>
                      </a:r>
                      <a:endParaRPr lang="sv-SE" dirty="0"/>
                    </a:p>
                  </a:txBody>
                  <a:tcPr/>
                </a:tc>
                <a:tc>
                  <a:txBody>
                    <a:bodyPr/>
                    <a:lstStyle/>
                    <a:p>
                      <a:pPr algn="l"/>
                      <a:r>
                        <a:rPr lang="sv-SE" dirty="0" smtClean="0"/>
                        <a:t>11.5</a:t>
                      </a:r>
                      <a:r>
                        <a:rPr lang="sv-SE" baseline="30000" dirty="0" smtClean="0"/>
                        <a:t>b</a:t>
                      </a:r>
                      <a:r>
                        <a:rPr lang="sv-SE" dirty="0" smtClean="0"/>
                        <a:t> (9.4)</a:t>
                      </a:r>
                      <a:endParaRPr lang="sv-SE" dirty="0"/>
                    </a:p>
                  </a:txBody>
                  <a:tcPr/>
                </a:tc>
                <a:tc>
                  <a:txBody>
                    <a:bodyPr/>
                    <a:lstStyle/>
                    <a:p>
                      <a:pPr algn="l"/>
                      <a:r>
                        <a:rPr lang="sv-SE" dirty="0" smtClean="0"/>
                        <a:t>1.9 (3.8)</a:t>
                      </a:r>
                      <a:endParaRPr lang="sv-SE" dirty="0"/>
                    </a:p>
                  </a:txBody>
                  <a:tcPr/>
                </a:tc>
                <a:extLst>
                  <a:ext uri="{0D108BD9-81ED-4DB2-BD59-A6C34878D82A}">
                    <a16:rowId xmlns:a16="http://schemas.microsoft.com/office/drawing/2014/main" val="10003"/>
                  </a:ext>
                </a:extLst>
              </a:tr>
              <a:tr h="331086">
                <a:tc>
                  <a:txBody>
                    <a:bodyPr/>
                    <a:lstStyle/>
                    <a:p>
                      <a:r>
                        <a:rPr lang="sv-SE" dirty="0" smtClean="0"/>
                        <a:t>Tower</a:t>
                      </a:r>
                      <a:endParaRPr lang="sv-SE" dirty="0"/>
                    </a:p>
                  </a:txBody>
                  <a:tcPr/>
                </a:tc>
                <a:tc>
                  <a:txBody>
                    <a:bodyPr/>
                    <a:lstStyle/>
                    <a:p>
                      <a:pPr algn="l"/>
                      <a:r>
                        <a:rPr lang="sv-SE" dirty="0" smtClean="0"/>
                        <a:t>23.4</a:t>
                      </a:r>
                      <a:r>
                        <a:rPr lang="sv-SE" baseline="30000" dirty="0" smtClean="0"/>
                        <a:t>ab</a:t>
                      </a:r>
                      <a:r>
                        <a:rPr lang="sv-SE" dirty="0" smtClean="0"/>
                        <a:t> (2.2)</a:t>
                      </a:r>
                      <a:endParaRPr lang="sv-SE" dirty="0"/>
                    </a:p>
                  </a:txBody>
                  <a:tcPr/>
                </a:tc>
                <a:tc>
                  <a:txBody>
                    <a:bodyPr/>
                    <a:lstStyle/>
                    <a:p>
                      <a:pPr algn="l"/>
                      <a:r>
                        <a:rPr lang="sv-SE" dirty="0" smtClean="0"/>
                        <a:t>0.1 (0.1)</a:t>
                      </a:r>
                      <a:endParaRPr lang="sv-SE" dirty="0"/>
                    </a:p>
                  </a:txBody>
                  <a:tcPr/>
                </a:tc>
                <a:extLst>
                  <a:ext uri="{0D108BD9-81ED-4DB2-BD59-A6C34878D82A}">
                    <a16:rowId xmlns:a16="http://schemas.microsoft.com/office/drawing/2014/main" val="10004"/>
                  </a:ext>
                </a:extLst>
              </a:tr>
              <a:tr h="331086">
                <a:tc>
                  <a:txBody>
                    <a:bodyPr/>
                    <a:lstStyle/>
                    <a:p>
                      <a:r>
                        <a:rPr lang="sv-SE" dirty="0" smtClean="0"/>
                        <a:t>Round bales</a:t>
                      </a:r>
                      <a:endParaRPr lang="sv-SE" dirty="0"/>
                    </a:p>
                  </a:txBody>
                  <a:tcPr/>
                </a:tc>
                <a:tc>
                  <a:txBody>
                    <a:bodyPr/>
                    <a:lstStyle/>
                    <a:p>
                      <a:pPr algn="l"/>
                      <a:r>
                        <a:rPr lang="sv-SE" dirty="0" smtClean="0"/>
                        <a:t>1.1</a:t>
                      </a:r>
                      <a:r>
                        <a:rPr lang="sv-SE" baseline="30000" dirty="0" smtClean="0"/>
                        <a:t>c</a:t>
                      </a:r>
                      <a:r>
                        <a:rPr lang="sv-SE" dirty="0" smtClean="0"/>
                        <a:t> (0.4)</a:t>
                      </a:r>
                      <a:endParaRPr lang="sv-SE" dirty="0"/>
                    </a:p>
                  </a:txBody>
                  <a:tcPr/>
                </a:tc>
                <a:tc>
                  <a:txBody>
                    <a:bodyPr/>
                    <a:lstStyle/>
                    <a:p>
                      <a:pPr algn="l"/>
                      <a:r>
                        <a:rPr lang="sv-SE" dirty="0" smtClean="0"/>
                        <a:t>0.0 (0.0)</a:t>
                      </a:r>
                      <a:endParaRPr lang="sv-SE" dirty="0"/>
                    </a:p>
                  </a:txBody>
                  <a:tcPr/>
                </a:tc>
                <a:extLst>
                  <a:ext uri="{0D108BD9-81ED-4DB2-BD59-A6C34878D82A}">
                    <a16:rowId xmlns:a16="http://schemas.microsoft.com/office/drawing/2014/main" val="10005"/>
                  </a:ext>
                </a:extLst>
              </a:tr>
            </a:tbl>
          </a:graphicData>
        </a:graphic>
      </p:graphicFrame>
      <p:sp>
        <p:nvSpPr>
          <p:cNvPr id="9" name="textruta 8"/>
          <p:cNvSpPr txBox="1"/>
          <p:nvPr/>
        </p:nvSpPr>
        <p:spPr>
          <a:xfrm>
            <a:off x="727683" y="650611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61601172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6400" y="593870"/>
            <a:ext cx="7084291"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Relative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changes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 in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soil</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organic</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carbon</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after </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land-</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use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change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Poeplau</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2011, GCB 17, 2415-2427)</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127808"/>
            <a:ext cx="26384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3127808"/>
            <a:ext cx="25908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838" y="3108758"/>
            <a:ext cx="25590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939800" y="2694421"/>
            <a:ext cx="737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a:ln>
                  <a:noFill/>
                </a:ln>
                <a:solidFill>
                  <a:prstClr val="black"/>
                </a:solidFill>
                <a:effectLst/>
                <a:uLnTx/>
                <a:uFillTx/>
                <a:latin typeface="Arial" pitchFamily="34" charset="0"/>
                <a:ea typeface="+mn-ea"/>
                <a:cs typeface="+mn-cs"/>
              </a:rPr>
              <a:t>arable to grass            grass to arable              grass to forest</a:t>
            </a:r>
          </a:p>
        </p:txBody>
      </p:sp>
      <p:sp>
        <p:nvSpPr>
          <p:cNvPr id="7" name="Rectangle 7"/>
          <p:cNvSpPr>
            <a:spLocks noChangeArrowheads="1"/>
          </p:cNvSpPr>
          <p:nvPr/>
        </p:nvSpPr>
        <p:spPr bwMode="auto">
          <a:xfrm>
            <a:off x="9715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8" name="Rectangle 8"/>
          <p:cNvSpPr>
            <a:spLocks noChangeArrowheads="1"/>
          </p:cNvSpPr>
          <p:nvPr/>
        </p:nvSpPr>
        <p:spPr bwMode="auto">
          <a:xfrm>
            <a:off x="81724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9" name="Rectangle 9"/>
          <p:cNvSpPr>
            <a:spLocks noChangeArrowheads="1"/>
          </p:cNvSpPr>
          <p:nvPr/>
        </p:nvSpPr>
        <p:spPr bwMode="auto">
          <a:xfrm>
            <a:off x="5364163" y="3199246"/>
            <a:ext cx="28733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10" name="Text Box 10"/>
          <p:cNvSpPr txBox="1">
            <a:spLocks noChangeArrowheads="1"/>
          </p:cNvSpPr>
          <p:nvPr/>
        </p:nvSpPr>
        <p:spPr bwMode="auto">
          <a:xfrm>
            <a:off x="3059113" y="5431271"/>
            <a:ext cx="303212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a:ln>
                  <a:noFill/>
                </a:ln>
                <a:solidFill>
                  <a:prstClr val="black"/>
                </a:solidFill>
                <a:effectLst/>
                <a:uLnTx/>
                <a:uFillTx/>
                <a:latin typeface="Arial" pitchFamily="34" charset="0"/>
                <a:ea typeface="+mn-ea"/>
                <a:cs typeface="+mn-cs"/>
              </a:rPr>
              <a:t>years after land use change</a:t>
            </a:r>
          </a:p>
        </p:txBody>
      </p:sp>
      <p:sp>
        <p:nvSpPr>
          <p:cNvPr id="11" name="Freeform 11"/>
          <p:cNvSpPr>
            <a:spLocks/>
          </p:cNvSpPr>
          <p:nvPr/>
        </p:nvSpPr>
        <p:spPr bwMode="auto">
          <a:xfrm>
            <a:off x="971550" y="3775508"/>
            <a:ext cx="2087563" cy="1008063"/>
          </a:xfrm>
          <a:custGeom>
            <a:avLst/>
            <a:gdLst>
              <a:gd name="T0" fmla="*/ 0 w 1315"/>
              <a:gd name="T1" fmla="*/ 2147483647 h 635"/>
              <a:gd name="T2" fmla="*/ 2147483647 w 1315"/>
              <a:gd name="T3" fmla="*/ 2147483647 h 635"/>
              <a:gd name="T4" fmla="*/ 2147483647 w 1315"/>
              <a:gd name="T5" fmla="*/ 2147483647 h 635"/>
              <a:gd name="T6" fmla="*/ 2147483647 w 1315"/>
              <a:gd name="T7" fmla="*/ 2147483647 h 635"/>
              <a:gd name="T8" fmla="*/ 2147483647 w 1315"/>
              <a:gd name="T9" fmla="*/ 0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635">
                <a:moveTo>
                  <a:pt x="0" y="635"/>
                </a:moveTo>
                <a:cubicBezTo>
                  <a:pt x="49" y="574"/>
                  <a:pt x="98" y="514"/>
                  <a:pt x="181" y="454"/>
                </a:cubicBezTo>
                <a:cubicBezTo>
                  <a:pt x="264" y="394"/>
                  <a:pt x="378" y="332"/>
                  <a:pt x="499" y="272"/>
                </a:cubicBezTo>
                <a:cubicBezTo>
                  <a:pt x="620" y="212"/>
                  <a:pt x="771" y="136"/>
                  <a:pt x="907" y="91"/>
                </a:cubicBezTo>
                <a:cubicBezTo>
                  <a:pt x="1043" y="46"/>
                  <a:pt x="1179" y="23"/>
                  <a:pt x="1315"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p:cNvSpPr>
          <p:nvPr/>
        </p:nvSpPr>
        <p:spPr bwMode="auto">
          <a:xfrm>
            <a:off x="3635375" y="3559608"/>
            <a:ext cx="2112963" cy="658813"/>
          </a:xfrm>
          <a:custGeom>
            <a:avLst/>
            <a:gdLst>
              <a:gd name="T0" fmla="*/ 2147483647 w 1331"/>
              <a:gd name="T1" fmla="*/ 0 h 415"/>
              <a:gd name="T2" fmla="*/ 2147483647 w 1331"/>
              <a:gd name="T3" fmla="*/ 2147483647 h 415"/>
              <a:gd name="T4" fmla="*/ 2147483647 w 1331"/>
              <a:gd name="T5" fmla="*/ 2147483647 h 415"/>
              <a:gd name="T6" fmla="*/ 2147483647 w 1331"/>
              <a:gd name="T7" fmla="*/ 2147483647 h 415"/>
              <a:gd name="T8" fmla="*/ 2147483647 w 1331"/>
              <a:gd name="T9" fmla="*/ 2147483647 h 415"/>
              <a:gd name="T10" fmla="*/ 2147483647 w 1331"/>
              <a:gd name="T11" fmla="*/ 2147483647 h 415"/>
              <a:gd name="T12" fmla="*/ 2147483647 w 1331"/>
              <a:gd name="T13" fmla="*/ 2147483647 h 415"/>
              <a:gd name="T14" fmla="*/ 2147483647 w 1331"/>
              <a:gd name="T15" fmla="*/ 2147483647 h 4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1" h="415">
                <a:moveTo>
                  <a:pt x="15" y="0"/>
                </a:moveTo>
                <a:cubicBezTo>
                  <a:pt x="15" y="23"/>
                  <a:pt x="15" y="46"/>
                  <a:pt x="15" y="91"/>
                </a:cubicBezTo>
                <a:cubicBezTo>
                  <a:pt x="15" y="136"/>
                  <a:pt x="7" y="227"/>
                  <a:pt x="15" y="272"/>
                </a:cubicBezTo>
                <a:cubicBezTo>
                  <a:pt x="23" y="317"/>
                  <a:pt x="46" y="340"/>
                  <a:pt x="61" y="363"/>
                </a:cubicBezTo>
                <a:cubicBezTo>
                  <a:pt x="76" y="386"/>
                  <a:pt x="91" y="401"/>
                  <a:pt x="106" y="408"/>
                </a:cubicBezTo>
                <a:cubicBezTo>
                  <a:pt x="121" y="415"/>
                  <a:pt x="136" y="408"/>
                  <a:pt x="151" y="408"/>
                </a:cubicBezTo>
                <a:cubicBezTo>
                  <a:pt x="166" y="408"/>
                  <a:pt x="0" y="408"/>
                  <a:pt x="197" y="408"/>
                </a:cubicBezTo>
                <a:cubicBezTo>
                  <a:pt x="394" y="408"/>
                  <a:pt x="862" y="408"/>
                  <a:pt x="1331" y="408"/>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p:cNvSpPr>
          <p:nvPr/>
        </p:nvSpPr>
        <p:spPr bwMode="auto">
          <a:xfrm>
            <a:off x="6372225" y="4135871"/>
            <a:ext cx="1871663" cy="420687"/>
          </a:xfrm>
          <a:custGeom>
            <a:avLst/>
            <a:gdLst>
              <a:gd name="T0" fmla="*/ 0 w 1179"/>
              <a:gd name="T1" fmla="*/ 2147483647 h 265"/>
              <a:gd name="T2" fmla="*/ 2147483647 w 1179"/>
              <a:gd name="T3" fmla="*/ 2147483647 h 265"/>
              <a:gd name="T4" fmla="*/ 2147483647 w 1179"/>
              <a:gd name="T5" fmla="*/ 2147483647 h 265"/>
              <a:gd name="T6" fmla="*/ 2147483647 w 1179"/>
              <a:gd name="T7" fmla="*/ 0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9" h="265">
                <a:moveTo>
                  <a:pt x="0" y="181"/>
                </a:moveTo>
                <a:cubicBezTo>
                  <a:pt x="60" y="200"/>
                  <a:pt x="121" y="219"/>
                  <a:pt x="227" y="227"/>
                </a:cubicBezTo>
                <a:cubicBezTo>
                  <a:pt x="333" y="235"/>
                  <a:pt x="476" y="265"/>
                  <a:pt x="635" y="227"/>
                </a:cubicBezTo>
                <a:cubicBezTo>
                  <a:pt x="794" y="189"/>
                  <a:pt x="986" y="94"/>
                  <a:pt x="1179"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192482"/>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179512" y="144860"/>
            <a:ext cx="5113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400" b="1"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Carbon </a:t>
            </a:r>
            <a:r>
              <a:rPr kumimoji="0" lang="en-US"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sequestration</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4" name="Textfeld 3"/>
          <p:cNvSpPr txBox="1"/>
          <p:nvPr/>
        </p:nvSpPr>
        <p:spPr>
          <a:xfrm>
            <a:off x="179512" y="5229200"/>
            <a:ext cx="882352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Simulation study on the average annual net effect (t C ha</a:t>
            </a:r>
            <a:r>
              <a:rPr kumimoji="0" lang="en-US"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on the carbon content of the soil organic matter due to conversion of arable land into grassland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Vleeshouwers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and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Verhagen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2002)</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6" name="Gruppieren 5"/>
          <p:cNvGrpSpPr/>
          <p:nvPr/>
        </p:nvGrpSpPr>
        <p:grpSpPr>
          <a:xfrm>
            <a:off x="2051720" y="956785"/>
            <a:ext cx="4772025" cy="4385409"/>
            <a:chOff x="2051720" y="836712"/>
            <a:chExt cx="4772025" cy="4385409"/>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796" y="836712"/>
              <a:ext cx="4333875"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4005064"/>
              <a:ext cx="4772025" cy="84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103761" y="4852789"/>
              <a:ext cx="93647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 C ha</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99111437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866798"/>
            <a:ext cx="6336704" cy="487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2843809" y="624162"/>
            <a:ext cx="468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Reinsch et al. 2018, </a:t>
            </a:r>
            <a:r>
              <a:rPr kumimoji="0" lang="de-DE" alt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SoilTillageRes</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175, 119-129</a:t>
            </a:r>
            <a:r>
              <a:rPr kumimoji="0" lang="de-DE" alt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Textfeld 1"/>
          <p:cNvSpPr txBox="1"/>
          <p:nvPr/>
        </p:nvSpPr>
        <p:spPr>
          <a:xfrm>
            <a:off x="5518226" y="5892761"/>
            <a:ext cx="360486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PG: permanent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undisturbed</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SR: spring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renovated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AR: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autumn</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renovated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endPar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CM: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conversion</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silage</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maize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16024" y="5906849"/>
            <a:ext cx="4923409"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two experimental years</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shown are results for the first year after renovation/conversion of grassland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Rechteck 4"/>
          <p:cNvSpPr/>
          <p:nvPr/>
        </p:nvSpPr>
        <p:spPr>
          <a:xfrm>
            <a:off x="-3911" y="-117418"/>
            <a:ext cx="9131821" cy="923330"/>
          </a:xfrm>
          <a:prstGeom prst="rect">
            <a:avLst/>
          </a:prstGeom>
        </p:spPr>
        <p:txBody>
          <a:bodyPr wrap="squar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a:t>
            </a:r>
            <a:r>
              <a:rPr kumimoji="0" lang="en-US" altLang="de-DE"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rassland </a:t>
            </a: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renovation/conversion </a:t>
            </a:r>
            <a:r>
              <a:rPr kumimoji="0" lang="en-US" altLang="de-DE"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and yield </a:t>
            </a: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related emissions </a:t>
            </a:r>
            <a:endParaRPr kumimoji="0" lang="en-US" altLang="de-DE"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a:t>
            </a:r>
            <a:r>
              <a:rPr kumimoji="0" lang="en-US" altLang="de-DE" sz="1200" b="1" i="0" u="none" strike="noStrike" kern="1200" cap="none" spc="0" normalizeH="0" baseline="-25000" noProof="0" dirty="0">
                <a:ln>
                  <a:noFill/>
                </a:ln>
                <a:solidFill>
                  <a:prstClr val="black"/>
                </a:solidFill>
                <a:effectLst/>
                <a:uLnTx/>
                <a:uFillTx/>
                <a:latin typeface="Arial" pitchFamily="34" charset="0"/>
                <a:ea typeface="+mn-ea"/>
                <a:cs typeface="Arial" pitchFamily="34" charset="0"/>
              </a:rPr>
              <a:t>2äq </a:t>
            </a:r>
            <a:r>
              <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en-US" altLang="de-DE" sz="12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/annual energy yield)</a:t>
            </a:r>
          </a:p>
        </p:txBody>
      </p:sp>
    </p:spTree>
    <p:extLst>
      <p:ext uri="{BB962C8B-B14F-4D97-AF65-F5344CB8AC3E}">
        <p14:creationId xmlns:p14="http://schemas.microsoft.com/office/powerpoint/2010/main" val="14768606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endParaRPr kumimoji="0" lang="de-DE"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2954337" y="3236317"/>
            <a:ext cx="5400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Aesthetic value of grasslands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Recreation</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Nature education</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3300235838"/>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bef2e15-21d4-4fc6-b616-01a05933241d@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548680"/>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46ee46a8-0ea0-4f2d-8f00-595fc4c39f25@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12" y="4215154"/>
            <a:ext cx="3134880"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4fbb4d97-01c2-4682-8bc7-bc335ca17e22@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4472" y="527726"/>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7904" y="3732684"/>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903" y="620688"/>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28431"/>
            <a:ext cx="3078674" cy="23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00757" y="3224853"/>
            <a:ext cx="3185487"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Aesthetic value of grasslands</a:t>
            </a:r>
          </a:p>
        </p:txBody>
      </p:sp>
      <p:sp>
        <p:nvSpPr>
          <p:cNvPr id="9" name="Rechteck 8"/>
          <p:cNvSpPr/>
          <p:nvPr/>
        </p:nvSpPr>
        <p:spPr>
          <a:xfrm>
            <a:off x="6800036" y="3212976"/>
            <a:ext cx="1300356"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Recreation</a:t>
            </a:r>
            <a:endPar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Rechteck 2"/>
          <p:cNvSpPr/>
          <p:nvPr/>
        </p:nvSpPr>
        <p:spPr>
          <a:xfrm>
            <a:off x="3727723" y="3224853"/>
            <a:ext cx="1941557"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Nature education</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76836389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4957" y="620280"/>
            <a:ext cx="786923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auto" latinLnBrk="0" hangingPunct="1">
              <a:lnSpc>
                <a:spcPct val="100000"/>
              </a:lnSpc>
              <a:spcBef>
                <a:spcPct val="20000"/>
              </a:spcBef>
              <a:spcAft>
                <a:spcPct val="20000"/>
              </a:spcAft>
              <a:buClrTx/>
              <a:buSzTx/>
              <a:buFontTx/>
              <a:buNone/>
              <a:tabLst/>
              <a:defRPr/>
            </a:pP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Managing Trade-offs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among</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functions</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457200" marR="0" lvl="0" indent="-457200" algn="l" defTabSz="457200" rtl="0" eaLnBrk="1" fontAlgn="auto" latinLnBrk="0" hangingPunct="1">
              <a:lnSpc>
                <a:spcPct val="100000"/>
              </a:lnSpc>
              <a:spcBef>
                <a:spcPct val="20000"/>
              </a:spcBef>
              <a:spcAft>
                <a:spcPct val="20000"/>
              </a:spcAft>
              <a:buClrTx/>
              <a:buSzTx/>
              <a:buFontTx/>
              <a:buNone/>
              <a:tabLst/>
              <a:defRPr/>
            </a:pPr>
            <a:endPar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None/>
              <a:tabLst/>
              <a:defRPr/>
            </a:pP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Knowing</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the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causal</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relationship</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among</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different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services</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Identifying</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the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effect</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of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management</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measures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on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the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delivery</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of multiple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services</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83203220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4560" y="1705378"/>
            <a:ext cx="36576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1"/>
          <p:cNvSpPr txBox="1">
            <a:spLocks noChangeArrowheads="1"/>
          </p:cNvSpPr>
          <p:nvPr/>
        </p:nvSpPr>
        <p:spPr bwMode="auto">
          <a:xfrm>
            <a:off x="3584872" y="1437884"/>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1</a:t>
            </a:r>
          </a:p>
        </p:txBody>
      </p:sp>
      <p:sp>
        <p:nvSpPr>
          <p:cNvPr id="4" name="Textfeld 5"/>
          <p:cNvSpPr txBox="1">
            <a:spLocks noChangeArrowheads="1"/>
          </p:cNvSpPr>
          <p:nvPr/>
        </p:nvSpPr>
        <p:spPr bwMode="auto">
          <a:xfrm>
            <a:off x="5594647" y="285790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2</a:t>
            </a:r>
          </a:p>
        </p:txBody>
      </p:sp>
      <p:sp>
        <p:nvSpPr>
          <p:cNvPr id="5" name="Textfeld 6"/>
          <p:cNvSpPr txBox="1">
            <a:spLocks noChangeArrowheads="1"/>
          </p:cNvSpPr>
          <p:nvPr/>
        </p:nvSpPr>
        <p:spPr bwMode="auto">
          <a:xfrm>
            <a:off x="4629447" y="4850215"/>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3</a:t>
            </a:r>
          </a:p>
        </p:txBody>
      </p:sp>
      <p:sp>
        <p:nvSpPr>
          <p:cNvPr id="6" name="Textfeld 7"/>
          <p:cNvSpPr txBox="1">
            <a:spLocks noChangeArrowheads="1"/>
          </p:cNvSpPr>
          <p:nvPr/>
        </p:nvSpPr>
        <p:spPr bwMode="auto">
          <a:xfrm>
            <a:off x="2354560" y="487402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4</a:t>
            </a:r>
          </a:p>
        </p:txBody>
      </p:sp>
      <p:sp>
        <p:nvSpPr>
          <p:cNvPr id="7" name="Textfeld 8"/>
          <p:cNvSpPr txBox="1">
            <a:spLocks noChangeArrowheads="1"/>
          </p:cNvSpPr>
          <p:nvPr/>
        </p:nvSpPr>
        <p:spPr bwMode="auto">
          <a:xfrm>
            <a:off x="1490960" y="271185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smtClean="0">
                <a:ln>
                  <a:noFill/>
                </a:ln>
                <a:solidFill>
                  <a:srgbClr val="000000"/>
                </a:solidFill>
                <a:effectLst/>
                <a:uLnTx/>
                <a:uFillTx/>
                <a:latin typeface="Arial" pitchFamily="34" charset="0"/>
                <a:ea typeface="+mn-ea"/>
                <a:cs typeface="+mn-cs"/>
              </a:rPr>
              <a:t>Service 5</a:t>
            </a:r>
          </a:p>
        </p:txBody>
      </p:sp>
      <p:sp>
        <p:nvSpPr>
          <p:cNvPr id="8" name="Textfeld 3"/>
          <p:cNvSpPr txBox="1">
            <a:spLocks noChangeArrowheads="1"/>
          </p:cNvSpPr>
          <p:nvPr/>
        </p:nvSpPr>
        <p:spPr bwMode="auto">
          <a:xfrm>
            <a:off x="843260" y="5521728"/>
            <a:ext cx="6913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t>
            </a:r>
            <a:r>
              <a:rPr kumimoji="0" lang="en-US" altLang="de-DE" sz="16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cosystem </a:t>
            </a: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vary from 0 (no service/disservice) to 100% (maximum service possible under the particular conditions)</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3584872" y="1849840"/>
            <a:ext cx="638175" cy="1793875"/>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0%</a:t>
            </a:r>
          </a:p>
        </p:txBody>
      </p:sp>
      <p:sp>
        <p:nvSpPr>
          <p:cNvPr id="10"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hthoek 10"/>
          <p:cNvSpPr/>
          <p:nvPr/>
        </p:nvSpPr>
        <p:spPr>
          <a:xfrm>
            <a:off x="212724" y="335290"/>
            <a:ext cx="6908511"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smtClean="0">
                <a:ln>
                  <a:noFill/>
                </a:ln>
                <a:solidFill>
                  <a:srgbClr val="000000"/>
                </a:solidFill>
                <a:effectLst/>
                <a:uLnTx/>
                <a:uFillTx/>
                <a:latin typeface="Calibri"/>
                <a:ea typeface="+mn-ea"/>
                <a:cs typeface="Times New Roman" pitchFamily="18" charset="0"/>
              </a:rPr>
              <a:t>Relative amount of ecosystem services delivered by grasslands </a:t>
            </a:r>
            <a:r>
              <a:rPr kumimoji="0" lang="en-US" altLang="de-DE" sz="2400" b="0" i="0" u="none" strike="noStrike" kern="1200" cap="none" spc="0" normalizeH="0" baseline="0" noProof="0" dirty="0" smtClean="0">
                <a:ln>
                  <a:noFill/>
                </a:ln>
                <a:solidFill>
                  <a:srgbClr val="000000"/>
                </a:solidFill>
                <a:effectLst/>
                <a:uLnTx/>
                <a:uFillTx/>
                <a:latin typeface="Calibri"/>
                <a:ea typeface="+mn-ea"/>
                <a:cs typeface="Times New Roman" pitchFamily="18" charset="0"/>
              </a:rPr>
              <a:t>(schematic)</a:t>
            </a:r>
            <a:endParaRPr kumimoji="0" lang="en-US" altLang="de-DE" sz="2400" b="0"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1885091931"/>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3"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392238" y="3225487"/>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feld 3"/>
          <p:cNvSpPr txBox="1"/>
          <p:nvPr/>
        </p:nvSpPr>
        <p:spPr>
          <a:xfrm>
            <a:off x="2832100" y="4087500"/>
            <a:ext cx="722313"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water</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feld 4"/>
          <p:cNvSpPr txBox="1"/>
          <p:nvPr/>
        </p:nvSpPr>
        <p:spPr>
          <a:xfrm>
            <a:off x="2328863" y="5795650"/>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climate</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feld 5"/>
          <p:cNvSpPr txBox="1"/>
          <p:nvPr/>
        </p:nvSpPr>
        <p:spPr>
          <a:xfrm>
            <a:off x="384175" y="5795650"/>
            <a:ext cx="1338263"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biodiversity</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6"/>
          <p:cNvSpPr txBox="1"/>
          <p:nvPr/>
        </p:nvSpPr>
        <p:spPr>
          <a:xfrm>
            <a:off x="179388" y="4070037"/>
            <a:ext cx="8683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feld 3"/>
          <p:cNvSpPr txBox="1">
            <a:spLocks noChangeArrowheads="1"/>
          </p:cNvSpPr>
          <p:nvPr/>
        </p:nvSpPr>
        <p:spPr bwMode="auto">
          <a:xfrm>
            <a:off x="179388" y="787373"/>
            <a:ext cx="8351837"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Ecosystem </a:t>
            </a: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delivered by grasslands </a:t>
            </a: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(schematic)</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ecosystem services vary from 0 (no service/disservice) to 100% (maximum service possible under the particular conditions)</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1463675" y="3546162"/>
            <a:ext cx="576263" cy="1385888"/>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0%</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00"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3487" y="3408050"/>
            <a:ext cx="27432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1187450" y="2720662"/>
            <a:ext cx="741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000" b="1"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t>pre-industrial             current intensive               abandoned</a:t>
            </a:r>
            <a:endParaRPr kumimoji="0" lang="de-DE" altLang="de-DE" sz="2000" b="1" i="0" u="none" strike="noStrike" kern="1200" cap="none" spc="0" normalizeH="0" baseline="0" noProof="0">
              <a:ln>
                <a:noFill/>
              </a:ln>
              <a:solidFill>
                <a:srgbClr val="000000"/>
              </a:solidFill>
              <a:effectLst/>
              <a:uLnTx/>
              <a:uFillTx/>
              <a:latin typeface="Arial" pitchFamily="34" charset="0"/>
              <a:ea typeface="+mn-ea"/>
              <a:cs typeface="Times New Roman" pitchFamily="18" charset="0"/>
            </a:endParaRPr>
          </a:p>
        </p:txBody>
      </p:sp>
      <p:sp>
        <p:nvSpPr>
          <p:cNvPr id="14" name="Text Box 6"/>
          <p:cNvSpPr txBox="1">
            <a:spLocks noChangeArrowheads="1"/>
          </p:cNvSpPr>
          <p:nvPr/>
        </p:nvSpPr>
        <p:spPr bwMode="auto">
          <a:xfrm>
            <a:off x="2631505" y="6340678"/>
            <a:ext cx="6260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&amp; Kayser 2014: </a:t>
            </a:r>
            <a:r>
              <a:rPr kumimoji="0" lang="de-DE" alt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Grassl.Sci.Eur</a:t>
            </a:r>
            <a:r>
              <a:rPr kumimoji="0" lang="de-DE" alt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19, 199-214)</a:t>
            </a:r>
            <a:endPar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00528845"/>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5975" y="2433241"/>
            <a:ext cx="304165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433241"/>
            <a:ext cx="30051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251222" y="436044"/>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rassland</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management</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intensity</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ecosystem</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services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outcomes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de-DE" altLang="de-DE" sz="2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schematic</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Textfeld 5"/>
          <p:cNvSpPr txBox="1"/>
          <p:nvPr/>
        </p:nvSpPr>
        <p:spPr>
          <a:xfrm>
            <a:off x="971550" y="5228828"/>
            <a:ext cx="6913563" cy="831850"/>
          </a:xfrm>
          <a:prstGeom prst="rect">
            <a:avLst/>
          </a:prstGeom>
          <a:noFill/>
        </p:spPr>
        <p:txBody>
          <a:bodyPr>
            <a:sp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no</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low</a:t>
            </a:r>
            <a:r>
              <a:rPr kumimoji="0" lang="de-DE" sz="1600" b="0" i="0" u="none" strike="noStrike" kern="1200" cap="none" spc="0" normalizeH="0" baseline="0" noProof="0" dirty="0">
                <a:ln>
                  <a:noFill/>
                </a:ln>
                <a:solidFill>
                  <a:srgbClr val="000000"/>
                </a:solidFill>
                <a:effectLst/>
                <a:uLnTx/>
                <a:uFillTx/>
                <a:latin typeface="Arial"/>
                <a:ea typeface="+mn-ea"/>
                <a:cs typeface="+mn-cs"/>
              </a:rPr>
              <a:t>       medium        high           </a:t>
            </a:r>
            <a:r>
              <a:rPr kumimoji="0" lang="de-DE" sz="1600" b="0" i="0" u="none" strike="noStrike" kern="1200" cap="none" spc="0" normalizeH="0" baseline="0" noProof="0" dirty="0" err="1">
                <a:ln>
                  <a:noFill/>
                </a:ln>
                <a:solidFill>
                  <a:srgbClr val="000000"/>
                </a:solidFill>
                <a:effectLst/>
                <a:uLnTx/>
                <a:uFillTx/>
                <a:latin typeface="Arial"/>
                <a:ea typeface="+mn-ea"/>
                <a:cs typeface="+mn-cs"/>
              </a:rPr>
              <a:t>no</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low</a:t>
            </a:r>
            <a:r>
              <a:rPr kumimoji="0" lang="de-DE" sz="1600" b="0" i="0" u="none" strike="noStrike" kern="1200" cap="none" spc="0" normalizeH="0" baseline="0" noProof="0" dirty="0">
                <a:ln>
                  <a:noFill/>
                </a:ln>
                <a:solidFill>
                  <a:srgbClr val="000000"/>
                </a:solidFill>
                <a:effectLst/>
                <a:uLnTx/>
                <a:uFillTx/>
                <a:latin typeface="Arial"/>
                <a:ea typeface="+mn-ea"/>
                <a:cs typeface="+mn-cs"/>
              </a:rPr>
              <a:t>        medium        high</a:t>
            </a: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defoliation</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frequency</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8"/>
          <p:cNvSpPr txBox="1">
            <a:spLocks noChangeArrowheads="1"/>
          </p:cNvSpPr>
          <p:nvPr/>
        </p:nvSpPr>
        <p:spPr bwMode="auto">
          <a:xfrm>
            <a:off x="395288" y="1772816"/>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Provision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of</a:t>
            </a: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ecosystem</a:t>
            </a: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service</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 name="Textfeld 7"/>
          <p:cNvSpPr txBox="1"/>
          <p:nvPr/>
        </p:nvSpPr>
        <p:spPr>
          <a:xfrm>
            <a:off x="542925" y="2644378"/>
            <a:ext cx="573088" cy="2800350"/>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max</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min</a:t>
            </a:r>
          </a:p>
        </p:txBody>
      </p:sp>
      <p:cxnSp>
        <p:nvCxnSpPr>
          <p:cNvPr id="9" name="Gerade Verbindung mit Pfeil 8"/>
          <p:cNvCxnSpPr/>
          <p:nvPr/>
        </p:nvCxnSpPr>
        <p:spPr>
          <a:xfrm flipV="1">
            <a:off x="866775" y="3068241"/>
            <a:ext cx="33338" cy="1960562"/>
          </a:xfrm>
          <a:prstGeom prst="straightConnector1">
            <a:avLst/>
          </a:prstGeom>
          <a:noFill/>
          <a:ln w="19050" cap="flat" cmpd="sng" algn="ctr">
            <a:solidFill>
              <a:srgbClr val="000000"/>
            </a:solidFill>
            <a:prstDash val="solid"/>
            <a:tailEnd type="arrow"/>
          </a:ln>
          <a:effectLst/>
        </p:spPr>
      </p:cxnSp>
      <p:sp>
        <p:nvSpPr>
          <p:cNvPr id="10" name="Textfeld 9"/>
          <p:cNvSpPr txBox="1"/>
          <p:nvPr/>
        </p:nvSpPr>
        <p:spPr>
          <a:xfrm>
            <a:off x="2441575" y="3588941"/>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6600"/>
                </a:solidFill>
                <a:effectLst/>
                <a:uLnTx/>
                <a:uFillTx/>
                <a:latin typeface="Arial"/>
                <a:ea typeface="+mn-ea"/>
                <a:cs typeface="+mn-cs"/>
              </a:rPr>
              <a:t>herbage</a:t>
            </a:r>
            <a:r>
              <a:rPr kumimoji="0" lang="de-DE" sz="1600" b="1" i="0" u="none" strike="noStrike" kern="1200" cap="none" spc="0" normalizeH="0" baseline="0" noProof="0" dirty="0">
                <a:ln>
                  <a:noFill/>
                </a:ln>
                <a:solidFill>
                  <a:srgbClr val="006600"/>
                </a:solidFill>
                <a:effectLst/>
                <a:uLnTx/>
                <a:uFillTx/>
                <a:latin typeface="Arial"/>
                <a:ea typeface="+mn-ea"/>
                <a:cs typeface="+mn-cs"/>
              </a:rPr>
              <a:t> </a:t>
            </a:r>
            <a:r>
              <a:rPr kumimoji="0" lang="de-DE" sz="1600" b="1" i="0" u="none" strike="noStrike" kern="1200" cap="none" spc="0" normalizeH="0" baseline="0" noProof="0" dirty="0" err="1">
                <a:ln>
                  <a:noFill/>
                </a:ln>
                <a:solidFill>
                  <a:srgbClr val="006600"/>
                </a:solidFill>
                <a:effectLst/>
                <a:uLnTx/>
                <a:uFillTx/>
                <a:latin typeface="Arial"/>
                <a:ea typeface="+mn-ea"/>
                <a:cs typeface="+mn-cs"/>
              </a:rPr>
              <a:t>yield</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1" name="Textfeld 10"/>
          <p:cNvSpPr txBox="1"/>
          <p:nvPr/>
        </p:nvSpPr>
        <p:spPr>
          <a:xfrm>
            <a:off x="6875463" y="2780903"/>
            <a:ext cx="1512887"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water</a:t>
            </a:r>
            <a:r>
              <a:rPr kumimoji="0" lang="de-DE" sz="1600" b="1" i="0" u="none" strike="noStrike" kern="0" cap="none" spc="0" normalizeH="0" baseline="0" noProof="0" dirty="0">
                <a:ln>
                  <a:noFill/>
                </a:ln>
                <a:solidFill>
                  <a:srgbClr val="003C68"/>
                </a:solidFill>
                <a:effectLst/>
                <a:uLnTx/>
                <a:uFillTx/>
                <a:latin typeface="Arial"/>
                <a:ea typeface="+mn-ea"/>
                <a:cs typeface="+mn-cs"/>
              </a:rPr>
              <a:t> </a:t>
            </a:r>
            <a:r>
              <a:rPr kumimoji="0" lang="de-DE" sz="1600" b="1" i="0" u="none" strike="noStrike" kern="0" cap="none" spc="0" normalizeH="0" baseline="0" noProof="0" dirty="0" err="1">
                <a:ln>
                  <a:noFill/>
                </a:ln>
                <a:solidFill>
                  <a:srgbClr val="003C68"/>
                </a:solidFill>
                <a:effectLst/>
                <a:uLnTx/>
                <a:uFillTx/>
                <a:latin typeface="Arial"/>
                <a:ea typeface="+mn-ea"/>
                <a:cs typeface="+mn-cs"/>
              </a:rPr>
              <a:t>quality</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
        <p:nvSpPr>
          <p:cNvPr id="12" name="Textfeld 11"/>
          <p:cNvSpPr txBox="1"/>
          <p:nvPr/>
        </p:nvSpPr>
        <p:spPr>
          <a:xfrm>
            <a:off x="6937375" y="3606403"/>
            <a:ext cx="15049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biodiversity</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3" name="Textfeld 12"/>
          <p:cNvSpPr txBox="1"/>
          <p:nvPr/>
        </p:nvSpPr>
        <p:spPr>
          <a:xfrm>
            <a:off x="6700838" y="4797028"/>
            <a:ext cx="15430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663300"/>
                </a:solidFill>
                <a:effectLst/>
                <a:uLnTx/>
                <a:uFillTx/>
                <a:latin typeface="Arial"/>
                <a:ea typeface="+mn-ea"/>
                <a:cs typeface="+mn-cs"/>
              </a:rPr>
              <a:t>erosion</a:t>
            </a:r>
            <a:r>
              <a:rPr kumimoji="0" lang="de-DE" sz="1600" b="1" i="0" u="none" strike="noStrike" kern="0" cap="none" spc="0" normalizeH="0" baseline="0" noProof="0" dirty="0">
                <a:ln>
                  <a:noFill/>
                </a:ln>
                <a:solidFill>
                  <a:srgbClr val="663300"/>
                </a:solidFill>
                <a:effectLst/>
                <a:uLnTx/>
                <a:uFillTx/>
                <a:latin typeface="Arial"/>
                <a:ea typeface="+mn-ea"/>
                <a:cs typeface="+mn-cs"/>
              </a:rPr>
              <a:t> </a:t>
            </a:r>
            <a:r>
              <a:rPr kumimoji="0" lang="de-DE" sz="1600" b="1" i="0" u="none" strike="noStrike" kern="0" cap="none" spc="0" normalizeH="0" baseline="0" noProof="0" dirty="0" err="1">
                <a:ln>
                  <a:noFill/>
                </a:ln>
                <a:solidFill>
                  <a:srgbClr val="663300"/>
                </a:solidFill>
                <a:effectLst/>
                <a:uLnTx/>
                <a:uFillTx/>
                <a:latin typeface="Arial"/>
                <a:ea typeface="+mn-ea"/>
                <a:cs typeface="+mn-cs"/>
              </a:rPr>
              <a:t>risk</a:t>
            </a:r>
            <a:endParaRPr kumimoji="0" lang="de-DE" sz="1600" b="1" i="0" u="none" strike="noStrike" kern="0" cap="none" spc="0" normalizeH="0" baseline="0" noProof="0" dirty="0">
              <a:ln>
                <a:noFill/>
              </a:ln>
              <a:solidFill>
                <a:srgbClr val="663300"/>
              </a:solidFill>
              <a:effectLst/>
              <a:uLnTx/>
              <a:uFillTx/>
              <a:latin typeface="Arial"/>
              <a:ea typeface="+mn-ea"/>
              <a:cs typeface="+mn-cs"/>
            </a:endParaRPr>
          </a:p>
        </p:txBody>
      </p:sp>
      <p:sp>
        <p:nvSpPr>
          <p:cNvPr id="14" name="Textfeld 13"/>
          <p:cNvSpPr txBox="1"/>
          <p:nvPr/>
        </p:nvSpPr>
        <p:spPr>
          <a:xfrm>
            <a:off x="3059113" y="2420541"/>
            <a:ext cx="1566862" cy="338137"/>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CC6600"/>
                </a:solidFill>
                <a:effectLst/>
                <a:uLnTx/>
                <a:uFillTx/>
                <a:latin typeface="Arial"/>
                <a:ea typeface="+mn-ea"/>
                <a:cs typeface="+mn-cs"/>
              </a:rPr>
              <a:t>feeding</a:t>
            </a:r>
            <a:r>
              <a:rPr kumimoji="0" lang="de-DE" sz="1600" b="1" i="0" u="none" strike="noStrike" kern="0" cap="none" spc="0" normalizeH="0" baseline="0" noProof="0" dirty="0">
                <a:ln>
                  <a:noFill/>
                </a:ln>
                <a:solidFill>
                  <a:srgbClr val="CC6600"/>
                </a:solidFill>
                <a:effectLst/>
                <a:uLnTx/>
                <a:uFillTx/>
                <a:latin typeface="Arial"/>
                <a:ea typeface="+mn-ea"/>
                <a:cs typeface="+mn-cs"/>
              </a:rPr>
              <a:t> </a:t>
            </a:r>
            <a:r>
              <a:rPr kumimoji="0" lang="de-DE" sz="1600" b="1" i="0" u="none" strike="noStrike" kern="0" cap="none" spc="0" normalizeH="0" baseline="0" noProof="0" dirty="0" err="1">
                <a:ln>
                  <a:noFill/>
                </a:ln>
                <a:solidFill>
                  <a:srgbClr val="CC6600"/>
                </a:solidFill>
                <a:effectLst/>
                <a:uLnTx/>
                <a:uFillTx/>
                <a:latin typeface="Arial"/>
                <a:ea typeface="+mn-ea"/>
                <a:cs typeface="+mn-cs"/>
              </a:rPr>
              <a:t>value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5" name="Textfeld 8"/>
          <p:cNvSpPr txBox="1">
            <a:spLocks noChangeArrowheads="1"/>
          </p:cNvSpPr>
          <p:nvPr/>
        </p:nvSpPr>
        <p:spPr bwMode="auto">
          <a:xfrm rot="16200000">
            <a:off x="-476381" y="3695236"/>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ecosystem</a:t>
            </a:r>
            <a:r>
              <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service</a:t>
            </a:r>
            <a:endPar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6420913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Text Box 3"/>
          <p:cNvSpPr txBox="1">
            <a:spLocks noChangeArrowheads="1"/>
          </p:cNvSpPr>
          <p:nvPr/>
        </p:nvSpPr>
        <p:spPr bwMode="auto">
          <a:xfrm>
            <a:off x="301282" y="408311"/>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a:t>
            </a:r>
            <a:r>
              <a:rPr kumimoji="0" lang="de-DE" altLang="de-DE" sz="2200" b="1" i="0" u="none" strike="noStrike" kern="1200" cap="none" spc="0" normalizeH="0" baseline="0" noProof="0" dirty="0" err="1" smtClean="0">
                <a:ln>
                  <a:noFill/>
                </a:ln>
                <a:solidFill>
                  <a:srgbClr val="000000"/>
                </a:solidFill>
                <a:effectLst/>
                <a:uLnTx/>
                <a:uFillTx/>
                <a:latin typeface="Arial" pitchFamily="34" charset="0"/>
                <a:ea typeface="+mn-ea"/>
                <a:cs typeface="Arial" pitchFamily="34" charset="0"/>
              </a:rPr>
              <a:t>rassland</a:t>
            </a:r>
            <a:r>
              <a:rPr kumimoji="0" lang="de-DE" altLang="de-DE" sz="2200" b="1" i="0" u="none" strike="noStrike" kern="1200" cap="none" spc="0" normalizeH="0" baseline="0" noProof="0" dirty="0" smtClean="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management</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intensity</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and</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ecosystem</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services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outcomes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de-DE" altLang="de-DE" sz="2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schematic</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Textfeld 8"/>
          <p:cNvSpPr txBox="1">
            <a:spLocks noChangeArrowheads="1"/>
          </p:cNvSpPr>
          <p:nvPr/>
        </p:nvSpPr>
        <p:spPr bwMode="auto">
          <a:xfrm>
            <a:off x="968152" y="1888727"/>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Provision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of</a:t>
            </a: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ecosystem</a:t>
            </a:r>
            <a:r>
              <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800" b="1" i="0" u="none" strike="noStrike" kern="0" cap="none" spc="0" normalizeH="0" baseline="0" noProof="0" dirty="0" err="1" smtClean="0">
                <a:ln>
                  <a:noFill/>
                </a:ln>
                <a:solidFill>
                  <a:srgbClr val="000000"/>
                </a:solidFill>
                <a:effectLst/>
                <a:uLnTx/>
                <a:uFillTx/>
                <a:latin typeface="Arial" pitchFamily="34" charset="0"/>
                <a:ea typeface="+mn-ea"/>
                <a:cs typeface="+mn-cs"/>
              </a:rPr>
              <a:t>service</a:t>
            </a:r>
            <a:endParaRPr kumimoji="0" lang="de-DE" altLang="de-DE" sz="1800" b="1"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8" name="Textfeld 7"/>
          <p:cNvSpPr txBox="1"/>
          <p:nvPr/>
        </p:nvSpPr>
        <p:spPr>
          <a:xfrm>
            <a:off x="1115789" y="2760289"/>
            <a:ext cx="573088" cy="2800350"/>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max</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min</a:t>
            </a:r>
          </a:p>
        </p:txBody>
      </p:sp>
      <p:cxnSp>
        <p:nvCxnSpPr>
          <p:cNvPr id="9" name="Gerade Verbindung mit Pfeil 8"/>
          <p:cNvCxnSpPr/>
          <p:nvPr/>
        </p:nvCxnSpPr>
        <p:spPr>
          <a:xfrm flipV="1">
            <a:off x="1439639" y="3184152"/>
            <a:ext cx="33338" cy="1960562"/>
          </a:xfrm>
          <a:prstGeom prst="straightConnector1">
            <a:avLst/>
          </a:prstGeom>
          <a:noFill/>
          <a:ln w="19050" cap="flat" cmpd="sng" algn="ctr">
            <a:solidFill>
              <a:srgbClr val="000000"/>
            </a:solidFill>
            <a:prstDash val="solid"/>
            <a:tailEnd type="arrow"/>
          </a:ln>
          <a:effectLst/>
        </p:spPr>
      </p:cxnSp>
      <p:sp>
        <p:nvSpPr>
          <p:cNvPr id="15" name="Textfeld 8"/>
          <p:cNvSpPr txBox="1">
            <a:spLocks noChangeArrowheads="1"/>
          </p:cNvSpPr>
          <p:nvPr/>
        </p:nvSpPr>
        <p:spPr bwMode="auto">
          <a:xfrm rot="16200000">
            <a:off x="96483" y="3811147"/>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ecosystem</a:t>
            </a:r>
            <a:r>
              <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rPr>
              <a:t> </a:t>
            </a:r>
            <a:r>
              <a:rPr kumimoji="0" lang="de-DE" altLang="de-DE" sz="1600" b="0" i="0" u="none" strike="noStrike" kern="0" cap="none" spc="0" normalizeH="0" baseline="0" noProof="0" dirty="0" err="1" smtClean="0">
                <a:ln>
                  <a:noFill/>
                </a:ln>
                <a:solidFill>
                  <a:srgbClr val="000000"/>
                </a:solidFill>
                <a:effectLst/>
                <a:uLnTx/>
                <a:uFillTx/>
                <a:latin typeface="Arial" pitchFamily="34" charset="0"/>
                <a:ea typeface="+mn-ea"/>
                <a:cs typeface="+mn-cs"/>
              </a:rPr>
              <a:t>service</a:t>
            </a:r>
            <a:endParaRPr kumimoji="0" lang="de-DE" altLang="de-DE" sz="16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856"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480"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831701" y="5560639"/>
            <a:ext cx="6913563" cy="584200"/>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high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excess</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no</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mod.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excess</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nutrient</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input</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feld 9"/>
          <p:cNvSpPr txBox="1"/>
          <p:nvPr/>
        </p:nvSpPr>
        <p:spPr>
          <a:xfrm>
            <a:off x="3014439" y="3861519"/>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6600"/>
                </a:solidFill>
                <a:effectLst/>
                <a:uLnTx/>
                <a:uFillTx/>
                <a:latin typeface="Arial"/>
                <a:ea typeface="+mn-ea"/>
                <a:cs typeface="+mn-cs"/>
              </a:rPr>
              <a:t>herbage</a:t>
            </a:r>
            <a:r>
              <a:rPr kumimoji="0" lang="de-DE" sz="1600" b="1" i="0" u="none" strike="noStrike" kern="1200" cap="none" spc="0" normalizeH="0" baseline="0" noProof="0" dirty="0">
                <a:ln>
                  <a:noFill/>
                </a:ln>
                <a:solidFill>
                  <a:srgbClr val="006600"/>
                </a:solidFill>
                <a:effectLst/>
                <a:uLnTx/>
                <a:uFillTx/>
                <a:latin typeface="Arial"/>
                <a:ea typeface="+mn-ea"/>
                <a:cs typeface="+mn-cs"/>
              </a:rPr>
              <a:t> </a:t>
            </a:r>
            <a:r>
              <a:rPr kumimoji="0" lang="de-DE" sz="1600" b="1" i="0" u="none" strike="noStrike" kern="1200" cap="none" spc="0" normalizeH="0" baseline="0" noProof="0" dirty="0" err="1">
                <a:ln>
                  <a:noFill/>
                </a:ln>
                <a:solidFill>
                  <a:srgbClr val="006600"/>
                </a:solidFill>
                <a:effectLst/>
                <a:uLnTx/>
                <a:uFillTx/>
                <a:latin typeface="Arial"/>
                <a:ea typeface="+mn-ea"/>
                <a:cs typeface="+mn-cs"/>
              </a:rPr>
              <a:t>yield</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4" name="Textfeld 13"/>
          <p:cNvSpPr txBox="1"/>
          <p:nvPr/>
        </p:nvSpPr>
        <p:spPr>
          <a:xfrm>
            <a:off x="1832496" y="2981498"/>
            <a:ext cx="1566862" cy="338137"/>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CC6600"/>
                </a:solidFill>
                <a:effectLst/>
                <a:uLnTx/>
                <a:uFillTx/>
                <a:latin typeface="Arial"/>
                <a:ea typeface="+mn-ea"/>
                <a:cs typeface="+mn-cs"/>
              </a:rPr>
              <a:t>feeding</a:t>
            </a:r>
            <a:r>
              <a:rPr kumimoji="0" lang="de-DE" sz="1600" b="1" i="0" u="none" strike="noStrike" kern="0" cap="none" spc="0" normalizeH="0" baseline="0" noProof="0" dirty="0">
                <a:ln>
                  <a:noFill/>
                </a:ln>
                <a:solidFill>
                  <a:srgbClr val="CC6600"/>
                </a:solidFill>
                <a:effectLst/>
                <a:uLnTx/>
                <a:uFillTx/>
                <a:latin typeface="Arial"/>
                <a:ea typeface="+mn-ea"/>
                <a:cs typeface="+mn-cs"/>
              </a:rPr>
              <a:t> </a:t>
            </a:r>
            <a:r>
              <a:rPr kumimoji="0" lang="de-DE" sz="1600" b="1" i="0" u="none" strike="noStrike" kern="0" cap="none" spc="0" normalizeH="0" baseline="0" noProof="0" dirty="0" err="1">
                <a:ln>
                  <a:noFill/>
                </a:ln>
                <a:solidFill>
                  <a:srgbClr val="CC6600"/>
                </a:solidFill>
                <a:effectLst/>
                <a:uLnTx/>
                <a:uFillTx/>
                <a:latin typeface="Arial"/>
                <a:ea typeface="+mn-ea"/>
                <a:cs typeface="+mn-cs"/>
              </a:rPr>
              <a:t>value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2" name="Textfeld 11"/>
          <p:cNvSpPr txBox="1"/>
          <p:nvPr/>
        </p:nvSpPr>
        <p:spPr>
          <a:xfrm>
            <a:off x="5288880" y="4553023"/>
            <a:ext cx="1432942" cy="338554"/>
          </a:xfrm>
          <a:prstGeom prst="rect">
            <a:avLst/>
          </a:prstGeom>
          <a:solidFill>
            <a:srgbClr val="FFFFFF"/>
          </a:solid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biodiversity</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1" name="Textfeld 10"/>
          <p:cNvSpPr txBox="1"/>
          <p:nvPr/>
        </p:nvSpPr>
        <p:spPr>
          <a:xfrm>
            <a:off x="6152257" y="3494805"/>
            <a:ext cx="1512887" cy="338138"/>
          </a:xfrm>
          <a:prstGeom prst="rect">
            <a:avLst/>
          </a:prstGeom>
          <a:solidFill>
            <a:srgbClr val="FFFFFF"/>
          </a:solid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water</a:t>
            </a:r>
            <a:r>
              <a:rPr kumimoji="0" lang="de-DE" sz="1600" b="1" i="0" u="none" strike="noStrike" kern="0" cap="none" spc="0" normalizeH="0" baseline="0" noProof="0" dirty="0">
                <a:ln>
                  <a:noFill/>
                </a:ln>
                <a:solidFill>
                  <a:srgbClr val="003C68"/>
                </a:solidFill>
                <a:effectLst/>
                <a:uLnTx/>
                <a:uFillTx/>
                <a:latin typeface="Arial"/>
                <a:ea typeface="+mn-ea"/>
                <a:cs typeface="+mn-cs"/>
              </a:rPr>
              <a:t> </a:t>
            </a:r>
            <a:r>
              <a:rPr kumimoji="0" lang="de-DE" sz="1600" b="1" i="0" u="none" strike="noStrike" kern="0" cap="none" spc="0" normalizeH="0" baseline="0" noProof="0" dirty="0" err="1">
                <a:ln>
                  <a:noFill/>
                </a:ln>
                <a:solidFill>
                  <a:srgbClr val="003C68"/>
                </a:solidFill>
                <a:effectLst/>
                <a:uLnTx/>
                <a:uFillTx/>
                <a:latin typeface="Arial"/>
                <a:ea typeface="+mn-ea"/>
                <a:cs typeface="+mn-cs"/>
              </a:rPr>
              <a:t>quality</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Tree>
    <p:extLst>
      <p:ext uri="{BB962C8B-B14F-4D97-AF65-F5344CB8AC3E}">
        <p14:creationId xmlns:p14="http://schemas.microsoft.com/office/powerpoint/2010/main" val="2052954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68737"/>
            <a:ext cx="6887375" cy="471796"/>
          </a:xfrm>
        </p:spPr>
        <p:txBody>
          <a:bodyPr/>
          <a:lstStyle/>
          <a:p>
            <a:r>
              <a:rPr lang="en-GB" sz="2400" dirty="0">
                <a:solidFill>
                  <a:schemeClr val="tx1"/>
                </a:solidFill>
                <a:latin typeface="+mn-lt"/>
              </a:rPr>
              <a:t>Dry matter losses from different silo </a:t>
            </a:r>
            <a:r>
              <a:rPr lang="en-GB" sz="2400" dirty="0" smtClean="0">
                <a:solidFill>
                  <a:schemeClr val="tx1"/>
                </a:solidFill>
                <a:latin typeface="+mn-lt"/>
              </a:rPr>
              <a:t>systems</a:t>
            </a:r>
            <a:endParaRPr lang="en-US" sz="2400" dirty="0">
              <a:solidFill>
                <a:schemeClr val="tx1"/>
              </a:solidFill>
              <a:latin typeface="+mn-lt"/>
            </a:endParaRPr>
          </a:p>
        </p:txBody>
      </p:sp>
      <p:sp>
        <p:nvSpPr>
          <p:cNvPr id="3" name="Rectangle 7"/>
          <p:cNvSpPr>
            <a:spLocks noChangeArrowheads="1"/>
          </p:cNvSpPr>
          <p:nvPr/>
        </p:nvSpPr>
        <p:spPr bwMode="auto">
          <a:xfrm>
            <a:off x="611187" y="1562395"/>
            <a:ext cx="8018463" cy="2930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Conclusions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Considerably lower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silage DM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losses in round bale silage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than in large silos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bunker, tube,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tower)</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Discarded silage losses low (1-4</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but invisible DM losses high (10-20%) in large silos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Great variation in DM losses between farms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for each large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silo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system</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Slow filling and careful compaction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are key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to low losses in bunker silos</a:t>
            </a:r>
          </a:p>
        </p:txBody>
      </p:sp>
      <p:sp>
        <p:nvSpPr>
          <p:cNvPr id="5" name="textruta 4"/>
          <p:cNvSpPr txBox="1"/>
          <p:nvPr/>
        </p:nvSpPr>
        <p:spPr>
          <a:xfrm>
            <a:off x="7060355" y="6424225"/>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4104928941"/>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595" y="2328863"/>
            <a:ext cx="22987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945" y="2389188"/>
            <a:ext cx="1828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083" y="2376488"/>
            <a:ext cx="192722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2033" y="2401888"/>
            <a:ext cx="1931987"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ihandform 18"/>
          <p:cNvSpPr/>
          <p:nvPr/>
        </p:nvSpPr>
        <p:spPr>
          <a:xfrm>
            <a:off x="1104008" y="2506663"/>
            <a:ext cx="1343025" cy="2238375"/>
          </a:xfrm>
          <a:custGeom>
            <a:avLst/>
            <a:gdLst>
              <a:gd name="connsiteX0" fmla="*/ 0 w 1343025"/>
              <a:gd name="connsiteY0" fmla="*/ 0 h 2238375"/>
              <a:gd name="connsiteX1" fmla="*/ 800100 w 1343025"/>
              <a:gd name="connsiteY1" fmla="*/ 552450 h 2238375"/>
              <a:gd name="connsiteX2" fmla="*/ 1076325 w 1343025"/>
              <a:gd name="connsiteY2" fmla="*/ 1047750 h 2238375"/>
              <a:gd name="connsiteX3" fmla="*/ 1343025 w 1343025"/>
              <a:gd name="connsiteY3" fmla="*/ 2238375 h 2238375"/>
            </a:gdLst>
            <a:ahLst/>
            <a:cxnLst>
              <a:cxn ang="0">
                <a:pos x="connsiteX0" y="connsiteY0"/>
              </a:cxn>
              <a:cxn ang="0">
                <a:pos x="connsiteX1" y="connsiteY1"/>
              </a:cxn>
              <a:cxn ang="0">
                <a:pos x="connsiteX2" y="connsiteY2"/>
              </a:cxn>
              <a:cxn ang="0">
                <a:pos x="connsiteX3" y="connsiteY3"/>
              </a:cxn>
            </a:cxnLst>
            <a:rect l="l" t="t" r="r" b="b"/>
            <a:pathLst>
              <a:path w="1343025" h="2238375">
                <a:moveTo>
                  <a:pt x="0" y="0"/>
                </a:moveTo>
                <a:cubicBezTo>
                  <a:pt x="310356" y="188912"/>
                  <a:pt x="620713" y="377825"/>
                  <a:pt x="800100" y="552450"/>
                </a:cubicBezTo>
                <a:cubicBezTo>
                  <a:pt x="979487" y="727075"/>
                  <a:pt x="985838" y="766763"/>
                  <a:pt x="1076325" y="1047750"/>
                </a:cubicBezTo>
                <a:cubicBezTo>
                  <a:pt x="1166812" y="1328737"/>
                  <a:pt x="1254918" y="1783556"/>
                  <a:pt x="1343025" y="2238375"/>
                </a:cubicBezTo>
              </a:path>
            </a:pathLst>
          </a:custGeom>
          <a:noFill/>
          <a:ln w="25400"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cxnSp>
        <p:nvCxnSpPr>
          <p:cNvPr id="20" name="Gerade Verbindung 19"/>
          <p:cNvCxnSpPr/>
          <p:nvPr/>
        </p:nvCxnSpPr>
        <p:spPr>
          <a:xfrm>
            <a:off x="3062983" y="3087688"/>
            <a:ext cx="1439862" cy="287337"/>
          </a:xfrm>
          <a:prstGeom prst="line">
            <a:avLst/>
          </a:prstGeom>
          <a:noFill/>
          <a:ln w="28575" cap="flat" cmpd="sng" algn="ctr">
            <a:solidFill>
              <a:srgbClr val="006600"/>
            </a:solidFill>
            <a:prstDash val="sysDash"/>
          </a:ln>
          <a:effectLst/>
        </p:spPr>
      </p:cxnSp>
      <p:cxnSp>
        <p:nvCxnSpPr>
          <p:cNvPr id="21" name="Gerade Verbindung 20"/>
          <p:cNvCxnSpPr/>
          <p:nvPr/>
        </p:nvCxnSpPr>
        <p:spPr>
          <a:xfrm flipH="1">
            <a:off x="5079108" y="2506663"/>
            <a:ext cx="1368425" cy="1517650"/>
          </a:xfrm>
          <a:prstGeom prst="line">
            <a:avLst/>
          </a:prstGeom>
          <a:noFill/>
          <a:ln w="28575" cap="flat" cmpd="sng" algn="ctr">
            <a:solidFill>
              <a:srgbClr val="006600"/>
            </a:solidFill>
            <a:prstDash val="sysDash"/>
          </a:ln>
          <a:effectLst/>
        </p:spPr>
      </p:cxnSp>
      <p:sp>
        <p:nvSpPr>
          <p:cNvPr id="22" name="Freihandform 21"/>
          <p:cNvSpPr/>
          <p:nvPr/>
        </p:nvSpPr>
        <p:spPr>
          <a:xfrm>
            <a:off x="7180958" y="2684463"/>
            <a:ext cx="1057275" cy="746125"/>
          </a:xfrm>
          <a:custGeom>
            <a:avLst/>
            <a:gdLst>
              <a:gd name="connsiteX0" fmla="*/ 0 w 1057275"/>
              <a:gd name="connsiteY0" fmla="*/ 451770 h 747045"/>
              <a:gd name="connsiteX1" fmla="*/ 171450 w 1057275"/>
              <a:gd name="connsiteY1" fmla="*/ 118395 h 747045"/>
              <a:gd name="connsiteX2" fmla="*/ 514350 w 1057275"/>
              <a:gd name="connsiteY2" fmla="*/ 4095 h 747045"/>
              <a:gd name="connsiteX3" fmla="*/ 847725 w 1057275"/>
              <a:gd name="connsiteY3" fmla="*/ 242220 h 747045"/>
              <a:gd name="connsiteX4" fmla="*/ 1057275 w 1057275"/>
              <a:gd name="connsiteY4" fmla="*/ 747045 h 74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747045">
                <a:moveTo>
                  <a:pt x="0" y="451770"/>
                </a:moveTo>
                <a:cubicBezTo>
                  <a:pt x="42862" y="322389"/>
                  <a:pt x="85725" y="193008"/>
                  <a:pt x="171450" y="118395"/>
                </a:cubicBezTo>
                <a:cubicBezTo>
                  <a:pt x="257175" y="43782"/>
                  <a:pt x="401638" y="-16542"/>
                  <a:pt x="514350" y="4095"/>
                </a:cubicBezTo>
                <a:cubicBezTo>
                  <a:pt x="627062" y="24732"/>
                  <a:pt x="757237" y="118395"/>
                  <a:pt x="847725" y="242220"/>
                </a:cubicBezTo>
                <a:cubicBezTo>
                  <a:pt x="938213" y="366045"/>
                  <a:pt x="997744" y="556545"/>
                  <a:pt x="1057275" y="747045"/>
                </a:cubicBezTo>
              </a:path>
            </a:pathLst>
          </a:custGeom>
          <a:noFill/>
          <a:ln w="28575"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sp>
        <p:nvSpPr>
          <p:cNvPr id="23" name="Textfeld 22"/>
          <p:cNvSpPr txBox="1"/>
          <p:nvPr/>
        </p:nvSpPr>
        <p:spPr>
          <a:xfrm rot="16200000">
            <a:off x="-292198" y="3367881"/>
            <a:ext cx="1474788"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Service 2  (%)</a:t>
            </a:r>
          </a:p>
        </p:txBody>
      </p:sp>
      <p:sp>
        <p:nvSpPr>
          <p:cNvPr id="24" name="Textfeld 23"/>
          <p:cNvSpPr txBox="1"/>
          <p:nvPr/>
        </p:nvSpPr>
        <p:spPr>
          <a:xfrm>
            <a:off x="1140520" y="5103813"/>
            <a:ext cx="1417638"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Service 1 (%)</a:t>
            </a:r>
          </a:p>
        </p:txBody>
      </p:sp>
      <p:cxnSp>
        <p:nvCxnSpPr>
          <p:cNvPr id="25" name="Gerade Verbindung mit Pfeil 24"/>
          <p:cNvCxnSpPr/>
          <p:nvPr/>
        </p:nvCxnSpPr>
        <p:spPr>
          <a:xfrm flipV="1">
            <a:off x="1694558" y="3265488"/>
            <a:ext cx="287337" cy="165100"/>
          </a:xfrm>
          <a:prstGeom prst="straightConnector1">
            <a:avLst/>
          </a:prstGeom>
          <a:noFill/>
          <a:ln w="28575" cap="flat" cmpd="sng" algn="ctr">
            <a:solidFill>
              <a:srgbClr val="000000"/>
            </a:solidFill>
            <a:prstDash val="solid"/>
            <a:tailEnd type="arrow"/>
          </a:ln>
          <a:effectLst/>
        </p:spPr>
      </p:cxnSp>
      <p:cxnSp>
        <p:nvCxnSpPr>
          <p:cNvPr id="26" name="Gerade Verbindung mit Pfeil 25"/>
          <p:cNvCxnSpPr/>
          <p:nvPr/>
        </p:nvCxnSpPr>
        <p:spPr>
          <a:xfrm flipV="1">
            <a:off x="7311133" y="2943225"/>
            <a:ext cx="0" cy="390525"/>
          </a:xfrm>
          <a:prstGeom prst="straightConnector1">
            <a:avLst/>
          </a:prstGeom>
          <a:noFill/>
          <a:ln w="28575" cap="flat" cmpd="sng" algn="ctr">
            <a:solidFill>
              <a:srgbClr val="000000"/>
            </a:solidFill>
            <a:prstDash val="solid"/>
            <a:tailEnd type="arrow"/>
          </a:ln>
          <a:effectLst/>
        </p:spPr>
      </p:cxnSp>
      <p:cxnSp>
        <p:nvCxnSpPr>
          <p:cNvPr id="27" name="Gerade Verbindung mit Pfeil 26"/>
          <p:cNvCxnSpPr/>
          <p:nvPr/>
        </p:nvCxnSpPr>
        <p:spPr>
          <a:xfrm flipV="1">
            <a:off x="7949308" y="3165475"/>
            <a:ext cx="144462" cy="223838"/>
          </a:xfrm>
          <a:prstGeom prst="straightConnector1">
            <a:avLst/>
          </a:prstGeom>
          <a:noFill/>
          <a:ln w="28575" cap="flat" cmpd="sng" algn="ctr">
            <a:solidFill>
              <a:srgbClr val="000000"/>
            </a:solidFill>
            <a:prstDash val="solid"/>
            <a:tailEnd type="arrow"/>
          </a:ln>
          <a:effectLst/>
        </p:spPr>
      </p:cxnSp>
      <p:cxnSp>
        <p:nvCxnSpPr>
          <p:cNvPr id="28" name="Gerade Verbindung mit Pfeil 27"/>
          <p:cNvCxnSpPr/>
          <p:nvPr/>
        </p:nvCxnSpPr>
        <p:spPr>
          <a:xfrm flipV="1">
            <a:off x="5223570" y="4024313"/>
            <a:ext cx="0" cy="415925"/>
          </a:xfrm>
          <a:prstGeom prst="straightConnector1">
            <a:avLst/>
          </a:prstGeom>
          <a:noFill/>
          <a:ln w="28575" cap="flat" cmpd="sng" algn="ctr">
            <a:solidFill>
              <a:srgbClr val="000000"/>
            </a:solidFill>
            <a:prstDash val="solid"/>
            <a:tailEnd type="arrow"/>
          </a:ln>
          <a:effectLst/>
        </p:spPr>
      </p:cxnSp>
      <p:cxnSp>
        <p:nvCxnSpPr>
          <p:cNvPr id="29" name="Gerade Verbindung mit Pfeil 28"/>
          <p:cNvCxnSpPr/>
          <p:nvPr/>
        </p:nvCxnSpPr>
        <p:spPr>
          <a:xfrm flipV="1">
            <a:off x="3207445" y="3165475"/>
            <a:ext cx="0" cy="192088"/>
          </a:xfrm>
          <a:prstGeom prst="straightConnector1">
            <a:avLst/>
          </a:prstGeom>
          <a:noFill/>
          <a:ln w="28575" cap="flat" cmpd="sng" algn="ctr">
            <a:solidFill>
              <a:srgbClr val="000000"/>
            </a:solidFill>
            <a:prstDash val="solid"/>
            <a:tailEnd type="arrow"/>
          </a:ln>
          <a:effectLst/>
        </p:spPr>
      </p:cxnSp>
      <p:cxnSp>
        <p:nvCxnSpPr>
          <p:cNvPr id="30" name="Gerade Verbindung mit Pfeil 29"/>
          <p:cNvCxnSpPr/>
          <p:nvPr/>
        </p:nvCxnSpPr>
        <p:spPr>
          <a:xfrm>
            <a:off x="1818383" y="3551238"/>
            <a:ext cx="315912" cy="74612"/>
          </a:xfrm>
          <a:prstGeom prst="straightConnector1">
            <a:avLst/>
          </a:prstGeom>
          <a:noFill/>
          <a:ln w="28575" cap="flat" cmpd="sng" algn="ctr">
            <a:solidFill>
              <a:srgbClr val="000000"/>
            </a:solidFill>
            <a:prstDash val="solid"/>
            <a:tailEnd type="arrow"/>
          </a:ln>
          <a:effectLst/>
        </p:spPr>
      </p:cxnSp>
      <p:cxnSp>
        <p:nvCxnSpPr>
          <p:cNvPr id="31" name="Gerade Verbindung mit Pfeil 30"/>
          <p:cNvCxnSpPr/>
          <p:nvPr/>
        </p:nvCxnSpPr>
        <p:spPr>
          <a:xfrm flipV="1">
            <a:off x="1631058" y="3016250"/>
            <a:ext cx="63500" cy="298450"/>
          </a:xfrm>
          <a:prstGeom prst="straightConnector1">
            <a:avLst/>
          </a:prstGeom>
          <a:noFill/>
          <a:ln w="28575" cap="flat" cmpd="sng" algn="ctr">
            <a:solidFill>
              <a:srgbClr val="000000"/>
            </a:solidFill>
            <a:prstDash val="solid"/>
            <a:tailEnd type="arrow"/>
          </a:ln>
          <a:effectLst/>
        </p:spPr>
      </p:cxnSp>
      <p:sp>
        <p:nvSpPr>
          <p:cNvPr id="32" name="Textfeld 19"/>
          <p:cNvSpPr txBox="1">
            <a:spLocks noChangeArrowheads="1"/>
          </p:cNvSpPr>
          <p:nvPr/>
        </p:nvSpPr>
        <p:spPr bwMode="auto">
          <a:xfrm>
            <a:off x="1053208" y="1782763"/>
            <a:ext cx="132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mutually</a:t>
            </a:r>
            <a:b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exclusive</a:t>
            </a:r>
          </a:p>
        </p:txBody>
      </p:sp>
      <p:sp>
        <p:nvSpPr>
          <p:cNvPr id="33" name="Textfeld 20"/>
          <p:cNvSpPr txBox="1">
            <a:spLocks noChangeArrowheads="1"/>
          </p:cNvSpPr>
          <p:nvPr/>
        </p:nvSpPr>
        <p:spPr bwMode="auto">
          <a:xfrm>
            <a:off x="2991545" y="1782763"/>
            <a:ext cx="14811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no </a:t>
            </a:r>
            <a:b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interaction</a:t>
            </a:r>
          </a:p>
        </p:txBody>
      </p:sp>
      <p:sp>
        <p:nvSpPr>
          <p:cNvPr id="34" name="Textfeld 21"/>
          <p:cNvSpPr txBox="1">
            <a:spLocks noChangeArrowheads="1"/>
          </p:cNvSpPr>
          <p:nvPr/>
        </p:nvSpPr>
        <p:spPr bwMode="auto">
          <a:xfrm>
            <a:off x="5034658" y="1792288"/>
            <a:ext cx="1482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mutually</a:t>
            </a:r>
            <a:b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supportive</a:t>
            </a:r>
          </a:p>
        </p:txBody>
      </p:sp>
      <p:sp>
        <p:nvSpPr>
          <p:cNvPr id="35" name="Textfeld 23"/>
          <p:cNvSpPr txBox="1">
            <a:spLocks noChangeArrowheads="1"/>
          </p:cNvSpPr>
          <p:nvPr/>
        </p:nvSpPr>
        <p:spPr bwMode="auto">
          <a:xfrm>
            <a:off x="7066658" y="1792288"/>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smtClean="0">
                <a:ln>
                  <a:noFill/>
                </a:ln>
                <a:solidFill>
                  <a:srgbClr val="000000"/>
                </a:solidFill>
                <a:effectLst/>
                <a:uLnTx/>
                <a:uFillTx/>
                <a:latin typeface="Arial" pitchFamily="34" charset="0"/>
                <a:ea typeface="+mn-ea"/>
                <a:cs typeface="+mn-cs"/>
              </a:rPr>
              <a:t>non linear</a:t>
            </a:r>
          </a:p>
        </p:txBody>
      </p:sp>
      <p:sp>
        <p:nvSpPr>
          <p:cNvPr id="36" name="Rechteck 24"/>
          <p:cNvSpPr>
            <a:spLocks noChangeArrowheads="1"/>
          </p:cNvSpPr>
          <p:nvPr/>
        </p:nvSpPr>
        <p:spPr bwMode="auto">
          <a:xfrm>
            <a:off x="311242" y="541326"/>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2200" b="1" i="0" u="none" strike="noStrike" kern="0" cap="none" spc="0" normalizeH="0" baseline="0" noProof="0" dirty="0" smtClean="0">
                <a:ln>
                  <a:noFill/>
                </a:ln>
                <a:solidFill>
                  <a:srgbClr val="000000"/>
                </a:solidFill>
                <a:effectLst/>
                <a:uLnTx/>
                <a:uFillTx/>
                <a:latin typeface="Arial" pitchFamily="34" charset="0"/>
                <a:ea typeface="+mn-ea"/>
                <a:cs typeface="+mn-cs"/>
              </a:rPr>
              <a:t>Schematic representation of the different types of functional relationships between two ecosystem services</a:t>
            </a:r>
            <a:endParaRPr kumimoji="0" lang="en-US" altLang="de-DE" sz="2200" b="0" i="0" u="none" strike="noStrike" kern="0" cap="none" spc="0" normalizeH="0" baseline="0" noProof="0" dirty="0" smtClean="0">
              <a:ln>
                <a:noFill/>
              </a:ln>
              <a:solidFill>
                <a:srgbClr val="000000"/>
              </a:solidFill>
              <a:effectLst/>
              <a:uLnTx/>
              <a:uFillTx/>
              <a:latin typeface="Arial" pitchFamily="34" charset="0"/>
              <a:ea typeface="+mn-ea"/>
              <a:cs typeface="+mn-cs"/>
            </a:endParaRPr>
          </a:p>
        </p:txBody>
      </p:sp>
      <p:sp>
        <p:nvSpPr>
          <p:cNvPr id="37" name="Rechteck 36"/>
          <p:cNvSpPr/>
          <p:nvPr/>
        </p:nvSpPr>
        <p:spPr>
          <a:xfrm>
            <a:off x="2703513" y="5437188"/>
            <a:ext cx="6045200" cy="584200"/>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Solid line: current status, dashed line: changed relationship, e.g. through improved management, with increased total service</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 Box 6"/>
          <p:cNvSpPr txBox="1">
            <a:spLocks noChangeArrowheads="1"/>
          </p:cNvSpPr>
          <p:nvPr/>
        </p:nvSpPr>
        <p:spPr bwMode="auto">
          <a:xfrm>
            <a:off x="2991545" y="6237312"/>
            <a:ext cx="6260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&amp; Kayser 2014: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Grassl.Sci.Eur</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19, 199-214)</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63463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Grassland Ecosystem Services – ‘The big five’: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Biodiversity</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Culture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smtClean="0">
                <a:ln>
                  <a:noFill/>
                </a:ln>
                <a:solidFill>
                  <a:srgbClr val="000000"/>
                </a:solidFill>
                <a:effectLst/>
                <a:uLnTx/>
                <a:uFillTx/>
                <a:latin typeface="Arial" pitchFamily="34" charset="0"/>
                <a:ea typeface="+mn-ea"/>
                <a:cs typeface="Times New Roman" pitchFamily="18" charset="0"/>
              </a:rPr>
              <a:t>Water</a:t>
            </a: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1855" y="3489431"/>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7833086" y="5587455"/>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water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(Source: </a:t>
            </a:r>
            <a:r>
              <a:rPr kumimoji="0" lang="de-DE" alt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2018)</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3"/>
          <p:cNvSpPr txBox="1">
            <a:spLocks noChangeArrowheads="1"/>
          </p:cNvSpPr>
          <p:nvPr/>
        </p:nvSpPr>
        <p:spPr bwMode="auto">
          <a:xfrm>
            <a:off x="611188" y="3818326"/>
            <a:ext cx="60201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groundwater </a:t>
            </a: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recharge</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surface </a:t>
            </a: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water runoff / flooding and erosion risks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smtClean="0">
                <a:ln>
                  <a:noFill/>
                </a:ln>
                <a:solidFill>
                  <a:prstClr val="black"/>
                </a:solidFill>
                <a:effectLst/>
                <a:uLnTx/>
                <a:uFillTx/>
                <a:latin typeface="Arial" pitchFamily="34" charset="0"/>
                <a:ea typeface="+mn-ea"/>
                <a:cs typeface="Times New Roman" pitchFamily="18" charset="0"/>
              </a:rPr>
              <a:t>quality </a:t>
            </a: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of surface and groundwater</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917905530"/>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736" y="1759239"/>
            <a:ext cx="49958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325004" y="589108"/>
            <a:ext cx="7129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Nitrate </a:t>
            </a:r>
            <a:r>
              <a:rPr kumimoji="0" lang="de-DE" alt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concentration</a:t>
            </a:r>
            <a:r>
              <a:rPr kumimoji="0" lang="de-DE" alt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leaching</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soil</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water</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under</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different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land</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use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systems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(UBA 2010)</a:t>
            </a:r>
          </a:p>
        </p:txBody>
      </p:sp>
    </p:spTree>
    <p:extLst>
      <p:ext uri="{BB962C8B-B14F-4D97-AF65-F5344CB8AC3E}">
        <p14:creationId xmlns:p14="http://schemas.microsoft.com/office/powerpoint/2010/main" val="119602602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88640"/>
            <a:ext cx="74168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Environmental issues – groundwater quality</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5" name="Gruppieren 4"/>
          <p:cNvGrpSpPr/>
          <p:nvPr/>
        </p:nvGrpSpPr>
        <p:grpSpPr>
          <a:xfrm>
            <a:off x="0" y="1021804"/>
            <a:ext cx="4667250" cy="5379269"/>
            <a:chOff x="0" y="1021804"/>
            <a:chExt cx="4667250" cy="53792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1804"/>
              <a:ext cx="4667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37520" y="6093296"/>
              <a:ext cx="1180131" cy="307777"/>
            </a:xfrm>
            <a:prstGeom prst="rect">
              <a:avLst/>
            </a:prstGeom>
          </p:spPr>
          <p:txBody>
            <a:bodyPr wrap="non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(SRU, 2015)</a:t>
              </a:r>
            </a:p>
          </p:txBody>
        </p:sp>
      </p:grpSp>
      <p:sp>
        <p:nvSpPr>
          <p:cNvPr id="2" name="Textfeld 1"/>
          <p:cNvSpPr txBox="1"/>
          <p:nvPr/>
        </p:nvSpPr>
        <p:spPr>
          <a:xfrm>
            <a:off x="4283968" y="1165820"/>
            <a:ext cx="4860032"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Nitrate concentrations in groundwater bodies exceeding the threshold of the water framework directive</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Regions with livestock production face problems!</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typically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peak</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emmitant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nitrates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groundwater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Not necessarily grassland – but grassland is part of the farms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Consequently: on agricultural area higher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untilization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efficiency of excreted nutrients required,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i.E.</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itrogen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7713458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836712"/>
            <a:ext cx="5976664" cy="447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5535" y="332656"/>
            <a:ext cx="69473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Gross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smtClean="0">
                <a:ln>
                  <a:noFill/>
                </a:ln>
                <a:solidFill>
                  <a:srgbClr val="FF3300"/>
                </a:solidFill>
                <a:effectLst/>
                <a:uLnTx/>
                <a:uFillTx/>
                <a:latin typeface="Arial" pitchFamily="34" charset="0"/>
                <a:ea typeface="+mn-ea"/>
                <a:cs typeface="Arial" pitchFamily="34" charset="0"/>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balances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several</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european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states</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hteck 5"/>
          <p:cNvSpPr/>
          <p:nvPr/>
        </p:nvSpPr>
        <p:spPr>
          <a:xfrm>
            <a:off x="6261797" y="4873087"/>
            <a:ext cx="295232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et al. 2012)</a:t>
            </a:r>
            <a:endPar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7" name="Textfeld 6"/>
          <p:cNvSpPr txBox="1"/>
          <p:nvPr/>
        </p:nvSpPr>
        <p:spPr>
          <a:xfrm>
            <a:off x="144016" y="5445224"/>
            <a:ext cx="9144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Annual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balance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surplus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inputs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from</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manure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fertiliser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2008</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70%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surplus</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affects</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environment</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primarily</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via nh</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3</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no</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3</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t>
            </a:r>
            <a:r>
              <a:rPr kumimoji="0" lang="de-DE" sz="1600" b="1"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2</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 (</a:t>
            </a: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uba</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2016)</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hteck 3"/>
          <p:cNvSpPr/>
          <p:nvPr/>
        </p:nvSpPr>
        <p:spPr>
          <a:xfrm>
            <a:off x="1043608" y="2924944"/>
            <a:ext cx="36724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8758617"/>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7927" y="2154102"/>
            <a:ext cx="8026400"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Fertilization Law </a:t>
            </a:r>
            <a:r>
              <a:rPr kumimoji="0" lang="en-US" sz="1800" b="0"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(2017) now formulates in </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Purpose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Purpose of the present law is…..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to save the nutrition of crop plants…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to prevent and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omit risk for the ecosystem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due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to guarantee for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sustainable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utilisation</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of plant nutrients in the agricultural production, and in particular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to prevent nutrient losses to the ecosystem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as far as possible….“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sym typeface="Wingdings" pitchFamily="2" charset="2"/>
              </a:rPr>
              <a:t> n</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ew paradigm in the </a:t>
            </a: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fertilisation</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harmonises</a:t>
            </a: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crop and ecosystem level  </a:t>
            </a:r>
          </a:p>
        </p:txBody>
      </p:sp>
      <p:sp>
        <p:nvSpPr>
          <p:cNvPr id="3" name="Rechthoek 2"/>
          <p:cNvSpPr/>
          <p:nvPr/>
        </p:nvSpPr>
        <p:spPr>
          <a:xfrm>
            <a:off x="244763" y="362727"/>
            <a:ext cx="713509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German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Fertilisation</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Law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and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Fertilisation</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Ordinance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amended in 2017 to fulfill requirements regulated in the Nitrates Directive (1991)</a:t>
            </a:r>
          </a:p>
        </p:txBody>
      </p:sp>
    </p:spTree>
    <p:extLst>
      <p:ext uri="{BB962C8B-B14F-4D97-AF65-F5344CB8AC3E}">
        <p14:creationId xmlns:p14="http://schemas.microsoft.com/office/powerpoint/2010/main" val="312241297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565054"/>
            <a:ext cx="890385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German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Fertilisation</a:t>
            </a: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Law </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and </a:t>
            </a:r>
            <a:r>
              <a:rPr kumimoji="0" lang="en-US"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Fertilisation</a:t>
            </a:r>
            <a:r>
              <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Ordinance </a:t>
            </a:r>
            <a:r>
              <a:rPr kumimoji="0" lang="en-US" sz="2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amended in 2017 to fulfill requirements regulated in the Nitrates Directive (1991)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sym typeface="Wingdings" pitchFamily="2" charset="2"/>
              </a:rPr>
              <a:t> n</a:t>
            </a: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ew paradigm in the </a:t>
            </a:r>
            <a:r>
              <a:rPr kumimoji="0" lang="en-US" sz="1800" b="0"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fertilisation</a:t>
            </a: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practice: </a:t>
            </a:r>
            <a:r>
              <a:rPr kumimoji="0" lang="en-US"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harmonises</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crop and ecosystem level</a:t>
            </a:r>
            <a:r>
              <a:rPr kumimoji="0" lang="en-US"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4" name="Rechteck 3"/>
          <p:cNvSpPr/>
          <p:nvPr/>
        </p:nvSpPr>
        <p:spPr>
          <a:xfrm>
            <a:off x="461818" y="2697887"/>
            <a:ext cx="8083788" cy="258532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Fertilization Ordinance </a:t>
            </a:r>
            <a:r>
              <a:rPr kumimoji="0" lang="en-US" sz="1800" b="0"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(2017) now formulates in </a:t>
            </a: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Scope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The Ordinance regulates</a:t>
            </a:r>
            <a:endPar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t>the Good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Agricultural Practice with respect to </a:t>
            </a:r>
            <a:r>
              <a:rPr kumimoji="0" lang="en-US" sz="18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the </a:t>
            </a: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reduction of losses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to the ecosystem….“</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Good Agricultural Practice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of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given: </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maximum nutrient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and low losses</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only permitted at high crop demand, otherwise losses </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timepoints</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of high losses is prohibited</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7993458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8091" y="353942"/>
            <a:ext cx="835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de-DE" altLang="de-DE" sz="2400" b="1" i="0" u="none" strike="noStrike" kern="1200" cap="none" spc="0" normalizeH="0" baseline="0" noProof="0" dirty="0" smtClean="0">
                <a:ln>
                  <a:noFill/>
                </a:ln>
                <a:solidFill>
                  <a:prstClr val="black"/>
                </a:solidFill>
                <a:effectLst/>
                <a:uLnTx/>
                <a:uFillTx/>
                <a:latin typeface="Arial" charset="0"/>
                <a:ea typeface="+mn-ea"/>
                <a:cs typeface="+mn-cs"/>
              </a:rPr>
              <a:t>Fertilisation </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Ordinance</a:t>
            </a:r>
            <a:r>
              <a:rPr kumimoji="0" lang="de-DE" altLang="de-DE" sz="2400" b="1" i="0" u="none" strike="noStrike" kern="1200" cap="none" spc="0" normalizeH="0" baseline="0" noProof="0" dirty="0" smtClean="0">
                <a:ln>
                  <a:noFill/>
                </a:ln>
                <a:solidFill>
                  <a:prstClr val="black"/>
                </a:solidFill>
                <a:effectLst/>
                <a:uLnTx/>
                <a:uFillTx/>
                <a:latin typeface="Arial" charset="0"/>
                <a:ea typeface="+mn-ea"/>
                <a:cs typeface="+mn-cs"/>
              </a:rPr>
              <a:t> (2017) – </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general</a:t>
            </a:r>
            <a:r>
              <a:rPr kumimoji="0" lang="de-DE" altLang="de-DE"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2400" b="1" i="0" u="none" strike="noStrike" kern="1200" cap="none" spc="0" normalizeH="0" baseline="0" noProof="0" dirty="0" err="1" smtClean="0">
                <a:ln>
                  <a:noFill/>
                </a:ln>
                <a:solidFill>
                  <a:prstClr val="black"/>
                </a:solidFill>
                <a:effectLst/>
                <a:uLnTx/>
                <a:uFillTx/>
                <a:latin typeface="Arial" charset="0"/>
                <a:ea typeface="+mn-ea"/>
                <a:cs typeface="+mn-cs"/>
              </a:rPr>
              <a:t>points</a:t>
            </a:r>
            <a:endParaRPr kumimoji="0" lang="de-DE" altLang="de-DE"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p:cNvSpPr>
            <a:spLocks noChangeArrowheads="1"/>
          </p:cNvSpPr>
          <p:nvPr/>
        </p:nvSpPr>
        <p:spPr bwMode="auto">
          <a:xfrm>
            <a:off x="241914" y="1012381"/>
            <a:ext cx="91440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Determination of nutrient demand required for N and P</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Soil analysis not necessarily required (only advised) but at least official values for each year necessary</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Nutrient content of own organic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fertilisers</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not necessarily required (standard values ok)</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Organic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fertilisation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170 kg N ha</a:t>
            </a:r>
            <a:r>
              <a:rPr kumimoji="0" lang="en-US"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max. (Per total area of farm, single fields may receive more) </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General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fertilisation</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prohibition of liquid organic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fertilisers</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during 01.Nov. – 31.Jan.</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Farmyard manure: 15.Dec – 15. Jan.</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Storage capacity for organic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fertilisers</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of 6 months</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In grassland application techniques with low emission </a:t>
            </a:r>
            <a:r>
              <a:rPr kumimoji="0" lang="en-US" altLang="de-DE" sz="1400" b="0" i="0" u="none" strike="noStrike" kern="1200" cap="none" spc="0" normalizeH="0" baseline="0" noProof="0" smtClean="0">
                <a:ln>
                  <a:noFill/>
                </a:ln>
                <a:solidFill>
                  <a:prstClr val="black"/>
                </a:solidFill>
                <a:effectLst/>
                <a:uLnTx/>
                <a:uFillTx/>
                <a:latin typeface="Arial" charset="0"/>
                <a:ea typeface="+mn-ea"/>
                <a:cs typeface="+mn-cs"/>
              </a:rPr>
              <a:t>(e.g. </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Trailing shoe, injection) required from year 2025</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Adapted distances to surface water bodies, new </a:t>
            </a:r>
            <a:r>
              <a:rPr kumimoji="0" lang="en-US" altLang="de-DE" sz="1400" b="0" i="0" u="none" strike="noStrike" kern="1200" cap="none" spc="0" normalizeH="0" baseline="0" noProof="0" dirty="0" err="1" smtClean="0">
                <a:ln>
                  <a:noFill/>
                </a:ln>
                <a:solidFill>
                  <a:prstClr val="black"/>
                </a:solidFill>
                <a:effectLst/>
                <a:uLnTx/>
                <a:uFillTx/>
                <a:latin typeface="Arial" charset="0"/>
                <a:ea typeface="+mn-ea"/>
                <a:cs typeface="+mn-cs"/>
              </a:rPr>
              <a:t>regularies</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 for frozen, wet and snow covered soils and fertilization after harvest of cereals in autumn</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N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balance</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until</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2020: 60 kg N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then</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50 kg N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(P: 20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and</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10 kg P ha</a:t>
            </a:r>
            <a:r>
              <a:rPr kumimoji="0" lang="de-DE" altLang="de-DE" sz="14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de-DE" altLang="de-DE" sz="1400" b="0" i="0" u="none" strike="noStrike" kern="1200" cap="none" spc="0" normalizeH="0" baseline="0" noProof="0" dirty="0" err="1" smtClean="0">
                <a:ln>
                  <a:noFill/>
                </a:ln>
                <a:solidFill>
                  <a:prstClr val="black"/>
                </a:solidFill>
                <a:effectLst/>
                <a:uLnTx/>
                <a:uFillTx/>
                <a:latin typeface="Arial" charset="0"/>
                <a:ea typeface="+mn-ea"/>
                <a:cs typeface="+mn-cs"/>
              </a:rPr>
              <a:t>respectively</a:t>
            </a:r>
            <a:r>
              <a:rPr kumimoji="0" lang="de-DE" altLang="de-DE" sz="1400" b="0"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1" i="0" u="none" strike="noStrike" kern="1200" cap="none" spc="0" normalizeH="0" baseline="0" noProof="0" dirty="0" err="1" smtClean="0">
                <a:ln>
                  <a:noFill/>
                </a:ln>
                <a:solidFill>
                  <a:prstClr val="black"/>
                </a:solidFill>
                <a:effectLst/>
                <a:uLnTx/>
                <a:uFillTx/>
                <a:latin typeface="Arial" charset="0"/>
                <a:ea typeface="+mn-ea"/>
                <a:cs typeface="+mn-cs"/>
              </a:rPr>
              <a:t>Novelled</a:t>
            </a:r>
            <a:r>
              <a:rPr kumimoji="0" lang="en-US" altLang="de-DE" sz="1400" b="1" i="0" u="none" strike="noStrike" kern="1200" cap="none" spc="0" normalizeH="0" baseline="0" noProof="0" dirty="0" smtClean="0">
                <a:ln>
                  <a:noFill/>
                </a:ln>
                <a:solidFill>
                  <a:prstClr val="black"/>
                </a:solidFill>
                <a:effectLst/>
                <a:uLnTx/>
                <a:uFillTx/>
                <a:latin typeface="Arial" charset="0"/>
                <a:ea typeface="+mn-ea"/>
                <a:cs typeface="+mn-cs"/>
              </a:rPr>
              <a:t> N demand </a:t>
            </a:r>
            <a:r>
              <a:rPr kumimoji="0" lang="en-US" altLang="de-DE" sz="1400" b="0" i="0" u="none" strike="noStrike" kern="1200" cap="none" spc="0" normalizeH="0" baseline="0" noProof="0" dirty="0" smtClean="0">
                <a:ln>
                  <a:noFill/>
                </a:ln>
                <a:solidFill>
                  <a:prstClr val="black"/>
                </a:solidFill>
                <a:effectLst/>
                <a:uLnTx/>
                <a:uFillTx/>
                <a:latin typeface="Arial" charset="0"/>
                <a:ea typeface="+mn-ea"/>
                <a:cs typeface="+mn-cs"/>
              </a:rPr>
              <a:t>values for crops as function of yield (how measured in grassland?)</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1" i="0" u="none" strike="noStrike" kern="1200" cap="none" spc="0" normalizeH="0" baseline="0" noProof="0" dirty="0" smtClean="0">
                <a:ln>
                  <a:noFill/>
                </a:ln>
                <a:solidFill>
                  <a:prstClr val="black"/>
                </a:solidFill>
                <a:effectLst/>
                <a:uLnTx/>
                <a:uFillTx/>
                <a:latin typeface="Arial" charset="0"/>
                <a:ea typeface="+mn-ea"/>
                <a:cs typeface="+mn-cs"/>
              </a:rPr>
              <a:t>Grassland</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N demand of e.g. 245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for 4-cut system </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sym typeface="Wingdings" pitchFamily="2" charset="2"/>
              </a:rPr>
              <a:t> subtraction due to </a:t>
            </a:r>
            <a:endPar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endParaRP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Delivery from organic fertilization of preceding year (10% of totally applied organic N)</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 delivery from soil as function of humus content (e.g. &lt;8% humus = 10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N delivery by legumes (e.g. 10% legumes = 20 kg N ha</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year</a:t>
            </a:r>
            <a:r>
              <a:rPr kumimoji="0" lang="en-US" altLang="de-DE" sz="1200" b="0" i="0" u="none" strike="noStrike" kern="1200" cap="none" spc="0" normalizeH="0" baseline="30000" noProof="0" dirty="0" smtClean="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smtClean="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511188492"/>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412776"/>
            <a:ext cx="8712968" cy="2400657"/>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higher</a:t>
            </a:r>
            <a:r>
              <a:rPr kumimoji="0" lang="de-DE"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N </a:t>
            </a:r>
            <a:r>
              <a:rPr kumimoji="0" lang="de-DE"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utilisation</a:t>
            </a:r>
            <a:r>
              <a:rPr kumimoji="0" lang="de-DE"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required</a:t>
            </a:r>
            <a:r>
              <a:rPr kumimoji="0" lang="de-DE"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no slurry </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application after last cut in the </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year</a:t>
            </a: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(only application techniques and adapted </a:t>
            </a:r>
            <a:r>
              <a:rPr kumimoji="0" lang="en-US"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timepoints</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to increase nutrient </a:t>
            </a:r>
            <a:r>
              <a:rPr kumimoji="0" lang="en-US" sz="2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utilisation</a:t>
            </a:r>
            <a:r>
              <a:rPr kumimoji="0" lang="en-US" sz="2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46362" y="454999"/>
            <a:ext cx="6719455"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Consequences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for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grassland</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fertilisation</a:t>
            </a:r>
            <a:endPar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250395609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35497" y="1821586"/>
            <a:ext cx="9144000" cy="4601493"/>
            <a:chOff x="8384" y="1395638"/>
            <a:chExt cx="9144000" cy="4601493"/>
          </a:xfrm>
        </p:grpSpPr>
        <p:graphicFrame>
          <p:nvGraphicFramePr>
            <p:cNvPr id="11" name="Diagramm 10"/>
            <p:cNvGraphicFramePr>
              <a:graphicFrameLocks/>
            </p:cNvGraphicFramePr>
            <p:nvPr>
              <p:extLst/>
            </p:nvPr>
          </p:nvGraphicFramePr>
          <p:xfrm>
            <a:off x="8384" y="1395638"/>
            <a:ext cx="9144000" cy="4601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1403648" y="4901359"/>
              <a:ext cx="7488832"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10 m³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slurry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 m³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slurry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autumn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0 m³                     0 m³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autumn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1403648" y="5284997"/>
              <a:ext cx="7704855"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autumn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spring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only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spring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8" name="Titel 3"/>
          <p:cNvSpPr txBox="1">
            <a:spLocks/>
          </p:cNvSpPr>
          <p:nvPr/>
        </p:nvSpPr>
        <p:spPr>
          <a:xfrm>
            <a:off x="8384" y="440013"/>
            <a:ext cx="7916416" cy="627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Nitrogen yields </a:t>
            </a:r>
            <a:r>
              <a:rPr kumimoji="0" lang="en-US" sz="2400" b="1" i="0" u="sng" strike="noStrike" kern="1200" cap="none" spc="0" normalizeH="0" baseline="0" noProof="0" dirty="0" smtClean="0">
                <a:ln>
                  <a:noFill/>
                </a:ln>
                <a:solidFill>
                  <a:prstClr val="black"/>
                </a:solidFill>
                <a:effectLst/>
                <a:uLnTx/>
                <a:uFillTx/>
                <a:latin typeface="Arial" pitchFamily="34" charset="0"/>
                <a:ea typeface="+mj-ea"/>
                <a:cs typeface="Arial" pitchFamily="34" charset="0"/>
              </a:rPr>
              <a:t>of grassland</a:t>
            </a:r>
            <a:r>
              <a:rPr kumimoji="0" lang="en-US"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rPr>
              <a:t> with or without additional autumn slurry application in northern Germany on sandy soil (average 2004-2006)</a:t>
            </a:r>
            <a:endParaRPr kumimoji="0" lang="en-US"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endParaRPr>
          </a:p>
        </p:txBody>
      </p:sp>
      <p:sp>
        <p:nvSpPr>
          <p:cNvPr id="6" name="Line 9"/>
          <p:cNvSpPr>
            <a:spLocks noChangeShapeType="1"/>
          </p:cNvSpPr>
          <p:nvPr/>
        </p:nvSpPr>
        <p:spPr bwMode="auto">
          <a:xfrm>
            <a:off x="8384" y="1549184"/>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5850718" y="6543840"/>
            <a:ext cx="237888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(Lausen &amp; Biernat, 2017)</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feld 3"/>
          <p:cNvSpPr txBox="1"/>
          <p:nvPr/>
        </p:nvSpPr>
        <p:spPr>
          <a:xfrm>
            <a:off x="1259632" y="3501008"/>
            <a:ext cx="416814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Δ</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expected</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 – 40 kg N/ha (50%)</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feld 12"/>
          <p:cNvSpPr txBox="1"/>
          <p:nvPr/>
        </p:nvSpPr>
        <p:spPr>
          <a:xfrm>
            <a:off x="1835696" y="1795558"/>
            <a:ext cx="36724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0.7 </a:t>
            </a:r>
            <a:r>
              <a:rPr kumimoji="0" lang="de-DE" sz="1800" b="1" i="0" u="none" strike="noStrike" kern="1200" cap="none" spc="0" normalizeH="0" baseline="0" noProof="0" dirty="0" err="1" smtClean="0">
                <a:ln>
                  <a:noFill/>
                </a:ln>
                <a:solidFill>
                  <a:prstClr val="black"/>
                </a:solidFill>
                <a:effectLst/>
                <a:uLnTx/>
                <a:uFillTx/>
                <a:latin typeface="Calibri"/>
                <a:ea typeface="+mn-ea"/>
                <a:cs typeface="+mn-cs"/>
              </a:rPr>
              <a:t>or</a:t>
            </a: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 0.6 kg N/kg N Input</a:t>
            </a:r>
          </a:p>
        </p:txBody>
      </p:sp>
      <p:sp>
        <p:nvSpPr>
          <p:cNvPr id="14" name="Textfeld 13"/>
          <p:cNvSpPr txBox="1"/>
          <p:nvPr/>
        </p:nvSpPr>
        <p:spPr>
          <a:xfrm>
            <a:off x="6228611" y="1994098"/>
            <a:ext cx="23013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Calibri"/>
                <a:ea typeface="+mn-ea"/>
                <a:cs typeface="+mn-cs"/>
              </a:rPr>
              <a:t>0.8 kg N/kg N Input</a:t>
            </a:r>
          </a:p>
        </p:txBody>
      </p:sp>
    </p:spTree>
    <p:extLst>
      <p:ext uri="{BB962C8B-B14F-4D97-AF65-F5344CB8AC3E}">
        <p14:creationId xmlns:p14="http://schemas.microsoft.com/office/powerpoint/2010/main" val="32361640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58375"/>
            <a:ext cx="6729720" cy="865922"/>
          </a:xfrm>
        </p:spPr>
        <p:txBody>
          <a:bodyPr/>
          <a:lstStyle/>
          <a:p>
            <a:r>
              <a:rPr lang="en-US" sz="2400" dirty="0">
                <a:solidFill>
                  <a:schemeClr val="tx1"/>
                </a:solidFill>
                <a:latin typeface="+mn-lt"/>
              </a:rPr>
              <a:t>Area of semi-natural grassland and grazed temporary grassland in Sweden, </a:t>
            </a:r>
            <a:r>
              <a:rPr lang="en-US" sz="2400" dirty="0" smtClean="0">
                <a:solidFill>
                  <a:schemeClr val="tx1"/>
                </a:solidFill>
                <a:latin typeface="+mn-lt"/>
              </a:rPr>
              <a:t>2017 (</a:t>
            </a:r>
            <a:r>
              <a:rPr lang="en-US" sz="2400" dirty="0">
                <a:solidFill>
                  <a:schemeClr val="tx1"/>
                </a:solidFill>
                <a:latin typeface="+mn-lt"/>
              </a:rPr>
              <a:t>ha)</a:t>
            </a:r>
          </a:p>
        </p:txBody>
      </p:sp>
      <p:pic>
        <p:nvPicPr>
          <p:cNvPr id="2050" name="Diagram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268" y="1337220"/>
            <a:ext cx="6952703" cy="4820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5780239" y="6274677"/>
            <a:ext cx="3227577"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(Swedish </a:t>
            </a:r>
            <a:r>
              <a:rPr kumimoji="0" lang="en-US" sz="1600" b="0" i="0" u="none" strike="noStrike" kern="1200" cap="none" spc="0" normalizeH="0" baseline="0" noProof="0" dirty="0">
                <a:ln>
                  <a:noFill/>
                </a:ln>
                <a:solidFill>
                  <a:prstClr val="black"/>
                </a:solidFill>
                <a:effectLst/>
                <a:uLnTx/>
                <a:uFillTx/>
                <a:latin typeface="Calibri"/>
                <a:ea typeface="+mn-ea"/>
                <a:cs typeface="+mn-cs"/>
              </a:rPr>
              <a:t>Board of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Agriculture, 2017)</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276954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4763" y="5278969"/>
            <a:ext cx="9144000"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Slurry application after last cut in the year with negative consequences for environment and € </a:t>
            </a:r>
          </a:p>
        </p:txBody>
      </p:sp>
      <p:sp>
        <p:nvSpPr>
          <p:cNvPr id="3" name="Rechteck 2"/>
          <p:cNvSpPr/>
          <p:nvPr/>
        </p:nvSpPr>
        <p:spPr>
          <a:xfrm>
            <a:off x="-3786" y="1804854"/>
            <a:ext cx="9151571" cy="2800767"/>
          </a:xfrm>
          <a:prstGeom prst="rect">
            <a:avLst/>
          </a:prstGeom>
          <a:solidFill>
            <a:schemeClr val="bg1"/>
          </a:solidFill>
          <a:ln>
            <a:solidFill>
              <a:schemeClr val="tx1"/>
            </a:solidFill>
          </a:ln>
        </p:spPr>
        <p:txBody>
          <a:bodyPr wrap="square">
            <a:spAutoFit/>
          </a:bodyPr>
          <a:lstStyle/>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en-US" sz="1800" b="1" i="0" u="sng"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Treatments compared were: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Autumn slurry treatments received additional slurry, i.e. 40 or 80 kg N ha</a:t>
            </a:r>
            <a:r>
              <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additionally</a:t>
            </a:r>
            <a:endPar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endParaRP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Treatments + slurry autumn higher yield of  </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~10 or 20 kg N ha</a:t>
            </a:r>
            <a:r>
              <a:rPr kumimoji="0" lang="en-US" sz="1800" b="1" i="0" u="none" strike="noStrike" kern="1200" cap="none" spc="0" normalizeH="0" baseline="30000" noProof="0" dirty="0" smtClean="0">
                <a:ln>
                  <a:noFill/>
                </a:ln>
                <a:solidFill>
                  <a:srgbClr val="1730ED"/>
                </a:solidFill>
                <a:effectLst/>
                <a:uLnTx/>
                <a:uFillTx/>
                <a:latin typeface="Arial" pitchFamily="34" charset="0"/>
                <a:ea typeface="+mn-ea"/>
                <a:cs typeface="Arial" pitchFamily="34" charset="0"/>
              </a:rPr>
              <a:t>-1</a:t>
            </a:r>
            <a:endPar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endParaRP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With efficient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utilisation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of at least 50% of the N in the slurry, the difference between autumn and spring treatments should range </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at 20 or 40 kg N ha</a:t>
            </a:r>
            <a:r>
              <a:rPr kumimoji="0" lang="en-US" sz="1800" b="1" i="0" u="none" strike="noStrike" kern="1200" cap="none" spc="0" normalizeH="0" baseline="30000" noProof="0" dirty="0" smtClean="0">
                <a:ln>
                  <a:noFill/>
                </a:ln>
                <a:solidFill>
                  <a:srgbClr val="0000FF"/>
                </a:solidFill>
                <a:effectLst/>
                <a:uLnTx/>
                <a:uFillTx/>
                <a:latin typeface="Arial" pitchFamily="34" charset="0"/>
                <a:ea typeface="+mn-ea"/>
                <a:cs typeface="Arial" pitchFamily="34" charset="0"/>
              </a:rPr>
              <a:t>-1</a:t>
            </a:r>
            <a:r>
              <a:rPr kumimoji="0" lang="en-US"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Consequently only </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25% </a:t>
            </a:r>
            <a:r>
              <a:rPr kumimoji="0" lang="en-US" sz="1800" b="1" i="0" u="none" strike="noStrike" kern="1200" cap="none" spc="0" normalizeH="0" baseline="0" noProof="0" dirty="0" err="1" smtClean="0">
                <a:ln>
                  <a:noFill/>
                </a:ln>
                <a:solidFill>
                  <a:srgbClr val="1730ED"/>
                </a:solidFill>
                <a:effectLst/>
                <a:uLnTx/>
                <a:uFillTx/>
                <a:latin typeface="Arial" pitchFamily="34" charset="0"/>
                <a:ea typeface="+mn-ea"/>
                <a:cs typeface="Arial" pitchFamily="34" charset="0"/>
              </a:rPr>
              <a:t>utilisation</a:t>
            </a:r>
            <a:r>
              <a:rPr kumimoji="0" lang="en-US" sz="1800" b="1" i="0" u="none" strike="noStrike" kern="1200" cap="none" spc="0" normalizeH="0" baseline="0" noProof="0" dirty="0" smtClean="0">
                <a:ln>
                  <a:noFill/>
                </a:ln>
                <a:solidFill>
                  <a:srgbClr val="1730ED"/>
                </a:solidFill>
                <a:effectLst/>
                <a:uLnTx/>
                <a:uFillTx/>
                <a:latin typeface="Arial" pitchFamily="34" charset="0"/>
                <a:ea typeface="+mn-ea"/>
                <a:cs typeface="Arial" pitchFamily="34" charset="0"/>
              </a:rPr>
              <a:t>, i.e. 1 kg N m</a:t>
            </a:r>
            <a:r>
              <a:rPr kumimoji="0" lang="en-US" sz="1800" b="1" i="0" u="none" strike="noStrike" kern="1200" cap="none" spc="0" normalizeH="0" baseline="30000" noProof="0" dirty="0" smtClean="0">
                <a:ln>
                  <a:noFill/>
                </a:ln>
                <a:solidFill>
                  <a:srgbClr val="1730ED"/>
                </a:solidFill>
                <a:effectLst/>
                <a:uLnTx/>
                <a:uFillTx/>
                <a:latin typeface="Arial" pitchFamily="34" charset="0"/>
                <a:ea typeface="+mn-ea"/>
                <a:cs typeface="Arial" pitchFamily="34" charset="0"/>
              </a:rPr>
              <a:t>-3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Utilisation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marginal to low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anose="05000000000000000000" pitchFamily="2" charset="2"/>
              </a:rPr>
              <a:t> expensive additional N yield</a:t>
            </a:r>
          </a:p>
        </p:txBody>
      </p:sp>
      <p:sp>
        <p:nvSpPr>
          <p:cNvPr id="4" name="Rechthoek 3"/>
          <p:cNvSpPr/>
          <p:nvPr/>
        </p:nvSpPr>
        <p:spPr>
          <a:xfrm>
            <a:off x="244763" y="365086"/>
            <a:ext cx="729210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Nitrogen yields </a:t>
            </a:r>
            <a:r>
              <a:rPr kumimoji="0" lang="en-US" sz="2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of grassland</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with or without additional autumn slurry application in northern Germany on sandy soil (average 2004-2006)</a:t>
            </a:r>
          </a:p>
        </p:txBody>
      </p:sp>
    </p:spTree>
    <p:extLst>
      <p:ext uri="{BB962C8B-B14F-4D97-AF65-F5344CB8AC3E}">
        <p14:creationId xmlns:p14="http://schemas.microsoft.com/office/powerpoint/2010/main" val="3448690622"/>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6003"/>
            <a:ext cx="7675418"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Slurry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application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prior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leaching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period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results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higher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losses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lower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plant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available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3" name="Gruppieren 2"/>
          <p:cNvGrpSpPr/>
          <p:nvPr/>
        </p:nvGrpSpPr>
        <p:grpSpPr>
          <a:xfrm>
            <a:off x="1678677" y="1311354"/>
            <a:ext cx="5750724" cy="5208730"/>
            <a:chOff x="1835696" y="1052735"/>
            <a:chExt cx="5750724" cy="520873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1052735"/>
              <a:ext cx="4968552" cy="4900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406236" y="5953688"/>
              <a:ext cx="31801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a:t>
              </a: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Kolenbrander</a:t>
              </a: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 et al., 1981)</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39674153"/>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38030"/>
            <a:ext cx="7638473"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Slurry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application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prior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leaching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period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results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higher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losses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lower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plant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available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6" name="Gruppieren 5"/>
          <p:cNvGrpSpPr/>
          <p:nvPr/>
        </p:nvGrpSpPr>
        <p:grpSpPr>
          <a:xfrm>
            <a:off x="1587453" y="1427661"/>
            <a:ext cx="5506074" cy="4640630"/>
            <a:chOff x="1907704" y="1700807"/>
            <a:chExt cx="5976664" cy="5098464"/>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7704" y="1700807"/>
              <a:ext cx="5976664" cy="48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012160" y="6491494"/>
              <a:ext cx="17716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(Smith et al., 2002)</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Rechteck 6"/>
          <p:cNvSpPr/>
          <p:nvPr/>
        </p:nvSpPr>
        <p:spPr>
          <a:xfrm>
            <a:off x="511784" y="6174962"/>
            <a:ext cx="9144000"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compensation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mineral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restricted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due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demand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values</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146828975"/>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144156"/>
            <a:ext cx="9144000"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Slurry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application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prior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leaching</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period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results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higher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losses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lower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plant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available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6" name="Gruppieren 5"/>
          <p:cNvGrpSpPr/>
          <p:nvPr/>
        </p:nvGrpSpPr>
        <p:grpSpPr>
          <a:xfrm>
            <a:off x="949716" y="2251580"/>
            <a:ext cx="7077075" cy="3528392"/>
            <a:chOff x="1033463" y="1690688"/>
            <a:chExt cx="7077075" cy="3528392"/>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63" y="1690688"/>
              <a:ext cx="70770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750770" y="4911303"/>
              <a:ext cx="13597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(ADAS, 2013)</a:t>
              </a:r>
              <a:endParaRPr kumimoji="0" lang="de-DE" sz="14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16593657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9402"/>
            <a:ext cx="7436232"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Consequences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of</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low</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utilisation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nutrient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balances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on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grassland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aphicFrame>
        <p:nvGraphicFramePr>
          <p:cNvPr id="7" name="Tabelle 6"/>
          <p:cNvGraphicFramePr>
            <a:graphicFrameLocks noGrp="1"/>
          </p:cNvGraphicFramePr>
          <p:nvPr>
            <p:extLst/>
          </p:nvPr>
        </p:nvGraphicFramePr>
        <p:xfrm>
          <a:off x="268005" y="1862134"/>
          <a:ext cx="4104341" cy="1535012"/>
        </p:xfrm>
        <a:graphic>
          <a:graphicData uri="http://schemas.openxmlformats.org/drawingml/2006/table">
            <a:tbl>
              <a:tblPr/>
              <a:tblGrid>
                <a:gridCol w="2031605">
                  <a:extLst>
                    <a:ext uri="{9D8B030D-6E8A-4147-A177-3AD203B41FA5}">
                      <a16:colId xmlns:a16="http://schemas.microsoft.com/office/drawing/2014/main" val="20000"/>
                    </a:ext>
                  </a:extLst>
                </a:gridCol>
                <a:gridCol w="1083521">
                  <a:extLst>
                    <a:ext uri="{9D8B030D-6E8A-4147-A177-3AD203B41FA5}">
                      <a16:colId xmlns:a16="http://schemas.microsoft.com/office/drawing/2014/main" val="20001"/>
                    </a:ext>
                  </a:extLst>
                </a:gridCol>
                <a:gridCol w="989215">
                  <a:extLst>
                    <a:ext uri="{9D8B030D-6E8A-4147-A177-3AD203B41FA5}">
                      <a16:colId xmlns:a16="http://schemas.microsoft.com/office/drawing/2014/main" val="20002"/>
                    </a:ext>
                  </a:extLst>
                </a:gridCol>
              </a:tblGrid>
              <a:tr h="319131">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 </a:t>
                      </a:r>
                      <a:r>
                        <a:rPr lang="de-DE" sz="1800" b="1" i="0" u="none" strike="noStrike" dirty="0" smtClean="0">
                          <a:solidFill>
                            <a:srgbClr val="000000"/>
                          </a:solidFill>
                          <a:effectLst/>
                          <a:latin typeface="Arial"/>
                        </a:rPr>
                        <a:t>Input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cuts</a:t>
                      </a:r>
                      <a:r>
                        <a:rPr lang="de-DE" sz="1800" b="1" i="0" u="none" strike="noStrike" dirty="0" smtClean="0">
                          <a:solidFill>
                            <a:srgbClr val="000000"/>
                          </a:solidFill>
                          <a:effectLst/>
                          <a:latin typeface="Arial"/>
                        </a:rPr>
                        <a:t>,</a:t>
                      </a:r>
                      <a:r>
                        <a:rPr lang="de-DE" sz="1800" b="1" i="0" u="none" strike="noStrike" baseline="0" dirty="0" smtClean="0">
                          <a:solidFill>
                            <a:srgbClr val="000000"/>
                          </a:solidFill>
                          <a:effectLst/>
                          <a:latin typeface="Arial"/>
                        </a:rPr>
                        <a:t> </a:t>
                      </a:r>
                      <a:r>
                        <a:rPr lang="de-DE" sz="1800" b="1" i="0" u="none" strike="noStrike" dirty="0" err="1" smtClean="0">
                          <a:solidFill>
                            <a:srgbClr val="000000"/>
                          </a:solidFill>
                          <a:effectLst/>
                          <a:latin typeface="Arial"/>
                        </a:rPr>
                        <a:t>sandy</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soil</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51513">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 </a:t>
                      </a:r>
                      <a:r>
                        <a:rPr lang="de-DE" sz="1800" b="1" i="0" u="none" strike="noStrike" dirty="0" err="1" smtClean="0">
                          <a:solidFill>
                            <a:srgbClr val="000000"/>
                          </a:solidFill>
                          <a:effectLst/>
                          <a:latin typeface="Arial"/>
                        </a:rPr>
                        <a:t>demand</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72986">
                <a:tc>
                  <a:txBody>
                    <a:bodyPr/>
                    <a:lstStyle/>
                    <a:p>
                      <a:pPr algn="l" fontAlgn="b"/>
                      <a:r>
                        <a:rPr lang="de-DE" sz="1800" b="1" i="0" u="none" strike="noStrike" dirty="0" err="1" smtClean="0">
                          <a:solidFill>
                            <a:srgbClr val="000000"/>
                          </a:solidFill>
                          <a:effectLst/>
                          <a:latin typeface="Arial"/>
                        </a:rPr>
                        <a:t>Organic</a:t>
                      </a:r>
                      <a:r>
                        <a:rPr lang="de-DE" sz="1800" b="1" i="0" u="none" strike="noStrike" dirty="0" smtClean="0">
                          <a:solidFill>
                            <a:srgbClr val="000000"/>
                          </a:solidFill>
                          <a:effectLst/>
                          <a:latin typeface="Arial"/>
                        </a:rPr>
                        <a:t> N </a:t>
                      </a:r>
                      <a:r>
                        <a:rPr lang="de-DE" sz="1800" b="1" i="0" u="none" strike="noStrike" dirty="0">
                          <a:solidFill>
                            <a:srgbClr val="000000"/>
                          </a:solidFill>
                          <a:effectLst/>
                          <a:latin typeface="Arial"/>
                        </a:rPr>
                        <a:t>170 </a:t>
                      </a:r>
                      <a:r>
                        <a:rPr lang="de-DE" sz="1800" b="1" i="0" u="none" strike="noStrike" dirty="0" smtClean="0">
                          <a:solidFill>
                            <a:srgbClr val="000000"/>
                          </a:solidFill>
                          <a:effectLst/>
                          <a:latin typeface="Arial"/>
                        </a:rPr>
                        <a:t>kg/ha </a:t>
                      </a:r>
                      <a:r>
                        <a:rPr lang="de-DE" sz="1800" b="1" i="0" u="none" strike="noStrike" dirty="0">
                          <a:solidFill>
                            <a:srgbClr val="0000FF"/>
                          </a:solidFill>
                          <a:effectLst/>
                          <a:latin typeface="Arial"/>
                        </a:rPr>
                        <a:t>* </a:t>
                      </a:r>
                      <a:r>
                        <a:rPr lang="de-DE" sz="1800" b="1" i="0" u="none" strike="noStrike" dirty="0" smtClean="0">
                          <a:solidFill>
                            <a:srgbClr val="0000FF"/>
                          </a:solidFill>
                          <a:effectLst/>
                          <a:latin typeface="Arial"/>
                        </a:rPr>
                        <a:t>40</a:t>
                      </a:r>
                      <a:r>
                        <a:rPr lang="de-DE" sz="1800" b="1" i="0" u="none" strike="noStrike" dirty="0">
                          <a:solidFill>
                            <a:srgbClr val="0000FF"/>
                          </a:solidFill>
                          <a:effectLst/>
                          <a:latin typeface="Arial"/>
                        </a:rPr>
                        <a:t>%</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68</a:t>
                      </a:r>
                      <a:endParaRPr lang="de-DE" sz="1800" b="1" i="0" u="none" strike="noStrike" dirty="0">
                        <a:solidFill>
                          <a:srgbClr val="000000"/>
                        </a:solidFill>
                        <a:effectLst/>
                        <a:latin typeface="Arial"/>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1382">
                <a:tc>
                  <a:txBody>
                    <a:bodyPr/>
                    <a:lstStyle/>
                    <a:p>
                      <a:pPr algn="l" fontAlgn="b"/>
                      <a:r>
                        <a:rPr lang="de-DE" sz="1800" b="1" i="0" u="none" strike="noStrike" dirty="0" err="1" smtClean="0">
                          <a:solidFill>
                            <a:srgbClr val="000000"/>
                          </a:solidFill>
                          <a:effectLst/>
                          <a:latin typeface="Arial"/>
                        </a:rPr>
                        <a:t>mineral</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extLst/>
          </p:nvPr>
        </p:nvGraphicFramePr>
        <p:xfrm>
          <a:off x="267608" y="3779851"/>
          <a:ext cx="4104738" cy="1503350"/>
        </p:xfrm>
        <a:graphic>
          <a:graphicData uri="http://schemas.openxmlformats.org/drawingml/2006/table">
            <a:tbl>
              <a:tblPr/>
              <a:tblGrid>
                <a:gridCol w="2006824">
                  <a:extLst>
                    <a:ext uri="{9D8B030D-6E8A-4147-A177-3AD203B41FA5}">
                      <a16:colId xmlns:a16="http://schemas.microsoft.com/office/drawing/2014/main" val="20000"/>
                    </a:ext>
                  </a:extLst>
                </a:gridCol>
                <a:gridCol w="2097914">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balance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smtClean="0">
                          <a:solidFill>
                            <a:srgbClr val="000000"/>
                          </a:solidFill>
                          <a:effectLst/>
                          <a:latin typeface="Arial"/>
                        </a:rPr>
                        <a:t>mineral</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smtClean="0">
                          <a:solidFill>
                            <a:srgbClr val="000000"/>
                          </a:solidFill>
                          <a:effectLst/>
                          <a:latin typeface="Arial"/>
                        </a:rPr>
                        <a:t>150</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from</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slurry</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yield</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grass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balance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FF0000"/>
                          </a:solidFill>
                          <a:effectLst/>
                          <a:latin typeface="Arial"/>
                        </a:rPr>
                        <a:t>80</a:t>
                      </a:r>
                      <a:endParaRPr lang="de-DE" sz="1800" b="1" i="0" u="none" strike="noStrike" dirty="0">
                        <a:solidFill>
                          <a:srgbClr val="FF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extLst/>
          </p:nvPr>
        </p:nvGraphicFramePr>
        <p:xfrm>
          <a:off x="4644008" y="3779851"/>
          <a:ext cx="4339888" cy="1503350"/>
        </p:xfrm>
        <a:graphic>
          <a:graphicData uri="http://schemas.openxmlformats.org/drawingml/2006/table">
            <a:tbl>
              <a:tblPr/>
              <a:tblGrid>
                <a:gridCol w="2396069">
                  <a:extLst>
                    <a:ext uri="{9D8B030D-6E8A-4147-A177-3AD203B41FA5}">
                      <a16:colId xmlns:a16="http://schemas.microsoft.com/office/drawing/2014/main" val="20000"/>
                    </a:ext>
                  </a:extLst>
                </a:gridCol>
                <a:gridCol w="1943819">
                  <a:extLst>
                    <a:ext uri="{9D8B030D-6E8A-4147-A177-3AD203B41FA5}">
                      <a16:colId xmlns:a16="http://schemas.microsoft.com/office/drawing/2014/main" val="20001"/>
                    </a:ext>
                  </a:extLst>
                </a:gridCol>
              </a:tblGrid>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balance</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err="1" smtClean="0">
                          <a:solidFill>
                            <a:srgbClr val="000000"/>
                          </a:solidFill>
                          <a:effectLst/>
                          <a:latin typeface="Arial"/>
                        </a:rPr>
                        <a:t>mineral</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from</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slurry</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smtClean="0">
                          <a:solidFill>
                            <a:srgbClr val="000000"/>
                          </a:solidFill>
                          <a:effectLst/>
                          <a:latin typeface="Arial"/>
                        </a:rPr>
                        <a:t>128</a:t>
                      </a:r>
                      <a:endParaRPr lang="de-DE" sz="1800" b="1" i="0" u="none" strike="noStrike" dirty="0">
                        <a:solidFill>
                          <a:srgbClr val="000000"/>
                        </a:solidFill>
                        <a:effectLst/>
                        <a:latin typeface="Arial"/>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yield</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grass</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smtClean="0">
                          <a:solidFill>
                            <a:srgbClr val="000000"/>
                          </a:solidFill>
                          <a:effectLst/>
                          <a:latin typeface="Arial"/>
                        </a:rPr>
                        <a:t>198</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smtClean="0">
                          <a:solidFill>
                            <a:srgbClr val="000000"/>
                          </a:solidFill>
                          <a:effectLst/>
                          <a:latin typeface="Arial"/>
                        </a:rPr>
                        <a:t>N </a:t>
                      </a:r>
                      <a:r>
                        <a:rPr lang="de-DE" sz="1800" b="1" i="0" u="none" strike="noStrike" dirty="0" err="1" smtClean="0">
                          <a:solidFill>
                            <a:srgbClr val="000000"/>
                          </a:solidFill>
                          <a:effectLst/>
                          <a:latin typeface="Arial"/>
                        </a:rPr>
                        <a:t>balance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smtClean="0">
                          <a:solidFill>
                            <a:srgbClr val="000000"/>
                          </a:solidFill>
                          <a:effectLst/>
                          <a:latin typeface="Arial"/>
                        </a:rPr>
                        <a:t>29</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extLst/>
          </p:nvPr>
        </p:nvGraphicFramePr>
        <p:xfrm>
          <a:off x="4627920" y="1862134"/>
          <a:ext cx="4355976" cy="1512168"/>
        </p:xfrm>
        <a:graphic>
          <a:graphicData uri="http://schemas.openxmlformats.org/drawingml/2006/table">
            <a:tbl>
              <a:tblPr/>
              <a:tblGrid>
                <a:gridCol w="2132252">
                  <a:extLst>
                    <a:ext uri="{9D8B030D-6E8A-4147-A177-3AD203B41FA5}">
                      <a16:colId xmlns:a16="http://schemas.microsoft.com/office/drawing/2014/main" val="20000"/>
                    </a:ext>
                  </a:extLst>
                </a:gridCol>
                <a:gridCol w="1137200">
                  <a:extLst>
                    <a:ext uri="{9D8B030D-6E8A-4147-A177-3AD203B41FA5}">
                      <a16:colId xmlns:a16="http://schemas.microsoft.com/office/drawing/2014/main" val="20001"/>
                    </a:ext>
                  </a:extLst>
                </a:gridCol>
                <a:gridCol w="1086524">
                  <a:extLst>
                    <a:ext uri="{9D8B030D-6E8A-4147-A177-3AD203B41FA5}">
                      <a16:colId xmlns:a16="http://schemas.microsoft.com/office/drawing/2014/main" val="20002"/>
                    </a:ext>
                  </a:extLst>
                </a:gridCol>
              </a:tblGrid>
              <a:tr h="304477">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 </a:t>
                      </a:r>
                      <a:r>
                        <a:rPr lang="de-DE" sz="1800" b="1" i="0" u="none" strike="noStrike" dirty="0" smtClean="0">
                          <a:solidFill>
                            <a:srgbClr val="000000"/>
                          </a:solidFill>
                          <a:effectLst/>
                          <a:latin typeface="Arial"/>
                        </a:rPr>
                        <a:t>Input</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smtClean="0">
                          <a:solidFill>
                            <a:srgbClr val="000000"/>
                          </a:solidFill>
                          <a:effectLst/>
                          <a:latin typeface="Arial"/>
                        </a:rPr>
                        <a:t>cuts</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sandy</a:t>
                      </a:r>
                      <a:r>
                        <a:rPr lang="de-DE" sz="1800" b="1" i="0" u="none" strike="noStrike" dirty="0" smtClean="0">
                          <a:solidFill>
                            <a:srgbClr val="000000"/>
                          </a:solidFill>
                          <a:effectLst/>
                          <a:latin typeface="Arial"/>
                        </a:rPr>
                        <a:t> </a:t>
                      </a:r>
                      <a:r>
                        <a:rPr lang="de-DE" sz="1800" b="1" i="0" u="none" strike="noStrike" dirty="0" err="1" smtClean="0">
                          <a:solidFill>
                            <a:srgbClr val="000000"/>
                          </a:solidFill>
                          <a:effectLst/>
                          <a:latin typeface="Arial"/>
                        </a:rPr>
                        <a:t>soil</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04477">
                <a:tc>
                  <a:txBody>
                    <a:bodyPr/>
                    <a:lstStyle/>
                    <a:p>
                      <a:pPr algn="l" fontAlgn="b"/>
                      <a:r>
                        <a:rPr lang="de-DE" sz="1800" b="1" i="0" u="none" strike="noStrike" dirty="0" smtClean="0">
                          <a:solidFill>
                            <a:srgbClr val="000000"/>
                          </a:solidFill>
                          <a:effectLst/>
                          <a:latin typeface="Arial"/>
                        </a:rPr>
                        <a:t>N</a:t>
                      </a:r>
                      <a:r>
                        <a:rPr lang="de-DE" sz="1800" b="1" i="0" u="none" strike="noStrike" baseline="0" dirty="0" smtClean="0">
                          <a:solidFill>
                            <a:srgbClr val="000000"/>
                          </a:solidFill>
                          <a:effectLst/>
                          <a:latin typeface="Arial"/>
                        </a:rPr>
                        <a:t> </a:t>
                      </a:r>
                      <a:r>
                        <a:rPr lang="de-DE" sz="1800" b="1" i="0" u="none" strike="noStrike" dirty="0" err="1" smtClean="0">
                          <a:solidFill>
                            <a:srgbClr val="000000"/>
                          </a:solidFill>
                          <a:effectLst/>
                          <a:latin typeface="Arial"/>
                        </a:rPr>
                        <a:t>demand</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98737">
                <a:tc>
                  <a:txBody>
                    <a:bodyPr/>
                    <a:lstStyle/>
                    <a:p>
                      <a:pPr algn="l" fontAlgn="b"/>
                      <a:r>
                        <a:rPr lang="de-DE" sz="1800" b="1" i="0" u="none" strike="noStrike" dirty="0" err="1" smtClean="0">
                          <a:solidFill>
                            <a:srgbClr val="000000"/>
                          </a:solidFill>
                          <a:effectLst/>
                          <a:latin typeface="Arial"/>
                        </a:rPr>
                        <a:t>Organic</a:t>
                      </a:r>
                      <a:r>
                        <a:rPr lang="de-DE" sz="1800" b="1" i="0" u="none" strike="noStrike" dirty="0" smtClean="0">
                          <a:solidFill>
                            <a:srgbClr val="000000"/>
                          </a:solidFill>
                          <a:effectLst/>
                          <a:latin typeface="Arial"/>
                        </a:rPr>
                        <a:t> N </a:t>
                      </a:r>
                      <a:r>
                        <a:rPr lang="de-DE" sz="1800" b="1" i="0" u="none" strike="noStrike" dirty="0">
                          <a:solidFill>
                            <a:srgbClr val="000000"/>
                          </a:solidFill>
                          <a:effectLst/>
                          <a:latin typeface="Arial"/>
                        </a:rPr>
                        <a:t>170 </a:t>
                      </a:r>
                      <a:r>
                        <a:rPr lang="de-DE" sz="1800" b="1" i="0" u="none" strike="noStrike" dirty="0" smtClean="0">
                          <a:solidFill>
                            <a:srgbClr val="000000"/>
                          </a:solidFill>
                          <a:effectLst/>
                          <a:latin typeface="Arial"/>
                        </a:rPr>
                        <a:t>kg/ha </a:t>
                      </a:r>
                      <a:r>
                        <a:rPr lang="de-DE" sz="1800" b="1" i="0" u="none" strike="noStrike" dirty="0">
                          <a:solidFill>
                            <a:srgbClr val="0000FF"/>
                          </a:solidFill>
                          <a:effectLst/>
                          <a:latin typeface="Arial"/>
                        </a:rPr>
                        <a:t>* 70%</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477">
                <a:tc>
                  <a:txBody>
                    <a:bodyPr/>
                    <a:lstStyle/>
                    <a:p>
                      <a:pPr algn="l" fontAlgn="b"/>
                      <a:r>
                        <a:rPr lang="de-DE" sz="1800" b="1" i="0" u="none" strike="noStrike" dirty="0" err="1" smtClean="0">
                          <a:solidFill>
                            <a:srgbClr val="000000"/>
                          </a:solidFill>
                          <a:effectLst/>
                          <a:latin typeface="Arial"/>
                        </a:rPr>
                        <a:t>mineral</a:t>
                      </a:r>
                      <a:r>
                        <a:rPr lang="de-DE" sz="1800" b="1" i="0" u="none" strike="noStrike" baseline="0" dirty="0" smtClean="0">
                          <a:solidFill>
                            <a:srgbClr val="000000"/>
                          </a:solidFill>
                          <a:effectLst/>
                          <a:latin typeface="Arial"/>
                        </a:rPr>
                        <a:t> 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sp>
        <p:nvSpPr>
          <p:cNvPr id="13" name="Textfeld 12"/>
          <p:cNvSpPr txBox="1"/>
          <p:nvPr/>
        </p:nvSpPr>
        <p:spPr>
          <a:xfrm>
            <a:off x="267608" y="1114733"/>
            <a:ext cx="394435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low</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efficiency</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due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to</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autumn</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slurry</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on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average</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40%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of</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the</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slurry</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N</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feld 13"/>
          <p:cNvSpPr txBox="1"/>
          <p:nvPr/>
        </p:nvSpPr>
        <p:spPr>
          <a:xfrm>
            <a:off x="4644008" y="1158879"/>
            <a:ext cx="324035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smtClean="0">
                <a:ln>
                  <a:noFill/>
                </a:ln>
                <a:solidFill>
                  <a:prstClr val="black"/>
                </a:solidFill>
                <a:effectLst/>
                <a:uLnTx/>
                <a:uFillTx/>
                <a:latin typeface="Calibri"/>
                <a:ea typeface="+mn-ea"/>
                <a:cs typeface="+mn-cs"/>
              </a:rPr>
              <a:t>high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efficiency</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(modern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technique</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no</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autumn</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slurry</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smtClean="0">
                <a:ln>
                  <a:noFill/>
                </a:ln>
                <a:solidFill>
                  <a:prstClr val="black"/>
                </a:solidFill>
                <a:effectLst/>
                <a:uLnTx/>
                <a:uFillTx/>
                <a:latin typeface="Calibri"/>
                <a:ea typeface="+mn-ea"/>
                <a:cs typeface="+mn-cs"/>
              </a:rPr>
              <a:t>of</a:t>
            </a:r>
            <a:r>
              <a:rPr kumimoji="0" lang="de-DE" sz="1600" b="1" i="0" u="sng" strike="noStrike" kern="1200" cap="none" spc="0" normalizeH="0" baseline="0" noProof="0" dirty="0" smtClean="0">
                <a:ln>
                  <a:noFill/>
                </a:ln>
                <a:solidFill>
                  <a:prstClr val="black"/>
                </a:solidFill>
                <a:effectLst/>
                <a:uLnTx/>
                <a:uFillTx/>
                <a:latin typeface="Calibri"/>
                <a:ea typeface="+mn-ea"/>
                <a:cs typeface="+mn-cs"/>
              </a:rPr>
              <a:t> 70%</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feld 2"/>
          <p:cNvSpPr txBox="1"/>
          <p:nvPr/>
        </p:nvSpPr>
        <p:spPr>
          <a:xfrm>
            <a:off x="35496" y="5517232"/>
            <a:ext cx="7400736"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refers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Fertilisation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Ordinance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where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75%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slurry</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are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taken</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into</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account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for</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balance</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target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balance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50 - 60 kg N ha</a:t>
            </a:r>
            <a:r>
              <a:rPr kumimoji="0" lang="de-DE" sz="1800" b="1" i="0" u="none" strike="noStrike" kern="1200" cap="none" spc="0" normalizeH="0" baseline="30000" noProof="0" dirty="0" smtClean="0">
                <a:ln>
                  <a:noFill/>
                </a:ln>
                <a:solidFill>
                  <a:srgbClr val="FF0000"/>
                </a:solidFill>
                <a:effectLst/>
                <a:uLnTx/>
                <a:uFillTx/>
                <a:latin typeface="Arial" pitchFamily="34" charset="0"/>
                <a:ea typeface="+mn-ea"/>
                <a:cs typeface="Arial" pitchFamily="34" charset="0"/>
              </a:rPr>
              <a:t>-1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1663477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5910" y="1070461"/>
            <a:ext cx="6634309" cy="49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70558" y="128755"/>
            <a:ext cx="9144000"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Costs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benefits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of</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endParaRPr kumimoji="0" lang="en-US"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6" name="Rechteck 5"/>
          <p:cNvSpPr/>
          <p:nvPr/>
        </p:nvSpPr>
        <p:spPr>
          <a:xfrm>
            <a:off x="70558" y="547241"/>
            <a:ext cx="329911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et al. 2013)</a:t>
            </a:r>
            <a:endPar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4" name="Rechteck 3"/>
          <p:cNvSpPr/>
          <p:nvPr/>
        </p:nvSpPr>
        <p:spPr>
          <a:xfrm>
            <a:off x="323528" y="6326149"/>
            <a:ext cx="68275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Negative externalities due to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unadapted</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fertilisation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management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0960343"/>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82659"/>
            <a:ext cx="9144000" cy="1538883"/>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Other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rconsequences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of</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slurry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application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under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moist</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conditions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autumn</a:t>
            </a:r>
            <a:endPar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sward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degradation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due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propagation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Poa</a:t>
            </a: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trivialis</a:t>
            </a: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L.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rough</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meadow</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-grass = Gemeine Rispe)</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7" name="Gruppieren 6"/>
          <p:cNvGrpSpPr/>
          <p:nvPr/>
        </p:nvGrpSpPr>
        <p:grpSpPr>
          <a:xfrm>
            <a:off x="101600" y="1576247"/>
            <a:ext cx="8753115" cy="5144046"/>
            <a:chOff x="0" y="1340768"/>
            <a:chExt cx="8753115" cy="5144046"/>
          </a:xfrm>
        </p:grpSpPr>
        <p:grpSp>
          <p:nvGrpSpPr>
            <p:cNvPr id="6" name="Gruppieren 5"/>
            <p:cNvGrpSpPr/>
            <p:nvPr/>
          </p:nvGrpSpPr>
          <p:grpSpPr>
            <a:xfrm>
              <a:off x="0" y="1340768"/>
              <a:ext cx="8753115" cy="5144046"/>
              <a:chOff x="0" y="1340768"/>
              <a:chExt cx="8753115" cy="514404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40768"/>
                <a:ext cx="8753115" cy="514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1483043"/>
                <a:ext cx="7272808"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yield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share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several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species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found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the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first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regrowth</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cut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relation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compaction</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8" name="Textfeld 7"/>
            <p:cNvSpPr txBox="1"/>
            <p:nvPr/>
          </p:nvSpPr>
          <p:spPr>
            <a:xfrm>
              <a:off x="2771800" y="5949280"/>
              <a:ext cx="1152128"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compacted</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1187624" y="5937707"/>
              <a:ext cx="1296144"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Calibri"/>
                  <a:ea typeface="+mn-ea"/>
                  <a:cs typeface="+mn-cs"/>
                </a:rPr>
                <a:t>not </a:t>
              </a:r>
              <a:r>
                <a:rPr kumimoji="0" lang="de-DE" sz="1400" b="1" i="0" u="none" strike="noStrike" kern="1200" cap="none" spc="0" normalizeH="0" baseline="0" noProof="0" dirty="0" err="1" smtClean="0">
                  <a:ln>
                    <a:noFill/>
                  </a:ln>
                  <a:solidFill>
                    <a:prstClr val="black"/>
                  </a:solidFill>
                  <a:effectLst/>
                  <a:uLnTx/>
                  <a:uFillTx/>
                  <a:latin typeface="Calibri"/>
                  <a:ea typeface="+mn-ea"/>
                  <a:cs typeface="+mn-cs"/>
                </a:rPr>
                <a:t>compacted</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Rechteck 9"/>
          <p:cNvSpPr/>
          <p:nvPr/>
        </p:nvSpPr>
        <p:spPr>
          <a:xfrm>
            <a:off x="4304323" y="5013176"/>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2813188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p:cNvGrpSpPr/>
          <p:nvPr/>
        </p:nvGrpSpPr>
        <p:grpSpPr>
          <a:xfrm>
            <a:off x="0" y="3314365"/>
            <a:ext cx="8436015" cy="3533766"/>
            <a:chOff x="40449" y="2899515"/>
            <a:chExt cx="10863752" cy="4214818"/>
          </a:xfrm>
        </p:grpSpPr>
        <p:grpSp>
          <p:nvGrpSpPr>
            <p:cNvPr id="29" name="Gruppieren 28"/>
            <p:cNvGrpSpPr/>
            <p:nvPr/>
          </p:nvGrpSpPr>
          <p:grpSpPr>
            <a:xfrm>
              <a:off x="40449" y="2899515"/>
              <a:ext cx="4891591" cy="3958485"/>
              <a:chOff x="-9293" y="2899515"/>
              <a:chExt cx="4891591" cy="3958485"/>
            </a:xfrm>
          </p:grpSpPr>
          <p:pic>
            <p:nvPicPr>
              <p:cNvPr id="5" name="Grafik 4"/>
              <p:cNvPicPr>
                <a:picLocks noChangeAspect="1"/>
              </p:cNvPicPr>
              <p:nvPr/>
            </p:nvPicPr>
            <p:blipFill>
              <a:blip r:embed="rId2"/>
              <a:stretch>
                <a:fillRect/>
              </a:stretch>
            </p:blipFill>
            <p:spPr>
              <a:xfrm>
                <a:off x="-9293" y="2913797"/>
                <a:ext cx="4113241" cy="3944203"/>
              </a:xfrm>
              <a:prstGeom prst="rect">
                <a:avLst/>
              </a:prstGeom>
            </p:spPr>
          </p:pic>
          <p:sp>
            <p:nvSpPr>
              <p:cNvPr id="27" name="Rechteck 26"/>
              <p:cNvSpPr/>
              <p:nvPr/>
            </p:nvSpPr>
            <p:spPr>
              <a:xfrm>
                <a:off x="3131840" y="2913797"/>
                <a:ext cx="1390418" cy="7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hteck 27"/>
              <p:cNvSpPr/>
              <p:nvPr/>
            </p:nvSpPr>
            <p:spPr>
              <a:xfrm>
                <a:off x="0" y="2899515"/>
                <a:ext cx="4882298" cy="14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hteck 29"/>
            <p:cNvSpPr/>
            <p:nvPr/>
          </p:nvSpPr>
          <p:spPr>
            <a:xfrm>
              <a:off x="8448321" y="6710531"/>
              <a:ext cx="2455880" cy="40380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Kuhn et al., 2011) </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6" name="Textfeld 25"/>
          <p:cNvSpPr txBox="1"/>
          <p:nvPr/>
        </p:nvSpPr>
        <p:spPr>
          <a:xfrm>
            <a:off x="3036214" y="5792502"/>
            <a:ext cx="637452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 </a:t>
            </a:r>
            <a:r>
              <a:rPr kumimoji="0" lang="de-DE"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r>
              <a:rPr kumimoji="0" lang="de-DE"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represents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the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second</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major</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found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permanent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lang="de-DE" dirty="0" err="1">
                <a:solidFill>
                  <a:prstClr val="black"/>
                </a:solidFill>
                <a:latin typeface="Arial" pitchFamily="34" charset="0"/>
                <a:cs typeface="Arial" pitchFamily="34" charset="0"/>
              </a:rPr>
              <a:t>B</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avaria</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during</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2002-2008</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4" name="Gruppieren 33"/>
          <p:cNvGrpSpPr/>
          <p:nvPr/>
        </p:nvGrpSpPr>
        <p:grpSpPr>
          <a:xfrm>
            <a:off x="4328139" y="2711899"/>
            <a:ext cx="4689909" cy="2517301"/>
            <a:chOff x="192389" y="486131"/>
            <a:chExt cx="4689909" cy="2517301"/>
          </a:xfrm>
        </p:grpSpPr>
        <p:grpSp>
          <p:nvGrpSpPr>
            <p:cNvPr id="25" name="Gruppieren 24"/>
            <p:cNvGrpSpPr/>
            <p:nvPr/>
          </p:nvGrpSpPr>
          <p:grpSpPr>
            <a:xfrm>
              <a:off x="192389" y="486131"/>
              <a:ext cx="4689909" cy="2517301"/>
              <a:chOff x="192389" y="486131"/>
              <a:chExt cx="4689909" cy="2517301"/>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389" y="486131"/>
                <a:ext cx="4689909" cy="251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1560" y="615619"/>
                <a:ext cx="13681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smtClean="0">
                    <a:ln>
                      <a:noFill/>
                    </a:ln>
                    <a:solidFill>
                      <a:prstClr val="black"/>
                    </a:solidFill>
                    <a:effectLst/>
                    <a:uLnTx/>
                    <a:uFillTx/>
                    <a:latin typeface="Calibri"/>
                    <a:ea typeface="+mn-ea"/>
                    <a:cs typeface="+mn-cs"/>
                  </a:rPr>
                  <a:t>L. perenne</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feld 9"/>
              <p:cNvSpPr txBox="1"/>
              <p:nvPr/>
            </p:nvSpPr>
            <p:spPr>
              <a:xfrm>
                <a:off x="1403648" y="2005080"/>
                <a:ext cx="1368152"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smtClean="0">
                    <a:ln>
                      <a:noFill/>
                    </a:ln>
                    <a:solidFill>
                      <a:srgbClr val="FF0000"/>
                    </a:solidFill>
                    <a:effectLst/>
                    <a:uLnTx/>
                    <a:uFillTx/>
                    <a:latin typeface="Calibri"/>
                    <a:ea typeface="+mn-ea"/>
                    <a:cs typeface="+mn-cs"/>
                  </a:rPr>
                  <a:t>P. </a:t>
                </a:r>
                <a:r>
                  <a:rPr kumimoji="0" lang="de-DE" sz="1800" b="1" i="1" u="none" strike="noStrike" kern="1200" cap="none" spc="0" normalizeH="0" baseline="0" noProof="0" dirty="0" err="1" smtClean="0">
                    <a:ln>
                      <a:noFill/>
                    </a:ln>
                    <a:solidFill>
                      <a:srgbClr val="FF0000"/>
                    </a:solidFill>
                    <a:effectLst/>
                    <a:uLnTx/>
                    <a:uFillTx/>
                    <a:latin typeface="Calibri"/>
                    <a:ea typeface="+mn-ea"/>
                    <a:cs typeface="+mn-cs"/>
                  </a:rPr>
                  <a:t>trivialis</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cxnSp>
            <p:nvCxnSpPr>
              <p:cNvPr id="12" name="Gerade Verbindung 11"/>
              <p:cNvCxnSpPr/>
              <p:nvPr/>
            </p:nvCxnSpPr>
            <p:spPr>
              <a:xfrm flipV="1">
                <a:off x="1043608" y="985001"/>
                <a:ext cx="792088" cy="114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flipV="1">
                <a:off x="2411760" y="903701"/>
                <a:ext cx="1008112" cy="137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2987824" y="868947"/>
                <a:ext cx="1534434" cy="875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3419872" y="800335"/>
                <a:ext cx="1368152" cy="319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3514146" y="2609524"/>
              <a:ext cx="136815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white"/>
                  </a:solidFill>
                  <a:effectLst/>
                  <a:uLnTx/>
                  <a:uFillTx/>
                  <a:latin typeface="Arial" pitchFamily="34" charset="0"/>
                  <a:ea typeface="+mn-ea"/>
                  <a:cs typeface="Arial" pitchFamily="34" charset="0"/>
                </a:rPr>
                <a:t>Komainda, 2017</a:t>
              </a:r>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33" name="Textfeld 32"/>
          <p:cNvSpPr txBox="1"/>
          <p:nvPr/>
        </p:nvSpPr>
        <p:spPr>
          <a:xfrm>
            <a:off x="4423274" y="1920186"/>
            <a:ext cx="45947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First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regrowth</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cut</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differentiation</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by</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wheel</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tracs</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030" y="3345885"/>
            <a:ext cx="906835" cy="1489407"/>
          </a:xfrm>
          <a:prstGeom prst="rect">
            <a:avLst/>
          </a:prstGeom>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01" y="1327653"/>
            <a:ext cx="3921625" cy="20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0" y="673789"/>
            <a:ext cx="45947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Primary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growth</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cut</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regularly</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fertilized</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with</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slurry</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autumn</a:t>
            </a:r>
            <a:r>
              <a:rPr kumimoji="0" lang="de-DE" sz="16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after last </a:t>
            </a:r>
            <a:r>
              <a:rPr kumimoji="0" lang="de-DE" sz="16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cut</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0" name="Textfeld 39"/>
          <p:cNvSpPr txBox="1"/>
          <p:nvPr/>
        </p:nvSpPr>
        <p:spPr>
          <a:xfrm>
            <a:off x="100306" y="86107"/>
            <a:ext cx="9043694"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Poa</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 – a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problem</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intensive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hteck 40"/>
          <p:cNvSpPr/>
          <p:nvPr/>
        </p:nvSpPr>
        <p:spPr>
          <a:xfrm>
            <a:off x="125508" y="5493228"/>
            <a:ext cx="83227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Bavaria</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9857405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 y="115099"/>
            <a:ext cx="6884715" cy="1143000"/>
          </a:xfrm>
        </p:spPr>
        <p:txBody>
          <a:bodyPr>
            <a:noAutofit/>
          </a:bodyPr>
          <a:lstStyle/>
          <a:p>
            <a:pPr algn="l"/>
            <a:r>
              <a:rPr lang="de-DE" sz="2400" b="1" dirty="0" err="1" smtClean="0">
                <a:solidFill>
                  <a:schemeClr val="tx1"/>
                </a:solidFill>
                <a:latin typeface="Arial" panose="020B0604020202020204" pitchFamily="34" charset="0"/>
                <a:cs typeface="Arial" panose="020B0604020202020204" pitchFamily="34" charset="0"/>
              </a:rPr>
              <a:t>Sward</a:t>
            </a:r>
            <a:r>
              <a:rPr lang="de-DE" sz="2400" b="1" dirty="0" smtClean="0">
                <a:solidFill>
                  <a:schemeClr val="tx1"/>
                </a:solidFill>
                <a:latin typeface="Arial" panose="020B0604020202020204" pitchFamily="34" charset="0"/>
                <a:cs typeface="Arial" panose="020B0604020202020204" pitchFamily="34" charset="0"/>
              </a:rPr>
              <a:t> </a:t>
            </a:r>
            <a:r>
              <a:rPr lang="de-DE" sz="2400" b="1" dirty="0" err="1" smtClean="0">
                <a:solidFill>
                  <a:schemeClr val="tx1"/>
                </a:solidFill>
                <a:latin typeface="Arial" panose="020B0604020202020204" pitchFamily="34" charset="0"/>
                <a:cs typeface="Arial" panose="020B0604020202020204" pitchFamily="34" charset="0"/>
              </a:rPr>
              <a:t>quality</a:t>
            </a:r>
            <a:r>
              <a:rPr lang="de-DE" sz="2400" b="1" dirty="0" smtClean="0">
                <a:solidFill>
                  <a:schemeClr val="tx1"/>
                </a:solidFill>
                <a:latin typeface="Arial" panose="020B0604020202020204" pitchFamily="34" charset="0"/>
                <a:cs typeface="Arial" panose="020B0604020202020204" pitchFamily="34" charset="0"/>
              </a:rPr>
              <a:t> </a:t>
            </a:r>
            <a:r>
              <a:rPr lang="de-DE" sz="2400" b="1" dirty="0" err="1" smtClean="0">
                <a:solidFill>
                  <a:schemeClr val="tx1"/>
                </a:solidFill>
                <a:latin typeface="Arial" panose="020B0604020202020204" pitchFamily="34" charset="0"/>
                <a:cs typeface="Arial" panose="020B0604020202020204" pitchFamily="34" charset="0"/>
              </a:rPr>
              <a:t>grassland</a:t>
            </a:r>
            <a:r>
              <a:rPr lang="de-DE" sz="2400" b="1" dirty="0" smtClean="0">
                <a:solidFill>
                  <a:schemeClr val="tx1"/>
                </a:solidFill>
                <a:latin typeface="Arial" panose="020B0604020202020204" pitchFamily="34" charset="0"/>
                <a:cs typeface="Arial" panose="020B0604020202020204" pitchFamily="34" charset="0"/>
              </a:rPr>
              <a:t> – </a:t>
            </a:r>
            <a:r>
              <a:rPr lang="de-DE" sz="2400" b="1" dirty="0" err="1" smtClean="0">
                <a:solidFill>
                  <a:schemeClr val="tx1"/>
                </a:solidFill>
                <a:latin typeface="Arial" panose="020B0604020202020204" pitchFamily="34" charset="0"/>
                <a:cs typeface="Arial" panose="020B0604020202020204" pitchFamily="34" charset="0"/>
              </a:rPr>
              <a:t>rough</a:t>
            </a:r>
            <a:r>
              <a:rPr lang="de-DE" sz="2400" b="1" dirty="0" smtClean="0">
                <a:solidFill>
                  <a:schemeClr val="tx1"/>
                </a:solidFill>
                <a:latin typeface="Arial" panose="020B0604020202020204" pitchFamily="34" charset="0"/>
                <a:cs typeface="Arial" panose="020B0604020202020204" pitchFamily="34" charset="0"/>
              </a:rPr>
              <a:t> </a:t>
            </a:r>
            <a:r>
              <a:rPr lang="de-DE" sz="2400" b="1" dirty="0" err="1" smtClean="0">
                <a:solidFill>
                  <a:schemeClr val="tx1"/>
                </a:solidFill>
                <a:latin typeface="Arial" panose="020B0604020202020204" pitchFamily="34" charset="0"/>
                <a:cs typeface="Arial" panose="020B0604020202020204" pitchFamily="34" charset="0"/>
              </a:rPr>
              <a:t>bluegrass</a:t>
            </a:r>
            <a:r>
              <a:rPr lang="de-DE" sz="2400" b="1" dirty="0" smtClean="0">
                <a:solidFill>
                  <a:schemeClr val="tx1"/>
                </a:solidFill>
                <a:latin typeface="Arial" panose="020B0604020202020204" pitchFamily="34" charset="0"/>
                <a:cs typeface="Arial" panose="020B0604020202020204" pitchFamily="34" charset="0"/>
              </a:rPr>
              <a:t> </a:t>
            </a:r>
            <a:r>
              <a:rPr lang="de-DE" sz="2400" dirty="0" smtClean="0">
                <a:solidFill>
                  <a:schemeClr val="tx1"/>
                </a:solidFill>
                <a:latin typeface="Arial" panose="020B0604020202020204" pitchFamily="34" charset="0"/>
                <a:cs typeface="Arial" panose="020B0604020202020204" pitchFamily="34" charset="0"/>
              </a:rPr>
              <a:t>(</a:t>
            </a:r>
            <a:r>
              <a:rPr lang="de-DE" sz="2400" i="1" dirty="0" err="1" smtClean="0">
                <a:solidFill>
                  <a:schemeClr val="tx1"/>
                </a:solidFill>
                <a:latin typeface="Arial" panose="020B0604020202020204" pitchFamily="34" charset="0"/>
                <a:cs typeface="Arial" panose="020B0604020202020204" pitchFamily="34" charset="0"/>
              </a:rPr>
              <a:t>Poa</a:t>
            </a:r>
            <a:r>
              <a:rPr lang="de-DE" sz="2400" i="1" dirty="0" smtClean="0">
                <a:solidFill>
                  <a:schemeClr val="tx1"/>
                </a:solidFill>
                <a:latin typeface="Arial" panose="020B0604020202020204" pitchFamily="34" charset="0"/>
                <a:cs typeface="Arial" panose="020B0604020202020204" pitchFamily="34" charset="0"/>
              </a:rPr>
              <a:t> </a:t>
            </a:r>
            <a:r>
              <a:rPr lang="de-DE" sz="2400" i="1" dirty="0" err="1" smtClean="0">
                <a:solidFill>
                  <a:schemeClr val="tx1"/>
                </a:solidFill>
                <a:latin typeface="Arial" panose="020B0604020202020204" pitchFamily="34" charset="0"/>
                <a:cs typeface="Arial" panose="020B0604020202020204" pitchFamily="34" charset="0"/>
              </a:rPr>
              <a:t>trivialis</a:t>
            </a:r>
            <a:r>
              <a:rPr lang="de-DE" sz="2400" dirty="0" smtClean="0">
                <a:solidFill>
                  <a:schemeClr val="tx1"/>
                </a:solidFill>
                <a:latin typeface="Arial" panose="020B0604020202020204" pitchFamily="34" charset="0"/>
                <a:cs typeface="Arial" panose="020B0604020202020204" pitchFamily="34" charset="0"/>
              </a:rPr>
              <a:t>)</a:t>
            </a:r>
            <a:endParaRPr lang="de-DE" sz="2400" dirty="0">
              <a:solidFill>
                <a:schemeClr val="tx1"/>
              </a:solidFill>
              <a:latin typeface="Arial" panose="020B0604020202020204" pitchFamily="34" charset="0"/>
              <a:cs typeface="Arial" panose="020B0604020202020204" pitchFamily="34" charset="0"/>
            </a:endParaRPr>
          </a:p>
        </p:txBody>
      </p:sp>
      <p:sp>
        <p:nvSpPr>
          <p:cNvPr id="12" name="Line 9"/>
          <p:cNvSpPr>
            <a:spLocks noChangeShapeType="1"/>
          </p:cNvSpPr>
          <p:nvPr/>
        </p:nvSpPr>
        <p:spPr bwMode="auto">
          <a:xfrm>
            <a:off x="0" y="1091638"/>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uppieren 3"/>
          <p:cNvGrpSpPr/>
          <p:nvPr/>
        </p:nvGrpSpPr>
        <p:grpSpPr>
          <a:xfrm>
            <a:off x="162120" y="1624155"/>
            <a:ext cx="8532441" cy="5162614"/>
            <a:chOff x="-178170" y="1189657"/>
            <a:chExt cx="9144000" cy="5686142"/>
          </a:xfrm>
        </p:grpSpPr>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89657"/>
              <a:ext cx="8532440" cy="5119662"/>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178170" y="6352579"/>
              <a:ext cx="91440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Year 2010: 7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sites</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(BY: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bavaria</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TH: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thuringia</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saxony</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-anhalt, BW: baden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wuerttemberg</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40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varieties</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4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a:t>
              </a:r>
              <a:r>
                <a:rPr kumimoji="0" lang="de-DE" sz="14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Perenne</a:t>
              </a:r>
              <a:endPar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Textfeld 2"/>
            <p:cNvSpPr txBox="1"/>
            <p:nvPr/>
          </p:nvSpPr>
          <p:spPr>
            <a:xfrm>
              <a:off x="1476165" y="5769604"/>
              <a:ext cx="162018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trivialis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618148" y="5769189"/>
              <a:ext cx="216024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Perenne min.</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6141817" y="5756580"/>
              <a:ext cx="223224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L. Perenne max.</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6200000">
              <a:off x="-967970" y="2853807"/>
              <a:ext cx="2952328" cy="646331"/>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DM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yield</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[t ha</a:t>
              </a:r>
              <a:r>
                <a:rPr kumimoji="0" lang="de-DE"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p:txBody>
        </p:sp>
      </p:grpSp>
      <p:sp>
        <p:nvSpPr>
          <p:cNvPr id="5" name="Rechteck 4"/>
          <p:cNvSpPr/>
          <p:nvPr/>
        </p:nvSpPr>
        <p:spPr>
          <a:xfrm>
            <a:off x="6862617" y="1214198"/>
            <a:ext cx="213366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(Hartmann et al., 2011) </a:t>
            </a:r>
          </a:p>
        </p:txBody>
      </p:sp>
    </p:spTree>
    <p:extLst>
      <p:ext uri="{BB962C8B-B14F-4D97-AF65-F5344CB8AC3E}">
        <p14:creationId xmlns:p14="http://schemas.microsoft.com/office/powerpoint/2010/main" val="1965048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268760"/>
            <a:ext cx="9144000" cy="3662541"/>
          </a:xfrm>
          <a:prstGeom prst="rect">
            <a:avLst/>
          </a:prstGeom>
          <a:solidFill>
            <a:schemeClr val="bg1"/>
          </a:solid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 </a:t>
            </a:r>
            <a:r>
              <a:rPr lang="de-DE" i="1" dirty="0" err="1">
                <a:solidFill>
                  <a:prstClr val="black"/>
                </a:solidFill>
                <a:latin typeface="Arial" panose="020B0604020202020204" pitchFamily="34" charset="0"/>
                <a:cs typeface="Arial" panose="020B0604020202020204" pitchFamily="34" charset="0"/>
              </a:rPr>
              <a:t>t</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rivialis</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yields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only</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50%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compared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to</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L. </a:t>
            </a:r>
            <a:r>
              <a:rPr lang="de-DE" b="1" i="1" dirty="0" err="1">
                <a:solidFill>
                  <a:srgbClr val="0000FF"/>
                </a:solidFill>
                <a:latin typeface="Arial" panose="020B0604020202020204" pitchFamily="34" charset="0"/>
                <a:cs typeface="Arial" panose="020B0604020202020204" pitchFamily="34" charset="0"/>
              </a:rPr>
              <a:t>p</a:t>
            </a:r>
            <a:r>
              <a:rPr kumimoji="0" lang="de-DE" sz="1800" b="1" i="1"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erenne</a:t>
            </a:r>
            <a:endParaRPr kumimoji="0" lang="de-D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High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share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sward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consequently</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reduces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nutrient</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utilisation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fertilisation</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law</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Swards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with</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share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i="1" dirty="0">
                <a:solidFill>
                  <a:prstClr val="black"/>
                </a:solidFill>
                <a:latin typeface="Arial" panose="020B0604020202020204" pitchFamily="34" charset="0"/>
                <a:cs typeface="Arial" panose="020B0604020202020204" pitchFamily="34" charset="0"/>
              </a:rPr>
              <a:t>P</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trivialis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20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to</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25 %, i.e.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Yield</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losses</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of</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10 – 12%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should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resown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with</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 </a:t>
            </a:r>
            <a:r>
              <a:rPr lang="de-DE" i="1" dirty="0" err="1">
                <a:solidFill>
                  <a:prstClr val="black"/>
                </a:solidFill>
                <a:latin typeface="Arial" panose="020B0604020202020204" pitchFamily="34" charset="0"/>
                <a:cs typeface="Arial" panose="020B0604020202020204" pitchFamily="34" charset="0"/>
              </a:rPr>
              <a:t>p</a:t>
            </a:r>
            <a:r>
              <a:rPr kumimoji="0" lang="de-D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erenne</a:t>
            </a:r>
            <a:r>
              <a:rPr kumimoji="0" lang="de-D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under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intensive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management</a:t>
            </a:r>
            <a:endPar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Resowing</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requires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150 – 210 € ha</a:t>
            </a:r>
            <a:r>
              <a:rPr kumimoji="0" lang="de-DE" sz="1800" b="1" i="0" u="none" strike="noStrike" kern="1200" cap="none" spc="0" normalizeH="0" baseline="30000" noProof="0" dirty="0" smtClean="0">
                <a:ln>
                  <a:noFill/>
                </a:ln>
                <a:solidFill>
                  <a:srgbClr val="0000FF"/>
                </a:solidFill>
                <a:effectLst/>
                <a:uLnTx/>
                <a:uFillTx/>
                <a:latin typeface="Arial" panose="020B0604020202020204" pitchFamily="34" charset="0"/>
                <a:ea typeface="+mn-ea"/>
                <a:cs typeface="Arial" panose="020B0604020202020204" pitchFamily="34" charset="0"/>
              </a:rPr>
              <a:t>-1</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 a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three-year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cyclus</a:t>
            </a:r>
            <a:endPar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I.e. </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Annual additional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gain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resowing</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50 – 70 €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required</a:t>
            </a:r>
            <a:endPar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1 t DM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silage</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contain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between</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80 – 100 €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of</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value</a:t>
            </a:r>
            <a:endPar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Resowing</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should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yield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between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0,4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and</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0,9 t DM ha</a:t>
            </a:r>
            <a:r>
              <a:rPr kumimoji="0" lang="de-DE" sz="1800" b="1" i="0" u="none" strike="noStrike" kern="1200" cap="none" spc="0" normalizeH="0" baseline="30000" noProof="0" dirty="0" smtClean="0">
                <a:ln>
                  <a:noFill/>
                </a:ln>
                <a:solidFill>
                  <a:srgbClr val="0000FF"/>
                </a:solidFill>
                <a:effectLst/>
                <a:uLnTx/>
                <a:uFillTx/>
                <a:latin typeface="Arial" panose="020B0604020202020204" pitchFamily="34" charset="0"/>
                <a:ea typeface="+mn-ea"/>
                <a:cs typeface="Arial" panose="020B0604020202020204" pitchFamily="34" charset="0"/>
              </a:rPr>
              <a:t>-1</a:t>
            </a:r>
            <a:r>
              <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annually</a:t>
            </a:r>
            <a:endParaRPr kumimoji="0" lang="de-D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Resown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swards</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yield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up</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to</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60%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higher</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compared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to</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unsown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lang="de-DE" sz="1400" dirty="0">
                <a:solidFill>
                  <a:prstClr val="black"/>
                </a:solidFill>
                <a:latin typeface="Arial" panose="020B0604020202020204" pitchFamily="34" charset="0"/>
                <a:cs typeface="Arial" panose="020B0604020202020204" pitchFamily="34" charset="0"/>
              </a:rPr>
              <a:t>H</a:t>
            </a:r>
            <a:r>
              <a:rPr kumimoji="0" lang="de-D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ofmann</a:t>
            </a:r>
            <a:r>
              <a:rPr kumimoji="0" lang="de-D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a:t>
            </a:r>
            <a:r>
              <a:rPr lang="de-DE" sz="1400" dirty="0" err="1">
                <a:solidFill>
                  <a:prstClr val="black"/>
                </a:solidFill>
                <a:latin typeface="Arial" panose="020B0604020202020204" pitchFamily="34" charset="0"/>
                <a:cs typeface="Arial" panose="020B0604020202020204" pitchFamily="34" charset="0"/>
              </a:rPr>
              <a:t>I</a:t>
            </a:r>
            <a:r>
              <a:rPr kumimoji="0" lang="de-D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sselstein</a:t>
            </a:r>
            <a:r>
              <a:rPr kumimoji="0" lang="de-D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2004</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64288" y="5013176"/>
            <a:ext cx="1824391" cy="165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19" y="4993453"/>
            <a:ext cx="2405849" cy="1603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3399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a:solidFill>
                  <a:schemeClr val="tx1"/>
                </a:solidFill>
                <a:latin typeface="+mn-lt"/>
              </a:rPr>
              <a:t>Temporary grassland is best suited for dairy cows </a:t>
            </a:r>
            <a:r>
              <a:rPr lang="en-US" sz="2400" dirty="0" smtClean="0">
                <a:solidFill>
                  <a:schemeClr val="tx1"/>
                </a:solidFill>
                <a:latin typeface="+mn-lt"/>
              </a:rPr>
              <a:t>(e.g. Swedish </a:t>
            </a:r>
            <a:r>
              <a:rPr lang="en-US" sz="2400" dirty="0">
                <a:solidFill>
                  <a:schemeClr val="tx1"/>
                </a:solidFill>
                <a:latin typeface="+mn-lt"/>
              </a:rPr>
              <a:t>Red </a:t>
            </a:r>
            <a:r>
              <a:rPr lang="en-US" sz="2400" dirty="0" smtClean="0">
                <a:solidFill>
                  <a:schemeClr val="tx1"/>
                </a:solidFill>
                <a:latin typeface="+mn-lt"/>
              </a:rPr>
              <a:t>breed and Swedish Holstein) </a:t>
            </a:r>
            <a:r>
              <a:rPr lang="en-US" sz="2400" dirty="0">
                <a:solidFill>
                  <a:schemeClr val="tx1"/>
                </a:solidFill>
                <a:latin typeface="+mn-lt"/>
              </a:rPr>
              <a:t>and heavy beef breeds </a:t>
            </a:r>
            <a:r>
              <a:rPr lang="en-US" sz="2400" dirty="0" smtClean="0">
                <a:solidFill>
                  <a:schemeClr val="tx1"/>
                </a:solidFill>
                <a:latin typeface="+mn-lt"/>
              </a:rPr>
              <a:t>(e.g. </a:t>
            </a:r>
            <a:r>
              <a:rPr lang="en-US" sz="2400" dirty="0" err="1">
                <a:solidFill>
                  <a:schemeClr val="tx1"/>
                </a:solidFill>
                <a:latin typeface="+mn-lt"/>
              </a:rPr>
              <a:t>Charolais</a:t>
            </a:r>
            <a:r>
              <a:rPr lang="en-US" sz="2400" dirty="0">
                <a:solidFill>
                  <a:schemeClr val="tx1"/>
                </a:solidFill>
                <a:latin typeface="+mn-lt"/>
              </a:rPr>
              <a:t>) </a:t>
            </a:r>
            <a:endParaRPr lang="es-ES" sz="2400" dirty="0">
              <a:solidFill>
                <a:schemeClr val="tx1"/>
              </a:solidFill>
              <a:latin typeface="+mn-lt"/>
            </a:endParaRPr>
          </a:p>
        </p:txBody>
      </p:sp>
      <p:pic>
        <p:nvPicPr>
          <p:cNvPr id="6" name="Bildobjekt 5"/>
          <p:cNvPicPr>
            <a:picLocks noChangeAspect="1"/>
          </p:cNvPicPr>
          <p:nvPr/>
        </p:nvPicPr>
        <p:blipFill rotWithShape="1">
          <a:blip r:embed="rId2" cstate="screen">
            <a:extLst>
              <a:ext uri="{28A0092B-C50C-407E-A947-70E740481C1C}">
                <a14:useLocalDpi xmlns:a14="http://schemas.microsoft.com/office/drawing/2010/main"/>
              </a:ext>
            </a:extLst>
          </a:blip>
          <a:srcRect r="-15" b="-859"/>
          <a:stretch/>
        </p:blipFill>
        <p:spPr>
          <a:xfrm>
            <a:off x="4303987" y="2147645"/>
            <a:ext cx="4840014" cy="4134668"/>
          </a:xfrm>
          <a:prstGeom prst="rect">
            <a:avLst/>
          </a:prstGeom>
        </p:spPr>
      </p:pic>
      <p:pic>
        <p:nvPicPr>
          <p:cNvPr id="5" name="Bildobjekt 4"/>
          <p:cNvPicPr>
            <a:picLocks noChangeAspect="1"/>
          </p:cNvPicPr>
          <p:nvPr/>
        </p:nvPicPr>
        <p:blipFill rotWithShape="1">
          <a:blip r:embed="rId3" cstate="screen">
            <a:extLst>
              <a:ext uri="{28A0092B-C50C-407E-A947-70E740481C1C}">
                <a14:useLocalDpi xmlns:a14="http://schemas.microsoft.com/office/drawing/2010/main"/>
              </a:ext>
            </a:extLst>
          </a:blip>
          <a:srcRect t="-1786"/>
          <a:stretch/>
        </p:blipFill>
        <p:spPr>
          <a:xfrm>
            <a:off x="0" y="2144065"/>
            <a:ext cx="4473261" cy="4104000"/>
          </a:xfrm>
          <a:prstGeom prst="rect">
            <a:avLst/>
          </a:prstGeom>
        </p:spPr>
      </p:pic>
      <p:sp>
        <p:nvSpPr>
          <p:cNvPr id="8" name="textruta 7"/>
          <p:cNvSpPr txBox="1"/>
          <p:nvPr/>
        </p:nvSpPr>
        <p:spPr>
          <a:xfrm>
            <a:off x="7857087" y="590487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3216623" y="5941257"/>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184243"/>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p:cNvSpPr>
            <a:spLocks noGrp="1"/>
          </p:cNvSpPr>
          <p:nvPr>
            <p:ph type="title"/>
          </p:nvPr>
        </p:nvSpPr>
        <p:spPr>
          <a:xfrm>
            <a:off x="97642" y="55042"/>
            <a:ext cx="7485414" cy="667696"/>
          </a:xfrm>
        </p:spPr>
        <p:txBody>
          <a:bodyPr>
            <a:noAutofit/>
          </a:bodyPr>
          <a:lstStyle/>
          <a:p>
            <a:pPr algn="l">
              <a:spcBef>
                <a:spcPts val="1200"/>
              </a:spcBef>
            </a:pPr>
            <a:r>
              <a:rPr lang="de-DE" sz="2400" dirty="0" smtClean="0">
                <a:solidFill>
                  <a:schemeClr val="tx1"/>
                </a:solidFill>
                <a:latin typeface="Arial" pitchFamily="34" charset="0"/>
                <a:cs typeface="Arial" pitchFamily="34" charset="0"/>
                <a:sym typeface="Wingdings" pitchFamily="2" charset="2"/>
              </a:rPr>
              <a:t>Other </a:t>
            </a:r>
            <a:r>
              <a:rPr lang="de-DE" sz="2400" dirty="0" err="1" smtClean="0">
                <a:solidFill>
                  <a:schemeClr val="tx1"/>
                </a:solidFill>
                <a:latin typeface="Arial" pitchFamily="34" charset="0"/>
                <a:cs typeface="Arial" pitchFamily="34" charset="0"/>
                <a:sym typeface="Wingdings" pitchFamily="2" charset="2"/>
              </a:rPr>
              <a:t>consequences</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of</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slurry</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application</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under</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moist</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conditions</a:t>
            </a:r>
            <a:r>
              <a:rPr lang="de-DE" sz="2400" dirty="0" smtClean="0">
                <a:solidFill>
                  <a:schemeClr val="tx1"/>
                </a:solidFill>
                <a:latin typeface="Arial" pitchFamily="34" charset="0"/>
                <a:cs typeface="Arial" pitchFamily="34" charset="0"/>
                <a:sym typeface="Wingdings" pitchFamily="2" charset="2"/>
              </a:rPr>
              <a:t> in </a:t>
            </a:r>
            <a:r>
              <a:rPr lang="de-DE" sz="2400" dirty="0" err="1" smtClean="0">
                <a:solidFill>
                  <a:schemeClr val="tx1"/>
                </a:solidFill>
                <a:latin typeface="Arial" pitchFamily="34" charset="0"/>
                <a:cs typeface="Arial" pitchFamily="34" charset="0"/>
                <a:sym typeface="Wingdings" pitchFamily="2" charset="2"/>
              </a:rPr>
              <a:t>autumn</a:t>
            </a:r>
            <a:r>
              <a:rPr lang="de-DE" sz="2400" dirty="0" smtClean="0">
                <a:solidFill>
                  <a:schemeClr val="tx1"/>
                </a:solidFill>
                <a:latin typeface="Arial" pitchFamily="34" charset="0"/>
                <a:cs typeface="Arial" pitchFamily="34" charset="0"/>
                <a:sym typeface="Wingdings" pitchFamily="2" charset="2"/>
              </a:rPr>
              <a:t> </a:t>
            </a:r>
            <a:r>
              <a:rPr lang="de-DE" sz="2400" i="1"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soil</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compaction</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and</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increased</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risk</a:t>
            </a:r>
            <a:r>
              <a:rPr lang="de-DE" sz="2400" dirty="0" smtClean="0">
                <a:solidFill>
                  <a:schemeClr val="tx1"/>
                </a:solidFill>
                <a:latin typeface="Arial" pitchFamily="34" charset="0"/>
                <a:cs typeface="Arial" pitchFamily="34" charset="0"/>
                <a:sym typeface="Wingdings" pitchFamily="2" charset="2"/>
              </a:rPr>
              <a:t> </a:t>
            </a:r>
            <a:r>
              <a:rPr lang="de-DE" sz="2400" dirty="0" err="1" smtClean="0">
                <a:solidFill>
                  <a:schemeClr val="tx1"/>
                </a:solidFill>
                <a:latin typeface="Arial" pitchFamily="34" charset="0"/>
                <a:cs typeface="Arial" pitchFamily="34" charset="0"/>
                <a:sym typeface="Wingdings" pitchFamily="2" charset="2"/>
              </a:rPr>
              <a:t>of</a:t>
            </a:r>
            <a:r>
              <a:rPr lang="de-DE" sz="2400" dirty="0" smtClean="0">
                <a:solidFill>
                  <a:schemeClr val="tx1"/>
                </a:solidFill>
                <a:latin typeface="Arial" pitchFamily="34" charset="0"/>
                <a:cs typeface="Arial" pitchFamily="34" charset="0"/>
                <a:sym typeface="Wingdings" pitchFamily="2" charset="2"/>
              </a:rPr>
              <a:t> N</a:t>
            </a:r>
            <a:r>
              <a:rPr lang="de-DE" sz="2400" baseline="-25000" dirty="0" smtClean="0">
                <a:solidFill>
                  <a:schemeClr val="tx1"/>
                </a:solidFill>
                <a:latin typeface="Arial" pitchFamily="34" charset="0"/>
                <a:cs typeface="Arial" pitchFamily="34" charset="0"/>
                <a:sym typeface="Wingdings" pitchFamily="2" charset="2"/>
              </a:rPr>
              <a:t>2</a:t>
            </a:r>
            <a:r>
              <a:rPr lang="de-DE" sz="2400" dirty="0" smtClean="0">
                <a:solidFill>
                  <a:schemeClr val="tx1"/>
                </a:solidFill>
                <a:latin typeface="Arial" pitchFamily="34" charset="0"/>
                <a:cs typeface="Arial" pitchFamily="34" charset="0"/>
                <a:sym typeface="Wingdings" pitchFamily="2" charset="2"/>
              </a:rPr>
              <a:t>O </a:t>
            </a:r>
            <a:r>
              <a:rPr lang="de-DE" sz="2400" dirty="0" err="1" smtClean="0">
                <a:solidFill>
                  <a:schemeClr val="tx1"/>
                </a:solidFill>
                <a:latin typeface="Arial" pitchFamily="34" charset="0"/>
                <a:cs typeface="Arial" pitchFamily="34" charset="0"/>
                <a:sym typeface="Wingdings" pitchFamily="2" charset="2"/>
              </a:rPr>
              <a:t>emission</a:t>
            </a:r>
            <a:endParaRPr lang="de-DE" sz="2400" dirty="0">
              <a:solidFill>
                <a:schemeClr val="tx1"/>
              </a:solidFill>
              <a:latin typeface="Arial" pitchFamily="34" charset="0"/>
              <a:cs typeface="Arial" pitchFamily="34" charset="0"/>
              <a:sym typeface="Wingdings" pitchFamily="2" charset="2"/>
            </a:endParaRPr>
          </a:p>
        </p:txBody>
      </p:sp>
      <p:sp>
        <p:nvSpPr>
          <p:cNvPr id="12" name="Textfeld 11"/>
          <p:cNvSpPr txBox="1"/>
          <p:nvPr/>
        </p:nvSpPr>
        <p:spPr>
          <a:xfrm>
            <a:off x="-63016" y="5419057"/>
            <a:ext cx="9133904" cy="646331"/>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late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fertilisation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high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risk</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of</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soil</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compaction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and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consequently</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a:t>
            </a:r>
            <a:r>
              <a:rPr kumimoji="0" lang="de-DE" sz="1800" b="0" i="0" u="none" strike="noStrike" kern="1200" cap="none" spc="0" normalizeH="0" baseline="-2500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emission</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 +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reductive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conditions</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 </a:t>
            </a:r>
            <a:r>
              <a:rPr kumimoji="0" lang="de-D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soil</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Textfeld 18"/>
          <p:cNvSpPr txBox="1"/>
          <p:nvPr/>
        </p:nvSpPr>
        <p:spPr>
          <a:xfrm>
            <a:off x="-43148" y="6124495"/>
            <a:ext cx="9169400" cy="646331"/>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eco</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-efficiency: +N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uncompacted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vs.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compacted</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+4.6 kg N</a:t>
            </a:r>
            <a:r>
              <a:rPr kumimoji="0" lang="de-DE" sz="1800" b="0" i="0" u="none" strike="noStrike" kern="1200" cap="none" spc="0" normalizeH="0" baseline="-25000" noProof="0" dirty="0" smtClean="0">
                <a:ln>
                  <a:noFill/>
                </a:ln>
                <a:solidFill>
                  <a:prstClr val="black"/>
                </a:solidFill>
                <a:effectLst/>
                <a:uLnTx/>
                <a:uFillTx/>
                <a:latin typeface="Arial" panose="020B0604020202020204" pitchFamily="34" charset="0"/>
                <a:ea typeface="+mn-ea"/>
                <a:cs typeface="Arial" panose="020B0604020202020204" pitchFamily="34" charset="0"/>
              </a:rPr>
              <a:t>2</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O-N ha</a:t>
            </a:r>
            <a:r>
              <a:rPr kumimoji="0" lang="de-DE" sz="18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-2.7 t DM ha</a:t>
            </a:r>
            <a:r>
              <a:rPr kumimoji="0" lang="de-DE" sz="1800" b="0"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0.5 vs. 0.9 kg N</a:t>
            </a:r>
            <a:r>
              <a:rPr kumimoji="0" lang="de-DE" sz="1800" b="1" i="0" u="none" strike="noStrike" kern="1200" cap="none" spc="0" normalizeH="0" baseline="-25000" noProof="0" dirty="0" smtClean="0">
                <a:ln>
                  <a:noFill/>
                </a:ln>
                <a:solidFill>
                  <a:srgbClr val="FF0000"/>
                </a:solidFill>
                <a:effectLst/>
                <a:uLnTx/>
                <a:uFillTx/>
                <a:latin typeface="Arial" panose="020B0604020202020204" pitchFamily="34" charset="0"/>
                <a:ea typeface="+mn-ea"/>
                <a:cs typeface="Arial" panose="020B0604020202020204" pitchFamily="34" charset="0"/>
              </a:rPr>
              <a:t>2</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O-N t</a:t>
            </a:r>
            <a:r>
              <a:rPr kumimoji="0" lang="de-DE" sz="1800" b="1" i="0" u="none" strike="noStrike" kern="1200" cap="none" spc="0" normalizeH="0" baseline="30000" noProof="0" dirty="0" smtClean="0">
                <a:ln>
                  <a:noFill/>
                </a:ln>
                <a:solidFill>
                  <a:srgbClr val="FF0000"/>
                </a:solidFill>
                <a:effectLst/>
                <a:uLnTx/>
                <a:uFillTx/>
                <a:latin typeface="Arial" panose="020B0604020202020204" pitchFamily="34" charset="0"/>
                <a:ea typeface="+mn-ea"/>
                <a:cs typeface="Arial" panose="020B0604020202020204" pitchFamily="34" charset="0"/>
              </a:rPr>
              <a:t>-1</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DM </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late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fertilisation</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with</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respect</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to</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climate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critical</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uppieren 4"/>
          <p:cNvGrpSpPr/>
          <p:nvPr/>
        </p:nvGrpSpPr>
        <p:grpSpPr>
          <a:xfrm>
            <a:off x="1587612" y="1254598"/>
            <a:ext cx="7038929" cy="4032448"/>
            <a:chOff x="1079612" y="1052736"/>
            <a:chExt cx="7038929" cy="4032448"/>
          </a:xfrm>
        </p:grpSpPr>
        <p:grpSp>
          <p:nvGrpSpPr>
            <p:cNvPr id="4" name="Gruppieren 3"/>
            <p:cNvGrpSpPr/>
            <p:nvPr/>
          </p:nvGrpSpPr>
          <p:grpSpPr>
            <a:xfrm>
              <a:off x="1079612" y="1052736"/>
              <a:ext cx="6984776" cy="4032448"/>
              <a:chOff x="1079612" y="1052736"/>
              <a:chExt cx="6984776" cy="4032448"/>
            </a:xfrm>
          </p:grpSpPr>
          <p:graphicFrame>
            <p:nvGraphicFramePr>
              <p:cNvPr id="13" name="Diagramm 12"/>
              <p:cNvGraphicFramePr>
                <a:graphicFrameLocks/>
              </p:cNvGraphicFramePr>
              <p:nvPr>
                <p:extLst/>
              </p:nvPr>
            </p:nvGraphicFramePr>
            <p:xfrm>
              <a:off x="1079612" y="1052736"/>
              <a:ext cx="698477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2115553" y="4026550"/>
                <a:ext cx="5760640"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unfertilised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unfertilised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fertilised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a:off x="2040097" y="4293096"/>
                <a:ext cx="5760640"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uncompacted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uncompacted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compacted</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compacted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999931" y="1052736"/>
              <a:ext cx="21186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(Schmeer, 2012)</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 name="Gerade Verbindung mit Pfeil 14"/>
            <p:cNvCxnSpPr/>
            <p:nvPr/>
          </p:nvCxnSpPr>
          <p:spPr>
            <a:xfrm>
              <a:off x="3995936" y="2145269"/>
              <a:ext cx="2808312" cy="0"/>
            </a:xfrm>
            <a:prstGeom prst="straightConnector1">
              <a:avLst/>
            </a:prstGeom>
            <a:ln w="28575">
              <a:solidFill>
                <a:srgbClr val="F9050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Geschweifte Klammer links 15"/>
            <p:cNvSpPr/>
            <p:nvPr/>
          </p:nvSpPr>
          <p:spPr>
            <a:xfrm>
              <a:off x="3635896" y="2145269"/>
              <a:ext cx="144016" cy="563651"/>
            </a:xfrm>
            <a:prstGeom prst="leftBrace">
              <a:avLst/>
            </a:prstGeom>
            <a:ln w="19050">
              <a:solidFill>
                <a:srgbClr val="F9050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feld 16"/>
            <p:cNvSpPr txBox="1"/>
            <p:nvPr/>
          </p:nvSpPr>
          <p:spPr>
            <a:xfrm>
              <a:off x="3004096" y="2242428"/>
              <a:ext cx="792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Δ</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4.6</a:t>
              </a:r>
              <a:endParaRPr kumimoji="0" lang="de-DE"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8" name="Textfeld 17"/>
            <p:cNvSpPr txBox="1"/>
            <p:nvPr/>
          </p:nvSpPr>
          <p:spPr>
            <a:xfrm>
              <a:off x="5220072" y="4656129"/>
              <a:ext cx="122413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TM-Ertrag</a:t>
              </a: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feld 20"/>
            <p:cNvSpPr txBox="1"/>
            <p:nvPr/>
          </p:nvSpPr>
          <p:spPr>
            <a:xfrm>
              <a:off x="3096332" y="4656129"/>
              <a:ext cx="1763700"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de-DE" sz="1600" b="0" i="0" u="none" strike="noStrike" kern="1200" cap="none" spc="0" normalizeH="0" baseline="-25000" noProof="0" dirty="0" smtClean="0">
                  <a:ln>
                    <a:noFill/>
                  </a:ln>
                  <a:solidFill>
                    <a:srgbClr val="FF0000"/>
                  </a:solidFill>
                  <a:effectLst/>
                  <a:uLnTx/>
                  <a:uFillTx/>
                  <a:latin typeface="Arial" pitchFamily="34" charset="0"/>
                  <a:ea typeface="+mn-ea"/>
                  <a:cs typeface="Arial" pitchFamily="34" charset="0"/>
                </a:rPr>
                <a:t>2</a:t>
              </a:r>
              <a:r>
                <a:rPr kumimoji="0" lang="de-DE" sz="16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O </a:t>
              </a:r>
              <a:r>
                <a:rPr kumimoji="0" lang="de-DE" sz="1600" b="0"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emission</a:t>
              </a:r>
              <a:r>
                <a:rPr kumimoji="0" lang="de-DE" sz="16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2" name="Textfeld 21"/>
            <p:cNvSpPr txBox="1"/>
            <p:nvPr/>
          </p:nvSpPr>
          <p:spPr>
            <a:xfrm>
              <a:off x="5274872" y="4671518"/>
              <a:ext cx="118613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DM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yield</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183928997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128592" y="1988840"/>
            <a:ext cx="5015408"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Generally:</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samples</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0.4 – 0.5 kg S dt</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yield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cold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max. 40 kg N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starter</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114378" y="3645024"/>
            <a:ext cx="3974654"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Options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sowing</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Understorey</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cereals</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15 – 25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before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shooting</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(BBCH 32)</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diagonal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drilling</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cereals</a:t>
            </a:r>
            <a:endPar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4128592" y="5279141"/>
            <a:ext cx="396044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Blank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seeding</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End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april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until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august</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25 – 30 kg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12 cm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row</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distances</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31763" y="5423157"/>
            <a:ext cx="360040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pH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soil</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7 </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sym typeface="Wingdings" pitchFamily="2" charset="2"/>
              </a:rPr>
              <a:t> </a:t>
            </a:r>
            <a:r>
              <a:rPr kumimoji="0" lang="de-DE" sz="1800" b="1" i="0" u="sng" strike="noStrike" kern="1200" cap="none" spc="0" normalizeH="0" baseline="0" noProof="0" dirty="0" err="1" smtClean="0">
                <a:ln>
                  <a:noFill/>
                </a:ln>
                <a:solidFill>
                  <a:srgbClr val="0000FF"/>
                </a:solidFill>
                <a:effectLst/>
                <a:uLnTx/>
                <a:uFillTx/>
                <a:latin typeface="Arial" pitchFamily="34" charset="0"/>
                <a:ea typeface="+mn-ea"/>
                <a:cs typeface="Arial" pitchFamily="34" charset="0"/>
                <a:sym typeface="Wingdings" pitchFamily="2" charset="2"/>
              </a:rPr>
              <a:t>liming</a:t>
            </a:r>
            <a:endParaRPr kumimoji="0" lang="de-DE" sz="1800" b="1" i="0" u="sng"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r</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hizobia</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inoculation</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necessary</a:t>
            </a:r>
            <a:endParaRPr kumimoji="0" lang="de-DE"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051" y="2303129"/>
            <a:ext cx="39338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410320" y="1028862"/>
            <a:ext cx="792088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cultivation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of</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legumes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r>
            <a:b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b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problem</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forage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production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frequently</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on light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sandy</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soils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with</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low</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pH</a:t>
            </a:r>
            <a:b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b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performance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of</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alfalfa</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Medicago</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sativa</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hteck 2"/>
          <p:cNvSpPr/>
          <p:nvPr/>
        </p:nvSpPr>
        <p:spPr>
          <a:xfrm>
            <a:off x="0" y="115416"/>
            <a:ext cx="73059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Further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options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for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higher</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utilisation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in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grass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and</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forage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production</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home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made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proteins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14025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276872"/>
            <a:ext cx="8820472" cy="407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15347" y="908720"/>
            <a:ext cx="9170392" cy="667696"/>
          </a:xfrm>
        </p:spPr>
        <p:txBody>
          <a:bodyPr>
            <a:noAutofit/>
          </a:bodyPr>
          <a:lstStyle/>
          <a:p>
            <a:pPr marL="285750" indent="-285750" algn="l">
              <a:buFont typeface="Arial" pitchFamily="34" charset="0"/>
              <a:buChar char="•"/>
            </a:pPr>
            <a:r>
              <a:rPr lang="de-DE" sz="1800" dirty="0" smtClean="0">
                <a:latin typeface="Arial" pitchFamily="34" charset="0"/>
                <a:cs typeface="Arial" pitchFamily="34" charset="0"/>
                <a:sym typeface="Wingdings" pitchFamily="2" charset="2"/>
              </a:rPr>
              <a:t>Blank </a:t>
            </a:r>
            <a:r>
              <a:rPr lang="de-DE" sz="1800" dirty="0" err="1" smtClean="0">
                <a:latin typeface="Arial" pitchFamily="34" charset="0"/>
                <a:cs typeface="Arial" pitchFamily="34" charset="0"/>
                <a:sym typeface="Wingdings" pitchFamily="2" charset="2"/>
              </a:rPr>
              <a:t>seeding</a:t>
            </a:r>
            <a:r>
              <a:rPr lang="de-DE" sz="1800" dirty="0" smtClean="0">
                <a:latin typeface="Arial" pitchFamily="34" charset="0"/>
                <a:cs typeface="Arial" pitchFamily="34" charset="0"/>
                <a:sym typeface="Wingdings" pitchFamily="2" charset="2"/>
              </a:rPr>
              <a:t> end </a:t>
            </a:r>
            <a:r>
              <a:rPr lang="de-DE" sz="1800" dirty="0" err="1" smtClean="0">
                <a:latin typeface="Arial" pitchFamily="34" charset="0"/>
                <a:cs typeface="Arial" pitchFamily="34" charset="0"/>
                <a:sym typeface="Wingdings" pitchFamily="2" charset="2"/>
              </a:rPr>
              <a:t>of</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april</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with</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or</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without</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inoculation</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and</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liming</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with</a:t>
            </a:r>
            <a:r>
              <a:rPr lang="de-DE" sz="1800" dirty="0" smtClean="0">
                <a:latin typeface="Arial" pitchFamily="34" charset="0"/>
                <a:cs typeface="Arial" pitchFamily="34" charset="0"/>
                <a:sym typeface="Wingdings" pitchFamily="2" charset="2"/>
              </a:rPr>
              <a:t> 15 </a:t>
            </a:r>
            <a:r>
              <a:rPr lang="de-DE" sz="1800" dirty="0" err="1" smtClean="0">
                <a:latin typeface="Arial" pitchFamily="34" charset="0"/>
                <a:cs typeface="Arial" pitchFamily="34" charset="0"/>
                <a:sym typeface="Wingdings" pitchFamily="2" charset="2"/>
              </a:rPr>
              <a:t>dt</a:t>
            </a:r>
            <a:r>
              <a:rPr lang="de-DE" sz="1800" dirty="0" smtClean="0">
                <a:latin typeface="Arial" pitchFamily="34" charset="0"/>
                <a:cs typeface="Arial" pitchFamily="34" charset="0"/>
                <a:sym typeface="Wingdings" pitchFamily="2" charset="2"/>
              </a:rPr>
              <a:t> ha</a:t>
            </a:r>
            <a:r>
              <a:rPr lang="de-DE" sz="1800" baseline="30000" dirty="0" smtClean="0">
                <a:latin typeface="Arial" pitchFamily="34" charset="0"/>
                <a:cs typeface="Arial" pitchFamily="34" charset="0"/>
                <a:sym typeface="Wingdings" pitchFamily="2" charset="2"/>
              </a:rPr>
              <a:t>-1</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coccolithic</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lime</a:t>
            </a:r>
            <a:endParaRPr lang="de-DE" sz="1800" dirty="0">
              <a:latin typeface="Arial" pitchFamily="34" charset="0"/>
              <a:cs typeface="Arial" pitchFamily="34" charset="0"/>
              <a:sym typeface="Wingdings" pitchFamily="2" charset="2"/>
            </a:endParaRPr>
          </a:p>
        </p:txBody>
      </p:sp>
      <p:sp>
        <p:nvSpPr>
          <p:cNvPr id="4" name="Textfeld 3"/>
          <p:cNvSpPr txBox="1"/>
          <p:nvPr/>
        </p:nvSpPr>
        <p:spPr>
          <a:xfrm>
            <a:off x="827584" y="2712636"/>
            <a:ext cx="266429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lime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rhizobia</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5364088" y="2677562"/>
            <a:ext cx="266429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lime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rhizobia</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itel 3"/>
          <p:cNvSpPr txBox="1">
            <a:spLocks/>
          </p:cNvSpPr>
          <p:nvPr/>
        </p:nvSpPr>
        <p:spPr>
          <a:xfrm>
            <a:off x="15677" y="44624"/>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Performance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of</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alfalfa</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or</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alfalfa</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grass</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on a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sandy</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soil</a:t>
            </a:r>
            <a:endParaRPr kumimoji="0" lang="de-DE"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sp>
        <p:nvSpPr>
          <p:cNvPr id="8" name="Rechteck 7"/>
          <p:cNvSpPr/>
          <p:nvPr/>
        </p:nvSpPr>
        <p:spPr>
          <a:xfrm>
            <a:off x="0" y="1630541"/>
            <a:ext cx="7379617"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Site: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Humic</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Podzol</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sandy soil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pH ~ 5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69325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59363" y="332656"/>
            <a:ext cx="8157053" cy="667696"/>
          </a:xfrm>
        </p:spPr>
        <p:txBody>
          <a:bodyPr>
            <a:noAutofit/>
          </a:bodyPr>
          <a:lstStyle/>
          <a:p>
            <a:pPr algn="l">
              <a:spcBef>
                <a:spcPts val="1200"/>
              </a:spcBef>
            </a:pPr>
            <a:r>
              <a:rPr lang="en-US" sz="2400" b="1" dirty="0" smtClean="0">
                <a:solidFill>
                  <a:schemeClr val="tx1"/>
                </a:solidFill>
                <a:latin typeface="Arial" pitchFamily="34" charset="0"/>
                <a:cs typeface="Arial" pitchFamily="34" charset="0"/>
                <a:sym typeface="Wingdings" pitchFamily="2" charset="2"/>
              </a:rPr>
              <a:t>Influence on establishment</a:t>
            </a:r>
            <a:endParaRPr lang="en-US" sz="2400" b="1" dirty="0">
              <a:solidFill>
                <a:schemeClr val="tx1"/>
              </a:solidFill>
              <a:latin typeface="Arial" pitchFamily="34" charset="0"/>
              <a:cs typeface="Arial" pitchFamily="34" charset="0"/>
              <a:sym typeface="Wingdings" pitchFamily="2" charset="2"/>
            </a:endParaRPr>
          </a:p>
        </p:txBody>
      </p:sp>
      <p:grpSp>
        <p:nvGrpSpPr>
          <p:cNvPr id="2" name="Gruppieren 1"/>
          <p:cNvGrpSpPr/>
          <p:nvPr/>
        </p:nvGrpSpPr>
        <p:grpSpPr>
          <a:xfrm>
            <a:off x="1" y="1124744"/>
            <a:ext cx="8476571" cy="5446991"/>
            <a:chOff x="1" y="1124744"/>
            <a:chExt cx="8476571" cy="5446991"/>
          </a:xfrm>
        </p:grpSpPr>
        <p:grpSp>
          <p:nvGrpSpPr>
            <p:cNvPr id="4" name="Gruppieren 3"/>
            <p:cNvGrpSpPr/>
            <p:nvPr/>
          </p:nvGrpSpPr>
          <p:grpSpPr>
            <a:xfrm>
              <a:off x="1" y="1124744"/>
              <a:ext cx="8316415" cy="5042123"/>
              <a:chOff x="1" y="1052736"/>
              <a:chExt cx="8399310" cy="511413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8399310" cy="51141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rot="16200000">
                <a:off x="-983359" y="3006008"/>
                <a:ext cx="3240362" cy="3419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share of unsown species</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357049" y="4930715"/>
                <a:ext cx="864096" cy="31217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2339752" y="4869160"/>
                <a:ext cx="792088"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lime 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275856" y="4942262"/>
                <a:ext cx="864096" cy="53069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lime 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4204989" y="4902932"/>
                <a:ext cx="983357" cy="31217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5188346" y="4902932"/>
                <a:ext cx="884784"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lime 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6115012" y="4976882"/>
                <a:ext cx="914349" cy="53069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lime 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4946488" y="5641596"/>
                <a:ext cx="1368499"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+rhizobia</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a:off x="2051546" y="5607824"/>
                <a:ext cx="1368499"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rhizobia</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643062" y="6233181"/>
              <a:ext cx="283351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(Pils, 2015, </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unpubl</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75907538"/>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45482" y="306183"/>
            <a:ext cx="7103552" cy="667696"/>
          </a:xfrm>
        </p:spPr>
        <p:txBody>
          <a:bodyPr>
            <a:noAutofit/>
          </a:bodyPr>
          <a:lstStyle/>
          <a:p>
            <a:pPr algn="l">
              <a:spcBef>
                <a:spcPts val="1200"/>
              </a:spcBef>
            </a:pPr>
            <a:r>
              <a:rPr lang="de-DE" sz="2400" b="1" dirty="0" err="1" smtClean="0">
                <a:solidFill>
                  <a:schemeClr val="tx1"/>
                </a:solidFill>
                <a:latin typeface="Arial" pitchFamily="34" charset="0"/>
                <a:cs typeface="Arial" pitchFamily="34" charset="0"/>
                <a:sym typeface="Wingdings" pitchFamily="2" charset="2"/>
              </a:rPr>
              <a:t>Influence</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of</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lime</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application</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head</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or</a:t>
            </a:r>
            <a:r>
              <a:rPr lang="de-DE" sz="2400" b="1" dirty="0" smtClean="0">
                <a:solidFill>
                  <a:schemeClr val="tx1"/>
                </a:solidFill>
                <a:latin typeface="Arial" pitchFamily="34" charset="0"/>
                <a:cs typeface="Arial" pitchFamily="34" charset="0"/>
                <a:sym typeface="Wingdings" pitchFamily="2" charset="2"/>
              </a:rPr>
              <a:t> incorporated) </a:t>
            </a:r>
            <a:r>
              <a:rPr lang="de-DE" sz="2400" b="1" dirty="0" err="1" smtClean="0">
                <a:solidFill>
                  <a:schemeClr val="tx1"/>
                </a:solidFill>
                <a:latin typeface="Arial" pitchFamily="34" charset="0"/>
                <a:cs typeface="Arial" pitchFamily="34" charset="0"/>
                <a:sym typeface="Wingdings" pitchFamily="2" charset="2"/>
              </a:rPr>
              <a:t>and</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rhizobia</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inoculation</a:t>
            </a:r>
            <a:r>
              <a:rPr lang="de-DE" sz="2400" b="1" dirty="0" smtClean="0">
                <a:solidFill>
                  <a:schemeClr val="tx1"/>
                </a:solidFill>
                <a:latin typeface="Arial" pitchFamily="34" charset="0"/>
                <a:cs typeface="Arial" pitchFamily="34" charset="0"/>
                <a:sym typeface="Wingdings" pitchFamily="2" charset="2"/>
              </a:rPr>
              <a:t> on </a:t>
            </a:r>
            <a:r>
              <a:rPr lang="de-DE" sz="2400" b="1" dirty="0" err="1" smtClean="0">
                <a:solidFill>
                  <a:schemeClr val="tx1"/>
                </a:solidFill>
                <a:latin typeface="Arial" pitchFamily="34" charset="0"/>
                <a:cs typeface="Arial" pitchFamily="34" charset="0"/>
                <a:sym typeface="Wingdings" pitchFamily="2" charset="2"/>
              </a:rPr>
              <a:t>yield</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during</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establishing</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year</a:t>
            </a:r>
            <a:r>
              <a:rPr lang="de-DE" sz="2400" b="1" dirty="0" smtClean="0">
                <a:solidFill>
                  <a:schemeClr val="tx1"/>
                </a:solidFill>
                <a:latin typeface="Arial" pitchFamily="34" charset="0"/>
                <a:cs typeface="Arial" pitchFamily="34" charset="0"/>
                <a:sym typeface="Wingdings" pitchFamily="2" charset="2"/>
              </a:rPr>
              <a:t> (3 </a:t>
            </a:r>
            <a:r>
              <a:rPr lang="de-DE" sz="2400" b="1" dirty="0" err="1" smtClean="0">
                <a:solidFill>
                  <a:schemeClr val="tx1"/>
                </a:solidFill>
                <a:latin typeface="Arial" pitchFamily="34" charset="0"/>
                <a:cs typeface="Arial" pitchFamily="34" charset="0"/>
                <a:sym typeface="Wingdings" pitchFamily="2" charset="2"/>
              </a:rPr>
              <a:t>cuts</a:t>
            </a:r>
            <a:r>
              <a:rPr lang="de-DE" sz="2400" b="1" dirty="0" smtClean="0">
                <a:solidFill>
                  <a:schemeClr val="tx1"/>
                </a:solidFill>
                <a:latin typeface="Arial" pitchFamily="34" charset="0"/>
                <a:cs typeface="Arial" pitchFamily="34" charset="0"/>
                <a:sym typeface="Wingdings" pitchFamily="2" charset="2"/>
              </a:rPr>
              <a:t>)</a:t>
            </a:r>
            <a:endParaRPr lang="de-DE" sz="2400" b="1" dirty="0">
              <a:solidFill>
                <a:schemeClr val="tx1"/>
              </a:solidFill>
              <a:latin typeface="Arial" pitchFamily="34" charset="0"/>
              <a:cs typeface="Arial" pitchFamily="34" charset="0"/>
              <a:sym typeface="Wingdings" pitchFamily="2" charset="2"/>
            </a:endParaRPr>
          </a:p>
        </p:txBody>
      </p:sp>
      <p:sp>
        <p:nvSpPr>
          <p:cNvPr id="31" name="Titel 3"/>
          <p:cNvSpPr txBox="1">
            <a:spLocks/>
          </p:cNvSpPr>
          <p:nvPr/>
        </p:nvSpPr>
        <p:spPr>
          <a:xfrm>
            <a:off x="22126" y="6021288"/>
            <a:ext cx="9170392"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lime either incorporated prior to seeding or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topdressed</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after seeding</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*binary mixture of alfalfa and tall fescue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Festuca</a:t>
            </a:r>
            <a:r>
              <a:rPr kumimoji="0" lang="en-US" sz="1600" b="0" i="1"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arundinacea</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(15 and 20 kg ha</a:t>
            </a:r>
            <a:r>
              <a:rPr kumimoji="0" lang="en-US" sz="1600" b="0" i="0" u="none" strike="noStrike" kern="1200" cap="none" spc="0" normalizeH="0" baseline="30000" noProof="0" dirty="0" smtClean="0">
                <a:ln>
                  <a:noFill/>
                </a:ln>
                <a:solidFill>
                  <a:prstClr val="black"/>
                </a:solidFill>
                <a:effectLst/>
                <a:uLnTx/>
                <a:uFillTx/>
                <a:latin typeface="Arial" pitchFamily="34" charset="0"/>
                <a:ea typeface="+mj-ea"/>
                <a:cs typeface="Arial" pitchFamily="34" charset="0"/>
                <a:sym typeface="Wingdings" pitchFamily="2" charset="2"/>
              </a:rPr>
              <a:t>-1</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alfalfa and tall fescue, respectively)</a:t>
            </a:r>
            <a:endParaRPr kumimoji="0" lang="en-US" sz="1600" b="0"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grpSp>
        <p:nvGrpSpPr>
          <p:cNvPr id="3" name="Gruppieren 2"/>
          <p:cNvGrpSpPr/>
          <p:nvPr/>
        </p:nvGrpSpPr>
        <p:grpSpPr>
          <a:xfrm>
            <a:off x="632990" y="1632396"/>
            <a:ext cx="7581095" cy="4230330"/>
            <a:chOff x="611560" y="1196752"/>
            <a:chExt cx="8485995" cy="4899323"/>
          </a:xfrm>
        </p:grpSpPr>
        <p:grpSp>
          <p:nvGrpSpPr>
            <p:cNvPr id="5" name="Gruppieren 4"/>
            <p:cNvGrpSpPr/>
            <p:nvPr/>
          </p:nvGrpSpPr>
          <p:grpSpPr>
            <a:xfrm>
              <a:off x="611560" y="1196752"/>
              <a:ext cx="7456260" cy="4680520"/>
              <a:chOff x="611560" y="1196752"/>
              <a:chExt cx="7456260" cy="468052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2"/>
                <a:ext cx="745626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843808" y="5489325"/>
                <a:ext cx="100811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first</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4139952" y="5487270"/>
                <a:ext cx="100811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second</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5508104" y="5489325"/>
                <a:ext cx="100811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third cut</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5148064" y="5138404"/>
                <a:ext cx="200096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alfalfa + *grass</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1850951" y="5150854"/>
                <a:ext cx="2000969"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alfalfa</a:t>
                </a:r>
                <a:endParaRPr kumimoji="0" lang="en-US" sz="1600" b="1"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1475657" y="4843077"/>
                <a:ext cx="136815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rhizobia</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3034886" y="4859204"/>
                <a:ext cx="1304803"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rhizobia</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a:off x="4572000" y="4843077"/>
                <a:ext cx="136815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rhizobia</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6186097" y="4843077"/>
                <a:ext cx="1304803" cy="33855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rhizobia</a:t>
                </a:r>
                <a:endParaRPr kumimoji="0" lang="en-US" sz="16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
          <p:nvSpPr>
            <p:cNvPr id="17" name="Textfeld 16"/>
            <p:cNvSpPr txBox="1"/>
            <p:nvPr/>
          </p:nvSpPr>
          <p:spPr>
            <a:xfrm rot="16200000">
              <a:off x="-355817" y="2385489"/>
              <a:ext cx="2290509"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DM yield [</a:t>
              </a:r>
              <a:r>
                <a:rPr kumimoji="0" lang="en-US"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ha</a:t>
              </a:r>
              <a:r>
                <a:rPr kumimoji="0" lang="en-US" sz="14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rot="16200000">
              <a:off x="1056296" y="3996282"/>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1620763" y="3960278"/>
              <a:ext cx="107794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rot="16200000">
              <a:off x="2069161" y="3934876"/>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rot="16200000">
              <a:off x="2578337" y="4031463"/>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rot="16200000">
              <a:off x="3142804" y="3995459"/>
              <a:ext cx="107794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3" name="Textfeld 22"/>
            <p:cNvSpPr txBox="1"/>
            <p:nvPr/>
          </p:nvSpPr>
          <p:spPr>
            <a:xfrm rot="16200000">
              <a:off x="3591202" y="3970057"/>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4" name="Textfeld 23"/>
            <p:cNvSpPr txBox="1"/>
            <p:nvPr/>
          </p:nvSpPr>
          <p:spPr>
            <a:xfrm rot="16200000">
              <a:off x="4100378" y="4029284"/>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5" name="Textfeld 24"/>
            <p:cNvSpPr txBox="1"/>
            <p:nvPr/>
          </p:nvSpPr>
          <p:spPr>
            <a:xfrm rot="16200000">
              <a:off x="4664845" y="3993280"/>
              <a:ext cx="107794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6" name="Textfeld 25"/>
            <p:cNvSpPr txBox="1"/>
            <p:nvPr/>
          </p:nvSpPr>
          <p:spPr>
            <a:xfrm rot="16200000">
              <a:off x="5113243" y="3967878"/>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Textfeld 26"/>
            <p:cNvSpPr txBox="1"/>
            <p:nvPr/>
          </p:nvSpPr>
          <p:spPr>
            <a:xfrm rot="16200000">
              <a:off x="5587418" y="3989296"/>
              <a:ext cx="114995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no lime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8" name="Textfeld 27"/>
            <p:cNvSpPr txBox="1"/>
            <p:nvPr/>
          </p:nvSpPr>
          <p:spPr>
            <a:xfrm rot="16200000">
              <a:off x="6151885" y="3953292"/>
              <a:ext cx="1077942"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topdress</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9" name="Textfeld 28"/>
            <p:cNvSpPr txBox="1"/>
            <p:nvPr/>
          </p:nvSpPr>
          <p:spPr>
            <a:xfrm rot="16200000">
              <a:off x="6600283" y="3927890"/>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Textfeld 29"/>
            <p:cNvSpPr txBox="1"/>
            <p:nvPr/>
          </p:nvSpPr>
          <p:spPr>
            <a:xfrm rot="16200000">
              <a:off x="6972887" y="4144892"/>
              <a:ext cx="1396368"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L. </a:t>
              </a:r>
              <a:r>
                <a:rPr kumimoji="0" lang="en-US" sz="14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t>perenne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Textfeld 31"/>
            <p:cNvSpPr txBox="1"/>
            <p:nvPr/>
          </p:nvSpPr>
          <p:spPr>
            <a:xfrm>
              <a:off x="7471995" y="5449744"/>
              <a:ext cx="162556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(Herrmann et al, 2015)</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47183945"/>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4" y="883146"/>
            <a:ext cx="9081476" cy="528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348" y="97008"/>
            <a:ext cx="9170392" cy="667696"/>
          </a:xfrm>
        </p:spPr>
        <p:txBody>
          <a:bodyPr>
            <a:noAutofit/>
          </a:bodyPr>
          <a:lstStyle/>
          <a:p>
            <a:pPr algn="l">
              <a:spcBef>
                <a:spcPts val="1200"/>
              </a:spcBef>
            </a:pPr>
            <a:r>
              <a:rPr lang="de-DE" sz="2400" b="1" dirty="0" err="1" smtClean="0">
                <a:solidFill>
                  <a:schemeClr val="tx1"/>
                </a:solidFill>
                <a:latin typeface="Arial" pitchFamily="34" charset="0"/>
                <a:cs typeface="Arial" pitchFamily="34" charset="0"/>
                <a:sym typeface="Wingdings" pitchFamily="2" charset="2"/>
              </a:rPr>
              <a:t>Energy</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content</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of</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alfalfa</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and</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alfalfa</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grass</a:t>
            </a:r>
            <a:r>
              <a:rPr lang="de-DE" sz="2400" b="1" dirty="0" smtClean="0">
                <a:solidFill>
                  <a:schemeClr val="tx1"/>
                </a:solidFill>
                <a:latin typeface="Arial" pitchFamily="34" charset="0"/>
                <a:cs typeface="Arial" pitchFamily="34" charset="0"/>
                <a:sym typeface="Wingdings" pitchFamily="2" charset="2"/>
              </a:rPr>
              <a:t> (Bavaria)</a:t>
            </a:r>
            <a:endParaRPr lang="de-DE" sz="2400" b="1" dirty="0">
              <a:solidFill>
                <a:schemeClr val="tx1"/>
              </a:solidFill>
              <a:latin typeface="Arial" pitchFamily="34" charset="0"/>
              <a:cs typeface="Arial" pitchFamily="34" charset="0"/>
              <a:sym typeface="Wingdings" pitchFamily="2" charset="2"/>
            </a:endParaRPr>
          </a:p>
        </p:txBody>
      </p:sp>
      <p:sp>
        <p:nvSpPr>
          <p:cNvPr id="6" name="Textfeld 5"/>
          <p:cNvSpPr txBox="1"/>
          <p:nvPr/>
        </p:nvSpPr>
        <p:spPr>
          <a:xfrm>
            <a:off x="7164287" y="6165304"/>
            <a:ext cx="1493937"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LfL</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67544" y="5746932"/>
            <a:ext cx="407354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average</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energy</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concentration</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marginal</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8841060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40768"/>
            <a:ext cx="8485744" cy="45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56177" y="6289129"/>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Dewhurst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al., 2003)</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3784403" y="5445224"/>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Digestibility</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6" y="1916832"/>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+ 0.6 kg DMI/</a:t>
            </a:r>
            <a:r>
              <a:rPr kumimoji="0" lang="de-DE" sz="1600" b="1"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animal</a:t>
            </a: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/d </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 name="Textfeld 3"/>
          <p:cNvSpPr txBox="1"/>
          <p:nvPr/>
        </p:nvSpPr>
        <p:spPr>
          <a:xfrm>
            <a:off x="341300" y="5806014"/>
            <a:ext cx="79928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High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digestibility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therefore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high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energy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intake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of</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legumes</a:t>
            </a:r>
            <a:r>
              <a:rPr kumimoji="0" lang="de-D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 i.e. </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Alfalfa</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41300" y="404664"/>
            <a:ext cx="79928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Forage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quality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DM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intake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85695663"/>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9512" y="185103"/>
            <a:ext cx="72372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Variety</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trials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in Northern Germany –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performance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on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sand</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323529" y="1278052"/>
            <a:ext cx="8064894" cy="4680520"/>
            <a:chOff x="323529" y="908720"/>
            <a:chExt cx="8064894" cy="4680520"/>
          </a:xfrm>
        </p:grpSpPr>
        <p:grpSp>
          <p:nvGrpSpPr>
            <p:cNvPr id="5" name="Gruppieren 4"/>
            <p:cNvGrpSpPr/>
            <p:nvPr/>
          </p:nvGrpSpPr>
          <p:grpSpPr>
            <a:xfrm>
              <a:off x="323529" y="908720"/>
              <a:ext cx="8064894" cy="4680520"/>
              <a:chOff x="323528" y="1412776"/>
              <a:chExt cx="8555477" cy="504936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412776"/>
                <a:ext cx="8402703" cy="504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835695" y="1412776"/>
                <a:ext cx="6814146"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Average 59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sandy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soil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pH 5.1, GD 5% = 7.7)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5" y="1916832"/>
                <a:ext cx="7043310"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Average 135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(Haplic Luvisol, pH 6.9, GD 5% = 5.2)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 name="Textfeld 1"/>
            <p:cNvSpPr txBox="1"/>
            <p:nvPr/>
          </p:nvSpPr>
          <p:spPr>
            <a:xfrm rot="16200000">
              <a:off x="-654940" y="3026597"/>
              <a:ext cx="2595713"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DM yield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en-US"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1780594103"/>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260648"/>
            <a:ext cx="62646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Alternative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legume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Trifolium </a:t>
            </a:r>
            <a:r>
              <a:rPr kumimoji="0" lang="de-DE" sz="24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pratense</a:t>
            </a:r>
            <a:endParaRPr kumimoji="0" lang="en-US"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Textfeld 16"/>
          <p:cNvSpPr txBox="1"/>
          <p:nvPr/>
        </p:nvSpPr>
        <p:spPr>
          <a:xfrm>
            <a:off x="387927" y="5521864"/>
            <a:ext cx="9144000" cy="126188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mixture 1: 21, 21, 29, 29%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italian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hybrid, perennial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rygrass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red clover, respectively</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mixture 2: 67 and 33% perennial ryegrass and red clover, respectively</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mixture 3: 17, 33, 17, 20, 13% perennial ryegrass, meadow fescue, timothy, red clover, white clover, respectively</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683568" y="1029045"/>
            <a:ext cx="6948264" cy="4265327"/>
            <a:chOff x="683568" y="1029045"/>
            <a:chExt cx="6948264" cy="4265327"/>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1052736"/>
              <a:ext cx="6948264" cy="42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83568" y="4888170"/>
              <a:ext cx="302433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red</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clover</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3925813" y="4888170"/>
              <a:ext cx="324036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red</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clover</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9209459">
              <a:off x="1016962" y="3888846"/>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variety</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rot="19209459">
              <a:off x="2021984" y="3888845"/>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variety</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rot="19209459">
              <a:off x="2961340" y="3844507"/>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variety</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rot="19209459">
              <a:off x="3524948" y="4067457"/>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mixture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rot="19209459">
              <a:off x="4485836"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mixture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Textfeld 15"/>
            <p:cNvSpPr txBox="1"/>
            <p:nvPr/>
          </p:nvSpPr>
          <p:spPr>
            <a:xfrm rot="19209459">
              <a:off x="5470208"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mixture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383332" y="2095947"/>
              <a:ext cx="25031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DM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yield</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de-DE" sz="1800" b="1"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a:off x="2063371" y="11603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2013</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a:off x="3491880" y="11742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2014</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a:off x="4860032" y="1174204"/>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2015</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3063393868"/>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6104" y="1514554"/>
            <a:ext cx="9144000" cy="3077766"/>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grassland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slurry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after last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cut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low</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efficiency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sward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degradation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higher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a:t>
            </a:r>
            <a:r>
              <a:rPr kumimoji="0" lang="de-DE" sz="1800" b="0" i="0" u="none" strike="noStrike" kern="1200" cap="none" spc="0" normalizeH="0" baseline="-25000" noProof="0" dirty="0" smtClean="0">
                <a:ln>
                  <a:noFill/>
                </a:ln>
                <a:solidFill>
                  <a:prstClr val="black"/>
                </a:solidFill>
                <a:effectLst/>
                <a:uLnTx/>
                <a:uFillTx/>
                <a:latin typeface="Arial" pitchFamily="34" charset="0"/>
                <a:ea typeface="+mn-ea"/>
                <a:cs typeface="Arial" pitchFamily="34" charset="0"/>
              </a:rPr>
              <a:t>2</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production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Principally alfalfa grown on light sandy soils possible (lime + inoculation with vital rhizobia strains necessary)</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Very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good</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forage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quality</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high </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contents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up</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350 kg N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year</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Performance good to marginal – red clover more adapted (&gt;100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DM ha</a:t>
            </a:r>
            <a:r>
              <a:rPr kumimoji="0" lang="en-US"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No fertilization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required </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Option for farms with problems to fulfill nutrient balances  (‘</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homegrown protein’</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64692" y="341842"/>
            <a:ext cx="7070581" cy="830997"/>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Adaptation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for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livestock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production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sites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the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northern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german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plain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sandy</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soil</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low</a:t>
            </a:r>
            <a:r>
              <a:rPr kumimoji="0" lang="de-DE" sz="2400" b="1" i="0" u="none" strike="noStrike" kern="1200" cap="none" spc="0" normalizeH="0" baseline="0" noProof="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pH)</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135410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671" y="594622"/>
            <a:ext cx="7310911" cy="1196997"/>
          </a:xfrm>
        </p:spPr>
        <p:txBody>
          <a:bodyPr/>
          <a:lstStyle/>
          <a:p>
            <a:r>
              <a:rPr lang="en-US" sz="2400" dirty="0">
                <a:solidFill>
                  <a:schemeClr val="tx1"/>
                </a:solidFill>
                <a:latin typeface="+mn-lt"/>
              </a:rPr>
              <a:t>S</a:t>
            </a:r>
            <a:r>
              <a:rPr lang="en-US" sz="2400" dirty="0" smtClean="0">
                <a:solidFill>
                  <a:schemeClr val="tx1"/>
                </a:solidFill>
                <a:latin typeface="+mn-lt"/>
              </a:rPr>
              <a:t>emi-natural permanent pastures </a:t>
            </a:r>
            <a:r>
              <a:rPr lang="en-US" sz="2400" dirty="0">
                <a:solidFill>
                  <a:schemeClr val="tx1"/>
                </a:solidFill>
                <a:latin typeface="+mn-lt"/>
              </a:rPr>
              <a:t>in Sweden are best suited for lighter beef breeds, recruitment heifers, horses and sheep</a:t>
            </a:r>
            <a:endParaRPr lang="es-ES" sz="2400" dirty="0">
              <a:solidFill>
                <a:schemeClr val="tx1"/>
              </a:solidFill>
              <a:latin typeface="+mn-lt"/>
            </a:endParaRPr>
          </a:p>
        </p:txBody>
      </p:sp>
      <p:pic>
        <p:nvPicPr>
          <p:cNvPr id="7" name="Bildobjekt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8102" y="1922165"/>
            <a:ext cx="6925558" cy="4537939"/>
          </a:xfrm>
          <a:prstGeom prst="rect">
            <a:avLst/>
          </a:prstGeom>
        </p:spPr>
      </p:pic>
      <p:sp>
        <p:nvSpPr>
          <p:cNvPr id="10" name="textruta 9"/>
          <p:cNvSpPr txBox="1"/>
          <p:nvPr/>
        </p:nvSpPr>
        <p:spPr>
          <a:xfrm>
            <a:off x="6764297" y="6083337"/>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9763078"/>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Poland</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365808408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826" y="1629174"/>
            <a:ext cx="6263927" cy="1470025"/>
          </a:xfrm>
        </p:spPr>
        <p:txBody>
          <a:bodyPr/>
          <a:lstStyle/>
          <a:p>
            <a:pPr algn="l"/>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Effective use </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of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permanent grassland in the </a:t>
            </a:r>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feeding</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of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dairy cows in Poland</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a:t>
            </a:r>
            <a:b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br>
            <a:endParaRPr lang="de-D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a:xfrm>
            <a:off x="468313" y="4365104"/>
            <a:ext cx="5831880" cy="560854"/>
          </a:xfrm>
        </p:spPr>
        <p:txBody>
          <a:bodyPr/>
          <a:lstStyle/>
          <a:p>
            <a:r>
              <a:rPr lang="pl-PL" altLang="pl-PL" b="1" dirty="0">
                <a:solidFill>
                  <a:schemeClr val="tx1"/>
                </a:solidFill>
                <a:latin typeface="Tahoma" panose="020B0604030504040204" pitchFamily="34" charset="0"/>
              </a:rPr>
              <a:t>Piotr </a:t>
            </a:r>
            <a:r>
              <a:rPr lang="pl-PL" altLang="pl-PL" b="1" dirty="0" smtClean="0">
                <a:solidFill>
                  <a:schemeClr val="tx1"/>
                </a:solidFill>
                <a:latin typeface="Tahoma" panose="020B0604030504040204" pitchFamily="34" charset="0"/>
              </a:rPr>
              <a:t>Goliński</a:t>
            </a:r>
          </a:p>
          <a:p>
            <a:r>
              <a:rPr lang="pl-PL" altLang="pl-PL" b="1" dirty="0" smtClean="0">
                <a:solidFill>
                  <a:schemeClr val="tx1"/>
                </a:solidFill>
                <a:latin typeface="Tahoma" panose="020B0604030504040204" pitchFamily="34" charset="0"/>
              </a:rPr>
              <a:t>Barbara Golińska</a:t>
            </a:r>
            <a:endParaRPr lang="pl-PL" altLang="pl-PL" b="1" dirty="0">
              <a:solidFill>
                <a:schemeClr val="tx1"/>
              </a:solidFill>
              <a:latin typeface="Tahoma" panose="020B0604030504040204" pitchFamily="34" charset="0"/>
            </a:endParaRPr>
          </a:p>
          <a:p>
            <a:r>
              <a:rPr lang="pl-PL" altLang="pl-PL" b="1" dirty="0" smtClean="0">
                <a:solidFill>
                  <a:schemeClr val="tx1"/>
                </a:solidFill>
                <a:latin typeface="Tahoma" panose="020B0604030504040204" pitchFamily="34" charset="0"/>
              </a:rPr>
              <a:t>Artur Paszkowski</a:t>
            </a:r>
          </a:p>
          <a:p>
            <a:endParaRPr lang="pl-PL" altLang="pl-PL" b="1" baseline="30000" dirty="0">
              <a:solidFill>
                <a:schemeClr val="tx1"/>
              </a:solidFill>
              <a:latin typeface="Tahoma" panose="020B0604030504040204" pitchFamily="34" charset="0"/>
            </a:endParaRPr>
          </a:p>
          <a:p>
            <a:endParaRPr lang="de-DE" dirty="0"/>
          </a:p>
        </p:txBody>
      </p:sp>
      <p:sp>
        <p:nvSpPr>
          <p:cNvPr id="4" name="Text Box 3"/>
          <p:cNvSpPr txBox="1">
            <a:spLocks noChangeArrowheads="1"/>
          </p:cNvSpPr>
          <p:nvPr/>
        </p:nvSpPr>
        <p:spPr bwMode="auto">
          <a:xfrm>
            <a:off x="981413" y="116631"/>
            <a:ext cx="5102755" cy="943200"/>
          </a:xfrm>
          <a:prstGeom prst="rect">
            <a:avLst/>
          </a:prstGeom>
          <a:solidFill>
            <a:schemeClr val="accent1"/>
          </a:solidFill>
          <a:ln w="9525">
            <a:noFill/>
            <a:miter lim="800000"/>
            <a:headEnd/>
            <a:tailEnd/>
          </a:ln>
          <a:effectLst/>
        </p:spPr>
        <p:txBody>
          <a:bodyPr wrap="square">
            <a:noAutofit/>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Department </a:t>
            </a:r>
            <a:r>
              <a:rPr kumimoji="0" lang="en-US"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of Grassland </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and Natural Landscape Sciences</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pic>
        <p:nvPicPr>
          <p:cNvPr id="5" name="Picture 11" descr="Logo%20anglojezycz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5052" y="1059831"/>
            <a:ext cx="1632351" cy="8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570059"/>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1" y="116632"/>
            <a:ext cx="5544615" cy="936104"/>
          </a:xfrm>
        </p:spPr>
        <p:txBody>
          <a:bodyPr/>
          <a:lstStyle/>
          <a:p>
            <a:r>
              <a:rPr lang="pl-PL" altLang="pl-PL" sz="2800" b="1" dirty="0" err="1" smtClean="0">
                <a:solidFill>
                  <a:srgbClr val="006600"/>
                </a:solidFill>
                <a:latin typeface="Tahoma" panose="020B0604030504040204" pitchFamily="34" charset="0"/>
              </a:rPr>
              <a:t>Utilized</a:t>
            </a:r>
            <a:r>
              <a:rPr lang="pl-PL" altLang="pl-PL" sz="2800" b="1" dirty="0">
                <a:solidFill>
                  <a:srgbClr val="006600"/>
                </a:solidFill>
                <a:latin typeface="Tahoma" panose="020B0604030504040204" pitchFamily="34" charset="0"/>
              </a:rPr>
              <a:t> </a:t>
            </a:r>
            <a:r>
              <a:rPr lang="pl-PL" altLang="pl-PL" sz="2800" b="1" dirty="0" err="1" smtClean="0">
                <a:solidFill>
                  <a:srgbClr val="006600"/>
                </a:solidFill>
                <a:latin typeface="Tahoma" panose="020B0604030504040204" pitchFamily="34" charset="0"/>
              </a:rPr>
              <a:t>agricultural</a:t>
            </a:r>
            <a:r>
              <a:rPr lang="pl-PL" altLang="pl-PL" sz="2800" b="1" dirty="0" smtClean="0">
                <a:solidFill>
                  <a:srgbClr val="006600"/>
                </a:solidFill>
                <a:latin typeface="Tahoma" panose="020B0604030504040204" pitchFamily="34" charset="0"/>
              </a:rPr>
              <a:t> </a:t>
            </a:r>
            <a:r>
              <a:rPr lang="pl-PL" altLang="pl-PL" sz="2800" b="1" dirty="0" err="1">
                <a:solidFill>
                  <a:srgbClr val="006600"/>
                </a:solidFill>
                <a:latin typeface="Tahoma" panose="020B0604030504040204" pitchFamily="34" charset="0"/>
              </a:rPr>
              <a:t>area</a:t>
            </a:r>
            <a:r>
              <a:rPr lang="pl-PL" altLang="pl-PL" sz="2800" b="1" dirty="0">
                <a:solidFill>
                  <a:srgbClr val="006600"/>
                </a:solidFill>
                <a:latin typeface="Tahoma" panose="020B0604030504040204" pitchFamily="34" charset="0"/>
              </a:rPr>
              <a:t> </a:t>
            </a:r>
            <a:r>
              <a:rPr lang="pl-PL" altLang="pl-PL" sz="2800" b="1" dirty="0" smtClean="0">
                <a:solidFill>
                  <a:srgbClr val="006600"/>
                </a:solidFill>
                <a:latin typeface="Tahoma" panose="020B0604030504040204" pitchFamily="34" charset="0"/>
              </a:rPr>
              <a:t/>
            </a:r>
            <a:br>
              <a:rPr lang="pl-PL" altLang="pl-PL" sz="2800" b="1" dirty="0" smtClean="0">
                <a:solidFill>
                  <a:srgbClr val="006600"/>
                </a:solidFill>
                <a:latin typeface="Tahoma" panose="020B0604030504040204" pitchFamily="34" charset="0"/>
              </a:rPr>
            </a:br>
            <a:r>
              <a:rPr lang="pl-PL" altLang="pl-PL" sz="2800" b="1" dirty="0" smtClean="0">
                <a:solidFill>
                  <a:srgbClr val="006600"/>
                </a:solidFill>
                <a:latin typeface="Tahoma" panose="020B0604030504040204" pitchFamily="34" charset="0"/>
              </a:rPr>
              <a:t>in </a:t>
            </a:r>
            <a:r>
              <a:rPr lang="pl-PL" altLang="pl-PL" sz="2800" b="1" dirty="0">
                <a:solidFill>
                  <a:srgbClr val="006600"/>
                </a:solidFill>
                <a:latin typeface="Tahoma" panose="020B0604030504040204" pitchFamily="34" charset="0"/>
              </a:rPr>
              <a:t>Poland </a:t>
            </a:r>
            <a:r>
              <a:rPr lang="pl-PL" altLang="pl-PL" sz="2800" b="1" dirty="0" smtClean="0">
                <a:solidFill>
                  <a:srgbClr val="006600"/>
                </a:solidFill>
                <a:latin typeface="Tahoma" panose="020B0604030504040204" pitchFamily="34" charset="0"/>
              </a:rPr>
              <a:t>(</a:t>
            </a:r>
            <a:r>
              <a:rPr lang="pl-PL" altLang="pl-PL" sz="2800" b="1" dirty="0" err="1">
                <a:solidFill>
                  <a:srgbClr val="006600"/>
                </a:solidFill>
                <a:latin typeface="Tahoma" panose="020B0604030504040204" pitchFamily="34" charset="0"/>
              </a:rPr>
              <a:t>thous</a:t>
            </a:r>
            <a:r>
              <a:rPr lang="pl-PL" altLang="pl-PL" sz="2800" b="1" dirty="0">
                <a:solidFill>
                  <a:srgbClr val="006600"/>
                </a:solidFill>
                <a:latin typeface="Tahoma" panose="020B0604030504040204" pitchFamily="34" charset="0"/>
              </a:rPr>
              <a:t>. ha)</a:t>
            </a:r>
            <a:endParaRPr lang="de-DE" sz="2800" dirty="0"/>
          </a:p>
        </p:txBody>
      </p:sp>
      <p:graphicFrame>
        <p:nvGraphicFramePr>
          <p:cNvPr id="6" name="Symbol zastępczy zawartości 5"/>
          <p:cNvGraphicFramePr>
            <a:graphicFrameLocks noGrp="1"/>
          </p:cNvGraphicFramePr>
          <p:nvPr>
            <p:ph idx="1"/>
            <p:extLst/>
          </p:nvPr>
        </p:nvGraphicFramePr>
        <p:xfrm>
          <a:off x="179512" y="1628800"/>
          <a:ext cx="8568952" cy="2743935"/>
        </p:xfrm>
        <a:graphic>
          <a:graphicData uri="http://schemas.openxmlformats.org/drawingml/2006/table">
            <a:tbl>
              <a:tblPr firstRow="1" firstCol="1" bandRow="1">
                <a:tableStyleId>{F5AB1C69-6EDB-4FF4-983F-18BD219EF322}</a:tableStyleId>
              </a:tblPr>
              <a:tblGrid>
                <a:gridCol w="3178042">
                  <a:extLst>
                    <a:ext uri="{9D8B030D-6E8A-4147-A177-3AD203B41FA5}">
                      <a16:colId xmlns:a16="http://schemas.microsoft.com/office/drawing/2014/main" val="20000"/>
                    </a:ext>
                  </a:extLst>
                </a:gridCol>
                <a:gridCol w="1078182">
                  <a:extLst>
                    <a:ext uri="{9D8B030D-6E8A-4147-A177-3AD203B41FA5}">
                      <a16:colId xmlns:a16="http://schemas.microsoft.com/office/drawing/2014/main" val="20001"/>
                    </a:ext>
                  </a:extLst>
                </a:gridCol>
                <a:gridCol w="1078182">
                  <a:extLst>
                    <a:ext uri="{9D8B030D-6E8A-4147-A177-3AD203B41FA5}">
                      <a16:colId xmlns:a16="http://schemas.microsoft.com/office/drawing/2014/main" val="20002"/>
                    </a:ext>
                  </a:extLst>
                </a:gridCol>
                <a:gridCol w="1078182">
                  <a:extLst>
                    <a:ext uri="{9D8B030D-6E8A-4147-A177-3AD203B41FA5}">
                      <a16:colId xmlns:a16="http://schemas.microsoft.com/office/drawing/2014/main" val="20003"/>
                    </a:ext>
                  </a:extLst>
                </a:gridCol>
                <a:gridCol w="1078182">
                  <a:extLst>
                    <a:ext uri="{9D8B030D-6E8A-4147-A177-3AD203B41FA5}">
                      <a16:colId xmlns:a16="http://schemas.microsoft.com/office/drawing/2014/main" val="20004"/>
                    </a:ext>
                  </a:extLst>
                </a:gridCol>
                <a:gridCol w="1078182">
                  <a:extLst>
                    <a:ext uri="{9D8B030D-6E8A-4147-A177-3AD203B41FA5}">
                      <a16:colId xmlns:a16="http://schemas.microsoft.com/office/drawing/2014/main" val="20005"/>
                    </a:ext>
                  </a:extLst>
                </a:gridCol>
              </a:tblGrid>
              <a:tr h="303001">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2005	</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b="1"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sz="2400" kern="1200" dirty="0" err="1" smtClean="0">
                          <a:ln>
                            <a:noFill/>
                          </a:ln>
                        </a:rPr>
                        <a:t>Arable</a:t>
                      </a:r>
                      <a:r>
                        <a:rPr lang="pl-PL" sz="2400" kern="1200" dirty="0" smtClean="0">
                          <a:ln>
                            <a:noFill/>
                          </a:ln>
                        </a:rPr>
                        <a:t> land</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14388</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13940</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12220</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10428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10757</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40994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altLang="pl-PL" sz="1200" kern="1200" dirty="0" smtClean="0">
                          <a:ln>
                            <a:noFill/>
                          </a:ln>
                        </a:rPr>
                        <a:t>of</a:t>
                      </a:r>
                      <a:r>
                        <a:rPr lang="pl-PL" altLang="pl-PL" sz="1200" kern="1200" baseline="0" dirty="0" smtClean="0">
                          <a:ln>
                            <a:noFill/>
                          </a:ln>
                        </a:rPr>
                        <a:t> </a:t>
                      </a:r>
                      <a:r>
                        <a:rPr lang="pl-PL" altLang="pl-PL" sz="1200" kern="1200" baseline="0" dirty="0" err="1" smtClean="0">
                          <a:ln>
                            <a:noFill/>
                          </a:ln>
                        </a:rPr>
                        <a:t>which</a:t>
                      </a:r>
                      <a:r>
                        <a:rPr lang="pl-PL" altLang="pl-PL" sz="1200" kern="1200" dirty="0" smtClean="0">
                          <a:ln>
                            <a:noFill/>
                          </a:ln>
                        </a:rPr>
                        <a:t> </a:t>
                      </a:r>
                      <a:r>
                        <a:rPr lang="pl-PL" altLang="pl-PL" sz="2400" kern="1200" dirty="0" smtClean="0">
                          <a:ln>
                            <a:noFill/>
                          </a:ln>
                        </a:rPr>
                        <a:t/>
                      </a:r>
                      <a:br>
                        <a:rPr lang="pl-PL" altLang="pl-PL" sz="2400" kern="1200" dirty="0" smtClean="0">
                          <a:ln>
                            <a:noFill/>
                          </a:ln>
                        </a:rPr>
                      </a:br>
                      <a:r>
                        <a:rPr lang="pl-PL" altLang="pl-PL" sz="2400" kern="1200" dirty="0" smtClean="0">
                          <a:ln>
                            <a:noFill/>
                          </a:ln>
                        </a:rPr>
                        <a:t>  </a:t>
                      </a:r>
                      <a:r>
                        <a:rPr lang="pl-PL" sz="2400" dirty="0" err="1" smtClean="0">
                          <a:ln>
                            <a:noFill/>
                          </a:ln>
                        </a:rPr>
                        <a:t>Temporary</a:t>
                      </a:r>
                      <a:r>
                        <a:rPr lang="pl-PL" sz="2400" baseline="0" dirty="0" smtClean="0">
                          <a:ln>
                            <a:noFill/>
                          </a:ln>
                        </a:rPr>
                        <a:t> </a:t>
                      </a:r>
                      <a:r>
                        <a:rPr lang="pl-PL" sz="2400" baseline="0" dirty="0" err="1" smtClean="0">
                          <a:ln>
                            <a:noFill/>
                          </a:ln>
                        </a:rPr>
                        <a:t>grassland</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n/a</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kern="1200" dirty="0" smtClean="0">
                          <a:ln>
                            <a:noFill/>
                          </a:ln>
                        </a:rPr>
                        <a:t>n/a</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414</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lgn="l" defTabSz="914400" rtl="0" eaLnBrk="1" latinLnBrk="0" hangingPunct="1"/>
                      <a:r>
                        <a:rPr lang="pl-PL" sz="2400" kern="1200" dirty="0" smtClean="0">
                          <a:ln>
                            <a:noFill/>
                          </a:ln>
                        </a:rPr>
                        <a:t>Permanent</a:t>
                      </a:r>
                      <a:r>
                        <a:rPr lang="pl-PL" sz="2400" kern="1200" baseline="0" dirty="0" smtClean="0">
                          <a:ln>
                            <a:noFill/>
                          </a:ln>
                        </a:rPr>
                        <a:t> </a:t>
                      </a:r>
                      <a:r>
                        <a:rPr lang="pl-PL" sz="2400" kern="1200" baseline="0" dirty="0" err="1" smtClean="0">
                          <a:ln>
                            <a:noFill/>
                          </a:ln>
                        </a:rPr>
                        <a:t>m</a:t>
                      </a:r>
                      <a:r>
                        <a:rPr lang="pl-PL" sz="2400" kern="1200" dirty="0" err="1" smtClean="0">
                          <a:ln>
                            <a:noFill/>
                          </a:ln>
                        </a:rPr>
                        <a:t>eadows</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2475</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2503</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2528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2629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2796</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r>
                        <a:rPr lang="pl-PL" sz="2400" dirty="0" smtClean="0">
                          <a:ln>
                            <a:noFill/>
                          </a:ln>
                        </a:rPr>
                        <a:t>Permanent </a:t>
                      </a:r>
                      <a:r>
                        <a:rPr lang="pl-PL" sz="2400" dirty="0" err="1" smtClean="0">
                          <a:ln>
                            <a:noFill/>
                          </a:ln>
                        </a:rPr>
                        <a:t>pastures</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1585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1369</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859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654</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375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57125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 4_r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7" y="935447"/>
            <a:ext cx="5544617" cy="52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041339" y="44624"/>
            <a:ext cx="8100391" cy="83099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Location</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of</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permanent grassland </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(PG) </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 Poland </a:t>
            </a:r>
            <a:endPar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bas</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ed</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on remote sensing</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pole tekstowe 4"/>
          <p:cNvSpPr txBox="1"/>
          <p:nvPr/>
        </p:nvSpPr>
        <p:spPr>
          <a:xfrm>
            <a:off x="6705601" y="839034"/>
            <a:ext cx="2438398" cy="861774"/>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Area</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of PG</a:t>
            </a:r>
            <a:b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3.17 mln ha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ole tekstowe 5"/>
          <p:cNvSpPr txBox="1"/>
          <p:nvPr/>
        </p:nvSpPr>
        <p:spPr>
          <a:xfrm>
            <a:off x="6732240" y="1744360"/>
            <a:ext cx="2411759" cy="89255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Share of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PG</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in </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AUA</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4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21.7%</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ole tekstowe 6"/>
          <p:cNvSpPr txBox="1"/>
          <p:nvPr/>
        </p:nvSpPr>
        <p:spPr>
          <a:xfrm>
            <a:off x="6732241" y="2708920"/>
            <a:ext cx="2411759" cy="1323439"/>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High</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habitat and </a:t>
            </a:r>
            <a:r>
              <a:rPr kumimoji="0" lang="en-US" sz="1600" b="1" i="0" u="none" strike="noStrike" kern="1200" cap="none" spc="0" normalizeH="0" baseline="0" noProof="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physiographic diversity,</a:t>
            </a:r>
            <a:endPar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limit</a:t>
            </a:r>
            <a:r>
              <a:rPr kumimoji="0" lang="pl-PL"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ing</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the intensity of their use</a:t>
            </a:r>
            <a:endParaRPr kumimoji="0" lang="pl-PL" sz="16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6705602" y="4149080"/>
            <a:ext cx="2455334" cy="193899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Intens</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iv</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 </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PG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producing good fodder</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around 50% of the area </a:t>
            </a:r>
            <a:endPar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Extensive</a:t>
            </a:r>
            <a:r>
              <a:rPr kumimoji="0" lang="pl-PL" sz="1500" b="1" i="0" u="none" strike="noStrike" kern="1200" cap="none" spc="0" normalizeH="0" baseline="0" noProof="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PG,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natural and semi-natural meadows and pastures</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about 50% of the area</a:t>
            </a:r>
            <a:endParaRPr kumimoji="0" lang="pl-PL" sz="1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 Box 2"/>
          <p:cNvSpPr txBox="1">
            <a:spLocks noChangeArrowheads="1"/>
          </p:cNvSpPr>
          <p:nvPr/>
        </p:nvSpPr>
        <p:spPr bwMode="auto">
          <a:xfrm>
            <a:off x="323528" y="5949860"/>
            <a:ext cx="3528392" cy="215444"/>
          </a:xfrm>
          <a:prstGeom prst="rect">
            <a:avLst/>
          </a:prstGeom>
          <a:noFill/>
          <a:ln>
            <a:noFill/>
          </a:ln>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marL="812800" indent="-8128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12800" marR="0" lvl="1" indent="-812800" algn="l" defTabSz="914400" rtl="0" eaLnBrk="0" fontAlgn="base" latinLnBrk="0" hangingPunct="0">
              <a:lnSpc>
                <a:spcPct val="100000"/>
              </a:lnSpc>
              <a:spcBef>
                <a:spcPct val="4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Dąbrowska-Zielińska et al., 2015 </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4951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15616" y="188640"/>
            <a:ext cx="5760640" cy="936104"/>
          </a:xfrm>
        </p:spPr>
        <p:txBody>
          <a:bodyPr/>
          <a:lstStyle/>
          <a:p>
            <a:r>
              <a:rPr lang="en-US" altLang="pl-PL" sz="2800" b="1" kern="1200" dirty="0" smtClean="0">
                <a:solidFill>
                  <a:srgbClr val="006600"/>
                </a:solidFill>
                <a:latin typeface="Tahoma" panose="020B0604030504040204" pitchFamily="34" charset="0"/>
                <a:ea typeface="+mn-ea"/>
                <a:cs typeface="+mn-cs"/>
              </a:rPr>
              <a:t>Share of permanent grassland </a:t>
            </a:r>
            <a:r>
              <a:rPr lang="pl-PL" altLang="pl-PL" sz="2800" b="1" kern="1200" dirty="0" smtClean="0">
                <a:solidFill>
                  <a:srgbClr val="006600"/>
                </a:solidFill>
                <a:latin typeface="Tahoma" panose="020B0604030504040204" pitchFamily="34" charset="0"/>
                <a:ea typeface="+mn-ea"/>
                <a:cs typeface="+mn-cs"/>
              </a:rPr>
              <a:t/>
            </a:r>
            <a:br>
              <a:rPr lang="pl-PL" altLang="pl-PL" sz="2800" b="1" kern="1200" dirty="0" smtClean="0">
                <a:solidFill>
                  <a:srgbClr val="006600"/>
                </a:solidFill>
                <a:latin typeface="Tahoma" panose="020B0604030504040204" pitchFamily="34" charset="0"/>
                <a:ea typeface="+mn-ea"/>
                <a:cs typeface="+mn-cs"/>
              </a:rPr>
            </a:br>
            <a:r>
              <a:rPr lang="en-US" altLang="pl-PL" sz="2800" b="1" kern="1200" dirty="0" smtClean="0">
                <a:solidFill>
                  <a:srgbClr val="006600"/>
                </a:solidFill>
                <a:latin typeface="Tahoma" panose="020B0604030504040204" pitchFamily="34" charset="0"/>
                <a:ea typeface="+mn-ea"/>
                <a:cs typeface="+mn-cs"/>
              </a:rPr>
              <a:t>in structure of </a:t>
            </a:r>
            <a:r>
              <a:rPr lang="pl-PL" altLang="pl-PL" sz="2800" b="1" kern="1200" dirty="0" smtClean="0">
                <a:solidFill>
                  <a:srgbClr val="006600"/>
                </a:solidFill>
                <a:latin typeface="Tahoma" panose="020B0604030504040204" pitchFamily="34" charset="0"/>
                <a:ea typeface="+mn-ea"/>
                <a:cs typeface="+mn-cs"/>
              </a:rPr>
              <a:t>UA</a:t>
            </a:r>
            <a:r>
              <a:rPr lang="en-US" altLang="pl-PL" sz="2800" b="1" kern="1200" dirty="0" smtClean="0">
                <a:solidFill>
                  <a:srgbClr val="006600"/>
                </a:solidFill>
                <a:latin typeface="Tahoma" panose="020B0604030504040204" pitchFamily="34" charset="0"/>
                <a:ea typeface="+mn-ea"/>
                <a:cs typeface="+mn-cs"/>
              </a:rPr>
              <a:t>A in selected voivodships</a:t>
            </a:r>
            <a:r>
              <a:rPr lang="pl-PL" altLang="pl-PL" sz="2800" b="1" kern="1200" dirty="0" smtClean="0">
                <a:solidFill>
                  <a:srgbClr val="006600"/>
                </a:solidFill>
                <a:latin typeface="Tahoma" panose="020B0604030504040204" pitchFamily="34" charset="0"/>
                <a:ea typeface="+mn-ea"/>
                <a:cs typeface="+mn-cs"/>
              </a:rPr>
              <a:t> (%)</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1507" name="Object 3"/>
          <p:cNvGraphicFramePr>
            <a:graphicFrameLocks noGrp="1" noChangeAspect="1"/>
          </p:cNvGraphicFramePr>
          <p:nvPr>
            <p:ph idx="1"/>
            <p:extLst/>
          </p:nvPr>
        </p:nvGraphicFramePr>
        <p:xfrm>
          <a:off x="702469" y="1874837"/>
          <a:ext cx="7431881" cy="3868160"/>
        </p:xfrm>
        <a:graphic>
          <a:graphicData uri="http://schemas.openxmlformats.org/presentationml/2006/ole">
            <mc:AlternateContent xmlns:mc="http://schemas.openxmlformats.org/markup-compatibility/2006">
              <mc:Choice xmlns:v="urn:schemas-microsoft-com:vml" Requires="v">
                <p:oleObj spid="_x0000_s12326" name="Chart" r:id="rId4" imgW="11858492" imgH="6172200" progId="MSGraph.Chart.8">
                  <p:embed followColorScheme="full"/>
                </p:oleObj>
              </mc:Choice>
              <mc:Fallback>
                <p:oleObj name="Chart" r:id="rId4" imgW="11858492" imgH="6172200" progId="MSGraph.Chart.8">
                  <p:embed followColorScheme="full"/>
                  <p:pic>
                    <p:nvPicPr>
                      <p:cNvPr id="21507" name="Object 3"/>
                      <p:cNvPicPr>
                        <a:picLocks noGrp="1" noChangeAspect="1" noChangeArrowheads="1"/>
                      </p:cNvPicPr>
                      <p:nvPr/>
                    </p:nvPicPr>
                    <p:blipFill>
                      <a:blip r:embed="rId5"/>
                      <a:srcRect/>
                      <a:stretch>
                        <a:fillRect/>
                      </a:stretch>
                    </p:blipFill>
                    <p:spPr bwMode="auto">
                      <a:xfrm>
                        <a:off x="702469" y="1874837"/>
                        <a:ext cx="7431881" cy="3868160"/>
                      </a:xfrm>
                      <a:prstGeom prst="rect">
                        <a:avLst/>
                      </a:prstGeom>
                      <a:noFill/>
                      <a:extLst/>
                    </p:spPr>
                  </p:pic>
                </p:oleObj>
              </mc:Fallback>
            </mc:AlternateContent>
          </a:graphicData>
        </a:graphic>
      </p:graphicFrame>
      <p:pic>
        <p:nvPicPr>
          <p:cNvPr id="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739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15616" y="143085"/>
            <a:ext cx="5760640" cy="936104"/>
          </a:xfrm>
        </p:spPr>
        <p:txBody>
          <a:bodyPr/>
          <a:lstStyle/>
          <a:p>
            <a:r>
              <a:rPr lang="en-US" altLang="pl-PL" sz="2800" b="1" kern="1200" dirty="0" smtClean="0">
                <a:solidFill>
                  <a:srgbClr val="006600"/>
                </a:solidFill>
                <a:latin typeface="Tahoma" panose="020B0604030504040204" pitchFamily="34" charset="0"/>
                <a:ea typeface="+mn-ea"/>
                <a:cs typeface="+mn-cs"/>
              </a:rPr>
              <a:t>Stock of cattle and dairy cows in Poland (</a:t>
            </a:r>
            <a:r>
              <a:rPr lang="en-US" altLang="pl-PL" sz="2800" b="1" kern="1200" dirty="0" err="1" smtClean="0">
                <a:solidFill>
                  <a:srgbClr val="006600"/>
                </a:solidFill>
                <a:latin typeface="Tahoma" panose="020B0604030504040204" pitchFamily="34" charset="0"/>
                <a:ea typeface="+mn-ea"/>
                <a:cs typeface="+mn-cs"/>
              </a:rPr>
              <a:t>thous</a:t>
            </a:r>
            <a:r>
              <a:rPr lang="pl-PL" altLang="pl-PL" sz="2800" b="1" kern="1200" dirty="0" smtClean="0">
                <a:solidFill>
                  <a:srgbClr val="006600"/>
                </a:solidFill>
                <a:latin typeface="Tahoma" panose="020B0604030504040204" pitchFamily="34" charset="0"/>
                <a:ea typeface="+mn-ea"/>
                <a:cs typeface="+mn-cs"/>
              </a:rPr>
              <a:t>. </a:t>
            </a:r>
            <a:r>
              <a:rPr lang="pl-PL" altLang="pl-PL" sz="2800" b="1" kern="1200" dirty="0" err="1" smtClean="0">
                <a:solidFill>
                  <a:srgbClr val="006600"/>
                </a:solidFill>
                <a:latin typeface="Tahoma" panose="020B0604030504040204" pitchFamily="34" charset="0"/>
                <a:ea typeface="+mn-ea"/>
                <a:cs typeface="+mn-cs"/>
              </a:rPr>
              <a:t>heads</a:t>
            </a:r>
            <a:r>
              <a:rPr lang="en-US" altLang="pl-PL" sz="2800" b="1" kern="1200" dirty="0" smtClean="0">
                <a:solidFill>
                  <a:srgbClr val="006600"/>
                </a:solidFill>
                <a:latin typeface="Tahoma" panose="020B0604030504040204" pitchFamily="34" charset="0"/>
                <a:ea typeface="+mn-ea"/>
                <a:cs typeface="+mn-cs"/>
              </a:rPr>
              <a:t>)</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nvPr>
        </p:nvGraphicFramePr>
        <p:xfrm>
          <a:off x="78663" y="2350368"/>
          <a:ext cx="8917800" cy="1859280"/>
        </p:xfrm>
        <a:graphic>
          <a:graphicData uri="http://schemas.openxmlformats.org/drawingml/2006/table">
            <a:tbl>
              <a:tblPr firstRow="1" firstCol="1" bandRow="1">
                <a:tableStyleId>{F5AB1C69-6EDB-4FF4-983F-18BD219EF322}</a:tableStyleId>
              </a:tblPr>
              <a:tblGrid>
                <a:gridCol w="2850263">
                  <a:extLst>
                    <a:ext uri="{9D8B030D-6E8A-4147-A177-3AD203B41FA5}">
                      <a16:colId xmlns:a16="http://schemas.microsoft.com/office/drawing/2014/main" val="20000"/>
                    </a:ext>
                  </a:extLst>
                </a:gridCol>
                <a:gridCol w="1719485">
                  <a:extLst>
                    <a:ext uri="{9D8B030D-6E8A-4147-A177-3AD203B41FA5}">
                      <a16:colId xmlns:a16="http://schemas.microsoft.com/office/drawing/2014/main" val="20001"/>
                    </a:ext>
                  </a:extLst>
                </a:gridCol>
                <a:gridCol w="1072999">
                  <a:extLst>
                    <a:ext uri="{9D8B030D-6E8A-4147-A177-3AD203B41FA5}">
                      <a16:colId xmlns:a16="http://schemas.microsoft.com/office/drawing/2014/main" val="20002"/>
                    </a:ext>
                  </a:extLst>
                </a:gridCol>
                <a:gridCol w="1072999">
                  <a:extLst>
                    <a:ext uri="{9D8B030D-6E8A-4147-A177-3AD203B41FA5}">
                      <a16:colId xmlns:a16="http://schemas.microsoft.com/office/drawing/2014/main" val="20003"/>
                    </a:ext>
                  </a:extLst>
                </a:gridCol>
                <a:gridCol w="1101027">
                  <a:extLst>
                    <a:ext uri="{9D8B030D-6E8A-4147-A177-3AD203B41FA5}">
                      <a16:colId xmlns:a16="http://schemas.microsoft.com/office/drawing/2014/main" val="20004"/>
                    </a:ext>
                  </a:extLst>
                </a:gridCol>
                <a:gridCol w="1101027">
                  <a:extLst>
                    <a:ext uri="{9D8B030D-6E8A-4147-A177-3AD203B41FA5}">
                      <a16:colId xmlns:a16="http://schemas.microsoft.com/office/drawing/2014/main" val="20005"/>
                    </a:ext>
                  </a:extLst>
                </a:gridCol>
              </a:tblGrid>
              <a:tr h="370840">
                <a:tc>
                  <a:txBody>
                    <a:body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2005	</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70840">
                <a:tc>
                  <a:txBody>
                    <a:bodyPr/>
                    <a:lstStyle/>
                    <a:p>
                      <a:pPr marL="0" indent="174625" algn="l" defTabSz="914400" rtl="0" eaLnBrk="1" latinLnBrk="0" hangingPunct="1"/>
                      <a:r>
                        <a:rPr lang="pl-PL" altLang="pl-PL" sz="2800" kern="1200" dirty="0" smtClean="0">
                          <a:ln>
                            <a:noFill/>
                          </a:ln>
                        </a:rPr>
                        <a:t>C</a:t>
                      </a:r>
                      <a:r>
                        <a:rPr lang="en-US" altLang="pl-PL" sz="2800" kern="1200" dirty="0" err="1" smtClean="0">
                          <a:ln>
                            <a:noFill/>
                          </a:ln>
                        </a:rPr>
                        <a:t>attle</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dirty="0">
                          <a:ln>
                            <a:noFill/>
                          </a:ln>
                        </a:rPr>
                        <a:t>10049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6083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5483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5742</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6143</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1"/>
                  </a:ext>
                </a:extLst>
              </a:tr>
              <a:tr h="370840">
                <a:tc>
                  <a:txBody>
                    <a:bodyPr/>
                    <a:lstStyle/>
                    <a:p>
                      <a:pPr marL="0" indent="174625" algn="l" defTabSz="914400" rtl="0" eaLnBrk="1" latinLnBrk="0" hangingPunct="1"/>
                      <a:r>
                        <a:rPr lang="pl-PL" altLang="pl-PL" sz="2000" kern="1200" dirty="0" smtClean="0">
                          <a:ln>
                            <a:noFill/>
                          </a:ln>
                        </a:rPr>
                        <a:t>of</a:t>
                      </a:r>
                      <a:r>
                        <a:rPr lang="pl-PL" altLang="pl-PL" sz="2000" kern="1200" baseline="0" dirty="0" smtClean="0">
                          <a:ln>
                            <a:noFill/>
                          </a:ln>
                        </a:rPr>
                        <a:t> </a:t>
                      </a:r>
                      <a:r>
                        <a:rPr lang="pl-PL" altLang="pl-PL" sz="2000" kern="1200" baseline="0" dirty="0" err="1" smtClean="0">
                          <a:ln>
                            <a:noFill/>
                          </a:ln>
                        </a:rPr>
                        <a:t>which</a:t>
                      </a:r>
                      <a:r>
                        <a:rPr lang="pl-PL" altLang="pl-PL" sz="2800" kern="1200" dirty="0" smtClean="0">
                          <a:ln>
                            <a:noFill/>
                          </a:ln>
                        </a:rPr>
                        <a:t/>
                      </a:r>
                      <a:br>
                        <a:rPr lang="pl-PL" altLang="pl-PL" sz="2800" kern="1200" dirty="0" smtClean="0">
                          <a:ln>
                            <a:noFill/>
                          </a:ln>
                        </a:rPr>
                      </a:br>
                      <a:r>
                        <a:rPr lang="pl-PL" altLang="pl-PL" sz="2800" kern="1200" dirty="0" smtClean="0">
                          <a:ln>
                            <a:noFill/>
                          </a:ln>
                        </a:rPr>
                        <a:t>     </a:t>
                      </a:r>
                      <a:r>
                        <a:rPr lang="pl-PL" altLang="pl-PL" sz="2800" kern="1200" dirty="0" err="1" smtClean="0">
                          <a:ln>
                            <a:noFill/>
                          </a:ln>
                        </a:rPr>
                        <a:t>Dairy</a:t>
                      </a:r>
                      <a:r>
                        <a:rPr lang="pl-PL" altLang="pl-PL" sz="2800" kern="1200" dirty="0" smtClean="0">
                          <a:ln>
                            <a:noFill/>
                          </a:ln>
                        </a:rPr>
                        <a:t> </a:t>
                      </a:r>
                      <a:r>
                        <a:rPr lang="pl-PL" altLang="pl-PL" sz="2800" kern="1200" dirty="0" err="1" smtClean="0">
                          <a:ln>
                            <a:noFill/>
                          </a:ln>
                        </a:rPr>
                        <a:t>cows</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a:ln>
                            <a:noFill/>
                          </a:ln>
                        </a:rPr>
                        <a:t>4919</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3098</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2755</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2529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2153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2"/>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3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79624" y="169540"/>
            <a:ext cx="6210126" cy="936104"/>
          </a:xfrm>
        </p:spPr>
        <p:txBody>
          <a:bodyPr/>
          <a:lstStyle/>
          <a:p>
            <a:r>
              <a:rPr lang="pl-PL" altLang="pl-PL" sz="2800" b="1" kern="1200" dirty="0" err="1" smtClean="0">
                <a:solidFill>
                  <a:srgbClr val="006600"/>
                </a:solidFill>
                <a:latin typeface="Tahoma" panose="020B0604030504040204" pitchFamily="34" charset="0"/>
                <a:ea typeface="+mn-ea"/>
                <a:cs typeface="+mn-cs"/>
              </a:rPr>
              <a:t>Cow’s</a:t>
            </a:r>
            <a:r>
              <a:rPr lang="pl-PL" altLang="pl-PL" sz="2800" b="1" kern="1200" dirty="0" smtClean="0">
                <a:solidFill>
                  <a:srgbClr val="006600"/>
                </a:solidFill>
                <a:latin typeface="Tahoma" panose="020B0604030504040204" pitchFamily="34" charset="0"/>
                <a:ea typeface="+mn-ea"/>
                <a:cs typeface="+mn-cs"/>
              </a:rPr>
              <a:t> </a:t>
            </a:r>
            <a:r>
              <a:rPr lang="pl-PL" altLang="pl-PL" sz="2800" b="1" kern="1200" dirty="0" err="1" smtClean="0">
                <a:solidFill>
                  <a:srgbClr val="006600"/>
                </a:solidFill>
                <a:latin typeface="Tahoma" panose="020B0604030504040204" pitchFamily="34" charset="0"/>
                <a:ea typeface="+mn-ea"/>
                <a:cs typeface="+mn-cs"/>
              </a:rPr>
              <a:t>milk</a:t>
            </a:r>
            <a:r>
              <a:rPr lang="pl-PL" altLang="pl-PL" sz="2800" b="1" kern="1200" dirty="0" smtClean="0">
                <a:solidFill>
                  <a:srgbClr val="006600"/>
                </a:solidFill>
                <a:latin typeface="Tahoma" panose="020B0604030504040204" pitchFamily="34" charset="0"/>
                <a:ea typeface="+mn-ea"/>
                <a:cs typeface="+mn-cs"/>
              </a:rPr>
              <a:t> </a:t>
            </a:r>
            <a:r>
              <a:rPr lang="pl-PL" altLang="pl-PL" sz="2800" b="1" kern="1200" dirty="0" err="1" smtClean="0">
                <a:solidFill>
                  <a:srgbClr val="006600"/>
                </a:solidFill>
                <a:latin typeface="Tahoma" panose="020B0604030504040204" pitchFamily="34" charset="0"/>
                <a:ea typeface="+mn-ea"/>
                <a:cs typeface="+mn-cs"/>
              </a:rPr>
              <a:t>production</a:t>
            </a:r>
            <a:r>
              <a:rPr lang="pl-PL" altLang="pl-PL" sz="2800" b="1" kern="1200" dirty="0" smtClean="0">
                <a:solidFill>
                  <a:srgbClr val="006600"/>
                </a:solidFill>
                <a:latin typeface="Tahoma" panose="020B0604030504040204" pitchFamily="34" charset="0"/>
                <a:ea typeface="+mn-ea"/>
                <a:cs typeface="+mn-cs"/>
              </a:rPr>
              <a:t> </a:t>
            </a:r>
            <a:br>
              <a:rPr lang="pl-PL" altLang="pl-PL" sz="2800" b="1" kern="1200" dirty="0" smtClean="0">
                <a:solidFill>
                  <a:srgbClr val="006600"/>
                </a:solidFill>
                <a:latin typeface="Tahoma" panose="020B0604030504040204" pitchFamily="34" charset="0"/>
                <a:ea typeface="+mn-ea"/>
                <a:cs typeface="+mn-cs"/>
              </a:rPr>
            </a:br>
            <a:r>
              <a:rPr lang="pl-PL" altLang="pl-PL" sz="2800" b="1" kern="1200" dirty="0" smtClean="0">
                <a:solidFill>
                  <a:srgbClr val="006600"/>
                </a:solidFill>
                <a:latin typeface="Tahoma" panose="020B0604030504040204" pitchFamily="34" charset="0"/>
                <a:ea typeface="+mn-ea"/>
                <a:cs typeface="+mn-cs"/>
              </a:rPr>
              <a:t>in Poland</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nvPr>
        </p:nvGraphicFramePr>
        <p:xfrm>
          <a:off x="113100" y="1844824"/>
          <a:ext cx="8923397" cy="2566471"/>
        </p:xfrm>
        <a:graphic>
          <a:graphicData uri="http://schemas.openxmlformats.org/drawingml/2006/table">
            <a:tbl>
              <a:tblPr firstRow="1" firstCol="1" bandRow="1">
                <a:tableStyleId>{F5AB1C69-6EDB-4FF4-983F-18BD219EF322}</a:tableStyleId>
              </a:tblPr>
              <a:tblGrid>
                <a:gridCol w="330677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3">
                  <a:extLst>
                    <a:ext uri="{9D8B030D-6E8A-4147-A177-3AD203B41FA5}">
                      <a16:colId xmlns:a16="http://schemas.microsoft.com/office/drawing/2014/main" val="20005"/>
                    </a:ext>
                  </a:extLst>
                </a:gridCol>
              </a:tblGrid>
              <a:tr h="370840">
                <a:tc>
                  <a:txBody>
                    <a:bodyPr/>
                    <a:lstStyle/>
                    <a:p>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400" dirty="0" smtClean="0">
                          <a:ln>
                            <a:noFill/>
                          </a:ln>
                        </a:rPr>
                        <a:t>1991-95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2000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400" dirty="0" smtClean="0">
                          <a:ln>
                            <a:noFill/>
                          </a:ln>
                        </a:rPr>
                        <a:t>2005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2010	</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2017</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0"/>
                  </a:ext>
                </a:extLst>
              </a:tr>
              <a:tr h="370840">
                <a:tc>
                  <a:txBody>
                    <a:bodyPr/>
                    <a:lstStyle/>
                    <a:p>
                      <a:r>
                        <a:rPr lang="pl-PL" altLang="pl-PL" sz="2400" kern="1200" dirty="0" err="1" smtClean="0">
                          <a:ln>
                            <a:noFill/>
                          </a:ln>
                        </a:rPr>
                        <a:t>Milk</a:t>
                      </a:r>
                      <a:r>
                        <a:rPr lang="pl-PL" altLang="pl-PL" sz="2400" kern="1200" dirty="0" smtClean="0">
                          <a:ln>
                            <a:noFill/>
                          </a:ln>
                        </a:rPr>
                        <a:t> </a:t>
                      </a:r>
                      <a:r>
                        <a:rPr lang="pl-PL" altLang="pl-PL" sz="2400" kern="1200" dirty="0" err="1" smtClean="0">
                          <a:ln>
                            <a:noFill/>
                          </a:ln>
                        </a:rPr>
                        <a:t>production</a:t>
                      </a:r>
                      <a:r>
                        <a:rPr lang="pl-PL" altLang="pl-PL" sz="2400" kern="1200" dirty="0" smtClean="0">
                          <a:ln>
                            <a:noFill/>
                          </a:ln>
                        </a:rPr>
                        <a:t> (</a:t>
                      </a:r>
                      <a:r>
                        <a:rPr lang="pl-PL" altLang="pl-PL" sz="2400" kern="1200" dirty="0" err="1" smtClean="0">
                          <a:ln>
                            <a:noFill/>
                          </a:ln>
                        </a:rPr>
                        <a:t>bn</a:t>
                      </a:r>
                      <a:r>
                        <a:rPr lang="pl-PL" altLang="pl-PL" sz="2400" kern="1200" dirty="0" smtClean="0">
                          <a:ln>
                            <a:noFill/>
                          </a:ln>
                        </a:rPr>
                        <a:t> kg</a:t>
                      </a:r>
                      <a:r>
                        <a:rPr lang="pl-PL" altLang="pl-PL" sz="2400" dirty="0" smtClean="0">
                          <a:ln>
                            <a:noFill/>
                          </a:ln>
                        </a:rPr>
                        <a:t>)</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dirty="0">
                          <a:ln>
                            <a:noFill/>
                          </a:ln>
                        </a:rPr>
                        <a:t>15.40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11.49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11.58</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11.92</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13.31</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370840">
                <a:tc>
                  <a:txBody>
                    <a:bodyPr/>
                    <a:lstStyle/>
                    <a:p>
                      <a:r>
                        <a:rPr lang="pl-PL" altLang="pl-PL" sz="2400" dirty="0" err="1" smtClean="0">
                          <a:ln>
                            <a:noFill/>
                          </a:ln>
                        </a:rPr>
                        <a:t>Average</a:t>
                      </a:r>
                      <a:r>
                        <a:rPr lang="pl-PL" altLang="pl-PL" sz="2400" dirty="0" smtClean="0">
                          <a:ln>
                            <a:noFill/>
                          </a:ln>
                        </a:rPr>
                        <a:t> </a:t>
                      </a:r>
                      <a:r>
                        <a:rPr lang="pl-PL" altLang="pl-PL" sz="2400" dirty="0" err="1" smtClean="0">
                          <a:ln>
                            <a:noFill/>
                          </a:ln>
                        </a:rPr>
                        <a:t>annual</a:t>
                      </a:r>
                      <a:r>
                        <a:rPr lang="pl-PL" altLang="pl-PL" sz="2400" baseline="0" dirty="0" smtClean="0">
                          <a:ln>
                            <a:noFill/>
                          </a:ln>
                        </a:rPr>
                        <a:t> </a:t>
                      </a:r>
                      <a:r>
                        <a:rPr lang="pl-PL" altLang="pl-PL" sz="2400" baseline="0" dirty="0" err="1" smtClean="0">
                          <a:ln>
                            <a:noFill/>
                          </a:ln>
                        </a:rPr>
                        <a:t>quantity</a:t>
                      </a:r>
                      <a:r>
                        <a:rPr lang="pl-PL" altLang="pl-PL" sz="2400" baseline="0" dirty="0" smtClean="0">
                          <a:ln>
                            <a:noFill/>
                          </a:ln>
                        </a:rPr>
                        <a:t> of </a:t>
                      </a:r>
                      <a:r>
                        <a:rPr lang="pl-PL" altLang="pl-PL" sz="2400" baseline="0" dirty="0" err="1" smtClean="0">
                          <a:ln>
                            <a:noFill/>
                          </a:ln>
                        </a:rPr>
                        <a:t>m</a:t>
                      </a:r>
                      <a:r>
                        <a:rPr lang="pl-PL" altLang="pl-PL" sz="2400" dirty="0" err="1" smtClean="0">
                          <a:ln>
                            <a:noFill/>
                          </a:ln>
                        </a:rPr>
                        <a:t>ilk</a:t>
                      </a:r>
                      <a:r>
                        <a:rPr lang="pl-PL" altLang="pl-PL" sz="2400" dirty="0" smtClean="0">
                          <a:ln>
                            <a:noFill/>
                          </a:ln>
                        </a:rPr>
                        <a:t> </a:t>
                      </a:r>
                      <a:r>
                        <a:rPr lang="pl-PL" altLang="pl-PL" sz="2400" baseline="0" dirty="0" smtClean="0">
                          <a:ln>
                            <a:noFill/>
                          </a:ln>
                        </a:rPr>
                        <a:t>per </a:t>
                      </a:r>
                      <a:r>
                        <a:rPr lang="pl-PL" altLang="pl-PL" sz="2400" baseline="0" dirty="0" err="1" smtClean="0">
                          <a:ln>
                            <a:noFill/>
                          </a:ln>
                        </a:rPr>
                        <a:t>cow</a:t>
                      </a:r>
                      <a:r>
                        <a:rPr lang="pl-PL" altLang="pl-PL" sz="2400" baseline="0" dirty="0" smtClean="0">
                          <a:ln>
                            <a:noFill/>
                          </a:ln>
                        </a:rPr>
                        <a:t>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a:ln>
                            <a:noFill/>
                          </a:ln>
                        </a:rPr>
                        <a:t>3083</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3828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4147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4487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5687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70840">
                <a:tc>
                  <a:txBody>
                    <a:bodyPr/>
                    <a:lstStyle/>
                    <a:p>
                      <a:pPr marL="268288" indent="0"/>
                      <a:r>
                        <a:rPr lang="pl-PL" altLang="pl-PL" sz="2400" dirty="0" err="1" smtClean="0">
                          <a:ln>
                            <a:noFill/>
                          </a:ln>
                        </a:rPr>
                        <a:t>under</a:t>
                      </a:r>
                      <a:r>
                        <a:rPr lang="pl-PL" altLang="pl-PL" sz="2400" dirty="0" smtClean="0">
                          <a:ln>
                            <a:noFill/>
                          </a:ln>
                        </a:rPr>
                        <a:t> </a:t>
                      </a:r>
                      <a:r>
                        <a:rPr lang="pl-PL" altLang="pl-PL" sz="2400" dirty="0" err="1" smtClean="0">
                          <a:ln>
                            <a:noFill/>
                          </a:ln>
                        </a:rPr>
                        <a:t>milk</a:t>
                      </a:r>
                      <a:r>
                        <a:rPr lang="pl-PL" altLang="pl-PL" sz="2400" dirty="0" smtClean="0">
                          <a:ln>
                            <a:noFill/>
                          </a:ln>
                        </a:rPr>
                        <a:t> </a:t>
                      </a:r>
                    </a:p>
                    <a:p>
                      <a:pPr marL="268288" indent="0"/>
                      <a:r>
                        <a:rPr lang="pl-PL" altLang="pl-PL" sz="2400" dirty="0" err="1" smtClean="0">
                          <a:ln>
                            <a:noFill/>
                          </a:ln>
                        </a:rPr>
                        <a:t>recording</a:t>
                      </a:r>
                      <a:r>
                        <a:rPr lang="pl-PL" altLang="pl-PL" sz="2400" dirty="0" smtClean="0">
                          <a:ln>
                            <a:noFill/>
                          </a:ln>
                        </a:rPr>
                        <a:t>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pl-PL" sz="2400" kern="1200" dirty="0">
                          <a:ln>
                            <a:noFill/>
                          </a:ln>
                        </a:rPr>
                        <a:t>4209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5379</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6508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6980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7771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5385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126738"/>
            <a:ext cx="5616624" cy="915892"/>
          </a:xfrm>
        </p:spPr>
        <p:txBody>
          <a:bodyPr wrap="square">
            <a:spAutoFit/>
          </a:bodyPr>
          <a:lstStyle/>
          <a:p>
            <a:pPr defTabSz="449263" eaLnBrk="1" hangingPunct="1">
              <a:lnSpc>
                <a:spcPct val="93000"/>
              </a:lnSpc>
              <a:buClr>
                <a:srgbClr val="000000"/>
              </a:buClr>
              <a:buSzPct val="100000"/>
              <a:defRPr/>
            </a:pPr>
            <a:r>
              <a:rPr lang="en-US" sz="3200" b="1" kern="1200" dirty="0" smtClean="0">
                <a:solidFill>
                  <a:srgbClr val="006600"/>
                </a:solidFill>
                <a:latin typeface="Tahoma" pitchFamily="34" charset="0"/>
                <a:ea typeface="+mn-ea"/>
                <a:cs typeface="+mn-cs"/>
              </a:rPr>
              <a:t>Structure of fodder area </a:t>
            </a:r>
            <a:r>
              <a:rPr lang="pl-PL" sz="3200" b="1" kern="1200" dirty="0" smtClean="0">
                <a:solidFill>
                  <a:srgbClr val="006600"/>
                </a:solidFill>
                <a:latin typeface="Tahoma" pitchFamily="34" charset="0"/>
                <a:ea typeface="+mn-ea"/>
                <a:cs typeface="+mn-cs"/>
              </a:rPr>
              <a:t/>
            </a:r>
            <a:br>
              <a:rPr lang="pl-PL" sz="3200" b="1" kern="1200" dirty="0" smtClean="0">
                <a:solidFill>
                  <a:srgbClr val="006600"/>
                </a:solidFill>
                <a:latin typeface="Tahoma" pitchFamily="34" charset="0"/>
                <a:ea typeface="+mn-ea"/>
                <a:cs typeface="+mn-cs"/>
              </a:rPr>
            </a:br>
            <a:r>
              <a:rPr lang="en-US" sz="3200" b="1" kern="1200" dirty="0" smtClean="0">
                <a:solidFill>
                  <a:srgbClr val="006600"/>
                </a:solidFill>
                <a:latin typeface="Tahoma" pitchFamily="34" charset="0"/>
                <a:ea typeface="+mn-ea"/>
                <a:cs typeface="+mn-cs"/>
              </a:rPr>
              <a:t>in Poland</a:t>
            </a:r>
            <a:r>
              <a:rPr lang="pl-PL" sz="3200" b="1" kern="1200" dirty="0" smtClean="0">
                <a:solidFill>
                  <a:srgbClr val="006600"/>
                </a:solidFill>
                <a:latin typeface="Tahoma" pitchFamily="34" charset="0"/>
                <a:ea typeface="+mn-ea"/>
                <a:cs typeface="+mn-cs"/>
              </a:rPr>
              <a:t> (%)</a:t>
            </a:r>
            <a:endParaRPr lang="pl-PL" sz="3200" b="1" kern="1200" dirty="0">
              <a:solidFill>
                <a:srgbClr val="006600"/>
              </a:solidFill>
              <a:latin typeface="Tahoma" pitchFamily="34" charset="0"/>
              <a:ea typeface="+mn-ea"/>
              <a:cs typeface="+mn-cs"/>
            </a:endParaRPr>
          </a:p>
        </p:txBody>
      </p:sp>
      <p:graphicFrame>
        <p:nvGraphicFramePr>
          <p:cNvPr id="7" name="Wykres 6"/>
          <p:cNvGraphicFramePr/>
          <p:nvPr>
            <p:extLst/>
          </p:nvPr>
        </p:nvGraphicFramePr>
        <p:xfrm>
          <a:off x="1043607" y="1397000"/>
          <a:ext cx="7465393" cy="4152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3367467"/>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6" y="121134"/>
            <a:ext cx="5616624" cy="926976"/>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Production and yield from permanent grassland</a:t>
            </a:r>
            <a:r>
              <a:rPr lang="pl-PL" sz="2800" b="1" kern="1200" dirty="0" smtClean="0">
                <a:solidFill>
                  <a:srgbClr val="006600"/>
                </a:solidFill>
                <a:latin typeface="Tahoma" panose="020B0604030504040204" pitchFamily="34" charset="0"/>
                <a:ea typeface="+mn-ea"/>
                <a:cs typeface="+mn-cs"/>
              </a:rPr>
              <a:t> (2017)</a:t>
            </a:r>
            <a:endParaRPr lang="pl-PL" sz="28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755576" y="1844824"/>
            <a:ext cx="7543800" cy="3455665"/>
          </a:xfrm>
          <a:gradFill rotWithShape="1">
            <a:gsLst>
              <a:gs pos="0">
                <a:srgbClr val="99CC00">
                  <a:alpha val="50999"/>
                </a:srgbClr>
              </a:gs>
              <a:gs pos="100000">
                <a:srgbClr val="CCFF66">
                  <a:alpha val="66000"/>
                </a:srgbClr>
              </a:gs>
            </a:gsLst>
            <a:lin ang="5400000" scaled="1"/>
          </a:gradFill>
        </p:spPr>
        <p:txBody>
          <a:bodyPr/>
          <a:lstStyle/>
          <a:p>
            <a:pPr>
              <a:lnSpc>
                <a:spcPct val="80000"/>
              </a:lnSpc>
              <a:buFont typeface="Arial" charset="0"/>
              <a:buChar char="•"/>
              <a:defRPr/>
            </a:pPr>
            <a:endParaRPr lang="pl-PL"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Meadows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a:latin typeface="Tahoma" panose="020B0604030504040204" pitchFamily="34" charset="0"/>
                <a:ea typeface="Tahoma" panose="020B0604030504040204" pitchFamily="34" charset="0"/>
                <a:cs typeface="Tahoma" panose="020B0604030504040204" pitchFamily="34" charset="0"/>
              </a:rPr>
              <a:t>– </a:t>
            </a:r>
            <a:r>
              <a:rPr lang="pl-PL" sz="2800" kern="1200" dirty="0" smtClean="0">
                <a:latin typeface="Tahoma" panose="020B0604030504040204" pitchFamily="34" charset="0"/>
                <a:ea typeface="Tahoma" panose="020B0604030504040204" pitchFamily="34" charset="0"/>
                <a:cs typeface="Tahoma" panose="020B0604030504040204" pitchFamily="34" charset="0"/>
              </a:rPr>
              <a:t>15.15 </a:t>
            </a:r>
            <a:r>
              <a:rPr lang="pl-PL" sz="2800" kern="1200" dirty="0" err="1" smtClean="0">
                <a:latin typeface="Tahoma" panose="020B0604030504040204" pitchFamily="34" charset="0"/>
                <a:ea typeface="Tahoma" panose="020B0604030504040204" pitchFamily="34" charset="0"/>
                <a:cs typeface="Tahoma" panose="020B0604030504040204" pitchFamily="34" charset="0"/>
              </a:rPr>
              <a:t>thous</a:t>
            </a:r>
            <a:r>
              <a:rPr lang="pl-PL" sz="2800" kern="1200" dirty="0" smtClean="0">
                <a:latin typeface="Tahoma" panose="020B0604030504040204" pitchFamily="34" charset="0"/>
                <a:ea typeface="Tahoma" panose="020B0604030504040204" pitchFamily="34" charset="0"/>
                <a:cs typeface="Tahoma" panose="020B0604030504040204" pitchFamily="34" charset="0"/>
              </a:rPr>
              <a:t>. t of </a:t>
            </a:r>
            <a:r>
              <a:rPr lang="pl-PL" sz="2800" kern="1200" dirty="0" err="1" smtClean="0">
                <a:latin typeface="Tahoma" panose="020B0604030504040204" pitchFamily="34" charset="0"/>
                <a:ea typeface="Tahoma" panose="020B0604030504040204" pitchFamily="34" charset="0"/>
                <a:cs typeface="Tahoma" panose="020B0604030504040204" pitchFamily="34" charset="0"/>
              </a:rPr>
              <a:t>hay</a:t>
            </a: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Pastures</a:t>
            </a:r>
            <a:r>
              <a:rPr lang="pl-PL" sz="2800" kern="1200" dirty="0" smtClean="0">
                <a:latin typeface="Tahoma" panose="020B0604030504040204" pitchFamily="34" charset="0"/>
                <a:ea typeface="Tahoma" panose="020B0604030504040204" pitchFamily="34" charset="0"/>
                <a:cs typeface="Tahoma" panose="020B0604030504040204" pitchFamily="34" charset="0"/>
              </a:rPr>
              <a:t> – 1.37 </a:t>
            </a:r>
            <a:r>
              <a:rPr lang="pl-PL" sz="2800" kern="1200" dirty="0" err="1" smtClean="0">
                <a:latin typeface="Tahoma" panose="020B0604030504040204" pitchFamily="34" charset="0"/>
                <a:ea typeface="Tahoma" panose="020B0604030504040204" pitchFamily="34" charset="0"/>
                <a:cs typeface="Tahoma" panose="020B0604030504040204" pitchFamily="34" charset="0"/>
              </a:rPr>
              <a:t>thous</a:t>
            </a:r>
            <a:r>
              <a:rPr lang="pl-PL" sz="2800" kern="1200" dirty="0" smtClean="0">
                <a:latin typeface="Tahoma" panose="020B0604030504040204" pitchFamily="34" charset="0"/>
                <a:ea typeface="Tahoma" panose="020B0604030504040204" pitchFamily="34" charset="0"/>
                <a:cs typeface="Tahoma" panose="020B0604030504040204" pitchFamily="34" charset="0"/>
              </a:rPr>
              <a:t>. 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hay</a:t>
            </a: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Average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yield</a:t>
            </a:r>
            <a:r>
              <a:rPr lang="pl-PL" sz="2800" kern="1200" dirty="0" smtClean="0">
                <a:latin typeface="Tahoma" panose="020B0604030504040204" pitchFamily="34" charset="0"/>
                <a:ea typeface="Tahoma" panose="020B0604030504040204" pitchFamily="34" charset="0"/>
                <a:cs typeface="Tahoma" panose="020B0604030504040204" pitchFamily="34" charset="0"/>
              </a:rPr>
              <a:t> – </a:t>
            </a:r>
            <a:r>
              <a:rPr lang="pl-PL" sz="2800" dirty="0" smtClean="0">
                <a:latin typeface="Tahoma" panose="020B0604030504040204" pitchFamily="34" charset="0"/>
                <a:ea typeface="Tahoma" panose="020B0604030504040204" pitchFamily="34" charset="0"/>
                <a:cs typeface="Tahoma" panose="020B0604030504040204" pitchFamily="34" charset="0"/>
              </a:rPr>
              <a:t>5</a:t>
            </a:r>
            <a:r>
              <a:rPr lang="pl-PL" sz="2800" kern="1200" dirty="0" smtClean="0">
                <a:latin typeface="Tahoma" panose="020B0604030504040204" pitchFamily="34" charset="0"/>
                <a:ea typeface="Tahoma" panose="020B0604030504040204" pitchFamily="34" charset="0"/>
                <a:cs typeface="Tahoma" panose="020B0604030504040204" pitchFamily="34" charset="0"/>
              </a:rPr>
              <a:t>.21 </a:t>
            </a:r>
            <a:r>
              <a:rPr lang="pl-PL" sz="2800" kern="1200" dirty="0">
                <a:latin typeface="Tahoma" panose="020B0604030504040204" pitchFamily="34" charset="0"/>
                <a:ea typeface="Tahoma" panose="020B0604030504040204" pitchFamily="34" charset="0"/>
                <a:cs typeface="Tahoma" panose="020B0604030504040204" pitchFamily="34" charset="0"/>
              </a:rPr>
              <a:t>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hay</a:t>
            </a:r>
            <a:r>
              <a:rPr lang="pl-PL" sz="2800" kern="1200" dirty="0" smtClean="0">
                <a:latin typeface="Tahoma" panose="020B0604030504040204" pitchFamily="34" charset="0"/>
                <a:ea typeface="Tahoma" panose="020B0604030504040204" pitchFamily="34" charset="0"/>
                <a:cs typeface="Tahoma" panose="020B0604030504040204" pitchFamily="34" charset="0"/>
              </a:rPr>
              <a:t> per </a:t>
            </a:r>
            <a:r>
              <a:rPr lang="pl-PL" sz="2800" kern="1200" dirty="0">
                <a:latin typeface="Tahoma" panose="020B0604030504040204" pitchFamily="34" charset="0"/>
                <a:ea typeface="Tahoma" panose="020B0604030504040204" pitchFamily="34" charset="0"/>
                <a:cs typeface="Tahoma" panose="020B0604030504040204" pitchFamily="34" charset="0"/>
              </a:rPr>
              <a:t>ha</a:t>
            </a: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Production of hay from the first cut &gt;</a:t>
            </a:r>
            <a:r>
              <a:rPr lang="pl-PL" sz="2800" kern="1200" dirty="0">
                <a:latin typeface="Tahoma" panose="020B0604030504040204" pitchFamily="34" charset="0"/>
                <a:ea typeface="Tahoma" panose="020B0604030504040204" pitchFamily="34" charset="0"/>
                <a:cs typeface="Tahoma" panose="020B0604030504040204" pitchFamily="34" charset="0"/>
              </a:rPr>
              <a:t>60% </a:t>
            </a:r>
            <a:r>
              <a:rPr lang="pl-PL" sz="2800" kern="1200" dirty="0" smtClean="0">
                <a:latin typeface="Tahoma" panose="020B0604030504040204" pitchFamily="34" charset="0"/>
                <a:ea typeface="Tahoma" panose="020B0604030504040204" pitchFamily="34" charset="0"/>
                <a:cs typeface="Tahoma" panose="020B0604030504040204" pitchFamily="34" charset="0"/>
              </a:rPr>
              <a:t/>
            </a:r>
            <a:br>
              <a:rPr lang="pl-PL" sz="2800" kern="1200" dirty="0" smtClean="0">
                <a:latin typeface="Tahoma" panose="020B0604030504040204" pitchFamily="34" charset="0"/>
                <a:ea typeface="Tahoma" panose="020B0604030504040204" pitchFamily="34" charset="0"/>
                <a:cs typeface="Tahoma" panose="020B0604030504040204" pitchFamily="34" charset="0"/>
              </a:rPr>
            </a:br>
            <a:r>
              <a:rPr lang="pl-PL" sz="2800" kern="1200" dirty="0" smtClean="0">
                <a:latin typeface="Tahoma" panose="020B0604030504040204" pitchFamily="34" charset="0"/>
                <a:ea typeface="Tahoma" panose="020B0604030504040204" pitchFamily="34" charset="0"/>
                <a:cs typeface="Tahoma" panose="020B0604030504040204" pitchFamily="34" charset="0"/>
              </a:rPr>
              <a:t>and from the </a:t>
            </a:r>
            <a:r>
              <a:rPr lang="pl-PL" sz="2800" kern="1200" dirty="0" err="1" smtClean="0">
                <a:latin typeface="Tahoma" panose="020B0604030504040204" pitchFamily="34" charset="0"/>
                <a:ea typeface="Tahoma" panose="020B0604030504040204" pitchFamily="34" charset="0"/>
                <a:cs typeface="Tahoma" panose="020B0604030504040204" pitchFamily="34" charset="0"/>
              </a:rPr>
              <a:t>second</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en-US" sz="2800" kern="1200" dirty="0">
                <a:latin typeface="Tahoma" panose="020B0604030504040204" pitchFamily="34" charset="0"/>
                <a:ea typeface="Tahoma" panose="020B0604030504040204" pitchFamily="34" charset="0"/>
                <a:cs typeface="Tahoma" panose="020B0604030504040204" pitchFamily="34" charset="0"/>
              </a:rPr>
              <a:t>&gt;</a:t>
            </a:r>
            <a:r>
              <a:rPr lang="pl-PL" sz="2800" kern="1200" dirty="0">
                <a:latin typeface="Tahoma" panose="020B0604030504040204" pitchFamily="34" charset="0"/>
                <a:ea typeface="Tahoma" panose="020B0604030504040204" pitchFamily="34" charset="0"/>
                <a:cs typeface="Tahoma" panose="020B0604030504040204" pitchFamily="34" charset="0"/>
              </a:rPr>
              <a:t>50%</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p>
          <a:p>
            <a:pPr>
              <a:lnSpc>
                <a:spcPct val="80000"/>
              </a:lnSpc>
              <a:buFont typeface="Arial" charset="0"/>
              <a:buChar char="•"/>
              <a:defRPr/>
            </a:pPr>
            <a:endParaRPr lang="en-US" kern="12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765499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Symbol zastępczy zawartości 5"/>
          <p:cNvGraphicFramePr>
            <a:graphicFrameLocks noGrp="1"/>
          </p:cNvGraphicFramePr>
          <p:nvPr>
            <p:ph idx="4294967295"/>
            <p:extLst/>
          </p:nvPr>
        </p:nvGraphicFramePr>
        <p:xfrm>
          <a:off x="294497" y="1105471"/>
          <a:ext cx="411480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ymbol zastępczy zawartości 5"/>
          <p:cNvGraphicFramePr>
            <a:graphicFrameLocks/>
          </p:cNvGraphicFramePr>
          <p:nvPr>
            <p:extLst/>
          </p:nvPr>
        </p:nvGraphicFramePr>
        <p:xfrm>
          <a:off x="4644008" y="1105644"/>
          <a:ext cx="4114800" cy="485740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2"/>
          <p:cNvSpPr>
            <a:spLocks noGrp="1"/>
          </p:cNvSpPr>
          <p:nvPr>
            <p:ph type="title" idx="4294967295"/>
          </p:nvPr>
        </p:nvSpPr>
        <p:spPr>
          <a:xfrm>
            <a:off x="1187624" y="133884"/>
            <a:ext cx="5860876" cy="971760"/>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Potential yield</a:t>
            </a:r>
            <a:r>
              <a:rPr lang="pl-PL" sz="2800" b="1" kern="1200" dirty="0" smtClean="0">
                <a:solidFill>
                  <a:srgbClr val="006600"/>
                </a:solidFill>
                <a:latin typeface="Tahoma" panose="020B0604030504040204" pitchFamily="34" charset="0"/>
                <a:ea typeface="+mn-ea"/>
                <a:cs typeface="+mn-cs"/>
              </a:rPr>
              <a:t>s</a:t>
            </a:r>
            <a:r>
              <a:rPr lang="en-US" sz="2800" b="1" kern="1200" dirty="0" smtClean="0">
                <a:solidFill>
                  <a:srgbClr val="006600"/>
                </a:solidFill>
                <a:latin typeface="Tahoma" panose="020B0604030504040204" pitchFamily="34" charset="0"/>
                <a:ea typeface="+mn-ea"/>
                <a:cs typeface="+mn-cs"/>
              </a:rPr>
              <a:t> </a:t>
            </a:r>
            <a:r>
              <a:rPr lang="pl-PL" sz="2800" b="1" kern="1200" dirty="0" smtClean="0">
                <a:solidFill>
                  <a:srgbClr val="006600"/>
                </a:solidFill>
                <a:latin typeface="Tahoma" panose="020B0604030504040204" pitchFamily="34" charset="0"/>
                <a:ea typeface="+mn-ea"/>
                <a:cs typeface="+mn-cs"/>
              </a:rPr>
              <a:t>f</a:t>
            </a:r>
            <a:r>
              <a:rPr lang="en-US" sz="2800" b="1" kern="1200" dirty="0" smtClean="0">
                <a:solidFill>
                  <a:srgbClr val="006600"/>
                </a:solidFill>
                <a:latin typeface="Tahoma" panose="020B0604030504040204" pitchFamily="34" charset="0"/>
                <a:ea typeface="+mn-ea"/>
                <a:cs typeface="+mn-cs"/>
              </a:rPr>
              <a:t>rom grassland </a:t>
            </a:r>
            <a:r>
              <a:rPr lang="pl-PL" sz="2800" b="1" kern="1200" dirty="0" smtClean="0">
                <a:solidFill>
                  <a:srgbClr val="006600"/>
                </a:solidFill>
                <a:latin typeface="Tahoma" panose="020B0604030504040204" pitchFamily="34" charset="0"/>
                <a:ea typeface="+mn-ea"/>
                <a:cs typeface="+mn-cs"/>
              </a:rPr>
              <a:t/>
            </a:r>
            <a:br>
              <a:rPr lang="pl-PL" sz="2800" b="1" kern="1200" dirty="0" smtClean="0">
                <a:solidFill>
                  <a:srgbClr val="006600"/>
                </a:solidFill>
                <a:latin typeface="Tahoma" panose="020B0604030504040204" pitchFamily="34" charset="0"/>
                <a:ea typeface="+mn-ea"/>
                <a:cs typeface="+mn-cs"/>
              </a:rPr>
            </a:br>
            <a:r>
              <a:rPr lang="en-US" sz="2800" b="1" kern="1200" dirty="0" smtClean="0">
                <a:solidFill>
                  <a:srgbClr val="006600"/>
                </a:solidFill>
                <a:latin typeface="Tahoma" panose="020B0604030504040204" pitchFamily="34" charset="0"/>
                <a:ea typeface="+mn-ea"/>
                <a:cs typeface="+mn-cs"/>
              </a:rPr>
              <a:t>in Poland</a:t>
            </a:r>
            <a:endParaRPr lang="pl-PL" sz="2800" b="1" kern="1200" dirty="0">
              <a:solidFill>
                <a:srgbClr val="006600"/>
              </a:solidFill>
              <a:latin typeface="Tahoma" panose="020B0604030504040204" pitchFamily="34" charset="0"/>
              <a:ea typeface="+mn-ea"/>
              <a:cs typeface="+mn-cs"/>
            </a:endParaRPr>
          </a:p>
        </p:txBody>
      </p:sp>
      <p:sp>
        <p:nvSpPr>
          <p:cNvPr id="12" name="Text Box 4"/>
          <p:cNvSpPr txBox="1">
            <a:spLocks noChangeArrowheads="1"/>
          </p:cNvSpPr>
          <p:nvPr/>
        </p:nvSpPr>
        <p:spPr bwMode="auto">
          <a:xfrm>
            <a:off x="179512" y="5877272"/>
            <a:ext cx="5328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on </a:t>
            </a:r>
            <a:r>
              <a:rPr kumimoji="0" lang="pl-PL" altLang="pl-PL" sz="1400" b="0" i="0" u="none" strike="noStrike" kern="120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mutliyear</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PULS </a:t>
            </a: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research</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46630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6" y="710630"/>
            <a:ext cx="6984269" cy="479995"/>
          </a:xfrm>
        </p:spPr>
        <p:txBody>
          <a:bodyPr/>
          <a:lstStyle/>
          <a:p>
            <a:r>
              <a:rPr lang="en-US" sz="2400" dirty="0">
                <a:solidFill>
                  <a:schemeClr val="tx1"/>
                </a:solidFill>
                <a:latin typeface="+mn-lt"/>
              </a:rPr>
              <a:t>Swedish legislation requires </a:t>
            </a:r>
            <a:r>
              <a:rPr lang="en-US" sz="2400" dirty="0" smtClean="0">
                <a:solidFill>
                  <a:schemeClr val="tx1"/>
                </a:solidFill>
                <a:latin typeface="+mn-lt"/>
              </a:rPr>
              <a:t>pasturing during</a:t>
            </a:r>
            <a:r>
              <a:rPr lang="en-US" sz="2400" dirty="0">
                <a:solidFill>
                  <a:schemeClr val="tx1"/>
                </a:solidFill>
                <a:latin typeface="+mn-lt"/>
              </a:rPr>
              <a:t> </a:t>
            </a:r>
            <a:r>
              <a:rPr lang="en-US" sz="2400" dirty="0" smtClean="0">
                <a:solidFill>
                  <a:schemeClr val="tx1"/>
                </a:solidFill>
                <a:latin typeface="+mn-lt"/>
              </a:rPr>
              <a:t>summer</a:t>
            </a:r>
            <a:endParaRPr lang="es-ES" sz="2400" dirty="0">
              <a:solidFill>
                <a:schemeClr val="tx1"/>
              </a:solidFill>
              <a:latin typeface="+mn-lt"/>
            </a:endParaRPr>
          </a:p>
        </p:txBody>
      </p:sp>
      <p:sp>
        <p:nvSpPr>
          <p:cNvPr id="3" name="Rectangle 7"/>
          <p:cNvSpPr>
            <a:spLocks noChangeArrowheads="1"/>
          </p:cNvSpPr>
          <p:nvPr/>
        </p:nvSpPr>
        <p:spPr bwMode="auto">
          <a:xfrm>
            <a:off x="611188" y="1550574"/>
            <a:ext cx="7858551" cy="302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Dairy cows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must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have access to pasture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for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at least 6 h/day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Other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cattle</a:t>
            </a:r>
            <a:r>
              <a:rPr kumimoji="0" lang="en-US" altLang="sv-SE" sz="2200" b="0" i="0" u="none" strike="noStrike" kern="1200" cap="none" spc="0" normalizeH="0" baseline="30000" noProof="0" dirty="0">
                <a:ln>
                  <a:noFill/>
                </a:ln>
                <a:solidFill>
                  <a:prstClr val="black"/>
                </a:solidFill>
                <a:effectLst/>
                <a:uLnTx/>
                <a:uFillTx/>
                <a:latin typeface="Calibri"/>
                <a:ea typeface="+mn-ea"/>
                <a:cs typeface="+mn-cs"/>
              </a:rPr>
              <a:t>1</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and sheep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must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be kept on pasture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for 24 h/day Exceptions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are bulls and young calves (below 6 months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The required length of grazing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period is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60 days in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northern Sweden, 120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days in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southern Sweden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fr-FR" altLang="sv-SE" sz="20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de-DE" sz="2000" b="0" i="0" u="none" strike="noStrike" kern="1200" cap="none" spc="0" normalizeH="0" baseline="30000" noProof="0" dirty="0" smtClean="0">
                <a:ln>
                  <a:noFill/>
                </a:ln>
                <a:solidFill>
                  <a:prstClr val="black"/>
                </a:solidFill>
                <a:effectLst/>
                <a:uLnTx/>
                <a:uFillTx/>
                <a:latin typeface="Calibri" pitchFamily="34" charset="0"/>
                <a:ea typeface="+mn-ea"/>
                <a:cs typeface="+mn-cs"/>
              </a:rPr>
              <a:t>1</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Suckler </a:t>
            </a:r>
            <a:r>
              <a:rPr kumimoji="0" lang="de-DE"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cows</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and </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their calves, </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recruitment heifers, dry cows etc.</a:t>
            </a:r>
            <a:endParaRPr kumimoji="0" lang="de-DE" sz="2000" b="0" i="0" u="none" strike="noStrike" kern="1200" cap="none" spc="0" normalizeH="0" baseline="30000" noProof="0" dirty="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87246" y="4590991"/>
            <a:ext cx="2007897" cy="1972201"/>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201066" y="6224638"/>
            <a:ext cx="32686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(Swedish Board of Agriculture, 2016)</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09908"/>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0750" cy="936104"/>
          </a:xfrm>
        </p:spPr>
        <p:txBody>
          <a:bodyPr/>
          <a:lstStyle/>
          <a:p>
            <a:r>
              <a:rPr lang="en-US" sz="2600" b="1" dirty="0">
                <a:solidFill>
                  <a:srgbClr val="006600"/>
                </a:solidFill>
                <a:latin typeface="Tahoma" pitchFamily="34" charset="0"/>
              </a:rPr>
              <a:t>Models of milk production in terms </a:t>
            </a:r>
            <a:r>
              <a:rPr lang="pl-PL" sz="2600" b="1" dirty="0" smtClean="0">
                <a:solidFill>
                  <a:srgbClr val="006600"/>
                </a:solidFill>
                <a:latin typeface="Tahoma" pitchFamily="34" charset="0"/>
              </a:rPr>
              <a:t/>
            </a:r>
            <a:br>
              <a:rPr lang="pl-PL" sz="2600" b="1" dirty="0" smtClean="0">
                <a:solidFill>
                  <a:srgbClr val="006600"/>
                </a:solidFill>
                <a:latin typeface="Tahoma" pitchFamily="34" charset="0"/>
              </a:rPr>
            </a:br>
            <a:r>
              <a:rPr lang="en-US" sz="2600" b="1" dirty="0" smtClean="0">
                <a:solidFill>
                  <a:srgbClr val="006600"/>
                </a:solidFill>
                <a:latin typeface="Tahoma" pitchFamily="34" charset="0"/>
              </a:rPr>
              <a:t>of </a:t>
            </a:r>
            <a:r>
              <a:rPr lang="en-US" sz="2600" b="1" dirty="0">
                <a:solidFill>
                  <a:srgbClr val="006600"/>
                </a:solidFill>
                <a:latin typeface="Tahoma" pitchFamily="34" charset="0"/>
              </a:rPr>
              <a:t>the fodder</a:t>
            </a:r>
            <a:r>
              <a:rPr lang="pl-PL" sz="2600" b="1" dirty="0">
                <a:solidFill>
                  <a:srgbClr val="006600"/>
                </a:solidFill>
                <a:latin typeface="Tahoma" pitchFamily="34" charset="0"/>
              </a:rPr>
              <a:t> </a:t>
            </a:r>
            <a:r>
              <a:rPr lang="pl-PL" sz="2600" b="1" dirty="0" err="1">
                <a:solidFill>
                  <a:srgbClr val="006600"/>
                </a:solidFill>
                <a:latin typeface="Tahoma" pitchFamily="34" charset="0"/>
              </a:rPr>
              <a:t>use</a:t>
            </a:r>
            <a:r>
              <a:rPr lang="en-US" sz="2600" b="1" dirty="0">
                <a:solidFill>
                  <a:srgbClr val="006600"/>
                </a:solidFill>
                <a:latin typeface="Tahoma" pitchFamily="34" charset="0"/>
              </a:rPr>
              <a:t> from </a:t>
            </a:r>
            <a:r>
              <a:rPr lang="en-US" sz="2600" b="1" dirty="0" smtClean="0">
                <a:solidFill>
                  <a:srgbClr val="006600"/>
                </a:solidFill>
                <a:latin typeface="Tahoma" pitchFamily="34" charset="0"/>
              </a:rPr>
              <a:t>grassland</a:t>
            </a:r>
            <a:r>
              <a:rPr lang="pl-PL" sz="2600" b="1" dirty="0" smtClean="0">
                <a:solidFill>
                  <a:srgbClr val="006600"/>
                </a:solidFill>
                <a:latin typeface="Tahoma" pitchFamily="34" charset="0"/>
              </a:rPr>
              <a:t>s</a:t>
            </a:r>
            <a:endParaRPr lang="pl-PL" sz="2600" dirty="0">
              <a:solidFill>
                <a:srgbClr val="006600"/>
              </a:solidFill>
            </a:endParaRPr>
          </a:p>
        </p:txBody>
      </p:sp>
      <p:sp>
        <p:nvSpPr>
          <p:cNvPr id="4" name="Symbol zastępczy zawartości 3"/>
          <p:cNvSpPr>
            <a:spLocks noGrp="1"/>
          </p:cNvSpPr>
          <p:nvPr>
            <p:ph idx="1"/>
          </p:nvPr>
        </p:nvSpPr>
        <p:spPr>
          <a:xfrm>
            <a:off x="107504" y="1317402"/>
            <a:ext cx="6264696" cy="4248472"/>
          </a:xfrm>
        </p:spPr>
        <p:txBody>
          <a:bodyPr/>
          <a:lstStyle/>
          <a:p>
            <a:pPr>
              <a:lnSpc>
                <a:spcPct val="93000"/>
              </a:lnSpc>
              <a:spcBef>
                <a:spcPts val="1800"/>
              </a:spcBef>
              <a:spcAft>
                <a:spcPts val="600"/>
              </a:spcAft>
              <a:buClr>
                <a:srgbClr val="000000"/>
              </a:buClr>
              <a:buSzPct val="100000"/>
            </a:pPr>
            <a:r>
              <a:rPr lang="en-US" altLang="pl-PL" sz="2000" dirty="0">
                <a:solidFill>
                  <a:srgbClr val="000000"/>
                </a:solidFill>
                <a:latin typeface="Tahoma" panose="020B0604030504040204" pitchFamily="34" charset="0"/>
              </a:rPr>
              <a:t>intensive milk production </a:t>
            </a:r>
            <a:r>
              <a:rPr lang="pl-PL" altLang="pl-PL" sz="2000" dirty="0" err="1" smtClean="0">
                <a:solidFill>
                  <a:srgbClr val="000000"/>
                </a:solidFill>
                <a:latin typeface="Tahoma" panose="020B0604030504040204" pitchFamily="34" charset="0"/>
              </a:rPr>
              <a:t>using</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TMR/PMR system with important role of </a:t>
            </a:r>
            <a:r>
              <a:rPr lang="en-US" altLang="pl-PL" sz="2000" dirty="0" smtClean="0">
                <a:solidFill>
                  <a:srgbClr val="000000"/>
                </a:solidFill>
                <a:latin typeface="Tahoma" panose="020B0604030504040204" pitchFamily="34" charset="0"/>
              </a:rPr>
              <a:t>silage/</a:t>
            </a:r>
            <a:r>
              <a:rPr lang="en-US" altLang="pl-PL" sz="2000" dirty="0" err="1" smtClean="0">
                <a:solidFill>
                  <a:srgbClr val="000000"/>
                </a:solidFill>
                <a:latin typeface="Tahoma" panose="020B0604030504040204" pitchFamily="34" charset="0"/>
              </a:rPr>
              <a:t>haylage</a:t>
            </a:r>
            <a:r>
              <a:rPr lang="en-US" altLang="pl-PL" sz="2000" dirty="0" smtClean="0">
                <a:solidFill>
                  <a:srgbClr val="000000"/>
                </a:solidFill>
                <a:latin typeface="Tahoma" panose="020B0604030504040204" pitchFamily="34" charset="0"/>
              </a:rPr>
              <a:t> from</a:t>
            </a:r>
            <a:r>
              <a:rPr lang="pl-PL" altLang="pl-PL" sz="2000" dirty="0" smtClean="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permanent/temporary grassland</a:t>
            </a:r>
            <a:r>
              <a:rPr lang="pl-PL" altLang="pl-PL" sz="2000" dirty="0" smtClean="0">
                <a:solidFill>
                  <a:srgbClr val="000000"/>
                </a:solidFill>
                <a:latin typeface="Tahoma" panose="020B0604030504040204" pitchFamily="34" charset="0"/>
              </a:rPr>
              <a:t>s </a:t>
            </a:r>
            <a:r>
              <a:rPr lang="en-US" altLang="pl-PL" sz="2000" dirty="0" smtClean="0">
                <a:solidFill>
                  <a:srgbClr val="000000"/>
                </a:solidFill>
                <a:latin typeface="Tahoma" panose="020B0604030504040204" pitchFamily="34" charset="0"/>
              </a:rPr>
              <a:t>(</a:t>
            </a:r>
            <a:r>
              <a:rPr lang="en-US" altLang="pl-PL" sz="2000" dirty="0">
                <a:solidFill>
                  <a:srgbClr val="000000"/>
                </a:solidFill>
                <a:latin typeface="Tahoma" panose="020B0604030504040204" pitchFamily="34" charset="0"/>
              </a:rPr>
              <a:t>milk yield 10000-12000 kg per cow), HF breed</a:t>
            </a:r>
            <a:r>
              <a:rPr lang="pl-PL" altLang="pl-PL" sz="2000" dirty="0" smtClean="0">
                <a:solidFill>
                  <a:srgbClr val="000000"/>
                </a:solidFill>
                <a:latin typeface="Tahoma" panose="020B0604030504040204" pitchFamily="34" charset="0"/>
              </a:rPr>
              <a:t> </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a:solidFill>
                  <a:srgbClr val="000000"/>
                </a:solidFill>
                <a:latin typeface="Tahoma" panose="020B0604030504040204" pitchFamily="34" charset="0"/>
              </a:rPr>
              <a:t>low-cost technology of milk production with very important role of pasture and/or silage/</a:t>
            </a:r>
            <a:r>
              <a:rPr lang="en-US" altLang="pl-PL" sz="2000" dirty="0" err="1">
                <a:solidFill>
                  <a:srgbClr val="000000"/>
                </a:solidFill>
                <a:latin typeface="Tahoma" panose="020B0604030504040204" pitchFamily="34" charset="0"/>
              </a:rPr>
              <a:t>haylage</a:t>
            </a:r>
            <a:r>
              <a:rPr lang="en-US" altLang="pl-PL" sz="2000" dirty="0">
                <a:solidFill>
                  <a:srgbClr val="000000"/>
                </a:solidFill>
                <a:latin typeface="Tahoma" panose="020B0604030504040204" pitchFamily="34" charset="0"/>
              </a:rPr>
              <a:t> from permanent/temporary grasslands (milk yield 7000-8000 kg per cow), HF breed and/or dairy cattle breeds adapted to grazing</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pl-PL" altLang="pl-PL" sz="2000" dirty="0">
                <a:solidFill>
                  <a:srgbClr val="000000"/>
                </a:solidFill>
                <a:latin typeface="Tahoma" panose="020B0604030504040204" pitchFamily="34" charset="0"/>
              </a:rPr>
              <a:t>p</a:t>
            </a:r>
            <a:r>
              <a:rPr lang="en-US" altLang="pl-PL" sz="2000" dirty="0" err="1" smtClean="0">
                <a:solidFill>
                  <a:srgbClr val="000000"/>
                </a:solidFill>
                <a:latin typeface="Tahoma" panose="020B0604030504040204" pitchFamily="34" charset="0"/>
              </a:rPr>
              <a:t>ro</a:t>
            </a:r>
            <a:r>
              <a:rPr lang="pl-PL" altLang="pl-PL" sz="2000" dirty="0" smtClean="0">
                <a:solidFill>
                  <a:srgbClr val="000000"/>
                </a:solidFill>
                <a:latin typeface="Tahoma" panose="020B0604030504040204" pitchFamily="34" charset="0"/>
              </a:rPr>
              <a:t>-</a:t>
            </a:r>
            <a:r>
              <a:rPr lang="en-US" altLang="pl-PL" sz="2000" dirty="0" smtClean="0">
                <a:solidFill>
                  <a:srgbClr val="000000"/>
                </a:solidFill>
                <a:latin typeface="Tahoma" panose="020B0604030504040204" pitchFamily="34" charset="0"/>
              </a:rPr>
              <a:t>ecological/ecological </a:t>
            </a:r>
            <a:r>
              <a:rPr lang="en-US" altLang="pl-PL" sz="2000" dirty="0">
                <a:solidFill>
                  <a:srgbClr val="000000"/>
                </a:solidFill>
                <a:latin typeface="Tahoma" panose="020B0604030504040204" pitchFamily="34" charset="0"/>
              </a:rPr>
              <a:t>milk production with crucial role of pasture and/or hay from permanent/temporary grasslands – feeding without silage (milk yield 5000-7000 kg per cow), dairy cattle breeds adapted to grazing</a:t>
            </a:r>
            <a:endParaRPr lang="pl-PL" altLang="pl-PL" sz="2000" b="1" dirty="0">
              <a:solidFill>
                <a:srgbClr val="000000"/>
              </a:solidFill>
              <a:latin typeface="Tahoma" panose="020B0604030504040204" pitchFamily="34" charset="0"/>
              <a:cs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3798" y="1128264"/>
            <a:ext cx="2640202" cy="1880800"/>
          </a:xfrm>
          <a:prstGeom prst="rect">
            <a:avLst/>
          </a:prstGeom>
        </p:spPr>
      </p:pic>
      <p:pic>
        <p:nvPicPr>
          <p:cNvPr id="7" name="Picture 2" descr="F100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520" y="2891652"/>
            <a:ext cx="2630480" cy="18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Obraz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3520" y="4332773"/>
            <a:ext cx="2630480" cy="17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6873560" y="584707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98045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521400" cy="936104"/>
          </a:xfrm>
        </p:spPr>
        <p:txBody>
          <a:bodyPr/>
          <a:lstStyle/>
          <a:p>
            <a:r>
              <a:rPr lang="en-US" sz="2800" b="1" dirty="0">
                <a:solidFill>
                  <a:srgbClr val="006600"/>
                </a:solidFill>
                <a:latin typeface="Tahoma" pitchFamily="34" charset="0"/>
              </a:rPr>
              <a:t>Fodder from </a:t>
            </a:r>
            <a:r>
              <a:rPr lang="en-US" sz="2800" b="1" dirty="0" smtClean="0">
                <a:solidFill>
                  <a:srgbClr val="006600"/>
                </a:solidFill>
                <a:latin typeface="Tahoma" pitchFamily="34" charset="0"/>
              </a:rPr>
              <a:t>grassland</a:t>
            </a:r>
            <a:r>
              <a:rPr lang="pl-PL" sz="2800" b="1" dirty="0" smtClean="0">
                <a:solidFill>
                  <a:srgbClr val="006600"/>
                </a:solidFill>
                <a:latin typeface="Tahoma" pitchFamily="34" charset="0"/>
              </a:rPr>
              <a:t>s</a:t>
            </a:r>
            <a:r>
              <a:rPr lang="en-US" sz="2800" b="1" dirty="0" smtClean="0">
                <a:solidFill>
                  <a:srgbClr val="006600"/>
                </a:solidFill>
                <a:latin typeface="Tahoma" pitchFamily="34" charset="0"/>
              </a:rPr>
              <a:t> </a:t>
            </a:r>
            <a:r>
              <a:rPr lang="pl-PL" sz="2800" b="1" dirty="0" smtClean="0">
                <a:solidFill>
                  <a:srgbClr val="006600"/>
                </a:solidFill>
                <a:latin typeface="Tahoma" pitchFamily="34" charset="0"/>
              </a:rPr>
              <a:t/>
            </a:r>
            <a:br>
              <a:rPr lang="pl-PL" sz="2800" b="1" dirty="0" smtClean="0">
                <a:solidFill>
                  <a:srgbClr val="006600"/>
                </a:solidFill>
                <a:latin typeface="Tahoma" pitchFamily="34" charset="0"/>
              </a:rPr>
            </a:br>
            <a:r>
              <a:rPr lang="en-US" sz="2800" b="1" dirty="0" smtClean="0">
                <a:solidFill>
                  <a:srgbClr val="006600"/>
                </a:solidFill>
                <a:latin typeface="Tahoma" pitchFamily="34" charset="0"/>
              </a:rPr>
              <a:t>in </a:t>
            </a:r>
            <a:r>
              <a:rPr lang="pl-PL" sz="2800" b="1" dirty="0" smtClean="0">
                <a:solidFill>
                  <a:srgbClr val="006600"/>
                </a:solidFill>
                <a:latin typeface="Tahoma" pitchFamily="34" charset="0"/>
              </a:rPr>
              <a:t>the </a:t>
            </a:r>
            <a:r>
              <a:rPr lang="en-US" sz="2800" b="1" dirty="0" smtClean="0">
                <a:solidFill>
                  <a:srgbClr val="006600"/>
                </a:solidFill>
                <a:latin typeface="Tahoma" pitchFamily="34" charset="0"/>
              </a:rPr>
              <a:t>intensive </a:t>
            </a:r>
            <a:r>
              <a:rPr lang="en-US" sz="2800" b="1" dirty="0">
                <a:solidFill>
                  <a:srgbClr val="006600"/>
                </a:solidFill>
                <a:latin typeface="Tahoma" pitchFamily="34" charset="0"/>
              </a:rPr>
              <a:t>milk production</a:t>
            </a:r>
            <a:endParaRPr lang="pl-PL" sz="2800" dirty="0">
              <a:solidFill>
                <a:srgbClr val="006600"/>
              </a:solidFill>
            </a:endParaRPr>
          </a:p>
        </p:txBody>
      </p:sp>
      <p:sp>
        <p:nvSpPr>
          <p:cNvPr id="4" name="Symbol zastępczy zawartości 3"/>
          <p:cNvSpPr>
            <a:spLocks noGrp="1"/>
          </p:cNvSpPr>
          <p:nvPr>
            <p:ph idx="1"/>
          </p:nvPr>
        </p:nvSpPr>
        <p:spPr>
          <a:xfrm>
            <a:off x="380474" y="1484784"/>
            <a:ext cx="8223974" cy="4632515"/>
          </a:xfrm>
        </p:spPr>
        <p:txBody>
          <a:bodyPr/>
          <a:lstStyle/>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supplementation of the ration </a:t>
            </a:r>
            <a:r>
              <a:rPr lang="pl-PL" altLang="pl-PL" sz="2400" dirty="0" err="1" smtClean="0">
                <a:solidFill>
                  <a:srgbClr val="000000"/>
                </a:solidFill>
                <a:latin typeface="Tahoma" panose="020B0604030504040204" pitchFamily="34" charset="0"/>
              </a:rPr>
              <a:t>using</a:t>
            </a:r>
            <a:r>
              <a:rPr lang="pl-PL" altLang="pl-PL" sz="2400" dirty="0" smtClean="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in TMR/PMR </a:t>
            </a:r>
            <a:r>
              <a:rPr lang="en-US" altLang="pl-PL" sz="2400" dirty="0">
                <a:solidFill>
                  <a:srgbClr val="000000"/>
                </a:solidFill>
                <a:latin typeface="Tahoma" panose="020B0604030504040204" pitchFamily="34" charset="0"/>
              </a:rPr>
              <a:t>feeding system</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high quality silage/</a:t>
            </a:r>
            <a:r>
              <a:rPr lang="en-US" altLang="pl-PL" sz="2400" dirty="0" err="1">
                <a:solidFill>
                  <a:srgbClr val="000000"/>
                </a:solidFill>
                <a:latin typeface="Tahoma" panose="020B0604030504040204" pitchFamily="34" charset="0"/>
              </a:rPr>
              <a:t>haylage</a:t>
            </a:r>
            <a:r>
              <a:rPr lang="en-US" altLang="pl-PL" sz="2400" dirty="0">
                <a:solidFill>
                  <a:srgbClr val="000000"/>
                </a:solidFill>
                <a:latin typeface="Tahoma" panose="020B0604030504040204" pitchFamily="34" charset="0"/>
              </a:rPr>
              <a:t> from </a:t>
            </a:r>
            <a:r>
              <a:rPr lang="en-US" altLang="pl-PL" sz="2400" dirty="0" smtClean="0">
                <a:solidFill>
                  <a:srgbClr val="000000"/>
                </a:solidFill>
                <a:latin typeface="Tahoma" panose="020B0604030504040204" pitchFamily="34" charset="0"/>
              </a:rPr>
              <a:t>permanent/temporary grassland</a:t>
            </a:r>
            <a:r>
              <a:rPr lang="pl-PL" altLang="pl-PL" sz="2400" dirty="0" smtClean="0">
                <a:solidFill>
                  <a:srgbClr val="000000"/>
                </a:solidFill>
                <a:latin typeface="Tahoma" panose="020B0604030504040204" pitchFamily="34" charset="0"/>
              </a:rPr>
              <a:t>s</a:t>
            </a:r>
            <a:r>
              <a:rPr lang="en-US" altLang="pl-PL" sz="2400" dirty="0" smtClean="0">
                <a:solidFill>
                  <a:srgbClr val="000000"/>
                </a:solidFill>
                <a:latin typeface="Tahoma" panose="020B0604030504040204" pitchFamily="34" charset="0"/>
              </a:rPr>
              <a: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large expenditures on </a:t>
            </a:r>
            <a:r>
              <a:rPr lang="en-US" altLang="pl-PL" sz="2400" dirty="0" err="1">
                <a:solidFill>
                  <a:srgbClr val="000000"/>
                </a:solidFill>
                <a:latin typeface="Tahoma" panose="020B0604030504040204" pitchFamily="34" charset="0"/>
              </a:rPr>
              <a:t>fo</a:t>
            </a:r>
            <a:r>
              <a:rPr lang="pl-PL" altLang="pl-PL" sz="2400" dirty="0">
                <a:solidFill>
                  <a:srgbClr val="000000"/>
                </a:solidFill>
                <a:latin typeface="Tahoma" panose="020B0604030504040204" pitchFamily="34" charset="0"/>
              </a:rPr>
              <a:t>d</a:t>
            </a:r>
            <a:r>
              <a:rPr lang="en-US" altLang="pl-PL" sz="2400" dirty="0">
                <a:solidFill>
                  <a:srgbClr val="000000"/>
                </a:solidFill>
                <a:latin typeface="Tahoma" panose="020B0604030504040204" pitchFamily="34" charset="0"/>
              </a:rPr>
              <a:t>der production </a:t>
            </a:r>
            <a:r>
              <a:rPr lang="pl-PL" altLang="pl-PL" sz="2400" dirty="0">
                <a:solidFill>
                  <a:srgbClr val="000000"/>
                </a:solidFill>
                <a:latin typeface="Tahoma" panose="020B0604030504040204" pitchFamily="34" charset="0"/>
              </a:rPr>
              <a:t>from</a:t>
            </a:r>
            <a:r>
              <a:rPr lang="en-US" altLang="pl-PL" sz="2400" dirty="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permanent/temporary grassland</a:t>
            </a:r>
            <a:r>
              <a:rPr lang="pl-PL" altLang="pl-PL" sz="2400" dirty="0" smtClean="0">
                <a:solidFill>
                  <a:srgbClr val="000000"/>
                </a:solidFill>
                <a:latin typeface="Tahoma" panose="020B0604030504040204" pitchFamily="34" charset="0"/>
              </a:rPr>
              <a:t>s</a:t>
            </a:r>
            <a:r>
              <a:rPr lang="en-US" altLang="pl-PL" sz="2400" dirty="0" smtClean="0">
                <a:solidFill>
                  <a:srgbClr val="000000"/>
                </a:solidFill>
                <a:latin typeface="Tahoma" panose="020B0604030504040204" pitchFamily="34" charset="0"/>
              </a:rPr>
              <a: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err="1" smtClean="0">
                <a:solidFill>
                  <a:srgbClr val="000000"/>
                </a:solidFill>
                <a:latin typeface="Tahoma" panose="020B0604030504040204" pitchFamily="34" charset="0"/>
              </a:rPr>
              <a:t>regularly</a:t>
            </a:r>
            <a:r>
              <a:rPr lang="pl-PL"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renovat</a:t>
            </a:r>
            <a:r>
              <a:rPr lang="pl-PL" altLang="pl-PL" sz="2400" dirty="0" err="1" smtClean="0">
                <a:solidFill>
                  <a:srgbClr val="000000"/>
                </a:solidFill>
                <a:latin typeface="Tahoma" panose="020B0604030504040204" pitchFamily="34" charset="0"/>
              </a:rPr>
              <a:t>ion</a:t>
            </a:r>
            <a:r>
              <a:rPr lang="pl-PL" altLang="pl-PL" sz="2400" dirty="0" smtClean="0">
                <a:solidFill>
                  <a:srgbClr val="000000"/>
                </a:solidFill>
                <a:latin typeface="Tahoma" panose="020B0604030504040204" pitchFamily="34" charset="0"/>
              </a:rPr>
              <a:t> of</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permanent </a:t>
            </a:r>
            <a:r>
              <a:rPr lang="en-US" altLang="pl-PL" sz="2400" dirty="0" smtClean="0">
                <a:solidFill>
                  <a:srgbClr val="000000"/>
                </a:solidFill>
                <a:latin typeface="Tahoma" panose="020B0604030504040204" pitchFamily="34" charset="0"/>
              </a:rPr>
              <a:t>grassland</a:t>
            </a:r>
            <a:r>
              <a:rPr lang="pl-PL" altLang="pl-PL" sz="2400" dirty="0" smtClean="0">
                <a:solidFill>
                  <a:srgbClr val="000000"/>
                </a:solidFill>
                <a:latin typeface="Tahoma" panose="020B0604030504040204" pitchFamily="34" charset="0"/>
              </a:rPr>
              <a:t>s</a:t>
            </a:r>
            <a:endParaRPr lang="pl-PL" altLang="pl-PL" sz="2400" dirty="0">
              <a:solidFill>
                <a:srgbClr val="000000"/>
              </a:solidFill>
              <a:latin typeface="Tahoma" panose="020B0604030504040204" pitchFamily="34" charset="0"/>
            </a:endParaRPr>
          </a:p>
          <a:p>
            <a:pPr marL="0" indent="0">
              <a:lnSpc>
                <a:spcPct val="93000"/>
              </a:lnSpc>
              <a:spcBef>
                <a:spcPts val="1800"/>
              </a:spcBef>
              <a:spcAft>
                <a:spcPts val="600"/>
              </a:spcAft>
              <a:buClr>
                <a:srgbClr val="000000"/>
              </a:buClr>
              <a:buSzPct val="100000"/>
              <a:buNone/>
            </a:pPr>
            <a:r>
              <a:rPr lang="pl-PL" altLang="pl-PL" sz="2400" b="1" dirty="0" smtClean="0">
                <a:solidFill>
                  <a:srgbClr val="000000"/>
                </a:solidFill>
                <a:latin typeface="Tahoma" panose="020B0604030504040204" pitchFamily="34" charset="0"/>
              </a:rPr>
              <a:t>	</a:t>
            </a:r>
            <a:r>
              <a:rPr lang="pl-PL" altLang="pl-PL" sz="2400" b="1" dirty="0" err="1" smtClean="0">
                <a:solidFill>
                  <a:srgbClr val="000000"/>
                </a:solidFill>
                <a:latin typeface="Tahoma" panose="020B0604030504040204" pitchFamily="34" charset="0"/>
              </a:rPr>
              <a:t>Goal</a:t>
            </a:r>
            <a:r>
              <a:rPr lang="pl-PL" altLang="pl-PL" sz="2400" b="1" dirty="0" smtClean="0">
                <a:solidFill>
                  <a:srgbClr val="000000"/>
                </a:solidFill>
                <a:latin typeface="Tahoma" panose="020B0604030504040204" pitchFamily="34" charset="0"/>
              </a:rPr>
              <a:t> </a:t>
            </a:r>
            <a:r>
              <a:rPr lang="pl-PL" altLang="pl-PL" sz="2400" b="1" dirty="0">
                <a:solidFill>
                  <a:srgbClr val="000000"/>
                </a:solidFill>
                <a:latin typeface="Tahoma" panose="020B0604030504040204" pitchFamily="34" charset="0"/>
              </a:rPr>
              <a:t>→ </a:t>
            </a:r>
            <a:r>
              <a:rPr lang="pl-PL" altLang="pl-PL" sz="2400" b="1" dirty="0" err="1">
                <a:solidFill>
                  <a:srgbClr val="000000"/>
                </a:solidFill>
                <a:latin typeface="Tahoma" panose="020B0604030504040204" pitchFamily="34" charset="0"/>
              </a:rPr>
              <a:t>maximizing</a:t>
            </a:r>
            <a:r>
              <a:rPr lang="pl-PL" altLang="pl-PL" sz="2400" b="1" dirty="0">
                <a:solidFill>
                  <a:srgbClr val="000000"/>
                </a:solidFill>
                <a:latin typeface="Tahoma" panose="020B0604030504040204" pitchFamily="34" charset="0"/>
              </a:rPr>
              <a:t> </a:t>
            </a:r>
            <a:r>
              <a:rPr lang="pl-PL" altLang="pl-PL" sz="2400" b="1" dirty="0" err="1">
                <a:solidFill>
                  <a:srgbClr val="000000"/>
                </a:solidFill>
                <a:latin typeface="Tahoma" panose="020B0604030504040204" pitchFamily="34" charset="0"/>
              </a:rPr>
              <a:t>milk</a:t>
            </a:r>
            <a:r>
              <a:rPr lang="pl-PL" altLang="pl-PL" sz="2400" b="1" dirty="0">
                <a:solidFill>
                  <a:srgbClr val="000000"/>
                </a:solidFill>
                <a:latin typeface="Tahoma" panose="020B0604030504040204" pitchFamily="34" charset="0"/>
              </a:rPr>
              <a:t> </a:t>
            </a:r>
            <a:r>
              <a:rPr lang="pl-PL" altLang="pl-PL" sz="2400" b="1" dirty="0" err="1" smtClean="0">
                <a:solidFill>
                  <a:srgbClr val="000000"/>
                </a:solidFill>
                <a:latin typeface="Tahoma" panose="020B0604030504040204" pitchFamily="34" charset="0"/>
              </a:rPr>
              <a:t>production</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367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5832648" cy="936104"/>
          </a:xfrm>
        </p:spPr>
        <p:txBody>
          <a:bodyPr/>
          <a:lstStyle/>
          <a:p>
            <a:r>
              <a:rPr lang="en-US" sz="2800" b="1" dirty="0">
                <a:solidFill>
                  <a:srgbClr val="006600"/>
                </a:solidFill>
                <a:latin typeface="Tahoma" pitchFamily="34" charset="0"/>
              </a:rPr>
              <a:t>Fodder from </a:t>
            </a:r>
            <a:r>
              <a:rPr lang="en-US" sz="2800" b="1" dirty="0" smtClean="0">
                <a:solidFill>
                  <a:srgbClr val="006600"/>
                </a:solidFill>
                <a:latin typeface="Tahoma" pitchFamily="34" charset="0"/>
              </a:rPr>
              <a:t>grassland</a:t>
            </a:r>
            <a:r>
              <a:rPr lang="pl-PL" sz="2800" b="1" dirty="0" smtClean="0">
                <a:solidFill>
                  <a:srgbClr val="006600"/>
                </a:solidFill>
                <a:latin typeface="Tahoma" pitchFamily="34" charset="0"/>
              </a:rPr>
              <a:t>s</a:t>
            </a:r>
            <a:r>
              <a:rPr lang="en-US" sz="2800" b="1" dirty="0" smtClean="0">
                <a:solidFill>
                  <a:srgbClr val="006600"/>
                </a:solidFill>
                <a:latin typeface="Tahoma" pitchFamily="34" charset="0"/>
              </a:rPr>
              <a:t> </a:t>
            </a:r>
            <a:r>
              <a:rPr lang="pl-PL" sz="2800" b="1" dirty="0" smtClean="0">
                <a:solidFill>
                  <a:srgbClr val="006600"/>
                </a:solidFill>
                <a:latin typeface="Tahoma" pitchFamily="34" charset="0"/>
              </a:rPr>
              <a:t/>
            </a:r>
            <a:br>
              <a:rPr lang="pl-PL" sz="2800" b="1" dirty="0" smtClean="0">
                <a:solidFill>
                  <a:srgbClr val="006600"/>
                </a:solidFill>
                <a:latin typeface="Tahoma" pitchFamily="34" charset="0"/>
              </a:rPr>
            </a:br>
            <a:r>
              <a:rPr lang="en-US" sz="2800" b="1" dirty="0" smtClean="0">
                <a:solidFill>
                  <a:srgbClr val="006600"/>
                </a:solidFill>
                <a:latin typeface="Tahoma" pitchFamily="34" charset="0"/>
              </a:rPr>
              <a:t>in low-cost </a:t>
            </a:r>
            <a:r>
              <a:rPr lang="en-US" sz="2800" b="1" dirty="0">
                <a:solidFill>
                  <a:srgbClr val="006600"/>
                </a:solidFill>
                <a:latin typeface="Tahoma" pitchFamily="34" charset="0"/>
              </a:rPr>
              <a:t>milk production</a:t>
            </a:r>
            <a:endParaRPr lang="pl-PL" sz="2800" dirty="0">
              <a:solidFill>
                <a:srgbClr val="006600"/>
              </a:solidFill>
            </a:endParaRPr>
          </a:p>
        </p:txBody>
      </p:sp>
      <p:sp>
        <p:nvSpPr>
          <p:cNvPr id="4" name="Symbol zastępczy zawartości 3"/>
          <p:cNvSpPr>
            <a:spLocks noGrp="1"/>
          </p:cNvSpPr>
          <p:nvPr>
            <p:ph idx="1"/>
          </p:nvPr>
        </p:nvSpPr>
        <p:spPr>
          <a:xfrm>
            <a:off x="380474" y="1484784"/>
            <a:ext cx="8592076" cy="4632515"/>
          </a:xfrm>
        </p:spPr>
        <p:txBody>
          <a:bodyPr/>
          <a:lstStyle/>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increasing the share of pasture and/or </a:t>
            </a:r>
            <a:r>
              <a:rPr lang="en-US" altLang="pl-PL" sz="2400" dirty="0" err="1">
                <a:solidFill>
                  <a:srgbClr val="000000"/>
                </a:solidFill>
                <a:latin typeface="Tahoma" panose="020B0604030504040204" pitchFamily="34" charset="0"/>
              </a:rPr>
              <a:t>haylage</a:t>
            </a:r>
            <a:r>
              <a:rPr lang="en-US" altLang="pl-PL" sz="2400" dirty="0">
                <a:solidFill>
                  <a:srgbClr val="000000"/>
                </a:solidFill>
                <a:latin typeface="Tahoma" panose="020B0604030504040204" pitchFamily="34" charset="0"/>
              </a:rPr>
              <a:t> from permanent/temporary </a:t>
            </a:r>
            <a:r>
              <a:rPr lang="en-US" altLang="pl-PL" sz="2400" dirty="0" smtClean="0">
                <a:solidFill>
                  <a:srgbClr val="000000"/>
                </a:solidFill>
                <a:latin typeface="Tahoma" panose="020B0604030504040204" pitchFamily="34" charset="0"/>
              </a:rPr>
              <a:t>grassland</a:t>
            </a:r>
            <a:r>
              <a:rPr lang="pl-PL" altLang="pl-PL" sz="2400" dirty="0" smtClean="0">
                <a:solidFill>
                  <a:srgbClr val="000000"/>
                </a:solidFill>
                <a:latin typeface="Tahoma" panose="020B0604030504040204" pitchFamily="34" charset="0"/>
              </a:rPr>
              <a:t>s</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in the feed ration</a:t>
            </a: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reduction of </a:t>
            </a:r>
            <a:r>
              <a:rPr lang="en-US" altLang="pl-PL" sz="2400" dirty="0" smtClean="0">
                <a:solidFill>
                  <a:srgbClr val="000000"/>
                </a:solidFill>
                <a:latin typeface="Tahoma" panose="020B0604030504040204" pitchFamily="34" charset="0"/>
              </a:rPr>
              <a:t>concentrate</a:t>
            </a:r>
            <a:r>
              <a:rPr lang="pl-PL" altLang="pl-PL" sz="2400" dirty="0" smtClean="0">
                <a:solidFill>
                  <a:srgbClr val="000000"/>
                </a:solidFill>
                <a:latin typeface="Tahoma" panose="020B0604030504040204" pitchFamily="34" charset="0"/>
              </a:rPr>
              <a:t>s </a:t>
            </a:r>
            <a:r>
              <a:rPr lang="en-US" altLang="pl-PL" sz="2400" dirty="0" smtClean="0">
                <a:solidFill>
                  <a:srgbClr val="000000"/>
                </a:solidFill>
                <a:latin typeface="Tahoma" panose="020B0604030504040204" pitchFamily="34" charset="0"/>
              </a:rPr>
              <a:t>in </a:t>
            </a:r>
            <a:r>
              <a:rPr lang="en-US" altLang="pl-PL" sz="2400" dirty="0">
                <a:solidFill>
                  <a:srgbClr val="000000"/>
                </a:solidFill>
                <a:latin typeface="Tahoma" panose="020B0604030504040204" pitchFamily="34" charset="0"/>
              </a:rPr>
              <a:t>the </a:t>
            </a:r>
            <a:r>
              <a:rPr lang="pl-PL" altLang="pl-PL" sz="2400" dirty="0" err="1" smtClean="0">
                <a:solidFill>
                  <a:srgbClr val="000000"/>
                </a:solidFill>
                <a:latin typeface="Tahoma" panose="020B0604030504040204" pitchFamily="34" charset="0"/>
              </a:rPr>
              <a:t>feed</a:t>
            </a:r>
            <a:r>
              <a:rPr lang="pl-PL" altLang="pl-PL" sz="2400" dirty="0" smtClean="0">
                <a:solidFill>
                  <a:srgbClr val="000000"/>
                </a:solidFill>
                <a:latin typeface="Tahoma" panose="020B0604030504040204" pitchFamily="34" charset="0"/>
              </a:rPr>
              <a:t> </a:t>
            </a:r>
            <a:r>
              <a:rPr lang="pl-PL" altLang="pl-PL" sz="2400" dirty="0" err="1" smtClean="0">
                <a:solidFill>
                  <a:srgbClr val="000000"/>
                </a:solidFill>
                <a:latin typeface="Tahoma" panose="020B0604030504040204" pitchFamily="34" charset="0"/>
              </a:rPr>
              <a:t>ration</a:t>
            </a:r>
            <a:r>
              <a:rPr lang="en-US" altLang="pl-PL" sz="2400" dirty="0" smtClean="0">
                <a:solidFill>
                  <a:srgbClr val="000000"/>
                </a:solidFill>
                <a:latin typeface="Tahoma" panose="020B0604030504040204" pitchFamily="34" charset="0"/>
              </a:rPr>
              <a:t>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optimization of inputs for the production of </a:t>
            </a:r>
            <a:r>
              <a:rPr lang="pl-PL" altLang="pl-PL" sz="2400" dirty="0" smtClean="0">
                <a:solidFill>
                  <a:srgbClr val="000000"/>
                </a:solidFill>
                <a:latin typeface="Tahoma" panose="020B0604030504040204" pitchFamily="34" charset="0"/>
              </a:rPr>
              <a:t>high-</a:t>
            </a:r>
            <a:r>
              <a:rPr lang="pl-PL" altLang="pl-PL" sz="2400" dirty="0" err="1" smtClean="0">
                <a:solidFill>
                  <a:srgbClr val="000000"/>
                </a:solidFill>
                <a:latin typeface="Tahoma" panose="020B0604030504040204" pitchFamily="34" charset="0"/>
              </a:rPr>
              <a:t>quality</a:t>
            </a:r>
            <a:r>
              <a:rPr lang="pl-PL" altLang="pl-PL" sz="2400" dirty="0" smtClean="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feed</a:t>
            </a:r>
            <a:r>
              <a:rPr lang="pl-PL" altLang="pl-PL" sz="2400" dirty="0" smtClean="0">
                <a:solidFill>
                  <a:srgbClr val="000000"/>
                </a:solidFill>
                <a:latin typeface="Tahoma" panose="020B0604030504040204" pitchFamily="34" charset="0"/>
              </a:rPr>
              <a:t>s</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from </a:t>
            </a:r>
            <a:r>
              <a:rPr lang="en-US" altLang="pl-PL" sz="2400" dirty="0" smtClean="0">
                <a:solidFill>
                  <a:srgbClr val="000000"/>
                </a:solidFill>
                <a:latin typeface="Tahoma" panose="020B0604030504040204" pitchFamily="34" charset="0"/>
              </a:rPr>
              <a:t>permanent/temporary grassland</a:t>
            </a:r>
            <a:r>
              <a:rPr lang="pl-PL" altLang="pl-PL" sz="2400" dirty="0" smtClean="0">
                <a:solidFill>
                  <a:srgbClr val="000000"/>
                </a:solidFill>
                <a:latin typeface="Tahoma" panose="020B0604030504040204" pitchFamily="34" charset="0"/>
              </a:rPr>
              <a:t>s</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err="1" smtClean="0">
                <a:solidFill>
                  <a:srgbClr val="000000"/>
                </a:solidFill>
                <a:latin typeface="Tahoma" panose="020B0604030504040204" pitchFamily="34" charset="0"/>
              </a:rPr>
              <a:t>regularly</a:t>
            </a:r>
            <a:r>
              <a:rPr lang="pl-PL" altLang="pl-PL" sz="2400" dirty="0" smtClean="0">
                <a:solidFill>
                  <a:srgbClr val="000000"/>
                </a:solidFill>
                <a:latin typeface="Tahoma" panose="020B0604030504040204" pitchFamily="34" charset="0"/>
              </a:rPr>
              <a:t> </a:t>
            </a:r>
            <a:r>
              <a:rPr lang="en-US" altLang="pl-PL" sz="2400" dirty="0" err="1">
                <a:solidFill>
                  <a:srgbClr val="000000"/>
                </a:solidFill>
                <a:latin typeface="Tahoma" panose="020B0604030504040204" pitchFamily="34" charset="0"/>
              </a:rPr>
              <a:t>renovat</a:t>
            </a:r>
            <a:r>
              <a:rPr lang="pl-PL" altLang="pl-PL" sz="2400" dirty="0" err="1">
                <a:solidFill>
                  <a:srgbClr val="000000"/>
                </a:solidFill>
                <a:latin typeface="Tahoma" panose="020B0604030504040204" pitchFamily="34" charset="0"/>
              </a:rPr>
              <a:t>ion</a:t>
            </a:r>
            <a:r>
              <a:rPr lang="pl-PL" altLang="pl-PL" sz="2400" dirty="0">
                <a:solidFill>
                  <a:srgbClr val="000000"/>
                </a:solidFill>
                <a:latin typeface="Tahoma" panose="020B0604030504040204" pitchFamily="34" charset="0"/>
              </a:rPr>
              <a:t> of</a:t>
            </a:r>
            <a:r>
              <a:rPr lang="en-US" altLang="pl-PL" sz="2400" dirty="0">
                <a:solidFill>
                  <a:srgbClr val="000000"/>
                </a:solidFill>
                <a:latin typeface="Tahoma" panose="020B0604030504040204" pitchFamily="34" charset="0"/>
              </a:rPr>
              <a:t> permanent grassland</a:t>
            </a:r>
            <a:r>
              <a:rPr lang="pl-PL" altLang="pl-PL" sz="2400" dirty="0">
                <a:solidFill>
                  <a:srgbClr val="000000"/>
                </a:solidFill>
                <a:latin typeface="Tahoma" panose="020B0604030504040204" pitchFamily="34" charset="0"/>
              </a:rPr>
              <a:t>s</a:t>
            </a:r>
          </a:p>
          <a:p>
            <a:pPr marL="174625" indent="0">
              <a:lnSpc>
                <a:spcPct val="93000"/>
              </a:lnSpc>
              <a:spcBef>
                <a:spcPts val="2400"/>
              </a:spcBef>
              <a:spcAft>
                <a:spcPts val="600"/>
              </a:spcAft>
              <a:buClr>
                <a:srgbClr val="000000"/>
              </a:buClr>
              <a:buSzPct val="100000"/>
              <a:buNone/>
            </a:pPr>
            <a:r>
              <a:rPr lang="pl-PL" altLang="pl-PL" sz="2400" b="1" dirty="0" smtClean="0">
                <a:solidFill>
                  <a:srgbClr val="000000"/>
                </a:solidFill>
                <a:latin typeface="Tahoma" panose="020B0604030504040204" pitchFamily="34" charset="0"/>
              </a:rPr>
              <a:t>	</a:t>
            </a:r>
            <a:r>
              <a:rPr lang="pl-PL" altLang="pl-PL" sz="2400" b="1" dirty="0" err="1" smtClean="0">
                <a:solidFill>
                  <a:srgbClr val="000000"/>
                </a:solidFill>
                <a:latin typeface="Tahoma" panose="020B0604030504040204" pitchFamily="34" charset="0"/>
              </a:rPr>
              <a:t>Goal</a:t>
            </a:r>
            <a:r>
              <a:rPr lang="pl-PL" altLang="pl-PL" sz="2400" b="1" dirty="0" smtClean="0">
                <a:solidFill>
                  <a:srgbClr val="000000"/>
                </a:solidFill>
                <a:latin typeface="Tahoma" panose="020B0604030504040204" pitchFamily="34" charset="0"/>
              </a:rPr>
              <a:t> </a:t>
            </a:r>
            <a:r>
              <a:rPr lang="pl-PL" altLang="pl-PL" sz="2400" b="1" dirty="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reducing the unit costs of milk </a:t>
            </a:r>
            <a:r>
              <a:rPr lang="pl-PL" altLang="pl-PL" sz="2400" b="1" dirty="0" smtClean="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production</a:t>
            </a:r>
            <a:endParaRPr lang="pl-PL" altLang="pl-PL" sz="24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6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645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8712" cy="936104"/>
          </a:xfrm>
        </p:spPr>
        <p:txBody>
          <a:bodyPr/>
          <a:lstStyle/>
          <a:p>
            <a:r>
              <a:rPr lang="en-US" sz="2800" b="1" dirty="0">
                <a:solidFill>
                  <a:srgbClr val="006600"/>
                </a:solidFill>
                <a:latin typeface="Tahoma" pitchFamily="34" charset="0"/>
              </a:rPr>
              <a:t>Fodder from </a:t>
            </a:r>
            <a:r>
              <a:rPr lang="en-US" sz="2800" b="1" dirty="0" smtClean="0">
                <a:solidFill>
                  <a:srgbClr val="006600"/>
                </a:solidFill>
                <a:latin typeface="Tahoma" pitchFamily="34" charset="0"/>
              </a:rPr>
              <a:t>grassland</a:t>
            </a:r>
            <a:r>
              <a:rPr lang="pl-PL" sz="2800" b="1" dirty="0" smtClean="0">
                <a:solidFill>
                  <a:srgbClr val="006600"/>
                </a:solidFill>
                <a:latin typeface="Tahoma" pitchFamily="34" charset="0"/>
              </a:rPr>
              <a:t>s</a:t>
            </a:r>
            <a:r>
              <a:rPr lang="en-US" sz="2800" b="1" dirty="0" smtClean="0">
                <a:solidFill>
                  <a:srgbClr val="006600"/>
                </a:solidFill>
                <a:latin typeface="Tahoma" pitchFamily="34" charset="0"/>
              </a:rPr>
              <a:t> </a:t>
            </a:r>
            <a:r>
              <a:rPr lang="pl-PL" sz="2800" b="1" dirty="0" smtClean="0">
                <a:solidFill>
                  <a:srgbClr val="006600"/>
                </a:solidFill>
                <a:latin typeface="Tahoma" pitchFamily="34" charset="0"/>
              </a:rPr>
              <a:t/>
            </a:r>
            <a:br>
              <a:rPr lang="pl-PL" sz="2800" b="1" dirty="0" smtClean="0">
                <a:solidFill>
                  <a:srgbClr val="006600"/>
                </a:solidFill>
                <a:latin typeface="Tahoma" pitchFamily="34" charset="0"/>
              </a:rPr>
            </a:br>
            <a:r>
              <a:rPr lang="en-US" sz="2800" b="1" dirty="0" smtClean="0">
                <a:solidFill>
                  <a:srgbClr val="006600"/>
                </a:solidFill>
                <a:latin typeface="Tahoma" pitchFamily="34" charset="0"/>
              </a:rPr>
              <a:t>in</a:t>
            </a:r>
            <a:r>
              <a:rPr lang="pl-PL" sz="2800" b="1" dirty="0" smtClean="0">
                <a:solidFill>
                  <a:srgbClr val="006600"/>
                </a:solidFill>
                <a:latin typeface="Tahoma" pitchFamily="34" charset="0"/>
              </a:rPr>
              <a:t> </a:t>
            </a:r>
            <a:r>
              <a:rPr lang="en-US" sz="2800" b="1" dirty="0" smtClean="0">
                <a:solidFill>
                  <a:srgbClr val="006600"/>
                </a:solidFill>
                <a:latin typeface="Tahoma" pitchFamily="34" charset="0"/>
              </a:rPr>
              <a:t>pro-ecological </a:t>
            </a:r>
            <a:r>
              <a:rPr lang="pl-PL" sz="2800" b="1" dirty="0" err="1" smtClean="0">
                <a:solidFill>
                  <a:srgbClr val="006600"/>
                </a:solidFill>
                <a:latin typeface="Tahoma" pitchFamily="34" charset="0"/>
              </a:rPr>
              <a:t>milk</a:t>
            </a:r>
            <a:r>
              <a:rPr lang="pl-PL" sz="2800" b="1" dirty="0" smtClean="0">
                <a:solidFill>
                  <a:srgbClr val="006600"/>
                </a:solidFill>
                <a:latin typeface="Tahoma" pitchFamily="34" charset="0"/>
              </a:rPr>
              <a:t> </a:t>
            </a:r>
            <a:r>
              <a:rPr lang="en-US" sz="2800" b="1" dirty="0" smtClean="0">
                <a:solidFill>
                  <a:srgbClr val="006600"/>
                </a:solidFill>
                <a:latin typeface="Tahoma" pitchFamily="34" charset="0"/>
              </a:rPr>
              <a:t>production</a:t>
            </a:r>
            <a:endParaRPr lang="pl-PL" sz="2800" dirty="0">
              <a:solidFill>
                <a:srgbClr val="006600"/>
              </a:solidFill>
            </a:endParaRPr>
          </a:p>
        </p:txBody>
      </p:sp>
      <p:sp>
        <p:nvSpPr>
          <p:cNvPr id="4" name="Symbol zastępczy zawartości 3"/>
          <p:cNvSpPr>
            <a:spLocks noGrp="1"/>
          </p:cNvSpPr>
          <p:nvPr>
            <p:ph idx="1"/>
          </p:nvPr>
        </p:nvSpPr>
        <p:spPr>
          <a:xfrm>
            <a:off x="395536" y="1556792"/>
            <a:ext cx="8223974" cy="4104457"/>
          </a:xfrm>
        </p:spPr>
        <p:txBody>
          <a:bodyPr/>
          <a:lstStyle/>
          <a:p>
            <a:pPr>
              <a:lnSpc>
                <a:spcPct val="93000"/>
              </a:lnSpc>
              <a:spcBef>
                <a:spcPts val="1800"/>
              </a:spcBef>
              <a:spcAft>
                <a:spcPts val="600"/>
              </a:spcAft>
              <a:buClr>
                <a:srgbClr val="000000"/>
              </a:buClr>
              <a:buSzPct val="100000"/>
            </a:pPr>
            <a:r>
              <a:rPr lang="pl-PL" altLang="pl-PL" sz="2400" dirty="0" err="1">
                <a:solidFill>
                  <a:srgbClr val="000000"/>
                </a:solidFill>
                <a:latin typeface="Tahoma" panose="020B0604030504040204" pitchFamily="34" charset="0"/>
              </a:rPr>
              <a:t>g</a:t>
            </a:r>
            <a:r>
              <a:rPr lang="pl-PL" altLang="pl-PL" sz="2400" dirty="0" err="1" smtClean="0">
                <a:solidFill>
                  <a:srgbClr val="000000"/>
                </a:solidFill>
                <a:latin typeface="Tahoma" panose="020B0604030504040204" pitchFamily="34" charset="0"/>
              </a:rPr>
              <a:t>rasslands</a:t>
            </a:r>
            <a:r>
              <a:rPr lang="pl-PL" altLang="pl-PL" sz="2400" dirty="0" smtClean="0">
                <a:solidFill>
                  <a:srgbClr val="000000"/>
                </a:solidFill>
                <a:latin typeface="Tahoma" panose="020B0604030504040204" pitchFamily="34" charset="0"/>
              </a:rPr>
              <a:t> as </a:t>
            </a:r>
            <a:r>
              <a:rPr lang="pl-PL" altLang="pl-PL" sz="2400" dirty="0" err="1" smtClean="0">
                <a:solidFill>
                  <a:srgbClr val="000000"/>
                </a:solidFill>
                <a:latin typeface="Tahoma" panose="020B0604030504040204" pitchFamily="34" charset="0"/>
              </a:rPr>
              <a:t>an</a:t>
            </a:r>
            <a:r>
              <a:rPr lang="pl-PL" altLang="pl-PL" sz="2400" dirty="0" smtClean="0">
                <a:solidFill>
                  <a:srgbClr val="000000"/>
                </a:solidFill>
                <a:latin typeface="Tahoma" panose="020B0604030504040204" pitchFamily="34" charset="0"/>
              </a:rPr>
              <a:t> e</a:t>
            </a:r>
            <a:r>
              <a:rPr lang="en-US" altLang="pl-PL" sz="2400" dirty="0" err="1" smtClean="0">
                <a:solidFill>
                  <a:srgbClr val="000000"/>
                </a:solidFill>
                <a:latin typeface="Tahoma" panose="020B0604030504040204" pitchFamily="34" charset="0"/>
              </a:rPr>
              <a:t>xclusive</a:t>
            </a:r>
            <a:r>
              <a:rPr lang="pl-PL" altLang="pl-PL" sz="2400" dirty="0" smtClean="0">
                <a:solidFill>
                  <a:srgbClr val="000000"/>
                </a:solidFill>
                <a:latin typeface="Tahoma" panose="020B0604030504040204" pitchFamily="34" charset="0"/>
              </a:rPr>
              <a:t> and </a:t>
            </a:r>
            <a:r>
              <a:rPr lang="pl-PL" altLang="pl-PL" sz="2400" dirty="0" err="1" smtClean="0">
                <a:solidFill>
                  <a:srgbClr val="000000"/>
                </a:solidFill>
                <a:latin typeface="Tahoma" panose="020B0604030504040204" pitchFamily="34" charset="0"/>
              </a:rPr>
              <a:t>only</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source of roughage in the ration</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key role of pasture and/or hay </a:t>
            </a:r>
            <a:r>
              <a:rPr lang="pl-PL" altLang="pl-PL" sz="2400" dirty="0" smtClean="0">
                <a:solidFill>
                  <a:srgbClr val="000000"/>
                </a:solidFill>
                <a:latin typeface="Tahoma" panose="020B0604030504040204" pitchFamily="34" charset="0"/>
              </a:rPr>
              <a:t>from</a:t>
            </a:r>
            <a:r>
              <a:rPr lang="en-US" altLang="pl-PL" sz="2400" dirty="0" smtClean="0">
                <a:solidFill>
                  <a:srgbClr val="000000"/>
                </a:solidFill>
                <a:latin typeface="Tahoma" panose="020B0604030504040204" pitchFamily="34" charset="0"/>
              </a:rPr>
              <a:t> permanent/</a:t>
            </a:r>
            <a:r>
              <a:rPr lang="pl-PL" altLang="pl-PL" sz="2400" dirty="0" smtClean="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temporary grassland</a:t>
            </a:r>
            <a:r>
              <a:rPr lang="pl-PL" altLang="pl-PL" sz="2400" dirty="0" smtClean="0">
                <a:solidFill>
                  <a:srgbClr val="000000"/>
                </a:solidFill>
                <a:latin typeface="Tahoma" panose="020B0604030504040204" pitchFamily="34" charset="0"/>
              </a:rPr>
              <a:t>s</a:t>
            </a:r>
            <a:r>
              <a:rPr lang="en-US" altLang="pl-PL" sz="2400" dirty="0" smtClean="0">
                <a:solidFill>
                  <a:srgbClr val="000000"/>
                </a:solidFill>
                <a:latin typeface="Tahoma" panose="020B0604030504040204" pitchFamily="34" charset="0"/>
              </a:rPr>
              <a:t> (</a:t>
            </a:r>
            <a:r>
              <a:rPr lang="pl-PL" altLang="pl-PL" sz="2400" dirty="0" err="1" smtClean="0">
                <a:solidFill>
                  <a:srgbClr val="000000"/>
                </a:solidFill>
                <a:latin typeface="Tahoma" panose="020B0604030504040204" pitchFamily="34" charset="0"/>
              </a:rPr>
              <a:t>feeding</a:t>
            </a:r>
            <a:r>
              <a:rPr lang="pl-PL" altLang="pl-PL" sz="2400" dirty="0" smtClean="0">
                <a:solidFill>
                  <a:srgbClr val="000000"/>
                </a:solidFill>
                <a:latin typeface="Tahoma" panose="020B0604030504040204" pitchFamily="34" charset="0"/>
              </a:rPr>
              <a:t> </a:t>
            </a:r>
            <a:r>
              <a:rPr lang="pl-PL" altLang="pl-PL" sz="2400" dirty="0" err="1" smtClean="0">
                <a:solidFill>
                  <a:srgbClr val="000000"/>
                </a:solidFill>
                <a:latin typeface="Tahoma" panose="020B0604030504040204" pitchFamily="34" charset="0"/>
              </a:rPr>
              <a:t>without</a:t>
            </a:r>
            <a:r>
              <a:rPr lang="pl-PL" altLang="pl-PL" sz="2400" dirty="0" smtClean="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silage</a:t>
            </a:r>
            <a:r>
              <a:rPr lang="en-US" altLang="pl-PL" sz="2400" dirty="0">
                <a:solidFill>
                  <a:srgbClr val="000000"/>
                </a:solidFill>
                <a:latin typeface="Tahoma" panose="020B0604030504040204" pitchFamily="34" charset="0"/>
              </a:rPr>
              <a:t>)</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pl-PL" altLang="pl-PL" sz="2400" dirty="0" err="1" smtClean="0">
                <a:solidFill>
                  <a:srgbClr val="000000"/>
                </a:solidFill>
                <a:latin typeface="Tahoma" panose="020B0604030504040204" pitchFamily="34" charset="0"/>
              </a:rPr>
              <a:t>regularly</a:t>
            </a:r>
            <a:r>
              <a:rPr lang="pl-PL" altLang="pl-PL" sz="2400" dirty="0" smtClean="0">
                <a:solidFill>
                  <a:srgbClr val="000000"/>
                </a:solidFill>
                <a:latin typeface="Tahoma" panose="020B0604030504040204" pitchFamily="34" charset="0"/>
              </a:rPr>
              <a:t> </a:t>
            </a:r>
            <a:r>
              <a:rPr lang="en-US" altLang="pl-PL" sz="2400" dirty="0" err="1">
                <a:solidFill>
                  <a:srgbClr val="000000"/>
                </a:solidFill>
                <a:latin typeface="Tahoma" panose="020B0604030504040204" pitchFamily="34" charset="0"/>
              </a:rPr>
              <a:t>renovat</a:t>
            </a:r>
            <a:r>
              <a:rPr lang="pl-PL" altLang="pl-PL" sz="2400" dirty="0" err="1">
                <a:solidFill>
                  <a:srgbClr val="000000"/>
                </a:solidFill>
                <a:latin typeface="Tahoma" panose="020B0604030504040204" pitchFamily="34" charset="0"/>
              </a:rPr>
              <a:t>ion</a:t>
            </a:r>
            <a:r>
              <a:rPr lang="pl-PL" altLang="pl-PL" sz="2400" dirty="0">
                <a:solidFill>
                  <a:srgbClr val="000000"/>
                </a:solidFill>
                <a:latin typeface="Tahoma" panose="020B0604030504040204" pitchFamily="34" charset="0"/>
              </a:rPr>
              <a:t> of</a:t>
            </a:r>
            <a:r>
              <a:rPr lang="en-US" altLang="pl-PL" sz="2400" dirty="0">
                <a:solidFill>
                  <a:srgbClr val="000000"/>
                </a:solidFill>
                <a:latin typeface="Tahoma" panose="020B0604030504040204" pitchFamily="34" charset="0"/>
              </a:rPr>
              <a:t> permanent grassland</a:t>
            </a:r>
            <a:r>
              <a:rPr lang="pl-PL" altLang="pl-PL" sz="2400" dirty="0">
                <a:solidFill>
                  <a:srgbClr val="000000"/>
                </a:solidFill>
                <a:latin typeface="Tahoma" panose="020B0604030504040204" pitchFamily="34" charset="0"/>
              </a:rPr>
              <a:t>s</a:t>
            </a:r>
          </a:p>
          <a:p>
            <a:pPr marL="174625" indent="0">
              <a:lnSpc>
                <a:spcPct val="93000"/>
              </a:lnSpc>
              <a:spcBef>
                <a:spcPts val="24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Goal</a:t>
            </a:r>
            <a:r>
              <a:rPr lang="pl-PL" altLang="pl-PL" sz="2400" b="1" dirty="0" smtClean="0">
                <a:solidFill>
                  <a:srgbClr val="000000"/>
                </a:solidFill>
                <a:latin typeface="Tahoma" panose="020B0604030504040204" pitchFamily="34" charset="0"/>
              </a:rPr>
              <a:t> </a:t>
            </a:r>
            <a:r>
              <a:rPr lang="pl-PL" altLang="pl-PL" sz="2400" b="1" dirty="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high-quality raw material (</a:t>
            </a:r>
            <a:r>
              <a:rPr lang="en-US" altLang="pl-PL" sz="2400" b="1" dirty="0" smtClean="0">
                <a:solidFill>
                  <a:srgbClr val="000000"/>
                </a:solidFill>
                <a:latin typeface="Tahoma" panose="020B0604030504040204" pitchFamily="34" charset="0"/>
              </a:rPr>
              <a:t>hay milk</a:t>
            </a:r>
            <a:r>
              <a:rPr lang="en-US" altLang="pl-PL" sz="2400" b="1" dirty="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for its </a:t>
            </a:r>
            <a:r>
              <a:rPr lang="en-US" altLang="pl-PL" sz="2400" b="1" dirty="0">
                <a:solidFill>
                  <a:srgbClr val="000000"/>
                </a:solidFill>
                <a:latin typeface="Tahoma" panose="020B0604030504040204" pitchFamily="34" charset="0"/>
              </a:rPr>
              <a:t>processing into </a:t>
            </a:r>
            <a:r>
              <a:rPr lang="en-US" altLang="pl-PL" sz="2400" b="1" dirty="0" smtClean="0">
                <a:solidFill>
                  <a:srgbClr val="000000"/>
                </a:solidFill>
                <a:latin typeface="Tahoma" panose="020B0604030504040204" pitchFamily="34" charset="0"/>
              </a:rPr>
              <a:t>excellent </a:t>
            </a:r>
            <a:r>
              <a:rPr lang="pl-PL" altLang="pl-PL" sz="2400" b="1" dirty="0" smtClean="0">
                <a:solidFill>
                  <a:srgbClr val="000000"/>
                </a:solidFill>
                <a:latin typeface="Tahoma" panose="020B0604030504040204" pitchFamily="34" charset="0"/>
              </a:rPr>
              <a:t>quality </a:t>
            </a:r>
            <a:r>
              <a:rPr lang="en-US" altLang="pl-PL" sz="2400" b="1" dirty="0" smtClean="0">
                <a:solidFill>
                  <a:srgbClr val="000000"/>
                </a:solidFill>
                <a:latin typeface="Tahoma" panose="020B0604030504040204" pitchFamily="34" charset="0"/>
              </a:rPr>
              <a:t>dairy</a:t>
            </a:r>
            <a:r>
              <a:rPr lang="pl-PL" altLang="pl-PL" sz="2400" b="1" dirty="0" smtClean="0">
                <a:solidFill>
                  <a:srgbClr val="000000"/>
                </a:solidFill>
                <a:latin typeface="Tahoma" panose="020B0604030504040204" pitchFamily="34" charset="0"/>
              </a:rPr>
              <a:t> </a:t>
            </a:r>
            <a:r>
              <a:rPr lang="en-US" altLang="pl-PL" sz="2400" b="1" dirty="0" smtClean="0">
                <a:solidFill>
                  <a:srgbClr val="000000"/>
                </a:solidFill>
                <a:latin typeface="Tahoma" panose="020B0604030504040204" pitchFamily="34" charset="0"/>
              </a:rPr>
              <a:t>products (e</a:t>
            </a:r>
            <a:r>
              <a:rPr lang="pl-PL" altLang="pl-PL" sz="2400" b="1" dirty="0" smtClean="0">
                <a:solidFill>
                  <a:srgbClr val="000000"/>
                </a:solidFill>
                <a:latin typeface="Tahoma" panose="020B0604030504040204" pitchFamily="34" charset="0"/>
              </a:rPr>
              <a:t>.</a:t>
            </a:r>
            <a:r>
              <a:rPr lang="en-US" altLang="pl-PL" sz="2400" b="1" dirty="0" smtClean="0">
                <a:solidFill>
                  <a:srgbClr val="000000"/>
                </a:solidFill>
                <a:latin typeface="Tahoma" panose="020B0604030504040204" pitchFamily="34" charset="0"/>
              </a:rPr>
              <a:t>g</a:t>
            </a:r>
            <a:r>
              <a:rPr lang="pl-PL" altLang="pl-PL" sz="2400" b="1" dirty="0" smtClean="0">
                <a:solidFill>
                  <a:srgbClr val="000000"/>
                </a:solidFill>
                <a:latin typeface="Tahoma" panose="020B0604030504040204" pitchFamily="34" charset="0"/>
              </a:rPr>
              <a:t>.</a:t>
            </a:r>
            <a:r>
              <a:rPr lang="en-US" altLang="pl-PL" sz="2400" b="1" dirty="0" smtClean="0">
                <a:solidFill>
                  <a:srgbClr val="000000"/>
                </a:solidFill>
                <a:latin typeface="Tahoma" panose="020B0604030504040204" pitchFamily="34" charset="0"/>
              </a:rPr>
              <a:t> </a:t>
            </a:r>
            <a:r>
              <a:rPr lang="en-US" altLang="pl-PL" sz="2400" b="1" dirty="0">
                <a:solidFill>
                  <a:srgbClr val="000000"/>
                </a:solidFill>
                <a:latin typeface="Tahoma" panose="020B0604030504040204" pitchFamily="34" charset="0"/>
              </a:rPr>
              <a:t>PDO products</a:t>
            </a:r>
            <a:r>
              <a:rPr lang="en-US" altLang="pl-PL" sz="2400" b="1" dirty="0" smtClean="0">
                <a:solidFill>
                  <a:srgbClr val="000000"/>
                </a:solidFill>
                <a:latin typeface="Tahoma" panose="020B0604030504040204" pitchFamily="34" charset="0"/>
              </a:rPr>
              <a:t>)</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276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7604"/>
            <a:ext cx="5832648" cy="936104"/>
          </a:xfrm>
        </p:spPr>
        <p:txBody>
          <a:bodyPr/>
          <a:lstStyle/>
          <a:p>
            <a:r>
              <a:rPr lang="pl-PL" sz="2600" b="1" dirty="0" err="1" smtClean="0">
                <a:solidFill>
                  <a:srgbClr val="006600"/>
                </a:solidFill>
                <a:latin typeface="Tahoma" pitchFamily="34" charset="0"/>
              </a:rPr>
              <a:t>Pasture</a:t>
            </a:r>
            <a:r>
              <a:rPr lang="pl-PL" sz="2600" b="1" dirty="0" smtClean="0">
                <a:solidFill>
                  <a:srgbClr val="006600"/>
                </a:solidFill>
                <a:latin typeface="Tahoma" pitchFamily="34" charset="0"/>
              </a:rPr>
              <a:t> </a:t>
            </a:r>
            <a:r>
              <a:rPr lang="pl-PL" sz="2600" b="1" dirty="0" err="1" smtClean="0">
                <a:solidFill>
                  <a:srgbClr val="006600"/>
                </a:solidFill>
                <a:latin typeface="Tahoma" pitchFamily="34" charset="0"/>
              </a:rPr>
              <a:t>sward</a:t>
            </a:r>
            <a:r>
              <a:rPr lang="pl-PL" sz="2600" b="1" dirty="0" smtClean="0">
                <a:solidFill>
                  <a:srgbClr val="006600"/>
                </a:solidFill>
                <a:latin typeface="Tahoma" pitchFamily="34" charset="0"/>
              </a:rPr>
              <a:t> </a:t>
            </a:r>
            <a:r>
              <a:rPr lang="pl-PL" sz="2600" b="1" dirty="0" err="1" smtClean="0">
                <a:solidFill>
                  <a:srgbClr val="006600"/>
                </a:solidFill>
                <a:latin typeface="Tahoma" pitchFamily="34" charset="0"/>
              </a:rPr>
              <a:t>is</a:t>
            </a:r>
            <a:r>
              <a:rPr lang="pl-PL" sz="2600" b="1" dirty="0" smtClean="0">
                <a:solidFill>
                  <a:srgbClr val="006600"/>
                </a:solidFill>
                <a:latin typeface="Tahoma" pitchFamily="34" charset="0"/>
              </a:rPr>
              <a:t> </a:t>
            </a:r>
            <a:r>
              <a:rPr lang="en-US" sz="2600" b="1" dirty="0" smtClean="0">
                <a:solidFill>
                  <a:srgbClr val="006600"/>
                </a:solidFill>
                <a:latin typeface="Tahoma" pitchFamily="34" charset="0"/>
              </a:rPr>
              <a:t>the </a:t>
            </a:r>
            <a:r>
              <a:rPr lang="en-US" sz="2600" b="1" dirty="0">
                <a:solidFill>
                  <a:srgbClr val="006600"/>
                </a:solidFill>
                <a:latin typeface="Tahoma" pitchFamily="34" charset="0"/>
              </a:rPr>
              <a:t>best feed </a:t>
            </a:r>
            <a:r>
              <a:rPr lang="pl-PL" sz="2600" b="1" dirty="0" smtClean="0">
                <a:solidFill>
                  <a:srgbClr val="006600"/>
                </a:solidFill>
                <a:latin typeface="Tahoma" pitchFamily="34" charset="0"/>
              </a:rPr>
              <a:t/>
            </a:r>
            <a:br>
              <a:rPr lang="pl-PL" sz="2600" b="1" dirty="0" smtClean="0">
                <a:solidFill>
                  <a:srgbClr val="006600"/>
                </a:solidFill>
                <a:latin typeface="Tahoma" pitchFamily="34" charset="0"/>
              </a:rPr>
            </a:br>
            <a:r>
              <a:rPr lang="en-US" sz="2600" b="1" dirty="0" smtClean="0">
                <a:solidFill>
                  <a:srgbClr val="006600"/>
                </a:solidFill>
                <a:latin typeface="Tahoma" pitchFamily="34" charset="0"/>
              </a:rPr>
              <a:t>in </a:t>
            </a:r>
            <a:r>
              <a:rPr lang="en-US" sz="2600" b="1" dirty="0">
                <a:solidFill>
                  <a:srgbClr val="006600"/>
                </a:solidFill>
                <a:latin typeface="Tahoma" pitchFamily="34" charset="0"/>
              </a:rPr>
              <a:t>cattle </a:t>
            </a:r>
            <a:r>
              <a:rPr lang="pl-PL" sz="2600" b="1" dirty="0" err="1" smtClean="0">
                <a:solidFill>
                  <a:srgbClr val="006600"/>
                </a:solidFill>
                <a:latin typeface="Tahoma" pitchFamily="34" charset="0"/>
              </a:rPr>
              <a:t>feeding</a:t>
            </a:r>
            <a:r>
              <a:rPr lang="en-US" sz="2600" b="1" dirty="0" smtClean="0">
                <a:solidFill>
                  <a:srgbClr val="006600"/>
                </a:solidFill>
                <a:latin typeface="Tahoma" pitchFamily="34" charset="0"/>
              </a:rPr>
              <a:t> </a:t>
            </a:r>
            <a:r>
              <a:rPr lang="pl-PL" sz="2600" b="1" dirty="0" smtClean="0">
                <a:solidFill>
                  <a:srgbClr val="006600"/>
                </a:solidFill>
                <a:latin typeface="Tahoma" pitchFamily="34" charset="0"/>
              </a:rPr>
              <a:t>in </a:t>
            </a:r>
            <a:r>
              <a:rPr lang="pl-PL" sz="2600" b="1" dirty="0" err="1" smtClean="0">
                <a:solidFill>
                  <a:srgbClr val="006600"/>
                </a:solidFill>
                <a:latin typeface="Tahoma" pitchFamily="34" charset="0"/>
              </a:rPr>
              <a:t>terms</a:t>
            </a:r>
            <a:r>
              <a:rPr lang="en-US" sz="2600" b="1" dirty="0" smtClean="0">
                <a:solidFill>
                  <a:srgbClr val="006600"/>
                </a:solidFill>
                <a:latin typeface="Tahoma" pitchFamily="34" charset="0"/>
              </a:rPr>
              <a:t> </a:t>
            </a:r>
            <a:r>
              <a:rPr lang="en-US" sz="2600" b="1" dirty="0">
                <a:solidFill>
                  <a:srgbClr val="006600"/>
                </a:solidFill>
                <a:latin typeface="Tahoma" pitchFamily="34" charset="0"/>
              </a:rPr>
              <a:t>of </a:t>
            </a:r>
            <a:r>
              <a:rPr lang="pl-PL" sz="2600" b="1" dirty="0">
                <a:solidFill>
                  <a:srgbClr val="006600"/>
                </a:solidFill>
                <a:latin typeface="Tahoma" pitchFamily="34" charset="0"/>
              </a:rPr>
              <a:t>CLA </a:t>
            </a:r>
            <a:endParaRPr lang="pl-PL" sz="2600" dirty="0">
              <a:solidFill>
                <a:srgbClr val="006600"/>
              </a:solidFill>
            </a:endParaRPr>
          </a:p>
        </p:txBody>
      </p:sp>
      <p:sp>
        <p:nvSpPr>
          <p:cNvPr id="4" name="Symbol zastępczy zawartości 3"/>
          <p:cNvSpPr>
            <a:spLocks noGrp="1"/>
          </p:cNvSpPr>
          <p:nvPr>
            <p:ph idx="1"/>
          </p:nvPr>
        </p:nvSpPr>
        <p:spPr>
          <a:xfrm>
            <a:off x="395536" y="1397000"/>
            <a:ext cx="8223974" cy="4624288"/>
          </a:xfrm>
        </p:spPr>
        <p:txBody>
          <a:bodyPr/>
          <a:lstStyle/>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the content of raw fat in the sward </a:t>
            </a:r>
            <a:r>
              <a:rPr lang="pl-PL" altLang="pl-PL" sz="2000" dirty="0" err="1" smtClean="0">
                <a:solidFill>
                  <a:srgbClr val="000000"/>
                </a:solidFill>
                <a:latin typeface="Tahoma" panose="020B0604030504040204" pitchFamily="34" charset="0"/>
              </a:rPr>
              <a:t>is</a:t>
            </a:r>
            <a:r>
              <a:rPr lang="pl-PL" altLang="pl-PL" sz="2000" dirty="0" smtClean="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3-5%</a:t>
            </a:r>
            <a:r>
              <a:rPr lang="pl-PL" altLang="pl-PL" sz="2000" dirty="0" smtClean="0">
                <a:solidFill>
                  <a:srgbClr val="000000"/>
                </a:solidFill>
                <a:latin typeface="Tahoma" panose="020B0604030504040204" pitchFamily="34" charset="0"/>
              </a:rPr>
              <a:t> of DM</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the fat </a:t>
            </a:r>
            <a:r>
              <a:rPr lang="en-US" altLang="pl-PL" sz="2000" dirty="0" smtClean="0">
                <a:solidFill>
                  <a:srgbClr val="000000"/>
                </a:solidFill>
                <a:latin typeface="Tahoma" panose="020B0604030504040204" pitchFamily="34" charset="0"/>
              </a:rPr>
              <a:t>is </a:t>
            </a:r>
            <a:r>
              <a:rPr lang="en-US" altLang="pl-PL" sz="2000" dirty="0">
                <a:solidFill>
                  <a:srgbClr val="000000"/>
                </a:solidFill>
                <a:latin typeface="Tahoma" panose="020B0604030504040204" pitchFamily="34" charset="0"/>
              </a:rPr>
              <a:t>composed of </a:t>
            </a:r>
            <a:r>
              <a:rPr lang="pl-PL" altLang="pl-PL" sz="2000" dirty="0" smtClean="0">
                <a:solidFill>
                  <a:srgbClr val="000000"/>
                </a:solidFill>
                <a:latin typeface="Tahoma" panose="020B0604030504040204" pitchFamily="34" charset="0"/>
              </a:rPr>
              <a:t>PUFA</a:t>
            </a:r>
            <a:r>
              <a:rPr lang="en-US" altLang="pl-PL" sz="2000" dirty="0" smtClean="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that</a:t>
            </a:r>
            <a:r>
              <a:rPr lang="pl-PL" altLang="pl-PL" sz="2000" dirty="0" smtClean="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are</a:t>
            </a:r>
            <a:r>
              <a:rPr lang="pl-PL" altLang="pl-PL" sz="2000" dirty="0" smtClean="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subject </a:t>
            </a:r>
            <a:r>
              <a:rPr lang="en-US" altLang="pl-PL" sz="2000" dirty="0">
                <a:solidFill>
                  <a:srgbClr val="000000"/>
                </a:solidFill>
                <a:latin typeface="Tahoma" panose="020B0604030504040204" pitchFamily="34" charset="0"/>
              </a:rPr>
              <a:t>to isomerization in the rumen</a:t>
            </a:r>
            <a:r>
              <a:rPr lang="pl-PL" altLang="pl-PL" sz="2000" dirty="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linoleic</a:t>
            </a:r>
            <a:r>
              <a:rPr lang="pl-PL" altLang="pl-PL" sz="2000" dirty="0" smtClean="0">
                <a:solidFill>
                  <a:srgbClr val="000000"/>
                </a:solidFill>
                <a:latin typeface="Tahoma" panose="020B0604030504040204" pitchFamily="34" charset="0"/>
              </a:rPr>
              <a:t>, </a:t>
            </a:r>
            <a:r>
              <a:rPr lang="el-GR" altLang="pl-PL" sz="2000" dirty="0" smtClean="0">
                <a:solidFill>
                  <a:srgbClr val="000000"/>
                </a:solidFill>
                <a:latin typeface="Tahoma" panose="020B0604030504040204" pitchFamily="34" charset="0"/>
              </a:rPr>
              <a:t>α-</a:t>
            </a:r>
            <a:r>
              <a:rPr lang="pl-PL" altLang="pl-PL" sz="2000" dirty="0" err="1" smtClean="0">
                <a:solidFill>
                  <a:srgbClr val="000000"/>
                </a:solidFill>
                <a:latin typeface="Tahoma" panose="020B0604030504040204" pitchFamily="34" charset="0"/>
              </a:rPr>
              <a:t>linolenic</a:t>
            </a:r>
            <a:r>
              <a:rPr lang="pl-PL" altLang="pl-PL" sz="2000" dirty="0" smtClean="0">
                <a:solidFill>
                  <a:srgbClr val="000000"/>
                </a:solidFill>
                <a:latin typeface="Tahoma" panose="020B0604030504040204" pitchFamily="34" charset="0"/>
                <a:cs typeface="Tahoma" panose="020B0604030504040204" pitchFamily="34" charset="0"/>
              </a:rPr>
              <a:t>, oleic </a:t>
            </a:r>
            <a:r>
              <a:rPr lang="pl-PL" altLang="pl-PL" sz="2000" dirty="0" err="1" smtClean="0">
                <a:solidFill>
                  <a:srgbClr val="000000"/>
                </a:solidFill>
                <a:latin typeface="Tahoma" panose="020B0604030504040204" pitchFamily="34" charset="0"/>
                <a:cs typeface="Tahoma" panose="020B0604030504040204" pitchFamily="34" charset="0"/>
              </a:rPr>
              <a:t>acids</a:t>
            </a:r>
            <a:r>
              <a:rPr lang="pl-PL" altLang="pl-PL" sz="2000" dirty="0" smtClean="0">
                <a:solidFill>
                  <a:srgbClr val="000000"/>
                </a:solidFill>
                <a:latin typeface="Tahoma" panose="020B0604030504040204" pitchFamily="34" charset="0"/>
                <a:cs typeface="Tahoma" panose="020B0604030504040204" pitchFamily="34" charset="0"/>
              </a:rPr>
              <a:t>) </a:t>
            </a:r>
            <a:r>
              <a:rPr lang="en-US" altLang="pl-PL" sz="2000" dirty="0">
                <a:solidFill>
                  <a:srgbClr val="000000"/>
                </a:solidFill>
                <a:latin typeface="Tahoma" panose="020B0604030504040204" pitchFamily="34" charset="0"/>
                <a:cs typeface="Tahoma" panose="020B0604030504040204" pitchFamily="34" charset="0"/>
              </a:rPr>
              <a:t>with the participation of </a:t>
            </a:r>
            <a:r>
              <a:rPr lang="en-US" altLang="pl-PL" sz="2000" dirty="0" err="1" smtClean="0">
                <a:solidFill>
                  <a:srgbClr val="000000"/>
                </a:solidFill>
                <a:latin typeface="Tahoma" panose="020B0604030504040204" pitchFamily="34" charset="0"/>
                <a:cs typeface="Tahoma" panose="020B0604030504040204" pitchFamily="34" charset="0"/>
              </a:rPr>
              <a:t>bacterias</a:t>
            </a:r>
            <a:r>
              <a:rPr lang="en-US" altLang="pl-PL" sz="2000" dirty="0" smtClean="0">
                <a:solidFill>
                  <a:srgbClr val="000000"/>
                </a:solidFill>
                <a:latin typeface="Tahoma" panose="020B0604030504040204" pitchFamily="34" charset="0"/>
                <a:cs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e.g</a:t>
            </a:r>
            <a:r>
              <a:rPr lang="pl-PL" altLang="pl-PL" sz="2000" dirty="0" smtClean="0">
                <a:solidFill>
                  <a:srgbClr val="000000"/>
                </a:solidFill>
                <a:latin typeface="Tahoma" panose="020B0604030504040204" pitchFamily="34" charset="0"/>
                <a:cs typeface="Tahoma" panose="020B0604030504040204" pitchFamily="34" charset="0"/>
              </a:rPr>
              <a:t>.</a:t>
            </a:r>
            <a:r>
              <a:rPr lang="en-US" altLang="pl-PL" sz="2000" dirty="0" smtClean="0">
                <a:solidFill>
                  <a:srgbClr val="000000"/>
                </a:solidFill>
                <a:latin typeface="Tahoma" panose="020B0604030504040204" pitchFamily="34" charset="0"/>
                <a:cs typeface="Tahoma" panose="020B0604030504040204" pitchFamily="34" charset="0"/>
              </a:rPr>
              <a:t> </a:t>
            </a:r>
            <a:r>
              <a:rPr lang="pl-PL" altLang="pl-PL" sz="2000" i="1" dirty="0" err="1">
                <a:solidFill>
                  <a:srgbClr val="000000"/>
                </a:solidFill>
                <a:latin typeface="Tahoma" panose="020B0604030504040204" pitchFamily="34" charset="0"/>
                <a:cs typeface="Tahoma" panose="020B0604030504040204" pitchFamily="34" charset="0"/>
              </a:rPr>
              <a:t>Butyrivibrio</a:t>
            </a:r>
            <a:r>
              <a:rPr lang="pl-PL" altLang="pl-PL" sz="2000" i="1" dirty="0">
                <a:solidFill>
                  <a:srgbClr val="000000"/>
                </a:solidFill>
                <a:latin typeface="Tahoma" panose="020B0604030504040204" pitchFamily="34" charset="0"/>
                <a:cs typeface="Tahoma" panose="020B0604030504040204" pitchFamily="34" charset="0"/>
              </a:rPr>
              <a:t> </a:t>
            </a:r>
            <a:r>
              <a:rPr lang="pl-PL" altLang="pl-PL" sz="2000" i="1" dirty="0" err="1">
                <a:solidFill>
                  <a:srgbClr val="000000"/>
                </a:solidFill>
                <a:latin typeface="Tahoma" panose="020B0604030504040204" pitchFamily="34" charset="0"/>
                <a:cs typeface="Tahoma" panose="020B0604030504040204" pitchFamily="34" charset="0"/>
              </a:rPr>
              <a:t>fibrisolvens</a:t>
            </a:r>
            <a:endParaRPr lang="pl-PL" altLang="pl-PL" sz="2000" i="1" dirty="0">
              <a:solidFill>
                <a:srgbClr val="000000"/>
              </a:solidFill>
              <a:latin typeface="Times New Roman" panose="02020603050405020304" pitchFamily="18"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the best composition of </a:t>
            </a:r>
            <a:r>
              <a:rPr lang="pl-PL" altLang="pl-PL" sz="2000" dirty="0" smtClean="0">
                <a:solidFill>
                  <a:srgbClr val="000000"/>
                </a:solidFill>
                <a:latin typeface="Tahoma" panose="020B0604030504040204" pitchFamily="34" charset="0"/>
              </a:rPr>
              <a:t>PUFA</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occurs in the summer</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in pasture </a:t>
            </a:r>
            <a:r>
              <a:rPr lang="en-US" altLang="pl-PL" sz="2000" dirty="0" smtClean="0">
                <a:solidFill>
                  <a:srgbClr val="000000"/>
                </a:solidFill>
                <a:latin typeface="Tahoma" panose="020B0604030504040204" pitchFamily="34" charset="0"/>
              </a:rPr>
              <a:t>feeding, </a:t>
            </a:r>
            <a:r>
              <a:rPr lang="en-US" altLang="pl-PL" sz="2000" dirty="0">
                <a:solidFill>
                  <a:srgbClr val="000000"/>
                </a:solidFill>
                <a:latin typeface="Tahoma" panose="020B0604030504040204" pitchFamily="34" charset="0"/>
              </a:rPr>
              <a:t>the Δ9-desaturate activity </a:t>
            </a:r>
            <a:r>
              <a:rPr lang="en-US" altLang="pl-PL" sz="2000" dirty="0" smtClean="0">
                <a:solidFill>
                  <a:srgbClr val="000000"/>
                </a:solidFill>
                <a:latin typeface="Tahoma" panose="020B0604030504040204" pitchFamily="34" charset="0"/>
              </a:rPr>
              <a:t>increases, </a:t>
            </a:r>
            <a:r>
              <a:rPr lang="en-US" altLang="pl-PL" sz="2000" dirty="0">
                <a:solidFill>
                  <a:srgbClr val="000000"/>
                </a:solidFill>
                <a:latin typeface="Tahoma" panose="020B0604030504040204" pitchFamily="34" charset="0"/>
              </a:rPr>
              <a:t>which from </a:t>
            </a:r>
            <a:r>
              <a:rPr lang="en-US" altLang="pl-PL" sz="2000" dirty="0" err="1">
                <a:solidFill>
                  <a:srgbClr val="000000"/>
                </a:solidFill>
                <a:latin typeface="Tahoma" panose="020B0604030504040204" pitchFamily="34" charset="0"/>
              </a:rPr>
              <a:t>vaccenic</a:t>
            </a:r>
            <a:r>
              <a:rPr lang="en-US" altLang="pl-PL" sz="2000" dirty="0">
                <a:solidFill>
                  <a:srgbClr val="000000"/>
                </a:solidFill>
                <a:latin typeface="Tahoma" panose="020B0604030504040204" pitchFamily="34" charset="0"/>
              </a:rPr>
              <a:t> acid intensifies the synthesis of CLA in the mammary gland</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b="1" dirty="0">
                <a:solidFill>
                  <a:srgbClr val="000000"/>
                </a:solidFill>
                <a:latin typeface="Tahoma" panose="020B0604030504040204" pitchFamily="34" charset="0"/>
              </a:rPr>
              <a:t>an alternative to pasture is the inclusion of </a:t>
            </a:r>
            <a:r>
              <a:rPr lang="pl-PL" altLang="pl-PL" sz="2000" b="1" dirty="0" err="1" smtClean="0">
                <a:solidFill>
                  <a:srgbClr val="000000"/>
                </a:solidFill>
                <a:latin typeface="Tahoma" panose="020B0604030504040204" pitchFamily="34" charset="0"/>
              </a:rPr>
              <a:t>mown</a:t>
            </a:r>
            <a:r>
              <a:rPr lang="pl-PL" altLang="pl-PL" sz="2000" b="1" dirty="0" smtClean="0">
                <a:solidFill>
                  <a:srgbClr val="000000"/>
                </a:solidFill>
                <a:latin typeface="Tahoma" panose="020B0604030504040204" pitchFamily="34" charset="0"/>
              </a:rPr>
              <a:t> </a:t>
            </a:r>
            <a:r>
              <a:rPr lang="pl-PL" altLang="pl-PL" sz="2000" b="1" dirty="0" err="1" smtClean="0">
                <a:solidFill>
                  <a:srgbClr val="000000"/>
                </a:solidFill>
                <a:latin typeface="Tahoma" panose="020B0604030504040204" pitchFamily="34" charset="0"/>
              </a:rPr>
              <a:t>grass</a:t>
            </a:r>
            <a:r>
              <a:rPr lang="pl-PL" altLang="pl-PL" sz="2000" b="1" dirty="0" smtClean="0">
                <a:solidFill>
                  <a:srgbClr val="000000"/>
                </a:solidFill>
                <a:latin typeface="Tahoma" panose="020B0604030504040204" pitchFamily="34" charset="0"/>
              </a:rPr>
              <a:t> </a:t>
            </a:r>
            <a:r>
              <a:rPr lang="pl-PL" altLang="pl-PL" sz="2000" b="1" dirty="0" err="1" smtClean="0">
                <a:solidFill>
                  <a:srgbClr val="000000"/>
                </a:solidFill>
                <a:latin typeface="Tahoma" panose="020B0604030504040204" pitchFamily="34" charset="0"/>
              </a:rPr>
              <a:t>sward</a:t>
            </a:r>
            <a:r>
              <a:rPr lang="en-US" altLang="pl-PL" sz="2000" b="1" dirty="0" smtClean="0">
                <a:solidFill>
                  <a:srgbClr val="000000"/>
                </a:solidFill>
                <a:latin typeface="Tahoma" panose="020B0604030504040204" pitchFamily="34" charset="0"/>
              </a:rPr>
              <a:t> </a:t>
            </a:r>
            <a:r>
              <a:rPr lang="en-US" altLang="pl-PL" sz="2000" b="1" dirty="0">
                <a:solidFill>
                  <a:srgbClr val="000000"/>
                </a:solidFill>
                <a:latin typeface="Tahoma" panose="020B0604030504040204" pitchFamily="34" charset="0"/>
              </a:rPr>
              <a:t>from permanent and temporary grasslands to compose TMR</a:t>
            </a:r>
            <a:endParaRPr lang="pl-PL" altLang="pl-PL" sz="20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93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5832648" cy="936104"/>
          </a:xfrm>
        </p:spPr>
        <p:txBody>
          <a:bodyPr/>
          <a:lstStyle/>
          <a:p>
            <a:r>
              <a:rPr lang="en-US" sz="2600" b="1" dirty="0" smtClean="0">
                <a:solidFill>
                  <a:srgbClr val="006600"/>
                </a:solidFill>
                <a:latin typeface="Tahoma" pitchFamily="34" charset="0"/>
              </a:rPr>
              <a:t>High</a:t>
            </a:r>
            <a:r>
              <a:rPr lang="pl-PL" sz="2600" b="1" dirty="0" smtClean="0">
                <a:solidFill>
                  <a:srgbClr val="006600"/>
                </a:solidFill>
                <a:latin typeface="Tahoma" pitchFamily="34" charset="0"/>
              </a:rPr>
              <a:t>-</a:t>
            </a:r>
            <a:r>
              <a:rPr lang="en-US" sz="2600" b="1" dirty="0" smtClean="0">
                <a:solidFill>
                  <a:srgbClr val="006600"/>
                </a:solidFill>
                <a:latin typeface="Tahoma" pitchFamily="34" charset="0"/>
              </a:rPr>
              <a:t>quality </a:t>
            </a:r>
            <a:r>
              <a:rPr lang="en-US" sz="2600" b="1" dirty="0">
                <a:solidFill>
                  <a:srgbClr val="006600"/>
                </a:solidFill>
                <a:latin typeface="Tahoma" pitchFamily="34" charset="0"/>
              </a:rPr>
              <a:t>milk from cows fed </a:t>
            </a:r>
            <a:r>
              <a:rPr lang="pl-PL" sz="2600" b="1" dirty="0" smtClean="0">
                <a:solidFill>
                  <a:srgbClr val="006600"/>
                </a:solidFill>
                <a:latin typeface="Tahoma" pitchFamily="34" charset="0"/>
              </a:rPr>
              <a:t/>
            </a:r>
            <a:br>
              <a:rPr lang="pl-PL" sz="2600" b="1" dirty="0" smtClean="0">
                <a:solidFill>
                  <a:srgbClr val="006600"/>
                </a:solidFill>
                <a:latin typeface="Tahoma" pitchFamily="34" charset="0"/>
              </a:rPr>
            </a:br>
            <a:r>
              <a:rPr lang="en-US" sz="2600" b="1" dirty="0" smtClean="0">
                <a:solidFill>
                  <a:srgbClr val="006600"/>
                </a:solidFill>
                <a:latin typeface="Tahoma" pitchFamily="34" charset="0"/>
              </a:rPr>
              <a:t>by </a:t>
            </a:r>
            <a:r>
              <a:rPr lang="en-US" sz="2600" b="1" dirty="0">
                <a:solidFill>
                  <a:srgbClr val="006600"/>
                </a:solidFill>
                <a:latin typeface="Tahoma" pitchFamily="34" charset="0"/>
              </a:rPr>
              <a:t>grassland sward</a:t>
            </a:r>
          </a:p>
        </p:txBody>
      </p:sp>
      <p:sp>
        <p:nvSpPr>
          <p:cNvPr id="4" name="Symbol zastępczy zawartości 3"/>
          <p:cNvSpPr>
            <a:spLocks noGrp="1"/>
          </p:cNvSpPr>
          <p:nvPr>
            <p:ph idx="1"/>
          </p:nvPr>
        </p:nvSpPr>
        <p:spPr>
          <a:xfrm>
            <a:off x="395536" y="1268761"/>
            <a:ext cx="8223974" cy="3960440"/>
          </a:xfrm>
        </p:spPr>
        <p:txBody>
          <a:bodyPr/>
          <a:lstStyle/>
          <a:p>
            <a:pPr marL="0" indent="0">
              <a:lnSpc>
                <a:spcPct val="93000"/>
              </a:lnSpc>
              <a:spcBef>
                <a:spcPct val="40000"/>
              </a:spcBef>
              <a:buClr>
                <a:srgbClr val="000000"/>
              </a:buClr>
              <a:buSzPct val="100000"/>
              <a:buNone/>
            </a:pPr>
            <a:r>
              <a:rPr lang="en-US" altLang="pl-PL" sz="2000" dirty="0">
                <a:solidFill>
                  <a:srgbClr val="000000"/>
                </a:solidFill>
                <a:latin typeface="Tahoma" panose="020B0604030504040204" pitchFamily="34" charset="0"/>
              </a:rPr>
              <a:t>Characteristics of milk from animals grazed on pasture or fed by meadow sward in </a:t>
            </a:r>
            <a:r>
              <a:rPr lang="pl-PL" altLang="pl-PL" sz="2000" dirty="0" smtClean="0">
                <a:solidFill>
                  <a:srgbClr val="000000"/>
                </a:solidFill>
                <a:latin typeface="Tahoma" panose="020B0604030504040204" pitchFamily="34" charset="0"/>
              </a:rPr>
              <a:t>barn</a:t>
            </a:r>
            <a:r>
              <a:rPr lang="en-US" altLang="pl-PL" sz="2000" dirty="0" smtClean="0">
                <a:solidFill>
                  <a:srgbClr val="000000"/>
                </a:solidFill>
                <a:latin typeface="Tahoma" panose="020B0604030504040204" pitchFamily="34" charset="0"/>
              </a:rPr>
              <a:t>s</a:t>
            </a:r>
            <a:r>
              <a:rPr lang="en-US" altLang="pl-PL" sz="2000" dirty="0">
                <a:solidFill>
                  <a:srgbClr val="000000"/>
                </a:solidFill>
                <a:latin typeface="Tahoma" panose="020B0604030504040204" pitchFamily="34" charset="0"/>
              </a:rPr>
              <a:t>:</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err="1" smtClean="0">
                <a:solidFill>
                  <a:srgbClr val="000000"/>
                </a:solidFill>
                <a:latin typeface="Tahoma" panose="020B0604030504040204" pitchFamily="34" charset="0"/>
              </a:rPr>
              <a:t>increased</a:t>
            </a:r>
            <a:r>
              <a:rPr lang="pl-PL" altLang="pl-PL" sz="2000" dirty="0" smtClean="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content</a:t>
            </a:r>
            <a:r>
              <a:rPr lang="pl-PL" altLang="pl-PL" sz="2000" dirty="0">
                <a:solidFill>
                  <a:srgbClr val="000000"/>
                </a:solidFill>
                <a:latin typeface="Tahoma" panose="020B0604030504040204" pitchFamily="34" charset="0"/>
              </a:rPr>
              <a:t> of </a:t>
            </a:r>
            <a:r>
              <a:rPr lang="pl-PL" altLang="pl-PL" sz="2000" dirty="0" err="1">
                <a:solidFill>
                  <a:srgbClr val="000000"/>
                </a:solidFill>
                <a:latin typeface="Tahoma" panose="020B0604030504040204" pitchFamily="34" charset="0"/>
              </a:rPr>
              <a:t>essential</a:t>
            </a:r>
            <a:r>
              <a:rPr lang="pl-PL" altLang="pl-PL" sz="2000" dirty="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fatty</a:t>
            </a:r>
            <a:r>
              <a:rPr lang="pl-PL" altLang="pl-PL" sz="2000" dirty="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acids</a:t>
            </a:r>
            <a:r>
              <a:rPr lang="pl-PL" altLang="pl-PL" sz="2000" dirty="0">
                <a:solidFill>
                  <a:srgbClr val="000000"/>
                </a:solidFill>
                <a:latin typeface="Tahoma" panose="020B0604030504040204" pitchFamily="34" charset="0"/>
              </a:rPr>
              <a:t> (MUFA and PUFA) </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omega-3 (</a:t>
            </a:r>
            <a:r>
              <a:rPr lang="el-GR" altLang="pl-PL" sz="2000" dirty="0">
                <a:solidFill>
                  <a:srgbClr val="000000"/>
                </a:solidFill>
                <a:latin typeface="Tahoma" panose="020B0604030504040204" pitchFamily="34" charset="0"/>
              </a:rPr>
              <a:t>α-</a:t>
            </a:r>
            <a:r>
              <a:rPr lang="pl-PL" altLang="pl-PL" sz="2000" dirty="0" err="1">
                <a:solidFill>
                  <a:srgbClr val="000000"/>
                </a:solidFill>
                <a:latin typeface="Tahoma" panose="020B0604030504040204" pitchFamily="34" charset="0"/>
              </a:rPr>
              <a:t>linolenic</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omega-6 (</a:t>
            </a:r>
            <a:r>
              <a:rPr lang="pl-PL" altLang="pl-PL" sz="2000" dirty="0" err="1">
                <a:solidFill>
                  <a:srgbClr val="000000"/>
                </a:solidFill>
                <a:latin typeface="Tahoma" panose="020B0604030504040204" pitchFamily="34" charset="0"/>
              </a:rPr>
              <a:t>linoleic</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CLA </a:t>
            </a:r>
            <a:r>
              <a:rPr lang="pl-PL" altLang="pl-PL" sz="2000" dirty="0" err="1">
                <a:solidFill>
                  <a:srgbClr val="000000"/>
                </a:solidFill>
                <a:latin typeface="Tahoma" panose="020B0604030504040204" pitchFamily="34" charset="0"/>
              </a:rPr>
              <a:t>Iso</a:t>
            </a:r>
            <a:r>
              <a:rPr lang="pl-PL" altLang="pl-PL" sz="2000" dirty="0">
                <a:solidFill>
                  <a:srgbClr val="000000"/>
                </a:solidFill>
                <a:latin typeface="Tahoma" panose="020B0604030504040204" pitchFamily="34" charset="0"/>
              </a:rPr>
              <a:t> </a:t>
            </a:r>
            <a:r>
              <a:rPr lang="pl-PL" altLang="pl-PL" sz="2000" dirty="0" smtClean="0">
                <a:solidFill>
                  <a:srgbClr val="000000"/>
                </a:solidFill>
                <a:latin typeface="Tahoma" panose="020B0604030504040204" pitchFamily="34" charset="0"/>
              </a:rPr>
              <a:t/>
            </a:r>
            <a:br>
              <a:rPr lang="pl-PL" altLang="pl-PL" sz="2000" dirty="0" smtClean="0">
                <a:solidFill>
                  <a:srgbClr val="000000"/>
                </a:solidFill>
                <a:latin typeface="Tahoma" panose="020B0604030504040204" pitchFamily="34" charset="0"/>
              </a:rPr>
            </a:br>
            <a:r>
              <a:rPr lang="pl-PL" altLang="pl-PL" sz="2000" dirty="0" smtClean="0">
                <a:solidFill>
                  <a:srgbClr val="000000"/>
                </a:solidFill>
                <a:latin typeface="Tahoma" panose="020B0604030504040204" pitchFamily="34" charset="0"/>
              </a:rPr>
              <a:t>cis-9 trans-11</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err="1">
                <a:solidFill>
                  <a:srgbClr val="000000"/>
                </a:solidFill>
                <a:latin typeface="Tahoma" panose="020B0604030504040204" pitchFamily="34" charset="0"/>
              </a:rPr>
              <a:t>higher</a:t>
            </a:r>
            <a:r>
              <a:rPr lang="pl-PL" altLang="pl-PL" sz="2000" dirty="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content</a:t>
            </a:r>
            <a:r>
              <a:rPr lang="pl-PL" altLang="pl-PL" sz="2000" dirty="0">
                <a:solidFill>
                  <a:srgbClr val="000000"/>
                </a:solidFill>
                <a:latin typeface="Tahoma" panose="020B0604030504040204" pitchFamily="34" charset="0"/>
              </a:rPr>
              <a:t> of </a:t>
            </a:r>
            <a:r>
              <a:rPr lang="pl-PL" altLang="pl-PL" sz="2000" dirty="0" err="1">
                <a:solidFill>
                  <a:srgbClr val="000000"/>
                </a:solidFill>
                <a:latin typeface="Tahoma" panose="020B0604030504040204" pitchFamily="34" charset="0"/>
              </a:rPr>
              <a:t>antioxidants</a:t>
            </a:r>
            <a:r>
              <a:rPr lang="pl-PL" altLang="pl-PL" sz="2000" dirty="0">
                <a:solidFill>
                  <a:srgbClr val="000000"/>
                </a:solidFill>
                <a:latin typeface="Tahoma" panose="020B0604030504040204" pitchFamily="34" charset="0"/>
              </a:rPr>
              <a:t> - </a:t>
            </a:r>
            <a:r>
              <a:rPr lang="pl-PL" altLang="pl-PL" sz="2000" dirty="0" err="1" smtClean="0">
                <a:solidFill>
                  <a:srgbClr val="000000"/>
                </a:solidFill>
                <a:latin typeface="Tahoma" panose="020B0604030504040204" pitchFamily="34" charset="0"/>
              </a:rPr>
              <a:t>carotenoids</a:t>
            </a:r>
            <a:r>
              <a:rPr lang="pl-PL" altLang="pl-PL" sz="2000" dirty="0" smtClean="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flavonoids</a:t>
            </a:r>
            <a:r>
              <a:rPr lang="pl-PL" altLang="pl-PL" sz="2000" dirty="0" smtClean="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tocopherols</a:t>
            </a:r>
            <a:r>
              <a:rPr lang="pl-PL" altLang="pl-PL" sz="2000" dirty="0">
                <a:solidFill>
                  <a:srgbClr val="000000"/>
                </a:solidFill>
                <a:latin typeface="Tahoma" panose="020B0604030504040204" pitchFamily="34" charset="0"/>
              </a:rPr>
              <a:t> (</a:t>
            </a:r>
            <a:r>
              <a:rPr lang="el-GR" altLang="pl-PL" sz="2000" dirty="0">
                <a:solidFill>
                  <a:srgbClr val="000000"/>
                </a:solidFill>
                <a:latin typeface="Tahoma" panose="020B0604030504040204" pitchFamily="34" charset="0"/>
              </a:rPr>
              <a:t>β-</a:t>
            </a:r>
            <a:r>
              <a:rPr lang="pl-PL" altLang="pl-PL" sz="2000" dirty="0" err="1" smtClean="0">
                <a:solidFill>
                  <a:srgbClr val="000000"/>
                </a:solidFill>
                <a:latin typeface="Tahoma" panose="020B0604030504040204" pitchFamily="34" charset="0"/>
              </a:rPr>
              <a:t>carotene</a:t>
            </a:r>
            <a:r>
              <a:rPr lang="pl-PL" altLang="pl-PL" sz="2000" dirty="0" smtClean="0">
                <a:solidFill>
                  <a:srgbClr val="000000"/>
                </a:solidFill>
                <a:latin typeface="Tahoma" panose="020B0604030504040204" pitchFamily="34" charset="0"/>
              </a:rPr>
              <a:t>, lutein, </a:t>
            </a:r>
            <a:r>
              <a:rPr lang="pl-PL" altLang="pl-PL" sz="2000" dirty="0" err="1">
                <a:solidFill>
                  <a:srgbClr val="000000"/>
                </a:solidFill>
                <a:latin typeface="Tahoma" panose="020B0604030504040204" pitchFamily="34" charset="0"/>
              </a:rPr>
              <a:t>active</a:t>
            </a:r>
            <a:r>
              <a:rPr lang="pl-PL" altLang="pl-PL" sz="2000" dirty="0">
                <a:solidFill>
                  <a:srgbClr val="000000"/>
                </a:solidFill>
                <a:latin typeface="Tahoma" panose="020B0604030504040204" pitchFamily="34" charset="0"/>
              </a:rPr>
              <a:t> form of </a:t>
            </a:r>
            <a:r>
              <a:rPr lang="pl-PL" altLang="pl-PL" sz="2000" dirty="0" err="1">
                <a:solidFill>
                  <a:srgbClr val="000000"/>
                </a:solidFill>
                <a:latin typeface="Tahoma" panose="020B0604030504040204" pitchFamily="34" charset="0"/>
              </a:rPr>
              <a:t>vitamin</a:t>
            </a:r>
            <a:r>
              <a:rPr lang="pl-PL" altLang="pl-PL" sz="2000" dirty="0">
                <a:solidFill>
                  <a:srgbClr val="000000"/>
                </a:solidFill>
                <a:latin typeface="Tahoma" panose="020B0604030504040204" pitchFamily="34" charset="0"/>
              </a:rPr>
              <a:t> </a:t>
            </a:r>
            <a:r>
              <a:rPr lang="pl-PL" altLang="pl-PL" sz="2000" dirty="0" smtClean="0">
                <a:solidFill>
                  <a:srgbClr val="000000"/>
                </a:solidFill>
                <a:latin typeface="Tahoma" panose="020B0604030504040204" pitchFamily="34" charset="0"/>
              </a:rPr>
              <a:t>E </a:t>
            </a:r>
            <a:br>
              <a:rPr lang="pl-PL" altLang="pl-PL" sz="2000" dirty="0" smtClean="0">
                <a:solidFill>
                  <a:srgbClr val="000000"/>
                </a:solidFill>
                <a:latin typeface="Tahoma" panose="020B0604030504040204" pitchFamily="34" charset="0"/>
              </a:rPr>
            </a:br>
            <a:r>
              <a:rPr lang="el-GR" altLang="pl-PL" sz="2000" dirty="0" smtClean="0">
                <a:solidFill>
                  <a:srgbClr val="000000"/>
                </a:solidFill>
                <a:latin typeface="Tahoma" panose="020B0604030504040204" pitchFamily="34" charset="0"/>
              </a:rPr>
              <a:t>α-</a:t>
            </a:r>
            <a:r>
              <a:rPr lang="pl-PL" altLang="pl-PL" sz="2000" dirty="0" err="1">
                <a:solidFill>
                  <a:srgbClr val="000000"/>
                </a:solidFill>
                <a:latin typeface="Tahoma" panose="020B0604030504040204" pitchFamily="34" charset="0"/>
              </a:rPr>
              <a:t>tocopherol</a:t>
            </a:r>
            <a:r>
              <a:rPr lang="pl-PL" altLang="pl-PL" sz="2000" dirty="0">
                <a:solidFill>
                  <a:srgbClr val="000000"/>
                </a:solidFill>
                <a:latin typeface="Tahoma" panose="020B0604030504040204" pitchFamily="34" charset="0"/>
              </a:rPr>
              <a:t>)</a:t>
            </a:r>
          </a:p>
          <a:p>
            <a:pPr>
              <a:lnSpc>
                <a:spcPct val="93000"/>
              </a:lnSpc>
              <a:spcBef>
                <a:spcPct val="40000"/>
              </a:spcBef>
              <a:buClr>
                <a:srgbClr val="000000"/>
              </a:buClr>
              <a:buSzPct val="100000"/>
            </a:pPr>
            <a:r>
              <a:rPr lang="pl-PL" altLang="pl-PL" sz="2000" dirty="0" smtClean="0">
                <a:solidFill>
                  <a:srgbClr val="000000"/>
                </a:solidFill>
                <a:latin typeface="Tahoma" panose="020B0604030504040204" pitchFamily="34" charset="0"/>
              </a:rPr>
              <a:t>b</a:t>
            </a:r>
            <a:r>
              <a:rPr lang="en-US" altLang="pl-PL" sz="2000" dirty="0" err="1" smtClean="0">
                <a:solidFill>
                  <a:srgbClr val="000000"/>
                </a:solidFill>
                <a:latin typeface="Tahoma" panose="020B0604030504040204" pitchFamily="34" charset="0"/>
              </a:rPr>
              <a:t>etter</a:t>
            </a:r>
            <a:r>
              <a:rPr lang="en-US" altLang="pl-PL" sz="2000" dirty="0" smtClean="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flavour</a:t>
            </a:r>
            <a:r>
              <a:rPr lang="en-US" altLang="pl-PL" sz="2000" dirty="0">
                <a:solidFill>
                  <a:srgbClr val="000000"/>
                </a:solidFill>
                <a:latin typeface="Tahoma" panose="020B0604030504040204" pitchFamily="34" charset="0"/>
              </a:rPr>
              <a:t> and taste </a:t>
            </a:r>
            <a:r>
              <a:rPr lang="en-US" altLang="pl-PL" sz="2000" dirty="0" smtClean="0">
                <a:solidFill>
                  <a:srgbClr val="000000"/>
                </a:solidFill>
                <a:latin typeface="Tahoma" panose="020B0604030504040204" pitchFamily="34" charset="0"/>
              </a:rPr>
              <a:t>values</a:t>
            </a:r>
            <a:endParaRPr lang="pl-PL" altLang="pl-PL" sz="2000" dirty="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3338" y="5668759"/>
            <a:ext cx="9110662" cy="401637"/>
          </a:xfrm>
          <a:prstGeom prst="rect">
            <a:avLst/>
          </a:prstGeom>
          <a:solidFill>
            <a:schemeClr val="bg1"/>
          </a:solidFill>
          <a:ln>
            <a:noFill/>
          </a:ln>
          <a:extLst/>
        </p:spPr>
        <p:txBody>
          <a:bodyPr lIns="0" tIns="0" rIns="0" bIns="0">
            <a:spAutoFit/>
          </a:bodyPr>
          <a:lstStyle>
            <a:lvl1pPr marL="536575" indent="-536575" eaLnBrk="0" hangingPunct="0">
              <a:tabLst>
                <a:tab pos="0" algn="l"/>
              </a:tabLst>
              <a:defRPr sz="2000">
                <a:solidFill>
                  <a:schemeClr val="bg1"/>
                </a:solidFill>
                <a:latin typeface="Arial" panose="020B0604020202020204" pitchFamily="34" charset="0"/>
              </a:defRPr>
            </a:lvl1pPr>
            <a:lvl2pPr marL="742950" indent="-285750" eaLnBrk="0" hangingPunct="0">
              <a:tabLst>
                <a:tab pos="0" algn="l"/>
              </a:tabLst>
              <a:defRPr sz="2000">
                <a:solidFill>
                  <a:schemeClr val="bg1"/>
                </a:solidFill>
                <a:latin typeface="Arial" panose="020B0604020202020204" pitchFamily="34" charset="0"/>
              </a:defRPr>
            </a:lvl2pPr>
            <a:lvl3pPr marL="1143000" indent="-228600" eaLnBrk="0" hangingPunct="0">
              <a:tabLst>
                <a:tab pos="0" algn="l"/>
              </a:tabLst>
              <a:defRPr sz="2000">
                <a:solidFill>
                  <a:schemeClr val="bg1"/>
                </a:solidFill>
                <a:latin typeface="Arial" panose="020B0604020202020204" pitchFamily="34" charset="0"/>
              </a:defRPr>
            </a:lvl3pPr>
            <a:lvl4pPr marL="1600200" indent="-228600" eaLnBrk="0" hangingPunct="0">
              <a:tabLst>
                <a:tab pos="0" algn="l"/>
              </a:tabLst>
              <a:defRPr sz="2000">
                <a:solidFill>
                  <a:schemeClr val="bg1"/>
                </a:solidFill>
                <a:latin typeface="Arial" panose="020B0604020202020204" pitchFamily="34" charset="0"/>
              </a:defRPr>
            </a:lvl4pPr>
            <a:lvl5pPr marL="2057400" indent="-228600" eaLnBrk="0" hangingPunct="0">
              <a:tabLst>
                <a:tab pos="0" algn="l"/>
              </a:tabLst>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9pPr>
          </a:lstStyle>
          <a:p>
            <a:pPr marL="536575" marR="0" lvl="0" indent="-536575" algn="ctr" defTabSz="449263" rtl="0" eaLnBrk="1" fontAlgn="base" latinLnBrk="0" hangingPunct="1">
              <a:lnSpc>
                <a:spcPct val="93000"/>
              </a:lnSpc>
              <a:spcBef>
                <a:spcPct val="40000"/>
              </a:spcBef>
              <a:spcAft>
                <a:spcPct val="0"/>
              </a:spcAft>
              <a:buClr>
                <a:srgbClr val="000000"/>
              </a:buClr>
              <a:buSzPct val="100000"/>
              <a:buFont typeface="Arial" panose="020B0604020202020204" pitchFamily="34" charset="0"/>
              <a:buNone/>
              <a:tabLst>
                <a:tab pos="0" algn="l"/>
              </a:tabLst>
              <a:defRPr/>
            </a:pPr>
            <a:r>
              <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From </a:t>
            </a:r>
            <a:r>
              <a:rPr kumimoji="0" lang="pl-PL" altLang="pl-PL" sz="2800" b="1" i="1"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grass</a:t>
            </a:r>
            <a:r>
              <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to </a:t>
            </a:r>
            <a:r>
              <a:rPr kumimoji="0" lang="pl-PL" altLang="pl-PL" sz="2800" b="1" i="1"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glass</a:t>
            </a:r>
            <a:endPar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6"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Scollan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2005</a:t>
            </a:r>
          </a:p>
        </p:txBody>
      </p:sp>
    </p:spTree>
    <p:extLst>
      <p:ext uri="{BB962C8B-B14F-4D97-AF65-F5344CB8AC3E}">
        <p14:creationId xmlns:p14="http://schemas.microsoft.com/office/powerpoint/2010/main" val="403347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29804" y="236796"/>
            <a:ext cx="6890196" cy="936104"/>
          </a:xfrm>
        </p:spPr>
        <p:txBody>
          <a:bodyPr/>
          <a:lstStyle/>
          <a:p>
            <a:r>
              <a:rPr lang="en-US" sz="2600" b="1" dirty="0">
                <a:solidFill>
                  <a:srgbClr val="006600"/>
                </a:solidFill>
                <a:latin typeface="Tahoma" pitchFamily="34" charset="0"/>
              </a:rPr>
              <a:t>CLA content in food products depending on the feeding system </a:t>
            </a:r>
            <a:r>
              <a:rPr lang="en-US" sz="2600" b="1" dirty="0" smtClean="0">
                <a:solidFill>
                  <a:srgbClr val="006600"/>
                </a:solidFill>
                <a:latin typeface="Tahoma" pitchFamily="34" charset="0"/>
              </a:rPr>
              <a:t>(</a:t>
            </a:r>
            <a:r>
              <a:rPr lang="pl-PL" sz="2600" b="1" dirty="0" smtClean="0">
                <a:solidFill>
                  <a:srgbClr val="006600"/>
                </a:solidFill>
                <a:latin typeface="Tahoma" pitchFamily="34" charset="0"/>
              </a:rPr>
              <a:t>in % of </a:t>
            </a:r>
            <a:r>
              <a:rPr lang="en-US" sz="2600" b="1" dirty="0" smtClean="0">
                <a:solidFill>
                  <a:srgbClr val="006600"/>
                </a:solidFill>
                <a:latin typeface="Tahoma" pitchFamily="34" charset="0"/>
              </a:rPr>
              <a:t>fat</a:t>
            </a:r>
            <a:r>
              <a:rPr lang="pl-PL" sz="2600" b="1" dirty="0" smtClean="0">
                <a:solidFill>
                  <a:srgbClr val="006600"/>
                </a:solidFill>
                <a:latin typeface="Tahoma" pitchFamily="34" charset="0"/>
              </a:rPr>
              <a:t>)</a:t>
            </a:r>
            <a:endParaRPr lang="en-US" sz="2600" b="1" dirty="0">
              <a:solidFill>
                <a:srgbClr val="006600"/>
              </a:solidFill>
              <a:latin typeface="Tahoma"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zastępczy zawartości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551684"/>
            <a:ext cx="8218488" cy="4386146"/>
          </a:xfrm>
          <a:prstGeom prst="rect">
            <a:avLst/>
          </a:prstGeom>
        </p:spPr>
      </p:pic>
      <p:sp>
        <p:nvSpPr>
          <p:cNvPr id="8"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Khanal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2003</a:t>
            </a:r>
          </a:p>
        </p:txBody>
      </p:sp>
    </p:spTree>
    <p:extLst>
      <p:ext uri="{BB962C8B-B14F-4D97-AF65-F5344CB8AC3E}">
        <p14:creationId xmlns:p14="http://schemas.microsoft.com/office/powerpoint/2010/main" val="3567564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5615" y="44623"/>
            <a:ext cx="6343518" cy="1208443"/>
          </a:xfrm>
          <a:noFill/>
        </p:spPr>
        <p:txBody>
          <a:bodyPr wrap="square">
            <a:spAutoFit/>
          </a:bodyPr>
          <a:lstStyle/>
          <a:p>
            <a:r>
              <a:rPr lang="en-US" altLang="pl-PL" sz="2600" b="1" kern="1200" dirty="0" smtClean="0">
                <a:solidFill>
                  <a:srgbClr val="006600"/>
                </a:solidFill>
                <a:latin typeface="Tahoma" panose="020B0604030504040204" pitchFamily="34" charset="0"/>
                <a:ea typeface="+mn-ea"/>
                <a:cs typeface="+mn-cs"/>
              </a:rPr>
              <a:t>Possibilities </a:t>
            </a:r>
            <a:r>
              <a:rPr lang="en-US" altLang="pl-PL" sz="2600" dirty="0" smtClean="0">
                <a:solidFill>
                  <a:srgbClr val="006600"/>
                </a:solidFill>
                <a:latin typeface="Tahoma" panose="020B0604030504040204" pitchFamily="34" charset="0"/>
                <a:ea typeface="+mn-ea"/>
                <a:cs typeface="+mn-cs"/>
              </a:rPr>
              <a:t>to</a:t>
            </a:r>
            <a:r>
              <a:rPr lang="en-US" altLang="pl-PL" sz="2600" b="1" kern="1200" dirty="0" smtClean="0">
                <a:solidFill>
                  <a:srgbClr val="006600"/>
                </a:solidFill>
                <a:latin typeface="Tahoma" panose="020B0604030504040204" pitchFamily="34" charset="0"/>
                <a:ea typeface="+mn-ea"/>
                <a:cs typeface="+mn-cs"/>
              </a:rPr>
              <a:t> increase the efficiency of fodder production from grassland</a:t>
            </a:r>
            <a:r>
              <a:rPr lang="pl-PL" altLang="pl-PL" sz="2600" b="1" kern="1200" dirty="0" smtClean="0">
                <a:solidFill>
                  <a:srgbClr val="006600"/>
                </a:solidFill>
                <a:latin typeface="Tahoma" panose="020B0604030504040204" pitchFamily="34" charset="0"/>
                <a:ea typeface="+mn-ea"/>
                <a:cs typeface="+mn-cs"/>
              </a:rPr>
              <a:t>s for </a:t>
            </a:r>
            <a:r>
              <a:rPr lang="pl-PL" altLang="pl-PL" sz="2600" b="1" kern="1200" dirty="0" err="1" smtClean="0">
                <a:solidFill>
                  <a:srgbClr val="006600"/>
                </a:solidFill>
                <a:latin typeface="Tahoma" panose="020B0604030504040204" pitchFamily="34" charset="0"/>
                <a:ea typeface="+mn-ea"/>
                <a:cs typeface="+mn-cs"/>
              </a:rPr>
              <a:t>cattl</a:t>
            </a:r>
            <a:r>
              <a:rPr lang="pl-PL" altLang="pl-PL" sz="2600" b="1" dirty="0" err="1" smtClean="0">
                <a:solidFill>
                  <a:srgbClr val="006600"/>
                </a:solidFill>
                <a:latin typeface="Tahoma" panose="020B0604030504040204" pitchFamily="34" charset="0"/>
                <a:ea typeface="+mn-ea"/>
                <a:cs typeface="+mn-cs"/>
              </a:rPr>
              <a:t>e</a:t>
            </a:r>
            <a:r>
              <a:rPr lang="pl-PL" altLang="pl-PL" sz="2600" b="1" dirty="0" smtClean="0">
                <a:solidFill>
                  <a:srgbClr val="006600"/>
                </a:solidFill>
                <a:latin typeface="Tahoma" panose="020B0604030504040204" pitchFamily="34" charset="0"/>
                <a:ea typeface="+mn-ea"/>
                <a:cs typeface="+mn-cs"/>
              </a:rPr>
              <a:t> </a:t>
            </a:r>
            <a:r>
              <a:rPr lang="pl-PL" altLang="pl-PL" sz="2600" b="1" dirty="0" err="1" smtClean="0">
                <a:solidFill>
                  <a:srgbClr val="006600"/>
                </a:solidFill>
                <a:latin typeface="Tahoma" panose="020B0604030504040204" pitchFamily="34" charset="0"/>
                <a:ea typeface="+mn-ea"/>
                <a:cs typeface="+mn-cs"/>
              </a:rPr>
              <a:t>feeding</a:t>
            </a:r>
            <a:endParaRPr lang="pl-PL" altLang="pl-PL" sz="2600" b="1" kern="1200" dirty="0">
              <a:solidFill>
                <a:srgbClr val="006600"/>
              </a:solidFill>
              <a:latin typeface="Tahoma" panose="020B0604030504040204" pitchFamily="34" charset="0"/>
              <a:ea typeface="+mn-ea"/>
              <a:cs typeface="+mn-cs"/>
            </a:endParaRPr>
          </a:p>
        </p:txBody>
      </p:sp>
      <p:sp>
        <p:nvSpPr>
          <p:cNvPr id="348163" name="Rectangle 3"/>
          <p:cNvSpPr>
            <a:spLocks noChangeArrowheads="1"/>
          </p:cNvSpPr>
          <p:nvPr/>
        </p:nvSpPr>
        <p:spPr bwMode="auto">
          <a:xfrm>
            <a:off x="179512" y="1484784"/>
            <a:ext cx="8639666" cy="4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application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of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periodical</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renovations</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use of valuable species and varieties of perennial forage plants</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optimization of fertilization and</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sward</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management</a:t>
            </a: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application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of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proper</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irrigation</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ptimization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of</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date and time of mowing</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grazing the first</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r</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egrowth</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449263" rtl="0" eaLnBrk="0" fontAlgn="base" latinLnBrk="0" hangingPunct="0">
              <a:lnSpc>
                <a:spcPct val="100000"/>
              </a:lnSpc>
              <a:spcBef>
                <a:spcPct val="20000"/>
              </a:spcBef>
              <a:spcAft>
                <a:spcPct val="0"/>
              </a:spcAft>
              <a:buClrTx/>
              <a:buSzTx/>
              <a:buFontTx/>
              <a:buChar char="•"/>
              <a:tabLst/>
              <a:defRPr/>
            </a:pPr>
            <a:r>
              <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suitable</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organization of pasture management</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optimization of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sw</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rd</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harvest and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forage</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conservation</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technology</a:t>
            </a:r>
            <a:endParaRPr kumimoji="0" lang="pl-PL" altLang="pl-PL" sz="2400" b="0" i="0" u="none" strike="noStrike" kern="1200" cap="none" spc="0" normalizeH="0" baseline="0" noProof="1">
              <a:ln>
                <a:noFill/>
              </a:ln>
              <a:solidFill>
                <a:srgbClr val="000000"/>
              </a:solidFill>
              <a:effectLst/>
              <a:uLnTx/>
              <a:uFillTx/>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73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4"/>
            <a:ext cx="7416055" cy="1470025"/>
          </a:xfrm>
        </p:spPr>
        <p:txBody>
          <a:bodyPr/>
          <a:lstStyle/>
          <a:p>
            <a:r>
              <a:rPr 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Grassland</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r</a:t>
            </a:r>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enovation</a:t>
            </a: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and </a:t>
            </a:r>
            <a:r>
              <a:rPr lang="en-US" sz="4000" b="1" dirty="0">
                <a:solidFill>
                  <a:srgbClr val="006600"/>
                </a:solidFill>
                <a:latin typeface="Tahoma" panose="020B0604030504040204" pitchFamily="34" charset="0"/>
                <a:ea typeface="Tahoma" panose="020B0604030504040204" pitchFamily="34" charset="0"/>
                <a:cs typeface="Tahoma" panose="020B0604030504040204" pitchFamily="34" charset="0"/>
              </a:rPr>
              <a:t>establishment </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of</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new</a:t>
            </a: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grass</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sward</a:t>
            </a:r>
            <a:endParaRPr lang="pl-PL"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463346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67055" y="1484784"/>
            <a:ext cx="8869175" cy="3959916"/>
            <a:chOff x="-126" y="1440"/>
            <a:chExt cx="5934" cy="2427"/>
          </a:xfrm>
        </p:grpSpPr>
        <p:sp>
          <p:nvSpPr>
            <p:cNvPr id="132101" name="Text Box 3"/>
            <p:cNvSpPr txBox="1">
              <a:spLocks noChangeArrowheads="1"/>
            </p:cNvSpPr>
            <p:nvPr/>
          </p:nvSpPr>
          <p:spPr bwMode="auto">
            <a:xfrm>
              <a:off x="354" y="1440"/>
              <a:ext cx="1551" cy="579"/>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Rejuvenation</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existing</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sward</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without</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seeds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2" name="Text Box 4"/>
            <p:cNvSpPr txBox="1">
              <a:spLocks noChangeArrowheads="1"/>
            </p:cNvSpPr>
            <p:nvPr/>
          </p:nvSpPr>
          <p:spPr bwMode="auto">
            <a:xfrm>
              <a:off x="2094" y="1440"/>
              <a:ext cx="1551" cy="579"/>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Partial</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sod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renovation</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using</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seeds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3" name="Text Box 5"/>
            <p:cNvSpPr txBox="1">
              <a:spLocks noChangeArrowheads="1"/>
            </p:cNvSpPr>
            <p:nvPr/>
          </p:nvSpPr>
          <p:spPr bwMode="auto">
            <a:xfrm>
              <a:off x="3835" y="1440"/>
              <a:ext cx="1551" cy="579"/>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Total sod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renovation</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using</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46"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seeds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4" name="Line 6"/>
            <p:cNvSpPr>
              <a:spLocks noChangeShapeType="1"/>
            </p:cNvSpPr>
            <p:nvPr/>
          </p:nvSpPr>
          <p:spPr bwMode="auto">
            <a:xfrm>
              <a:off x="1107" y="2055"/>
              <a:ext cx="0" cy="1327"/>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5" name="Text Box 7"/>
            <p:cNvSpPr txBox="1">
              <a:spLocks noChangeArrowheads="1"/>
            </p:cNvSpPr>
            <p:nvPr/>
          </p:nvSpPr>
          <p:spPr bwMode="auto">
            <a:xfrm>
              <a:off x="-126" y="2368"/>
              <a:ext cx="1189" cy="76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Fertilization</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focusing</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on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sward</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improvement</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6" name="Text Box 8"/>
            <p:cNvSpPr txBox="1">
              <a:spLocks noChangeArrowheads="1"/>
            </p:cNvSpPr>
            <p:nvPr/>
          </p:nvSpPr>
          <p:spPr bwMode="auto">
            <a:xfrm>
              <a:off x="1152" y="2368"/>
              <a:ext cx="975" cy="592"/>
            </a:xfrm>
            <a:prstGeom prst="rect">
              <a:avLst/>
            </a:prstGeom>
            <a:solidFill>
              <a:schemeClr val="bg2">
                <a:lumMod val="75000"/>
              </a:schemeClr>
            </a:solidFill>
            <a:ln w="9525">
              <a:solidFill>
                <a:schemeClr val="bg2">
                  <a:lumMod val="75000"/>
                </a:schemeClr>
              </a:solidFill>
              <a:miter lim="800000"/>
              <a:headEnd/>
              <a:tailEnd/>
            </a:ln>
          </p:spPr>
          <p:txBody>
            <a:bodyPr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Selective</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herbicides</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application</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7" name="Text Box 9"/>
            <p:cNvSpPr txBox="1">
              <a:spLocks noChangeArrowheads="1"/>
            </p:cNvSpPr>
            <p:nvPr/>
          </p:nvSpPr>
          <p:spPr bwMode="auto">
            <a:xfrm>
              <a:off x="226" y="3445"/>
              <a:ext cx="176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Improved</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sward</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management</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8" name="Line 11"/>
            <p:cNvSpPr>
              <a:spLocks noChangeShapeType="1"/>
            </p:cNvSpPr>
            <p:nvPr/>
          </p:nvSpPr>
          <p:spPr bwMode="auto">
            <a:xfrm>
              <a:off x="1107" y="2067"/>
              <a:ext cx="532"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9" name="Line 12"/>
            <p:cNvSpPr>
              <a:spLocks noChangeShapeType="1"/>
            </p:cNvSpPr>
            <p:nvPr/>
          </p:nvSpPr>
          <p:spPr bwMode="auto">
            <a:xfrm flipH="1">
              <a:off x="532" y="2067"/>
              <a:ext cx="575"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0" name="Text Box 13"/>
            <p:cNvSpPr txBox="1">
              <a:spLocks noChangeArrowheads="1"/>
            </p:cNvSpPr>
            <p:nvPr/>
          </p:nvSpPr>
          <p:spPr bwMode="auto">
            <a:xfrm>
              <a:off x="2241" y="2779"/>
              <a:ext cx="127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Oversowing</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overdrilling</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1" name="Line 14"/>
            <p:cNvSpPr>
              <a:spLocks noChangeShapeType="1"/>
            </p:cNvSpPr>
            <p:nvPr/>
          </p:nvSpPr>
          <p:spPr bwMode="auto">
            <a:xfrm>
              <a:off x="2880" y="2055"/>
              <a:ext cx="0" cy="649"/>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2" name="Text Box 15"/>
            <p:cNvSpPr txBox="1">
              <a:spLocks noChangeArrowheads="1"/>
            </p:cNvSpPr>
            <p:nvPr/>
          </p:nvSpPr>
          <p:spPr bwMode="auto">
            <a:xfrm>
              <a:off x="4785" y="2368"/>
              <a:ext cx="1023" cy="761"/>
            </a:xfrm>
            <a:prstGeom prst="rect">
              <a:avLst/>
            </a:prstGeom>
            <a:solidFill>
              <a:schemeClr val="bg2">
                <a:lumMod val="75000"/>
              </a:schemeClr>
            </a:solidFill>
            <a:ln w="9525">
              <a:solidFill>
                <a:schemeClr val="bg2">
                  <a:lumMod val="75000"/>
                </a:schemeClr>
              </a:solidFill>
              <a:miter lim="800000"/>
              <a:headEnd/>
              <a:tailEnd/>
            </a:ln>
          </p:spPr>
          <p:txBody>
            <a:bodyPr wrap="square" lIns="0" tIns="66462" rIns="0"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Full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tillage</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drilling</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broadcasting</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3" name="Text Box 16"/>
            <p:cNvSpPr txBox="1">
              <a:spLocks noChangeArrowheads="1"/>
            </p:cNvSpPr>
            <p:nvPr/>
          </p:nvSpPr>
          <p:spPr bwMode="auto">
            <a:xfrm>
              <a:off x="3633" y="2368"/>
              <a:ext cx="1064" cy="93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Non-</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selective</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herbicides</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direct</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drilling</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4" name="Line 17"/>
            <p:cNvSpPr>
              <a:spLocks noChangeShapeType="1"/>
            </p:cNvSpPr>
            <p:nvPr/>
          </p:nvSpPr>
          <p:spPr bwMode="auto">
            <a:xfrm>
              <a:off x="4696" y="2067"/>
              <a:ext cx="48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5" name="Line 18"/>
            <p:cNvSpPr>
              <a:spLocks noChangeShapeType="1"/>
            </p:cNvSpPr>
            <p:nvPr/>
          </p:nvSpPr>
          <p:spPr bwMode="auto">
            <a:xfrm flipH="1">
              <a:off x="4158" y="2067"/>
              <a:ext cx="53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379" name="Text Box 19"/>
          <p:cNvSpPr txBox="1">
            <a:spLocks noChangeArrowheads="1"/>
          </p:cNvSpPr>
          <p:nvPr/>
        </p:nvSpPr>
        <p:spPr bwMode="auto">
          <a:xfrm>
            <a:off x="396525" y="5984632"/>
            <a:ext cx="1992923"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1998</a:t>
            </a:r>
          </a:p>
        </p:txBody>
      </p:sp>
      <p:sp>
        <p:nvSpPr>
          <p:cNvPr id="15383" name="Text Box 23"/>
          <p:cNvSpPr txBox="1">
            <a:spLocks noChangeArrowheads="1"/>
          </p:cNvSpPr>
          <p:nvPr/>
        </p:nvSpPr>
        <p:spPr bwMode="auto">
          <a:xfrm>
            <a:off x="1107900" y="116631"/>
            <a:ext cx="5736911" cy="995529"/>
          </a:xfrm>
          <a:prstGeom prst="rect">
            <a:avLst/>
          </a:prstGeom>
          <a:noFill/>
          <a:ln w="9525">
            <a:noFill/>
            <a:miter lim="800000"/>
            <a:headEnd/>
            <a:tailEnd/>
          </a:ln>
          <a:effectLst/>
        </p:spPr>
        <p:txBody>
          <a:bodyPr wrap="square">
            <a:spAutoFit/>
          </a:bodyPr>
          <a:lstStyle/>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Strategies and methods </a:t>
            </a:r>
            <a:endPar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for grassland</a:t>
            </a:r>
            <a:r>
              <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renovation</a:t>
            </a:r>
            <a:endParaRPr kumimoji="0" lang="en-US"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956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a:solidFill>
                  <a:schemeClr val="tx1"/>
                </a:solidFill>
                <a:latin typeface="+mn-lt"/>
              </a:rPr>
              <a:t>Grazing systems and pasture </a:t>
            </a:r>
            <a:r>
              <a:rPr lang="en-US" sz="2400" dirty="0" smtClean="0">
                <a:solidFill>
                  <a:schemeClr val="tx1"/>
                </a:solidFill>
                <a:latin typeface="+mn-lt"/>
              </a:rPr>
              <a:t>use </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1. Dairy cows</a:t>
            </a:r>
            <a:endParaRPr lang="es-ES" sz="2400" dirty="0">
              <a:solidFill>
                <a:schemeClr val="tx1"/>
              </a:solidFill>
              <a:latin typeface="+mn-lt"/>
            </a:endParaRPr>
          </a:p>
        </p:txBody>
      </p:sp>
      <p:sp>
        <p:nvSpPr>
          <p:cNvPr id="3" name="Rectangle 7"/>
          <p:cNvSpPr>
            <a:spLocks noChangeArrowheads="1"/>
          </p:cNvSpPr>
          <p:nvPr/>
        </p:nvSpPr>
        <p:spPr bwMode="auto">
          <a:xfrm>
            <a:off x="611188" y="1893474"/>
            <a:ext cx="7858551" cy="38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a:ln>
                  <a:noFill/>
                </a:ln>
                <a:solidFill>
                  <a:prstClr val="black"/>
                </a:solidFill>
                <a:effectLst/>
                <a:uLnTx/>
                <a:uFillTx/>
                <a:latin typeface="Calibri"/>
                <a:ea typeface="+mn-ea"/>
                <a:cs typeface="+mn-cs"/>
              </a:rPr>
              <a:t>Dairy cows in conventional </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production</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The law requires at least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 h pasture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access/day</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In 2018, </a:t>
            </a:r>
            <a:r>
              <a:rPr kumimoji="0" lang="en-US" altLang="sv-SE" sz="2200" b="0" i="0" u="none" strike="noStrike" kern="1200" cap="none" spc="0" normalizeH="0" baseline="0" noProof="0" dirty="0">
                <a:ln>
                  <a:noFill/>
                </a:ln>
                <a:solidFill>
                  <a:prstClr val="black"/>
                </a:solidFill>
                <a:effectLst/>
                <a:uLnTx/>
                <a:uFillTx/>
                <a:latin typeface="Calibri" pitchFamily="34" charset="0"/>
                <a:ea typeface="+mn-ea"/>
                <a:cs typeface="+mn-cs"/>
              </a:rPr>
              <a:t>Sweden’s largest dairy company </a:t>
            </a:r>
            <a:r>
              <a:rPr kumimoji="0" lang="en-US" altLang="sv-SE" sz="2200" b="0" i="0" u="none" strike="noStrike" kern="1200" cap="none" spc="0" normalizeH="0" baseline="0" noProof="0" dirty="0" smtClean="0">
                <a:ln>
                  <a:noFill/>
                </a:ln>
                <a:solidFill>
                  <a:prstClr val="black"/>
                </a:solidFill>
                <a:effectLst/>
                <a:uLnTx/>
                <a:uFillTx/>
                <a:latin typeface="Calibri" pitchFamily="34" charset="0"/>
                <a:ea typeface="+mn-ea"/>
                <a:cs typeface="+mn-cs"/>
              </a:rPr>
              <a:t>introduced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an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extra payment for +25% more grazing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on pasture than required by law.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Many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farmers have signed up for the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system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Large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amounts of supplementary concentrates (50% of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DM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intake)</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Supplementary silage is often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provided </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Mainly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grazing temporary grass swards with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high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digestibility</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02654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F100003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7919" y="0"/>
            <a:ext cx="4461310"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7" name="Picture 3" descr="F100000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39" y="0"/>
            <a:ext cx="4459844"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OPTYMA~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39" y="3437796"/>
            <a:ext cx="4459844"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descr="Krowy na pastwisku"/>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7919" y="3437796"/>
            <a:ext cx="4461310"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0" name="Text Box 6"/>
          <p:cNvSpPr txBox="1">
            <a:spLocks noChangeArrowheads="1"/>
          </p:cNvSpPr>
          <p:nvPr/>
        </p:nvSpPr>
        <p:spPr bwMode="auto">
          <a:xfrm>
            <a:off x="280023" y="215641"/>
            <a:ext cx="3869010"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Degraded</a:t>
            </a: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grassland</a:t>
            </a: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sward</a:t>
            </a:r>
            <a:endParaRPr kumimoji="0" lang="pl-PL" sz="2032"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1" name="Text Box 7"/>
          <p:cNvSpPr txBox="1">
            <a:spLocks noChangeArrowheads="1"/>
          </p:cNvSpPr>
          <p:nvPr/>
        </p:nvSpPr>
        <p:spPr bwMode="auto">
          <a:xfrm>
            <a:off x="4852756" y="44624"/>
            <a:ext cx="4138771" cy="717761"/>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Renovation using </a:t>
            </a: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the </a:t>
            </a:r>
            <a:r>
              <a:rPr kumimoji="0" lang="pl-PL"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method</a:t>
            </a: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of </a:t>
            </a:r>
            <a:r>
              <a:rPr kumimoji="0" lang="pl-PL"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overdrilling</a:t>
            </a:r>
            <a:endPar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2" name="Text Box 8"/>
          <p:cNvSpPr txBox="1">
            <a:spLocks noChangeArrowheads="1"/>
          </p:cNvSpPr>
          <p:nvPr/>
        </p:nvSpPr>
        <p:spPr bwMode="auto">
          <a:xfrm>
            <a:off x="35185" y="6244887"/>
            <a:ext cx="4572734"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E</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ffect</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of </a:t>
            </a:r>
            <a:r>
              <a:rPr kumimoji="0" lang="pl-PL"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renovation</a:t>
            </a:r>
            <a:r>
              <a:rPr kumimoji="0" lang="pl-PL"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 high </a:t>
            </a:r>
            <a:r>
              <a:rPr kumimoji="0" lang="pl-PL"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quality</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sward</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3" name="Text Box 9"/>
          <p:cNvSpPr txBox="1">
            <a:spLocks noChangeArrowheads="1"/>
          </p:cNvSpPr>
          <p:nvPr/>
        </p:nvSpPr>
        <p:spPr bwMode="auto">
          <a:xfrm>
            <a:off x="4772122" y="6244887"/>
            <a:ext cx="4219405"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Increased profitability of milk production</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 Box 4"/>
          <p:cNvSpPr txBox="1">
            <a:spLocks noChangeArrowheads="1"/>
          </p:cNvSpPr>
          <p:nvPr/>
        </p:nvSpPr>
        <p:spPr bwMode="auto">
          <a:xfrm>
            <a:off x="7054818" y="314695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4099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3"/>
          <p:cNvSpPr txBox="1">
            <a:spLocks noChangeArrowheads="1"/>
          </p:cNvSpPr>
          <p:nvPr/>
        </p:nvSpPr>
        <p:spPr bwMode="auto">
          <a:xfrm>
            <a:off x="1115616" y="110220"/>
            <a:ext cx="5688632" cy="1200329"/>
          </a:xfrm>
          <a:prstGeom prst="rect">
            <a:avLst/>
          </a:prstGeom>
          <a:noFill/>
          <a:ln w="9525">
            <a:noFill/>
            <a:miter lim="800000"/>
            <a:headEnd/>
            <a:tailEnd/>
          </a:ln>
          <a:effectLst/>
        </p:spPr>
        <p:txBody>
          <a:bodyPr wrap="square" lIns="0" tIns="0" rIns="0" bIns="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Impact of improvement of sward</a:t>
            </a:r>
            <a:r>
              <a:rPr kumimoji="0" 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by</a:t>
            </a:r>
            <a:r>
              <a:rPr kumimoji="0" 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overdrilling</a:t>
            </a: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on profitability </a:t>
            </a:r>
            <a:endParaRPr kumimoji="0" 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of milk production</a:t>
            </a:r>
            <a:endParaRPr kumimoji="0" 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4" name="Obraz 3"/>
          <p:cNvPicPr>
            <a:picLocks noChangeAspect="1"/>
          </p:cNvPicPr>
          <p:nvPr/>
        </p:nvPicPr>
        <p:blipFill>
          <a:blip r:embed="rId4"/>
          <a:stretch>
            <a:fillRect/>
          </a:stretch>
        </p:blipFill>
        <p:spPr>
          <a:xfrm>
            <a:off x="66665" y="1412776"/>
            <a:ext cx="9010669" cy="4493141"/>
          </a:xfrm>
          <a:prstGeom prst="rect">
            <a:avLst/>
          </a:prstGeom>
        </p:spPr>
      </p:pic>
      <p:sp>
        <p:nvSpPr>
          <p:cNvPr id="10" name="Text Box 2"/>
          <p:cNvSpPr txBox="1">
            <a:spLocks noChangeArrowheads="1"/>
          </p:cNvSpPr>
          <p:nvPr/>
        </p:nvSpPr>
        <p:spPr bwMode="auto">
          <a:xfrm>
            <a:off x="142876" y="5893855"/>
            <a:ext cx="3587750" cy="2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and Kozłowski, </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2000</a:t>
            </a:r>
          </a:p>
        </p:txBody>
      </p:sp>
      <p:grpSp>
        <p:nvGrpSpPr>
          <p:cNvPr id="7" name="Group 94"/>
          <p:cNvGrpSpPr>
            <a:grpSpLocks/>
          </p:cNvGrpSpPr>
          <p:nvPr/>
        </p:nvGrpSpPr>
        <p:grpSpPr bwMode="auto">
          <a:xfrm>
            <a:off x="1043608" y="2077200"/>
            <a:ext cx="1303337" cy="2281237"/>
            <a:chOff x="859" y="1299"/>
            <a:chExt cx="821" cy="1437"/>
          </a:xfrm>
        </p:grpSpPr>
        <p:sp>
          <p:nvSpPr>
            <p:cNvPr id="9" name="Rectangle 95"/>
            <p:cNvSpPr>
              <a:spLocks noChangeArrowheads="1"/>
            </p:cNvSpPr>
            <p:nvPr/>
          </p:nvSpPr>
          <p:spPr bwMode="auto">
            <a:xfrm>
              <a:off x="859" y="2158"/>
              <a:ext cx="414" cy="57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Rectangle 96"/>
            <p:cNvSpPr>
              <a:spLocks noChangeArrowheads="1"/>
            </p:cNvSpPr>
            <p:nvPr/>
          </p:nvSpPr>
          <p:spPr bwMode="auto">
            <a:xfrm>
              <a:off x="1273" y="1299"/>
              <a:ext cx="407" cy="143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2" name="Group 97"/>
          <p:cNvGrpSpPr>
            <a:grpSpLocks/>
          </p:cNvGrpSpPr>
          <p:nvPr/>
        </p:nvGrpSpPr>
        <p:grpSpPr bwMode="auto">
          <a:xfrm>
            <a:off x="4067944" y="2000304"/>
            <a:ext cx="1271587" cy="2312988"/>
            <a:chOff x="2708" y="1254"/>
            <a:chExt cx="801" cy="1457"/>
          </a:xfrm>
        </p:grpSpPr>
        <p:sp>
          <p:nvSpPr>
            <p:cNvPr id="13" name="Rectangle 98"/>
            <p:cNvSpPr>
              <a:spLocks noChangeArrowheads="1"/>
            </p:cNvSpPr>
            <p:nvPr/>
          </p:nvSpPr>
          <p:spPr bwMode="auto">
            <a:xfrm>
              <a:off x="2708" y="2126"/>
              <a:ext cx="401" cy="585"/>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Rectangle 99"/>
            <p:cNvSpPr>
              <a:spLocks noChangeArrowheads="1"/>
            </p:cNvSpPr>
            <p:nvPr/>
          </p:nvSpPr>
          <p:spPr bwMode="auto">
            <a:xfrm>
              <a:off x="3109" y="1254"/>
              <a:ext cx="400" cy="145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5" name="Group 100"/>
          <p:cNvGrpSpPr>
            <a:grpSpLocks/>
          </p:cNvGrpSpPr>
          <p:nvPr/>
        </p:nvGrpSpPr>
        <p:grpSpPr bwMode="auto">
          <a:xfrm>
            <a:off x="7288857" y="1839600"/>
            <a:ext cx="1171575" cy="2473325"/>
            <a:chOff x="4563" y="1153"/>
            <a:chExt cx="738" cy="1558"/>
          </a:xfrm>
        </p:grpSpPr>
        <p:sp>
          <p:nvSpPr>
            <p:cNvPr id="16" name="Rectangle 101"/>
            <p:cNvSpPr>
              <a:spLocks noChangeArrowheads="1"/>
            </p:cNvSpPr>
            <p:nvPr/>
          </p:nvSpPr>
          <p:spPr bwMode="auto">
            <a:xfrm>
              <a:off x="4563" y="1153"/>
              <a:ext cx="369" cy="155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Rectangle 102"/>
            <p:cNvSpPr>
              <a:spLocks noChangeArrowheads="1"/>
            </p:cNvSpPr>
            <p:nvPr/>
          </p:nvSpPr>
          <p:spPr bwMode="auto">
            <a:xfrm>
              <a:off x="4932" y="2113"/>
              <a:ext cx="369" cy="59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3755297543"/>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4" y="73735"/>
            <a:ext cx="5688632" cy="1116268"/>
          </a:xfrm>
        </p:spPr>
        <p:txBody>
          <a:bodyPr wrap="square">
            <a:spAutoFit/>
          </a:bodyPr>
          <a:lstStyle/>
          <a:p>
            <a:pPr defTabSz="449263">
              <a:lnSpc>
                <a:spcPct val="93000"/>
              </a:lnSpc>
              <a:buClr>
                <a:srgbClr val="000000"/>
              </a:buClr>
              <a:buSzPct val="100000"/>
              <a:defRPr/>
            </a:pPr>
            <a:r>
              <a:rPr lang="en-US" sz="2600" b="1" kern="1200" dirty="0" smtClean="0">
                <a:solidFill>
                  <a:srgbClr val="006600"/>
                </a:solidFill>
                <a:latin typeface="Tahoma" pitchFamily="34" charset="0"/>
                <a:ea typeface="+mn-ea"/>
                <a:cs typeface="+mn-cs"/>
              </a:rPr>
              <a:t>Structure of the</a:t>
            </a:r>
            <a:r>
              <a:rPr lang="pl-PL" sz="2600" b="1" kern="1200" dirty="0" smtClean="0">
                <a:solidFill>
                  <a:srgbClr val="006600"/>
                </a:solidFill>
                <a:latin typeface="Tahoma" pitchFamily="34" charset="0"/>
                <a:ea typeface="+mn-ea"/>
                <a:cs typeface="+mn-cs"/>
              </a:rPr>
              <a:t> </a:t>
            </a:r>
            <a:r>
              <a:rPr lang="pl-PL" sz="2600" b="1" kern="1200" dirty="0" err="1" smtClean="0">
                <a:solidFill>
                  <a:srgbClr val="006600"/>
                </a:solidFill>
                <a:latin typeface="Tahoma" pitchFamily="34" charset="0"/>
                <a:ea typeface="+mn-ea"/>
                <a:cs typeface="+mn-cs"/>
              </a:rPr>
              <a:t>use</a:t>
            </a:r>
            <a:r>
              <a:rPr lang="pl-PL" sz="2600" b="1" kern="1200" dirty="0" smtClean="0">
                <a:solidFill>
                  <a:srgbClr val="006600"/>
                </a:solidFill>
                <a:latin typeface="Tahoma" pitchFamily="34" charset="0"/>
                <a:ea typeface="+mn-ea"/>
                <a:cs typeface="+mn-cs"/>
              </a:rPr>
              <a:t> of </a:t>
            </a:r>
            <a:r>
              <a:rPr lang="en-US" sz="2600" b="1" kern="1200" dirty="0" smtClean="0">
                <a:solidFill>
                  <a:srgbClr val="006600"/>
                </a:solidFill>
                <a:latin typeface="Tahoma" pitchFamily="34" charset="0"/>
                <a:ea typeface="+mn-ea"/>
                <a:cs typeface="+mn-cs"/>
              </a:rPr>
              <a:t>biological progress in grass and legumes</a:t>
            </a:r>
            <a:r>
              <a:rPr lang="pl-PL" sz="2600" b="1" kern="1200" dirty="0" smtClean="0">
                <a:solidFill>
                  <a:srgbClr val="006600"/>
                </a:solidFill>
                <a:latin typeface="Tahoma" pitchFamily="34" charset="0"/>
                <a:ea typeface="+mn-ea"/>
                <a:cs typeface="+mn-cs"/>
              </a:rPr>
              <a:t> </a:t>
            </a:r>
            <a:r>
              <a:rPr lang="en-US" sz="2600" b="1" dirty="0" smtClean="0">
                <a:solidFill>
                  <a:srgbClr val="006600"/>
                </a:solidFill>
                <a:latin typeface="Tahoma" pitchFamily="34" charset="0"/>
              </a:rPr>
              <a:t>breeding</a:t>
            </a:r>
            <a:r>
              <a:rPr lang="pl-PL" sz="2600" b="1" dirty="0" smtClean="0">
                <a:solidFill>
                  <a:srgbClr val="006600"/>
                </a:solidFill>
                <a:latin typeface="Tahoma" pitchFamily="34" charset="0"/>
              </a:rPr>
              <a:t> by </a:t>
            </a:r>
            <a:r>
              <a:rPr lang="pl-PL" sz="2600" b="1" dirty="0" err="1" smtClean="0">
                <a:solidFill>
                  <a:srgbClr val="006600"/>
                </a:solidFill>
                <a:latin typeface="Tahoma" pitchFamily="34" charset="0"/>
              </a:rPr>
              <a:t>type</a:t>
            </a:r>
            <a:r>
              <a:rPr lang="pl-PL" sz="2600" b="1" dirty="0" smtClean="0">
                <a:solidFill>
                  <a:srgbClr val="006600"/>
                </a:solidFill>
                <a:latin typeface="Tahoma" pitchFamily="34" charset="0"/>
              </a:rPr>
              <a:t> of </a:t>
            </a:r>
            <a:r>
              <a:rPr lang="pl-PL" sz="2600" b="1" dirty="0" err="1" smtClean="0">
                <a:solidFill>
                  <a:srgbClr val="006600"/>
                </a:solidFill>
                <a:latin typeface="Tahoma" pitchFamily="34" charset="0"/>
              </a:rPr>
              <a:t>farmers</a:t>
            </a:r>
            <a:r>
              <a:rPr lang="pl-PL" sz="2600" b="1" dirty="0" smtClean="0">
                <a:solidFill>
                  <a:srgbClr val="006600"/>
                </a:solidFill>
                <a:latin typeface="Tahoma" pitchFamily="34" charset="0"/>
              </a:rPr>
              <a:t> </a:t>
            </a:r>
            <a:r>
              <a:rPr lang="pl-PL" sz="2600" b="1" kern="1200" dirty="0" smtClean="0">
                <a:solidFill>
                  <a:srgbClr val="006600"/>
                </a:solidFill>
                <a:latin typeface="Tahoma" pitchFamily="34" charset="0"/>
                <a:ea typeface="+mn-ea"/>
                <a:cs typeface="+mn-cs"/>
              </a:rPr>
              <a:t>(%)</a:t>
            </a:r>
            <a:endParaRPr lang="pl-PL" sz="2600" b="1" kern="1200" dirty="0">
              <a:solidFill>
                <a:srgbClr val="006600"/>
              </a:solidFill>
              <a:latin typeface="Tahoma" pitchFamily="34" charset="0"/>
              <a:ea typeface="+mn-ea"/>
              <a:cs typeface="+mn-cs"/>
            </a:endParaRPr>
          </a:p>
        </p:txBody>
      </p:sp>
      <p:sp>
        <p:nvSpPr>
          <p:cNvPr id="27654" name="pole tekstowe 6"/>
          <p:cNvSpPr txBox="1">
            <a:spLocks noChangeArrowheads="1"/>
          </p:cNvSpPr>
          <p:nvPr/>
        </p:nvSpPr>
        <p:spPr bwMode="auto">
          <a:xfrm>
            <a:off x="0" y="5857527"/>
            <a:ext cx="1991742" cy="307777"/>
          </a:xfrm>
          <a:prstGeom prst="rect">
            <a:avLst/>
          </a:prstGeom>
          <a:no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graphicFrame>
        <p:nvGraphicFramePr>
          <p:cNvPr id="7" name="Wykres 6"/>
          <p:cNvGraphicFramePr/>
          <p:nvPr>
            <p:extLst/>
          </p:nvPr>
        </p:nvGraphicFramePr>
        <p:xfrm>
          <a:off x="1043607" y="1397000"/>
          <a:ext cx="6885955" cy="48310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035525"/>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778933" y="44624"/>
            <a:ext cx="6138335" cy="1420109"/>
          </a:xfrm>
          <a:solidFill>
            <a:schemeClr val="bg1"/>
          </a:solidFill>
        </p:spPr>
        <p:txBody>
          <a:bodyPr wrap="square">
            <a:spAutoFit/>
          </a:bodyPr>
          <a:lstStyle/>
          <a:p>
            <a:pPr>
              <a:defRPr/>
            </a:pPr>
            <a:r>
              <a:rPr lang="en-US" sz="2600" b="1" kern="1200" dirty="0" smtClean="0">
                <a:solidFill>
                  <a:srgbClr val="006600"/>
                </a:solidFill>
                <a:latin typeface="Tahoma" panose="020B0604030504040204" pitchFamily="34" charset="0"/>
                <a:ea typeface="+mn-ea"/>
                <a:cs typeface="+mn-cs"/>
              </a:rPr>
              <a:t>S</a:t>
            </a:r>
            <a:r>
              <a:rPr lang="pl-PL" sz="2600" b="1" kern="1200" dirty="0" err="1" smtClean="0">
                <a:solidFill>
                  <a:srgbClr val="006600"/>
                </a:solidFill>
                <a:latin typeface="Tahoma" panose="020B0604030504040204" pitchFamily="34" charset="0"/>
                <a:ea typeface="+mn-ea"/>
                <a:cs typeface="+mn-cs"/>
              </a:rPr>
              <a:t>uitability</a:t>
            </a:r>
            <a:r>
              <a:rPr lang="pl-PL" sz="2600" b="1" kern="1200" dirty="0" smtClean="0">
                <a:solidFill>
                  <a:srgbClr val="006600"/>
                </a:solidFill>
                <a:latin typeface="Tahoma" panose="020B0604030504040204" pitchFamily="34" charset="0"/>
                <a:ea typeface="+mn-ea"/>
                <a:cs typeface="+mn-cs"/>
              </a:rPr>
              <a:t> </a:t>
            </a:r>
            <a:r>
              <a:rPr lang="en-US" sz="2600" b="1" kern="1200" dirty="0" smtClean="0">
                <a:solidFill>
                  <a:srgbClr val="006600"/>
                </a:solidFill>
                <a:latin typeface="Tahoma" panose="020B0604030504040204" pitchFamily="34" charset="0"/>
                <a:ea typeface="+mn-ea"/>
                <a:cs typeface="+mn-cs"/>
              </a:rPr>
              <a:t>of grasses and legumes for complementary seeding </a:t>
            </a:r>
            <a:r>
              <a:rPr lang="pl-PL" sz="2600" b="1" kern="1200" dirty="0" smtClean="0">
                <a:solidFill>
                  <a:srgbClr val="006600"/>
                </a:solidFill>
                <a:latin typeface="Tahoma" panose="020B0604030504040204" pitchFamily="34" charset="0"/>
                <a:ea typeface="+mn-ea"/>
                <a:cs typeface="+mn-cs"/>
              </a:rPr>
              <a:t/>
            </a:r>
            <a:br>
              <a:rPr lang="pl-PL" sz="2600" b="1" kern="1200" dirty="0" smtClean="0">
                <a:solidFill>
                  <a:srgbClr val="006600"/>
                </a:solidFill>
                <a:latin typeface="Tahoma" panose="020B0604030504040204" pitchFamily="34" charset="0"/>
                <a:ea typeface="+mn-ea"/>
                <a:cs typeface="+mn-cs"/>
              </a:rPr>
            </a:br>
            <a:r>
              <a:rPr lang="pl-PL" sz="2600" b="1" kern="1200" dirty="0" smtClean="0">
                <a:solidFill>
                  <a:srgbClr val="006600"/>
                </a:solidFill>
                <a:latin typeface="Tahoma" panose="020B0604030504040204" pitchFamily="34" charset="0"/>
                <a:ea typeface="+mn-ea"/>
                <a:cs typeface="+mn-cs"/>
              </a:rPr>
              <a:t>of </a:t>
            </a:r>
            <a:r>
              <a:rPr lang="en-US" sz="2600" b="1" kern="1200" dirty="0" smtClean="0">
                <a:solidFill>
                  <a:srgbClr val="006600"/>
                </a:solidFill>
                <a:latin typeface="Tahoma" panose="020B0604030504040204" pitchFamily="34" charset="0"/>
                <a:ea typeface="+mn-ea"/>
                <a:cs typeface="+mn-cs"/>
              </a:rPr>
              <a:t>permanent grasslands</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219343"/>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Grasses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perennial</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meadow</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organic</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soils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hybrid</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Italian</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a:latin typeface="Tahoma" panose="020B0604030504040204" pitchFamily="34" charset="0"/>
                <a:ea typeface="Tahoma" panose="020B0604030504040204" pitchFamily="34" charset="0"/>
                <a:cs typeface="Tahoma" panose="020B0604030504040204" pitchFamily="34" charset="0"/>
              </a:rPr>
              <a:t>w</a:t>
            </a:r>
            <a:r>
              <a:rPr lang="pl-PL" sz="2800" kern="1200" dirty="0" err="1" smtClean="0">
                <a:latin typeface="Tahoma" panose="020B0604030504040204" pitchFamily="34" charset="0"/>
                <a:ea typeface="Tahoma" panose="020B0604030504040204" pitchFamily="34" charset="0"/>
                <a:cs typeface="Tahoma" panose="020B0604030504040204" pitchFamily="34" charset="0"/>
              </a:rPr>
              <a:t>esterwold</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festulolium</a:t>
            </a:r>
            <a:endParaRPr lang="pl-P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Legumes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red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white</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alsike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organic</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soils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bird's-foot</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trefoil</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alfalfa</a:t>
            </a:r>
            <a:endParaRPr lang="pl-PL" sz="28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Varieties pre</a:t>
            </a:r>
            <a:r>
              <a:rPr lang="pl-PL" sz="2800" kern="1200" dirty="0" err="1" smtClean="0">
                <a:latin typeface="Tahoma" panose="020B0604030504040204" pitchFamily="34" charset="0"/>
                <a:ea typeface="Tahoma" panose="020B0604030504040204" pitchFamily="34" charset="0"/>
                <a:cs typeface="Tahoma" panose="020B0604030504040204" pitchFamily="34" charset="0"/>
              </a:rPr>
              <a:t>ferr</a:t>
            </a:r>
            <a:r>
              <a:rPr lang="en-US" sz="2800" kern="1200" dirty="0" err="1" smtClean="0">
                <a:latin typeface="Tahoma" panose="020B0604030504040204" pitchFamily="34" charset="0"/>
                <a:ea typeface="Tahoma" panose="020B0604030504040204" pitchFamily="34" charset="0"/>
                <a:cs typeface="Tahoma" panose="020B0604030504040204" pitchFamily="34" charset="0"/>
              </a:rPr>
              <a:t>ed</a:t>
            </a:r>
            <a:r>
              <a:rPr lang="en-US" sz="2800" kern="1200" dirty="0" smtClean="0">
                <a:latin typeface="Tahoma" panose="020B0604030504040204" pitchFamily="34" charset="0"/>
                <a:ea typeface="Tahoma" panose="020B0604030504040204" pitchFamily="34" charset="0"/>
                <a:cs typeface="Tahoma" panose="020B0604030504040204" pitchFamily="34" charset="0"/>
              </a:rPr>
              <a:t> for complementary seeding  (the ability to quickly rooting - installation in old </a:t>
            </a:r>
            <a:r>
              <a:rPr lang="pl-PL" sz="2800" kern="1200" dirty="0" err="1" smtClean="0">
                <a:latin typeface="Tahoma" panose="020B0604030504040204" pitchFamily="34" charset="0"/>
                <a:ea typeface="Tahoma" panose="020B0604030504040204" pitchFamily="34" charset="0"/>
                <a:cs typeface="Tahoma" panose="020B0604030504040204" pitchFamily="34" charset="0"/>
              </a:rPr>
              <a:t>sward</a:t>
            </a:r>
            <a:r>
              <a:rPr lang="en-US" sz="2800" kern="1200" dirty="0" smtClean="0">
                <a:latin typeface="Tahoma" panose="020B0604030504040204" pitchFamily="34" charset="0"/>
                <a:ea typeface="Tahoma" panose="020B0604030504040204" pitchFamily="34" charset="0"/>
                <a:cs typeface="Tahoma" panose="020B0604030504040204" pitchFamily="34" charset="0"/>
              </a:rPr>
              <a:t>, high competitiveness)</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46879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079611" y="123195"/>
            <a:ext cx="6328721" cy="1206072"/>
          </a:xfrm>
          <a:solidFill>
            <a:schemeClr val="bg1"/>
          </a:solidFill>
        </p:spPr>
        <p:txBody>
          <a:bodyPr wrap="square">
            <a:spAutoFit/>
          </a:bodyPr>
          <a:lstStyle/>
          <a:p>
            <a:pPr algn="l">
              <a:defRPr/>
            </a:pPr>
            <a:r>
              <a:rPr lang="en-US" sz="2600" b="1" kern="1200" dirty="0" smtClean="0">
                <a:solidFill>
                  <a:srgbClr val="006600"/>
                </a:solidFill>
                <a:latin typeface="Tahoma" panose="020B0604030504040204" pitchFamily="34" charset="0"/>
                <a:ea typeface="+mn-ea"/>
                <a:cs typeface="+mn-cs"/>
              </a:rPr>
              <a:t>S</a:t>
            </a:r>
            <a:r>
              <a:rPr lang="pl-PL" sz="2600" b="1" kern="1200" dirty="0" err="1" smtClean="0">
                <a:solidFill>
                  <a:srgbClr val="006600"/>
                </a:solidFill>
                <a:latin typeface="Tahoma" panose="020B0604030504040204" pitchFamily="34" charset="0"/>
                <a:ea typeface="+mn-ea"/>
                <a:cs typeface="+mn-cs"/>
              </a:rPr>
              <a:t>uitability</a:t>
            </a:r>
            <a:r>
              <a:rPr lang="en-US" sz="2600" b="1" kern="1200" dirty="0" smtClean="0">
                <a:solidFill>
                  <a:srgbClr val="006600"/>
                </a:solidFill>
                <a:latin typeface="Tahoma" panose="020B0604030504040204" pitchFamily="34" charset="0"/>
                <a:ea typeface="+mn-ea"/>
                <a:cs typeface="+mn-cs"/>
              </a:rPr>
              <a:t> of grasses and legumes for mixtures </a:t>
            </a:r>
            <a:r>
              <a:rPr lang="pl-PL" sz="2600" b="1" kern="1200" dirty="0" err="1" smtClean="0">
                <a:solidFill>
                  <a:srgbClr val="006600"/>
                </a:solidFill>
                <a:latin typeface="Tahoma" panose="020B0604030504040204" pitchFamily="34" charset="0"/>
                <a:ea typeface="+mn-ea"/>
                <a:cs typeface="+mn-cs"/>
              </a:rPr>
              <a:t>using</a:t>
            </a:r>
            <a:r>
              <a:rPr lang="pl-PL" sz="2600" b="1" kern="1200" dirty="0" smtClean="0">
                <a:solidFill>
                  <a:srgbClr val="006600"/>
                </a:solidFill>
                <a:latin typeface="Tahoma" panose="020B0604030504040204" pitchFamily="34" charset="0"/>
                <a:ea typeface="+mn-ea"/>
                <a:cs typeface="+mn-cs"/>
              </a:rPr>
              <a:t> </a:t>
            </a:r>
            <a:r>
              <a:rPr lang="en-US" sz="2600" b="1" kern="1200" dirty="0" smtClean="0">
                <a:solidFill>
                  <a:srgbClr val="006600"/>
                </a:solidFill>
                <a:latin typeface="Tahoma" panose="020B0604030504040204" pitchFamily="34" charset="0"/>
                <a:ea typeface="+mn-ea"/>
                <a:cs typeface="+mn-cs"/>
              </a:rPr>
              <a:t>in </a:t>
            </a:r>
            <a:r>
              <a:rPr lang="pl-PL" sz="2600" b="1" kern="1200" dirty="0" err="1" smtClean="0">
                <a:solidFill>
                  <a:srgbClr val="006600"/>
                </a:solidFill>
                <a:latin typeface="Tahoma" panose="020B0604030504040204" pitchFamily="34" charset="0"/>
                <a:ea typeface="+mn-ea"/>
                <a:cs typeface="+mn-cs"/>
              </a:rPr>
              <a:t>total</a:t>
            </a:r>
            <a:r>
              <a:rPr lang="pl-PL" sz="2600" b="1" kern="1200" dirty="0" smtClean="0">
                <a:solidFill>
                  <a:srgbClr val="006600"/>
                </a:solidFill>
                <a:latin typeface="Tahoma" panose="020B0604030504040204" pitchFamily="34" charset="0"/>
                <a:ea typeface="+mn-ea"/>
                <a:cs typeface="+mn-cs"/>
              </a:rPr>
              <a:t> sod </a:t>
            </a:r>
            <a:r>
              <a:rPr lang="en-US" sz="2600" b="1" kern="1200" dirty="0" smtClean="0">
                <a:solidFill>
                  <a:srgbClr val="006600"/>
                </a:solidFill>
                <a:latin typeface="Tahoma" panose="020B0604030504040204" pitchFamily="34" charset="0"/>
                <a:ea typeface="+mn-ea"/>
                <a:cs typeface="+mn-cs"/>
              </a:rPr>
              <a:t>renovation of permanent grassland</a:t>
            </a:r>
            <a:r>
              <a:rPr lang="pl-PL" sz="2600" b="1" kern="1200" dirty="0" smtClean="0">
                <a:solidFill>
                  <a:srgbClr val="006600"/>
                </a:solidFill>
                <a:latin typeface="Tahoma" panose="020B0604030504040204" pitchFamily="34" charset="0"/>
                <a:ea typeface="+mn-ea"/>
                <a:cs typeface="+mn-cs"/>
              </a:rPr>
              <a:t>s</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88840"/>
            <a:ext cx="8208962" cy="2988510"/>
          </a:xfrm>
          <a:gradFill>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Ranking of the importance of grass species </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perennial</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meadow</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tall</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timothy</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smooth</a:t>
            </a:r>
            <a:r>
              <a:rPr lang="pl-PL" sz="2400" b="1" dirty="0" err="1" smtClean="0">
                <a:latin typeface="Tahoma" panose="020B0604030504040204" pitchFamily="34" charset="0"/>
                <a:ea typeface="Tahoma" panose="020B0604030504040204" pitchFamily="34" charset="0"/>
                <a:cs typeface="Tahoma" panose="020B0604030504040204" pitchFamily="34" charset="0"/>
              </a:rPr>
              <a:t>-stalked</a:t>
            </a:r>
            <a:r>
              <a:rPr lang="pl-PL" sz="2400" b="1" dirty="0" smtClean="0">
                <a:latin typeface="Tahoma" panose="020B0604030504040204" pitchFamily="34" charset="0"/>
                <a:ea typeface="Tahoma" panose="020B0604030504040204" pitchFamily="34" charset="0"/>
                <a:cs typeface="Tahoma" panose="020B0604030504040204" pitchFamily="34" charset="0"/>
              </a:rPr>
              <a:t> </a:t>
            </a:r>
            <a:r>
              <a:rPr lang="pl-PL" sz="2400" b="1" dirty="0" err="1" smtClean="0">
                <a:latin typeface="Tahoma" panose="020B0604030504040204" pitchFamily="34" charset="0"/>
                <a:ea typeface="Tahoma" panose="020B0604030504040204" pitchFamily="34" charset="0"/>
                <a:cs typeface="Tahoma" panose="020B0604030504040204" pitchFamily="34" charset="0"/>
              </a:rPr>
              <a:t>meadow</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grass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cocksfoot</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red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black</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bent</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tall</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oat-grass</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p>
          <a:p>
            <a:pPr>
              <a:lnSpc>
                <a:spcPct val="80000"/>
              </a:lnSpc>
              <a:spcBef>
                <a:spcPts val="1800"/>
              </a:spcBef>
              <a:buFont typeface="Arial" charset="0"/>
              <a:buChar char="•"/>
              <a:defRPr/>
            </a:pPr>
            <a:r>
              <a:rPr lang="en-US" sz="2400" kern="1200" dirty="0" smtClean="0">
                <a:latin typeface="Tahoma" panose="020B0604030504040204" pitchFamily="34" charset="0"/>
                <a:ea typeface="Tahoma" panose="020B0604030504040204" pitchFamily="34" charset="0"/>
                <a:cs typeface="Tahoma" panose="020B0604030504040204" pitchFamily="34" charset="0"/>
              </a:rPr>
              <a:t>Ranking </a:t>
            </a:r>
            <a:r>
              <a:rPr lang="pl-PL" sz="2400" kern="1200" dirty="0" smtClean="0">
                <a:latin typeface="Tahoma" panose="020B0604030504040204" pitchFamily="34" charset="0"/>
                <a:ea typeface="Tahoma" panose="020B0604030504040204" pitchFamily="34" charset="0"/>
                <a:cs typeface="Tahoma" panose="020B0604030504040204" pitchFamily="34" charset="0"/>
              </a:rPr>
              <a:t>of </a:t>
            </a:r>
            <a:r>
              <a:rPr lang="en-US" sz="2400" kern="1200" dirty="0" smtClean="0">
                <a:latin typeface="Tahoma" panose="020B0604030504040204" pitchFamily="34" charset="0"/>
                <a:ea typeface="Tahoma" panose="020B0604030504040204" pitchFamily="34" charset="0"/>
                <a:cs typeface="Tahoma" panose="020B0604030504040204" pitchFamily="34" charset="0"/>
              </a:rPr>
              <a:t>the importance of the legume species </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white</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400" b="1" kern="1200" dirty="0" smtClean="0">
                <a:latin typeface="Tahoma" panose="020B0604030504040204" pitchFamily="34" charset="0"/>
                <a:ea typeface="Tahoma" panose="020B0604030504040204" pitchFamily="34" charset="0"/>
                <a:cs typeface="Tahoma" panose="020B0604030504040204" pitchFamily="34" charset="0"/>
              </a:rPr>
              <a:t> (small-</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leaved</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varieties</a:t>
            </a:r>
            <a:r>
              <a:rPr lang="pl-PL" sz="2400" b="1" kern="1200" dirty="0" smtClean="0">
                <a:latin typeface="Tahoma" panose="020B0604030504040204" pitchFamily="34" charset="0"/>
                <a:ea typeface="Tahoma" panose="020B0604030504040204" pitchFamily="34" charset="0"/>
                <a:cs typeface="Tahoma" panose="020B0604030504040204" pitchFamily="34" charset="0"/>
              </a:rPr>
              <a:t>)</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alsike</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red </a:t>
            </a:r>
            <a:r>
              <a:rPr lang="pl-PL" sz="2400" b="1" kern="1200" dirty="0" err="1" smtClean="0">
                <a:latin typeface="Tahoma" panose="020B0604030504040204" pitchFamily="34" charset="0"/>
                <a:ea typeface="Tahoma" panose="020B0604030504040204" pitchFamily="34" charset="0"/>
                <a:cs typeface="Tahoma" panose="020B0604030504040204" pitchFamily="34" charset="0"/>
              </a:rPr>
              <a:t>clover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bird's-foot</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err="1" smtClean="0">
                <a:latin typeface="Tahoma" panose="020B0604030504040204" pitchFamily="34" charset="0"/>
                <a:ea typeface="Tahoma" panose="020B0604030504040204" pitchFamily="34" charset="0"/>
                <a:cs typeface="Tahoma" panose="020B0604030504040204" pitchFamily="34" charset="0"/>
              </a:rPr>
              <a:t>trefoil</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endParaRPr lang="pl-PL" sz="24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97358550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5" y="148623"/>
            <a:ext cx="6182651" cy="1181568"/>
          </a:xfrm>
          <a:solidFill>
            <a:schemeClr val="bg1"/>
          </a:solidFill>
        </p:spPr>
        <p:txBody>
          <a:bodyPr/>
          <a:lstStyle/>
          <a:p>
            <a:pPr algn="l">
              <a:defRPr/>
            </a:pPr>
            <a:r>
              <a:rPr lang="en-US" sz="2600" b="1" kern="1200" dirty="0" smtClean="0">
                <a:solidFill>
                  <a:srgbClr val="006600"/>
                </a:solidFill>
                <a:latin typeface="Tahoma" panose="020B0604030504040204" pitchFamily="34" charset="0"/>
                <a:ea typeface="+mn-ea"/>
                <a:cs typeface="+mn-cs"/>
              </a:rPr>
              <a:t>S</a:t>
            </a:r>
            <a:r>
              <a:rPr lang="pl-PL" sz="2600" b="1" kern="1200" dirty="0" err="1" smtClean="0">
                <a:solidFill>
                  <a:srgbClr val="006600"/>
                </a:solidFill>
                <a:latin typeface="Tahoma" panose="020B0604030504040204" pitchFamily="34" charset="0"/>
                <a:ea typeface="+mn-ea"/>
                <a:cs typeface="+mn-cs"/>
              </a:rPr>
              <a:t>uitability</a:t>
            </a:r>
            <a:r>
              <a:rPr lang="en-US" sz="2600" b="1" kern="1200" dirty="0" smtClean="0">
                <a:solidFill>
                  <a:srgbClr val="006600"/>
                </a:solidFill>
                <a:latin typeface="Tahoma" panose="020B0604030504040204" pitchFamily="34" charset="0"/>
                <a:ea typeface="+mn-ea"/>
                <a:cs typeface="+mn-cs"/>
              </a:rPr>
              <a:t> of grasses and legumes for mixtures </a:t>
            </a:r>
            <a:r>
              <a:rPr lang="pl-PL" sz="2600" b="1" kern="1200" dirty="0" err="1" smtClean="0">
                <a:solidFill>
                  <a:srgbClr val="006600"/>
                </a:solidFill>
                <a:latin typeface="Tahoma" panose="020B0604030504040204" pitchFamily="34" charset="0"/>
                <a:ea typeface="+mn-ea"/>
                <a:cs typeface="+mn-cs"/>
              </a:rPr>
              <a:t>using</a:t>
            </a:r>
            <a:r>
              <a:rPr lang="pl-PL" sz="2600" b="1" kern="1200" dirty="0" smtClean="0">
                <a:solidFill>
                  <a:srgbClr val="006600"/>
                </a:solidFill>
                <a:latin typeface="Tahoma" panose="020B0604030504040204" pitchFamily="34" charset="0"/>
                <a:ea typeface="+mn-ea"/>
                <a:cs typeface="+mn-cs"/>
              </a:rPr>
              <a:t> </a:t>
            </a:r>
            <a:r>
              <a:rPr lang="en-US" sz="2600" b="1" kern="1200" dirty="0" smtClean="0">
                <a:solidFill>
                  <a:srgbClr val="006600"/>
                </a:solidFill>
                <a:latin typeface="Tahoma" panose="020B0604030504040204" pitchFamily="34" charset="0"/>
                <a:ea typeface="+mn-ea"/>
                <a:cs typeface="+mn-cs"/>
              </a:rPr>
              <a:t>in set up </a:t>
            </a:r>
            <a:r>
              <a:rPr lang="pl-PL" sz="2600" b="1" kern="1200" dirty="0" smtClean="0">
                <a:solidFill>
                  <a:srgbClr val="006600"/>
                </a:solidFill>
                <a:latin typeface="Tahoma" panose="020B0604030504040204" pitchFamily="34" charset="0"/>
                <a:ea typeface="+mn-ea"/>
                <a:cs typeface="+mn-cs"/>
              </a:rPr>
              <a:t/>
            </a:r>
            <a:br>
              <a:rPr lang="pl-PL" sz="2600" b="1" kern="1200" dirty="0" smtClean="0">
                <a:solidFill>
                  <a:srgbClr val="006600"/>
                </a:solidFill>
                <a:latin typeface="Tahoma" panose="020B0604030504040204" pitchFamily="34" charset="0"/>
                <a:ea typeface="+mn-ea"/>
                <a:cs typeface="+mn-cs"/>
              </a:rPr>
            </a:br>
            <a:r>
              <a:rPr lang="pl-PL" sz="2600" b="1" kern="1200" dirty="0" smtClean="0">
                <a:solidFill>
                  <a:srgbClr val="006600"/>
                </a:solidFill>
                <a:latin typeface="Tahoma" panose="020B0604030504040204" pitchFamily="34" charset="0"/>
                <a:ea typeface="+mn-ea"/>
                <a:cs typeface="+mn-cs"/>
              </a:rPr>
              <a:t>of </a:t>
            </a:r>
            <a:r>
              <a:rPr lang="en-US" sz="2600" b="1" kern="1200" dirty="0" smtClean="0">
                <a:solidFill>
                  <a:srgbClr val="006600"/>
                </a:solidFill>
                <a:latin typeface="Tahoma" panose="020B0604030504040204" pitchFamily="34" charset="0"/>
                <a:ea typeface="+mn-ea"/>
                <a:cs typeface="+mn-cs"/>
              </a:rPr>
              <a:t>temporary grasslands</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333220"/>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Ranking of the importance of grass species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dirty="0" err="1">
                <a:latin typeface="Tahoma" panose="020B0604030504040204" pitchFamily="34" charset="0"/>
                <a:ea typeface="Tahoma" panose="020B0604030504040204" pitchFamily="34" charset="0"/>
                <a:cs typeface="Tahoma" panose="020B0604030504040204" pitchFamily="34" charset="0"/>
              </a:rPr>
              <a:t>I</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talian</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westerwold</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perennial</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ryegrass</a:t>
            </a:r>
            <a:r>
              <a:rPr lang="pl-PL" sz="2800" b="1" kern="1200" dirty="0" smtClean="0">
                <a:latin typeface="Tahoma" panose="020B0604030504040204" pitchFamily="34" charset="0"/>
                <a:ea typeface="Tahoma" panose="020B0604030504040204" pitchFamily="34" charset="0"/>
                <a:cs typeface="Tahoma" panose="020B0604030504040204" pitchFamily="34" charset="0"/>
              </a:rPr>
              <a:t> (4n)</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err="1" smtClean="0">
                <a:latin typeface="Tahoma" panose="020B0604030504040204" pitchFamily="34" charset="0"/>
                <a:ea typeface="Tahoma" panose="020B0604030504040204" pitchFamily="34" charset="0"/>
                <a:cs typeface="Tahoma" panose="020B0604030504040204" pitchFamily="34" charset="0"/>
              </a:rPr>
              <a:t>festulolium</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meadow</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timothy</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tall</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fescue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cocksfoot</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brome</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err="1" smtClean="0">
                <a:latin typeface="Tahoma" panose="020B0604030504040204" pitchFamily="34" charset="0"/>
                <a:ea typeface="Tahoma" panose="020B0604030504040204" pitchFamily="34" charset="0"/>
                <a:cs typeface="Tahoma" panose="020B0604030504040204" pitchFamily="34" charset="0"/>
              </a:rPr>
              <a:t>grass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p>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Ranking the importance of the legume species</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alfalfa</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red clover</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smtClean="0">
                <a:latin typeface="Tahoma" panose="020B0604030504040204" pitchFamily="34" charset="0"/>
                <a:ea typeface="Tahoma" panose="020B0604030504040204" pitchFamily="34" charset="0"/>
                <a:cs typeface="Tahoma" panose="020B0604030504040204" pitchFamily="34" charset="0"/>
              </a:rPr>
              <a:t>white (large-leaved varieties), alsike clover, crimson clover, persian clover, bird's-foot trefoil, </a:t>
            </a:r>
            <a:r>
              <a:rPr lang="nl-NL" sz="2800" dirty="0" smtClean="0">
                <a:latin typeface="Tahoma" panose="020B0604030504040204" pitchFamily="34" charset="0"/>
                <a:ea typeface="Tahoma" panose="020B0604030504040204" pitchFamily="34" charset="0"/>
                <a:cs typeface="Tahoma" panose="020B0604030504040204" pitchFamily="34" charset="0"/>
              </a:rPr>
              <a:t>Eg</a:t>
            </a:r>
            <a:r>
              <a:rPr lang="pl-PL" sz="2800" kern="1200" dirty="0" smtClean="0">
                <a:latin typeface="Tahoma" panose="020B0604030504040204" pitchFamily="34" charset="0"/>
                <a:ea typeface="Tahoma" panose="020B0604030504040204" pitchFamily="34" charset="0"/>
                <a:cs typeface="Tahoma" panose="020B0604030504040204" pitchFamily="34" charset="0"/>
              </a:rPr>
              <a:t>ypt</a:t>
            </a:r>
            <a:r>
              <a:rPr lang="nl-NL" sz="2800" kern="1200" dirty="0" smtClean="0">
                <a:latin typeface="Tahoma" panose="020B0604030504040204" pitchFamily="34" charset="0"/>
                <a:ea typeface="Tahoma" panose="020B0604030504040204" pitchFamily="34" charset="0"/>
                <a:cs typeface="Tahoma" panose="020B0604030504040204" pitchFamily="34" charset="0"/>
              </a:rPr>
              <a:t>i</a:t>
            </a:r>
            <a:r>
              <a:rPr lang="pl-PL" sz="2800" kern="1200" dirty="0" smtClean="0">
                <a:latin typeface="Tahoma" panose="020B0604030504040204" pitchFamily="34" charset="0"/>
                <a:ea typeface="Tahoma" panose="020B0604030504040204" pitchFamily="34" charset="0"/>
                <a:cs typeface="Tahoma" panose="020B0604030504040204" pitchFamily="34" charset="0"/>
              </a:rPr>
              <a:t>an clover, common sainfoin, …</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37464884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44624"/>
            <a:ext cx="5760640" cy="1200329"/>
          </a:xfrm>
        </p:spPr>
        <p:txBody>
          <a:bodyPr wrap="square">
            <a:spAutoFit/>
          </a:bodyPr>
          <a:lstStyle/>
          <a:p>
            <a:r>
              <a:rPr lang="pl-PL" altLang="pl-PL" sz="2600" b="1" dirty="0" err="1" smtClean="0">
                <a:solidFill>
                  <a:srgbClr val="006600"/>
                </a:solidFill>
                <a:latin typeface="Tahoma" panose="020B0604030504040204" pitchFamily="34" charset="0"/>
                <a:ea typeface="+mn-ea"/>
                <a:cs typeface="+mn-cs"/>
              </a:rPr>
              <a:t>Strategies</a:t>
            </a:r>
            <a:r>
              <a:rPr lang="en-US" altLang="pl-PL" sz="2600" b="1" kern="1200" dirty="0" smtClean="0">
                <a:solidFill>
                  <a:srgbClr val="006600"/>
                </a:solidFill>
                <a:latin typeface="Tahoma" panose="020B0604030504040204" pitchFamily="34" charset="0"/>
                <a:ea typeface="+mn-ea"/>
                <a:cs typeface="+mn-cs"/>
              </a:rPr>
              <a:t> of seed mixtures </a:t>
            </a:r>
            <a:r>
              <a:rPr lang="pl-PL" altLang="pl-PL" sz="2600" b="1" kern="1200" dirty="0" err="1" smtClean="0">
                <a:solidFill>
                  <a:srgbClr val="006600"/>
                </a:solidFill>
                <a:latin typeface="Tahoma" panose="020B0604030504040204" pitchFamily="34" charset="0"/>
                <a:ea typeface="+mn-ea"/>
                <a:cs typeface="+mn-cs"/>
              </a:rPr>
              <a:t>application</a:t>
            </a:r>
            <a:r>
              <a:rPr lang="pl-PL" altLang="pl-PL" sz="2600" b="1" kern="1200" dirty="0" smtClean="0">
                <a:solidFill>
                  <a:srgbClr val="006600"/>
                </a:solidFill>
                <a:latin typeface="Tahoma" panose="020B0604030504040204" pitchFamily="34" charset="0"/>
                <a:ea typeface="+mn-ea"/>
                <a:cs typeface="+mn-cs"/>
              </a:rPr>
              <a:t> </a:t>
            </a:r>
            <a:r>
              <a:rPr lang="en-US" altLang="pl-PL" sz="2600" b="1" kern="1200" dirty="0" smtClean="0">
                <a:solidFill>
                  <a:srgbClr val="006600"/>
                </a:solidFill>
                <a:latin typeface="Tahoma" panose="020B0604030504040204" pitchFamily="34" charset="0"/>
                <a:ea typeface="+mn-ea"/>
                <a:cs typeface="+mn-cs"/>
              </a:rPr>
              <a:t>in the establishment </a:t>
            </a:r>
            <a:r>
              <a:rPr lang="pl-PL" altLang="pl-PL" sz="2600" b="1" kern="1200" dirty="0" smtClean="0">
                <a:solidFill>
                  <a:srgbClr val="006600"/>
                </a:solidFill>
                <a:latin typeface="Tahoma" panose="020B0604030504040204" pitchFamily="34" charset="0"/>
                <a:ea typeface="+mn-ea"/>
                <a:cs typeface="+mn-cs"/>
              </a:rPr>
              <a:t/>
            </a:r>
            <a:br>
              <a:rPr lang="pl-PL" altLang="pl-PL" sz="2600" b="1" kern="1200" dirty="0" smtClean="0">
                <a:solidFill>
                  <a:srgbClr val="006600"/>
                </a:solidFill>
                <a:latin typeface="Tahoma" panose="020B0604030504040204" pitchFamily="34" charset="0"/>
                <a:ea typeface="+mn-ea"/>
                <a:cs typeface="+mn-cs"/>
              </a:rPr>
            </a:br>
            <a:r>
              <a:rPr lang="en-US" altLang="pl-PL" sz="2600" b="1" kern="1200" dirty="0" smtClean="0">
                <a:solidFill>
                  <a:srgbClr val="006600"/>
                </a:solidFill>
                <a:latin typeface="Tahoma" panose="020B0604030504040204" pitchFamily="34" charset="0"/>
                <a:ea typeface="+mn-ea"/>
                <a:cs typeface="+mn-cs"/>
              </a:rPr>
              <a:t>and renovation of grassland</a:t>
            </a:r>
            <a:r>
              <a:rPr lang="pl-PL" altLang="pl-PL" sz="2600" b="1" kern="1200" dirty="0" smtClean="0">
                <a:solidFill>
                  <a:srgbClr val="006600"/>
                </a:solidFill>
                <a:latin typeface="Tahoma" panose="020B0604030504040204" pitchFamily="34" charset="0"/>
                <a:ea typeface="+mn-ea"/>
                <a:cs typeface="+mn-cs"/>
              </a:rPr>
              <a:t>s</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2133600"/>
            <a:ext cx="8569325" cy="3538538"/>
          </a:xfrm>
        </p:spPr>
        <p:txBody>
          <a:bodyPr>
            <a:spAutoFit/>
          </a:bodyPr>
          <a:lstStyle/>
          <a:p>
            <a:pPr marL="331185" lvl="2" indent="0">
              <a:spcBef>
                <a:spcPts val="0"/>
              </a:spcBef>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dirty="0" err="1" smtClean="0">
                <a:latin typeface="Tahoma" panose="020B0604030504040204" pitchFamily="34" charset="0"/>
                <a:ea typeface="Tahoma" panose="020B0604030504040204" pitchFamily="34" charset="0"/>
                <a:cs typeface="Tahoma" panose="020B0604030504040204" pitchFamily="34" charset="0"/>
              </a:rPr>
              <a:t>The</a:t>
            </a: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altLang="pl-PL" dirty="0" smtClean="0">
                <a:latin typeface="Tahoma" panose="020B0604030504040204" pitchFamily="34" charset="0"/>
                <a:ea typeface="Tahoma" panose="020B0604030504040204" pitchFamily="34" charset="0"/>
                <a:cs typeface="Tahoma" panose="020B0604030504040204" pitchFamily="34" charset="0"/>
              </a:rPr>
              <a:t>right selection of the seed mixture from the commercial offers of seed companies</a:t>
            </a: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dirty="0">
                <a:latin typeface="Tahoma" panose="020B0604030504040204" pitchFamily="34" charset="0"/>
                <a:ea typeface="Tahoma" panose="020B0604030504040204" pitchFamily="34" charset="0"/>
                <a:cs typeface="Tahoma" panose="020B0604030504040204" pitchFamily="34" charset="0"/>
              </a:rPr>
              <a:t>M</a:t>
            </a:r>
            <a:r>
              <a:rPr lang="en-US" altLang="pl-PL" dirty="0" err="1" smtClean="0">
                <a:latin typeface="Tahoma" panose="020B0604030504040204" pitchFamily="34" charset="0"/>
                <a:ea typeface="Tahoma" panose="020B0604030504040204" pitchFamily="34" charset="0"/>
                <a:cs typeface="Tahoma" panose="020B0604030504040204" pitchFamily="34" charset="0"/>
              </a:rPr>
              <a:t>ixtures</a:t>
            </a:r>
            <a:r>
              <a:rPr lang="en-US" altLang="pl-PL" dirty="0" smtClean="0">
                <a:latin typeface="Tahoma" panose="020B0604030504040204" pitchFamily="34" charset="0"/>
                <a:ea typeface="Tahoma" panose="020B0604030504040204" pitchFamily="34" charset="0"/>
                <a:cs typeface="Tahoma" panose="020B0604030504040204" pitchFamily="34" charset="0"/>
              </a:rPr>
              <a:t> prepared by an expert, designed depending on the habitat and the direction of </a:t>
            </a:r>
            <a:r>
              <a:rPr lang="pl-PL" altLang="pl-PL" dirty="0" err="1" smtClean="0">
                <a:latin typeface="Tahoma" panose="020B0604030504040204" pitchFamily="34" charset="0"/>
                <a:ea typeface="Tahoma" panose="020B0604030504040204" pitchFamily="34" charset="0"/>
                <a:cs typeface="Tahoma" panose="020B0604030504040204" pitchFamily="34" charset="0"/>
              </a:rPr>
              <a:t>grassland</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en-US" altLang="pl-PL" dirty="0" smtClean="0">
                <a:latin typeface="Tahoma" panose="020B0604030504040204" pitchFamily="34" charset="0"/>
                <a:ea typeface="Tahoma" panose="020B0604030504040204" pitchFamily="34" charset="0"/>
                <a:cs typeface="Tahoma" panose="020B0604030504040204" pitchFamily="34" charset="0"/>
              </a:rPr>
              <a:t>use in a specific farm</a:t>
            </a:r>
            <a:endParaRPr lang="pl-PL" altLang="pl-PL"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070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87624" y="116631"/>
            <a:ext cx="5554960" cy="926976"/>
          </a:xfrm>
        </p:spPr>
        <p:txBody>
          <a:bodyPr/>
          <a:lstStyle/>
          <a:p>
            <a:r>
              <a:rPr lang="pl-PL" sz="2800" b="1" dirty="0" err="1">
                <a:solidFill>
                  <a:srgbClr val="006600"/>
                </a:solidFill>
                <a:latin typeface="Tahoma" panose="020B0604030504040204" pitchFamily="34" charset="0"/>
                <a:ea typeface="+mn-ea"/>
                <a:cs typeface="+mn-cs"/>
              </a:rPr>
              <a:t>Characteristics</a:t>
            </a:r>
            <a:r>
              <a:rPr lang="pl-PL" sz="2800" b="1" dirty="0">
                <a:solidFill>
                  <a:srgbClr val="006600"/>
                </a:solidFill>
                <a:latin typeface="Tahoma" panose="020B0604030504040204" pitchFamily="34" charset="0"/>
                <a:ea typeface="+mn-ea"/>
                <a:cs typeface="+mn-cs"/>
              </a:rPr>
              <a:t> of </a:t>
            </a:r>
            <a:r>
              <a:rPr lang="pl-PL" sz="2800" b="1" dirty="0" err="1">
                <a:solidFill>
                  <a:srgbClr val="006600"/>
                </a:solidFill>
                <a:latin typeface="Tahoma" panose="020B0604030504040204" pitchFamily="34" charset="0"/>
                <a:ea typeface="+mn-ea"/>
                <a:cs typeface="+mn-cs"/>
              </a:rPr>
              <a:t>good</a:t>
            </a:r>
            <a:r>
              <a:rPr lang="pl-PL" sz="2800" b="1" dirty="0">
                <a:solidFill>
                  <a:srgbClr val="006600"/>
                </a:solidFill>
                <a:latin typeface="Tahoma" panose="020B0604030504040204" pitchFamily="34" charset="0"/>
                <a:ea typeface="+mn-ea"/>
                <a:cs typeface="+mn-cs"/>
              </a:rPr>
              <a:t> </a:t>
            </a:r>
            <a:r>
              <a:rPr lang="pl-PL" sz="2800" b="1" dirty="0" err="1" smtClean="0">
                <a:solidFill>
                  <a:srgbClr val="006600"/>
                </a:solidFill>
                <a:latin typeface="Tahoma" panose="020B0604030504040204" pitchFamily="34" charset="0"/>
                <a:ea typeface="+mn-ea"/>
                <a:cs typeface="+mn-cs"/>
              </a:rPr>
              <a:t>quality</a:t>
            </a:r>
            <a:r>
              <a:rPr lang="pl-PL" sz="2800" b="1" dirty="0" smtClean="0">
                <a:solidFill>
                  <a:srgbClr val="006600"/>
                </a:solidFill>
                <a:latin typeface="Tahoma" panose="020B0604030504040204" pitchFamily="34" charset="0"/>
                <a:ea typeface="+mn-ea"/>
                <a:cs typeface="+mn-cs"/>
              </a:rPr>
              <a:t> </a:t>
            </a:r>
            <a:r>
              <a:rPr lang="en-US" altLang="pl-PL" sz="2800" b="1" dirty="0" smtClean="0">
                <a:solidFill>
                  <a:srgbClr val="006600"/>
                </a:solidFill>
                <a:latin typeface="Tahoma" panose="020B0604030504040204" pitchFamily="34" charset="0"/>
                <a:ea typeface="+mn-ea"/>
                <a:cs typeface="+mn-cs"/>
              </a:rPr>
              <a:t>seed </a:t>
            </a:r>
            <a:r>
              <a:rPr lang="en-US" altLang="pl-PL" sz="2800" b="1" kern="1200" dirty="0" smtClean="0">
                <a:solidFill>
                  <a:srgbClr val="006600"/>
                </a:solidFill>
                <a:latin typeface="Tahoma" panose="020B0604030504040204" pitchFamily="34" charset="0"/>
                <a:ea typeface="+mn-ea"/>
                <a:cs typeface="+mn-cs"/>
              </a:rPr>
              <a:t>mixture</a:t>
            </a:r>
            <a:endParaRPr lang="pl-PL" altLang="pl-PL" sz="28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35496" y="1412776"/>
            <a:ext cx="8569325" cy="5693866"/>
          </a:xfrm>
        </p:spPr>
        <p:txBody>
          <a:bodyPr>
            <a:spAutoFit/>
          </a:bodyPr>
          <a:lstStyle/>
          <a:p>
            <a:pPr marL="331185" lvl="2" indent="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600" dirty="0">
                <a:latin typeface="Tahoma" panose="020B0604030504040204" pitchFamily="34" charset="0"/>
                <a:ea typeface="Tahoma" panose="020B0604030504040204" pitchFamily="34" charset="0"/>
                <a:cs typeface="Tahoma" panose="020B0604030504040204" pitchFamily="34" charset="0"/>
              </a:rPr>
              <a:t>S</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pecies</a:t>
            </a:r>
            <a:r>
              <a:rPr lang="en-US" altLang="pl-PL" sz="2600" dirty="0" smtClean="0">
                <a:latin typeface="Tahoma" panose="020B0604030504040204" pitchFamily="34" charset="0"/>
                <a:ea typeface="Tahoma" panose="020B0604030504040204" pitchFamily="34" charset="0"/>
                <a:cs typeface="Tahoma" panose="020B0604030504040204" pitchFamily="34" charset="0"/>
              </a:rPr>
              <a:t> composition adapted to habitat and direction of use</a:t>
            </a:r>
            <a:endParaRPr lang="pl-PL" altLang="pl-PL" sz="26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600" dirty="0">
                <a:latin typeface="Tahoma" panose="020B0604030504040204" pitchFamily="34" charset="0"/>
                <a:ea typeface="Tahoma" panose="020B0604030504040204" pitchFamily="34" charset="0"/>
                <a:cs typeface="Tahoma" panose="020B0604030504040204" pitchFamily="34" charset="0"/>
              </a:rPr>
              <a:t>U</a:t>
            </a:r>
            <a:r>
              <a:rPr lang="en-US" altLang="pl-PL" sz="2600" dirty="0" smtClean="0">
                <a:latin typeface="Tahoma" panose="020B0604030504040204" pitchFamily="34" charset="0"/>
                <a:ea typeface="Tahoma" panose="020B0604030504040204" pitchFamily="34" charset="0"/>
                <a:cs typeface="Tahoma" panose="020B0604030504040204" pitchFamily="34" charset="0"/>
              </a:rPr>
              <a:t>se of varieties with high </a:t>
            </a:r>
            <a:r>
              <a:rPr lang="pl-PL" altLang="pl-PL" sz="2600" dirty="0" err="1" smtClean="0">
                <a:latin typeface="Tahoma" panose="020B0604030504040204" pitchFamily="34" charset="0"/>
                <a:ea typeface="Tahoma" panose="020B0604030504040204" pitchFamily="34" charset="0"/>
                <a:cs typeface="Tahoma" panose="020B0604030504040204" pitchFamily="34" charset="0"/>
              </a:rPr>
              <a:t>economic</a:t>
            </a:r>
            <a:r>
              <a:rPr lang="pl-PL"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smtClean="0">
                <a:latin typeface="Tahoma" panose="020B0604030504040204" pitchFamily="34" charset="0"/>
                <a:ea typeface="Tahoma" panose="020B0604030504040204" pitchFamily="34" charset="0"/>
                <a:cs typeface="Tahoma" panose="020B0604030504040204" pitchFamily="34" charset="0"/>
              </a:rPr>
              <a:t>value</a:t>
            </a:r>
            <a:r>
              <a:rPr lang="pl-PL" altLang="pl-PL" sz="2600" dirty="0">
                <a:latin typeface="Tahoma" panose="020B0604030504040204" pitchFamily="34" charset="0"/>
                <a:ea typeface="Tahoma" panose="020B0604030504040204" pitchFamily="34" charset="0"/>
                <a:cs typeface="Tahoma" panose="020B0604030504040204" pitchFamily="34" charset="0"/>
              </a:rPr>
              <a:t> (VCU </a:t>
            </a:r>
            <a:r>
              <a:rPr lang="pl-PL" altLang="pl-PL" sz="2600" dirty="0" err="1" smtClean="0">
                <a:latin typeface="Tahoma" panose="020B0604030504040204" pitchFamily="34" charset="0"/>
                <a:ea typeface="Tahoma" panose="020B0604030504040204" pitchFamily="34" charset="0"/>
                <a:cs typeface="Tahoma" panose="020B0604030504040204" pitchFamily="34" charset="0"/>
              </a:rPr>
              <a:t>assessment</a:t>
            </a:r>
            <a:r>
              <a:rPr lang="pl-PL" altLang="pl-PL" sz="2600" dirty="0" smtClean="0">
                <a:latin typeface="Tahoma" panose="020B0604030504040204" pitchFamily="34" charset="0"/>
                <a:ea typeface="Tahoma" panose="020B0604030504040204" pitchFamily="34" charset="0"/>
                <a:cs typeface="Tahoma" panose="020B0604030504040204" pitchFamily="34" charset="0"/>
              </a:rPr>
              <a:t>, </a:t>
            </a:r>
            <a:r>
              <a:rPr lang="en-US" altLang="pl-PL" sz="2600" dirty="0">
                <a:latin typeface="Tahoma" panose="020B0604030504040204" pitchFamily="34" charset="0"/>
                <a:ea typeface="Tahoma" panose="020B0604030504040204" pitchFamily="34" charset="0"/>
                <a:cs typeface="Tahoma" panose="020B0604030504040204" pitchFamily="34" charset="0"/>
              </a:rPr>
              <a:t>post-registration variety testing and variety recommendation into </a:t>
            </a:r>
            <a:r>
              <a:rPr lang="en-US" altLang="pl-PL" sz="2600" dirty="0" smtClean="0">
                <a:latin typeface="Tahoma" panose="020B0604030504040204" pitchFamily="34" charset="0"/>
                <a:ea typeface="Tahoma" panose="020B0604030504040204" pitchFamily="34" charset="0"/>
                <a:cs typeface="Tahoma" panose="020B0604030504040204" pitchFamily="34" charset="0"/>
              </a:rPr>
              <a:t>practice</a:t>
            </a:r>
            <a:r>
              <a:rPr lang="pl-PL" altLang="pl-PL" sz="2600"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buNone/>
            </a:pPr>
            <a:endParaRPr lang="pl-PL" altLang="pl-PL" dirty="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pl-PL" altLang="pl-PL" sz="2600" dirty="0">
                <a:latin typeface="Tahoma" panose="020B0604030504040204" pitchFamily="34" charset="0"/>
                <a:ea typeface="Tahoma" panose="020B0604030504040204" pitchFamily="34" charset="0"/>
                <a:cs typeface="Tahoma" panose="020B0604030504040204" pitchFamily="34" charset="0"/>
              </a:rPr>
              <a:t>S</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eeds</a:t>
            </a:r>
            <a:r>
              <a:rPr lang="en-US" altLang="pl-PL" sz="2600" dirty="0" smtClean="0">
                <a:latin typeface="Tahoma" panose="020B0604030504040204" pitchFamily="34" charset="0"/>
                <a:ea typeface="Tahoma" panose="020B0604030504040204" pitchFamily="34" charset="0"/>
                <a:cs typeface="Tahoma" panose="020B0604030504040204" pitchFamily="34" charset="0"/>
              </a:rPr>
              <a:t> with high quality parameters (purity, germination)</a:t>
            </a:r>
            <a:endParaRPr lang="pl-PL" altLang="pl-PL" sz="26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p:txBody>
      </p:sp>
      <p:sp>
        <p:nvSpPr>
          <p:cNvPr id="2" name="pole tekstowe 1"/>
          <p:cNvSpPr txBox="1"/>
          <p:nvPr/>
        </p:nvSpPr>
        <p:spPr>
          <a:xfrm>
            <a:off x="251520" y="5301208"/>
            <a:ext cx="8568952" cy="83099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good seed companies show in the commercial offer what varieties are used  in the mixtures</a:t>
            </a:r>
            <a:endParaRPr kumimoji="0" lang="pl-PL" sz="24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5437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148623"/>
            <a:ext cx="5688632" cy="926976"/>
          </a:xfrm>
        </p:spPr>
        <p:txBody>
          <a:bodyPr/>
          <a:lstStyle/>
          <a:p>
            <a:r>
              <a:rPr lang="en-US" altLang="pl-PL" sz="2600" b="1" kern="1200" dirty="0" smtClean="0">
                <a:solidFill>
                  <a:srgbClr val="006600"/>
                </a:solidFill>
                <a:latin typeface="Tahoma" panose="020B0604030504040204" pitchFamily="34" charset="0"/>
                <a:ea typeface="+mn-ea"/>
                <a:cs typeface="+mn-cs"/>
              </a:rPr>
              <a:t>Selection criteria of the species used for composing the mixtures</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340768"/>
            <a:ext cx="8964488" cy="4093428"/>
          </a:xfrm>
        </p:spPr>
        <p:txBody>
          <a:bodyPr wrap="square">
            <a:spAutoFit/>
          </a:bodyPr>
          <a:lstStyle/>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Type</a:t>
            </a:r>
            <a:r>
              <a:rPr lang="pl-PL" altLang="pl-PL" sz="2400" dirty="0" smtClean="0">
                <a:latin typeface="Tahoma" panose="020B0604030504040204" pitchFamily="34" charset="0"/>
                <a:ea typeface="Tahoma" panose="020B0604030504040204" pitchFamily="34" charset="0"/>
                <a:cs typeface="Tahoma" panose="020B0604030504040204" pitchFamily="34" charset="0"/>
              </a:rPr>
              <a:t> o</a:t>
            </a:r>
            <a:r>
              <a:rPr lang="en-US" altLang="pl-PL" sz="2400" dirty="0" smtClean="0">
                <a:latin typeface="Tahoma" panose="020B0604030504040204" pitchFamily="34" charset="0"/>
                <a:ea typeface="Tahoma" panose="020B0604030504040204" pitchFamily="34" charset="0"/>
                <a:cs typeface="Tahoma" panose="020B0604030504040204" pitchFamily="34" charset="0"/>
              </a:rPr>
              <a:t>f use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mowing</a:t>
            </a:r>
            <a:r>
              <a:rPr lang="en-US" altLang="pl-PL" sz="2400" dirty="0" smtClean="0">
                <a:latin typeface="Tahoma" panose="020B0604030504040204" pitchFamily="34" charset="0"/>
                <a:ea typeface="Tahoma" panose="020B0604030504040204" pitchFamily="34" charset="0"/>
                <a:cs typeface="Tahoma" panose="020B0604030504040204" pitchFamily="34" charset="0"/>
              </a:rPr>
              <a:t>, grazing,</a:t>
            </a:r>
            <a:r>
              <a:rPr lang="pl-PL" altLang="pl-PL" sz="2400" dirty="0" smtClean="0">
                <a:latin typeface="Tahoma" panose="020B0604030504040204" pitchFamily="34" charset="0"/>
                <a:ea typeface="Tahoma" panose="020B0604030504040204" pitchFamily="34" charset="0"/>
                <a:cs typeface="Tahoma" panose="020B0604030504040204" pitchFamily="34" charset="0"/>
              </a:rPr>
              <a:t> </a:t>
            </a:r>
            <a:r>
              <a:rPr lang="en-US" altLang="pl-PL" sz="2400" dirty="0" smtClean="0">
                <a:latin typeface="Tahoma" panose="020B0604030504040204" pitchFamily="34" charset="0"/>
                <a:ea typeface="Tahoma" panose="020B0604030504040204" pitchFamily="34" charset="0"/>
                <a:cs typeface="Tahoma" panose="020B0604030504040204" pitchFamily="34" charset="0"/>
              </a:rPr>
              <a:t>variable)</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400" dirty="0" smtClean="0">
                <a:latin typeface="Tahoma" panose="020B0604030504040204" pitchFamily="34" charset="0"/>
                <a:ea typeface="Tahoma" panose="020B0604030504040204" pitchFamily="34" charset="0"/>
                <a:cs typeface="Tahoma" panose="020B0604030504040204" pitchFamily="34" charset="0"/>
              </a:rPr>
              <a:t>Duration (permanent grassland - PG or temporary grassland - TG)</a:t>
            </a: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pl-PL" altLang="pl-PL" sz="2400" dirty="0">
                <a:latin typeface="Tahoma" panose="020B0604030504040204" pitchFamily="34" charset="0"/>
                <a:ea typeface="Tahoma" panose="020B0604030504040204" pitchFamily="34" charset="0"/>
                <a:cs typeface="Tahoma" panose="020B0604030504040204" pitchFamily="34" charset="0"/>
              </a:rPr>
              <a:t>T</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ype</a:t>
            </a:r>
            <a:r>
              <a:rPr lang="en-US" altLang="pl-PL" sz="2400" dirty="0" smtClean="0">
                <a:latin typeface="Tahoma" panose="020B0604030504040204" pitchFamily="34" charset="0"/>
                <a:ea typeface="Tahoma" panose="020B0604030504040204" pitchFamily="34" charset="0"/>
                <a:cs typeface="Tahoma" panose="020B0604030504040204" pitchFamily="34" charset="0"/>
              </a:rPr>
              <a:t> of soil (organic, mineral)</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pl-PL" altLang="pl-PL" sz="2400" dirty="0">
                <a:latin typeface="Tahoma" panose="020B0604030504040204" pitchFamily="34" charset="0"/>
                <a:ea typeface="Tahoma" panose="020B0604030504040204" pitchFamily="34" charset="0"/>
                <a:cs typeface="Tahoma" panose="020B0604030504040204" pitchFamily="34" charset="0"/>
              </a:rPr>
              <a:t>H</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umidity</a:t>
            </a:r>
            <a:r>
              <a:rPr lang="en-US" altLang="pl-PL" sz="2400" dirty="0" smtClean="0">
                <a:latin typeface="Tahoma" panose="020B0604030504040204" pitchFamily="34" charset="0"/>
                <a:ea typeface="Tahoma" panose="020B0604030504040204" pitchFamily="34" charset="0"/>
                <a:cs typeface="Tahoma" panose="020B0604030504040204" pitchFamily="34" charset="0"/>
              </a:rPr>
              <a:t> of the habitat (optimal, periodically or </a:t>
            </a:r>
            <a:r>
              <a:rPr lang="pl-PL" altLang="pl-PL" sz="2400" dirty="0" smtClean="0">
                <a:latin typeface="Tahoma" panose="020B0604030504040204" pitchFamily="34" charset="0"/>
                <a:ea typeface="Tahoma" panose="020B0604030504040204" pitchFamily="34" charset="0"/>
                <a:cs typeface="Tahoma" panose="020B0604030504040204" pitchFamily="34" charset="0"/>
              </a:rPr>
              <a:t>	</a:t>
            </a:r>
            <a:r>
              <a:rPr lang="en-US" altLang="pl-PL" sz="2400" dirty="0" smtClean="0">
                <a:latin typeface="Tahoma" panose="020B0604030504040204" pitchFamily="34" charset="0"/>
                <a:ea typeface="Tahoma" panose="020B0604030504040204" pitchFamily="34" charset="0"/>
                <a:cs typeface="Tahoma" panose="020B0604030504040204" pitchFamily="34" charset="0"/>
              </a:rPr>
              <a:t>permanently</a:t>
            </a:r>
            <a:r>
              <a:rPr lang="pl-PL" altLang="pl-PL" sz="2400" dirty="0" smtClean="0">
                <a:latin typeface="Tahoma" panose="020B0604030504040204" pitchFamily="34" charset="0"/>
                <a:ea typeface="Tahoma" panose="020B0604030504040204" pitchFamily="34" charset="0"/>
                <a:cs typeface="Tahoma" panose="020B0604030504040204" pitchFamily="34" charset="0"/>
              </a:rPr>
              <a:t> </a:t>
            </a:r>
            <a:r>
              <a:rPr lang="en-US" altLang="pl-PL" sz="2400" dirty="0" smtClean="0">
                <a:latin typeface="Tahoma" panose="020B0604030504040204" pitchFamily="34" charset="0"/>
                <a:ea typeface="Tahoma" panose="020B0604030504040204" pitchFamily="34" charset="0"/>
                <a:cs typeface="Tahoma" panose="020B0604030504040204" pitchFamily="34" charset="0"/>
              </a:rPr>
              <a:t>flooded, periodically or permanently</a:t>
            </a:r>
            <a:r>
              <a:rPr lang="pl-PL" altLang="pl-PL" sz="2400" dirty="0" smtClean="0">
                <a:latin typeface="Tahoma" panose="020B0604030504040204" pitchFamily="34" charset="0"/>
                <a:ea typeface="Tahoma" panose="020B0604030504040204" pitchFamily="34" charset="0"/>
                <a:cs typeface="Tahoma" panose="020B0604030504040204" pitchFamily="34" charset="0"/>
              </a:rPr>
              <a:t> </a:t>
            </a:r>
            <a:r>
              <a:rPr lang="en-US" altLang="pl-PL" sz="2400" dirty="0" smtClean="0">
                <a:latin typeface="Tahoma" panose="020B0604030504040204" pitchFamily="34" charset="0"/>
                <a:ea typeface="Tahoma" panose="020B0604030504040204" pitchFamily="34" charset="0"/>
                <a:cs typeface="Tahoma" panose="020B0604030504040204" pitchFamily="34" charset="0"/>
              </a:rPr>
              <a:t>dry)</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pl-PL" altLang="pl-PL" sz="2400" dirty="0">
                <a:latin typeface="Tahoma" panose="020B0604030504040204" pitchFamily="34" charset="0"/>
                <a:ea typeface="Tahoma" panose="020B0604030504040204" pitchFamily="34" charset="0"/>
                <a:cs typeface="Tahoma" panose="020B0604030504040204" pitchFamily="34" charset="0"/>
              </a:rPr>
              <a:t>T</a:t>
            </a:r>
            <a:r>
              <a:rPr lang="en-US" altLang="pl-PL" sz="2400" dirty="0" smtClean="0">
                <a:latin typeface="Tahoma" panose="020B0604030504040204" pitchFamily="34" charset="0"/>
                <a:ea typeface="Tahoma" panose="020B0604030504040204" pitchFamily="34" charset="0"/>
                <a:cs typeface="Tahoma" panose="020B0604030504040204" pitchFamily="34" charset="0"/>
              </a:rPr>
              <a:t>he intensity of nitrogen use </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6. </a:t>
            </a:r>
            <a:r>
              <a:rPr lang="pl-PL" altLang="pl-PL" sz="2400" dirty="0" err="1">
                <a:latin typeface="Tahoma" panose="020B0604030504040204" pitchFamily="34" charset="0"/>
                <a:ea typeface="Tahoma" panose="020B0604030504040204" pitchFamily="34" charset="0"/>
                <a:cs typeface="Tahoma" panose="020B0604030504040204" pitchFamily="34" charset="0"/>
              </a:rPr>
              <a:t>C</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ompetitiveness</a:t>
            </a:r>
            <a:r>
              <a:rPr lang="pl-PL" altLang="pl-PL" sz="2400" dirty="0" smtClean="0">
                <a:latin typeface="Tahoma" panose="020B0604030504040204" pitchFamily="34" charset="0"/>
                <a:ea typeface="Tahoma" panose="020B0604030504040204" pitchFamily="34" charset="0"/>
                <a:cs typeface="Tahoma" panose="020B0604030504040204" pitchFamily="34" charset="0"/>
              </a:rPr>
              <a:t> of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species</a:t>
            </a:r>
            <a:endParaRPr lang="pl-PL" altLang="pl-PL"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120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43000" y="44624"/>
            <a:ext cx="5733256" cy="1200329"/>
          </a:xfrm>
        </p:spPr>
        <p:txBody>
          <a:bodyPr wrap="square">
            <a:spAutoFit/>
          </a:bodyPr>
          <a:lstStyle/>
          <a:p>
            <a:r>
              <a:rPr lang="en-US" altLang="pl-PL" sz="2600" b="1" kern="1200" dirty="0" smtClean="0">
                <a:solidFill>
                  <a:srgbClr val="006600"/>
                </a:solidFill>
                <a:latin typeface="Tahoma" panose="020B0604030504040204" pitchFamily="34" charset="0"/>
                <a:ea typeface="+mn-ea"/>
                <a:cs typeface="+mn-cs"/>
              </a:rPr>
              <a:t>Seed m</a:t>
            </a:r>
            <a:r>
              <a:rPr lang="pl-PL" altLang="pl-PL" sz="2600" b="1" kern="1200" dirty="0" err="1" smtClean="0">
                <a:solidFill>
                  <a:srgbClr val="006600"/>
                </a:solidFill>
                <a:latin typeface="Tahoma" panose="020B0604030504040204" pitchFamily="34" charset="0"/>
                <a:ea typeface="+mn-ea"/>
                <a:cs typeface="+mn-cs"/>
              </a:rPr>
              <a:t>ixtures</a:t>
            </a:r>
            <a:r>
              <a:rPr lang="en-US" altLang="pl-PL" sz="2600" b="1" kern="1200" dirty="0" smtClean="0">
                <a:solidFill>
                  <a:srgbClr val="006600"/>
                </a:solidFill>
                <a:latin typeface="Tahoma" panose="020B0604030504040204" pitchFamily="34" charset="0"/>
                <a:ea typeface="+mn-ea"/>
                <a:cs typeface="+mn-cs"/>
              </a:rPr>
              <a:t> used in  establishment and renovation </a:t>
            </a:r>
            <a:r>
              <a:rPr lang="pl-PL" altLang="pl-PL" sz="2600" b="1" kern="1200" dirty="0" smtClean="0">
                <a:solidFill>
                  <a:srgbClr val="006600"/>
                </a:solidFill>
                <a:latin typeface="Tahoma" panose="020B0604030504040204" pitchFamily="34" charset="0"/>
                <a:ea typeface="+mn-ea"/>
                <a:cs typeface="+mn-cs"/>
              </a:rPr>
              <a:t/>
            </a:r>
            <a:br>
              <a:rPr lang="pl-PL" altLang="pl-PL" sz="2600" b="1" kern="1200" dirty="0" smtClean="0">
                <a:solidFill>
                  <a:srgbClr val="006600"/>
                </a:solidFill>
                <a:latin typeface="Tahoma" panose="020B0604030504040204" pitchFamily="34" charset="0"/>
                <a:ea typeface="+mn-ea"/>
                <a:cs typeface="+mn-cs"/>
              </a:rPr>
            </a:br>
            <a:r>
              <a:rPr lang="en-US" altLang="pl-PL" sz="2600" b="1" kern="1200" dirty="0" smtClean="0">
                <a:solidFill>
                  <a:srgbClr val="006600"/>
                </a:solidFill>
                <a:latin typeface="Tahoma" panose="020B0604030504040204" pitchFamily="34" charset="0"/>
                <a:ea typeface="+mn-ea"/>
                <a:cs typeface="+mn-cs"/>
              </a:rPr>
              <a:t>of grassland</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700808"/>
            <a:ext cx="8569325" cy="3247043"/>
          </a:xfrm>
        </p:spPr>
        <p:txBody>
          <a:bodyPr>
            <a:spAutoFit/>
          </a:bodyPr>
          <a:lstStyle/>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800" dirty="0">
                <a:latin typeface="Tahoma" panose="020B0604030504040204" pitchFamily="34" charset="0"/>
                <a:ea typeface="Tahoma" panose="020B0604030504040204" pitchFamily="34" charset="0"/>
                <a:cs typeface="Tahoma" panose="020B0604030504040204" pitchFamily="34" charset="0"/>
              </a:rPr>
              <a:t>S</a:t>
            </a:r>
            <a:r>
              <a:rPr lang="pl-PL" altLang="pl-PL" sz="2800" dirty="0" smtClean="0">
                <a:latin typeface="Tahoma" panose="020B0604030504040204" pitchFamily="34" charset="0"/>
                <a:ea typeface="Tahoma" panose="020B0604030504040204" pitchFamily="34" charset="0"/>
                <a:cs typeface="Tahoma" panose="020B0604030504040204" pitchFamily="34" charset="0"/>
              </a:rPr>
              <a:t>ingle </a:t>
            </a:r>
            <a:r>
              <a:rPr lang="pl-PL" altLang="pl-PL" sz="2800" dirty="0" err="1" smtClean="0">
                <a:latin typeface="Tahoma" panose="020B0604030504040204" pitchFamily="34" charset="0"/>
                <a:ea typeface="Tahoma" panose="020B0604030504040204" pitchFamily="34" charset="0"/>
                <a:cs typeface="Tahoma" panose="020B0604030504040204" pitchFamily="34" charset="0"/>
              </a:rPr>
              <a:t>species</a:t>
            </a:r>
            <a:r>
              <a:rPr lang="pl-PL" altLang="pl-PL" sz="2800" dirty="0" smtClean="0">
                <a:latin typeface="Tahoma" panose="020B0604030504040204" pitchFamily="34" charset="0"/>
                <a:ea typeface="Tahoma" panose="020B0604030504040204" pitchFamily="34" charset="0"/>
                <a:cs typeface="Tahoma" panose="020B0604030504040204" pitchFamily="34" charset="0"/>
              </a:rPr>
              <a:t> (</a:t>
            </a:r>
            <a:r>
              <a:rPr lang="pl-PL" altLang="pl-PL" sz="2800" dirty="0" err="1" smtClean="0">
                <a:latin typeface="Tahoma" panose="020B0604030504040204" pitchFamily="34" charset="0"/>
                <a:ea typeface="Tahoma" panose="020B0604030504040204" pitchFamily="34" charset="0"/>
                <a:cs typeface="Tahoma" panose="020B0604030504040204" pitchFamily="34" charset="0"/>
              </a:rPr>
              <a:t>variety</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a:t>
            </a:r>
            <a:endParaRPr lang="pl-PL" altLang="pl-PL" sz="28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800" dirty="0">
                <a:latin typeface="Tahoma" panose="020B0604030504040204" pitchFamily="34" charset="0"/>
                <a:ea typeface="Tahoma" panose="020B0604030504040204" pitchFamily="34" charset="0"/>
                <a:cs typeface="Tahoma" panose="020B0604030504040204" pitchFamily="34" charset="0"/>
              </a:rPr>
              <a:t>M</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ixture</a:t>
            </a:r>
            <a:r>
              <a:rPr lang="en-US" altLang="pl-PL" sz="2800" dirty="0" smtClean="0">
                <a:latin typeface="Tahoma" panose="020B0604030504040204" pitchFamily="34" charset="0"/>
                <a:ea typeface="Tahoma" panose="020B0604030504040204" pitchFamily="34" charset="0"/>
                <a:cs typeface="Tahoma" panose="020B0604030504040204" pitchFamily="34" charset="0"/>
              </a:rPr>
              <a:t> of several varieties (of different </a:t>
            </a:r>
            <a:r>
              <a:rPr lang="pl-PL"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smtClean="0">
                <a:latin typeface="Tahoma" panose="020B0604030504040204" pitchFamily="34" charset="0"/>
                <a:ea typeface="Tahoma" panose="020B0604030504040204" pitchFamily="34" charset="0"/>
                <a:cs typeface="Tahoma" panose="020B0604030504040204" pitchFamily="34" charset="0"/>
              </a:rPr>
              <a:t>earliness, ploidy) within one species</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 </a:t>
            </a: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pl-PL" altLang="pl-PL" sz="2800" dirty="0">
                <a:latin typeface="Tahoma" panose="020B0604030504040204" pitchFamily="34" charset="0"/>
                <a:ea typeface="Tahoma" panose="020B0604030504040204" pitchFamily="34" charset="0"/>
                <a:cs typeface="Tahoma" panose="020B0604030504040204" pitchFamily="34" charset="0"/>
              </a:rPr>
              <a:t>S</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imple</a:t>
            </a:r>
            <a:r>
              <a:rPr lang="en-US" altLang="pl-PL" sz="2800" dirty="0" smtClean="0">
                <a:latin typeface="Tahoma" panose="020B0604030504040204" pitchFamily="34" charset="0"/>
                <a:ea typeface="Tahoma" panose="020B0604030504040204" pitchFamily="34" charset="0"/>
                <a:cs typeface="Tahoma" panose="020B0604030504040204" pitchFamily="34" charset="0"/>
              </a:rPr>
              <a:t> mixture of 2-3 species of grasses </a:t>
            </a:r>
            <a:r>
              <a:rPr lang="pl-PL" altLang="pl-PL" sz="2800" dirty="0" smtClean="0">
                <a:latin typeface="Tahoma" panose="020B0604030504040204" pitchFamily="34" charset="0"/>
                <a:ea typeface="Tahoma" panose="020B0604030504040204" pitchFamily="34" charset="0"/>
                <a:cs typeface="Tahoma" panose="020B0604030504040204" pitchFamily="34" charset="0"/>
              </a:rPr>
              <a:t>	</a:t>
            </a:r>
            <a:r>
              <a:rPr lang="en-US" altLang="pl-PL" sz="2800" dirty="0" smtClean="0">
                <a:latin typeface="Tahoma" panose="020B0604030504040204" pitchFamily="34" charset="0"/>
                <a:ea typeface="Tahoma" panose="020B0604030504040204" pitchFamily="34" charset="0"/>
                <a:cs typeface="Tahoma" panose="020B0604030504040204" pitchFamily="34" charset="0"/>
              </a:rPr>
              <a:t>or grasses with legumes</a:t>
            </a:r>
            <a:r>
              <a:rPr lang="pl-PL" altLang="pl-PL" sz="2800" dirty="0" smtClean="0">
                <a:latin typeface="Tahoma" panose="020B0604030504040204" pitchFamily="34" charset="0"/>
                <a:ea typeface="Tahoma" panose="020B0604030504040204" pitchFamily="34" charset="0"/>
                <a:cs typeface="Tahoma" panose="020B0604030504040204" pitchFamily="34" charset="0"/>
              </a:rPr>
              <a:t> - TG (PG)</a:t>
            </a:r>
          </a:p>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pl-PL" altLang="pl-PL" sz="2800" dirty="0">
                <a:latin typeface="Tahoma" panose="020B0604030504040204" pitchFamily="34" charset="0"/>
                <a:ea typeface="Tahoma" panose="020B0604030504040204" pitchFamily="34" charset="0"/>
                <a:cs typeface="Tahoma" panose="020B0604030504040204" pitchFamily="34" charset="0"/>
              </a:rPr>
              <a:t>M</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ulti</a:t>
            </a:r>
            <a:r>
              <a:rPr lang="en-US" altLang="pl-PL" sz="2800" dirty="0" smtClean="0">
                <a:latin typeface="Tahoma" panose="020B0604030504040204" pitchFamily="34" charset="0"/>
                <a:ea typeface="Tahoma" panose="020B0604030504040204" pitchFamily="34" charset="0"/>
                <a:cs typeface="Tahoma" panose="020B0604030504040204" pitchFamily="34" charset="0"/>
              </a:rPr>
              <a:t>-species mixture of </a:t>
            </a:r>
            <a:r>
              <a:rPr lang="pl-PL" altLang="pl-PL" sz="2800" dirty="0" smtClean="0">
                <a:latin typeface="Tahoma" panose="020B0604030504040204" pitchFamily="34" charset="0"/>
                <a:ea typeface="Tahoma" panose="020B0604030504040204" pitchFamily="34" charset="0"/>
                <a:cs typeface="Tahoma" panose="020B0604030504040204" pitchFamily="34" charset="0"/>
              </a:rPr>
              <a:t>g</a:t>
            </a:r>
            <a:r>
              <a:rPr lang="en-US" altLang="pl-PL" sz="2800" dirty="0" err="1" smtClean="0">
                <a:latin typeface="Tahoma" panose="020B0604030504040204" pitchFamily="34" charset="0"/>
                <a:ea typeface="Tahoma" panose="020B0604030504040204" pitchFamily="34" charset="0"/>
                <a:cs typeface="Tahoma" panose="020B0604030504040204" pitchFamily="34" charset="0"/>
              </a:rPr>
              <a:t>rasses</a:t>
            </a:r>
            <a:r>
              <a:rPr lang="en-US" altLang="pl-PL" sz="2800" dirty="0" smtClean="0">
                <a:latin typeface="Tahoma" panose="020B0604030504040204" pitchFamily="34" charset="0"/>
                <a:ea typeface="Tahoma" panose="020B0604030504040204" pitchFamily="34" charset="0"/>
                <a:cs typeface="Tahoma" panose="020B0604030504040204" pitchFamily="34" charset="0"/>
              </a:rPr>
              <a:t> or grasses </a:t>
            </a:r>
            <a:r>
              <a:rPr lang="pl-PL" altLang="pl-PL" sz="2800" dirty="0" smtClean="0">
                <a:latin typeface="Tahoma" panose="020B0604030504040204" pitchFamily="34" charset="0"/>
                <a:ea typeface="Tahoma" panose="020B0604030504040204" pitchFamily="34" charset="0"/>
                <a:cs typeface="Tahoma" panose="020B0604030504040204" pitchFamily="34" charset="0"/>
              </a:rPr>
              <a:t>	with</a:t>
            </a:r>
            <a:r>
              <a:rPr lang="en-US" altLang="pl-PL" sz="2800" dirty="0" smtClean="0">
                <a:latin typeface="Tahoma" panose="020B0604030504040204" pitchFamily="34" charset="0"/>
                <a:ea typeface="Tahoma" panose="020B0604030504040204" pitchFamily="34" charset="0"/>
                <a:cs typeface="Tahoma" panose="020B0604030504040204" pitchFamily="34" charset="0"/>
              </a:rPr>
              <a:t> legumes</a:t>
            </a:r>
            <a:r>
              <a:rPr lang="pl-PL" altLang="pl-PL" sz="2800" dirty="0" smtClean="0">
                <a:latin typeface="Tahoma" panose="020B0604030504040204" pitchFamily="34" charset="0"/>
                <a:ea typeface="Tahoma" panose="020B0604030504040204" pitchFamily="34" charset="0"/>
                <a:cs typeface="Tahoma" panose="020B0604030504040204" pitchFamily="34" charset="0"/>
              </a:rPr>
              <a:t> - PG</a:t>
            </a:r>
            <a:endParaRPr lang="pl-PL" altLang="pl-PL" sz="28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418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72260"/>
          </a:xfrm>
        </p:spPr>
        <p:txBody>
          <a:bodyPr/>
          <a:lstStyle/>
          <a:p>
            <a:r>
              <a:rPr lang="en-US" sz="2400" i="1" dirty="0">
                <a:solidFill>
                  <a:schemeClr val="tx1"/>
                </a:solidFill>
                <a:latin typeface="+mn-lt"/>
              </a:rPr>
              <a:t>Dairy cows in organic </a:t>
            </a:r>
            <a:r>
              <a:rPr lang="en-US" sz="2400" i="1" dirty="0" smtClean="0">
                <a:solidFill>
                  <a:schemeClr val="tx1"/>
                </a:solidFill>
                <a:latin typeface="+mn-lt"/>
              </a:rPr>
              <a:t>production</a:t>
            </a:r>
            <a:endParaRPr lang="en-US" sz="2400" i="1" dirty="0">
              <a:solidFill>
                <a:schemeClr val="tx1"/>
              </a:solidFill>
              <a:latin typeface="+mn-lt"/>
            </a:endParaRPr>
          </a:p>
        </p:txBody>
      </p:sp>
      <p:sp>
        <p:nvSpPr>
          <p:cNvPr id="3" name="Rectangle 7"/>
          <p:cNvSpPr>
            <a:spLocks noChangeArrowheads="1"/>
          </p:cNvSpPr>
          <p:nvPr/>
        </p:nvSpPr>
        <p:spPr bwMode="auto">
          <a:xfrm>
            <a:off x="611186" y="1456735"/>
            <a:ext cx="7858551" cy="124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Must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be on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pasture for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longer than 12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h/day</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Daily pasture intake must be at least 6 kg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DM daily</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Mainly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grazing temporary grass swards with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high digestibility</a:t>
            </a:r>
          </a:p>
        </p:txBody>
      </p:sp>
      <p:pic>
        <p:nvPicPr>
          <p:cNvPr id="4" name="Bildobjekt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3593" y="2917617"/>
            <a:ext cx="4688918" cy="3516688"/>
          </a:xfrm>
          <a:prstGeom prst="rect">
            <a:avLst/>
          </a:prstGeom>
        </p:spPr>
      </p:pic>
      <p:sp>
        <p:nvSpPr>
          <p:cNvPr id="5" name="textruta 4"/>
          <p:cNvSpPr txBox="1"/>
          <p:nvPr/>
        </p:nvSpPr>
        <p:spPr>
          <a:xfrm>
            <a:off x="4996800" y="6145889"/>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ktangel 5"/>
          <p:cNvSpPr/>
          <p:nvPr/>
        </p:nvSpPr>
        <p:spPr>
          <a:xfrm>
            <a:off x="7678770" y="6434305"/>
            <a:ext cx="11192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(KRAV,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23524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1628" y="1172471"/>
            <a:ext cx="4566396" cy="32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Obraz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7322" y="1170105"/>
            <a:ext cx="3707904" cy="32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31640" y="4468788"/>
            <a:ext cx="1456931" cy="534038"/>
          </a:xfrm>
          <a:prstGeom prst="rect">
            <a:avLst/>
          </a:prstGeom>
        </p:spPr>
      </p:pic>
      <p:grpSp>
        <p:nvGrpSpPr>
          <p:cNvPr id="7" name="Grupa 6"/>
          <p:cNvGrpSpPr>
            <a:grpSpLocks noChangeAspect="1"/>
          </p:cNvGrpSpPr>
          <p:nvPr/>
        </p:nvGrpSpPr>
        <p:grpSpPr>
          <a:xfrm>
            <a:off x="3945091" y="4429132"/>
            <a:ext cx="4779912" cy="2184445"/>
            <a:chOff x="133350" y="1935007"/>
            <a:chExt cx="8862899" cy="4050391"/>
          </a:xfrm>
        </p:grpSpPr>
        <p:sp>
          <p:nvSpPr>
            <p:cNvPr id="8" name="Text Box 9"/>
            <p:cNvSpPr txBox="1">
              <a:spLocks noChangeArrowheads="1"/>
            </p:cNvSpPr>
            <p:nvPr/>
          </p:nvSpPr>
          <p:spPr bwMode="auto">
            <a:xfrm>
              <a:off x="6196788" y="2067467"/>
              <a:ext cx="1417638"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seed</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Text Box 10"/>
            <p:cNvSpPr txBox="1">
              <a:spLocks noChangeArrowheads="1"/>
            </p:cNvSpPr>
            <p:nvPr/>
          </p:nvSpPr>
          <p:spPr bwMode="auto">
            <a:xfrm>
              <a:off x="6594168" y="2862227"/>
              <a:ext cx="200183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bacterial</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strains</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of </a:t>
              </a:r>
              <a:r>
                <a:rPr kumimoji="0" lang="pl-PL" altLang="pl-PL"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Rhizobium</a:t>
              </a:r>
              <a:endParaRPr kumimoji="0" lang="pl-PL" altLang="pl-PL"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Text Box 14"/>
            <p:cNvSpPr txBox="1">
              <a:spLocks noChangeArrowheads="1"/>
            </p:cNvSpPr>
            <p:nvPr/>
          </p:nvSpPr>
          <p:spPr bwMode="auto">
            <a:xfrm>
              <a:off x="6329248" y="4186828"/>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protective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polymer</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layer</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Text Box 16"/>
            <p:cNvSpPr txBox="1">
              <a:spLocks noChangeArrowheads="1"/>
            </p:cNvSpPr>
            <p:nvPr/>
          </p:nvSpPr>
          <p:spPr bwMode="auto">
            <a:xfrm>
              <a:off x="6343649" y="4953521"/>
              <a:ext cx="191928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growth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stimulants</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Text Box 17"/>
            <p:cNvSpPr txBox="1">
              <a:spLocks noChangeArrowheads="1"/>
            </p:cNvSpPr>
            <p:nvPr/>
          </p:nvSpPr>
          <p:spPr bwMode="auto">
            <a:xfrm>
              <a:off x="381000" y="2924175"/>
              <a:ext cx="1833562"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calcium</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coating</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Text Box 18"/>
            <p:cNvSpPr txBox="1">
              <a:spLocks noChangeArrowheads="1"/>
            </p:cNvSpPr>
            <p:nvPr/>
          </p:nvSpPr>
          <p:spPr bwMode="auto">
            <a:xfrm>
              <a:off x="236082" y="1935007"/>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protective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polymer</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layer</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 Box 19"/>
            <p:cNvSpPr txBox="1">
              <a:spLocks noChangeArrowheads="1"/>
            </p:cNvSpPr>
            <p:nvPr/>
          </p:nvSpPr>
          <p:spPr bwMode="auto">
            <a:xfrm>
              <a:off x="133350" y="3849688"/>
              <a:ext cx="2374900" cy="7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NPKS,  </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449263" rtl="0" eaLnBrk="0" fontAlgn="base" latinLnBrk="0" hangingPunct="0">
                <a:lnSpc>
                  <a:spcPct val="4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microelements</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Text Box 20"/>
            <p:cNvSpPr txBox="1">
              <a:spLocks noChangeArrowheads="1"/>
            </p:cNvSpPr>
            <p:nvPr/>
          </p:nvSpPr>
          <p:spPr bwMode="auto">
            <a:xfrm>
              <a:off x="228600" y="5243515"/>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fungicides</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against</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0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Pythium</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16" name="Group 30"/>
            <p:cNvGrpSpPr>
              <a:grpSpLocks/>
            </p:cNvGrpSpPr>
            <p:nvPr/>
          </p:nvGrpSpPr>
          <p:grpSpPr bwMode="auto">
            <a:xfrm>
              <a:off x="2843213" y="2346325"/>
              <a:ext cx="3000375" cy="2968625"/>
              <a:chOff x="1791" y="1422"/>
              <a:chExt cx="1890" cy="2024"/>
            </a:xfrm>
          </p:grpSpPr>
          <p:sp>
            <p:nvSpPr>
              <p:cNvPr id="25" name="Oval 2"/>
              <p:cNvSpPr>
                <a:spLocks noChangeArrowheads="1"/>
              </p:cNvSpPr>
              <p:nvPr/>
            </p:nvSpPr>
            <p:spPr bwMode="auto">
              <a:xfrm>
                <a:off x="2390" y="2042"/>
                <a:ext cx="680" cy="69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6" name="AutoShape 3"/>
              <p:cNvSpPr>
                <a:spLocks noChangeArrowheads="1"/>
              </p:cNvSpPr>
              <p:nvPr/>
            </p:nvSpPr>
            <p:spPr bwMode="auto">
              <a:xfrm>
                <a:off x="2316" y="2000"/>
                <a:ext cx="840" cy="868"/>
              </a:xfrm>
              <a:custGeom>
                <a:avLst/>
                <a:gdLst>
                  <a:gd name="T0" fmla="*/ 16 w 21600"/>
                  <a:gd name="T1" fmla="*/ 0 h 21600"/>
                  <a:gd name="T2" fmla="*/ 5 w 21600"/>
                  <a:gd name="T3" fmla="*/ 5 h 21600"/>
                  <a:gd name="T4" fmla="*/ 0 w 21600"/>
                  <a:gd name="T5" fmla="*/ 17 h 21600"/>
                  <a:gd name="T6" fmla="*/ 5 w 21600"/>
                  <a:gd name="T7" fmla="*/ 30 h 21600"/>
                  <a:gd name="T8" fmla="*/ 16 w 21600"/>
                  <a:gd name="T9" fmla="*/ 35 h 21600"/>
                  <a:gd name="T10" fmla="*/ 28 w 21600"/>
                  <a:gd name="T11" fmla="*/ 30 h 21600"/>
                  <a:gd name="T12" fmla="*/ 33 w 21600"/>
                  <a:gd name="T13" fmla="*/ 17 h 21600"/>
                  <a:gd name="T14" fmla="*/ 28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0 h 21600"/>
                  <a:gd name="T26" fmla="*/ 18437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7" name="AutoShape 4"/>
              <p:cNvSpPr>
                <a:spLocks noChangeArrowheads="1"/>
              </p:cNvSpPr>
              <p:nvPr/>
            </p:nvSpPr>
            <p:spPr bwMode="auto">
              <a:xfrm>
                <a:off x="2264" y="1943"/>
                <a:ext cx="945" cy="984"/>
              </a:xfrm>
              <a:custGeom>
                <a:avLst/>
                <a:gdLst>
                  <a:gd name="T0" fmla="*/ 21 w 21600"/>
                  <a:gd name="T1" fmla="*/ 0 h 21600"/>
                  <a:gd name="T2" fmla="*/ 6 w 21600"/>
                  <a:gd name="T3" fmla="*/ 7 h 21600"/>
                  <a:gd name="T4" fmla="*/ 0 w 21600"/>
                  <a:gd name="T5" fmla="*/ 22 h 21600"/>
                  <a:gd name="T6" fmla="*/ 6 w 21600"/>
                  <a:gd name="T7" fmla="*/ 38 h 21600"/>
                  <a:gd name="T8" fmla="*/ 21 w 21600"/>
                  <a:gd name="T9" fmla="*/ 45 h 21600"/>
                  <a:gd name="T10" fmla="*/ 35 w 21600"/>
                  <a:gd name="T11" fmla="*/ 38 h 21600"/>
                  <a:gd name="T12" fmla="*/ 41 w 21600"/>
                  <a:gd name="T13" fmla="*/ 22 h 21600"/>
                  <a:gd name="T14" fmla="*/ 35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64 h 21600"/>
                  <a:gd name="T26" fmla="*/ 1844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50" y="10800"/>
                    </a:moveTo>
                    <a:cubicBezTo>
                      <a:pt x="3750" y="14694"/>
                      <a:pt x="6906" y="17850"/>
                      <a:pt x="10800" y="17850"/>
                    </a:cubicBezTo>
                    <a:cubicBezTo>
                      <a:pt x="14694" y="17850"/>
                      <a:pt x="17850" y="14694"/>
                      <a:pt x="17850" y="10800"/>
                    </a:cubicBezTo>
                    <a:cubicBezTo>
                      <a:pt x="17850" y="6906"/>
                      <a:pt x="14694" y="3750"/>
                      <a:pt x="10800" y="3750"/>
                    </a:cubicBezTo>
                    <a:cubicBezTo>
                      <a:pt x="6906" y="3750"/>
                      <a:pt x="3750" y="6906"/>
                      <a:pt x="3750" y="10800"/>
                    </a:cubicBezTo>
                    <a:close/>
                  </a:path>
                </a:pathLst>
              </a:custGeom>
              <a:gradFill rotWithShape="0">
                <a:gsLst>
                  <a:gs pos="0">
                    <a:srgbClr val="471800"/>
                  </a:gs>
                  <a:gs pos="100000">
                    <a:srgbClr val="9933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 name="AutoShape 5"/>
              <p:cNvSpPr>
                <a:spLocks noChangeArrowheads="1"/>
              </p:cNvSpPr>
              <p:nvPr/>
            </p:nvSpPr>
            <p:spPr bwMode="auto">
              <a:xfrm>
                <a:off x="2211" y="1885"/>
                <a:ext cx="1050" cy="1099"/>
              </a:xfrm>
              <a:custGeom>
                <a:avLst/>
                <a:gdLst>
                  <a:gd name="T0" fmla="*/ 26 w 21600"/>
                  <a:gd name="T1" fmla="*/ 0 h 21600"/>
                  <a:gd name="T2" fmla="*/ 7 w 21600"/>
                  <a:gd name="T3" fmla="*/ 8 h 21600"/>
                  <a:gd name="T4" fmla="*/ 0 w 21600"/>
                  <a:gd name="T5" fmla="*/ 28 h 21600"/>
                  <a:gd name="T6" fmla="*/ 7 w 21600"/>
                  <a:gd name="T7" fmla="*/ 48 h 21600"/>
                  <a:gd name="T8" fmla="*/ 26 w 21600"/>
                  <a:gd name="T9" fmla="*/ 56 h 21600"/>
                  <a:gd name="T10" fmla="*/ 44 w 21600"/>
                  <a:gd name="T11" fmla="*/ 48 h 21600"/>
                  <a:gd name="T12" fmla="*/ 51 w 21600"/>
                  <a:gd name="T13" fmla="*/ 28 h 21600"/>
                  <a:gd name="T14" fmla="*/ 44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4 h 21600"/>
                  <a:gd name="T26" fmla="*/ 18432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 name="AutoShape 6"/>
              <p:cNvSpPr>
                <a:spLocks noChangeArrowheads="1"/>
              </p:cNvSpPr>
              <p:nvPr/>
            </p:nvSpPr>
            <p:spPr bwMode="auto">
              <a:xfrm>
                <a:off x="2159" y="1827"/>
                <a:ext cx="1155" cy="1214"/>
              </a:xfrm>
              <a:custGeom>
                <a:avLst/>
                <a:gdLst>
                  <a:gd name="T0" fmla="*/ 31 w 21600"/>
                  <a:gd name="T1" fmla="*/ 0 h 21600"/>
                  <a:gd name="T2" fmla="*/ 9 w 21600"/>
                  <a:gd name="T3" fmla="*/ 10 h 21600"/>
                  <a:gd name="T4" fmla="*/ 0 w 21600"/>
                  <a:gd name="T5" fmla="*/ 34 h 21600"/>
                  <a:gd name="T6" fmla="*/ 9 w 21600"/>
                  <a:gd name="T7" fmla="*/ 58 h 21600"/>
                  <a:gd name="T8" fmla="*/ 31 w 21600"/>
                  <a:gd name="T9" fmla="*/ 68 h 21600"/>
                  <a:gd name="T10" fmla="*/ 53 w 21600"/>
                  <a:gd name="T11" fmla="*/ 58 h 21600"/>
                  <a:gd name="T12" fmla="*/ 62 w 21600"/>
                  <a:gd name="T13" fmla="*/ 34 h 21600"/>
                  <a:gd name="T14" fmla="*/ 53 w 21600"/>
                  <a:gd name="T15" fmla="*/ 1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FFFF00"/>
                  </a:gs>
                  <a:gs pos="100000">
                    <a:srgbClr val="7676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 name="AutoShape 7"/>
              <p:cNvSpPr>
                <a:spLocks noChangeArrowheads="1"/>
              </p:cNvSpPr>
              <p:nvPr/>
            </p:nvSpPr>
            <p:spPr bwMode="auto">
              <a:xfrm>
                <a:off x="2054" y="1711"/>
                <a:ext cx="1365" cy="1446"/>
              </a:xfrm>
              <a:custGeom>
                <a:avLst/>
                <a:gdLst>
                  <a:gd name="T0" fmla="*/ 43 w 21600"/>
                  <a:gd name="T1" fmla="*/ 0 h 21600"/>
                  <a:gd name="T2" fmla="*/ 13 w 21600"/>
                  <a:gd name="T3" fmla="*/ 14 h 21600"/>
                  <a:gd name="T4" fmla="*/ 0 w 21600"/>
                  <a:gd name="T5" fmla="*/ 48 h 21600"/>
                  <a:gd name="T6" fmla="*/ 13 w 21600"/>
                  <a:gd name="T7" fmla="*/ 83 h 21600"/>
                  <a:gd name="T8" fmla="*/ 43 w 21600"/>
                  <a:gd name="T9" fmla="*/ 97 h 21600"/>
                  <a:gd name="T10" fmla="*/ 74 w 21600"/>
                  <a:gd name="T11" fmla="*/ 83 h 21600"/>
                  <a:gd name="T12" fmla="*/ 86 w 21600"/>
                  <a:gd name="T13" fmla="*/ 48 h 21600"/>
                  <a:gd name="T14" fmla="*/ 74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7 h 21600"/>
                  <a:gd name="T26" fmla="*/ 18435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00FFFF"/>
                  </a:gs>
                  <a:gs pos="100000">
                    <a:srgbClr val="007676"/>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 name="AutoShape 8"/>
              <p:cNvSpPr>
                <a:spLocks noChangeArrowheads="1"/>
              </p:cNvSpPr>
              <p:nvPr/>
            </p:nvSpPr>
            <p:spPr bwMode="auto">
              <a:xfrm>
                <a:off x="1949" y="1596"/>
                <a:ext cx="1575" cy="1677"/>
              </a:xfrm>
              <a:custGeom>
                <a:avLst/>
                <a:gdLst>
                  <a:gd name="T0" fmla="*/ 57 w 21600"/>
                  <a:gd name="T1" fmla="*/ 0 h 21600"/>
                  <a:gd name="T2" fmla="*/ 17 w 21600"/>
                  <a:gd name="T3" fmla="*/ 19 h 21600"/>
                  <a:gd name="T4" fmla="*/ 0 w 21600"/>
                  <a:gd name="T5" fmla="*/ 65 h 21600"/>
                  <a:gd name="T6" fmla="*/ 17 w 21600"/>
                  <a:gd name="T7" fmla="*/ 111 h 21600"/>
                  <a:gd name="T8" fmla="*/ 57 w 21600"/>
                  <a:gd name="T9" fmla="*/ 130 h 21600"/>
                  <a:gd name="T10" fmla="*/ 98 w 21600"/>
                  <a:gd name="T11" fmla="*/ 111 h 21600"/>
                  <a:gd name="T12" fmla="*/ 115 w 21600"/>
                  <a:gd name="T13" fmla="*/ 65 h 21600"/>
                  <a:gd name="T14" fmla="*/ 98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9 h 21600"/>
                  <a:gd name="T26" fmla="*/ 18432 w 21600"/>
                  <a:gd name="T27" fmla="*/ 1843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993366"/>
                  </a:gs>
                  <a:gs pos="100000">
                    <a:srgbClr val="5F204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 name="AutoShape 11"/>
              <p:cNvSpPr>
                <a:spLocks noChangeArrowheads="1"/>
              </p:cNvSpPr>
              <p:nvPr/>
            </p:nvSpPr>
            <p:spPr bwMode="auto">
              <a:xfrm>
                <a:off x="1791" y="1422"/>
                <a:ext cx="1890" cy="2024"/>
              </a:xfrm>
              <a:custGeom>
                <a:avLst/>
                <a:gdLst>
                  <a:gd name="T0" fmla="*/ 83 w 21600"/>
                  <a:gd name="T1" fmla="*/ 0 h 21600"/>
                  <a:gd name="T2" fmla="*/ 24 w 21600"/>
                  <a:gd name="T3" fmla="*/ 28 h 21600"/>
                  <a:gd name="T4" fmla="*/ 0 w 21600"/>
                  <a:gd name="T5" fmla="*/ 95 h 21600"/>
                  <a:gd name="T6" fmla="*/ 24 w 21600"/>
                  <a:gd name="T7" fmla="*/ 162 h 21600"/>
                  <a:gd name="T8" fmla="*/ 83 w 21600"/>
                  <a:gd name="T9" fmla="*/ 190 h 21600"/>
                  <a:gd name="T10" fmla="*/ 141 w 21600"/>
                  <a:gd name="T11" fmla="*/ 162 h 21600"/>
                  <a:gd name="T12" fmla="*/ 165 w 21600"/>
                  <a:gd name="T13" fmla="*/ 95 h 21600"/>
                  <a:gd name="T14" fmla="*/ 141 w 21600"/>
                  <a:gd name="T15" fmla="*/ 28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59 h 21600"/>
                  <a:gd name="T26" fmla="*/ 18434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C59E00"/>
                  </a:gs>
                  <a:gs pos="100000">
                    <a:srgbClr val="FFCC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7" name="Line 12"/>
            <p:cNvSpPr>
              <a:spLocks noChangeShapeType="1"/>
            </p:cNvSpPr>
            <p:nvPr/>
          </p:nvSpPr>
          <p:spPr bwMode="auto">
            <a:xfrm flipV="1">
              <a:off x="4343400" y="2346325"/>
              <a:ext cx="2252663" cy="14414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8" name="Line 13"/>
            <p:cNvSpPr>
              <a:spLocks noChangeShapeType="1"/>
            </p:cNvSpPr>
            <p:nvPr/>
          </p:nvSpPr>
          <p:spPr bwMode="auto">
            <a:xfrm flipV="1">
              <a:off x="4762500" y="3194050"/>
              <a:ext cx="1998663" cy="509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9" name="Line 15"/>
            <p:cNvSpPr>
              <a:spLocks noChangeShapeType="1"/>
            </p:cNvSpPr>
            <p:nvPr/>
          </p:nvSpPr>
          <p:spPr bwMode="auto">
            <a:xfrm>
              <a:off x="4843463" y="3957638"/>
              <a:ext cx="2166937" cy="593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0" name="Line 22"/>
            <p:cNvSpPr>
              <a:spLocks noChangeShapeType="1"/>
            </p:cNvSpPr>
            <p:nvPr/>
          </p:nvSpPr>
          <p:spPr bwMode="auto">
            <a:xfrm>
              <a:off x="4927599" y="4211638"/>
              <a:ext cx="1749428" cy="103187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1" name="Line 23"/>
            <p:cNvSpPr>
              <a:spLocks noChangeShapeType="1"/>
            </p:cNvSpPr>
            <p:nvPr/>
          </p:nvSpPr>
          <p:spPr bwMode="auto">
            <a:xfrm flipH="1">
              <a:off x="2343150" y="4467225"/>
              <a:ext cx="1500188" cy="847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2" name="Line 24"/>
            <p:cNvSpPr>
              <a:spLocks noChangeShapeType="1"/>
            </p:cNvSpPr>
            <p:nvPr/>
          </p:nvSpPr>
          <p:spPr bwMode="auto">
            <a:xfrm flipH="1">
              <a:off x="1843088" y="4043363"/>
              <a:ext cx="1582737" cy="16827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3" name="Line 25"/>
            <p:cNvSpPr>
              <a:spLocks noChangeShapeType="1"/>
            </p:cNvSpPr>
            <p:nvPr/>
          </p:nvSpPr>
          <p:spPr bwMode="auto">
            <a:xfrm flipH="1" flipV="1">
              <a:off x="1843088" y="3363913"/>
              <a:ext cx="1331912" cy="25558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4" name="Line 26"/>
            <p:cNvSpPr>
              <a:spLocks noChangeShapeType="1"/>
            </p:cNvSpPr>
            <p:nvPr/>
          </p:nvSpPr>
          <p:spPr bwMode="auto">
            <a:xfrm flipH="1" flipV="1">
              <a:off x="2427288" y="2432050"/>
              <a:ext cx="833437" cy="508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grpSp>
      <p:pic>
        <p:nvPicPr>
          <p:cNvPr id="33" name="Obraz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119" y="5141397"/>
            <a:ext cx="4166550" cy="1433307"/>
          </a:xfrm>
          <a:prstGeom prst="rect">
            <a:avLst/>
          </a:prstGeom>
        </p:spPr>
      </p:pic>
      <p:sp>
        <p:nvSpPr>
          <p:cNvPr id="35" name="Text Box 21"/>
          <p:cNvSpPr txBox="1">
            <a:spLocks noGrp="1" noChangeArrowheads="1"/>
          </p:cNvSpPr>
          <p:nvPr>
            <p:ph type="title"/>
          </p:nvPr>
        </p:nvSpPr>
        <p:spPr bwMode="auto">
          <a:xfrm>
            <a:off x="1101121" y="344269"/>
            <a:ext cx="57891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pl-PL" altLang="pl-PL" b="1" dirty="0" smtClean="0">
                <a:solidFill>
                  <a:srgbClr val="006600"/>
                </a:solidFill>
                <a:latin typeface="Tahoma" panose="020B0604030504040204" pitchFamily="34" charset="0"/>
                <a:cs typeface="Tahoma" panose="020B0604030504040204" pitchFamily="34" charset="0"/>
              </a:rPr>
              <a:t>Multi-</a:t>
            </a:r>
            <a:r>
              <a:rPr lang="pl-PL" altLang="pl-PL" b="1" dirty="0" err="1" smtClean="0">
                <a:solidFill>
                  <a:srgbClr val="006600"/>
                </a:solidFill>
                <a:latin typeface="Tahoma" panose="020B0604030504040204" pitchFamily="34" charset="0"/>
                <a:cs typeface="Tahoma" panose="020B0604030504040204" pitchFamily="34" charset="0"/>
              </a:rPr>
              <a:t>layered</a:t>
            </a:r>
            <a:r>
              <a:rPr lang="pl-PL" altLang="pl-PL" b="1" dirty="0" smtClean="0">
                <a:solidFill>
                  <a:srgbClr val="006600"/>
                </a:solidFill>
                <a:latin typeface="Tahoma" panose="020B0604030504040204" pitchFamily="34" charset="0"/>
                <a:cs typeface="Tahoma" panose="020B0604030504040204" pitchFamily="34" charset="0"/>
              </a:rPr>
              <a:t> </a:t>
            </a:r>
            <a:r>
              <a:rPr lang="pl-PL" altLang="pl-PL" b="1" dirty="0" err="1" smtClean="0">
                <a:solidFill>
                  <a:srgbClr val="006600"/>
                </a:solidFill>
                <a:latin typeface="Tahoma" panose="020B0604030504040204" pitchFamily="34" charset="0"/>
                <a:cs typeface="Tahoma" panose="020B0604030504040204" pitchFamily="34" charset="0"/>
              </a:rPr>
              <a:t>seed</a:t>
            </a:r>
            <a:r>
              <a:rPr lang="pl-PL" altLang="pl-PL" b="1" dirty="0" smtClean="0">
                <a:solidFill>
                  <a:srgbClr val="006600"/>
                </a:solidFill>
                <a:latin typeface="Tahoma" panose="020B0604030504040204" pitchFamily="34" charset="0"/>
                <a:cs typeface="Tahoma" panose="020B0604030504040204" pitchFamily="34" charset="0"/>
              </a:rPr>
              <a:t> </a:t>
            </a:r>
            <a:r>
              <a:rPr lang="pl-PL" altLang="pl-PL" b="1" dirty="0" err="1" smtClean="0">
                <a:solidFill>
                  <a:srgbClr val="006600"/>
                </a:solidFill>
                <a:latin typeface="Tahoma" panose="020B0604030504040204" pitchFamily="34" charset="0"/>
                <a:cs typeface="Tahoma" panose="020B0604030504040204" pitchFamily="34" charset="0"/>
              </a:rPr>
              <a:t>coating</a:t>
            </a:r>
            <a:endParaRPr lang="pl-PL" altLang="pl-PL" b="1" dirty="0">
              <a:solidFill>
                <a:srgbClr val="006600"/>
              </a:solidFill>
              <a:latin typeface="Tahoma" panose="020B0604030504040204" pitchFamily="34" charset="0"/>
              <a:cs typeface="Tahoma" panose="020B0604030504040204" pitchFamily="34" charset="0"/>
            </a:endParaRPr>
          </a:p>
        </p:txBody>
      </p:sp>
      <p:pic>
        <p:nvPicPr>
          <p:cNvPr id="3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
          <p:cNvSpPr txBox="1">
            <a:spLocks noChangeArrowheads="1"/>
          </p:cNvSpPr>
          <p:nvPr/>
        </p:nvSpPr>
        <p:spPr bwMode="auto">
          <a:xfrm>
            <a:off x="467544" y="6334067"/>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materials</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5175358"/>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4" name="Picture 6" descr="F100000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8" y="6896"/>
            <a:ext cx="4571266" cy="3509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2456" name="Picture 8" descr="Hatzenbichler Vertika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2814" y="40687"/>
            <a:ext cx="4548399" cy="3475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7" name="Text Box 9"/>
          <p:cNvSpPr txBox="1">
            <a:spLocks noChangeArrowheads="1"/>
          </p:cNvSpPr>
          <p:nvPr/>
        </p:nvSpPr>
        <p:spPr bwMode="auto">
          <a:xfrm>
            <a:off x="3087545" y="3479750"/>
            <a:ext cx="2993835" cy="699459"/>
          </a:xfrm>
          <a:prstGeom prst="rect">
            <a:avLst/>
          </a:prstGeom>
          <a:no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Sod </a:t>
            </a:r>
            <a:r>
              <a:rPr kumimoji="0" 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seeders</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6" descr="Great Plain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48" y="4437112"/>
            <a:ext cx="3110291" cy="2420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Obraz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180981" y="4215986"/>
            <a:ext cx="3963020" cy="26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OCKER~5"/>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8200" y="4097675"/>
            <a:ext cx="2965968" cy="27552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VAKUMA~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168" y="2709796"/>
            <a:ext cx="3057045" cy="223137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Obraz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46" y="2780928"/>
            <a:ext cx="3066499" cy="20449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5940152" y="4673795"/>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 and </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materials</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1539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13739" y="116631"/>
            <a:ext cx="5962517" cy="800219"/>
          </a:xfrm>
        </p:spPr>
        <p:txBody>
          <a:bodyPr wrap="square">
            <a:spAutoFit/>
          </a:bodyPr>
          <a:lstStyle/>
          <a:p>
            <a:r>
              <a:rPr lang="en-US" altLang="pl-PL" sz="2600" b="1" dirty="0">
                <a:solidFill>
                  <a:srgbClr val="006600"/>
                </a:solidFill>
                <a:latin typeface="Tahoma" panose="020B0604030504040204" pitchFamily="34" charset="0"/>
                <a:ea typeface="+mn-ea"/>
                <a:cs typeface="+mn-cs"/>
              </a:rPr>
              <a:t>Complementary seeders equipped in the </a:t>
            </a:r>
            <a:r>
              <a:rPr lang="en-US" altLang="pl-PL" sz="2600" b="1" dirty="0" err="1">
                <a:solidFill>
                  <a:srgbClr val="006600"/>
                </a:solidFill>
                <a:latin typeface="Tahoma" panose="020B0604030504040204" pitchFamily="34" charset="0"/>
                <a:ea typeface="+mn-ea"/>
                <a:cs typeface="+mn-cs"/>
              </a:rPr>
              <a:t>Guttler</a:t>
            </a:r>
            <a:r>
              <a:rPr lang="en-US" altLang="pl-PL" sz="2600" b="1" dirty="0">
                <a:solidFill>
                  <a:srgbClr val="006600"/>
                </a:solidFill>
                <a:latin typeface="Tahoma" panose="020B0604030504040204" pitchFamily="34" charset="0"/>
                <a:ea typeface="+mn-ea"/>
                <a:cs typeface="+mn-cs"/>
              </a:rPr>
              <a:t> roller system</a:t>
            </a:r>
            <a:endParaRPr lang="pl-PL" altLang="pl-PL" sz="2600" b="1" kern="1200" dirty="0">
              <a:solidFill>
                <a:srgbClr val="006600"/>
              </a:solidFill>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2019" y="3659829"/>
            <a:ext cx="4187172" cy="28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5144" y="3662093"/>
            <a:ext cx="4302224" cy="28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2951" y="1213877"/>
            <a:ext cx="3592479" cy="23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189130" y="304683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7887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iskie koszenie"/>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37" y="1"/>
            <a:ext cx="4484768" cy="33938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Reglone"/>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2996" y="1"/>
            <a:ext cx="4484768" cy="3393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280023" y="44624"/>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Low</a:t>
            </a: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mowing</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45" name="Text Box 5"/>
          <p:cNvSpPr txBox="1">
            <a:spLocks noChangeArrowheads="1"/>
          </p:cNvSpPr>
          <p:nvPr/>
        </p:nvSpPr>
        <p:spPr bwMode="auto">
          <a:xfrm>
            <a:off x="4852756" y="44624"/>
            <a:ext cx="3869011"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desiccant</a:t>
            </a:r>
            <a:r>
              <a:rPr kumimoji="0" lang="en-US"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herbicide</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46" name="Picture 6" descr="Brona aktywna"/>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7" y="3427534"/>
            <a:ext cx="4484768" cy="3430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7" descr="Glebogryzarka"/>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2996" y="3429000"/>
            <a:ext cx="4484768"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0" name="Text Box 10"/>
          <p:cNvSpPr txBox="1">
            <a:spLocks noChangeArrowheads="1"/>
          </p:cNvSpPr>
          <p:nvPr/>
        </p:nvSpPr>
        <p:spPr bwMode="auto">
          <a:xfrm>
            <a:off x="280023" y="6351583"/>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Active</a:t>
            </a: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harrow</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51" name="Text Box 11"/>
          <p:cNvSpPr txBox="1">
            <a:spLocks noChangeArrowheads="1"/>
          </p:cNvSpPr>
          <p:nvPr/>
        </p:nvSpPr>
        <p:spPr bwMode="auto">
          <a:xfrm>
            <a:off x="4924595" y="6351583"/>
            <a:ext cx="3867544"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6370" name="Text Box 2"/>
          <p:cNvSpPr txBox="1">
            <a:spLocks noChangeArrowheads="1"/>
          </p:cNvSpPr>
          <p:nvPr/>
        </p:nvSpPr>
        <p:spPr bwMode="auto">
          <a:xfrm>
            <a:off x="1691680" y="3068960"/>
            <a:ext cx="5760640" cy="637903"/>
          </a:xfrm>
          <a:prstGeom prst="rect">
            <a:avLst/>
          </a:prstGeom>
          <a:solidFill>
            <a:schemeClr val="tx1"/>
          </a:solid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Preparation of sod for </a:t>
            </a:r>
            <a:r>
              <a:rPr kumimoji="0" 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overdrilling</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 Box 4"/>
          <p:cNvSpPr txBox="1">
            <a:spLocks noChangeArrowheads="1"/>
          </p:cNvSpPr>
          <p:nvPr/>
        </p:nvSpPr>
        <p:spPr bwMode="auto">
          <a:xfrm>
            <a:off x="7292266" y="3119489"/>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5821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a 30"/>
          <p:cNvGrpSpPr/>
          <p:nvPr/>
        </p:nvGrpSpPr>
        <p:grpSpPr>
          <a:xfrm>
            <a:off x="107504" y="1268761"/>
            <a:ext cx="8824872" cy="4347147"/>
            <a:chOff x="368300" y="2184400"/>
            <a:chExt cx="8289925" cy="3881438"/>
          </a:xfrm>
        </p:grpSpPr>
        <p:grpSp>
          <p:nvGrpSpPr>
            <p:cNvPr id="32" name="Group 53"/>
            <p:cNvGrpSpPr>
              <a:grpSpLocks/>
            </p:cNvGrpSpPr>
            <p:nvPr/>
          </p:nvGrpSpPr>
          <p:grpSpPr bwMode="auto">
            <a:xfrm>
              <a:off x="368300" y="2184400"/>
              <a:ext cx="8289925" cy="3300413"/>
              <a:chOff x="232" y="1376"/>
              <a:chExt cx="5222" cy="2079"/>
            </a:xfrm>
          </p:grpSpPr>
          <p:sp>
            <p:nvSpPr>
              <p:cNvPr id="51" name="Line 8"/>
              <p:cNvSpPr>
                <a:spLocks noChangeShapeType="1"/>
              </p:cNvSpPr>
              <p:nvPr/>
            </p:nvSpPr>
            <p:spPr bwMode="auto">
              <a:xfrm>
                <a:off x="559" y="3078"/>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2" name="Line 9"/>
              <p:cNvSpPr>
                <a:spLocks noChangeShapeType="1"/>
              </p:cNvSpPr>
              <p:nvPr/>
            </p:nvSpPr>
            <p:spPr bwMode="auto">
              <a:xfrm>
                <a:off x="559" y="2840"/>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3" name="Line 10"/>
              <p:cNvSpPr>
                <a:spLocks noChangeShapeType="1"/>
              </p:cNvSpPr>
              <p:nvPr/>
            </p:nvSpPr>
            <p:spPr bwMode="auto">
              <a:xfrm>
                <a:off x="559" y="2595"/>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
            <p:nvSpPr>
              <p:cNvPr id="54" name="Line 11"/>
              <p:cNvSpPr>
                <a:spLocks noChangeShapeType="1"/>
              </p:cNvSpPr>
              <p:nvPr/>
            </p:nvSpPr>
            <p:spPr bwMode="auto">
              <a:xfrm>
                <a:off x="559" y="2356"/>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5" name="Line 12"/>
              <p:cNvSpPr>
                <a:spLocks noChangeShapeType="1"/>
              </p:cNvSpPr>
              <p:nvPr/>
            </p:nvSpPr>
            <p:spPr bwMode="auto">
              <a:xfrm>
                <a:off x="559" y="2111"/>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6" name="Line 13"/>
              <p:cNvSpPr>
                <a:spLocks noChangeShapeType="1"/>
              </p:cNvSpPr>
              <p:nvPr/>
            </p:nvSpPr>
            <p:spPr bwMode="auto">
              <a:xfrm>
                <a:off x="559" y="1872"/>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 name="Line 14"/>
              <p:cNvSpPr>
                <a:spLocks noChangeShapeType="1"/>
              </p:cNvSpPr>
              <p:nvPr/>
            </p:nvSpPr>
            <p:spPr bwMode="auto">
              <a:xfrm>
                <a:off x="559" y="1627"/>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8" name="Line 20"/>
              <p:cNvSpPr>
                <a:spLocks noChangeShapeType="1"/>
              </p:cNvSpPr>
              <p:nvPr/>
            </p:nvSpPr>
            <p:spPr bwMode="auto">
              <a:xfrm>
                <a:off x="559" y="1627"/>
                <a:ext cx="1" cy="16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9" name="Line 21"/>
              <p:cNvSpPr>
                <a:spLocks noChangeShapeType="1"/>
              </p:cNvSpPr>
              <p:nvPr/>
            </p:nvSpPr>
            <p:spPr bwMode="auto">
              <a:xfrm>
                <a:off x="504" y="3323"/>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0" name="Line 22"/>
              <p:cNvSpPr>
                <a:spLocks noChangeShapeType="1"/>
              </p:cNvSpPr>
              <p:nvPr/>
            </p:nvSpPr>
            <p:spPr bwMode="auto">
              <a:xfrm>
                <a:off x="504" y="3078"/>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504" y="2840"/>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2" name="Line 24"/>
              <p:cNvSpPr>
                <a:spLocks noChangeShapeType="1"/>
              </p:cNvSpPr>
              <p:nvPr/>
            </p:nvSpPr>
            <p:spPr bwMode="auto">
              <a:xfrm>
                <a:off x="504" y="2595"/>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3" name="Line 25"/>
              <p:cNvSpPr>
                <a:spLocks noChangeShapeType="1"/>
              </p:cNvSpPr>
              <p:nvPr/>
            </p:nvSpPr>
            <p:spPr bwMode="auto">
              <a:xfrm>
                <a:off x="531" y="2356"/>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4" name="Line 26"/>
              <p:cNvSpPr>
                <a:spLocks noChangeShapeType="1"/>
              </p:cNvSpPr>
              <p:nvPr/>
            </p:nvSpPr>
            <p:spPr bwMode="auto">
              <a:xfrm>
                <a:off x="504" y="2111"/>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5" name="Line 27"/>
              <p:cNvSpPr>
                <a:spLocks noChangeShapeType="1"/>
              </p:cNvSpPr>
              <p:nvPr/>
            </p:nvSpPr>
            <p:spPr bwMode="auto">
              <a:xfrm>
                <a:off x="504" y="1872"/>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6" name="Line 28"/>
              <p:cNvSpPr>
                <a:spLocks noChangeShapeType="1"/>
              </p:cNvSpPr>
              <p:nvPr/>
            </p:nvSpPr>
            <p:spPr bwMode="auto">
              <a:xfrm>
                <a:off x="504" y="1627"/>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7" name="Line 29"/>
              <p:cNvSpPr>
                <a:spLocks noChangeShapeType="1"/>
              </p:cNvSpPr>
              <p:nvPr/>
            </p:nvSpPr>
            <p:spPr bwMode="auto">
              <a:xfrm>
                <a:off x="559" y="3323"/>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8" name="Line 30"/>
              <p:cNvSpPr>
                <a:spLocks noChangeShapeType="1"/>
              </p:cNvSpPr>
              <p:nvPr/>
            </p:nvSpPr>
            <p:spPr bwMode="auto">
              <a:xfrm flipV="1">
                <a:off x="559"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9" name="Line 31"/>
              <p:cNvSpPr>
                <a:spLocks noChangeShapeType="1"/>
              </p:cNvSpPr>
              <p:nvPr/>
            </p:nvSpPr>
            <p:spPr bwMode="auto">
              <a:xfrm flipV="1">
                <a:off x="1535"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0" name="Line 32"/>
              <p:cNvSpPr>
                <a:spLocks noChangeShapeType="1"/>
              </p:cNvSpPr>
              <p:nvPr/>
            </p:nvSpPr>
            <p:spPr bwMode="auto">
              <a:xfrm flipV="1">
                <a:off x="2518"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1" name="Line 33"/>
              <p:cNvSpPr>
                <a:spLocks noChangeShapeType="1"/>
              </p:cNvSpPr>
              <p:nvPr/>
            </p:nvSpPr>
            <p:spPr bwMode="auto">
              <a:xfrm flipV="1">
                <a:off x="3494"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2" name="Line 34"/>
              <p:cNvSpPr>
                <a:spLocks noChangeShapeType="1"/>
              </p:cNvSpPr>
              <p:nvPr/>
            </p:nvSpPr>
            <p:spPr bwMode="auto">
              <a:xfrm flipV="1">
                <a:off x="4477"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3" name="Line 35"/>
              <p:cNvSpPr>
                <a:spLocks noChangeShapeType="1"/>
              </p:cNvSpPr>
              <p:nvPr/>
            </p:nvSpPr>
            <p:spPr bwMode="auto">
              <a:xfrm flipV="1">
                <a:off x="5453"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4" name="Rectangle 36"/>
              <p:cNvSpPr>
                <a:spLocks noChangeArrowheads="1"/>
              </p:cNvSpPr>
              <p:nvPr/>
            </p:nvSpPr>
            <p:spPr bwMode="auto">
              <a:xfrm>
                <a:off x="329" y="3213"/>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a:t>
                </a:r>
                <a:endParaRPr kumimoji="0" lang="pl-PL" altLang="pl-P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Rectangle 37"/>
              <p:cNvSpPr>
                <a:spLocks noChangeArrowheads="1"/>
              </p:cNvSpPr>
              <p:nvPr/>
            </p:nvSpPr>
            <p:spPr bwMode="auto">
              <a:xfrm>
                <a:off x="329" y="2968"/>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 name="Rectangle 38"/>
              <p:cNvSpPr>
                <a:spLocks noChangeArrowheads="1"/>
              </p:cNvSpPr>
              <p:nvPr/>
            </p:nvSpPr>
            <p:spPr bwMode="auto">
              <a:xfrm>
                <a:off x="232" y="272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 name="Rectangle 39"/>
              <p:cNvSpPr>
                <a:spLocks noChangeArrowheads="1"/>
              </p:cNvSpPr>
              <p:nvPr/>
            </p:nvSpPr>
            <p:spPr bwMode="auto">
              <a:xfrm>
                <a:off x="232" y="2484"/>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 name="Rectangle 40"/>
              <p:cNvSpPr>
                <a:spLocks noChangeArrowheads="1"/>
              </p:cNvSpPr>
              <p:nvPr/>
            </p:nvSpPr>
            <p:spPr bwMode="auto">
              <a:xfrm>
                <a:off x="232" y="2245"/>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 name="Rectangle 41"/>
              <p:cNvSpPr>
                <a:spLocks noChangeArrowheads="1"/>
              </p:cNvSpPr>
              <p:nvPr/>
            </p:nvSpPr>
            <p:spPr bwMode="auto">
              <a:xfrm>
                <a:off x="232" y="2000"/>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 name="Rectangle 42"/>
              <p:cNvSpPr>
                <a:spLocks noChangeArrowheads="1"/>
              </p:cNvSpPr>
              <p:nvPr/>
            </p:nvSpPr>
            <p:spPr bwMode="auto">
              <a:xfrm>
                <a:off x="232" y="1762"/>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 name="Rectangle 43"/>
              <p:cNvSpPr>
                <a:spLocks noChangeArrowheads="1"/>
              </p:cNvSpPr>
              <p:nvPr/>
            </p:nvSpPr>
            <p:spPr bwMode="auto">
              <a:xfrm>
                <a:off x="232" y="1517"/>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 name="Rectangle 52"/>
              <p:cNvSpPr>
                <a:spLocks noChangeArrowheads="1"/>
              </p:cNvSpPr>
              <p:nvPr/>
            </p:nvSpPr>
            <p:spPr bwMode="auto">
              <a:xfrm>
                <a:off x="468" y="1376"/>
                <a:ext cx="17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3" name="Group 54"/>
            <p:cNvGrpSpPr>
              <a:grpSpLocks/>
            </p:cNvGrpSpPr>
            <p:nvPr/>
          </p:nvGrpSpPr>
          <p:grpSpPr bwMode="auto">
            <a:xfrm>
              <a:off x="1012827" y="4683125"/>
              <a:ext cx="1165228" cy="1382713"/>
              <a:chOff x="638" y="2950"/>
              <a:chExt cx="734" cy="871"/>
            </a:xfrm>
          </p:grpSpPr>
          <p:sp>
            <p:nvSpPr>
              <p:cNvPr id="49" name="Rectangle 15"/>
              <p:cNvSpPr>
                <a:spLocks noChangeArrowheads="1"/>
              </p:cNvSpPr>
              <p:nvPr/>
            </p:nvSpPr>
            <p:spPr bwMode="auto">
              <a:xfrm>
                <a:off x="850" y="2950"/>
                <a:ext cx="388" cy="373"/>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 name="Rectangle 44"/>
              <p:cNvSpPr>
                <a:spLocks noChangeArrowheads="1"/>
              </p:cNvSpPr>
              <p:nvPr/>
            </p:nvSpPr>
            <p:spPr bwMode="auto">
              <a:xfrm>
                <a:off x="638" y="3457"/>
                <a:ext cx="73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No </a:t>
                </a: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treatment</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55"/>
            <p:cNvGrpSpPr>
              <a:grpSpLocks/>
            </p:cNvGrpSpPr>
            <p:nvPr/>
          </p:nvGrpSpPr>
          <p:grpSpPr bwMode="auto">
            <a:xfrm>
              <a:off x="2682876" y="3341689"/>
              <a:ext cx="1079501" cy="2679700"/>
              <a:chOff x="1690" y="2105"/>
              <a:chExt cx="680" cy="1688"/>
            </a:xfrm>
          </p:grpSpPr>
          <p:sp>
            <p:nvSpPr>
              <p:cNvPr id="46" name="Rectangle 16"/>
              <p:cNvSpPr>
                <a:spLocks noChangeArrowheads="1"/>
              </p:cNvSpPr>
              <p:nvPr/>
            </p:nvSpPr>
            <p:spPr bwMode="auto">
              <a:xfrm>
                <a:off x="1827" y="2105"/>
                <a:ext cx="394" cy="121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7" name="Rectangle 45"/>
              <p:cNvSpPr>
                <a:spLocks noChangeArrowheads="1"/>
              </p:cNvSpPr>
              <p:nvPr/>
            </p:nvSpPr>
            <p:spPr bwMode="auto">
              <a:xfrm>
                <a:off x="1690" y="3457"/>
                <a:ext cx="680"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Active</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harrow</a:t>
                </a:r>
                <a:r>
                  <a:rPr kumimoji="0" lang="pl-PL" altLang="pl-PL" sz="21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5" name="Group 56"/>
            <p:cNvGrpSpPr>
              <a:grpSpLocks/>
            </p:cNvGrpSpPr>
            <p:nvPr/>
          </p:nvGrpSpPr>
          <p:grpSpPr bwMode="auto">
            <a:xfrm>
              <a:off x="4337053" y="4440240"/>
              <a:ext cx="876301" cy="1581150"/>
              <a:chOff x="2732" y="2797"/>
              <a:chExt cx="552" cy="996"/>
            </a:xfrm>
          </p:grpSpPr>
          <p:sp>
            <p:nvSpPr>
              <p:cNvPr id="43" name="Rectangle 17"/>
              <p:cNvSpPr>
                <a:spLocks noChangeArrowheads="1"/>
              </p:cNvSpPr>
              <p:nvPr/>
            </p:nvSpPr>
            <p:spPr bwMode="auto">
              <a:xfrm>
                <a:off x="2809" y="2797"/>
                <a:ext cx="388" cy="526"/>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 name="Rectangle 47"/>
              <p:cNvSpPr>
                <a:spLocks noChangeArrowheads="1"/>
              </p:cNvSpPr>
              <p:nvPr/>
            </p:nvSpPr>
            <p:spPr bwMode="auto">
              <a:xfrm>
                <a:off x="2732" y="3457"/>
                <a:ext cx="55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Low</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mowing</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57"/>
            <p:cNvGrpSpPr>
              <a:grpSpLocks/>
            </p:cNvGrpSpPr>
            <p:nvPr/>
          </p:nvGrpSpPr>
          <p:grpSpPr bwMode="auto">
            <a:xfrm>
              <a:off x="5729299" y="4098925"/>
              <a:ext cx="1146176" cy="1922463"/>
              <a:chOff x="3609" y="2582"/>
              <a:chExt cx="722" cy="1211"/>
            </a:xfrm>
          </p:grpSpPr>
          <p:sp>
            <p:nvSpPr>
              <p:cNvPr id="40" name="Rectangle 18"/>
              <p:cNvSpPr>
                <a:spLocks noChangeArrowheads="1"/>
              </p:cNvSpPr>
              <p:nvPr/>
            </p:nvSpPr>
            <p:spPr bwMode="auto">
              <a:xfrm>
                <a:off x="3785" y="2582"/>
                <a:ext cx="395" cy="741"/>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 name="Rectangle 49"/>
              <p:cNvSpPr>
                <a:spLocks noChangeArrowheads="1"/>
              </p:cNvSpPr>
              <p:nvPr/>
            </p:nvSpPr>
            <p:spPr bwMode="auto">
              <a:xfrm>
                <a:off x="3609" y="3457"/>
                <a:ext cx="722"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Desiccant</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herbicide</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58"/>
            <p:cNvGrpSpPr>
              <a:grpSpLocks/>
            </p:cNvGrpSpPr>
            <p:nvPr/>
          </p:nvGrpSpPr>
          <p:grpSpPr bwMode="auto">
            <a:xfrm>
              <a:off x="7380293" y="2913062"/>
              <a:ext cx="1071563" cy="2841625"/>
              <a:chOff x="4649" y="1835"/>
              <a:chExt cx="675" cy="1790"/>
            </a:xfrm>
          </p:grpSpPr>
          <p:sp>
            <p:nvSpPr>
              <p:cNvPr id="38" name="Rectangle 19"/>
              <p:cNvSpPr>
                <a:spLocks noChangeArrowheads="1"/>
              </p:cNvSpPr>
              <p:nvPr/>
            </p:nvSpPr>
            <p:spPr bwMode="auto">
              <a:xfrm>
                <a:off x="4768" y="1835"/>
                <a:ext cx="388" cy="148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9" name="Rectangle 51"/>
              <p:cNvSpPr>
                <a:spLocks noChangeArrowheads="1"/>
              </p:cNvSpPr>
              <p:nvPr/>
            </p:nvSpPr>
            <p:spPr bwMode="auto">
              <a:xfrm>
                <a:off x="4649" y="3457"/>
                <a:ext cx="67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3" name="Text Box 3"/>
          <p:cNvSpPr txBox="1">
            <a:spLocks noChangeArrowheads="1"/>
          </p:cNvSpPr>
          <p:nvPr/>
        </p:nvSpPr>
        <p:spPr bwMode="auto">
          <a:xfrm>
            <a:off x="107504" y="5832906"/>
            <a:ext cx="2159000" cy="2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2001</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Text Box 21"/>
          <p:cNvSpPr txBox="1">
            <a:spLocks noGrp="1" noChangeArrowheads="1"/>
          </p:cNvSpPr>
          <p:nvPr>
            <p:ph type="title"/>
          </p:nvPr>
        </p:nvSpPr>
        <p:spPr bwMode="auto">
          <a:xfrm>
            <a:off x="1151890" y="-3577"/>
            <a:ext cx="5746211" cy="1200329"/>
          </a:xfrm>
          <a:prstGeom prst="rect">
            <a:avLst/>
          </a:prstGeom>
          <a:noFill/>
          <a:ln w="9525">
            <a:noFill/>
            <a:miter lim="800000"/>
            <a:headEnd/>
            <a:tailEnd/>
          </a:ln>
          <a:effectLst/>
        </p:spPr>
        <p:txBody>
          <a:bodyPr wrap="square">
            <a:spAutoFit/>
          </a:bodyPr>
          <a:lstStyle/>
          <a:p>
            <a:pPr>
              <a:spcBef>
                <a:spcPct val="50000"/>
              </a:spcBef>
              <a:defRPr/>
            </a:pPr>
            <a:r>
              <a:rPr lang="en-US" sz="2600" b="1" dirty="0" smtClean="0">
                <a:solidFill>
                  <a:srgbClr val="006600"/>
                </a:solidFill>
                <a:latin typeface="Tahoma" panose="020B0604030504040204" pitchFamily="34" charset="0"/>
                <a:cs typeface="Tahoma" panose="020B0604030504040204" pitchFamily="34" charset="0"/>
              </a:rPr>
              <a:t>Impact of </a:t>
            </a:r>
            <a:r>
              <a:rPr lang="pl-PL" sz="2600" b="1" dirty="0" smtClean="0">
                <a:solidFill>
                  <a:srgbClr val="006600"/>
                </a:solidFill>
                <a:latin typeface="Tahoma" panose="020B0604030504040204" pitchFamily="34" charset="0"/>
                <a:cs typeface="Tahoma" panose="020B0604030504040204" pitchFamily="34" charset="0"/>
              </a:rPr>
              <a:t>sod </a:t>
            </a:r>
            <a:r>
              <a:rPr lang="pl-PL" sz="2600" b="1" dirty="0" err="1" smtClean="0">
                <a:solidFill>
                  <a:srgbClr val="006600"/>
                </a:solidFill>
                <a:latin typeface="Tahoma" panose="020B0604030504040204" pitchFamily="34" charset="0"/>
                <a:cs typeface="Tahoma" panose="020B0604030504040204" pitchFamily="34" charset="0"/>
              </a:rPr>
              <a:t>preparation</a:t>
            </a:r>
            <a:r>
              <a:rPr lang="pl-PL" sz="2600" b="1" dirty="0" smtClean="0">
                <a:solidFill>
                  <a:srgbClr val="006600"/>
                </a:solidFill>
                <a:latin typeface="Tahoma" panose="020B0604030504040204" pitchFamily="34" charset="0"/>
                <a:cs typeface="Tahoma" panose="020B0604030504040204" pitchFamily="34" charset="0"/>
              </a:rPr>
              <a:t> </a:t>
            </a:r>
            <a:r>
              <a:rPr lang="en-US" sz="2600" b="1" dirty="0" smtClean="0">
                <a:solidFill>
                  <a:srgbClr val="006600"/>
                </a:solidFill>
                <a:latin typeface="Tahoma" panose="020B0604030504040204" pitchFamily="34" charset="0"/>
                <a:cs typeface="Tahoma" panose="020B0604030504040204" pitchFamily="34" charset="0"/>
              </a:rPr>
              <a:t>method</a:t>
            </a:r>
            <a:r>
              <a:rPr lang="pl-PL" sz="2600" b="1" dirty="0" smtClean="0">
                <a:solidFill>
                  <a:srgbClr val="006600"/>
                </a:solidFill>
                <a:latin typeface="Tahoma" panose="020B0604030504040204" pitchFamily="34" charset="0"/>
                <a:cs typeface="Tahoma" panose="020B0604030504040204" pitchFamily="34" charset="0"/>
              </a:rPr>
              <a:t>s</a:t>
            </a:r>
            <a:r>
              <a:rPr lang="en-US" sz="2600" b="1" dirty="0" smtClean="0">
                <a:solidFill>
                  <a:srgbClr val="006600"/>
                </a:solidFill>
                <a:latin typeface="Tahoma" panose="020B0604030504040204" pitchFamily="34" charset="0"/>
                <a:cs typeface="Tahoma" panose="020B0604030504040204" pitchFamily="34" charset="0"/>
              </a:rPr>
              <a:t> before </a:t>
            </a:r>
            <a:r>
              <a:rPr lang="pl-PL" sz="2600" b="1" dirty="0" err="1" smtClean="0">
                <a:solidFill>
                  <a:srgbClr val="006600"/>
                </a:solidFill>
                <a:latin typeface="Tahoma" panose="020B0604030504040204" pitchFamily="34" charset="0"/>
                <a:cs typeface="Tahoma" panose="020B0604030504040204" pitchFamily="34" charset="0"/>
              </a:rPr>
              <a:t>overdrilling</a:t>
            </a:r>
            <a:r>
              <a:rPr lang="pl-PL" sz="2600" b="1" dirty="0" smtClean="0">
                <a:solidFill>
                  <a:srgbClr val="006600"/>
                </a:solidFill>
                <a:latin typeface="Tahoma" panose="020B0604030504040204" pitchFamily="34" charset="0"/>
                <a:cs typeface="Tahoma" panose="020B0604030504040204" pitchFamily="34" charset="0"/>
              </a:rPr>
              <a:t> </a:t>
            </a:r>
            <a:r>
              <a:rPr lang="en-US" sz="2600" b="1" dirty="0" smtClean="0">
                <a:solidFill>
                  <a:srgbClr val="006600"/>
                </a:solidFill>
                <a:latin typeface="Tahoma" panose="020B0604030504040204" pitchFamily="34" charset="0"/>
                <a:cs typeface="Tahoma" panose="020B0604030504040204" pitchFamily="34" charset="0"/>
              </a:rPr>
              <a:t>on share of white clover in the sward</a:t>
            </a:r>
            <a:endParaRPr lang="pl-PL" sz="2600" b="1" dirty="0">
              <a:solidFill>
                <a:srgbClr val="006600"/>
              </a:solidFill>
              <a:latin typeface="Tahoma" panose="020B0604030504040204" pitchFamily="34" charset="0"/>
              <a:cs typeface="Tahoma" panose="020B0604030504040204" pitchFamily="34" charset="0"/>
            </a:endParaRPr>
          </a:p>
        </p:txBody>
      </p:sp>
      <p:pic>
        <p:nvPicPr>
          <p:cNvPr id="85"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659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053" descr="IMG_4582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rostokąt 3"/>
          <p:cNvSpPr>
            <a:spLocks noChangeArrowheads="1"/>
          </p:cNvSpPr>
          <p:nvPr/>
        </p:nvSpPr>
        <p:spPr bwMode="auto">
          <a:xfrm>
            <a:off x="0" y="5962650"/>
            <a:ext cx="91440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Grass-legume mix</a:t>
            </a:r>
            <a:r>
              <a:rPr kumimoji="0" lang="pl-PL"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tur</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es</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composed on the basis of functional features of the components</a:t>
            </a:r>
            <a:endParaRPr kumimoji="0" lang="en-US" altLang="pl-PL"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Rectangle 2"/>
          <p:cNvSpPr txBox="1">
            <a:spLocks noChangeArrowheads="1"/>
          </p:cNvSpPr>
          <p:nvPr/>
        </p:nvSpPr>
        <p:spPr>
          <a:xfrm>
            <a:off x="0" y="115888"/>
            <a:ext cx="9144000" cy="679450"/>
          </a:xfrm>
          <a:prstGeom prst="rect">
            <a:avLst/>
          </a:prstGeom>
        </p:spPr>
        <p:txBody>
          <a:bodyPr lIns="90000" tIns="46800" rIns="90000" bIns="4680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449263" rtl="0" eaLnBrk="1" fontAlgn="base" latinLnBrk="0" hangingPunct="1">
              <a:lnSpc>
                <a:spcPct val="93000"/>
              </a:lnSpc>
              <a:spcBef>
                <a:spcPct val="0"/>
              </a:spcBef>
              <a:spcAft>
                <a:spcPct val="0"/>
              </a:spcAft>
              <a:buClr>
                <a:srgbClr val="669900"/>
              </a:buClr>
              <a:buSzTx/>
              <a:buFontTx/>
              <a:buNone/>
              <a:tabLst/>
              <a:defRPr/>
            </a:pP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Production in </a:t>
            </a:r>
            <a:r>
              <a:rPr kumimoji="0" lang="pl-PL"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herbage</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from grassland more amounts of "native" protein</a:t>
            </a:r>
            <a:endParaRPr kumimoji="0" lang="pl-PL"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endParaRPr>
          </a:p>
        </p:txBody>
      </p:sp>
      <p:sp>
        <p:nvSpPr>
          <p:cNvPr id="5" name="Text Box 4"/>
          <p:cNvSpPr txBox="1">
            <a:spLocks noChangeArrowheads="1"/>
          </p:cNvSpPr>
          <p:nvPr/>
        </p:nvSpPr>
        <p:spPr bwMode="auto">
          <a:xfrm>
            <a:off x="7161592" y="659735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48461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noChangeAspect="1"/>
          </p:cNvGraphicFramePr>
          <p:nvPr>
            <p:extLst/>
          </p:nvPr>
        </p:nvGraphicFramePr>
        <p:xfrm>
          <a:off x="79079" y="1333981"/>
          <a:ext cx="8687964" cy="48254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Grp="1" noChangeArrowheads="1"/>
          </p:cNvSpPr>
          <p:nvPr>
            <p:ph type="title"/>
          </p:nvPr>
        </p:nvSpPr>
        <p:spPr bwMode="auto">
          <a:xfrm>
            <a:off x="1115616" y="70465"/>
            <a:ext cx="57606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l-PL" sz="2600" b="1" dirty="0" smtClean="0">
                <a:solidFill>
                  <a:srgbClr val="006600"/>
                </a:solidFill>
                <a:latin typeface="Tahoma" panose="020B0604030504040204" pitchFamily="34" charset="0"/>
              </a:rPr>
              <a:t>Yield of meadow sward depending on the mixture</a:t>
            </a:r>
            <a:r>
              <a:rPr lang="pl-PL" altLang="pl-PL" sz="2600" b="1" dirty="0" smtClean="0">
                <a:solidFill>
                  <a:srgbClr val="006600"/>
                </a:solidFill>
                <a:latin typeface="Tahoma" panose="020B0604030504040204" pitchFamily="34" charset="0"/>
              </a:rPr>
              <a:t> </a:t>
            </a:r>
            <a:r>
              <a:rPr lang="en-US" altLang="pl-PL" sz="2600" b="1" dirty="0" smtClean="0">
                <a:solidFill>
                  <a:srgbClr val="006600"/>
                </a:solidFill>
                <a:latin typeface="Tahoma" panose="020B0604030504040204" pitchFamily="34" charset="0"/>
              </a:rPr>
              <a:t>composition </a:t>
            </a:r>
            <a:r>
              <a:rPr lang="en-US" altLang="pl-PL" sz="2600" b="1" dirty="0">
                <a:solidFill>
                  <a:srgbClr val="006600"/>
                </a:solidFill>
                <a:latin typeface="Tahoma" panose="020B0604030504040204" pitchFamily="34" charset="0"/>
              </a:rPr>
              <a:t>and </a:t>
            </a:r>
            <a:r>
              <a:rPr lang="en-US" altLang="pl-PL" sz="2600" b="1" dirty="0" smtClean="0">
                <a:solidFill>
                  <a:srgbClr val="006600"/>
                </a:solidFill>
                <a:latin typeface="Tahoma" panose="020B0604030504040204" pitchFamily="34" charset="0"/>
              </a:rPr>
              <a:t>the level of fertilization</a:t>
            </a:r>
            <a:endParaRPr lang="pl-PL" altLang="pl-PL" sz="2600" b="1" dirty="0">
              <a:solidFill>
                <a:srgbClr val="006600"/>
              </a:solidFill>
              <a:latin typeface="Tahoma" panose="020B0604030504040204" pitchFamily="34" charset="0"/>
            </a:endParaRPr>
          </a:p>
        </p:txBody>
      </p:sp>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87154" y="5829771"/>
            <a:ext cx="2397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Mikołajczak, 1996</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11182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Foto_PG\IMG_3122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38" y="1268760"/>
            <a:ext cx="916463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59581" y="1268760"/>
            <a:ext cx="4784419" cy="5589240"/>
          </a:xfrm>
          <a:prstGeom prst="rect">
            <a:avLst/>
          </a:prstGeom>
        </p:spPr>
      </p:pic>
      <p:sp>
        <p:nvSpPr>
          <p:cNvPr id="12" name="Prostokąt 9"/>
          <p:cNvSpPr>
            <a:spLocks noChangeArrowheads="1"/>
          </p:cNvSpPr>
          <p:nvPr/>
        </p:nvSpPr>
        <p:spPr bwMode="auto">
          <a:xfrm>
            <a:off x="250825" y="6004563"/>
            <a:ext cx="8642350"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hicory</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pl-PL"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lantain</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improve the taste values of fodder and stabilize the distribution of yield during the growing season</a:t>
            </a:r>
            <a:endParaRPr kumimoji="0" lang="en-US" altLang="pl-PL"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1115616" y="46183"/>
            <a:ext cx="5688632"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Multi-species mixtures for pastures with the addition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of meadow herbs</a:t>
            </a:r>
            <a:endParaRPr kumimoji="0" lang="en-GB"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sp>
        <p:nvSpPr>
          <p:cNvPr id="7" name="Text Box 4"/>
          <p:cNvSpPr txBox="1">
            <a:spLocks noChangeArrowheads="1"/>
          </p:cNvSpPr>
          <p:nvPr/>
        </p:nvSpPr>
        <p:spPr bwMode="auto">
          <a:xfrm>
            <a:off x="7233600" y="660060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76414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050257" y="73944"/>
            <a:ext cx="5026187"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Influence of the species number in the mix</a:t>
            </a:r>
            <a:r>
              <a:rPr kumimoji="0" lang="pl-PL"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ture</a:t>
            </a:r>
            <a:r>
              <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on feed intake and milk yield</a:t>
            </a:r>
            <a:endPar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76350"/>
            <a:ext cx="417988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84288"/>
            <a:ext cx="41703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1"/>
          <p:cNvSpPr>
            <a:spLocks noChangeArrowheads="1"/>
          </p:cNvSpPr>
          <p:nvPr/>
        </p:nvSpPr>
        <p:spPr bwMode="auto">
          <a:xfrm>
            <a:off x="179388" y="3856021"/>
            <a:ext cx="4318000" cy="235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Lp</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Fa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Tp</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8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2/3</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0</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1/2</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1/6</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Five	</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mixture of 5 species</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1000" b="0"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Nitrogen fertilization=12 kg/t </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of expected </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DM </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yield</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84168" y="300455"/>
            <a:ext cx="803358" cy="6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o-europe_inra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5250" y="324268"/>
            <a:ext cx="881062" cy="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descr="LOGOTYP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76312" y="324268"/>
            <a:ext cx="1332193" cy="6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7"/>
          <p:cNvSpPr>
            <a:spLocks noChangeArrowheads="1"/>
          </p:cNvSpPr>
          <p:nvPr/>
        </p:nvSpPr>
        <p:spPr bwMode="auto">
          <a:xfrm>
            <a:off x="4646613" y="4076700"/>
            <a:ext cx="4318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Grass-legume mix</a:t>
            </a:r>
            <a:r>
              <a:rPr kumimoji="0" lang="pl-PL"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tur</a:t>
            </a:r>
            <a:r>
              <a:rPr kumimoji="0" lang="en-US" altLang="pl-PL" sz="24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es</a:t>
            </a: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yield better in comparison to single-species sward with the same level of fertilization</a:t>
            </a:r>
          </a:p>
        </p:txBody>
      </p:sp>
      <p:sp>
        <p:nvSpPr>
          <p:cNvPr id="11" name="pole tekstowe 2"/>
          <p:cNvSpPr txBox="1">
            <a:spLocks noChangeArrowheads="1"/>
          </p:cNvSpPr>
          <p:nvPr/>
        </p:nvSpPr>
        <p:spPr bwMode="auto">
          <a:xfrm>
            <a:off x="827088"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2" name="pole tekstowe 14"/>
          <p:cNvSpPr txBox="1">
            <a:spLocks noChangeArrowheads="1"/>
          </p:cNvSpPr>
          <p:nvPr/>
        </p:nvSpPr>
        <p:spPr bwMode="auto">
          <a:xfrm>
            <a:off x="6227763"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3" name="pole tekstowe 14"/>
          <p:cNvSpPr txBox="1">
            <a:spLocks noChangeArrowheads="1"/>
          </p:cNvSpPr>
          <p:nvPr/>
        </p:nvSpPr>
        <p:spPr bwMode="auto">
          <a:xfrm>
            <a:off x="1759744"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4" name="pole tekstowe 2"/>
          <p:cNvSpPr txBox="1">
            <a:spLocks noChangeArrowheads="1"/>
          </p:cNvSpPr>
          <p:nvPr/>
        </p:nvSpPr>
        <p:spPr bwMode="auto">
          <a:xfrm>
            <a:off x="5291931" y="3504992"/>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5" name="pole tekstowe 15"/>
          <p:cNvSpPr txBox="1">
            <a:spLocks noChangeArrowheads="1"/>
          </p:cNvSpPr>
          <p:nvPr/>
        </p:nvSpPr>
        <p:spPr bwMode="auto">
          <a:xfrm>
            <a:off x="7164388"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6" name="pole tekstowe 15"/>
          <p:cNvSpPr txBox="1">
            <a:spLocks noChangeArrowheads="1"/>
          </p:cNvSpPr>
          <p:nvPr/>
        </p:nvSpPr>
        <p:spPr bwMode="auto">
          <a:xfrm>
            <a:off x="2692400"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7" name="pole tekstowe 12"/>
          <p:cNvSpPr txBox="1">
            <a:spLocks noChangeArrowheads="1"/>
          </p:cNvSpPr>
          <p:nvPr/>
        </p:nvSpPr>
        <p:spPr bwMode="auto">
          <a:xfrm>
            <a:off x="3492500"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Five</a:t>
            </a:r>
          </a:p>
        </p:txBody>
      </p:sp>
      <p:sp>
        <p:nvSpPr>
          <p:cNvPr id="18" name="pole tekstowe 12"/>
          <p:cNvSpPr txBox="1">
            <a:spLocks noChangeArrowheads="1"/>
          </p:cNvSpPr>
          <p:nvPr/>
        </p:nvSpPr>
        <p:spPr bwMode="auto">
          <a:xfrm>
            <a:off x="8027988"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Five</a:t>
            </a:r>
          </a:p>
        </p:txBody>
      </p:sp>
      <p:sp>
        <p:nvSpPr>
          <p:cNvPr id="19" name="Text Box 6"/>
          <p:cNvSpPr txBox="1">
            <a:spLocks noChangeArrowheads="1"/>
          </p:cNvSpPr>
          <p:nvPr/>
        </p:nvSpPr>
        <p:spPr bwMode="auto">
          <a:xfrm>
            <a:off x="3779912" y="5983563"/>
            <a:ext cx="208050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Collins et al., 2014</a:t>
            </a:r>
          </a:p>
        </p:txBody>
      </p:sp>
      <p:pic>
        <p:nvPicPr>
          <p:cNvPr id="20" name="Picture 8" descr="Logo copy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2759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102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734" y="7249"/>
            <a:ext cx="4571267" cy="3313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102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11"/>
            <a:ext cx="4647504" cy="334111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F1020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6497" y="3371822"/>
            <a:ext cx="4647504" cy="34861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F10200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68891"/>
            <a:ext cx="4647504" cy="34891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3124237" y="2996952"/>
            <a:ext cx="3200473" cy="699459"/>
          </a:xfrm>
          <a:prstGeom prst="rect">
            <a:avLst/>
          </a:prstGeom>
          <a:solidFill>
            <a:schemeClr val="tx1"/>
          </a:solidFill>
          <a:ln w="9525">
            <a:noFill/>
            <a:miter lim="800000"/>
            <a:headEnd/>
            <a:tailEnd/>
          </a:ln>
          <a:effectLst/>
        </p:spPr>
        <p:txBody>
          <a:bodyPr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Direct </a:t>
            </a:r>
            <a:r>
              <a:rPr kumimoji="0" 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drilling</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Obraz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4" y="29890"/>
            <a:ext cx="1514730" cy="3290621"/>
          </a:xfrm>
          <a:prstGeom prst="rect">
            <a:avLst/>
          </a:prstGeom>
        </p:spPr>
      </p:pic>
      <p:sp>
        <p:nvSpPr>
          <p:cNvPr id="8" name="Text Box 4"/>
          <p:cNvSpPr txBox="1">
            <a:spLocks noChangeArrowheads="1"/>
          </p:cNvSpPr>
          <p:nvPr/>
        </p:nvSpPr>
        <p:spPr bwMode="auto">
          <a:xfrm>
            <a:off x="2836911" y="659214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7503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78615"/>
            <a:ext cx="6439227" cy="519080"/>
          </a:xfrm>
        </p:spPr>
        <p:txBody>
          <a:bodyPr/>
          <a:lstStyle/>
          <a:p>
            <a:r>
              <a:rPr lang="en-US" sz="2400" dirty="0" smtClean="0">
                <a:solidFill>
                  <a:schemeClr val="tx1"/>
                </a:solidFill>
                <a:latin typeface="+mn-lt"/>
              </a:rPr>
              <a:t>Organic production in Sweden</a:t>
            </a:r>
            <a:endParaRPr lang="es-ES" sz="2400" dirty="0">
              <a:solidFill>
                <a:schemeClr val="tx1"/>
              </a:solidFill>
              <a:latin typeface="+mn-lt"/>
            </a:endParaRPr>
          </a:p>
        </p:txBody>
      </p:sp>
      <p:graphicFrame>
        <p:nvGraphicFramePr>
          <p:cNvPr id="3" name="Tabell 2"/>
          <p:cNvGraphicFramePr>
            <a:graphicFrameLocks noGrp="1"/>
          </p:cNvGraphicFramePr>
          <p:nvPr>
            <p:extLst/>
          </p:nvPr>
        </p:nvGraphicFramePr>
        <p:xfrm>
          <a:off x="664308" y="1070987"/>
          <a:ext cx="8274976" cy="4627880"/>
        </p:xfrm>
        <a:graphic>
          <a:graphicData uri="http://schemas.openxmlformats.org/drawingml/2006/table">
            <a:tbl>
              <a:tblPr firstRow="1" bandRow="1">
                <a:tableStyleId>{F5AB1C69-6EDB-4FF4-983F-18BD219EF322}</a:tableStyleId>
              </a:tblPr>
              <a:tblGrid>
                <a:gridCol w="4863035">
                  <a:extLst>
                    <a:ext uri="{9D8B030D-6E8A-4147-A177-3AD203B41FA5}">
                      <a16:colId xmlns:a16="http://schemas.microsoft.com/office/drawing/2014/main" val="20000"/>
                    </a:ext>
                  </a:extLst>
                </a:gridCol>
                <a:gridCol w="3411941">
                  <a:extLst>
                    <a:ext uri="{9D8B030D-6E8A-4147-A177-3AD203B41FA5}">
                      <a16:colId xmlns:a16="http://schemas.microsoft.com/office/drawing/2014/main" val="20001"/>
                    </a:ext>
                  </a:extLst>
                </a:gridCol>
              </a:tblGrid>
              <a:tr h="370840">
                <a:tc>
                  <a:txBody>
                    <a:bodyPr/>
                    <a:lstStyle/>
                    <a:p>
                      <a:pPr>
                        <a:spcAft>
                          <a:spcPts val="0"/>
                        </a:spcAft>
                      </a:pPr>
                      <a:r>
                        <a:rPr lang="en-GB" sz="1800" dirty="0">
                          <a:effectLst/>
                        </a:rPr>
                        <a:t>Organic production</a:t>
                      </a:r>
                      <a:endParaRPr lang="sv-SE" sz="1800" dirty="0">
                        <a:effectLst/>
                        <a:latin typeface="+mn-lt"/>
                        <a:ea typeface="Calibri"/>
                      </a:endParaRPr>
                    </a:p>
                  </a:txBody>
                  <a:tcPr marL="68580" marR="68580" marT="0" marB="0"/>
                </a:tc>
                <a:tc>
                  <a:txBody>
                    <a:bodyPr/>
                    <a:lstStyle/>
                    <a:p>
                      <a:pPr>
                        <a:spcAft>
                          <a:spcPts val="0"/>
                        </a:spcAft>
                        <a:tabLst>
                          <a:tab pos="232410" algn="dec"/>
                        </a:tabLst>
                      </a:pPr>
                      <a:r>
                        <a:rPr lang="en-GB" sz="1800">
                          <a:effectLst/>
                        </a:rPr>
                        <a:t>Proportion of total agricultural area or animal stock (%)</a:t>
                      </a:r>
                      <a:endParaRPr lang="sv-SE" sz="1800">
                        <a:effectLst/>
                        <a:latin typeface="+mn-lt"/>
                        <a:ea typeface="Calibri"/>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pPr>
                      <a:r>
                        <a:rPr lang="en-GB" sz="1800">
                          <a:effectLst/>
                        </a:rPr>
                        <a:t>Total acreage</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19.1</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r>
                        <a:rPr lang="en-GB" sz="1800">
                          <a:effectLst/>
                        </a:rPr>
                        <a:t>Cereal grain (wheat, barley, oats, rye, triticale)</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9.5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r>
                        <a:rPr lang="en-GB" sz="1800">
                          <a:effectLst/>
                        </a:rPr>
                        <a:t>Forage (legumes/grass, green fodder, ploughed) </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22.1</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r>
                        <a:rPr lang="en-GB" sz="1800" dirty="0">
                          <a:effectLst/>
                        </a:rPr>
                        <a:t>Semi-natural pasture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24.6</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 </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r>
                        <a:rPr lang="en-GB" sz="1800">
                          <a:effectLst/>
                        </a:rPr>
                        <a:t>Dairy cows</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16.4</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r>
                        <a:rPr lang="en-GB" sz="1800">
                          <a:effectLst/>
                        </a:rPr>
                        <a:t>Beef cows</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33.7</a:t>
                      </a:r>
                      <a:endParaRPr lang="sv-SE" sz="1800" dirty="0">
                        <a:effectLst/>
                        <a:latin typeface="+mn-lt"/>
                        <a:ea typeface="Calibri"/>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r>
                        <a:rPr lang="en-GB" sz="1800">
                          <a:effectLst/>
                        </a:rPr>
                        <a:t>Sheep</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20.9</a:t>
                      </a:r>
                      <a:endParaRPr lang="sv-SE" sz="1800" dirty="0">
                        <a:effectLst/>
                        <a:latin typeface="+mn-lt"/>
                        <a:ea typeface="Calibri"/>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r>
                        <a:rPr lang="en-GB" sz="1800">
                          <a:effectLst/>
                        </a:rPr>
                        <a:t>Pigs</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2.3</a:t>
                      </a:r>
                      <a:endParaRPr lang="sv-SE" sz="1800" dirty="0">
                        <a:effectLst/>
                        <a:latin typeface="+mn-lt"/>
                        <a:ea typeface="Calibri"/>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r>
                        <a:rPr lang="en-GB" sz="1800" dirty="0" smtClean="0">
                          <a:effectLst/>
                        </a:rPr>
                        <a:t>Laying </a:t>
                      </a:r>
                      <a:r>
                        <a:rPr lang="en-GB" sz="1800" dirty="0">
                          <a:effectLst/>
                        </a:rPr>
                        <a:t>hens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17.0</a:t>
                      </a:r>
                      <a:endParaRPr lang="sv-SE" sz="1800" dirty="0">
                        <a:effectLst/>
                        <a:latin typeface="+mn-lt"/>
                        <a:ea typeface="Calibri"/>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pPr>
                      <a:r>
                        <a:rPr lang="en-GB" sz="1800" dirty="0" smtClean="0">
                          <a:effectLst/>
                        </a:rPr>
                        <a:t>Broilers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1.9</a:t>
                      </a:r>
                      <a:endParaRPr lang="sv-SE" sz="1800" dirty="0">
                        <a:effectLst/>
                        <a:latin typeface="+mn-lt"/>
                        <a:ea typeface="Calibri"/>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7"/>
          <p:cNvSpPr>
            <a:spLocks noChangeArrowheads="1"/>
          </p:cNvSpPr>
          <p:nvPr/>
        </p:nvSpPr>
        <p:spPr bwMode="auto">
          <a:xfrm>
            <a:off x="611187" y="5710662"/>
            <a:ext cx="56774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Increasing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in all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sectors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articularly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pronounced in forage and cattle production</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ktangel 5"/>
          <p:cNvSpPr/>
          <p:nvPr/>
        </p:nvSpPr>
        <p:spPr>
          <a:xfrm>
            <a:off x="6083887" y="6381537"/>
            <a:ext cx="2855397"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(Swedish Board of Agriculture, </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0047217"/>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9" descr="IMG_8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05644"/>
            <a:ext cx="9142086" cy="57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115616" y="44624"/>
            <a:ext cx="5760640" cy="1007235"/>
          </a:xfrm>
          <a:prstGeom prst="rect">
            <a:avLst/>
          </a:prstGeom>
          <a:noFill/>
          <a:ln w="9525">
            <a:noFill/>
            <a:miter lim="800000"/>
            <a:headEnd/>
            <a:tailEnd/>
          </a:ln>
          <a:effectLst/>
        </p:spPr>
        <p:txBody>
          <a:bodyPr wrap="square" lIns="132987" tIns="132987" rIns="132987" bIns="132987">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Renovation of grasslands us</a:t>
            </a:r>
            <a:r>
              <a:rPr kumimoji="0" 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ing</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Horsch</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no-till</a:t>
            </a:r>
            <a:r>
              <a:rPr kumimoji="0" 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age</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seeder</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92470" y="659214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Photograph</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2652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8312" y="2276874"/>
            <a:ext cx="6551959"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Grassland</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err="1">
                <a:solidFill>
                  <a:srgbClr val="006600"/>
                </a:solidFill>
                <a:latin typeface="Tahoma" panose="020B0604030504040204" pitchFamily="34" charset="0"/>
                <a:ea typeface="Tahoma" panose="020B0604030504040204" pitchFamily="34" charset="0"/>
                <a:cs typeface="Tahoma" panose="020B0604030504040204" pitchFamily="34" charset="0"/>
              </a:rPr>
              <a:t>f</a:t>
            </a:r>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ertilization</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8667390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1" y="116632"/>
            <a:ext cx="5544615" cy="936104"/>
          </a:xfrm>
        </p:spPr>
        <p:txBody>
          <a:bodyPr/>
          <a:lstStyle/>
          <a:p>
            <a:r>
              <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Principles of nitrogen grassland fertilization</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556793"/>
            <a:ext cx="8218488" cy="4032447"/>
          </a:xfrm>
        </p:spPr>
        <p:txBody>
          <a:bodyPr/>
          <a:lstStyle/>
          <a:p>
            <a:pPr>
              <a:spcBef>
                <a:spcPts val="600"/>
              </a:spcBef>
              <a:spcAft>
                <a:spcPts val="600"/>
              </a:spcAft>
            </a:pPr>
            <a:r>
              <a:rPr lang="pl-PL" sz="2800" dirty="0" err="1" smtClean="0"/>
              <a:t>dose</a:t>
            </a:r>
            <a:r>
              <a:rPr lang="pl-PL" sz="2800" dirty="0" smtClean="0"/>
              <a:t> </a:t>
            </a:r>
            <a:r>
              <a:rPr lang="pl-PL" sz="2800" dirty="0" err="1"/>
              <a:t>reduction</a:t>
            </a:r>
            <a:r>
              <a:rPr lang="pl-PL" sz="2800" dirty="0"/>
              <a:t> on </a:t>
            </a:r>
            <a:r>
              <a:rPr lang="pl-PL" sz="2800" dirty="0" err="1"/>
              <a:t>peat</a:t>
            </a:r>
            <a:r>
              <a:rPr lang="pl-PL" sz="2800" dirty="0"/>
              <a:t> </a:t>
            </a:r>
            <a:r>
              <a:rPr lang="pl-PL" sz="2800" dirty="0" err="1"/>
              <a:t>soils</a:t>
            </a:r>
            <a:endParaRPr lang="pl-PL" altLang="pl-PL" sz="2800" dirty="0"/>
          </a:p>
          <a:p>
            <a:pPr>
              <a:spcBef>
                <a:spcPts val="600"/>
              </a:spcBef>
              <a:spcAft>
                <a:spcPts val="600"/>
              </a:spcAft>
            </a:pPr>
            <a:r>
              <a:rPr lang="en-US" altLang="pl-PL" sz="2800" dirty="0" smtClean="0"/>
              <a:t>maximum </a:t>
            </a:r>
            <a:r>
              <a:rPr lang="en-US" altLang="pl-PL" sz="2800" dirty="0"/>
              <a:t>level of </a:t>
            </a:r>
            <a:r>
              <a:rPr lang="en-US" altLang="pl-PL" sz="2800" dirty="0" smtClean="0"/>
              <a:t>fertilization</a:t>
            </a:r>
            <a:r>
              <a:rPr lang="pl-PL" altLang="pl-PL" sz="2800" dirty="0" smtClean="0"/>
              <a:t> </a:t>
            </a:r>
            <a:r>
              <a:rPr lang="en-US" altLang="pl-PL" sz="2800" dirty="0" smtClean="0"/>
              <a:t>–</a:t>
            </a:r>
            <a:r>
              <a:rPr lang="pl-PL" altLang="pl-PL" sz="2800" dirty="0" smtClean="0"/>
              <a:t> </a:t>
            </a:r>
            <a:r>
              <a:rPr lang="pl-PL" altLang="pl-PL" sz="2800" dirty="0" err="1" smtClean="0"/>
              <a:t>marginal</a:t>
            </a:r>
            <a:r>
              <a:rPr lang="pl-PL" altLang="pl-PL" sz="2800" dirty="0" smtClean="0"/>
              <a:t> </a:t>
            </a:r>
            <a:r>
              <a:rPr lang="en-US" altLang="pl-PL" sz="2800" dirty="0" smtClean="0"/>
              <a:t>yield </a:t>
            </a:r>
            <a:r>
              <a:rPr lang="pl-PL" altLang="pl-PL" sz="2800" dirty="0" smtClean="0"/>
              <a:t>of 1 kg ni</a:t>
            </a:r>
            <a:r>
              <a:rPr lang="en-US" altLang="pl-PL" sz="2800" dirty="0" err="1" smtClean="0"/>
              <a:t>trogen</a:t>
            </a:r>
            <a:r>
              <a:rPr lang="en-US" altLang="pl-PL" sz="2800" dirty="0" smtClean="0"/>
              <a:t> </a:t>
            </a:r>
            <a:r>
              <a:rPr lang="en-US" altLang="pl-PL" sz="2800" dirty="0"/>
              <a:t>not less than 10 kg </a:t>
            </a:r>
            <a:r>
              <a:rPr lang="pl-PL" altLang="pl-PL" sz="2800" dirty="0" smtClean="0"/>
              <a:t>DM</a:t>
            </a:r>
            <a:endParaRPr lang="pl-PL" altLang="pl-PL" sz="2800" dirty="0"/>
          </a:p>
          <a:p>
            <a:pPr>
              <a:spcBef>
                <a:spcPts val="600"/>
              </a:spcBef>
              <a:spcAft>
                <a:spcPts val="600"/>
              </a:spcAft>
            </a:pPr>
            <a:r>
              <a:rPr lang="en-US" altLang="pl-PL" sz="2800" dirty="0" smtClean="0"/>
              <a:t>reduction </a:t>
            </a:r>
            <a:r>
              <a:rPr lang="en-US" altLang="pl-PL" sz="2800" dirty="0"/>
              <a:t>in fertilization in the presence of legumes in the sward (1% of share </a:t>
            </a:r>
            <a:r>
              <a:rPr lang="pl-PL" altLang="pl-PL" sz="2800" dirty="0" err="1" smtClean="0"/>
              <a:t>means</a:t>
            </a:r>
            <a:r>
              <a:rPr lang="en-US" altLang="pl-PL" sz="2800" dirty="0" smtClean="0"/>
              <a:t> </a:t>
            </a:r>
            <a:r>
              <a:rPr lang="en-US" altLang="pl-PL" sz="2800" dirty="0"/>
              <a:t>3-5 </a:t>
            </a:r>
            <a:r>
              <a:rPr lang="en-US" altLang="pl-PL" sz="2800" dirty="0" smtClean="0"/>
              <a:t>kg/ha </a:t>
            </a:r>
            <a:r>
              <a:rPr lang="en-US" altLang="pl-PL" sz="2800" dirty="0"/>
              <a:t>N less)</a:t>
            </a:r>
            <a:endParaRPr lang="pl-PL" altLang="pl-PL" sz="2800" dirty="0"/>
          </a:p>
          <a:p>
            <a:pPr>
              <a:spcBef>
                <a:spcPts val="600"/>
              </a:spcBef>
              <a:spcAft>
                <a:spcPts val="600"/>
              </a:spcAft>
            </a:pPr>
            <a:r>
              <a:rPr lang="en-US" altLang="pl-PL" sz="2800" dirty="0" smtClean="0"/>
              <a:t>dividing </a:t>
            </a:r>
            <a:r>
              <a:rPr lang="en-US" altLang="pl-PL" sz="2800" dirty="0"/>
              <a:t>the nitrogen </a:t>
            </a:r>
            <a:r>
              <a:rPr lang="pl-PL" altLang="pl-PL" sz="2800" dirty="0" err="1" smtClean="0"/>
              <a:t>annual</a:t>
            </a:r>
            <a:r>
              <a:rPr lang="pl-PL" altLang="pl-PL" sz="2800" dirty="0" smtClean="0"/>
              <a:t> </a:t>
            </a:r>
            <a:r>
              <a:rPr lang="en-US" altLang="pl-PL" sz="2800" dirty="0" smtClean="0"/>
              <a:t>dose (</a:t>
            </a:r>
            <a:r>
              <a:rPr lang="pl-PL" altLang="pl-PL" sz="2800" dirty="0" smtClean="0"/>
              <a:t>max. </a:t>
            </a:r>
            <a:r>
              <a:rPr lang="en-US" altLang="pl-PL" sz="2800" dirty="0" smtClean="0"/>
              <a:t>60-70</a:t>
            </a:r>
            <a:r>
              <a:rPr lang="pl-PL" altLang="pl-PL" sz="2800" dirty="0" smtClean="0"/>
              <a:t> </a:t>
            </a:r>
            <a:r>
              <a:rPr lang="en-US" altLang="pl-PL" sz="2800" dirty="0" smtClean="0"/>
              <a:t>kg/ha</a:t>
            </a:r>
            <a:r>
              <a:rPr lang="pl-PL" altLang="pl-PL" sz="2800" dirty="0" smtClean="0"/>
              <a:t> per </a:t>
            </a:r>
            <a:r>
              <a:rPr lang="pl-PL" altLang="pl-PL" sz="2800" dirty="0" err="1" smtClean="0"/>
              <a:t>regrowth</a:t>
            </a:r>
            <a:r>
              <a:rPr lang="en-US" altLang="pl-PL" sz="2800" dirty="0" smtClean="0"/>
              <a:t>), </a:t>
            </a:r>
            <a:r>
              <a:rPr lang="en-US" altLang="pl-PL" sz="2800" dirty="0"/>
              <a:t>the fertilization criterion is the presence of N-NO</a:t>
            </a:r>
            <a:r>
              <a:rPr lang="en-US" altLang="pl-PL" sz="2800" baseline="-25000" dirty="0"/>
              <a:t>3</a:t>
            </a:r>
            <a:r>
              <a:rPr lang="en-US" altLang="pl-PL" sz="2800" dirty="0"/>
              <a:t> below </a:t>
            </a:r>
            <a:r>
              <a:rPr lang="pl-PL" altLang="pl-PL" sz="2800" dirty="0" err="1"/>
              <a:t>treshold</a:t>
            </a:r>
            <a:r>
              <a:rPr lang="pl-PL" altLang="pl-PL" sz="2800" dirty="0"/>
              <a:t> </a:t>
            </a:r>
            <a:r>
              <a:rPr lang="en-US" altLang="pl-PL" sz="2800" dirty="0" smtClean="0"/>
              <a:t>0.2</a:t>
            </a:r>
            <a:r>
              <a:rPr lang="en-US" altLang="pl-PL" sz="2800" dirty="0"/>
              <a:t>% </a:t>
            </a:r>
            <a:r>
              <a:rPr lang="en-US" altLang="pl-PL" sz="2800" dirty="0" smtClean="0"/>
              <a:t>in </a:t>
            </a:r>
            <a:r>
              <a:rPr lang="pl-PL" altLang="pl-PL" sz="2800" dirty="0" smtClean="0"/>
              <a:t>DM</a:t>
            </a:r>
            <a:endParaRPr lang="pl-PL" sz="28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9156291"/>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77072"/>
            <a:ext cx="3539323" cy="245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18" name="Text Box 2"/>
          <p:cNvSpPr txBox="1">
            <a:spLocks noChangeArrowheads="1"/>
          </p:cNvSpPr>
          <p:nvPr/>
        </p:nvSpPr>
        <p:spPr bwMode="auto">
          <a:xfrm>
            <a:off x="1076835" y="88176"/>
            <a:ext cx="767162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Yield of grassland sward depending on type of</a:t>
            </a:r>
            <a:r>
              <a:rPr kumimoji="0" lang="pl-P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nitrogen fertilizer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dt</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pl-P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DM</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/ha)</a:t>
            </a:r>
            <a:endParaRPr kumimoji="0" lang="en-US" alt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sp>
        <p:nvSpPr>
          <p:cNvPr id="239619" name="Text Box 3"/>
          <p:cNvSpPr txBox="1">
            <a:spLocks noChangeArrowheads="1"/>
          </p:cNvSpPr>
          <p:nvPr/>
        </p:nvSpPr>
        <p:spPr bwMode="auto">
          <a:xfrm>
            <a:off x="107504" y="3861048"/>
            <a:ext cx="2663885" cy="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93"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Ernst, </a:t>
            </a:r>
            <a:r>
              <a:rPr kumimoji="0" lang="pl-PL" altLang="pl-PL" sz="129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1998</a:t>
            </a:r>
          </a:p>
        </p:txBody>
      </p:sp>
      <p:graphicFrame>
        <p:nvGraphicFramePr>
          <p:cNvPr id="239621" name="Object 5"/>
          <p:cNvGraphicFramePr>
            <a:graphicFrameLocks noChangeAspect="1"/>
          </p:cNvGraphicFramePr>
          <p:nvPr>
            <p:extLst/>
          </p:nvPr>
        </p:nvGraphicFramePr>
        <p:xfrm>
          <a:off x="23093" y="1120775"/>
          <a:ext cx="6936507" cy="3316337"/>
        </p:xfrm>
        <a:graphic>
          <a:graphicData uri="http://schemas.openxmlformats.org/presentationml/2006/ole">
            <mc:AlternateContent xmlns:mc="http://schemas.openxmlformats.org/markup-compatibility/2006">
              <mc:Choice xmlns:v="urn:schemas-microsoft-com:vml" Requires="v">
                <p:oleObj spid="_x0000_s13350" name="Document" r:id="rId5" imgW="8714473" imgH="4943391" progId="Word.Document.8">
                  <p:embed/>
                </p:oleObj>
              </mc:Choice>
              <mc:Fallback>
                <p:oleObj name="Document" r:id="rId5" imgW="8714473" imgH="4943391" progId="Word.Document.8">
                  <p:embed/>
                  <p:pic>
                    <p:nvPicPr>
                      <p:cNvPr id="239621" name="Object 5"/>
                      <p:cNvPicPr>
                        <a:picLocks noChangeAspect="1" noChangeArrowheads="1"/>
                      </p:cNvPicPr>
                      <p:nvPr/>
                    </p:nvPicPr>
                    <p:blipFill>
                      <a:blip r:embed="rId6"/>
                      <a:srcRect/>
                      <a:stretch>
                        <a:fillRect/>
                      </a:stretch>
                    </p:blipFill>
                    <p:spPr bwMode="auto">
                      <a:xfrm>
                        <a:off x="23093" y="1120775"/>
                        <a:ext cx="6936507" cy="3316337"/>
                      </a:xfrm>
                      <a:prstGeom prst="rect">
                        <a:avLst/>
                      </a:prstGeom>
                      <a:noFill/>
                      <a:extLst/>
                    </p:spPr>
                  </p:pic>
                </p:oleObj>
              </mc:Fallback>
            </mc:AlternateContent>
          </a:graphicData>
        </a:graphic>
      </p:graphicFrame>
      <p:pic>
        <p:nvPicPr>
          <p:cNvPr id="239624" name="Picture 8" descr="IMG_8183"/>
          <p:cNvPicPr>
            <a:picLocks noGrp="1" noChangeAspect="1" noChangeArrowheads="1"/>
          </p:cNvPicPr>
          <p:nvPr>
            <p:ph sz="half" idx="4294967295"/>
          </p:nvPr>
        </p:nvPicPr>
        <p:blipFill>
          <a:blip r:embed="rId7" cstate="screen">
            <a:extLst>
              <a:ext uri="{28A0092B-C50C-407E-A947-70E740481C1C}">
                <a14:useLocalDpi xmlns:a14="http://schemas.microsoft.com/office/drawing/2010/main"/>
              </a:ext>
            </a:extLst>
          </a:blip>
          <a:srcRect/>
          <a:stretch>
            <a:fillRect/>
          </a:stretch>
        </p:blipFill>
        <p:spPr>
          <a:xfrm>
            <a:off x="6405563" y="929878"/>
            <a:ext cx="2738437" cy="3651250"/>
          </a:xfrm>
          <a:noFill/>
        </p:spPr>
      </p:pic>
      <p:pic>
        <p:nvPicPr>
          <p:cNvPr id="239626" name="Picture 10" descr="IMG_8184"/>
          <p:cNvPicPr>
            <a:picLocks noGrp="1" noChangeAspect="1" noChangeArrowheads="1"/>
          </p:cNvPicPr>
          <p:nvPr>
            <p:ph sz="half" idx="4294967295"/>
          </p:nvPr>
        </p:nvPicPr>
        <p:blipFill>
          <a:blip r:embed="rId8" cstate="screen">
            <a:extLst>
              <a:ext uri="{28A0092B-C50C-407E-A947-70E740481C1C}">
                <a14:useLocalDpi xmlns:a14="http://schemas.microsoft.com/office/drawing/2010/main"/>
              </a:ext>
            </a:extLst>
          </a:blip>
          <a:srcRect/>
          <a:stretch>
            <a:fillRect/>
          </a:stretch>
        </p:blipFill>
        <p:spPr>
          <a:xfrm>
            <a:off x="5862638" y="3861048"/>
            <a:ext cx="3281362" cy="2459037"/>
          </a:xfrm>
          <a:noFill/>
        </p:spPr>
      </p:pic>
      <p:pic>
        <p:nvPicPr>
          <p:cNvPr id="10" name="Picture 5" descr="http://www.wolken-wittmund.de/images/dsci004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42422" y="4062448"/>
            <a:ext cx="3553924" cy="24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164288" y="604817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9324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1115616" y="116631"/>
            <a:ext cx="6250384" cy="811212"/>
          </a:xfrm>
        </p:spPr>
        <p:txBody>
          <a:bodyPr/>
          <a:lstStyle/>
          <a:p>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The binding force and a</a:t>
            </a:r>
            <a:r>
              <a:rPr lang="pl-PL"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bsorp</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tion</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of inorganic phosphorus against the background of soil pH</a:t>
            </a:r>
            <a:endParaRPr lang="pl-PL" altLang="pl-PL" sz="2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descr="Obraz1 GGP e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43" y="1761081"/>
            <a:ext cx="7928929" cy="4484347"/>
          </a:xfrm>
          <a:prstGeom prst="rect">
            <a:avLst/>
          </a:prstGeom>
          <a:ln>
            <a:noFill/>
          </a:ln>
          <a:effectLst>
            <a:outerShdw blurRad="292100" dist="139700" dir="2700000" algn="tl" rotWithShape="0">
              <a:srgbClr val="333333">
                <a:alpha val="65000"/>
              </a:srgbClr>
            </a:outerShdw>
          </a:effec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59875" y="5728363"/>
            <a:ext cx="1907704" cy="38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20000"/>
              </a:lnSpc>
              <a:spcBef>
                <a:spcPct val="30000"/>
              </a:spcBef>
              <a:spcAft>
                <a:spcPct val="0"/>
              </a:spcAft>
              <a:buClrTx/>
              <a:buSzTx/>
              <a:buFontTx/>
              <a:buNone/>
              <a:tabLst/>
              <a:defRPr/>
            </a:pP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Grzebisz, Goliński and </a:t>
            </a:r>
            <a:r>
              <a:rPr kumimoji="0" lang="pl-PL" altLang="pl-PL" sz="1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Potarzycki</a:t>
            </a: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2014</a:t>
            </a:r>
            <a:endParaRPr kumimoji="0" lang="en-US"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07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pl-PL" altLang="pl-PL"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Principles</a:t>
            </a:r>
            <a:r>
              <a:rPr lang="pl-PL"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 of </a:t>
            </a:r>
            <a:r>
              <a:rPr lang="pl-PL"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potassium</a:t>
            </a:r>
            <a:r>
              <a:rPr lang="pl-P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grassland</a:t>
            </a:r>
            <a:r>
              <a:rPr lang="pl-P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2800" b="1" dirty="0" err="1">
                <a:solidFill>
                  <a:srgbClr val="006600"/>
                </a:solidFill>
                <a:latin typeface="Tahoma" panose="020B0604030504040204" pitchFamily="34" charset="0"/>
                <a:ea typeface="Tahoma" panose="020B0604030504040204" pitchFamily="34" charset="0"/>
                <a:cs typeface="Tahoma" panose="020B0604030504040204" pitchFamily="34" charset="0"/>
              </a:rPr>
              <a:t>fertilization</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340768"/>
            <a:ext cx="8074472" cy="4320479"/>
          </a:xfrm>
        </p:spPr>
        <p:txBody>
          <a:bodyPr/>
          <a:lstStyle/>
          <a:p>
            <a:r>
              <a:rPr lang="en-GB" sz="2400" dirty="0" smtClean="0"/>
              <a:t>increasing the dose on peat soils</a:t>
            </a:r>
            <a:endParaRPr lang="en-GB" altLang="pl-PL" sz="2400" dirty="0" smtClean="0"/>
          </a:p>
          <a:p>
            <a:r>
              <a:rPr lang="en-GB" sz="2400" dirty="0" smtClean="0"/>
              <a:t>increasing fertilization in the presence of legumes in the sward</a:t>
            </a:r>
            <a:endParaRPr lang="en-GB" altLang="pl-PL" sz="2400" dirty="0" smtClean="0"/>
          </a:p>
          <a:p>
            <a:r>
              <a:rPr lang="en-GB" altLang="pl-PL" sz="2400" dirty="0" smtClean="0"/>
              <a:t>dividing the dose of potassium (max. 50 kg/ha per regrowth), the fertilization criterion is the presence of K at the optimal level of 1.7% in DM</a:t>
            </a:r>
          </a:p>
          <a:p>
            <a:r>
              <a:rPr lang="en-GB" altLang="pl-PL" sz="2400" dirty="0" smtClean="0"/>
              <a:t>include the luxury absorption of potassium of 90-100%</a:t>
            </a:r>
          </a:p>
          <a:p>
            <a:r>
              <a:rPr lang="en-GB" sz="2400" dirty="0" smtClean="0"/>
              <a:t>limitation of the rate on pastures by 20 kg/ha per year and per LU due to excrements</a:t>
            </a:r>
            <a:endParaRPr lang="en-GB" alt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37060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3" y="2319015"/>
            <a:ext cx="5831880" cy="1470025"/>
          </a:xfrm>
        </p:spPr>
        <p:txBody>
          <a:bodyPr/>
          <a:lstStyle/>
          <a:p>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W</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ater</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management</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on </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g</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rassland</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2443232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967" y="1135139"/>
            <a:ext cx="9141208" cy="5750245"/>
            <a:chOff x="-967" y="764704"/>
            <a:chExt cx="9141208" cy="5750245"/>
          </a:xfrm>
          <a:solidFill>
            <a:schemeClr val="bg1"/>
          </a:solidFill>
        </p:grpSpPr>
        <p:pic>
          <p:nvPicPr>
            <p:cNvPr id="108548" name="Picture 4" descr="2013_Spring_Precipit_Anoma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 y="785710"/>
              <a:ext cx="3039714" cy="2859232"/>
            </a:xfrm>
            <a:prstGeom prst="rect">
              <a:avLst/>
            </a:prstGeom>
            <a:grpFill/>
            <a:extLst/>
          </p:spPr>
        </p:pic>
        <p:pic>
          <p:nvPicPr>
            <p:cNvPr id="108550" name="Picture 6" descr="2014_Spring_Precipit_Anoma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1260" y="785710"/>
              <a:ext cx="3049216" cy="2868170"/>
            </a:xfrm>
            <a:prstGeom prst="rect">
              <a:avLst/>
            </a:prstGeom>
            <a:grpFill/>
            <a:extLst/>
          </p:spPr>
        </p:pic>
        <p:pic>
          <p:nvPicPr>
            <p:cNvPr id="108554" name="Picture 10" descr="2015_Spring_Precipit_Anomal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2689" y="764704"/>
              <a:ext cx="3087552" cy="2889176"/>
            </a:xfrm>
            <a:prstGeom prst="rect">
              <a:avLst/>
            </a:prstGeom>
            <a:grpFill/>
            <a:extLst/>
          </p:spPr>
        </p:pic>
        <p:pic>
          <p:nvPicPr>
            <p:cNvPr id="108556" name="Picture 12" descr="2013_Summer_Precipit_Anomal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44943"/>
              <a:ext cx="3051168" cy="2870006"/>
            </a:xfrm>
            <a:prstGeom prst="rect">
              <a:avLst/>
            </a:prstGeom>
            <a:grpFill/>
            <a:extLst/>
          </p:spPr>
        </p:pic>
        <p:pic>
          <p:nvPicPr>
            <p:cNvPr id="108558" name="Picture 14" descr="2014_Summer_Precipit_Anoma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951" y="3644942"/>
              <a:ext cx="3049217" cy="2868170"/>
            </a:xfrm>
            <a:prstGeom prst="rect">
              <a:avLst/>
            </a:prstGeom>
            <a:grpFill/>
            <a:extLst/>
          </p:spPr>
        </p:pic>
        <p:pic>
          <p:nvPicPr>
            <p:cNvPr id="108560" name="Picture 16" descr="2015_Summer_Precipit_Anomal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654" y="3643105"/>
              <a:ext cx="3067068" cy="2870007"/>
            </a:xfrm>
            <a:prstGeom prst="rect">
              <a:avLst/>
            </a:prstGeom>
            <a:grpFill/>
            <a:extLst/>
          </p:spPr>
        </p:pic>
      </p:grpSp>
      <p:sp>
        <p:nvSpPr>
          <p:cNvPr id="8" name="Rectangle 2"/>
          <p:cNvSpPr>
            <a:spLocks noGrp="1" noChangeArrowheads="1"/>
          </p:cNvSpPr>
          <p:nvPr>
            <p:ph type="title" idx="4294967295"/>
          </p:nvPr>
        </p:nvSpPr>
        <p:spPr>
          <a:xfrm>
            <a:off x="998822" y="64928"/>
            <a:ext cx="6248646"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Anomalies of the total rainfall in spring and summer in 2013-2015 compared to the years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pole tekstowe 2"/>
          <p:cNvSpPr txBox="1"/>
          <p:nvPr/>
        </p:nvSpPr>
        <p:spPr>
          <a:xfrm>
            <a:off x="1042137" y="8120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2013</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pole tekstowe 10"/>
          <p:cNvSpPr txBox="1"/>
          <p:nvPr/>
        </p:nvSpPr>
        <p:spPr>
          <a:xfrm>
            <a:off x="4203551" y="85039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2014</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pole tekstowe 11"/>
          <p:cNvSpPr txBox="1"/>
          <p:nvPr/>
        </p:nvSpPr>
        <p:spPr>
          <a:xfrm>
            <a:off x="7346249" y="802565"/>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2015</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pole tekstowe 13"/>
          <p:cNvSpPr txBox="1"/>
          <p:nvPr/>
        </p:nvSpPr>
        <p:spPr>
          <a:xfrm>
            <a:off x="1981821"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04048"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pole tekstowe 15"/>
          <p:cNvSpPr txBox="1"/>
          <p:nvPr/>
        </p:nvSpPr>
        <p:spPr>
          <a:xfrm>
            <a:off x="8100392" y="1124744"/>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5000629" y="4005064"/>
            <a:ext cx="1011532"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pole tekstowe 18"/>
          <p:cNvSpPr txBox="1"/>
          <p:nvPr/>
        </p:nvSpPr>
        <p:spPr>
          <a:xfrm>
            <a:off x="8215338" y="4005064"/>
            <a:ext cx="893167"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22"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2492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4360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2016</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4211960"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2017</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7164288" y="796642"/>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2018</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Obraz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0288"/>
            <a:ext cx="3058510" cy="2862000"/>
          </a:xfrm>
          <a:prstGeom prst="rect">
            <a:avLst/>
          </a:prstGeom>
          <a:solidFill>
            <a:schemeClr val="bg1"/>
          </a:solidFill>
        </p:spPr>
      </p:pic>
      <p:pic>
        <p:nvPicPr>
          <p:cNvPr id="19" name="Obraz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677" y="1191600"/>
            <a:ext cx="3058512" cy="2862000"/>
          </a:xfrm>
          <a:prstGeom prst="rect">
            <a:avLst/>
          </a:prstGeom>
          <a:solidFill>
            <a:schemeClr val="bg1"/>
          </a:solidFill>
        </p:spPr>
      </p:pic>
      <p:pic>
        <p:nvPicPr>
          <p:cNvPr id="20" name="Obraz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7355" y="1191600"/>
            <a:ext cx="3058511" cy="2862000"/>
          </a:xfrm>
          <a:prstGeom prst="rect">
            <a:avLst/>
          </a:prstGeom>
          <a:solidFill>
            <a:schemeClr val="bg1"/>
          </a:solidFill>
        </p:spPr>
      </p:pic>
      <p:pic>
        <p:nvPicPr>
          <p:cNvPr id="21" name="Obraz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50459"/>
            <a:ext cx="3058512" cy="2862000"/>
          </a:xfrm>
          <a:prstGeom prst="rect">
            <a:avLst/>
          </a:prstGeom>
          <a:solidFill>
            <a:schemeClr val="bg1"/>
          </a:solidFill>
        </p:spPr>
      </p:pic>
      <p:pic>
        <p:nvPicPr>
          <p:cNvPr id="22" name="Obraz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677" y="4050459"/>
            <a:ext cx="3058510" cy="2862000"/>
          </a:xfrm>
          <a:prstGeom prst="rect">
            <a:avLst/>
          </a:prstGeom>
          <a:solidFill>
            <a:schemeClr val="bg1"/>
          </a:solidFill>
        </p:spPr>
      </p:pic>
      <p:pic>
        <p:nvPicPr>
          <p:cNvPr id="23" name="Obraz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400" y="4050458"/>
            <a:ext cx="3058511" cy="2862000"/>
          </a:xfrm>
          <a:prstGeom prst="rect">
            <a:avLst/>
          </a:prstGeom>
          <a:solidFill>
            <a:schemeClr val="bg1"/>
          </a:solidFill>
        </p:spPr>
      </p:pic>
      <p:sp>
        <p:nvSpPr>
          <p:cNvPr id="12" name="Rectangle 2"/>
          <p:cNvSpPr>
            <a:spLocks noGrp="1" noChangeArrowheads="1"/>
          </p:cNvSpPr>
          <p:nvPr>
            <p:ph type="title" idx="4294967295"/>
          </p:nvPr>
        </p:nvSpPr>
        <p:spPr>
          <a:xfrm>
            <a:off x="998821" y="64928"/>
            <a:ext cx="7195638" cy="864096"/>
          </a:xfrm>
          <a:solidFill>
            <a:schemeClr val="bg1"/>
          </a:solidFill>
        </p:spPr>
        <p:txBody>
          <a:bodyPr/>
          <a:lstStyle/>
          <a:p>
            <a:pPr algn="l">
              <a:spcAft>
                <a:spcPts val="0"/>
              </a:spcAft>
              <a:tabLst>
                <a:tab pos="1708150" algn="l"/>
              </a:tabLst>
            </a:pPr>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Anomalies of the total rainfall in spring and summer in 201</a:t>
            </a:r>
            <a:r>
              <a:rPr lang="pl-PL"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6</a:t>
            </a:r>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-201</a:t>
            </a:r>
            <a:r>
              <a:rPr lang="pl-PL" altLang="pl-PL" sz="2000" b="1" dirty="0">
                <a:solidFill>
                  <a:srgbClr val="006600"/>
                </a:solidFill>
                <a:latin typeface="Tahoma" panose="020B0604030504040204" pitchFamily="34" charset="0"/>
                <a:ea typeface="Tahoma" panose="020B0604030504040204" pitchFamily="34" charset="0"/>
                <a:cs typeface="Tahoma" panose="020B0604030504040204" pitchFamily="34" charset="0"/>
              </a:rPr>
              <a:t>8</a:t>
            </a:r>
            <a:r>
              <a:rPr lang="en-US" altLang="pl-PL" sz="2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compared to the years 1971-2000</a:t>
            </a:r>
            <a:endParaRPr lang="pl-PL" altLang="pl-PL" sz="20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14" name="pole tekstowe 13"/>
          <p:cNvSpPr txBox="1"/>
          <p:nvPr/>
        </p:nvSpPr>
        <p:spPr>
          <a:xfrm>
            <a:off x="1979712" y="1154308"/>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5078165" y="1177007"/>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pole tekstowe 23"/>
          <p:cNvSpPr txBox="1"/>
          <p:nvPr/>
        </p:nvSpPr>
        <p:spPr>
          <a:xfrm>
            <a:off x="8100392" y="1196752"/>
            <a:ext cx="10060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spring</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pole tekstowe 24"/>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pole tekstowe 25"/>
          <p:cNvSpPr txBox="1"/>
          <p:nvPr/>
        </p:nvSpPr>
        <p:spPr>
          <a:xfrm>
            <a:off x="5170123"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pole tekstowe 26"/>
          <p:cNvSpPr txBox="1"/>
          <p:nvPr/>
        </p:nvSpPr>
        <p:spPr>
          <a:xfrm>
            <a:off x="8194459"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summer</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Text Box 4"/>
          <p:cNvSpPr txBox="1">
            <a:spLocks noChangeArrowheads="1"/>
          </p:cNvSpPr>
          <p:nvPr/>
        </p:nvSpPr>
        <p:spPr bwMode="auto">
          <a:xfrm>
            <a:off x="-1047" y="6700718"/>
            <a:ext cx="296076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Own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elaboration</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on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3942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047706" y="114600"/>
            <a:ext cx="613074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Changes in the precipitation</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and evapotranspiration</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 particular months in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Wielkopolska</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in the years 1985-2014</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a:ext>
            </a:extLst>
          </a:blip>
          <a:srcRect l="4204" t="8833" b="6050"/>
          <a:stretch/>
        </p:blipFill>
        <p:spPr>
          <a:xfrm>
            <a:off x="395536" y="1452826"/>
            <a:ext cx="6562793" cy="4392489"/>
          </a:xfrm>
          <a:prstGeom prst="rect">
            <a:avLst/>
          </a:prstGeom>
        </p:spPr>
      </p:pic>
      <p:pic>
        <p:nvPicPr>
          <p:cNvPr id="6" name="Obraz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2" y="3356992"/>
            <a:ext cx="272506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505" y="6323210"/>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56" y="6323210"/>
            <a:ext cx="1547048" cy="404664"/>
          </a:xfrm>
          <a:prstGeom prst="rect">
            <a:avLst/>
          </a:prstGeom>
        </p:spPr>
      </p:pic>
      <p:sp>
        <p:nvSpPr>
          <p:cNvPr id="9" name="pole tekstowe 8"/>
          <p:cNvSpPr txBox="1"/>
          <p:nvPr/>
        </p:nvSpPr>
        <p:spPr>
          <a:xfrm>
            <a:off x="2470112" y="5745708"/>
            <a:ext cx="784210"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months</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rot="16200000">
            <a:off x="-1646820" y="3455131"/>
            <a:ext cx="3960440"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change</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of </a:t>
            </a:r>
            <a:r>
              <a:rPr kumimoji="0" lang="pl-P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precipitation</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pl-P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evapotranspiration</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[mm]</a:t>
            </a:r>
          </a:p>
        </p:txBody>
      </p:sp>
      <p:sp>
        <p:nvSpPr>
          <p:cNvPr id="11" name="pole tekstowe 10"/>
          <p:cNvSpPr txBox="1"/>
          <p:nvPr/>
        </p:nvSpPr>
        <p:spPr>
          <a:xfrm>
            <a:off x="5436096" y="2204864"/>
            <a:ext cx="1152128"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parameter</a:t>
            </a:r>
            <a:endParaRPr kumimoji="0" lang="pl-P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5796136" y="3055298"/>
            <a:ext cx="1440160"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precipitation</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5779523" y="2470523"/>
            <a:ext cx="1584176" cy="523220"/>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vapo-transpiration</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71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19080"/>
          </a:xfrm>
        </p:spPr>
        <p:txBody>
          <a:bodyPr/>
          <a:lstStyle/>
          <a:p>
            <a:r>
              <a:rPr lang="en-US" sz="2400" dirty="0">
                <a:solidFill>
                  <a:schemeClr val="tx1"/>
                </a:solidFill>
                <a:latin typeface="+mn-lt"/>
              </a:rPr>
              <a:t>Automatic milking (AM) and </a:t>
            </a:r>
            <a:r>
              <a:rPr lang="en-US" sz="2400" dirty="0" smtClean="0">
                <a:solidFill>
                  <a:schemeClr val="tx1"/>
                </a:solidFill>
                <a:latin typeface="+mn-lt"/>
              </a:rPr>
              <a:t>grazing</a:t>
            </a:r>
            <a:endParaRPr lang="es-ES" sz="2400" dirty="0">
              <a:solidFill>
                <a:schemeClr val="tx1"/>
              </a:solidFill>
              <a:latin typeface="+mn-lt"/>
            </a:endParaRPr>
          </a:p>
        </p:txBody>
      </p:sp>
      <p:sp>
        <p:nvSpPr>
          <p:cNvPr id="4" name="Rectangle 7"/>
          <p:cNvSpPr>
            <a:spLocks noChangeArrowheads="1"/>
          </p:cNvSpPr>
          <p:nvPr/>
        </p:nvSpPr>
        <p:spPr bwMode="auto">
          <a:xfrm>
            <a:off x="611188" y="1499324"/>
            <a:ext cx="7858551"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Approximately one-third of milk in Sweden is produced in AM systems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Conventional (non-organic) farms with AM often graze mainly to fulfil the legal requirement, and provide exercise pasture combined with substantial amounts of concentrates and silage indoors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AM systems are also common in organic production, but with at least 6 kg DM from pasture/day in the diet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The EU research project AUTOGRASSMILK provides more information about AM and grazing in Sweden and other European countries (</a:t>
            </a:r>
            <a:r>
              <a:rPr kumimoji="0" lang="en-GB" sz="2200" b="0" i="0" u="none" strike="noStrike" kern="1200" cap="none" spc="0" normalizeH="0" baseline="0" noProof="0" dirty="0" smtClean="0">
                <a:ln>
                  <a:noFill/>
                </a:ln>
                <a:solidFill>
                  <a:prstClr val="black"/>
                </a:solidFill>
                <a:effectLst/>
                <a:uLnTx/>
                <a:uFillTx/>
                <a:latin typeface="Calibri"/>
                <a:ea typeface="+mn-ea"/>
                <a:cs typeface="+mn-cs"/>
                <a:hlinkClick r:id="rId2"/>
              </a:rPr>
              <a:t>https://autograssmilk.dk/</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35895743"/>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046605" y="38234"/>
            <a:ext cx="8100392" cy="1446550"/>
          </a:xfrm>
          <a:prstGeom prst="rect">
            <a:avLst/>
          </a:prstGeom>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Relationship</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of annual sward yield of grasslands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and</a:t>
            </a:r>
            <a:r>
              <a:rPr kumimoji="0" lang="en-US"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tandardized</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recipitation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vapotranspiration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ndex</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(SPEI) </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for the 6-month period in</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1965-2014 in </a:t>
            </a: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Experimental</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Station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Brody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Wielkopolska </a:t>
            </a:r>
            <a:r>
              <a:rPr kumimoji="0" lang="pl-PL"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province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44" descr="regressi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7" y="1484784"/>
            <a:ext cx="9144000" cy="46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6302467"/>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055" y="6302467"/>
            <a:ext cx="1596017" cy="417473"/>
          </a:xfrm>
          <a:prstGeom prst="rect">
            <a:avLst/>
          </a:prstGeom>
        </p:spPr>
      </p:pic>
      <p:pic>
        <p:nvPicPr>
          <p:cNvPr id="9" name="Picture 8" descr="Logo copy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97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az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6504" y="3802299"/>
            <a:ext cx="4607496" cy="3050939"/>
          </a:xfrm>
          <a:prstGeom prst="rect">
            <a:avLst/>
          </a:prstGeom>
        </p:spPr>
      </p:pic>
      <p:pic>
        <p:nvPicPr>
          <p:cNvPr id="3" name="Obraz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45" y="3802299"/>
            <a:ext cx="4572001" cy="3050940"/>
          </a:xfrm>
          <a:prstGeom prst="rect">
            <a:avLst/>
          </a:prstGeom>
        </p:spPr>
      </p:pic>
      <p:sp>
        <p:nvSpPr>
          <p:cNvPr id="6" name="Text Box 3"/>
          <p:cNvSpPr txBox="1">
            <a:spLocks noChangeArrowheads="1"/>
          </p:cNvSpPr>
          <p:nvPr/>
        </p:nvSpPr>
        <p:spPr bwMode="auto">
          <a:xfrm>
            <a:off x="107950" y="14288"/>
            <a:ext cx="8928100"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Irrigation of pastures in Poland - ensures continuity of feed supply during the growing season</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903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079094" y="116631"/>
            <a:ext cx="6085194" cy="936104"/>
          </a:xfrm>
        </p:spPr>
        <p:txBody>
          <a:bodyPr/>
          <a:lstStyle/>
          <a:p>
            <a:r>
              <a:rPr lang="en-US" sz="2200" b="1" dirty="0">
                <a:latin typeface="Tahoma" panose="020B0604030504040204" pitchFamily="34" charset="0"/>
                <a:ea typeface="Tahoma" panose="020B0604030504040204" pitchFamily="34" charset="0"/>
                <a:cs typeface="Tahoma" panose="020B0604030504040204" pitchFamily="34" charset="0"/>
              </a:rPr>
              <a:t>The increase of dry matter yield on </a:t>
            </a:r>
            <a:r>
              <a:rPr lang="en-US" sz="2200" b="1" dirty="0">
                <a:solidFill>
                  <a:srgbClr val="00CC00"/>
                </a:solidFill>
                <a:latin typeface="Tahoma" panose="020B0604030504040204" pitchFamily="34" charset="0"/>
                <a:ea typeface="Tahoma" panose="020B0604030504040204" pitchFamily="34" charset="0"/>
                <a:cs typeface="Tahoma" panose="020B0604030504040204" pitchFamily="34" charset="0"/>
              </a:rPr>
              <a:t>irrigated</a:t>
            </a:r>
            <a:r>
              <a:rPr lang="en-US" sz="2200" b="1" dirty="0">
                <a:latin typeface="Tahoma" panose="020B0604030504040204" pitchFamily="34" charset="0"/>
                <a:ea typeface="Tahoma" panose="020B0604030504040204" pitchFamily="34" charset="0"/>
                <a:cs typeface="Tahoma" panose="020B0604030504040204" pitchFamily="34" charset="0"/>
              </a:rPr>
              <a:t> and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non-irrigated</a:t>
            </a:r>
            <a:r>
              <a:rPr lang="en-US" sz="2200" b="1" dirty="0">
                <a:latin typeface="Tahoma" panose="020B0604030504040204" pitchFamily="34" charset="0"/>
                <a:ea typeface="Tahoma" panose="020B0604030504040204" pitchFamily="34" charset="0"/>
                <a:cs typeface="Tahoma" panose="020B0604030504040204" pitchFamily="34" charset="0"/>
              </a:rPr>
              <a:t> ryegrass pastures in the central part of </a:t>
            </a:r>
            <a:r>
              <a:rPr lang="en-US" sz="2200" b="1" dirty="0" smtClean="0">
                <a:latin typeface="Tahoma" panose="020B0604030504040204" pitchFamily="34" charset="0"/>
                <a:ea typeface="Tahoma" panose="020B0604030504040204" pitchFamily="34" charset="0"/>
                <a:cs typeface="Tahoma" panose="020B0604030504040204" pitchFamily="34" charset="0"/>
              </a:rPr>
              <a:t>Poland</a:t>
            </a:r>
            <a:endParaRPr lang="pl-PL" sz="2200" dirty="0">
              <a:latin typeface="Tahoma" panose="020B0604030504040204" pitchFamily="34" charset="0"/>
              <a:ea typeface="Tahoma" panose="020B0604030504040204" pitchFamily="34" charset="0"/>
              <a:cs typeface="Tahoma" panose="020B0604030504040204" pitchFamily="34" charset="0"/>
            </a:endParaRPr>
          </a:p>
        </p:txBody>
      </p:sp>
      <p:pic>
        <p:nvPicPr>
          <p:cNvPr id="6" name="Symbol zastępczy zawartości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7544" y="1361058"/>
            <a:ext cx="8209370" cy="4300190"/>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3789488" y="4725144"/>
            <a:ext cx="2232248" cy="400110"/>
          </a:xfrm>
          <a:prstGeom prst="rect">
            <a:avLst/>
          </a:prstGeom>
          <a:solidFill>
            <a:srgbClr val="EBF4D5"/>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Growing</a:t>
            </a:r>
            <a:r>
              <a:rPr kumimoji="0" lang="pl-PL" sz="20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season</a:t>
            </a:r>
            <a:endParaRPr kumimoji="0" lang="pl-PL"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549128" y="1772816"/>
            <a:ext cx="648072" cy="3024336"/>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pole tekstowe 8"/>
          <p:cNvSpPr txBox="1"/>
          <p:nvPr/>
        </p:nvSpPr>
        <p:spPr>
          <a:xfrm rot="16200000">
            <a:off x="-1117502" y="3069831"/>
            <a:ext cx="3816424" cy="646331"/>
          </a:xfrm>
          <a:prstGeom prst="rect">
            <a:avLst/>
          </a:prstGeom>
          <a:solidFill>
            <a:srgbClr val="EBF4D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Dry matter yield increase (kg/ha/day)</a:t>
            </a:r>
            <a:endParaRPr kumimoji="0" 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607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08382"/>
            <a:ext cx="8218488" cy="4632515"/>
          </a:xfrm>
        </p:spPr>
        <p:txBody>
          <a:bodyPr/>
          <a:lstStyle/>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rational irrigation of grasslands on mineral soils </a:t>
            </a: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renovation of grasslands with the use of the best seed mixtures and new grass varieties resistant to thermal and moisture stress</a:t>
            </a: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limiting the effects of drought (application of manure fertilization, good potash nutrition, appropriate sward management treatments, weed control)</a:t>
            </a: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use of remote sensing through systematic </a:t>
            </a:r>
            <a:r>
              <a:rPr lang="pl-PL" altLang="pl-PL" sz="2000" dirty="0" smtClean="0">
                <a:latin typeface="Tahoma" panose="020B0604030504040204" pitchFamily="34" charset="0"/>
                <a:ea typeface="Tahoma" panose="020B0604030504040204" pitchFamily="34" charset="0"/>
                <a:cs typeface="Tahoma" panose="020B0604030504040204" pitchFamily="34" charset="0"/>
              </a:rPr>
              <a:t>monitoring</a:t>
            </a:r>
            <a:r>
              <a:rPr lang="en-GB" altLang="pl-PL" sz="2000" dirty="0" smtClean="0">
                <a:latin typeface="Tahoma" panose="020B0604030504040204" pitchFamily="34" charset="0"/>
                <a:ea typeface="Tahoma" panose="020B0604030504040204" pitchFamily="34" charset="0"/>
                <a:cs typeface="Tahoma" panose="020B0604030504040204" pitchFamily="34" charset="0"/>
              </a:rPr>
              <a:t> of the stat</a:t>
            </a:r>
            <a:r>
              <a:rPr lang="pl-PL" altLang="pl-PL" sz="2000" dirty="0" err="1" smtClean="0">
                <a:latin typeface="Tahoma" panose="020B0604030504040204" pitchFamily="34" charset="0"/>
                <a:ea typeface="Tahoma" panose="020B0604030504040204" pitchFamily="34" charset="0"/>
                <a:cs typeface="Tahoma" panose="020B0604030504040204" pitchFamily="34" charset="0"/>
              </a:rPr>
              <a:t>us</a:t>
            </a:r>
            <a:r>
              <a:rPr lang="pl-PL" altLang="pl-PL" sz="2000" dirty="0" smtClean="0">
                <a:latin typeface="Tahoma" panose="020B0604030504040204" pitchFamily="34" charset="0"/>
                <a:ea typeface="Tahoma" panose="020B0604030504040204" pitchFamily="34" charset="0"/>
                <a:cs typeface="Tahoma" panose="020B0604030504040204" pitchFamily="34" charset="0"/>
              </a:rPr>
              <a:t> of</a:t>
            </a:r>
            <a:r>
              <a:rPr lang="en-GB" altLang="pl-PL" sz="2000" dirty="0" smtClean="0">
                <a:latin typeface="Tahoma" panose="020B0604030504040204" pitchFamily="34" charset="0"/>
                <a:ea typeface="Tahoma" panose="020B0604030504040204" pitchFamily="34" charset="0"/>
                <a:cs typeface="Tahoma" panose="020B0604030504040204" pitchFamily="34" charset="0"/>
              </a:rPr>
              <a:t> grassland vegetation, which enables more accurate selection and dosing of fertilizers or more precise and efficient irrigation</a:t>
            </a:r>
            <a:endParaRPr lang="en-GB" altLang="pl-P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2"/>
          <p:cNvSpPr>
            <a:spLocks noGrp="1" noChangeArrowheads="1"/>
          </p:cNvSpPr>
          <p:nvPr>
            <p:ph type="title"/>
          </p:nvPr>
        </p:nvSpPr>
        <p:spPr>
          <a:xfrm>
            <a:off x="981413" y="44624"/>
            <a:ext cx="6579320" cy="1107996"/>
          </a:xfrm>
        </p:spPr>
        <p:txBody>
          <a:bodyPr wrap="square">
            <a:spAutoFit/>
          </a:bodyPr>
          <a:lstStyle/>
          <a:p>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Acti</a:t>
            </a:r>
            <a:r>
              <a:rPr lang="pl-PL"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vitie</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s for the effective production of fodder from grassland in </a:t>
            </a:r>
            <a:r>
              <a:rPr lang="pl-PL"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regard</a:t>
            </a:r>
            <a:r>
              <a:rPr lang="pl-PL"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br>
              <a:rPr lang="pl-PL"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pl-PL"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to</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climate change</a:t>
            </a:r>
            <a:r>
              <a:rPr lang="pl-PL"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s</a:t>
            </a:r>
            <a:endParaRPr lang="pl-PL" altLang="pl-PL" sz="26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Obraz 4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6371787"/>
            <a:ext cx="1547664" cy="3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184" y="6375265"/>
            <a:ext cx="1288266" cy="336974"/>
          </a:xfrm>
          <a:prstGeom prst="rect">
            <a:avLst/>
          </a:prstGeom>
        </p:spPr>
      </p:pic>
      <p:pic>
        <p:nvPicPr>
          <p:cNvPr id="9"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47728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2"/>
            <a:ext cx="6263927"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Grazing</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management</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43723682"/>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Obraz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3644900"/>
            <a:ext cx="48148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Obraz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89363"/>
            <a:ext cx="4598766"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547" y="3171304"/>
            <a:ext cx="2460741" cy="3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9172576"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29321" y="116631"/>
            <a:ext cx="8114679" cy="893834"/>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Innovations in </a:t>
            </a:r>
            <a:r>
              <a:rPr kumimoji="0" lang="pl-PL"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sward</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yield estimation and pasture grazing</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management</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pic>
        <p:nvPicPr>
          <p:cNvPr id="9"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27784"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31608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47428" y="44624"/>
            <a:ext cx="7557020" cy="89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The impact of cattle breed on production results in grazing</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pl-PL"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feeding</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system</a:t>
            </a:r>
          </a:p>
        </p:txBody>
      </p:sp>
      <p:pic>
        <p:nvPicPr>
          <p:cNvPr id="4"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019651"/>
            <a:ext cx="8353499" cy="5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339752" y="5944603"/>
            <a:ext cx="1835696"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Dillon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2014</a:t>
            </a:r>
          </a:p>
        </p:txBody>
      </p:sp>
      <p:sp>
        <p:nvSpPr>
          <p:cNvPr id="6" name="Prostokąt 8"/>
          <p:cNvSpPr>
            <a:spLocks noChangeArrowheads="1"/>
          </p:cNvSpPr>
          <p:nvPr/>
        </p:nvSpPr>
        <p:spPr bwMode="auto">
          <a:xfrm>
            <a:off x="5219700" y="1052513"/>
            <a:ext cx="38163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Significant improvement in calving and health indicators of cross-breeding cattle - better economic effect of milk production</a:t>
            </a:r>
          </a:p>
        </p:txBody>
      </p:sp>
      <p:sp>
        <p:nvSpPr>
          <p:cNvPr id="7" name="Prostokąt 9"/>
          <p:cNvSpPr>
            <a:spLocks noChangeArrowheads="1"/>
          </p:cNvSpPr>
          <p:nvPr/>
        </p:nvSpPr>
        <p:spPr bwMode="auto">
          <a:xfrm>
            <a:off x="611560" y="4048114"/>
            <a:ext cx="3384376" cy="123726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Breed</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HF			Holstein-</a:t>
            </a: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Fries</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			Jersey</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Je×HF</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crossbreed</a:t>
            </a:r>
            <a:endParaRPr kumimoji="0" lang="en-US"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5873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3"/>
          <p:cNvSpPr txBox="1">
            <a:spLocks noChangeArrowheads="1"/>
          </p:cNvSpPr>
          <p:nvPr/>
        </p:nvSpPr>
        <p:spPr bwMode="auto">
          <a:xfrm>
            <a:off x="981413" y="96079"/>
            <a:ext cx="7792361" cy="43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Grazing </a:t>
            </a:r>
            <a:r>
              <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of </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dairy c</a:t>
            </a:r>
            <a:r>
              <a:rPr kumimoji="0" lang="pl-PL"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ows</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on the pasture in Poland</a:t>
            </a:r>
            <a:endParaRPr kumimoji="0" lang="en-US" altLang="pl-PL" sz="24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125955" name="Obraz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10680"/>
            <a:ext cx="9148763" cy="594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2226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468312" y="2276872"/>
            <a:ext cx="7344048"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Cutt</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ing</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and</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conservation</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of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grassland sward</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93464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timal </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stage</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of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meadow sward</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mowing</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Obraz 1"/>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82208" y="1196752"/>
            <a:ext cx="691276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p:cNvSpPr txBox="1"/>
          <p:nvPr/>
        </p:nvSpPr>
        <p:spPr>
          <a:xfrm rot="16200000">
            <a:off x="1084259" y="3172325"/>
            <a:ext cx="1728190"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ward</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yield</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pole tekstowe 8"/>
          <p:cNvSpPr txBox="1"/>
          <p:nvPr/>
        </p:nvSpPr>
        <p:spPr>
          <a:xfrm rot="5400000">
            <a:off x="5878016" y="3172327"/>
            <a:ext cx="2592287"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dry</a:t>
            </a:r>
            <a:r>
              <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a:t>
            </a:r>
            <a:r>
              <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digestibility</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a:off x="3278452" y="5661248"/>
            <a:ext cx="2520280" cy="36933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grass</a:t>
            </a:r>
            <a:r>
              <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growth</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stage</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10"/>
          <p:cNvSpPr txBox="1"/>
          <p:nvPr/>
        </p:nvSpPr>
        <p:spPr>
          <a:xfrm>
            <a:off x="1732910" y="5301209"/>
            <a:ext cx="147353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a:t>
            </a:r>
            <a:r>
              <a:rPr kumimoji="0" lang="nl-N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t>
            </a: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getative stage</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3131840" y="5301208"/>
            <a:ext cx="1440160"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heading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4355976" y="5301208"/>
            <a:ext cx="1872208"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flowering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pole tekstowe 13"/>
          <p:cNvSpPr txBox="1"/>
          <p:nvPr/>
        </p:nvSpPr>
        <p:spPr>
          <a:xfrm>
            <a:off x="6156176" y="5301209"/>
            <a:ext cx="129614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t>
            </a: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eed</a:t>
            </a: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ripening</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 Box 4"/>
          <p:cNvSpPr txBox="1">
            <a:spLocks noChangeArrowheads="1"/>
          </p:cNvSpPr>
          <p:nvPr/>
        </p:nvSpPr>
        <p:spPr bwMode="auto">
          <a:xfrm>
            <a:off x="46754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spTree>
    <p:extLst>
      <p:ext uri="{BB962C8B-B14F-4D97-AF65-F5344CB8AC3E}">
        <p14:creationId xmlns:p14="http://schemas.microsoft.com/office/powerpoint/2010/main" val="6678102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3200" dirty="0" err="1" smtClean="0"/>
              <a:t>Table</a:t>
            </a:r>
            <a:r>
              <a:rPr lang="nl-NL" sz="3200" dirty="0" smtClean="0"/>
              <a:t> of contents</a:t>
            </a:r>
            <a:br>
              <a:rPr lang="nl-NL" sz="3200" dirty="0" smtClean="0"/>
            </a:br>
            <a:r>
              <a:rPr lang="nl-NL" sz="3200" dirty="0"/>
              <a:t/>
            </a:r>
            <a:br>
              <a:rPr lang="nl-NL" sz="3200" dirty="0"/>
            </a:br>
            <a:r>
              <a:rPr lang="nl-NL" sz="3200" dirty="0" smtClean="0"/>
              <a:t/>
            </a:r>
            <a:br>
              <a:rPr lang="nl-NL" sz="3200" dirty="0" smtClean="0"/>
            </a:br>
            <a:endParaRPr lang="nl-NL" sz="3200" dirty="0"/>
          </a:p>
        </p:txBody>
      </p:sp>
      <p:sp>
        <p:nvSpPr>
          <p:cNvPr id="3" name="Tekstvak 2"/>
          <p:cNvSpPr txBox="1"/>
          <p:nvPr/>
        </p:nvSpPr>
        <p:spPr>
          <a:xfrm>
            <a:off x="664308" y="1727200"/>
            <a:ext cx="7786965"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This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powerpoint</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consists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of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contributions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of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several</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countries</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material</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has been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provided</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by</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partners of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different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countries</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Sweden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3" action="ppaction://hlinksldjump"/>
              </a:rPr>
              <a:t>Ireland</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4" action="ppaction://hlinksldjump"/>
              </a:rPr>
              <a:t>The Netherlands</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5" action="ppaction://hlinksldjump"/>
              </a:rPr>
              <a:t>Belgium</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6" action="ppaction://hlinksldjump"/>
              </a:rPr>
              <a:t>Germany</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7" action="ppaction://hlinksldjump"/>
              </a:rPr>
              <a:t>Poland</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8" action="ppaction://hlinksldjump"/>
              </a:rPr>
              <a:t>France</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9" action="ppaction://hlinksldjump"/>
              </a:rPr>
              <a:t>Italy</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You</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can</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use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the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hyperlink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to</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go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to</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specific</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country)</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9919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745485" cy="802860"/>
          </a:xfrm>
        </p:spPr>
        <p:txBody>
          <a:bodyPr/>
          <a:lstStyle/>
          <a:p>
            <a:r>
              <a:rPr lang="en-US" sz="2400" dirty="0">
                <a:solidFill>
                  <a:schemeClr val="tx1"/>
                </a:solidFill>
                <a:latin typeface="+mn-lt"/>
              </a:rPr>
              <a:t>Grazing systems and pasture </a:t>
            </a:r>
            <a:r>
              <a:rPr lang="en-US" sz="2400" dirty="0" smtClean="0">
                <a:solidFill>
                  <a:schemeClr val="tx1"/>
                </a:solidFill>
                <a:latin typeface="+mn-lt"/>
              </a:rPr>
              <a:t>use </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2. Sheep and cattle for growth and </a:t>
            </a:r>
            <a:r>
              <a:rPr lang="en-US" sz="2400" dirty="0" smtClean="0">
                <a:solidFill>
                  <a:schemeClr val="tx1"/>
                </a:solidFill>
                <a:latin typeface="+mn-lt"/>
              </a:rPr>
              <a:t>meat production</a:t>
            </a:r>
            <a:endParaRPr lang="es-ES" sz="2400" dirty="0">
              <a:solidFill>
                <a:schemeClr val="tx1"/>
              </a:solidFill>
              <a:latin typeface="+mn-lt"/>
            </a:endParaRPr>
          </a:p>
        </p:txBody>
      </p:sp>
      <p:sp>
        <p:nvSpPr>
          <p:cNvPr id="3" name="Rectangle 7"/>
          <p:cNvSpPr>
            <a:spLocks noChangeArrowheads="1"/>
          </p:cNvSpPr>
          <p:nvPr/>
        </p:nvSpPr>
        <p:spPr bwMode="auto">
          <a:xfrm>
            <a:off x="611188" y="1988055"/>
            <a:ext cx="7858551"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a:ln>
                  <a:noFill/>
                </a:ln>
                <a:solidFill>
                  <a:prstClr val="black"/>
                </a:solidFill>
                <a:effectLst/>
                <a:uLnTx/>
                <a:uFillTx/>
                <a:latin typeface="Calibri"/>
                <a:ea typeface="+mn-ea"/>
                <a:cs typeface="+mn-cs"/>
              </a:rPr>
              <a:t>Animals that are required to graze 24 h daily (cattle and sheep):</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Graze to a large extent on permanent semi-natural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pastures</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Swedish farmers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receive </a:t>
            </a:r>
            <a:r>
              <a:rPr kumimoji="0" lang="en-US" sz="2200" b="0" i="0" u="none" strike="noStrike" kern="1200" cap="none" spc="0" normalizeH="0" baseline="0" noProof="0" dirty="0">
                <a:ln>
                  <a:noFill/>
                </a:ln>
                <a:solidFill>
                  <a:prstClr val="black"/>
                </a:solidFill>
                <a:effectLst/>
                <a:uLnTx/>
                <a:uFillTx/>
                <a:latin typeface="Calibri"/>
                <a:ea typeface="+mn-ea"/>
                <a:cs typeface="+mn-cs"/>
              </a:rPr>
              <a:t>subsidies for grazing permanent semi-natural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pastures, </a:t>
            </a:r>
            <a:r>
              <a:rPr kumimoji="0" lang="en-US" sz="2200" b="0" i="0" u="none" strike="noStrike" kern="1200" cap="none" spc="0" normalizeH="0" baseline="0" noProof="0" dirty="0">
                <a:ln>
                  <a:noFill/>
                </a:ln>
                <a:solidFill>
                  <a:prstClr val="black"/>
                </a:solidFill>
                <a:effectLst/>
                <a:uLnTx/>
                <a:uFillTx/>
                <a:latin typeface="Calibri"/>
                <a:ea typeface="+mn-ea"/>
                <a:cs typeface="+mn-cs"/>
              </a:rPr>
              <a:t>as these pasture areas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have high biodiversity</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Many </a:t>
            </a:r>
            <a:r>
              <a:rPr kumimoji="0" lang="en-US" sz="2200" b="1" i="1" u="none" strike="noStrike" kern="1200" cap="none" spc="0" normalizeH="0" baseline="0" noProof="0" dirty="0">
                <a:ln>
                  <a:noFill/>
                </a:ln>
                <a:solidFill>
                  <a:prstClr val="black"/>
                </a:solidFill>
                <a:effectLst/>
                <a:uLnTx/>
                <a:uFillTx/>
                <a:latin typeface="Calibri"/>
                <a:ea typeface="+mn-ea"/>
                <a:cs typeface="+mn-cs"/>
              </a:rPr>
              <a:t>semi-natural pastures are important for threatened species in </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Sweden: flowers</a:t>
            </a:r>
            <a:r>
              <a:rPr kumimoji="0" lang="en-US" sz="2200" b="1" i="1" u="none" strike="noStrike" kern="1200" cap="none" spc="0" normalizeH="0" baseline="0" noProof="0" dirty="0">
                <a:ln>
                  <a:noFill/>
                </a:ln>
                <a:solidFill>
                  <a:prstClr val="black"/>
                </a:solidFill>
                <a:effectLst/>
                <a:uLnTx/>
                <a:uFillTx/>
                <a:latin typeface="Calibri"/>
                <a:ea typeface="+mn-ea"/>
                <a:cs typeface="+mn-cs"/>
              </a:rPr>
              <a:t>, insects, birds etc. </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1590" y="4323958"/>
            <a:ext cx="3382412" cy="2536809"/>
          </a:xfrm>
          <a:prstGeom prst="rect">
            <a:avLst/>
          </a:prstGeom>
        </p:spPr>
      </p:pic>
      <p:sp>
        <p:nvSpPr>
          <p:cNvPr id="8" name="textruta 7"/>
          <p:cNvSpPr txBox="1"/>
          <p:nvPr/>
        </p:nvSpPr>
        <p:spPr>
          <a:xfrm>
            <a:off x="7092880" y="6546306"/>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791126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86471" y="116631"/>
            <a:ext cx="5861794" cy="936104"/>
          </a:xfrm>
        </p:spPr>
        <p:txBody>
          <a:bodyPr/>
          <a:lstStyle/>
          <a:p>
            <a:r>
              <a:rPr lang="pl-PL"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O</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ptimal </a:t>
            </a:r>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time for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meadow </a:t>
            </a:r>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sward </a:t>
            </a:r>
            <a:r>
              <a:rPr lang="pl-PL"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mowing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during </a:t>
            </a:r>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the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day</a:t>
            </a:r>
            <a:endParaRPr lang="pl-PL" sz="2600" dirty="0"/>
          </a:p>
        </p:txBody>
      </p:sp>
      <p:pic>
        <p:nvPicPr>
          <p:cNvPr id="11" name="Obraz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654" y="1268760"/>
            <a:ext cx="4381187" cy="2628712"/>
          </a:xfrm>
          <a:prstGeom prst="rect">
            <a:avLst/>
          </a:prstGeom>
        </p:spPr>
      </p:pic>
      <p:sp>
        <p:nvSpPr>
          <p:cNvPr id="12" name="pole tekstowe 11"/>
          <p:cNvSpPr txBox="1"/>
          <p:nvPr/>
        </p:nvSpPr>
        <p:spPr>
          <a:xfrm>
            <a:off x="971600" y="1772816"/>
            <a:ext cx="3497560" cy="1200329"/>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
            </a: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owing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sward </a:t>
            </a:r>
            <a:endParaRPr kumimoji="0" lang="pl-P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 afternoon and evening</a:t>
            </a:r>
            <a:endParaRPr kumimoji="0" lang="pl-PL"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1547664" y="4201924"/>
            <a:ext cx="6552728" cy="523220"/>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6 hours later =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+20 g </a:t>
            </a:r>
            <a:r>
              <a:rPr kumimoji="0" lang="pl-PL"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of </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sugars/kg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DM</a:t>
            </a:r>
            <a:endParaRPr kumimoji="0" lang="pl-PL"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pole tekstowe 13"/>
          <p:cNvSpPr txBox="1"/>
          <p:nvPr/>
        </p:nvSpPr>
        <p:spPr>
          <a:xfrm>
            <a:off x="467544" y="4797152"/>
            <a:ext cx="8435280" cy="1384995"/>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in 1000 kg DM</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+20</a:t>
            </a:r>
            <a:r>
              <a:rPr kumimoji="0" lang="pl-PL"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kg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of sugars more → +160 kg of concentrate feed</a:t>
            </a:r>
            <a:endParaRPr kumimoji="0" lang="pl-PL"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7596336" y="3837207"/>
            <a:ext cx="151216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Lely</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p>
        </p:txBody>
      </p:sp>
    </p:spTree>
    <p:extLst>
      <p:ext uri="{BB962C8B-B14F-4D97-AF65-F5344CB8AC3E}">
        <p14:creationId xmlns:p14="http://schemas.microsoft.com/office/powerpoint/2010/main" val="1705720418"/>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043608" y="44624"/>
            <a:ext cx="633670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E</a:t>
            </a:r>
            <a:r>
              <a:rPr kumimoji="0" lang="en-US"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ffect</a:t>
            </a: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of </a:t>
            </a:r>
            <a:r>
              <a:rPr kumimoji="0" lang="pl-PL" altLang="pl-PL" sz="25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sward</a:t>
            </a:r>
            <a:r>
              <a:rPr kumimoji="0" lang="pl-PL"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5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mowing term of first regrowth on quality of fodder and effectiveness of milk production</a:t>
            </a:r>
            <a:endParaRPr kumimoji="0" lang="pl-PL" altLang="pl-PL" sz="25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grpSp>
        <p:nvGrpSpPr>
          <p:cNvPr id="41" name="Rectangle 5"/>
          <p:cNvGrpSpPr>
            <a:grpSpLocks noRot="1"/>
          </p:cNvGrpSpPr>
          <p:nvPr/>
        </p:nvGrpSpPr>
        <p:grpSpPr bwMode="auto">
          <a:xfrm>
            <a:off x="252167" y="1340768"/>
            <a:ext cx="8708571" cy="4726672"/>
            <a:chOff x="172" y="754"/>
            <a:chExt cx="5942" cy="3224"/>
          </a:xfrm>
        </p:grpSpPr>
        <p:sp>
          <p:nvSpPr>
            <p:cNvPr id="42" name="Rectangle 6"/>
            <p:cNvSpPr>
              <a:spLocks noChangeArrowheads="1"/>
            </p:cNvSpPr>
            <p:nvPr/>
          </p:nvSpPr>
          <p:spPr bwMode="auto">
            <a:xfrm>
              <a:off x="5019" y="3537"/>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3" name="Rectangle 7"/>
            <p:cNvSpPr>
              <a:spLocks noChangeArrowheads="1"/>
            </p:cNvSpPr>
            <p:nvPr/>
          </p:nvSpPr>
          <p:spPr bwMode="auto">
            <a:xfrm>
              <a:off x="3974" y="3537"/>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4" name="Rectangle 8"/>
            <p:cNvSpPr>
              <a:spLocks noChangeArrowheads="1"/>
            </p:cNvSpPr>
            <p:nvPr/>
          </p:nvSpPr>
          <p:spPr bwMode="auto">
            <a:xfrm>
              <a:off x="2984" y="3537"/>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5" name="Rectangle 9"/>
            <p:cNvSpPr>
              <a:spLocks noChangeArrowheads="1"/>
            </p:cNvSpPr>
            <p:nvPr/>
          </p:nvSpPr>
          <p:spPr bwMode="auto">
            <a:xfrm>
              <a:off x="172" y="353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10"/>
            <p:cNvSpPr>
              <a:spLocks noChangeArrowheads="1"/>
            </p:cNvSpPr>
            <p:nvPr/>
          </p:nvSpPr>
          <p:spPr bwMode="auto">
            <a:xfrm>
              <a:off x="5019" y="2328"/>
              <a:ext cx="109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1785</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 name="Rectangle 11"/>
            <p:cNvSpPr>
              <a:spLocks noChangeArrowheads="1"/>
            </p:cNvSpPr>
            <p:nvPr/>
          </p:nvSpPr>
          <p:spPr bwMode="auto">
            <a:xfrm>
              <a:off x="3974" y="2328"/>
              <a:ext cx="104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11</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2373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 name="Rectangle 12"/>
            <p:cNvSpPr>
              <a:spLocks noChangeArrowheads="1"/>
            </p:cNvSpPr>
            <p:nvPr/>
          </p:nvSpPr>
          <p:spPr bwMode="auto">
            <a:xfrm>
              <a:off x="2984" y="2328"/>
              <a:ext cx="990"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14</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 name="Rectangle 13"/>
            <p:cNvSpPr>
              <a:spLocks noChangeArrowheads="1"/>
            </p:cNvSpPr>
            <p:nvPr/>
          </p:nvSpPr>
          <p:spPr bwMode="auto">
            <a:xfrm>
              <a:off x="172" y="2328"/>
              <a:ext cx="2812"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Daily milk yield from the basic feed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cow</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Milk production from the basic feed</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(kg/210 d</a:t>
              </a: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ays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Consumption of concentrate</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in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the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year</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cow</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4"/>
            <p:cNvSpPr>
              <a:spLocks noChangeArrowheads="1"/>
            </p:cNvSpPr>
            <p:nvPr/>
          </p:nvSpPr>
          <p:spPr bwMode="auto">
            <a:xfrm>
              <a:off x="5019" y="1887"/>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 name="Rectangle 15"/>
            <p:cNvSpPr>
              <a:spLocks noChangeArrowheads="1"/>
            </p:cNvSpPr>
            <p:nvPr/>
          </p:nvSpPr>
          <p:spPr bwMode="auto">
            <a:xfrm>
              <a:off x="3974" y="1887"/>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 name="Rectangle 16"/>
            <p:cNvSpPr>
              <a:spLocks noChangeArrowheads="1"/>
            </p:cNvSpPr>
            <p:nvPr/>
          </p:nvSpPr>
          <p:spPr bwMode="auto">
            <a:xfrm>
              <a:off x="2984" y="1887"/>
              <a:ext cx="990"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 name="Rectangle 17"/>
            <p:cNvSpPr>
              <a:spLocks noChangeArrowheads="1"/>
            </p:cNvSpPr>
            <p:nvPr/>
          </p:nvSpPr>
          <p:spPr bwMode="auto">
            <a:xfrm>
              <a:off x="172" y="188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Daily intake of a basic feed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cow</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(kg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DM</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 name="Rectangle 18"/>
            <p:cNvSpPr>
              <a:spLocks noChangeArrowheads="1"/>
            </p:cNvSpPr>
            <p:nvPr/>
          </p:nvSpPr>
          <p:spPr bwMode="auto">
            <a:xfrm>
              <a:off x="5019" y="1446"/>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26560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 name="Rectangle 19"/>
            <p:cNvSpPr>
              <a:spLocks noChangeArrowheads="1"/>
            </p:cNvSpPr>
            <p:nvPr/>
          </p:nvSpPr>
          <p:spPr bwMode="auto">
            <a:xfrm>
              <a:off x="3974" y="1446"/>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24000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 name="Rectangle 20"/>
            <p:cNvSpPr>
              <a:spLocks noChangeArrowheads="1"/>
            </p:cNvSpPr>
            <p:nvPr/>
          </p:nvSpPr>
          <p:spPr bwMode="auto">
            <a:xfrm>
              <a:off x="2984" y="1446"/>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4</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22400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 name="Rectangle 21"/>
            <p:cNvSpPr>
              <a:spLocks noChangeArrowheads="1"/>
            </p:cNvSpPr>
            <p:nvPr/>
          </p:nvSpPr>
          <p:spPr bwMode="auto">
            <a:xfrm>
              <a:off x="172" y="1446"/>
              <a:ext cx="2812"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NEL energy </a:t>
              </a: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content</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(MJ/kg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DM</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NEL energy yield</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(MJ/ha</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8" name="Rectangle 22"/>
            <p:cNvSpPr>
              <a:spLocks noChangeArrowheads="1"/>
            </p:cNvSpPr>
            <p:nvPr/>
          </p:nvSpPr>
          <p:spPr bwMode="auto">
            <a:xfrm>
              <a:off x="5019" y="1005"/>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f</a:t>
              </a: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ull</a:t>
              </a: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pl-PL"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stage</a:t>
              </a: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of</a:t>
              </a: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flowering</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23"/>
            <p:cNvSpPr>
              <a:spLocks noChangeArrowheads="1"/>
            </p:cNvSpPr>
            <p:nvPr/>
          </p:nvSpPr>
          <p:spPr bwMode="auto">
            <a:xfrm>
              <a:off x="3974" y="1005"/>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5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begin</a:t>
              </a:r>
              <a:r>
                <a:rPr kumimoji="0" lang="pl-PL"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r>
                <a:rPr kumimoji="0" lang="pl-PL" altLang="pl-PL" sz="185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stage</a:t>
              </a:r>
              <a:r>
                <a:rPr kumimoji="0" lang="pl-PL"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of </a:t>
              </a:r>
              <a:r>
                <a:rPr kumimoji="0" lang="pl-PL" altLang="pl-PL" sz="185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flowering</a:t>
              </a:r>
              <a:endParaRPr kumimoji="0" lang="en-US" altLang="pl-PL" sz="185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24"/>
            <p:cNvSpPr>
              <a:spLocks noChangeArrowheads="1"/>
            </p:cNvSpPr>
            <p:nvPr/>
          </p:nvSpPr>
          <p:spPr bwMode="auto">
            <a:xfrm>
              <a:off x="2984" y="1005"/>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heading</a:t>
              </a:r>
              <a:endParaRPr kumimoji="0" lang="en-US" altLang="pl-PL" sz="2216"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 name="Rectangle 25"/>
            <p:cNvSpPr>
              <a:spLocks noChangeArrowheads="1"/>
            </p:cNvSpPr>
            <p:nvPr/>
          </p:nvSpPr>
          <p:spPr bwMode="auto">
            <a:xfrm>
              <a:off x="2984" y="754"/>
              <a:ext cx="3130"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Sward</a:t>
              </a: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mowing </a:t>
              </a:r>
              <a:r>
                <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term of the </a:t>
              </a: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first regrowth</a:t>
              </a:r>
            </a:p>
          </p:txBody>
        </p:sp>
        <p:sp>
          <p:nvSpPr>
            <p:cNvPr id="62" name="Rectangle 26"/>
            <p:cNvSpPr>
              <a:spLocks noChangeArrowheads="1"/>
            </p:cNvSpPr>
            <p:nvPr/>
          </p:nvSpPr>
          <p:spPr bwMode="auto">
            <a:xfrm>
              <a:off x="172" y="754"/>
              <a:ext cx="2812" cy="6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Specification</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 name="Line 27"/>
            <p:cNvSpPr>
              <a:spLocks noChangeShapeType="1"/>
            </p:cNvSpPr>
            <p:nvPr/>
          </p:nvSpPr>
          <p:spPr bwMode="auto">
            <a:xfrm>
              <a:off x="2984" y="754"/>
              <a:ext cx="0" cy="3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4" name="Line 28"/>
            <p:cNvSpPr>
              <a:spLocks noChangeShapeType="1"/>
            </p:cNvSpPr>
            <p:nvPr/>
          </p:nvSpPr>
          <p:spPr bwMode="auto">
            <a:xfrm>
              <a:off x="3974"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5" name="Line 29"/>
            <p:cNvSpPr>
              <a:spLocks noChangeShapeType="1"/>
            </p:cNvSpPr>
            <p:nvPr/>
          </p:nvSpPr>
          <p:spPr bwMode="auto">
            <a:xfrm>
              <a:off x="2984" y="1005"/>
              <a:ext cx="3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6" name="Line 30"/>
            <p:cNvSpPr>
              <a:spLocks noChangeShapeType="1"/>
            </p:cNvSpPr>
            <p:nvPr/>
          </p:nvSpPr>
          <p:spPr bwMode="auto">
            <a:xfrm>
              <a:off x="5019"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7" name="Line 31"/>
            <p:cNvSpPr>
              <a:spLocks noChangeShapeType="1"/>
            </p:cNvSpPr>
            <p:nvPr/>
          </p:nvSpPr>
          <p:spPr bwMode="auto">
            <a:xfrm>
              <a:off x="172" y="754"/>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8" name="Line 32"/>
            <p:cNvSpPr>
              <a:spLocks noChangeShapeType="1"/>
            </p:cNvSpPr>
            <p:nvPr/>
          </p:nvSpPr>
          <p:spPr bwMode="auto">
            <a:xfrm>
              <a:off x="172"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9" name="Line 33"/>
            <p:cNvSpPr>
              <a:spLocks noChangeShapeType="1"/>
            </p:cNvSpPr>
            <p:nvPr/>
          </p:nvSpPr>
          <p:spPr bwMode="auto">
            <a:xfrm>
              <a:off x="6114"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0" name="Line 34"/>
            <p:cNvSpPr>
              <a:spLocks noChangeShapeType="1"/>
            </p:cNvSpPr>
            <p:nvPr/>
          </p:nvSpPr>
          <p:spPr bwMode="auto">
            <a:xfrm>
              <a:off x="172" y="3978"/>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1" name="Line 35"/>
            <p:cNvSpPr>
              <a:spLocks noChangeShapeType="1"/>
            </p:cNvSpPr>
            <p:nvPr/>
          </p:nvSpPr>
          <p:spPr bwMode="auto">
            <a:xfrm>
              <a:off x="172" y="1446"/>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pic>
        <p:nvPicPr>
          <p:cNvPr id="72" name="Picture 4" descr="F1040018"/>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508104" y="5556197"/>
            <a:ext cx="1954164" cy="1303791"/>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 name="Picture 5" descr="F1040017"/>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3545631" y="5556199"/>
            <a:ext cx="1966421" cy="1311969"/>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 name="Picture 6" descr="IMG_5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27997" y="5556197"/>
            <a:ext cx="1730171" cy="129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 descr="mix wiechliny z koniczyną"/>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1669078" y="5556198"/>
            <a:ext cx="1960123" cy="13119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 name="Picture 3" descr="KłoszenieLp"/>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5556198"/>
            <a:ext cx="1940804" cy="130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6"/>
          <p:cNvSpPr txBox="1">
            <a:spLocks noChangeArrowheads="1"/>
          </p:cNvSpPr>
          <p:nvPr/>
        </p:nvSpPr>
        <p:spPr bwMode="auto">
          <a:xfrm>
            <a:off x="2295231" y="5282041"/>
            <a:ext cx="176368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Rieder</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1996</a:t>
            </a:r>
          </a:p>
        </p:txBody>
      </p:sp>
      <p:sp>
        <p:nvSpPr>
          <p:cNvPr id="78" name="Text Box 4"/>
          <p:cNvSpPr txBox="1">
            <a:spLocks noChangeArrowheads="1"/>
          </p:cNvSpPr>
          <p:nvPr/>
        </p:nvSpPr>
        <p:spPr bwMode="auto">
          <a:xfrm>
            <a:off x="7233600" y="6597352"/>
            <a:ext cx="19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621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25326"/>
            <a:ext cx="2267744" cy="13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8778"/>
            <a:ext cx="2315469" cy="128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4" y="2924944"/>
            <a:ext cx="2656352" cy="122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bpasman\Pictures\ppt pagina vullend LR\hook-ti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8106" y="931333"/>
            <a:ext cx="1900198" cy="3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23960" y="623377"/>
            <a:ext cx="5094662" cy="35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pasman\Pictures\ppt pagina vullend LR\verdicht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46391"/>
            <a:ext cx="5940216"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bpasman\Pictures\ppt pagina vullend LR\knives.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5816" y="4148669"/>
            <a:ext cx="2707137" cy="27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bpasman\Pictures\ppt pagina vullend LR\Welger-round-Va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7230" y="4146390"/>
            <a:ext cx="3916770"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981413" y="772"/>
            <a:ext cx="7956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Technical innovations in the harvesting and conservation </a:t>
            </a:r>
            <a:endParaRPr kumimoji="0" lang="pl-PL"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of grassland sward</a:t>
            </a:r>
            <a:endParaRPr kumimoji="0" lang="en-GB" altLang="pl-PL" sz="20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5227229" y="6609075"/>
            <a:ext cx="3916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 and </a:t>
            </a: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companies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materials </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1666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3415" y="0"/>
            <a:ext cx="4970585" cy="357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raz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259" y="3295651"/>
            <a:ext cx="4942742" cy="356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Obraz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0"/>
            <a:ext cx="422470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72305" y="6367866"/>
            <a:ext cx="8005718" cy="490134"/>
          </a:xfrm>
          <a:prstGeom prst="rect">
            <a:avLst/>
          </a:prstGeom>
          <a:solidFill>
            <a:schemeClr val="tx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a:t>
            </a:r>
            <a:r>
              <a:rPr kumimoji="0" lang="en-US"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ay </a:t>
            </a:r>
            <a:r>
              <a:rPr kumimoji="0" lang="pl-PL" altLang="pl-PL" sz="2585"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production</a:t>
            </a: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585"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based</a:t>
            </a: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on </a:t>
            </a:r>
            <a:r>
              <a:rPr kumimoji="0" lang="pl-PL" altLang="pl-PL" sz="2585"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drying</a:t>
            </a: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in </a:t>
            </a:r>
            <a:r>
              <a:rPr kumimoji="0" lang="pl-PL" altLang="pl-PL" sz="2585"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special</a:t>
            </a:r>
            <a:r>
              <a:rPr kumimoji="0" lang="pl-PL" altLang="pl-PL" sz="2585"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barn</a:t>
            </a:r>
            <a:endParaRPr kumimoji="0" lang="pl-PL" altLang="pl-PL" sz="2585"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7164288" y="6121644"/>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7983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05899" y="116631"/>
            <a:ext cx="5753911" cy="926976"/>
          </a:xfrm>
        </p:spPr>
        <p:txBody>
          <a:bodyPr/>
          <a:lstStyle/>
          <a:p>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Factors determining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the</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silage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quality</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ymbol zastępczy zawartości 4"/>
          <p:cNvSpPr>
            <a:spLocks noGrp="1"/>
          </p:cNvSpPr>
          <p:nvPr>
            <p:ph sz="half" idx="1"/>
          </p:nvPr>
        </p:nvSpPr>
        <p:spPr>
          <a:xfrm>
            <a:off x="1035759" y="1412776"/>
            <a:ext cx="3392225" cy="4536504"/>
          </a:xfrm>
        </p:spPr>
        <p:txBody>
          <a:bodyPr/>
          <a:lstStyle/>
          <a:p>
            <a:pPr marL="355600" indent="-355600">
              <a:buNone/>
            </a:pPr>
            <a:r>
              <a:rPr lang="en-US" sz="2000" b="1" dirty="0">
                <a:latin typeface="Tahoma" panose="020B0604030504040204" pitchFamily="34" charset="0"/>
                <a:ea typeface="Tahoma" panose="020B0604030504040204" pitchFamily="34" charset="0"/>
                <a:cs typeface="Tahoma" panose="020B0604030504040204" pitchFamily="34" charset="0"/>
              </a:rPr>
              <a:t>A. Susceptibility of </a:t>
            </a:r>
            <a:r>
              <a:rPr lang="pl-PL" sz="2000" b="1" dirty="0" err="1" smtClean="0">
                <a:latin typeface="Tahoma" panose="020B0604030504040204" pitchFamily="34" charset="0"/>
                <a:ea typeface="Tahoma" panose="020B0604030504040204" pitchFamily="34" charset="0"/>
                <a:cs typeface="Tahoma" panose="020B0604030504040204" pitchFamily="34" charset="0"/>
              </a:rPr>
              <a:t>sward</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to ensiling</a:t>
            </a:r>
          </a:p>
          <a:p>
            <a:r>
              <a:rPr lang="en-US" sz="2000" dirty="0" smtClean="0">
                <a:latin typeface="Tahoma" panose="020B0604030504040204" pitchFamily="34" charset="0"/>
                <a:ea typeface="Tahoma" panose="020B0604030504040204" pitchFamily="34" charset="0"/>
                <a:cs typeface="Tahoma" panose="020B0604030504040204" pitchFamily="34" charset="0"/>
              </a:rPr>
              <a:t>sugar </a:t>
            </a:r>
            <a:r>
              <a:rPr lang="en-US" sz="2000" dirty="0">
                <a:latin typeface="Tahoma" panose="020B0604030504040204" pitchFamily="34" charset="0"/>
                <a:ea typeface="Tahoma" panose="020B0604030504040204" pitchFamily="34" charset="0"/>
                <a:cs typeface="Tahoma" panose="020B0604030504040204" pitchFamily="34" charset="0"/>
              </a:rPr>
              <a:t>content</a:t>
            </a:r>
          </a:p>
          <a:p>
            <a:r>
              <a:rPr lang="en-US" sz="2000" dirty="0" smtClean="0">
                <a:latin typeface="Tahoma" panose="020B0604030504040204" pitchFamily="34" charset="0"/>
                <a:ea typeface="Tahoma" panose="020B0604030504040204" pitchFamily="34" charset="0"/>
                <a:cs typeface="Tahoma" panose="020B0604030504040204" pitchFamily="34" charset="0"/>
              </a:rPr>
              <a:t>buffer </a:t>
            </a:r>
            <a:r>
              <a:rPr lang="en-US" sz="2000" dirty="0">
                <a:latin typeface="Tahoma" panose="020B0604030504040204" pitchFamily="34" charset="0"/>
                <a:ea typeface="Tahoma" panose="020B0604030504040204" pitchFamily="34" charset="0"/>
                <a:cs typeface="Tahoma" panose="020B0604030504040204" pitchFamily="34" charset="0"/>
              </a:rPr>
              <a:t>capacity</a:t>
            </a:r>
          </a:p>
          <a:p>
            <a:r>
              <a:rPr lang="en-US" sz="2000" dirty="0" smtClean="0">
                <a:latin typeface="Tahoma" panose="020B0604030504040204" pitchFamily="34" charset="0"/>
                <a:ea typeface="Tahoma" panose="020B0604030504040204" pitchFamily="34" charset="0"/>
                <a:cs typeface="Tahoma" panose="020B0604030504040204" pitchFamily="34" charset="0"/>
              </a:rPr>
              <a:t>dry </a:t>
            </a:r>
            <a:r>
              <a:rPr lang="en-US" sz="2000" dirty="0">
                <a:latin typeface="Tahoma" panose="020B0604030504040204" pitchFamily="34" charset="0"/>
                <a:ea typeface="Tahoma" panose="020B0604030504040204" pitchFamily="34" charset="0"/>
                <a:cs typeface="Tahoma" panose="020B0604030504040204" pitchFamily="34" charset="0"/>
              </a:rPr>
              <a:t>matter content </a:t>
            </a:r>
            <a:r>
              <a:rPr lang="pl-PL" sz="2000" dirty="0" smtClean="0">
                <a:latin typeface="Tahoma" panose="020B0604030504040204" pitchFamily="34" charset="0"/>
                <a:ea typeface="Tahoma" panose="020B0604030504040204" pitchFamily="34" charset="0"/>
                <a:cs typeface="Tahoma" panose="020B0604030504040204" pitchFamily="34" charset="0"/>
              </a:rPr>
              <a:t/>
            </a:r>
            <a:br>
              <a:rPr lang="pl-PL" sz="2000" dirty="0" smtClean="0">
                <a:latin typeface="Tahoma" panose="020B0604030504040204" pitchFamily="34" charset="0"/>
                <a:ea typeface="Tahoma" panose="020B0604030504040204" pitchFamily="34" charset="0"/>
                <a:cs typeface="Tahoma" panose="020B0604030504040204" pitchFamily="34" charset="0"/>
              </a:rPr>
            </a:b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degree of </a:t>
            </a:r>
            <a:r>
              <a:rPr lang="pl-PL" sz="2000" dirty="0" err="1" smtClean="0">
                <a:latin typeface="Tahoma" panose="020B0604030504040204" pitchFamily="34" charset="0"/>
                <a:ea typeface="Tahoma" panose="020B0604030504040204" pitchFamily="34" charset="0"/>
                <a:cs typeface="Tahoma" panose="020B0604030504040204" pitchFamily="34" charset="0"/>
              </a:rPr>
              <a:t>sward</a:t>
            </a:r>
            <a:r>
              <a:rPr lang="pl-PL"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wi</a:t>
            </a:r>
            <a:r>
              <a:rPr lang="pl-PL" sz="2000" dirty="0" err="1" smtClean="0">
                <a:latin typeface="Tahoma" panose="020B0604030504040204" pitchFamily="34" charset="0"/>
                <a:ea typeface="Tahoma" panose="020B0604030504040204" pitchFamily="34" charset="0"/>
                <a:cs typeface="Tahoma" panose="020B0604030504040204" pitchFamily="34" charset="0"/>
              </a:rPr>
              <a:t>lt</a:t>
            </a:r>
            <a:r>
              <a:rPr lang="en-US" sz="2000" dirty="0" err="1" smtClean="0">
                <a:latin typeface="Tahoma" panose="020B0604030504040204" pitchFamily="34" charset="0"/>
                <a:ea typeface="Tahoma" panose="020B0604030504040204" pitchFamily="34" charset="0"/>
                <a:cs typeface="Tahoma" panose="020B0604030504040204" pitchFamily="34" charset="0"/>
              </a:rPr>
              <a:t>ing</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smtClean="0">
                <a:latin typeface="Tahoma" panose="020B0604030504040204" pitchFamily="34" charset="0"/>
                <a:ea typeface="Tahoma" panose="020B0604030504040204" pitchFamily="34" charset="0"/>
                <a:cs typeface="Tahoma" panose="020B0604030504040204" pitchFamily="34" charset="0"/>
              </a:rPr>
              <a:t>soil </a:t>
            </a:r>
            <a:r>
              <a:rPr lang="en-US" sz="2000" dirty="0">
                <a:latin typeface="Tahoma" panose="020B0604030504040204" pitchFamily="34" charset="0"/>
                <a:ea typeface="Tahoma" panose="020B0604030504040204" pitchFamily="34" charset="0"/>
                <a:cs typeface="Tahoma" panose="020B0604030504040204" pitchFamily="34" charset="0"/>
              </a:rPr>
              <a:t>contamination</a:t>
            </a:r>
          </a:p>
          <a:p>
            <a:r>
              <a:rPr lang="en-US" sz="2000" dirty="0" smtClean="0">
                <a:latin typeface="Tahoma" panose="020B0604030504040204" pitchFamily="34" charset="0"/>
                <a:ea typeface="Tahoma" panose="020B0604030504040204" pitchFamily="34" charset="0"/>
                <a:cs typeface="Tahoma" panose="020B0604030504040204" pitchFamily="34" charset="0"/>
              </a:rPr>
              <a:t>occurrence </a:t>
            </a:r>
            <a:r>
              <a:rPr lang="pl-PL" sz="2000" dirty="0" smtClean="0">
                <a:latin typeface="Tahoma" panose="020B0604030504040204" pitchFamily="34" charset="0"/>
                <a:ea typeface="Tahoma" panose="020B0604030504040204" pitchFamily="34" charset="0"/>
                <a:cs typeface="Tahoma" panose="020B0604030504040204" pitchFamily="34" charset="0"/>
              </a:rPr>
              <a:t>in </a:t>
            </a:r>
            <a:r>
              <a:rPr lang="pl-PL" sz="2000" dirty="0" err="1" smtClean="0">
                <a:latin typeface="Tahoma" panose="020B0604030504040204" pitchFamily="34" charset="0"/>
                <a:ea typeface="Tahoma" panose="020B0604030504040204" pitchFamily="34" charset="0"/>
                <a:cs typeface="Tahoma" panose="020B0604030504040204" pitchFamily="34" charset="0"/>
              </a:rPr>
              <a:t>sward</a:t>
            </a:r>
            <a:r>
              <a:rPr lang="pl-PL"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smtClean="0">
                <a:latin typeface="Tahoma" panose="020B0604030504040204" pitchFamily="34" charset="0"/>
                <a:ea typeface="Tahoma" panose="020B0604030504040204" pitchFamily="34" charset="0"/>
                <a:cs typeface="Tahoma" panose="020B0604030504040204" pitchFamily="34" charset="0"/>
              </a:rPr>
              <a:t>of </a:t>
            </a:r>
            <a:r>
              <a:rPr lang="en-US" sz="2000" dirty="0">
                <a:latin typeface="Tahoma" panose="020B0604030504040204" pitchFamily="34" charset="0"/>
                <a:ea typeface="Tahoma" panose="020B0604030504040204" pitchFamily="34" charset="0"/>
                <a:cs typeface="Tahoma" panose="020B0604030504040204" pitchFamily="34" charset="0"/>
              </a:rPr>
              <a:t>lactic acid bacteria</a:t>
            </a:r>
          </a:p>
          <a:p>
            <a:pPr marL="0" indent="0">
              <a:buNone/>
            </a:pPr>
            <a:endParaRPr lang="pl-PL" sz="2000" dirty="0"/>
          </a:p>
        </p:txBody>
      </p:sp>
      <p:sp>
        <p:nvSpPr>
          <p:cNvPr id="7" name="Symbol zastępczy zawartości 6"/>
          <p:cNvSpPr>
            <a:spLocks noGrp="1"/>
          </p:cNvSpPr>
          <p:nvPr>
            <p:ph sz="half" idx="2"/>
          </p:nvPr>
        </p:nvSpPr>
        <p:spPr>
          <a:xfrm>
            <a:off x="4850825" y="1412776"/>
            <a:ext cx="3537599" cy="4176464"/>
          </a:xfrm>
        </p:spPr>
        <p:txBody>
          <a:bodyPr/>
          <a:lstStyle/>
          <a:p>
            <a:pPr marL="0" indent="0">
              <a:spcAft>
                <a:spcPts val="3600"/>
              </a:spcAft>
              <a:buNone/>
            </a:pPr>
            <a:r>
              <a:rPr lang="en-US" sz="2000" b="1" dirty="0">
                <a:latin typeface="Tahoma" panose="020B0604030504040204" pitchFamily="34" charset="0"/>
                <a:ea typeface="Tahoma" panose="020B0604030504040204" pitchFamily="34" charset="0"/>
                <a:cs typeface="Tahoma" panose="020B0604030504040204" pitchFamily="34" charset="0"/>
              </a:rPr>
              <a:t>B. </a:t>
            </a:r>
            <a:r>
              <a:rPr lang="pl-PL" sz="2000" b="1" dirty="0" err="1" smtClean="0">
                <a:latin typeface="Tahoma" panose="020B0604030504040204" pitchFamily="34" charset="0"/>
                <a:ea typeface="Tahoma" panose="020B0604030504040204" pitchFamily="34" charset="0"/>
                <a:cs typeface="Tahoma" panose="020B0604030504040204" pitchFamily="34" charset="0"/>
              </a:rPr>
              <a:t>Ensiling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a:latin typeface="Tahoma" panose="020B0604030504040204" pitchFamily="34" charset="0"/>
                <a:ea typeface="Tahoma" panose="020B0604030504040204" pitchFamily="34" charset="0"/>
                <a:cs typeface="Tahoma" panose="020B0604030504040204" pitchFamily="34" charset="0"/>
              </a:rPr>
              <a:t>technique</a:t>
            </a:r>
          </a:p>
          <a:p>
            <a:r>
              <a:rPr lang="en-US" sz="2000" dirty="0" smtClean="0">
                <a:latin typeface="Tahoma" panose="020B0604030504040204" pitchFamily="34" charset="0"/>
                <a:ea typeface="Tahoma" panose="020B0604030504040204" pitchFamily="34" charset="0"/>
                <a:cs typeface="Tahoma" panose="020B0604030504040204" pitchFamily="34" charset="0"/>
              </a:rPr>
              <a:t>fragmentation </a:t>
            </a:r>
            <a:r>
              <a:rPr lang="en-US" sz="2000" dirty="0">
                <a:latin typeface="Tahoma" panose="020B0604030504040204" pitchFamily="34" charset="0"/>
                <a:ea typeface="Tahoma" panose="020B0604030504040204" pitchFamily="34" charset="0"/>
                <a:cs typeface="Tahoma" panose="020B0604030504040204" pitchFamily="34" charset="0"/>
              </a:rPr>
              <a:t>of </a:t>
            </a:r>
            <a:r>
              <a:rPr lang="pl-PL" sz="2000" dirty="0" smtClean="0">
                <a:latin typeface="Tahoma" panose="020B0604030504040204" pitchFamily="34" charset="0"/>
                <a:ea typeface="Tahoma" panose="020B0604030504040204" pitchFamily="34" charset="0"/>
                <a:cs typeface="Tahoma" panose="020B0604030504040204" pitchFamily="34" charset="0"/>
              </a:rPr>
              <a:t>the </a:t>
            </a:r>
            <a:r>
              <a:rPr lang="pl-PL" sz="2000" dirty="0" err="1" smtClean="0">
                <a:latin typeface="Tahoma" panose="020B0604030504040204" pitchFamily="34" charset="0"/>
                <a:ea typeface="Tahoma" panose="020B0604030504040204" pitchFamily="34" charset="0"/>
                <a:cs typeface="Tahoma" panose="020B0604030504040204" pitchFamily="34" charset="0"/>
              </a:rPr>
              <a:t>sward</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compaction </a:t>
            </a:r>
            <a:r>
              <a:rPr lang="en-US" sz="2000" dirty="0">
                <a:latin typeface="Tahoma" panose="020B0604030504040204" pitchFamily="34" charset="0"/>
                <a:ea typeface="Tahoma" panose="020B0604030504040204" pitchFamily="34" charset="0"/>
                <a:cs typeface="Tahoma" panose="020B0604030504040204" pitchFamily="34" charset="0"/>
              </a:rPr>
              <a:t>and density of </a:t>
            </a:r>
            <a:r>
              <a:rPr lang="pl-PL" sz="2000" dirty="0" err="1" smtClean="0">
                <a:latin typeface="Tahoma" panose="020B0604030504040204" pitchFamily="34" charset="0"/>
                <a:ea typeface="Tahoma" panose="020B0604030504040204" pitchFamily="34" charset="0"/>
                <a:cs typeface="Tahoma" panose="020B0604030504040204" pitchFamily="34" charset="0"/>
              </a:rPr>
              <a:t>sward</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time </a:t>
            </a:r>
            <a:r>
              <a:rPr lang="en-US" sz="2000" dirty="0">
                <a:latin typeface="Tahoma" panose="020B0604030504040204" pitchFamily="34" charset="0"/>
                <a:ea typeface="Tahoma" panose="020B0604030504040204" pitchFamily="34" charset="0"/>
                <a:cs typeface="Tahoma" panose="020B0604030504040204" pitchFamily="34" charset="0"/>
              </a:rPr>
              <a:t>of filling a prism or silo</a:t>
            </a:r>
          </a:p>
          <a:p>
            <a:r>
              <a:rPr lang="en-US" sz="2000" dirty="0" smtClean="0">
                <a:latin typeface="Tahoma" panose="020B0604030504040204" pitchFamily="34" charset="0"/>
                <a:ea typeface="Tahoma" panose="020B0604030504040204" pitchFamily="34" charset="0"/>
                <a:cs typeface="Tahoma" panose="020B0604030504040204" pitchFamily="34" charset="0"/>
              </a:rPr>
              <a:t>silage </a:t>
            </a:r>
            <a:r>
              <a:rPr lang="en-US" sz="2000" dirty="0">
                <a:latin typeface="Tahoma" panose="020B0604030504040204" pitchFamily="34" charset="0"/>
                <a:ea typeface="Tahoma" panose="020B0604030504040204" pitchFamily="34" charset="0"/>
                <a:cs typeface="Tahoma" panose="020B0604030504040204" pitchFamily="34" charset="0"/>
              </a:rPr>
              <a:t>additives</a:t>
            </a:r>
          </a:p>
          <a:p>
            <a:r>
              <a:rPr lang="pl-PL" sz="2000" dirty="0" err="1" smtClean="0">
                <a:latin typeface="Tahoma" panose="020B0604030504040204" pitchFamily="34" charset="0"/>
                <a:ea typeface="Tahoma" panose="020B0604030504040204" pitchFamily="34" charset="0"/>
                <a:cs typeface="Tahoma" panose="020B0604030504040204" pitchFamily="34" charset="0"/>
              </a:rPr>
              <a:t>quality</a:t>
            </a:r>
            <a:r>
              <a:rPr lang="pl-PL" sz="2000" dirty="0" smtClean="0">
                <a:latin typeface="Tahoma" panose="020B0604030504040204" pitchFamily="34" charset="0"/>
                <a:ea typeface="Tahoma" panose="020B0604030504040204" pitchFamily="34" charset="0"/>
                <a:cs typeface="Tahoma" panose="020B0604030504040204" pitchFamily="34" charset="0"/>
              </a:rPr>
              <a:t> of </a:t>
            </a:r>
            <a:r>
              <a:rPr lang="pl-PL" sz="2000" dirty="0" err="1" smtClean="0">
                <a:latin typeface="Tahoma" panose="020B0604030504040204" pitchFamily="34" charset="0"/>
                <a:ea typeface="Tahoma" panose="020B0604030504040204" pitchFamily="34" charset="0"/>
                <a:cs typeface="Tahoma" panose="020B0604030504040204" pitchFamily="34" charset="0"/>
              </a:rPr>
              <a:t>foil</a:t>
            </a:r>
            <a:r>
              <a:rPr lang="pl-PL" sz="2000" dirty="0" smtClean="0">
                <a:latin typeface="Tahoma" panose="020B0604030504040204" pitchFamily="34" charset="0"/>
                <a:ea typeface="Tahoma" panose="020B0604030504040204" pitchFamily="34" charset="0"/>
                <a:cs typeface="Tahoma" panose="020B0604030504040204" pitchFamily="34" charset="0"/>
              </a:rPr>
              <a:t> </a:t>
            </a:r>
            <a:r>
              <a:rPr lang="pl-PL" sz="2000" dirty="0" err="1" smtClean="0">
                <a:latin typeface="Tahoma" panose="020B0604030504040204" pitchFamily="34" charset="0"/>
                <a:ea typeface="Tahoma" panose="020B0604030504040204" pitchFamily="34" charset="0"/>
                <a:cs typeface="Tahoma" panose="020B0604030504040204" pitchFamily="34" charset="0"/>
              </a:rPr>
              <a:t>used</a:t>
            </a:r>
            <a:r>
              <a:rPr lang="pl-PL" sz="2000" dirty="0" smtClean="0">
                <a:latin typeface="Tahoma" panose="020B0604030504040204" pitchFamily="34" charset="0"/>
                <a:ea typeface="Tahoma" panose="020B0604030504040204" pitchFamily="34" charset="0"/>
                <a:cs typeface="Tahoma" panose="020B0604030504040204" pitchFamily="34" charset="0"/>
              </a:rPr>
              <a:t> for </a:t>
            </a:r>
            <a:r>
              <a:rPr lang="en-US" sz="2000" dirty="0" smtClean="0">
                <a:latin typeface="Tahoma" panose="020B0604030504040204" pitchFamily="34" charset="0"/>
                <a:ea typeface="Tahoma" panose="020B0604030504040204" pitchFamily="34" charset="0"/>
                <a:cs typeface="Tahoma" panose="020B0604030504040204" pitchFamily="34" charset="0"/>
              </a:rPr>
              <a:t>covering </a:t>
            </a:r>
            <a:r>
              <a:rPr lang="en-US" sz="2000" dirty="0">
                <a:latin typeface="Tahoma" panose="020B0604030504040204" pitchFamily="34" charset="0"/>
                <a:ea typeface="Tahoma" panose="020B0604030504040204" pitchFamily="34" charset="0"/>
                <a:cs typeface="Tahoma" panose="020B0604030504040204" pitchFamily="34" charset="0"/>
              </a:rPr>
              <a:t>or </a:t>
            </a:r>
            <a:r>
              <a:rPr lang="en-US" sz="2000" dirty="0" smtClean="0">
                <a:latin typeface="Tahoma" panose="020B0604030504040204" pitchFamily="34" charset="0"/>
                <a:ea typeface="Tahoma" panose="020B0604030504040204" pitchFamily="34" charset="0"/>
                <a:cs typeface="Tahoma" panose="020B0604030504040204" pitchFamily="34" charset="0"/>
              </a:rPr>
              <a:t>wrapping</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pl-PL" dirty="0"/>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53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France</a:t>
            </a:r>
            <a:endParaRPr lang="nl-NL" dirty="0"/>
          </a:p>
        </p:txBody>
      </p:sp>
    </p:spTree>
    <p:extLst>
      <p:ext uri="{BB962C8B-B14F-4D97-AF65-F5344CB8AC3E}">
        <p14:creationId xmlns:p14="http://schemas.microsoft.com/office/powerpoint/2010/main" val="3573042811"/>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pSp>
        <p:nvGrpSpPr>
          <p:cNvPr id="4" name="Groupe 3"/>
          <p:cNvGrpSpPr/>
          <p:nvPr/>
        </p:nvGrpSpPr>
        <p:grpSpPr>
          <a:xfrm>
            <a:off x="1516434" y="1886906"/>
            <a:ext cx="4597246" cy="4434496"/>
            <a:chOff x="0" y="0"/>
            <a:chExt cx="3695700" cy="381508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l="4646" r="9513"/>
            <a:stretch/>
          </p:blipFill>
          <p:spPr bwMode="auto">
            <a:xfrm>
              <a:off x="0" y="0"/>
              <a:ext cx="3695700" cy="3590925"/>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687" t="4610" r="-1" b="12509"/>
            <a:stretch/>
          </p:blipFill>
          <p:spPr bwMode="auto">
            <a:xfrm>
              <a:off x="3276600" y="3130550"/>
              <a:ext cx="383540" cy="684530"/>
            </a:xfrm>
            <a:prstGeom prst="rect">
              <a:avLst/>
            </a:prstGeom>
            <a:ln>
              <a:noFill/>
            </a:ln>
            <a:extLst>
              <a:ext uri="{53640926-AAD7-44D8-BBD7-CCE9431645EC}">
                <a14:shadowObscured xmlns:a14="http://schemas.microsoft.com/office/drawing/2010/main"/>
              </a:ext>
            </a:extLst>
          </p:spPr>
        </p:pic>
      </p:grpSp>
      <p:graphicFrame>
        <p:nvGraphicFramePr>
          <p:cNvPr id="8" name="Tableau 7"/>
          <p:cNvGraphicFramePr>
            <a:graphicFrameLocks noGrp="1"/>
          </p:cNvGraphicFramePr>
          <p:nvPr>
            <p:extLst/>
          </p:nvPr>
        </p:nvGraphicFramePr>
        <p:xfrm>
          <a:off x="6331029" y="2626517"/>
          <a:ext cx="2427960" cy="3217392"/>
        </p:xfrm>
        <a:graphic>
          <a:graphicData uri="http://schemas.openxmlformats.org/drawingml/2006/table">
            <a:tbl>
              <a:tblPr firstRow="1" firstCol="1" bandRow="1"/>
              <a:tblGrid>
                <a:gridCol w="397181">
                  <a:extLst>
                    <a:ext uri="{9D8B030D-6E8A-4147-A177-3AD203B41FA5}">
                      <a16:colId xmlns:a16="http://schemas.microsoft.com/office/drawing/2014/main" val="20000"/>
                    </a:ext>
                  </a:extLst>
                </a:gridCol>
                <a:gridCol w="2030779">
                  <a:extLst>
                    <a:ext uri="{9D8B030D-6E8A-4147-A177-3AD203B41FA5}">
                      <a16:colId xmlns:a16="http://schemas.microsoft.com/office/drawing/2014/main" val="20001"/>
                    </a:ext>
                  </a:extLst>
                </a:gridCol>
              </a:tblGrid>
              <a:tr h="402174">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100"/>
                    </a:solidFill>
                  </a:tcPr>
                </a:tc>
                <a:tc>
                  <a:txBody>
                    <a:bodyPr/>
                    <a:lstStyle/>
                    <a:p>
                      <a:pPr algn="r">
                        <a:lnSpc>
                          <a:spcPct val="107000"/>
                        </a:lnSpc>
                        <a:spcAft>
                          <a:spcPts val="0"/>
                        </a:spcAft>
                      </a:pPr>
                      <a:r>
                        <a:rPr lang="fr-FR"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Crop</a:t>
                      </a: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area </a:t>
                      </a:r>
                      <a:r>
                        <a:rPr lang="fr-FR"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with</a:t>
                      </a: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few </a:t>
                      </a:r>
                      <a:r>
                        <a:rPr lang="fr-FR"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livestock</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21E"/>
                    </a:solidFill>
                  </a:tcPr>
                </a:tc>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Crop + livestock area</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650"/>
                    </a:solidFill>
                  </a:tcPr>
                </a:tc>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Grassland area from North West</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795E"/>
                    </a:solidFill>
                  </a:tcPr>
                </a:tc>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Grassland area from Center and East</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3192"/>
                    </a:solidFill>
                  </a:tcPr>
                </a:tc>
                <a:tc>
                  <a:txBody>
                    <a:bodyPr/>
                    <a:lstStyle/>
                    <a:p>
                      <a:pPr algn="r">
                        <a:lnSpc>
                          <a:spcPct val="107000"/>
                        </a:lnSpc>
                        <a:spcAft>
                          <a:spcPts val="0"/>
                        </a:spcAft>
                      </a:pPr>
                      <a:r>
                        <a:rPr lang="fr-FR"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Fodder</a:t>
                      </a: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crop</a:t>
                      </a: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area</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0088"/>
                    </a:solidFill>
                  </a:tcPr>
                </a:tc>
                <a:tc>
                  <a:txBody>
                    <a:bodyPr/>
                    <a:lstStyle/>
                    <a:p>
                      <a:pPr algn="r">
                        <a:lnSpc>
                          <a:spcPct val="107000"/>
                        </a:lnSpc>
                        <a:spcAft>
                          <a:spcPts val="0"/>
                        </a:spcAft>
                      </a:pP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Pastoral area</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5746"/>
                    </a:solidFill>
                  </a:tcPr>
                </a:tc>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Humid mountain</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1F20"/>
                    </a:solidFill>
                  </a:tcPr>
                </a:tc>
                <a:tc>
                  <a:txBody>
                    <a:bodyPr/>
                    <a:lstStyle/>
                    <a:p>
                      <a:pPr algn="r">
                        <a:lnSpc>
                          <a:spcPct val="107000"/>
                        </a:lnSpc>
                        <a:spcAft>
                          <a:spcPts val="0"/>
                        </a:spcAft>
                      </a:pP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Highland</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ZoneTexte 10"/>
          <p:cNvSpPr txBox="1"/>
          <p:nvPr/>
        </p:nvSpPr>
        <p:spPr>
          <a:xfrm>
            <a:off x="393396" y="1115869"/>
            <a:ext cx="3326081"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Main herbivores system:</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beef</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cattle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&amp;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meat</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sheep</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goat</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Horses</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p:cNvSpPr txBox="1"/>
          <p:nvPr/>
        </p:nvSpPr>
        <p:spPr>
          <a:xfrm>
            <a:off x="7693551" y="6321402"/>
            <a:ext cx="121443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SCEES</a:t>
            </a:r>
          </a:p>
        </p:txBody>
      </p:sp>
      <p:sp>
        <p:nvSpPr>
          <p:cNvPr id="7" name="Rechthoek 6"/>
          <p:cNvSpPr/>
          <p:nvPr/>
        </p:nvSpPr>
        <p:spPr>
          <a:xfrm>
            <a:off x="393396" y="412282"/>
            <a:ext cx="401071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Main </a:t>
            </a:r>
            <a:r>
              <a:rPr kumimoji="0" lang="fr-FR" sz="2400" b="1" i="0" u="none" strike="noStrike" kern="1200" cap="none" spc="0" normalizeH="0" baseline="0" noProof="0" dirty="0" err="1">
                <a:ln>
                  <a:noFill/>
                </a:ln>
                <a:solidFill>
                  <a:prstClr val="black"/>
                </a:solidFill>
                <a:effectLst/>
                <a:uLnTx/>
                <a:uFillTx/>
                <a:latin typeface="Calibri"/>
                <a:ea typeface="+mn-ea"/>
                <a:cs typeface="+mn-cs"/>
              </a:rPr>
              <a:t>livestock</a:t>
            </a:r>
            <a:r>
              <a:rPr kumimoji="0" lang="fr-FR" sz="2400" b="1" i="0" u="none" strike="noStrike" kern="1200" cap="none" spc="0" normalizeH="0" baseline="0" noProof="0" dirty="0">
                <a:ln>
                  <a:noFill/>
                </a:ln>
                <a:solidFill>
                  <a:prstClr val="black"/>
                </a:solidFill>
                <a:effectLst/>
                <a:uLnTx/>
                <a:uFillTx/>
                <a:latin typeface="Calibri"/>
                <a:ea typeface="+mn-ea"/>
                <a:cs typeface="+mn-cs"/>
              </a:rPr>
              <a:t> areas in France</a:t>
            </a:r>
          </a:p>
        </p:txBody>
      </p:sp>
    </p:spTree>
    <p:extLst>
      <p:ext uri="{BB962C8B-B14F-4D97-AF65-F5344CB8AC3E}">
        <p14:creationId xmlns:p14="http://schemas.microsoft.com/office/powerpoint/2010/main" val="3687263295"/>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6880" y="365125"/>
            <a:ext cx="7659819" cy="1325563"/>
          </a:xfrm>
          <a:prstGeom prst="rect">
            <a:avLst/>
          </a:prstGeom>
        </p:spPr>
        <p:txBody>
          <a:bodyPr/>
          <a:lstStyle/>
          <a:p>
            <a:pPr algn="l"/>
            <a:r>
              <a:rPr lang="fr-FR" sz="2400" dirty="0" smtClean="0">
                <a:solidFill>
                  <a:schemeClr val="tx1"/>
                </a:solidFill>
              </a:rPr>
              <a:t>Key </a:t>
            </a:r>
            <a:r>
              <a:rPr lang="fr-FR" sz="2400" dirty="0" err="1" smtClean="0">
                <a:solidFill>
                  <a:schemeClr val="tx1"/>
                </a:solidFill>
              </a:rPr>
              <a:t>numbers</a:t>
            </a:r>
            <a:r>
              <a:rPr lang="fr-FR" sz="2400" dirty="0" smtClean="0">
                <a:solidFill>
                  <a:schemeClr val="tx1"/>
                </a:solidFill>
              </a:rPr>
              <a:t> on </a:t>
            </a:r>
            <a:r>
              <a:rPr lang="fr-FR" sz="2400" dirty="0" err="1" smtClean="0">
                <a:solidFill>
                  <a:schemeClr val="tx1"/>
                </a:solidFill>
              </a:rPr>
              <a:t>cows</a:t>
            </a:r>
            <a:r>
              <a:rPr lang="fr-FR" sz="2400" dirty="0" smtClean="0">
                <a:solidFill>
                  <a:schemeClr val="tx1"/>
                </a:solidFill>
              </a:rPr>
              <a:t> of France</a:t>
            </a:r>
            <a:endParaRPr lang="fr-FR" sz="2400" dirty="0">
              <a:solidFill>
                <a:schemeClr val="tx1"/>
              </a:solidFill>
            </a:endParaRPr>
          </a:p>
        </p:txBody>
      </p:sp>
      <p:graphicFrame>
        <p:nvGraphicFramePr>
          <p:cNvPr id="4" name="Espace réservé du contenu 3"/>
          <p:cNvGraphicFramePr>
            <a:graphicFrameLocks noGrp="1"/>
          </p:cNvGraphicFramePr>
          <p:nvPr>
            <p:ph idx="4294967295"/>
            <p:extLst/>
          </p:nvPr>
        </p:nvGraphicFramePr>
        <p:xfrm>
          <a:off x="467513" y="1801415"/>
          <a:ext cx="7886700" cy="1272540"/>
        </p:xfrm>
        <a:graphic>
          <a:graphicData uri="http://schemas.openxmlformats.org/drawingml/2006/table">
            <a:tbl>
              <a:tblPr firstRow="1" bandRow="1">
                <a:tableStyleId>{F5AB1C69-6EDB-4FF4-983F-18BD219EF322}</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78130">
                <a:tc>
                  <a:txBody>
                    <a:bodyPr/>
                    <a:lstStyle/>
                    <a:p>
                      <a:r>
                        <a:rPr lang="fr-FR" sz="1400" dirty="0" err="1" smtClean="0"/>
                        <a:t>Criterion</a:t>
                      </a:r>
                      <a:endParaRPr lang="fr-FR" sz="1400" dirty="0"/>
                    </a:p>
                  </a:txBody>
                  <a:tcPr marL="68580" marR="68580" marT="34290" marB="34290"/>
                </a:tc>
                <a:tc>
                  <a:txBody>
                    <a:bodyPr/>
                    <a:lstStyle/>
                    <a:p>
                      <a:r>
                        <a:rPr lang="fr-FR" sz="1400" dirty="0" err="1" smtClean="0"/>
                        <a:t>Before</a:t>
                      </a:r>
                      <a:r>
                        <a:rPr lang="fr-FR" sz="1400" dirty="0" smtClean="0"/>
                        <a:t> quota </a:t>
                      </a:r>
                      <a:r>
                        <a:rPr lang="fr-FR" sz="1400" dirty="0" err="1" smtClean="0"/>
                        <a:t>milk</a:t>
                      </a:r>
                      <a:endParaRPr lang="fr-FR" sz="1400" dirty="0"/>
                    </a:p>
                  </a:txBody>
                  <a:tcPr marL="68580" marR="68580" marT="34290" marB="34290"/>
                </a:tc>
                <a:tc>
                  <a:txBody>
                    <a:bodyPr/>
                    <a:lstStyle/>
                    <a:p>
                      <a:r>
                        <a:rPr lang="fr-FR" sz="1400" dirty="0" smtClean="0"/>
                        <a:t>2017</a:t>
                      </a:r>
                      <a:endParaRPr lang="fr-FR" sz="1400" dirty="0"/>
                    </a:p>
                  </a:txBody>
                  <a:tcPr marL="68580" marR="68580" marT="34290" marB="34290"/>
                </a:tc>
                <a:tc>
                  <a:txBody>
                    <a:bodyPr/>
                    <a:lstStyle/>
                    <a:p>
                      <a:r>
                        <a:rPr lang="fr-FR" sz="1400" dirty="0" smtClean="0"/>
                        <a:t>Main </a:t>
                      </a:r>
                      <a:r>
                        <a:rPr lang="fr-FR" sz="1400" dirty="0" err="1" smtClean="0"/>
                        <a:t>breeds</a:t>
                      </a:r>
                      <a:endParaRPr lang="fr-FR" sz="1400" dirty="0"/>
                    </a:p>
                  </a:txBody>
                  <a:tcPr marL="68580" marR="68580" marT="34290" marB="34290"/>
                </a:tc>
                <a:tc>
                  <a:txBody>
                    <a:bodyPr/>
                    <a:lstStyle/>
                    <a:p>
                      <a:r>
                        <a:rPr lang="fr-FR" sz="1400" dirty="0" err="1" smtClean="0"/>
                        <a:t>Secondary</a:t>
                      </a:r>
                      <a:r>
                        <a:rPr lang="fr-FR" sz="1400" baseline="0" dirty="0" smtClean="0"/>
                        <a:t> </a:t>
                      </a:r>
                      <a:r>
                        <a:rPr lang="fr-FR" sz="1400" baseline="0" dirty="0" err="1" smtClean="0"/>
                        <a:t>breeds</a:t>
                      </a:r>
                      <a:endParaRPr lang="fr-FR" sz="1400" dirty="0"/>
                    </a:p>
                  </a:txBody>
                  <a:tcPr marL="68580" marR="68580" marT="34290" marB="34290"/>
                </a:tc>
                <a:extLst>
                  <a:ext uri="{0D108BD9-81ED-4DB2-BD59-A6C34878D82A}">
                    <a16:rowId xmlns:a16="http://schemas.microsoft.com/office/drawing/2014/main" val="10000"/>
                  </a:ext>
                </a:extLst>
              </a:tr>
              <a:tr h="278130">
                <a:tc>
                  <a:txBody>
                    <a:bodyPr/>
                    <a:lstStyle/>
                    <a:p>
                      <a:r>
                        <a:rPr lang="fr-FR" sz="1400" dirty="0" err="1" smtClean="0"/>
                        <a:t>Dairy</a:t>
                      </a:r>
                      <a:endParaRPr lang="fr-FR" sz="1400" dirty="0"/>
                    </a:p>
                  </a:txBody>
                  <a:tcPr marL="68580" marR="68580" marT="34290" marB="34290"/>
                </a:tc>
                <a:tc>
                  <a:txBody>
                    <a:bodyPr/>
                    <a:lstStyle/>
                    <a:p>
                      <a:r>
                        <a:rPr lang="fr-FR" sz="1400" dirty="0" smtClean="0"/>
                        <a:t>7.2 million </a:t>
                      </a:r>
                      <a:r>
                        <a:rPr lang="fr-FR" sz="1400" dirty="0" err="1" smtClean="0"/>
                        <a:t>cows</a:t>
                      </a:r>
                      <a:endParaRPr lang="fr-FR" sz="1400" dirty="0"/>
                    </a:p>
                  </a:txBody>
                  <a:tcPr marL="68580" marR="68580" marT="34290" marB="34290"/>
                </a:tc>
                <a:tc>
                  <a:txBody>
                    <a:bodyPr/>
                    <a:lstStyle/>
                    <a:p>
                      <a:r>
                        <a:rPr lang="fr-FR" sz="1400" dirty="0" smtClean="0"/>
                        <a:t>3.8 million</a:t>
                      </a:r>
                      <a:endParaRPr lang="fr-FR" sz="1400" dirty="0"/>
                    </a:p>
                  </a:txBody>
                  <a:tcPr marL="68580" marR="68580" marT="34290" marB="34290"/>
                </a:tc>
                <a:tc>
                  <a:txBody>
                    <a:bodyPr/>
                    <a:lstStyle/>
                    <a:p>
                      <a:r>
                        <a:rPr lang="fr-FR" sz="1400" dirty="0" err="1" smtClean="0"/>
                        <a:t>Prim’Holstein</a:t>
                      </a:r>
                      <a:endParaRPr lang="fr-FR" sz="1400" dirty="0"/>
                    </a:p>
                  </a:txBody>
                  <a:tcPr marL="68580" marR="68580" marT="34290" marB="34290"/>
                </a:tc>
                <a:tc>
                  <a:txBody>
                    <a:bodyPr/>
                    <a:lstStyle/>
                    <a:p>
                      <a:r>
                        <a:rPr lang="fr-FR" sz="1400" dirty="0" err="1" smtClean="0"/>
                        <a:t>Montbeliard</a:t>
                      </a:r>
                      <a:r>
                        <a:rPr lang="fr-FR" sz="1400" dirty="0" smtClean="0"/>
                        <a:t>, Normand</a:t>
                      </a:r>
                      <a:endParaRPr lang="fr-FR" sz="1400" dirty="0"/>
                    </a:p>
                  </a:txBody>
                  <a:tcPr marL="68580" marR="68580" marT="34290" marB="34290"/>
                </a:tc>
                <a:extLst>
                  <a:ext uri="{0D108BD9-81ED-4DB2-BD59-A6C34878D82A}">
                    <a16:rowId xmlns:a16="http://schemas.microsoft.com/office/drawing/2014/main" val="10001"/>
                  </a:ext>
                </a:extLst>
              </a:tr>
              <a:tr h="377190">
                <a:tc>
                  <a:txBody>
                    <a:bodyPr/>
                    <a:lstStyle/>
                    <a:p>
                      <a:r>
                        <a:rPr lang="fr-FR" sz="1400" dirty="0" err="1" smtClean="0"/>
                        <a:t>Beef</a:t>
                      </a:r>
                      <a:endParaRPr lang="fr-FR" sz="1400" dirty="0"/>
                    </a:p>
                  </a:txBody>
                  <a:tcPr marL="68580" marR="68580" marT="34290" marB="34290"/>
                </a:tc>
                <a:tc>
                  <a:txBody>
                    <a:bodyPr/>
                    <a:lstStyle/>
                    <a:p>
                      <a:r>
                        <a:rPr lang="fr-FR" sz="1400" dirty="0" smtClean="0"/>
                        <a:t>2.9 million </a:t>
                      </a:r>
                      <a:r>
                        <a:rPr lang="fr-FR" sz="1400" dirty="0" err="1" smtClean="0"/>
                        <a:t>cows</a:t>
                      </a:r>
                      <a:endParaRPr lang="fr-FR" sz="1400" dirty="0"/>
                    </a:p>
                  </a:txBody>
                  <a:tcPr marL="68580" marR="68580" marT="34290" marB="34290"/>
                </a:tc>
                <a:tc>
                  <a:txBody>
                    <a:bodyPr/>
                    <a:lstStyle/>
                    <a:p>
                      <a:r>
                        <a:rPr lang="fr-FR" sz="1400" dirty="0" smtClean="0"/>
                        <a:t>4 million</a:t>
                      </a:r>
                      <a:endParaRPr lang="fr-FR" sz="1400" dirty="0"/>
                    </a:p>
                  </a:txBody>
                  <a:tcPr marL="68580" marR="68580" marT="34290" marB="34290"/>
                </a:tc>
                <a:tc>
                  <a:txBody>
                    <a:bodyPr/>
                    <a:lstStyle/>
                    <a:p>
                      <a:r>
                        <a:rPr lang="fr-FR" sz="1400" dirty="0" smtClean="0"/>
                        <a:t>Charolais, Limousin</a:t>
                      </a:r>
                      <a:endParaRPr lang="fr-FR" sz="1400" dirty="0"/>
                    </a:p>
                  </a:txBody>
                  <a:tcPr marL="68580" marR="68580" marT="34290" marB="34290"/>
                </a:tc>
                <a:tc>
                  <a:txBody>
                    <a:bodyPr/>
                    <a:lstStyle/>
                    <a:p>
                      <a:r>
                        <a:rPr lang="fr-FR" sz="1400" dirty="0" smtClean="0"/>
                        <a:t>Blond</a:t>
                      </a:r>
                      <a:r>
                        <a:rPr lang="fr-FR" sz="1400" baseline="0" dirty="0" smtClean="0"/>
                        <a:t> d’Aquitaine, Salers, Aubrac</a:t>
                      </a:r>
                      <a:endParaRPr lang="fr-FR" sz="1400" dirty="0"/>
                    </a:p>
                  </a:txBody>
                  <a:tcPr marL="68580" marR="68580" marT="34290" marB="34290"/>
                </a:tc>
                <a:extLst>
                  <a:ext uri="{0D108BD9-81ED-4DB2-BD59-A6C34878D82A}">
                    <a16:rowId xmlns:a16="http://schemas.microsoft.com/office/drawing/2014/main" val="10002"/>
                  </a:ext>
                </a:extLst>
              </a:tr>
            </a:tbl>
          </a:graphicData>
        </a:graphic>
      </p:graphicFrame>
      <p:sp>
        <p:nvSpPr>
          <p:cNvPr id="5" name="ZoneTexte 4"/>
          <p:cNvSpPr txBox="1"/>
          <p:nvPr/>
        </p:nvSpPr>
        <p:spPr>
          <a:xfrm>
            <a:off x="678656" y="3779044"/>
            <a:ext cx="3267702" cy="2246769"/>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Milk volume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25 billion of litres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20 % variation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between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highest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lowest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month</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delivery</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In 2019,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expect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1 billion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organic</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milk</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4572000" y="3779043"/>
            <a:ext cx="3714750" cy="1631216"/>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Suckler</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cows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48% are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hold</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(~2 million) by 21 %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beef</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farmers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who</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have more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than</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70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cows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herd</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Main production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weanlings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sold</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on store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market</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(64%)</a:t>
            </a:r>
          </a:p>
        </p:txBody>
      </p:sp>
      <p:sp>
        <p:nvSpPr>
          <p:cNvPr id="7" name="ZoneTexte 6"/>
          <p:cNvSpPr txBox="1"/>
          <p:nvPr/>
        </p:nvSpPr>
        <p:spPr>
          <a:xfrm>
            <a:off x="7139775" y="5656481"/>
            <a:ext cx="121443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GEB – Institut de l’Elevage, 2018</a:t>
            </a:r>
          </a:p>
        </p:txBody>
      </p:sp>
    </p:spTree>
    <p:extLst>
      <p:ext uri="{BB962C8B-B14F-4D97-AF65-F5344CB8AC3E}">
        <p14:creationId xmlns:p14="http://schemas.microsoft.com/office/powerpoint/2010/main" val="341321951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0631" y="392112"/>
            <a:ext cx="7886700" cy="739775"/>
          </a:xfrm>
          <a:prstGeom prst="rect">
            <a:avLst/>
          </a:prstGeom>
        </p:spPr>
        <p:txBody>
          <a:bodyPr>
            <a:normAutofit/>
          </a:bodyPr>
          <a:lstStyle/>
          <a:p>
            <a:pPr algn="l"/>
            <a:r>
              <a:rPr lang="fr-FR" sz="2400" dirty="0">
                <a:solidFill>
                  <a:schemeClr val="tx1"/>
                </a:solidFill>
              </a:rPr>
              <a:t>Classification of French </a:t>
            </a:r>
            <a:r>
              <a:rPr lang="fr-FR" sz="2400" dirty="0" err="1">
                <a:solidFill>
                  <a:schemeClr val="tx1"/>
                </a:solidFill>
              </a:rPr>
              <a:t>dairy</a:t>
            </a:r>
            <a:r>
              <a:rPr lang="fr-FR" sz="2400" dirty="0">
                <a:solidFill>
                  <a:schemeClr val="tx1"/>
                </a:solidFill>
              </a:rPr>
              <a:t> system </a:t>
            </a:r>
            <a:r>
              <a:rPr lang="fr-FR" sz="2400" dirty="0" err="1">
                <a:solidFill>
                  <a:schemeClr val="tx1"/>
                </a:solidFill>
              </a:rPr>
              <a:t>from</a:t>
            </a:r>
            <a:r>
              <a:rPr lang="fr-FR" sz="2400" dirty="0">
                <a:solidFill>
                  <a:schemeClr val="tx1"/>
                </a:solidFill>
              </a:rPr>
              <a:t> </a:t>
            </a:r>
            <a:r>
              <a:rPr lang="fr-FR" sz="2400" dirty="0" err="1">
                <a:solidFill>
                  <a:schemeClr val="tx1"/>
                </a:solidFill>
              </a:rPr>
              <a:t>cows</a:t>
            </a:r>
            <a:endParaRPr lang="fr-FR" sz="2400" dirty="0">
              <a:solidFill>
                <a:schemeClr val="tx1"/>
              </a:solidFill>
            </a:endParaRPr>
          </a:p>
        </p:txBody>
      </p:sp>
      <p:pic>
        <p:nvPicPr>
          <p:cNvPr id="4" name="Afbeelding 1"/>
          <p:cNvPicPr>
            <a:picLocks noGrp="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71260" y="1265035"/>
            <a:ext cx="8518358" cy="4737207"/>
          </a:xfrm>
          <a:prstGeom prst="rect">
            <a:avLst/>
          </a:prstGeom>
          <a:noFill/>
        </p:spPr>
      </p:pic>
    </p:spTree>
    <p:extLst>
      <p:ext uri="{BB962C8B-B14F-4D97-AF65-F5344CB8AC3E}">
        <p14:creationId xmlns:p14="http://schemas.microsoft.com/office/powerpoint/2010/main" val="1450981597"/>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42790" y="628122"/>
            <a:ext cx="7886700" cy="1325563"/>
          </a:xfrm>
          <a:prstGeom prst="rect">
            <a:avLst/>
          </a:prstGeom>
        </p:spPr>
        <p:txBody>
          <a:bodyPr>
            <a:normAutofit/>
          </a:bodyPr>
          <a:lstStyle/>
          <a:p>
            <a:pPr algn="l"/>
            <a:r>
              <a:rPr lang="fr-FR" sz="2400" b="1" dirty="0" err="1" smtClean="0">
                <a:solidFill>
                  <a:schemeClr val="tx1"/>
                </a:solidFill>
              </a:rPr>
              <a:t>Grazing</a:t>
            </a:r>
            <a:r>
              <a:rPr lang="fr-FR" sz="2400" b="1" dirty="0" smtClean="0">
                <a:solidFill>
                  <a:schemeClr val="tx1"/>
                </a:solidFill>
              </a:rPr>
              <a:t> in relation to the ration </a:t>
            </a:r>
            <a:endParaRPr lang="fr-FR" sz="2400" b="1" dirty="0">
              <a:solidFill>
                <a:schemeClr val="tx1"/>
              </a:solidFill>
            </a:endParaRPr>
          </a:p>
        </p:txBody>
      </p:sp>
      <p:grpSp>
        <p:nvGrpSpPr>
          <p:cNvPr id="4" name="Groupe 3"/>
          <p:cNvGrpSpPr/>
          <p:nvPr/>
        </p:nvGrpSpPr>
        <p:grpSpPr>
          <a:xfrm>
            <a:off x="80187" y="1564298"/>
            <a:ext cx="3669468" cy="3757761"/>
            <a:chOff x="-436837" y="0"/>
            <a:chExt cx="4660857" cy="3023870"/>
          </a:xfrm>
        </p:grpSpPr>
        <p:grpSp>
          <p:nvGrpSpPr>
            <p:cNvPr id="5" name="Groupe 4"/>
            <p:cNvGrpSpPr/>
            <p:nvPr/>
          </p:nvGrpSpPr>
          <p:grpSpPr>
            <a:xfrm>
              <a:off x="-436837" y="1291347"/>
              <a:ext cx="919120" cy="1494479"/>
              <a:chOff x="-436837" y="-4053"/>
              <a:chExt cx="919120" cy="1494479"/>
            </a:xfrm>
          </p:grpSpPr>
          <p:sp>
            <p:nvSpPr>
              <p:cNvPr id="7" name="Zone de texte 40"/>
              <p:cNvSpPr txBox="1"/>
              <p:nvPr/>
            </p:nvSpPr>
            <p:spPr>
              <a:xfrm>
                <a:off x="-381717" y="-4053"/>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&gt;=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Zone de texte 41"/>
              <p:cNvSpPr txBox="1"/>
              <p:nvPr/>
            </p:nvSpPr>
            <p:spPr>
              <a:xfrm>
                <a:off x="-394100" y="12646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0.6 - 0.8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Zone de texte 42"/>
              <p:cNvSpPr txBox="1"/>
              <p:nvPr/>
            </p:nvSpPr>
            <p:spPr>
              <a:xfrm>
                <a:off x="-394100" y="2648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0.4 - 0.6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43"/>
              <p:cNvSpPr txBox="1"/>
              <p:nvPr/>
            </p:nvSpPr>
            <p:spPr>
              <a:xfrm>
                <a:off x="-394100" y="5061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0.2 - 0.4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44"/>
              <p:cNvSpPr txBox="1"/>
              <p:nvPr/>
            </p:nvSpPr>
            <p:spPr>
              <a:xfrm>
                <a:off x="-420046" y="779226"/>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0.1 - 0.2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45"/>
              <p:cNvSpPr txBox="1"/>
              <p:nvPr/>
            </p:nvSpPr>
            <p:spPr>
              <a:xfrm>
                <a:off x="-436837" y="101994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0 - 0.1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Zone de texte 46"/>
              <p:cNvSpPr txBox="1"/>
              <p:nvPr/>
            </p:nvSpPr>
            <p:spPr>
              <a:xfrm>
                <a:off x="-420046" y="1293576"/>
                <a:ext cx="864000" cy="196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No </a:t>
                </a:r>
                <a:r>
                  <a:rPr kumimoji="0" lang="fr-FR" sz="750"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grazing</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8000" y="0"/>
              <a:ext cx="3716020" cy="3023870"/>
            </a:xfrm>
            <a:prstGeom prst="rect">
              <a:avLst/>
            </a:prstGeom>
            <a:ln>
              <a:noFill/>
            </a:ln>
            <a:extLst>
              <a:ext uri="{53640926-AAD7-44D8-BBD7-CCE9431645EC}">
                <a14:shadowObscured xmlns:a14="http://schemas.microsoft.com/office/drawing/2010/main"/>
              </a:ext>
            </a:extLst>
          </p:spPr>
        </p:pic>
      </p:grpSp>
      <p:grpSp>
        <p:nvGrpSpPr>
          <p:cNvPr id="18" name="Groupe 17"/>
          <p:cNvGrpSpPr/>
          <p:nvPr/>
        </p:nvGrpSpPr>
        <p:grpSpPr>
          <a:xfrm>
            <a:off x="3771901" y="1595044"/>
            <a:ext cx="4945837" cy="3674998"/>
            <a:chOff x="5029200" y="1857375"/>
            <a:chExt cx="6353175" cy="4026347"/>
          </a:xfrm>
        </p:grpSpPr>
        <p:pic>
          <p:nvPicPr>
            <p:cNvPr id="14" name="Image 13"/>
            <p:cNvPicPr/>
            <p:nvPr/>
          </p:nvPicPr>
          <p:blipFill>
            <a:blip r:embed="rId3"/>
            <a:stretch>
              <a:fillRect/>
            </a:stretch>
          </p:blipFill>
          <p:spPr>
            <a:xfrm>
              <a:off x="5029200" y="1857375"/>
              <a:ext cx="6324599" cy="3950335"/>
            </a:xfrm>
            <a:prstGeom prst="rect">
              <a:avLst/>
            </a:prstGeom>
          </p:spPr>
        </p:pic>
        <p:sp>
          <p:nvSpPr>
            <p:cNvPr id="15" name="ZoneTexte 14"/>
            <p:cNvSpPr txBox="1"/>
            <p:nvPr/>
          </p:nvSpPr>
          <p:spPr>
            <a:xfrm>
              <a:off x="5457824" y="5483613"/>
              <a:ext cx="4286251" cy="400109"/>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J    F   M    A    M    J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J</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     S     O    N   D</a:t>
              </a:r>
            </a:p>
          </p:txBody>
        </p:sp>
        <p:sp>
          <p:nvSpPr>
            <p:cNvPr id="16" name="ZoneTexte 15"/>
            <p:cNvSpPr txBox="1"/>
            <p:nvPr/>
          </p:nvSpPr>
          <p:spPr>
            <a:xfrm>
              <a:off x="9591675" y="2124075"/>
              <a:ext cx="1638300" cy="1508105"/>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Evolution of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dairy</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cow</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ration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throughout</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year</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a:off x="9744075" y="3894143"/>
              <a:ext cx="1638300" cy="160043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Minerals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grass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Hay</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Grass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Energy</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concentrate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Protein</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concentrate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ZoneTexte 18"/>
          <p:cNvSpPr txBox="1"/>
          <p:nvPr/>
        </p:nvSpPr>
        <p:spPr>
          <a:xfrm>
            <a:off x="228307" y="2095373"/>
            <a:ext cx="1090642" cy="92333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Accessible area for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grazing</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per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cow</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p:cNvSpPr txBox="1"/>
          <p:nvPr/>
        </p:nvSpPr>
        <p:spPr>
          <a:xfrm>
            <a:off x="7450931" y="5403404"/>
            <a:ext cx="1260559"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Observatoire des élevages laitiers</a:t>
            </a:r>
          </a:p>
        </p:txBody>
      </p:sp>
      <p:sp>
        <p:nvSpPr>
          <p:cNvPr id="3" name="Rechthoek 2"/>
          <p:cNvSpPr/>
          <p:nvPr/>
        </p:nvSpPr>
        <p:spPr>
          <a:xfrm>
            <a:off x="3749655" y="1505666"/>
            <a:ext cx="5160589"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hthoek 20"/>
          <p:cNvSpPr/>
          <p:nvPr/>
        </p:nvSpPr>
        <p:spPr>
          <a:xfrm>
            <a:off x="57388" y="1505666"/>
            <a:ext cx="3515760"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82213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816" y="710630"/>
            <a:ext cx="6439227" cy="834391"/>
          </a:xfrm>
        </p:spPr>
        <p:txBody>
          <a:bodyPr/>
          <a:lstStyle/>
          <a:p>
            <a:r>
              <a:rPr lang="en-US" sz="2400" dirty="0">
                <a:solidFill>
                  <a:schemeClr val="tx1"/>
                </a:solidFill>
                <a:latin typeface="+mn-lt"/>
              </a:rPr>
              <a:t>Semi-natural pastures are more </a:t>
            </a:r>
            <a:r>
              <a:rPr lang="en-US" sz="2400" dirty="0" smtClean="0">
                <a:solidFill>
                  <a:schemeClr val="tx1"/>
                </a:solidFill>
                <a:latin typeface="+mn-lt"/>
              </a:rPr>
              <a:t>species-diverse than temporary grassland</a:t>
            </a:r>
            <a:endParaRPr lang="es-ES" sz="2400" dirty="0">
              <a:solidFill>
                <a:schemeClr val="tx1"/>
              </a:solidFill>
              <a:latin typeface="+mn-lt"/>
            </a:endParaRPr>
          </a:p>
        </p:txBody>
      </p:sp>
      <p:graphicFrame>
        <p:nvGraphicFramePr>
          <p:cNvPr id="4" name="Tabell 3"/>
          <p:cNvGraphicFramePr>
            <a:graphicFrameLocks noGrp="1"/>
          </p:cNvGraphicFramePr>
          <p:nvPr>
            <p:extLst/>
          </p:nvPr>
        </p:nvGraphicFramePr>
        <p:xfrm>
          <a:off x="283780" y="2025882"/>
          <a:ext cx="8734097" cy="2123440"/>
        </p:xfrm>
        <a:graphic>
          <a:graphicData uri="http://schemas.openxmlformats.org/drawingml/2006/table">
            <a:tbl>
              <a:tblPr firstRow="1" firstCol="1" bandRow="1">
                <a:tableStyleId>{F5AB1C69-6EDB-4FF4-983F-18BD219EF322}</a:tableStyleId>
              </a:tblPr>
              <a:tblGrid>
                <a:gridCol w="2917549">
                  <a:extLst>
                    <a:ext uri="{9D8B030D-6E8A-4147-A177-3AD203B41FA5}">
                      <a16:colId xmlns:a16="http://schemas.microsoft.com/office/drawing/2014/main" val="20000"/>
                    </a:ext>
                  </a:extLst>
                </a:gridCol>
                <a:gridCol w="2363893">
                  <a:extLst>
                    <a:ext uri="{9D8B030D-6E8A-4147-A177-3AD203B41FA5}">
                      <a16:colId xmlns:a16="http://schemas.microsoft.com/office/drawing/2014/main" val="20001"/>
                    </a:ext>
                  </a:extLst>
                </a:gridCol>
                <a:gridCol w="3452655">
                  <a:extLst>
                    <a:ext uri="{9D8B030D-6E8A-4147-A177-3AD203B41FA5}">
                      <a16:colId xmlns:a16="http://schemas.microsoft.com/office/drawing/2014/main" val="20002"/>
                    </a:ext>
                  </a:extLst>
                </a:gridCol>
              </a:tblGrid>
              <a:tr h="370840">
                <a:tc>
                  <a:txBody>
                    <a:bodyPr/>
                    <a:lstStyle/>
                    <a:p>
                      <a:r>
                        <a:rPr lang="sv-SE" sz="1800" kern="1200" baseline="0" dirty="0" smtClean="0"/>
                        <a:t>Vegetation </a:t>
                      </a:r>
                      <a:r>
                        <a:rPr lang="sv-SE" sz="1800" kern="1200" baseline="0" dirty="0" err="1" smtClean="0"/>
                        <a:t>type</a:t>
                      </a:r>
                      <a:r>
                        <a:rPr lang="sv-SE" sz="1800" kern="1200" baseline="0" dirty="0" smtClean="0"/>
                        <a:t> in semi-</a:t>
                      </a:r>
                      <a:r>
                        <a:rPr lang="sv-SE" sz="1800" kern="1200" baseline="0" dirty="0" err="1" smtClean="0"/>
                        <a:t>natural</a:t>
                      </a:r>
                      <a:r>
                        <a:rPr lang="sv-SE" sz="1800" kern="1200" baseline="0" dirty="0" smtClean="0"/>
                        <a:t> Swedish </a:t>
                      </a:r>
                      <a:r>
                        <a:rPr lang="sv-SE" sz="1800" kern="1200" baseline="0" dirty="0" err="1" smtClean="0"/>
                        <a:t>pastures</a:t>
                      </a:r>
                      <a:endParaRPr lang="en-US" sz="1800" b="1" kern="1200" baseline="0" dirty="0">
                        <a:solidFill>
                          <a:schemeClr val="lt1"/>
                        </a:solidFill>
                        <a:latin typeface="+mn-lt"/>
                        <a:ea typeface="+mn-ea"/>
                        <a:cs typeface="+mn-cs"/>
                      </a:endParaRPr>
                    </a:p>
                  </a:txBody>
                  <a:tcPr/>
                </a:tc>
                <a:tc>
                  <a:txBody>
                    <a:bodyPr/>
                    <a:lstStyle/>
                    <a:p>
                      <a:pPr algn="ctr"/>
                      <a:r>
                        <a:rPr lang="sv-SE" sz="1800" dirty="0" err="1" smtClean="0"/>
                        <a:t>Herbage</a:t>
                      </a:r>
                      <a:r>
                        <a:rPr lang="sv-SE" sz="1800" baseline="0" dirty="0" smtClean="0"/>
                        <a:t> </a:t>
                      </a:r>
                      <a:r>
                        <a:rPr lang="sv-SE" sz="1800" baseline="0" dirty="0" err="1" smtClean="0"/>
                        <a:t>mass</a:t>
                      </a:r>
                      <a:r>
                        <a:rPr lang="sv-SE" sz="1800" baseline="0" dirty="0" smtClean="0"/>
                        <a:t>, kg DM/ha and </a:t>
                      </a:r>
                      <a:r>
                        <a:rPr lang="sv-SE" sz="1800" baseline="0" dirty="0" err="1" smtClean="0"/>
                        <a:t>season</a:t>
                      </a:r>
                      <a:endParaRPr lang="en-US" sz="1800" dirty="0"/>
                    </a:p>
                  </a:txBody>
                  <a:tcPr/>
                </a:tc>
                <a:tc>
                  <a:txBody>
                    <a:bodyPr/>
                    <a:lstStyle/>
                    <a:p>
                      <a:pPr algn="ctr"/>
                      <a:r>
                        <a:rPr lang="sv-SE" sz="1800" dirty="0" err="1" smtClean="0"/>
                        <a:t>Metabolisable</a:t>
                      </a:r>
                      <a:r>
                        <a:rPr lang="sv-SE" sz="1800" dirty="0" smtClean="0"/>
                        <a:t> </a:t>
                      </a:r>
                      <a:r>
                        <a:rPr lang="sv-SE" sz="1800" dirty="0" err="1" smtClean="0"/>
                        <a:t>energy</a:t>
                      </a:r>
                      <a:r>
                        <a:rPr lang="sv-SE" sz="1800" dirty="0" smtClean="0"/>
                        <a:t>, </a:t>
                      </a:r>
                      <a:r>
                        <a:rPr lang="sv-SE" sz="1800" dirty="0" err="1" smtClean="0"/>
                        <a:t>average</a:t>
                      </a:r>
                      <a:r>
                        <a:rPr lang="sv-SE" sz="1800" dirty="0" smtClean="0"/>
                        <a:t> over </a:t>
                      </a:r>
                      <a:r>
                        <a:rPr lang="sv-SE" sz="1800" dirty="0" err="1" smtClean="0"/>
                        <a:t>season</a:t>
                      </a:r>
                      <a:r>
                        <a:rPr lang="sv-SE" sz="1800" dirty="0" smtClean="0"/>
                        <a:t>, MJ</a:t>
                      </a:r>
                      <a:r>
                        <a:rPr lang="sv-SE" sz="1800" baseline="0" dirty="0" smtClean="0"/>
                        <a:t>/kg DM</a:t>
                      </a:r>
                      <a:endParaRPr lang="en-US" sz="1800" dirty="0"/>
                    </a:p>
                  </a:txBody>
                  <a:tcPr/>
                </a:tc>
                <a:extLst>
                  <a:ext uri="{0D108BD9-81ED-4DB2-BD59-A6C34878D82A}">
                    <a16:rowId xmlns:a16="http://schemas.microsoft.com/office/drawing/2014/main" val="10000"/>
                  </a:ext>
                </a:extLst>
              </a:tr>
              <a:tr h="370840">
                <a:tc>
                  <a:txBody>
                    <a:bodyPr/>
                    <a:lstStyle/>
                    <a:p>
                      <a:r>
                        <a:rPr lang="sv-SE" sz="1800" dirty="0" err="1" smtClean="0"/>
                        <a:t>Dry</a:t>
                      </a:r>
                      <a:endParaRPr lang="en-US" sz="1800" dirty="0"/>
                    </a:p>
                  </a:txBody>
                  <a:tcPr/>
                </a:tc>
                <a:tc>
                  <a:txBody>
                    <a:bodyPr/>
                    <a:lstStyle/>
                    <a:p>
                      <a:pPr algn="ctr"/>
                      <a:r>
                        <a:rPr lang="sv-SE" sz="1800" dirty="0" smtClean="0"/>
                        <a:t>1800</a:t>
                      </a:r>
                      <a:endParaRPr lang="en-US" sz="1800" dirty="0"/>
                    </a:p>
                  </a:txBody>
                  <a:tcPr/>
                </a:tc>
                <a:tc>
                  <a:txBody>
                    <a:bodyPr/>
                    <a:lstStyle/>
                    <a:p>
                      <a:pPr algn="ctr"/>
                      <a:r>
                        <a:rPr lang="sv-SE" sz="1800" dirty="0" smtClean="0"/>
                        <a:t>9.5</a:t>
                      </a:r>
                      <a:endParaRPr lang="en-US" sz="1800" dirty="0"/>
                    </a:p>
                  </a:txBody>
                  <a:tcPr/>
                </a:tc>
                <a:extLst>
                  <a:ext uri="{0D108BD9-81ED-4DB2-BD59-A6C34878D82A}">
                    <a16:rowId xmlns:a16="http://schemas.microsoft.com/office/drawing/2014/main" val="10001"/>
                  </a:ext>
                </a:extLst>
              </a:tr>
              <a:tr h="370840">
                <a:tc>
                  <a:txBody>
                    <a:bodyPr/>
                    <a:lstStyle/>
                    <a:p>
                      <a:r>
                        <a:rPr lang="sv-SE" sz="1800" dirty="0" err="1" smtClean="0"/>
                        <a:t>Mesic</a:t>
                      </a:r>
                      <a:endParaRPr lang="en-US" sz="1800" dirty="0"/>
                    </a:p>
                  </a:txBody>
                  <a:tcPr/>
                </a:tc>
                <a:tc>
                  <a:txBody>
                    <a:bodyPr/>
                    <a:lstStyle/>
                    <a:p>
                      <a:pPr algn="ctr"/>
                      <a:r>
                        <a:rPr lang="sv-SE" sz="1800" dirty="0" smtClean="0"/>
                        <a:t>3000</a:t>
                      </a:r>
                      <a:endParaRPr lang="en-US" sz="1800" dirty="0"/>
                    </a:p>
                  </a:txBody>
                  <a:tcPr/>
                </a:tc>
                <a:tc>
                  <a:txBody>
                    <a:bodyPr/>
                    <a:lstStyle/>
                    <a:p>
                      <a:pPr algn="ctr"/>
                      <a:r>
                        <a:rPr lang="sv-SE" sz="1800" dirty="0" smtClean="0"/>
                        <a:t>9.7</a:t>
                      </a:r>
                      <a:endParaRPr lang="en-US" sz="1800" dirty="0"/>
                    </a:p>
                  </a:txBody>
                  <a:tcPr/>
                </a:tc>
                <a:extLst>
                  <a:ext uri="{0D108BD9-81ED-4DB2-BD59-A6C34878D82A}">
                    <a16:rowId xmlns:a16="http://schemas.microsoft.com/office/drawing/2014/main" val="10002"/>
                  </a:ext>
                </a:extLst>
              </a:tr>
              <a:tr h="370840">
                <a:tc>
                  <a:txBody>
                    <a:bodyPr/>
                    <a:lstStyle/>
                    <a:p>
                      <a:r>
                        <a:rPr lang="sv-SE" sz="1800" smtClean="0"/>
                        <a:t>Wet</a:t>
                      </a:r>
                      <a:endParaRPr lang="en-US" sz="1800"/>
                    </a:p>
                  </a:txBody>
                  <a:tcPr/>
                </a:tc>
                <a:tc>
                  <a:txBody>
                    <a:bodyPr/>
                    <a:lstStyle/>
                    <a:p>
                      <a:pPr algn="ctr"/>
                      <a:r>
                        <a:rPr lang="sv-SE" sz="1800" dirty="0" smtClean="0"/>
                        <a:t>4400</a:t>
                      </a:r>
                      <a:endParaRPr lang="en-US" sz="1800" dirty="0"/>
                    </a:p>
                  </a:txBody>
                  <a:tcPr/>
                </a:tc>
                <a:tc>
                  <a:txBody>
                    <a:bodyPr/>
                    <a:lstStyle/>
                    <a:p>
                      <a:pPr algn="ctr"/>
                      <a:r>
                        <a:rPr lang="sv-SE" sz="1800" dirty="0" smtClean="0"/>
                        <a:t>8.6</a:t>
                      </a:r>
                      <a:endParaRPr lang="en-US" sz="1800" dirty="0"/>
                    </a:p>
                  </a:txBody>
                  <a:tcPr/>
                </a:tc>
                <a:extLst>
                  <a:ext uri="{0D108BD9-81ED-4DB2-BD59-A6C34878D82A}">
                    <a16:rowId xmlns:a16="http://schemas.microsoft.com/office/drawing/2014/main" val="10003"/>
                  </a:ext>
                </a:extLst>
              </a:tr>
              <a:tr h="370840">
                <a:tc>
                  <a:txBody>
                    <a:bodyPr/>
                    <a:lstStyle/>
                    <a:p>
                      <a:r>
                        <a:rPr lang="sv-SE" sz="1800" dirty="0" err="1" smtClean="0"/>
                        <a:t>Shaded</a:t>
                      </a:r>
                      <a:endParaRPr lang="en-US" sz="1800" dirty="0"/>
                    </a:p>
                  </a:txBody>
                  <a:tcPr/>
                </a:tc>
                <a:tc>
                  <a:txBody>
                    <a:bodyPr/>
                    <a:lstStyle/>
                    <a:p>
                      <a:pPr algn="ctr"/>
                      <a:r>
                        <a:rPr lang="sv-SE" sz="1800" dirty="0" smtClean="0"/>
                        <a:t>1400</a:t>
                      </a:r>
                      <a:endParaRPr lang="en-US" sz="1800" dirty="0"/>
                    </a:p>
                  </a:txBody>
                  <a:tcPr/>
                </a:tc>
                <a:tc>
                  <a:txBody>
                    <a:bodyPr/>
                    <a:lstStyle/>
                    <a:p>
                      <a:pPr algn="ctr"/>
                      <a:r>
                        <a:rPr lang="sv-SE" sz="1800" dirty="0" smtClean="0"/>
                        <a:t>9.0</a:t>
                      </a:r>
                      <a:endParaRPr lang="en-US" sz="1800" dirty="0"/>
                    </a:p>
                  </a:txBody>
                  <a:tcPr/>
                </a:tc>
                <a:extLst>
                  <a:ext uri="{0D108BD9-81ED-4DB2-BD59-A6C34878D82A}">
                    <a16:rowId xmlns:a16="http://schemas.microsoft.com/office/drawing/2014/main" val="10004"/>
                  </a:ext>
                </a:extLst>
              </a:tr>
            </a:tbl>
          </a:graphicData>
        </a:graphic>
      </p:graphicFrame>
      <p:sp>
        <p:nvSpPr>
          <p:cNvPr id="5" name="textruta 4"/>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and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143230"/>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886700" cy="1325563"/>
          </a:xfrm>
          <a:prstGeom prst="rect">
            <a:avLst/>
          </a:prstGeom>
        </p:spPr>
        <p:txBody>
          <a:bodyPr>
            <a:normAutofit/>
          </a:bodyPr>
          <a:lstStyle/>
          <a:p>
            <a:pPr algn="l"/>
            <a:r>
              <a:rPr lang="fr-FR" sz="2400" b="1" dirty="0">
                <a:solidFill>
                  <a:schemeClr val="tx1"/>
                </a:solidFill>
              </a:rPr>
              <a:t>Cross </a:t>
            </a:r>
            <a:r>
              <a:rPr lang="fr-FR" sz="2400" b="1" dirty="0" err="1">
                <a:solidFill>
                  <a:schemeClr val="tx1"/>
                </a:solidFill>
              </a:rPr>
              <a:t>between</a:t>
            </a:r>
            <a:r>
              <a:rPr lang="fr-FR" sz="2400" b="1" dirty="0">
                <a:solidFill>
                  <a:schemeClr val="tx1"/>
                </a:solidFill>
              </a:rPr>
              <a:t> </a:t>
            </a:r>
            <a:r>
              <a:rPr lang="fr-FR" sz="2400" b="1" dirty="0" err="1">
                <a:solidFill>
                  <a:schemeClr val="tx1"/>
                </a:solidFill>
              </a:rPr>
              <a:t>stocking</a:t>
            </a:r>
            <a:r>
              <a:rPr lang="fr-FR" sz="2400" b="1" dirty="0">
                <a:solidFill>
                  <a:schemeClr val="tx1"/>
                </a:solidFill>
              </a:rPr>
              <a:t> rate and </a:t>
            </a:r>
            <a:r>
              <a:rPr lang="fr-FR" sz="2400" b="1" dirty="0" err="1">
                <a:solidFill>
                  <a:schemeClr val="tx1"/>
                </a:solidFill>
              </a:rPr>
              <a:t>available</a:t>
            </a:r>
            <a:r>
              <a:rPr lang="fr-FR" sz="2400" b="1" dirty="0">
                <a:solidFill>
                  <a:schemeClr val="tx1"/>
                </a:solidFill>
              </a:rPr>
              <a:t> </a:t>
            </a:r>
            <a:r>
              <a:rPr lang="fr-FR" sz="2400" b="1" dirty="0" err="1">
                <a:solidFill>
                  <a:schemeClr val="tx1"/>
                </a:solidFill>
              </a:rPr>
              <a:t>grazing</a:t>
            </a:r>
            <a:r>
              <a:rPr lang="fr-FR" sz="2400" b="1" dirty="0">
                <a:solidFill>
                  <a:schemeClr val="tx1"/>
                </a:solidFill>
              </a:rPr>
              <a:t> area </a:t>
            </a:r>
            <a:r>
              <a:rPr lang="fr-FR" sz="2400" b="1" dirty="0" err="1">
                <a:solidFill>
                  <a:schemeClr val="tx1"/>
                </a:solidFill>
              </a:rPr>
              <a:t>will</a:t>
            </a:r>
            <a:r>
              <a:rPr lang="fr-FR" sz="2400" b="1" dirty="0">
                <a:solidFill>
                  <a:schemeClr val="tx1"/>
                </a:solidFill>
              </a:rPr>
              <a:t> </a:t>
            </a:r>
            <a:r>
              <a:rPr lang="fr-FR" sz="2400" b="1" dirty="0" err="1">
                <a:solidFill>
                  <a:schemeClr val="tx1"/>
                </a:solidFill>
              </a:rPr>
              <a:t>give</a:t>
            </a:r>
            <a:r>
              <a:rPr lang="fr-FR" sz="2400" b="1" dirty="0">
                <a:solidFill>
                  <a:schemeClr val="tx1"/>
                </a:solidFill>
              </a:rPr>
              <a:t> proportion of </a:t>
            </a:r>
            <a:r>
              <a:rPr lang="fr-FR" sz="2400" b="1" dirty="0" err="1">
                <a:solidFill>
                  <a:schemeClr val="tx1"/>
                </a:solidFill>
              </a:rPr>
              <a:t>grazed</a:t>
            </a:r>
            <a:r>
              <a:rPr lang="fr-FR" sz="2400" b="1" dirty="0">
                <a:solidFill>
                  <a:schemeClr val="tx1"/>
                </a:solidFill>
              </a:rPr>
              <a:t> </a:t>
            </a:r>
            <a:r>
              <a:rPr lang="fr-FR" sz="2400" b="1" dirty="0" err="1">
                <a:solidFill>
                  <a:schemeClr val="tx1"/>
                </a:solidFill>
              </a:rPr>
              <a:t>grass</a:t>
            </a:r>
            <a:r>
              <a:rPr lang="fr-FR" sz="2400" b="1" dirty="0">
                <a:solidFill>
                  <a:schemeClr val="tx1"/>
                </a:solidFill>
              </a:rPr>
              <a:t> in ration</a:t>
            </a:r>
          </a:p>
        </p:txBody>
      </p:sp>
      <p:pic>
        <p:nvPicPr>
          <p:cNvPr id="13" name="Afbeelding 12"/>
          <p:cNvPicPr>
            <a:picLocks noChangeAspect="1"/>
          </p:cNvPicPr>
          <p:nvPr/>
        </p:nvPicPr>
        <p:blipFill>
          <a:blip r:embed="rId2"/>
          <a:stretch>
            <a:fillRect/>
          </a:stretch>
        </p:blipFill>
        <p:spPr>
          <a:xfrm>
            <a:off x="285749" y="1540364"/>
            <a:ext cx="8504157" cy="45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5194788"/>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741462" cy="1325563"/>
          </a:xfrm>
          <a:prstGeom prst="rect">
            <a:avLst/>
          </a:prstGeom>
        </p:spPr>
        <p:txBody>
          <a:bodyPr>
            <a:normAutofit/>
          </a:bodyPr>
          <a:lstStyle/>
          <a:p>
            <a:pPr algn="l"/>
            <a:r>
              <a:rPr lang="fr-FR" sz="2400" dirty="0">
                <a:solidFill>
                  <a:schemeClr val="tx1"/>
                </a:solidFill>
              </a:rPr>
              <a:t>Composition &amp; </a:t>
            </a:r>
            <a:r>
              <a:rPr lang="fr-FR" sz="2400" dirty="0" err="1">
                <a:solidFill>
                  <a:schemeClr val="tx1"/>
                </a:solidFill>
              </a:rPr>
              <a:t>evolution</a:t>
            </a:r>
            <a:r>
              <a:rPr lang="fr-FR" sz="2400" dirty="0">
                <a:solidFill>
                  <a:schemeClr val="tx1"/>
                </a:solidFill>
              </a:rPr>
              <a:t> of French forage area</a:t>
            </a:r>
          </a:p>
        </p:txBody>
      </p:sp>
      <p:grpSp>
        <p:nvGrpSpPr>
          <p:cNvPr id="4" name="Groupe 3"/>
          <p:cNvGrpSpPr/>
          <p:nvPr/>
        </p:nvGrpSpPr>
        <p:grpSpPr>
          <a:xfrm>
            <a:off x="496586" y="1194692"/>
            <a:ext cx="3770234" cy="1974057"/>
            <a:chOff x="0" y="0"/>
            <a:chExt cx="4420412" cy="2339975"/>
          </a:xfrm>
        </p:grpSpPr>
        <p:grpSp>
          <p:nvGrpSpPr>
            <p:cNvPr id="5" name="Groupe 4"/>
            <p:cNvGrpSpPr/>
            <p:nvPr/>
          </p:nvGrpSpPr>
          <p:grpSpPr>
            <a:xfrm>
              <a:off x="0" y="0"/>
              <a:ext cx="4420412" cy="2339975"/>
              <a:chOff x="0" y="0"/>
              <a:chExt cx="4752447" cy="2699385"/>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365500" cy="2699385"/>
              </a:xfrm>
              <a:prstGeom prst="rect">
                <a:avLst/>
              </a:prstGeom>
              <a:ln>
                <a:noFill/>
              </a:ln>
              <a:effectLst>
                <a:outerShdw blurRad="292100" dist="139700" dir="2700000" algn="tl" rotWithShape="0">
                  <a:srgbClr val="333333">
                    <a:alpha val="65000"/>
                  </a:srgbClr>
                </a:outerShdw>
              </a:effectLst>
            </p:spPr>
          </p:pic>
          <p:grpSp>
            <p:nvGrpSpPr>
              <p:cNvPr id="8" name="Groupe 7"/>
              <p:cNvGrpSpPr/>
              <p:nvPr/>
            </p:nvGrpSpPr>
            <p:grpSpPr>
              <a:xfrm>
                <a:off x="3327327" y="590550"/>
                <a:ext cx="1425120" cy="1423894"/>
                <a:chOff x="49922" y="12700"/>
                <a:chExt cx="1603958" cy="1423894"/>
              </a:xfrm>
            </p:grpSpPr>
            <p:sp>
              <p:nvSpPr>
                <p:cNvPr id="9" name="Zone de texte 12"/>
                <p:cNvSpPr txBox="1"/>
                <p:nvPr/>
              </p:nvSpPr>
              <p:spPr>
                <a:xfrm>
                  <a:off x="64291" y="12700"/>
                  <a:ext cx="1244599"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Fodder</a:t>
                  </a:r>
                  <a:r>
                    <a:rPr kumimoji="0" lang="fr-FR" sz="7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crop</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13"/>
                <p:cNvSpPr txBox="1"/>
                <p:nvPr/>
              </p:nvSpPr>
              <p:spPr>
                <a:xfrm>
                  <a:off x="77784" y="355600"/>
                  <a:ext cx="1244600"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Maize</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14"/>
                <p:cNvSpPr txBox="1"/>
                <p:nvPr/>
              </p:nvSpPr>
              <p:spPr>
                <a:xfrm>
                  <a:off x="64291" y="635000"/>
                  <a:ext cx="1589589" cy="34204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Temporary</a:t>
                  </a:r>
                  <a:r>
                    <a:rPr kumimoji="0" lang="fr-FR" sz="7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grassland</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15"/>
                <p:cNvSpPr txBox="1"/>
                <p:nvPr/>
              </p:nvSpPr>
              <p:spPr>
                <a:xfrm>
                  <a:off x="49922" y="977884"/>
                  <a:ext cx="1603958" cy="45871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Permanent </a:t>
                  </a: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grassland</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sp>
          <p:nvSpPr>
            <p:cNvPr id="6" name="Zone de texte 23"/>
            <p:cNvSpPr txBox="1"/>
            <p:nvPr/>
          </p:nvSpPr>
          <p:spPr>
            <a:xfrm>
              <a:off x="228600" y="38100"/>
              <a:ext cx="571500" cy="2095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6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UAA</a:t>
              </a:r>
              <a:endParaRPr kumimoji="0" lang="fr-FR" sz="825"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13" name="Groupe 12"/>
          <p:cNvGrpSpPr/>
          <p:nvPr/>
        </p:nvGrpSpPr>
        <p:grpSpPr>
          <a:xfrm>
            <a:off x="496586" y="3713546"/>
            <a:ext cx="4680431" cy="2104162"/>
            <a:chOff x="0" y="0"/>
            <a:chExt cx="3273646" cy="170180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71775" cy="1543685"/>
            </a:xfrm>
            <a:prstGeom prst="rect">
              <a:avLst/>
            </a:prstGeom>
            <a:ln>
              <a:noFill/>
            </a:ln>
            <a:effectLst>
              <a:outerShdw blurRad="292100" dist="139700" dir="2700000" algn="tl" rotWithShape="0">
                <a:srgbClr val="333333">
                  <a:alpha val="65000"/>
                </a:srgbClr>
              </a:outerShdw>
            </a:effectLst>
          </p:spPr>
        </p:pic>
        <p:grpSp>
          <p:nvGrpSpPr>
            <p:cNvPr id="15" name="Groupe 14"/>
            <p:cNvGrpSpPr/>
            <p:nvPr/>
          </p:nvGrpSpPr>
          <p:grpSpPr>
            <a:xfrm>
              <a:off x="1168400" y="1346198"/>
              <a:ext cx="2105246" cy="355602"/>
              <a:chOff x="0" y="-6352"/>
              <a:chExt cx="2105246" cy="355602"/>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
                <a:ext cx="1007745" cy="260985"/>
              </a:xfrm>
              <a:prstGeom prst="rect">
                <a:avLst/>
              </a:prstGeom>
              <a:ln>
                <a:noFill/>
              </a:ln>
              <a:effectLst>
                <a:outerShdw blurRad="292100" dist="139700" dir="2700000" algn="tl" rotWithShape="0">
                  <a:srgbClr val="333333">
                    <a:alpha val="65000"/>
                  </a:srgbClr>
                </a:outerShdw>
              </a:effectLst>
            </p:spPr>
          </p:pic>
          <p:grpSp>
            <p:nvGrpSpPr>
              <p:cNvPr id="17" name="Groupe 16"/>
              <p:cNvGrpSpPr/>
              <p:nvPr/>
            </p:nvGrpSpPr>
            <p:grpSpPr>
              <a:xfrm>
                <a:off x="101599" y="-6352"/>
                <a:ext cx="2003647" cy="355602"/>
                <a:chOff x="-1" y="-6352"/>
                <a:chExt cx="2003647" cy="355602"/>
              </a:xfrm>
            </p:grpSpPr>
            <p:sp>
              <p:nvSpPr>
                <p:cNvPr id="18" name="Zone de texte 26"/>
                <p:cNvSpPr txBox="1"/>
                <p:nvPr/>
              </p:nvSpPr>
              <p:spPr>
                <a:xfrm>
                  <a:off x="-1" y="-7"/>
                  <a:ext cx="819150" cy="1968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825"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Annual</a:t>
                  </a:r>
                  <a:r>
                    <a:rPr kumimoji="0" lang="fr-FR" sz="825"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forage</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9" name="Zone de texte 27"/>
                <p:cNvSpPr txBox="1"/>
                <p:nvPr/>
              </p:nvSpPr>
              <p:spPr>
                <a:xfrm>
                  <a:off x="0" y="159308"/>
                  <a:ext cx="819150" cy="1899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825"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Permanent </a:t>
                  </a:r>
                  <a:r>
                    <a:rPr kumimoji="0" lang="fr-FR" sz="825"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Grassland</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0" name="Zone de texte 28"/>
                <p:cNvSpPr txBox="1"/>
                <p:nvPr/>
              </p:nvSpPr>
              <p:spPr>
                <a:xfrm>
                  <a:off x="889000" y="-6352"/>
                  <a:ext cx="1114646"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Temporary</a:t>
                  </a:r>
                  <a:r>
                    <a:rPr kumimoji="0" lang="fr-FR" sz="788"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grassland</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Zone de texte 29"/>
                <p:cNvSpPr txBox="1"/>
                <p:nvPr/>
              </p:nvSpPr>
              <p:spPr>
                <a:xfrm>
                  <a:off x="895350" y="146050"/>
                  <a:ext cx="869950"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Rangeland</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grpSp>
      <p:pic>
        <p:nvPicPr>
          <p:cNvPr id="22" name="Image 21"/>
          <p:cNvPicPr/>
          <p:nvPr/>
        </p:nvPicPr>
        <p:blipFill>
          <a:blip r:embed="rId5"/>
          <a:stretch>
            <a:fillRect/>
          </a:stretch>
        </p:blipFill>
        <p:spPr>
          <a:xfrm>
            <a:off x="5334098" y="1315224"/>
            <a:ext cx="2957513" cy="3121819"/>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5334098" y="4471299"/>
            <a:ext cx="230743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permanent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grassland</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in FA</a:t>
            </a:r>
          </a:p>
        </p:txBody>
      </p:sp>
      <p:sp>
        <p:nvSpPr>
          <p:cNvPr id="24" name="ZoneTexte 23"/>
          <p:cNvSpPr txBox="1"/>
          <p:nvPr/>
        </p:nvSpPr>
        <p:spPr>
          <a:xfrm>
            <a:off x="548391" y="5645661"/>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Source: Huyghe </a:t>
            </a:r>
            <a:r>
              <a:rPr kumimoji="0" lang="fr-FR" sz="75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 2015</a:t>
            </a:r>
          </a:p>
        </p:txBody>
      </p:sp>
      <p:sp>
        <p:nvSpPr>
          <p:cNvPr id="25" name="ZoneTexte 24"/>
          <p:cNvSpPr txBox="1"/>
          <p:nvPr/>
        </p:nvSpPr>
        <p:spPr>
          <a:xfrm>
            <a:off x="469705" y="3262089"/>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Source: RGA 2010</a:t>
            </a:r>
          </a:p>
        </p:txBody>
      </p:sp>
      <p:sp>
        <p:nvSpPr>
          <p:cNvPr id="26" name="ZoneTexte 25"/>
          <p:cNvSpPr txBox="1"/>
          <p:nvPr/>
        </p:nvSpPr>
        <p:spPr>
          <a:xfrm>
            <a:off x="7532629" y="4557796"/>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Source: RGA 2010</a:t>
            </a:r>
          </a:p>
        </p:txBody>
      </p:sp>
    </p:spTree>
    <p:extLst>
      <p:ext uri="{BB962C8B-B14F-4D97-AF65-F5344CB8AC3E}">
        <p14:creationId xmlns:p14="http://schemas.microsoft.com/office/powerpoint/2010/main" val="3021228111"/>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6"/>
            <a:ext cx="7122695" cy="673028"/>
          </a:xfrm>
          <a:prstGeom prst="rect">
            <a:avLst/>
          </a:prstGeom>
        </p:spPr>
        <p:txBody>
          <a:bodyPr/>
          <a:lstStyle/>
          <a:p>
            <a:pPr algn="l"/>
            <a:r>
              <a:rPr lang="fr-FR" sz="2400" dirty="0" smtClean="0">
                <a:solidFill>
                  <a:schemeClr val="tx1"/>
                </a:solidFill>
              </a:rPr>
              <a:t>Dry </a:t>
            </a:r>
            <a:r>
              <a:rPr lang="fr-FR" sz="2400" dirty="0" err="1" smtClean="0">
                <a:solidFill>
                  <a:schemeClr val="tx1"/>
                </a:solidFill>
              </a:rPr>
              <a:t>matter</a:t>
            </a:r>
            <a:r>
              <a:rPr lang="fr-FR" sz="2400" dirty="0" smtClean="0">
                <a:solidFill>
                  <a:schemeClr val="tx1"/>
                </a:solidFill>
              </a:rPr>
              <a:t> </a:t>
            </a:r>
            <a:r>
              <a:rPr lang="fr-FR" sz="2400" dirty="0" err="1" smtClean="0">
                <a:solidFill>
                  <a:schemeClr val="tx1"/>
                </a:solidFill>
              </a:rPr>
              <a:t>intake</a:t>
            </a:r>
            <a:r>
              <a:rPr lang="fr-FR" sz="2400" dirty="0" smtClean="0">
                <a:solidFill>
                  <a:schemeClr val="tx1"/>
                </a:solidFill>
              </a:rPr>
              <a:t> per </a:t>
            </a:r>
            <a:r>
              <a:rPr lang="fr-FR" sz="2400" dirty="0" err="1" smtClean="0">
                <a:solidFill>
                  <a:schemeClr val="tx1"/>
                </a:solidFill>
              </a:rPr>
              <a:t>cow</a:t>
            </a:r>
            <a:r>
              <a:rPr lang="fr-FR" sz="2400" dirty="0" smtClean="0">
                <a:solidFill>
                  <a:schemeClr val="tx1"/>
                </a:solidFill>
              </a:rPr>
              <a:t> in </a:t>
            </a:r>
            <a:r>
              <a:rPr lang="fr-FR" sz="2400" dirty="0" err="1" smtClean="0">
                <a:solidFill>
                  <a:schemeClr val="tx1"/>
                </a:solidFill>
              </a:rPr>
              <a:t>fresh</a:t>
            </a:r>
            <a:r>
              <a:rPr lang="fr-FR" sz="2400" dirty="0" smtClean="0">
                <a:solidFill>
                  <a:schemeClr val="tx1"/>
                </a:solidFill>
              </a:rPr>
              <a:t> </a:t>
            </a:r>
            <a:r>
              <a:rPr lang="fr-FR" sz="2400" dirty="0" err="1" smtClean="0">
                <a:solidFill>
                  <a:schemeClr val="tx1"/>
                </a:solidFill>
              </a:rPr>
              <a:t>grass</a:t>
            </a:r>
            <a:endParaRPr lang="fr-FR" sz="2400" dirty="0">
              <a:solidFill>
                <a:schemeClr val="tx1"/>
              </a:solidFill>
            </a:endParaRPr>
          </a:p>
        </p:txBody>
      </p:sp>
      <p:sp>
        <p:nvSpPr>
          <p:cNvPr id="3" name="Espace réservé du contenu 2"/>
          <p:cNvSpPr>
            <a:spLocks noGrp="1"/>
          </p:cNvSpPr>
          <p:nvPr>
            <p:ph idx="4294967295"/>
          </p:nvPr>
        </p:nvSpPr>
        <p:spPr>
          <a:xfrm>
            <a:off x="4478338" y="2227263"/>
            <a:ext cx="4665662" cy="3262312"/>
          </a:xfrm>
          <a:prstGeom prst="rect">
            <a:avLst/>
          </a:prstGeom>
        </p:spPr>
        <p:txBody>
          <a:bodyPr/>
          <a:lstStyle/>
          <a:p>
            <a:r>
              <a:rPr lang="fr-FR" sz="1800" dirty="0" err="1" smtClean="0"/>
              <a:t>Choose</a:t>
            </a:r>
            <a:r>
              <a:rPr lang="fr-FR" sz="1800" dirty="0" smtClean="0"/>
              <a:t> </a:t>
            </a:r>
            <a:r>
              <a:rPr lang="fr-FR" sz="1800" dirty="0" err="1" smtClean="0"/>
              <a:t>your</a:t>
            </a:r>
            <a:r>
              <a:rPr lang="fr-FR" sz="1800" dirty="0" smtClean="0"/>
              <a:t> objective (entrance at 12cm)</a:t>
            </a:r>
          </a:p>
          <a:p>
            <a:pPr lvl="1"/>
            <a:r>
              <a:rPr lang="fr-FR" sz="1800" dirty="0" smtClean="0"/>
              <a:t>More </a:t>
            </a:r>
            <a:r>
              <a:rPr lang="fr-FR" sz="1800" dirty="0" err="1" smtClean="0"/>
              <a:t>milk</a:t>
            </a:r>
            <a:r>
              <a:rPr lang="fr-FR" sz="1800" dirty="0" smtClean="0"/>
              <a:t>/</a:t>
            </a:r>
            <a:r>
              <a:rPr lang="fr-FR" sz="1800" dirty="0" err="1" smtClean="0"/>
              <a:t>cow</a:t>
            </a:r>
            <a:r>
              <a:rPr lang="fr-FR" sz="1800" dirty="0" smtClean="0"/>
              <a:t>:</a:t>
            </a:r>
          </a:p>
          <a:p>
            <a:pPr lvl="2"/>
            <a:r>
              <a:rPr lang="fr-FR" sz="1600" dirty="0" smtClean="0"/>
              <a:t>Ingestion 17 </a:t>
            </a:r>
            <a:r>
              <a:rPr lang="fr-FR" sz="1600" dirty="0" err="1" smtClean="0"/>
              <a:t>kgDM</a:t>
            </a:r>
            <a:r>
              <a:rPr lang="fr-FR" sz="1600" dirty="0" smtClean="0"/>
              <a:t>/</a:t>
            </a:r>
            <a:r>
              <a:rPr lang="fr-FR" sz="1600" dirty="0" err="1" smtClean="0"/>
              <a:t>day</a:t>
            </a:r>
            <a:r>
              <a:rPr lang="fr-FR" sz="1600" dirty="0" smtClean="0"/>
              <a:t> =&gt; </a:t>
            </a:r>
            <a:r>
              <a:rPr lang="fr-FR" sz="1600" dirty="0" err="1" smtClean="0"/>
              <a:t>residuals</a:t>
            </a:r>
            <a:r>
              <a:rPr lang="fr-FR" sz="1600" dirty="0" smtClean="0"/>
              <a:t> 6 cm</a:t>
            </a:r>
          </a:p>
          <a:p>
            <a:pPr lvl="2"/>
            <a:r>
              <a:rPr lang="fr-FR" sz="1600" dirty="0" smtClean="0"/>
              <a:t>Grass utilisation 1 600 </a:t>
            </a:r>
            <a:r>
              <a:rPr lang="fr-FR" sz="1600" dirty="0" err="1" smtClean="0"/>
              <a:t>kgDM</a:t>
            </a:r>
            <a:r>
              <a:rPr lang="fr-FR" sz="1600" dirty="0" smtClean="0"/>
              <a:t>/ha</a:t>
            </a:r>
          </a:p>
          <a:p>
            <a:pPr lvl="1"/>
            <a:endParaRPr lang="fr-FR" sz="1800" dirty="0"/>
          </a:p>
          <a:p>
            <a:pPr lvl="1"/>
            <a:r>
              <a:rPr lang="fr-FR" sz="1800" dirty="0" smtClean="0"/>
              <a:t>More </a:t>
            </a:r>
            <a:r>
              <a:rPr lang="fr-FR" sz="1800" dirty="0" err="1" smtClean="0"/>
              <a:t>milk</a:t>
            </a:r>
            <a:r>
              <a:rPr lang="fr-FR" sz="1800" dirty="0" smtClean="0"/>
              <a:t>/ha</a:t>
            </a:r>
          </a:p>
          <a:p>
            <a:pPr lvl="2"/>
            <a:r>
              <a:rPr lang="fr-FR" sz="1600" dirty="0" smtClean="0"/>
              <a:t>Ingestion 15 </a:t>
            </a:r>
            <a:r>
              <a:rPr lang="fr-FR" sz="1600" dirty="0" err="1" smtClean="0"/>
              <a:t>kgDM</a:t>
            </a:r>
            <a:r>
              <a:rPr lang="fr-FR" sz="1600" dirty="0" smtClean="0"/>
              <a:t>/</a:t>
            </a:r>
            <a:r>
              <a:rPr lang="fr-FR" sz="1600" dirty="0" err="1" smtClean="0"/>
              <a:t>day</a:t>
            </a:r>
            <a:r>
              <a:rPr lang="fr-FR" sz="1600" dirty="0" smtClean="0"/>
              <a:t> =&gt; </a:t>
            </a:r>
            <a:r>
              <a:rPr lang="fr-FR" sz="1600" dirty="0" err="1" smtClean="0"/>
              <a:t>residuals</a:t>
            </a:r>
            <a:r>
              <a:rPr lang="fr-FR" sz="1600" dirty="0" smtClean="0"/>
              <a:t> 5 cm</a:t>
            </a:r>
          </a:p>
          <a:p>
            <a:pPr lvl="2"/>
            <a:r>
              <a:rPr lang="fr-FR" sz="1600" dirty="0" smtClean="0"/>
              <a:t>Grass utilisation 2 400 </a:t>
            </a:r>
            <a:r>
              <a:rPr lang="fr-FR" sz="1600" dirty="0" err="1" smtClean="0"/>
              <a:t>kgDM</a:t>
            </a:r>
            <a:r>
              <a:rPr lang="fr-FR" sz="1600" dirty="0" smtClean="0"/>
              <a:t>/ha</a:t>
            </a:r>
            <a:endParaRPr lang="fr-FR" sz="1600" dirty="0"/>
          </a:p>
        </p:txBody>
      </p:sp>
      <p:grpSp>
        <p:nvGrpSpPr>
          <p:cNvPr id="8" name="Groupe 7"/>
          <p:cNvGrpSpPr/>
          <p:nvPr/>
        </p:nvGrpSpPr>
        <p:grpSpPr>
          <a:xfrm>
            <a:off x="279456" y="2378869"/>
            <a:ext cx="3771049" cy="2821781"/>
            <a:chOff x="105909" y="2242963"/>
            <a:chExt cx="4704216" cy="3548237"/>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40" y="2242964"/>
              <a:ext cx="4282954" cy="3548236"/>
            </a:xfrm>
            <a:prstGeom prst="rect">
              <a:avLst/>
            </a:prstGeom>
          </p:spPr>
        </p:pic>
        <p:sp>
          <p:nvSpPr>
            <p:cNvPr id="5" name="ZoneTexte 4"/>
            <p:cNvSpPr txBox="1"/>
            <p:nvPr/>
          </p:nvSpPr>
          <p:spPr>
            <a:xfrm>
              <a:off x="2028824" y="4819650"/>
              <a:ext cx="2781301" cy="377337"/>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Grazing</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height</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at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start</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(cm)</a:t>
              </a:r>
            </a:p>
          </p:txBody>
        </p:sp>
        <p:sp>
          <p:nvSpPr>
            <p:cNvPr id="6" name="ZoneTexte 5"/>
            <p:cNvSpPr txBox="1"/>
            <p:nvPr/>
          </p:nvSpPr>
          <p:spPr>
            <a:xfrm>
              <a:off x="105909" y="2242964"/>
              <a:ext cx="960891" cy="58051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err="1">
                  <a:ln>
                    <a:noFill/>
                  </a:ln>
                  <a:solidFill>
                    <a:prstClr val="black"/>
                  </a:solidFill>
                  <a:effectLst/>
                  <a:uLnTx/>
                  <a:uFillTx/>
                  <a:latin typeface="Calibri" panose="020F0502020204030204"/>
                  <a:ea typeface="+mn-ea"/>
                  <a:cs typeface="+mn-cs"/>
                </a:rPr>
                <a:t>Residuals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 (cm)</a:t>
              </a:r>
            </a:p>
          </p:txBody>
        </p:sp>
        <p:sp>
          <p:nvSpPr>
            <p:cNvPr id="7" name="ZoneTexte 6"/>
            <p:cNvSpPr txBox="1"/>
            <p:nvPr/>
          </p:nvSpPr>
          <p:spPr>
            <a:xfrm>
              <a:off x="1121376" y="2242963"/>
              <a:ext cx="960891" cy="58051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Kg DM/</a:t>
              </a:r>
              <a:r>
                <a:rPr kumimoji="0" lang="fr-FR" sz="1200" b="1" i="0" u="none" strike="noStrike" kern="1200" cap="none" spc="0" normalizeH="0" baseline="0" noProof="0" dirty="0" err="1">
                  <a:ln>
                    <a:noFill/>
                  </a:ln>
                  <a:solidFill>
                    <a:srgbClr val="C00000"/>
                  </a:solidFill>
                  <a:effectLst/>
                  <a:uLnTx/>
                  <a:uFillTx/>
                  <a:latin typeface="Calibri" panose="020F0502020204030204"/>
                  <a:ea typeface="+mn-ea"/>
                  <a:cs typeface="+mn-cs"/>
                </a:rPr>
                <a:t>day</a:t>
              </a:r>
              <a:endPar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
        <p:nvSpPr>
          <p:cNvPr id="10" name="Afgeronde rechthoek 9"/>
          <p:cNvSpPr/>
          <p:nvPr/>
        </p:nvSpPr>
        <p:spPr>
          <a:xfrm>
            <a:off x="55002" y="1876926"/>
            <a:ext cx="4331368" cy="3808854"/>
          </a:xfrm>
          <a:prstGeom prst="roundRect">
            <a:avLst/>
          </a:prstGeom>
          <a:noFill/>
          <a:ln w="28575"/>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0502080"/>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1886" y="457552"/>
            <a:ext cx="5915025" cy="468312"/>
          </a:xfrm>
          <a:prstGeom prst="rect">
            <a:avLst/>
          </a:prstGeom>
        </p:spPr>
        <p:txBody>
          <a:bodyPr/>
          <a:lstStyle/>
          <a:p>
            <a:pPr algn="l"/>
            <a:r>
              <a:rPr lang="fr-FR" sz="2400" b="1" dirty="0" err="1">
                <a:solidFill>
                  <a:schemeClr val="tx1"/>
                </a:solidFill>
              </a:rPr>
              <a:t>Grazing</a:t>
            </a:r>
            <a:r>
              <a:rPr lang="fr-FR" sz="2400" b="1" dirty="0">
                <a:solidFill>
                  <a:schemeClr val="tx1"/>
                </a:solidFill>
              </a:rPr>
              <a:t> : set-</a:t>
            </a:r>
            <a:r>
              <a:rPr lang="fr-FR" sz="2400" b="1" dirty="0" err="1">
                <a:solidFill>
                  <a:schemeClr val="tx1"/>
                </a:solidFill>
              </a:rPr>
              <a:t>stocking</a:t>
            </a:r>
            <a:endParaRPr lang="fr-FR" sz="2400" b="1" dirty="0">
              <a:solidFill>
                <a:schemeClr val="tx1"/>
              </a:solidFill>
            </a:endParaRPr>
          </a:p>
        </p:txBody>
      </p:sp>
      <p:graphicFrame>
        <p:nvGraphicFramePr>
          <p:cNvPr id="8" name="Espace réservé du contenu 7"/>
          <p:cNvGraphicFramePr>
            <a:graphicFrameLocks noGrp="1"/>
          </p:cNvGraphicFramePr>
          <p:nvPr>
            <p:ph idx="4294967295"/>
            <p:extLst/>
          </p:nvPr>
        </p:nvGraphicFramePr>
        <p:xfrm>
          <a:off x="714620" y="3544360"/>
          <a:ext cx="7109344" cy="1811410"/>
        </p:xfrm>
        <a:graphic>
          <a:graphicData uri="http://schemas.openxmlformats.org/drawingml/2006/table">
            <a:tbl>
              <a:tblPr firstRow="1" firstCol="1" bandRow="1">
                <a:tableStyleId>{F5AB1C69-6EDB-4FF4-983F-18BD219EF322}</a:tableStyleId>
              </a:tblPr>
              <a:tblGrid>
                <a:gridCol w="1251684">
                  <a:extLst>
                    <a:ext uri="{9D8B030D-6E8A-4147-A177-3AD203B41FA5}">
                      <a16:colId xmlns:a16="http://schemas.microsoft.com/office/drawing/2014/main" val="3675460495"/>
                    </a:ext>
                  </a:extLst>
                </a:gridCol>
                <a:gridCol w="1182130">
                  <a:extLst>
                    <a:ext uri="{9D8B030D-6E8A-4147-A177-3AD203B41FA5}">
                      <a16:colId xmlns:a16="http://schemas.microsoft.com/office/drawing/2014/main" val="3647737208"/>
                    </a:ext>
                  </a:extLst>
                </a:gridCol>
                <a:gridCol w="741506">
                  <a:extLst>
                    <a:ext uri="{9D8B030D-6E8A-4147-A177-3AD203B41FA5}">
                      <a16:colId xmlns:a16="http://schemas.microsoft.com/office/drawing/2014/main" val="4044216148"/>
                    </a:ext>
                  </a:extLst>
                </a:gridCol>
                <a:gridCol w="635365">
                  <a:extLst>
                    <a:ext uri="{9D8B030D-6E8A-4147-A177-3AD203B41FA5}">
                      <a16:colId xmlns:a16="http://schemas.microsoft.com/office/drawing/2014/main" val="1678484085"/>
                    </a:ext>
                  </a:extLst>
                </a:gridCol>
                <a:gridCol w="536695">
                  <a:extLst>
                    <a:ext uri="{9D8B030D-6E8A-4147-A177-3AD203B41FA5}">
                      <a16:colId xmlns:a16="http://schemas.microsoft.com/office/drawing/2014/main" val="1777470371"/>
                    </a:ext>
                  </a:extLst>
                </a:gridCol>
                <a:gridCol w="562858">
                  <a:extLst>
                    <a:ext uri="{9D8B030D-6E8A-4147-A177-3AD203B41FA5}">
                      <a16:colId xmlns:a16="http://schemas.microsoft.com/office/drawing/2014/main" val="2191520425"/>
                    </a:ext>
                  </a:extLst>
                </a:gridCol>
                <a:gridCol w="490352">
                  <a:extLst>
                    <a:ext uri="{9D8B030D-6E8A-4147-A177-3AD203B41FA5}">
                      <a16:colId xmlns:a16="http://schemas.microsoft.com/office/drawing/2014/main" val="2577314284"/>
                    </a:ext>
                  </a:extLst>
                </a:gridCol>
                <a:gridCol w="609201">
                  <a:extLst>
                    <a:ext uri="{9D8B030D-6E8A-4147-A177-3AD203B41FA5}">
                      <a16:colId xmlns:a16="http://schemas.microsoft.com/office/drawing/2014/main" val="1750167113"/>
                    </a:ext>
                  </a:extLst>
                </a:gridCol>
                <a:gridCol w="536695">
                  <a:extLst>
                    <a:ext uri="{9D8B030D-6E8A-4147-A177-3AD203B41FA5}">
                      <a16:colId xmlns:a16="http://schemas.microsoft.com/office/drawing/2014/main" val="4288865"/>
                    </a:ext>
                  </a:extLst>
                </a:gridCol>
                <a:gridCol w="562858">
                  <a:extLst>
                    <a:ext uri="{9D8B030D-6E8A-4147-A177-3AD203B41FA5}">
                      <a16:colId xmlns:a16="http://schemas.microsoft.com/office/drawing/2014/main" val="4135825766"/>
                    </a:ext>
                  </a:extLst>
                </a:gridCol>
              </a:tblGrid>
              <a:tr h="305738">
                <a:tc gridSpan="2">
                  <a:txBody>
                    <a:bodyPr/>
                    <a:lstStyle/>
                    <a:p>
                      <a:pPr marL="0" indent="0" algn="l">
                        <a:spcAft>
                          <a:spcPts val="0"/>
                        </a:spcAft>
                        <a:buFont typeface="Arial" panose="020B0604020202020204" pitchFamily="34" charset="0"/>
                        <a:buNone/>
                      </a:pPr>
                      <a:r>
                        <a:rPr lang="fr-FR" sz="1050" dirty="0" smtClean="0">
                          <a:effectLst/>
                        </a:rPr>
                        <a:t>Set </a:t>
                      </a:r>
                      <a:r>
                        <a:rPr lang="fr-FR" sz="1050" dirty="0" err="1" smtClean="0">
                          <a:effectLst/>
                        </a:rPr>
                        <a:t>stocking</a:t>
                      </a:r>
                      <a:endParaRPr lang="fr-FR"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Cow</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Goat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Sheep</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smtClean="0">
                          <a:effectLst/>
                        </a:rPr>
                        <a:t>Horse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2976686150"/>
                  </a:ext>
                </a:extLst>
              </a:tr>
              <a:tr h="305738">
                <a:tc>
                  <a:txBody>
                    <a:bodyPr/>
                    <a:lstStyle/>
                    <a:p>
                      <a:pPr marL="0" indent="0" algn="l">
                        <a:spcAft>
                          <a:spcPts val="0"/>
                        </a:spcAft>
                        <a:buFont typeface="Arial" panose="020B0604020202020204" pitchFamily="34" charset="0"/>
                        <a:buNone/>
                      </a:pPr>
                      <a:r>
                        <a:rPr lang="fr-FR" sz="1400" dirty="0" err="1" smtClean="0">
                          <a:effectLst/>
                        </a:rPr>
                        <a:t>Criterion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unit</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604334884"/>
                  </a:ext>
                </a:extLst>
              </a:tr>
              <a:tr h="305738">
                <a:tc>
                  <a:txBody>
                    <a:bodyPr/>
                    <a:lstStyle/>
                    <a:p>
                      <a:pPr marL="0" indent="0" algn="l">
                        <a:spcAft>
                          <a:spcPts val="0"/>
                        </a:spcAft>
                        <a:buFont typeface="Arial" panose="020B0604020202020204" pitchFamily="34" charset="0"/>
                        <a:buNone/>
                      </a:pPr>
                      <a:r>
                        <a:rPr lang="fr-FR" sz="1400" dirty="0" smtClean="0">
                          <a:effectLst/>
                        </a:rPr>
                        <a:t>Area</a:t>
                      </a:r>
                      <a:r>
                        <a:rPr lang="fr-FR" sz="1400" baseline="0" dirty="0" smtClean="0">
                          <a:effectLst/>
                        </a:rPr>
                        <a:t>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70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939415083"/>
                  </a:ext>
                </a:extLst>
              </a:tr>
              <a:tr h="447098">
                <a:tc>
                  <a:txBody>
                    <a:bodyPr/>
                    <a:lstStyle/>
                    <a:p>
                      <a:pPr marL="0" indent="0" algn="l">
                        <a:spcAft>
                          <a:spcPts val="0"/>
                        </a:spcAft>
                        <a:buFont typeface="Arial" panose="020B0604020202020204" pitchFamily="34" charset="0"/>
                        <a:buNone/>
                      </a:pPr>
                      <a:r>
                        <a:rPr lang="fr-FR" sz="1400" dirty="0" smtClean="0">
                          <a:effectLst/>
                        </a:rPr>
                        <a:t>Entrance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Compressed </a:t>
                      </a:r>
                      <a:r>
                        <a:rPr lang="fr-FR" sz="1400" dirty="0" err="1" smtClean="0">
                          <a:effectLst/>
                        </a:rPr>
                        <a:t>height</a:t>
                      </a:r>
                      <a:r>
                        <a:rPr lang="fr-FR" sz="1400" dirty="0" smtClean="0">
                          <a:effectLst/>
                        </a:rPr>
                        <a:t> (cm)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3307574889"/>
                  </a:ext>
                </a:extLst>
              </a:tr>
              <a:tr h="447098">
                <a:tc>
                  <a:txBody>
                    <a:bodyPr/>
                    <a:lstStyle/>
                    <a:p>
                      <a:pPr marL="0" indent="0" algn="l">
                        <a:spcAft>
                          <a:spcPts val="0"/>
                        </a:spcAft>
                        <a:buFont typeface="Arial" panose="020B0604020202020204" pitchFamily="34" charset="0"/>
                        <a:buNone/>
                      </a:pPr>
                      <a:r>
                        <a:rPr lang="fr-FR" sz="1400" dirty="0" err="1" smtClean="0">
                          <a:effectLst/>
                        </a:rPr>
                        <a:t>Number</a:t>
                      </a:r>
                      <a:r>
                        <a:rPr lang="fr-FR" sz="1400" dirty="0" smtClean="0">
                          <a:effectLst/>
                        </a:rPr>
                        <a:t> of paddocks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buFont typeface="Arial" panose="020B0604020202020204" pitchFamily="34" charset="0"/>
                        <a:buNone/>
                      </a:pPr>
                      <a:endParaRPr lang="fr-FR" sz="1400" dirty="0">
                        <a:effectLst/>
                        <a:latin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2</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543748834"/>
                  </a:ext>
                </a:extLst>
              </a:tr>
            </a:tbl>
          </a:graphicData>
        </a:graphic>
      </p:graphicFrame>
      <p:sp>
        <p:nvSpPr>
          <p:cNvPr id="4" name="ZoneTexte 3"/>
          <p:cNvSpPr txBox="1"/>
          <p:nvPr/>
        </p:nvSpPr>
        <p:spPr>
          <a:xfrm>
            <a:off x="814818" y="1523923"/>
            <a:ext cx="1728192" cy="113107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Set-</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stocked</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p:cNvSpPr txBox="1"/>
          <p:nvPr/>
        </p:nvSpPr>
        <p:spPr>
          <a:xfrm>
            <a:off x="814818" y="2904903"/>
            <a:ext cx="1728192" cy="507831"/>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Cut area</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814818" y="2627902"/>
            <a:ext cx="1728192" cy="300082"/>
          </a:xfrm>
          <a:prstGeom prst="rect">
            <a:avLst/>
          </a:prstGeom>
          <a:gradFill>
            <a:gsLst>
              <a:gs pos="0">
                <a:schemeClr val="accent3"/>
              </a:gs>
              <a:gs pos="100000">
                <a:srgbClr val="FFFF00"/>
              </a:gs>
            </a:gsLst>
            <a:lin ang="5400000" scaled="1"/>
          </a:gradFill>
          <a:ln w="19050">
            <a:solidFill>
              <a:schemeClr val="accent1">
                <a:shade val="50000"/>
              </a:schemeClr>
            </a:solidFill>
            <a:prstDash val="sysDash"/>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Buffer area</a:t>
            </a:r>
          </a:p>
        </p:txBody>
      </p:sp>
      <p:sp>
        <p:nvSpPr>
          <p:cNvPr id="7" name="ZoneTexte 6"/>
          <p:cNvSpPr txBox="1"/>
          <p:nvPr/>
        </p:nvSpPr>
        <p:spPr>
          <a:xfrm>
            <a:off x="3947166" y="1542292"/>
            <a:ext cx="1728192" cy="184665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Set-</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stocked</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p:cNvSpPr txBox="1"/>
          <p:nvPr/>
        </p:nvSpPr>
        <p:spPr>
          <a:xfrm>
            <a:off x="1111357" y="1214751"/>
            <a:ext cx="12421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Spring</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a:off x="4190193" y="1214751"/>
            <a:ext cx="1242138"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Summer</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334461" y="6168778"/>
            <a:ext cx="4955512"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fr-FR" sz="9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Hoden</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1986 ; </a:t>
            </a:r>
            <a:r>
              <a:rPr kumimoji="0" lang="fr-FR" sz="9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 Lefrileux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 Leray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 ;</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Pottier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471432"/>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365125"/>
            <a:ext cx="7886700" cy="1325563"/>
          </a:xfrm>
          <a:prstGeom prst="rect">
            <a:avLst/>
          </a:prstGeom>
        </p:spPr>
        <p:txBody>
          <a:bodyPr/>
          <a:lstStyle/>
          <a:p>
            <a:pPr algn="l"/>
            <a:r>
              <a:rPr lang="fr-FR" sz="2400" b="1" dirty="0" err="1">
                <a:solidFill>
                  <a:schemeClr val="tx1"/>
                </a:solidFill>
              </a:rPr>
              <a:t>Grazing</a:t>
            </a:r>
            <a:r>
              <a:rPr lang="fr-FR" sz="2400" b="1" dirty="0">
                <a:solidFill>
                  <a:schemeClr val="tx1"/>
                </a:solidFill>
              </a:rPr>
              <a:t> : </a:t>
            </a:r>
            <a:r>
              <a:rPr lang="fr-FR" sz="2400" b="1" dirty="0" err="1">
                <a:solidFill>
                  <a:schemeClr val="tx1"/>
                </a:solidFill>
              </a:rPr>
              <a:t>rotational</a:t>
            </a:r>
            <a:r>
              <a:rPr lang="fr-FR" sz="2400" b="1" dirty="0">
                <a:solidFill>
                  <a:schemeClr val="tx1"/>
                </a:solidFill>
              </a:rPr>
              <a:t> </a:t>
            </a:r>
            <a:r>
              <a:rPr lang="fr-FR" sz="2400" b="1" dirty="0" err="1">
                <a:solidFill>
                  <a:schemeClr val="tx1"/>
                </a:solidFill>
              </a:rPr>
              <a:t>grazing</a:t>
            </a:r>
            <a:endParaRPr lang="fr-FR" sz="2400" b="1" dirty="0">
              <a:solidFill>
                <a:schemeClr val="tx1"/>
              </a:solidFill>
            </a:endParaRPr>
          </a:p>
        </p:txBody>
      </p:sp>
      <p:graphicFrame>
        <p:nvGraphicFramePr>
          <p:cNvPr id="18" name="Espace réservé du contenu 3"/>
          <p:cNvGraphicFramePr>
            <a:graphicFrameLocks noGrp="1"/>
          </p:cNvGraphicFramePr>
          <p:nvPr>
            <p:ph idx="4294967295"/>
            <p:extLst/>
          </p:nvPr>
        </p:nvGraphicFramePr>
        <p:xfrm>
          <a:off x="1028701" y="3305201"/>
          <a:ext cx="6857999" cy="2814752"/>
        </p:xfrm>
        <a:graphic>
          <a:graphicData uri="http://schemas.openxmlformats.org/drawingml/2006/table">
            <a:tbl>
              <a:tblPr firstRow="1" firstCol="1" bandRow="1">
                <a:tableStyleId>{F5AB1C69-6EDB-4FF4-983F-18BD219EF322}</a:tableStyleId>
              </a:tblPr>
              <a:tblGrid>
                <a:gridCol w="1248960">
                  <a:extLst>
                    <a:ext uri="{9D8B030D-6E8A-4147-A177-3AD203B41FA5}">
                      <a16:colId xmlns:a16="http://schemas.microsoft.com/office/drawing/2014/main" val="3159085550"/>
                    </a:ext>
                  </a:extLst>
                </a:gridCol>
                <a:gridCol w="1017864">
                  <a:extLst>
                    <a:ext uri="{9D8B030D-6E8A-4147-A177-3AD203B41FA5}">
                      <a16:colId xmlns:a16="http://schemas.microsoft.com/office/drawing/2014/main" val="292010260"/>
                    </a:ext>
                  </a:extLst>
                </a:gridCol>
                <a:gridCol w="549223">
                  <a:extLst>
                    <a:ext uri="{9D8B030D-6E8A-4147-A177-3AD203B41FA5}">
                      <a16:colId xmlns:a16="http://schemas.microsoft.com/office/drawing/2014/main" val="3427267710"/>
                    </a:ext>
                  </a:extLst>
                </a:gridCol>
                <a:gridCol w="594200">
                  <a:extLst>
                    <a:ext uri="{9D8B030D-6E8A-4147-A177-3AD203B41FA5}">
                      <a16:colId xmlns:a16="http://schemas.microsoft.com/office/drawing/2014/main" val="1832307493"/>
                    </a:ext>
                  </a:extLst>
                </a:gridCol>
                <a:gridCol w="566706">
                  <a:extLst>
                    <a:ext uri="{9D8B030D-6E8A-4147-A177-3AD203B41FA5}">
                      <a16:colId xmlns:a16="http://schemas.microsoft.com/office/drawing/2014/main" val="2463940378"/>
                    </a:ext>
                  </a:extLst>
                </a:gridCol>
                <a:gridCol w="594200">
                  <a:extLst>
                    <a:ext uri="{9D8B030D-6E8A-4147-A177-3AD203B41FA5}">
                      <a16:colId xmlns:a16="http://schemas.microsoft.com/office/drawing/2014/main" val="3197963408"/>
                    </a:ext>
                  </a:extLst>
                </a:gridCol>
                <a:gridCol w="549223">
                  <a:extLst>
                    <a:ext uri="{9D8B030D-6E8A-4147-A177-3AD203B41FA5}">
                      <a16:colId xmlns:a16="http://schemas.microsoft.com/office/drawing/2014/main" val="4145915906"/>
                    </a:ext>
                  </a:extLst>
                </a:gridCol>
                <a:gridCol w="594200">
                  <a:extLst>
                    <a:ext uri="{9D8B030D-6E8A-4147-A177-3AD203B41FA5}">
                      <a16:colId xmlns:a16="http://schemas.microsoft.com/office/drawing/2014/main" val="2626152264"/>
                    </a:ext>
                  </a:extLst>
                </a:gridCol>
                <a:gridCol w="549223">
                  <a:extLst>
                    <a:ext uri="{9D8B030D-6E8A-4147-A177-3AD203B41FA5}">
                      <a16:colId xmlns:a16="http://schemas.microsoft.com/office/drawing/2014/main" val="3996488753"/>
                    </a:ext>
                  </a:extLst>
                </a:gridCol>
                <a:gridCol w="594200">
                  <a:extLst>
                    <a:ext uri="{9D8B030D-6E8A-4147-A177-3AD203B41FA5}">
                      <a16:colId xmlns:a16="http://schemas.microsoft.com/office/drawing/2014/main" val="2367441044"/>
                    </a:ext>
                  </a:extLst>
                </a:gridCol>
              </a:tblGrid>
              <a:tr h="203205">
                <a:tc gridSpan="2">
                  <a:txBody>
                    <a:bodyPr/>
                    <a:lstStyle/>
                    <a:p>
                      <a:pPr marL="0" indent="0" algn="l">
                        <a:spcAft>
                          <a:spcPts val="0"/>
                        </a:spcAft>
                        <a:buFont typeface="Arial" panose="020B0604020202020204" pitchFamily="34" charset="0"/>
                        <a:buNone/>
                      </a:pPr>
                      <a:r>
                        <a:rPr lang="fr-FR" sz="1400" dirty="0" err="1" smtClean="0">
                          <a:effectLst/>
                        </a:rPr>
                        <a:t>Rotational</a:t>
                      </a:r>
                      <a:r>
                        <a:rPr lang="fr-FR" sz="1400" dirty="0" smtClean="0">
                          <a:effectLst/>
                        </a:rPr>
                        <a:t> </a:t>
                      </a:r>
                      <a:r>
                        <a:rPr lang="fr-FR" sz="1400" dirty="0" err="1" smtClean="0">
                          <a:effectLst/>
                        </a:rPr>
                        <a:t>grazing</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Cow</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Goat</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Sheep</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smtClean="0">
                          <a:effectLst/>
                        </a:rPr>
                        <a:t>Horse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139623906"/>
                  </a:ext>
                </a:extLst>
              </a:tr>
              <a:tr h="282849">
                <a:tc>
                  <a:txBody>
                    <a:bodyPr/>
                    <a:lstStyle/>
                    <a:p>
                      <a:pPr marL="0" indent="0" algn="l">
                        <a:spcAft>
                          <a:spcPts val="0"/>
                        </a:spcAft>
                        <a:buFont typeface="Arial" panose="020B0604020202020204" pitchFamily="34" charset="0"/>
                        <a:buNone/>
                      </a:pPr>
                      <a:r>
                        <a:rPr lang="fr-FR" sz="1400" dirty="0" err="1" smtClean="0">
                          <a:effectLst/>
                        </a:rPr>
                        <a:t>Criterion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unit</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2225420393"/>
                  </a:ext>
                </a:extLst>
              </a:tr>
              <a:tr h="357641">
                <a:tc>
                  <a:txBody>
                    <a:bodyPr/>
                    <a:lstStyle/>
                    <a:p>
                      <a:pPr marL="0" indent="0" algn="l">
                        <a:spcAft>
                          <a:spcPts val="0"/>
                        </a:spcAft>
                        <a:buFont typeface="Arial" panose="020B0604020202020204" pitchFamily="34" charset="0"/>
                        <a:buNone/>
                      </a:pPr>
                      <a:r>
                        <a:rPr lang="fr-FR" sz="1400" dirty="0" smtClean="0">
                          <a:effectLst/>
                        </a:rPr>
                        <a:t>Areas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are/LU</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 </a:t>
                      </a:r>
                      <a:r>
                        <a:rPr lang="fr-FR" sz="1400" dirty="0" err="1">
                          <a:effectLst/>
                        </a:rPr>
                        <a:t>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nc</a:t>
                      </a:r>
                      <a:r>
                        <a:rPr lang="fr-FR" sz="1400" dirty="0">
                          <a:effectLst/>
                        </a:rPr>
                        <a:t>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902254551"/>
                  </a:ext>
                </a:extLst>
              </a:tr>
              <a:tr h="536461">
                <a:tc>
                  <a:txBody>
                    <a:bodyPr/>
                    <a:lstStyle/>
                    <a:p>
                      <a:pPr marL="0" indent="0" algn="l">
                        <a:spcAft>
                          <a:spcPts val="0"/>
                        </a:spcAft>
                        <a:buFont typeface="Arial" panose="020B0604020202020204" pitchFamily="34" charset="0"/>
                        <a:buNone/>
                      </a:pPr>
                      <a:r>
                        <a:rPr lang="fr-FR" sz="1400" dirty="0" err="1" smtClean="0">
                          <a:effectLst/>
                        </a:rPr>
                        <a:t>Grazing</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days</a:t>
                      </a:r>
                      <a:r>
                        <a:rPr lang="fr-FR" sz="1400" dirty="0" smtClean="0">
                          <a:effectLst/>
                        </a:rPr>
                        <a:t> /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318703880"/>
                  </a:ext>
                </a:extLst>
              </a:tr>
              <a:tr h="357641">
                <a:tc>
                  <a:txBody>
                    <a:bodyPr/>
                    <a:lstStyle/>
                    <a:p>
                      <a:pPr marL="0" indent="0" algn="l">
                        <a:spcAft>
                          <a:spcPts val="0"/>
                        </a:spcAft>
                        <a:buFont typeface="Arial" panose="020B0604020202020204" pitchFamily="34" charset="0"/>
                        <a:buNone/>
                      </a:pPr>
                      <a:r>
                        <a:rPr lang="fr-FR" sz="1400" dirty="0" err="1" smtClean="0">
                          <a:effectLst/>
                        </a:rPr>
                        <a:t>Rest</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days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 </a:t>
                      </a:r>
                      <a:r>
                        <a:rPr lang="fr-FR" sz="1400" dirty="0" err="1">
                          <a:effectLst/>
                        </a:rPr>
                        <a:t>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nc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 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40 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670757156"/>
                  </a:ext>
                </a:extLst>
              </a:tr>
              <a:tr h="365760">
                <a:tc>
                  <a:txBody>
                    <a:bodyPr/>
                    <a:lstStyle/>
                    <a:p>
                      <a:pPr marL="0" indent="0" algn="l">
                        <a:spcAft>
                          <a:spcPts val="0"/>
                        </a:spcAft>
                        <a:buFont typeface="Arial" panose="020B0604020202020204" pitchFamily="34" charset="0"/>
                        <a:buNone/>
                      </a:pPr>
                      <a:r>
                        <a:rPr lang="fr-FR" sz="1400" dirty="0" err="1" smtClean="0">
                          <a:effectLst/>
                        </a:rPr>
                        <a:t>Entance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Compressed </a:t>
                      </a:r>
                      <a:r>
                        <a:rPr lang="fr-FR" sz="1400" dirty="0" err="1" smtClean="0">
                          <a:effectLst/>
                        </a:rPr>
                        <a:t>height</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12</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9429165"/>
                  </a:ext>
                </a:extLst>
              </a:tr>
              <a:tr h="365760">
                <a:tc>
                  <a:txBody>
                    <a:bodyPr/>
                    <a:lstStyle/>
                    <a:p>
                      <a:pPr marL="0" indent="0" algn="l">
                        <a:spcAft>
                          <a:spcPts val="0"/>
                        </a:spcAft>
                        <a:buFont typeface="Arial" panose="020B0604020202020204" pitchFamily="34" charset="0"/>
                        <a:buNone/>
                      </a:pPr>
                      <a:r>
                        <a:rPr lang="fr-FR" sz="1400" dirty="0" err="1" smtClean="0">
                          <a:effectLst/>
                        </a:rPr>
                        <a:t>Residuals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Compressed </a:t>
                      </a:r>
                      <a:r>
                        <a:rPr lang="fr-FR" sz="1400" dirty="0" err="1" smtClean="0">
                          <a:effectLst/>
                        </a:rPr>
                        <a:t>height</a:t>
                      </a:r>
                      <a:r>
                        <a:rPr lang="fr-FR" sz="1400" dirty="0" smtClean="0">
                          <a:effectLst/>
                        </a:rPr>
                        <a:t>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6</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917740331"/>
                  </a:ext>
                </a:extLst>
              </a:tr>
              <a:tr h="196431">
                <a:tc gridSpan="2">
                  <a:txBody>
                    <a:bodyPr/>
                    <a:lstStyle/>
                    <a:p>
                      <a:pPr marL="0" indent="0" algn="l">
                        <a:spcAft>
                          <a:spcPts val="0"/>
                        </a:spcAft>
                        <a:buFont typeface="Arial" panose="020B0604020202020204" pitchFamily="34" charset="0"/>
                        <a:buNone/>
                      </a:pPr>
                      <a:r>
                        <a:rPr lang="fr-FR" sz="1400" dirty="0" err="1" smtClean="0">
                          <a:effectLst/>
                        </a:rPr>
                        <a:t>Number</a:t>
                      </a:r>
                      <a:r>
                        <a:rPr lang="fr-FR" sz="1400" dirty="0" smtClean="0">
                          <a:effectLst/>
                        </a:rPr>
                        <a:t> of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4254473840"/>
                  </a:ext>
                </a:extLst>
              </a:tr>
            </a:tbl>
          </a:graphicData>
        </a:graphic>
      </p:graphicFrame>
      <p:sp>
        <p:nvSpPr>
          <p:cNvPr id="5" name="Rectangle 4"/>
          <p:cNvSpPr/>
          <p:nvPr/>
        </p:nvSpPr>
        <p:spPr>
          <a:xfrm>
            <a:off x="4289571" y="1454414"/>
            <a:ext cx="4482498" cy="15661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Connecteur droit 5"/>
          <p:cNvCxnSpPr>
            <a:cxnSpLocks/>
            <a:stCxn id="5" idx="1"/>
          </p:cNvCxnSpPr>
          <p:nvPr/>
        </p:nvCxnSpPr>
        <p:spPr>
          <a:xfrm>
            <a:off x="4289571" y="2237501"/>
            <a:ext cx="3402378"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endCxn id="5" idx="3"/>
          </p:cNvCxnSpPr>
          <p:nvPr/>
        </p:nvCxnSpPr>
        <p:spPr>
          <a:xfrm>
            <a:off x="7691949" y="2237501"/>
            <a:ext cx="1080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664946"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342688"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530820"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7610940" y="2048480"/>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11"/>
          <p:cNvSpPr/>
          <p:nvPr/>
        </p:nvSpPr>
        <p:spPr>
          <a:xfrm>
            <a:off x="761094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p:cNvSpPr/>
          <p:nvPr/>
        </p:nvSpPr>
        <p:spPr>
          <a:xfrm>
            <a:off x="5288683" y="2009948"/>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p:cNvSpPr/>
          <p:nvPr/>
        </p:nvSpPr>
        <p:spPr>
          <a:xfrm>
            <a:off x="526168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22508" y="1940468"/>
            <a:ext cx="3780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Connecteur droit 15"/>
          <p:cNvCxnSpPr>
            <a:cxnSpLocks/>
          </p:cNvCxnSpPr>
          <p:nvPr/>
        </p:nvCxnSpPr>
        <p:spPr>
          <a:xfrm flipH="1">
            <a:off x="3722509" y="1940468"/>
            <a:ext cx="378041"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a:off x="3722508" y="1940468"/>
            <a:ext cx="34789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1060" y="6382961"/>
            <a:ext cx="6198688"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Sources : Institut de l'Elevage</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2016 ; </a:t>
            </a:r>
            <a:r>
              <a:rPr kumimoji="0" lang="fr-FR" sz="900" b="1" i="0" u="none" strike="noStrike" kern="1200" cap="small"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 Leray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Lefrileux</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Pottier</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Prairiales</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2005).</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848112"/>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3752" y="365125"/>
            <a:ext cx="7762947" cy="1325563"/>
          </a:xfrm>
          <a:prstGeom prst="rect">
            <a:avLst/>
          </a:prstGeom>
        </p:spPr>
        <p:txBody>
          <a:bodyPr>
            <a:normAutofit/>
          </a:bodyPr>
          <a:lstStyle/>
          <a:p>
            <a:pPr algn="l"/>
            <a:r>
              <a:rPr lang="fr-FR" sz="2400" b="1" dirty="0" err="1">
                <a:solidFill>
                  <a:prstClr val="black"/>
                </a:solidFill>
                <a:latin typeface="Calibri" panose="020F0502020204030204"/>
              </a:rPr>
              <a:t>Cost</a:t>
            </a:r>
            <a:r>
              <a:rPr lang="fr-FR" sz="2400" b="1" dirty="0">
                <a:solidFill>
                  <a:prstClr val="black"/>
                </a:solidFill>
                <a:latin typeface="Calibri" panose="020F0502020204030204"/>
              </a:rPr>
              <a:t> of production </a:t>
            </a:r>
            <a:r>
              <a:rPr lang="fr-FR" sz="2400" b="1" dirty="0" err="1">
                <a:solidFill>
                  <a:prstClr val="black"/>
                </a:solidFill>
                <a:latin typeface="Calibri" panose="020F0502020204030204"/>
              </a:rPr>
              <a:t>before</a:t>
            </a:r>
            <a:r>
              <a:rPr lang="fr-FR" sz="2400" b="1" dirty="0">
                <a:solidFill>
                  <a:prstClr val="black"/>
                </a:solidFill>
                <a:latin typeface="Calibri" panose="020F0502020204030204"/>
              </a:rPr>
              <a:t> </a:t>
            </a:r>
            <a:r>
              <a:rPr lang="fr-FR" sz="2400" b="1" dirty="0" err="1">
                <a:solidFill>
                  <a:prstClr val="black"/>
                </a:solidFill>
                <a:latin typeface="Calibri" panose="020F0502020204030204"/>
              </a:rPr>
              <a:t>harvest</a:t>
            </a:r>
            <a:r>
              <a:rPr lang="fr-FR" sz="2400" b="1" dirty="0">
                <a:solidFill>
                  <a:prstClr val="black"/>
                </a:solidFill>
                <a:latin typeface="Calibri" panose="020F0502020204030204"/>
              </a:rPr>
              <a:t>, </a:t>
            </a:r>
            <a:r>
              <a:rPr lang="fr-FR" sz="2400" b="1" dirty="0" err="1">
                <a:solidFill>
                  <a:prstClr val="black"/>
                </a:solidFill>
                <a:latin typeface="Calibri" panose="020F0502020204030204"/>
              </a:rPr>
              <a:t>before</a:t>
            </a:r>
            <a:r>
              <a:rPr lang="fr-FR" sz="2400" b="1" dirty="0">
                <a:solidFill>
                  <a:prstClr val="black"/>
                </a:solidFill>
                <a:latin typeface="Calibri" panose="020F0502020204030204"/>
              </a:rPr>
              <a:t> and </a:t>
            </a:r>
            <a:r>
              <a:rPr lang="fr-FR" sz="2400" b="1" dirty="0" err="1">
                <a:solidFill>
                  <a:prstClr val="black"/>
                </a:solidFill>
                <a:latin typeface="Calibri" panose="020F0502020204030204"/>
              </a:rPr>
              <a:t>after</a:t>
            </a:r>
            <a:r>
              <a:rPr lang="fr-FR" sz="2400" b="1" dirty="0">
                <a:solidFill>
                  <a:prstClr val="black"/>
                </a:solidFill>
                <a:latin typeface="Calibri" panose="020F0502020204030204"/>
              </a:rPr>
              <a:t> distribution per ton DM</a:t>
            </a:r>
            <a:r>
              <a:rPr lang="fr-FR" sz="3600" b="1" dirty="0">
                <a:solidFill>
                  <a:prstClr val="black"/>
                </a:solidFill>
                <a:latin typeface="Calibri" panose="020F0502020204030204"/>
              </a:rPr>
              <a:t/>
            </a:r>
            <a:br>
              <a:rPr lang="fr-FR" sz="3600" b="1" dirty="0">
                <a:solidFill>
                  <a:prstClr val="black"/>
                </a:solidFill>
                <a:latin typeface="Calibri" panose="020F0502020204030204"/>
              </a:rPr>
            </a:br>
            <a:endParaRPr lang="fr-FR" dirty="0"/>
          </a:p>
        </p:txBody>
      </p:sp>
      <p:graphicFrame>
        <p:nvGraphicFramePr>
          <p:cNvPr id="4" name="Graphique 7"/>
          <p:cNvGraphicFramePr>
            <a:graphicFrameLocks noGrp="1"/>
          </p:cNvGraphicFramePr>
          <p:nvPr>
            <p:extLst/>
          </p:nvPr>
        </p:nvGraphicFramePr>
        <p:xfrm>
          <a:off x="921544" y="1432234"/>
          <a:ext cx="6772275" cy="3921919"/>
        </p:xfrm>
        <a:graphic>
          <a:graphicData uri="http://schemas.openxmlformats.org/presentationml/2006/ole">
            <mc:AlternateContent xmlns:mc="http://schemas.openxmlformats.org/markup-compatibility/2006">
              <mc:Choice xmlns:v="urn:schemas-microsoft-com:vml" Requires="v">
                <p:oleObj spid="_x0000_s14374" r:id="rId3" imgW="9035055" imgH="5224725" progId="Excel.Chart.8">
                  <p:embed/>
                </p:oleObj>
              </mc:Choice>
              <mc:Fallback>
                <p:oleObj r:id="rId3" imgW="9035055" imgH="5224725" progId="Excel.Chart.8">
                  <p:embed/>
                  <p:pic>
                    <p:nvPicPr>
                      <p:cNvPr id="4" name="Graphique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44" y="1432234"/>
                        <a:ext cx="6772275" cy="3921919"/>
                      </a:xfrm>
                      <a:prstGeom prst="rect">
                        <a:avLst/>
                      </a:prstGeom>
                      <a:noFill/>
                      <a:ln>
                        <a:noFill/>
                      </a:ln>
                      <a:extLst/>
                    </p:spPr>
                  </p:pic>
                </p:oleObj>
              </mc:Fallback>
            </mc:AlternateContent>
          </a:graphicData>
        </a:graphic>
      </p:graphicFrame>
      <p:grpSp>
        <p:nvGrpSpPr>
          <p:cNvPr id="19" name="Groupe 18"/>
          <p:cNvGrpSpPr/>
          <p:nvPr/>
        </p:nvGrpSpPr>
        <p:grpSpPr>
          <a:xfrm>
            <a:off x="1491103" y="4257637"/>
            <a:ext cx="4743914" cy="1644487"/>
            <a:chOff x="1988136" y="4533847"/>
            <a:chExt cx="6325219" cy="2192648"/>
          </a:xfrm>
        </p:grpSpPr>
        <p:sp>
          <p:nvSpPr>
            <p:cNvPr id="5" name="ZoneTexte 4"/>
            <p:cNvSpPr txBox="1"/>
            <p:nvPr/>
          </p:nvSpPr>
          <p:spPr>
            <a:xfrm rot="18866544">
              <a:off x="1447801" y="5202822"/>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rot="18866544">
              <a:off x="1890712" y="5212349"/>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Irrigated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rot="18866544">
              <a:off x="2352675"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Organic</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Maize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p:cNvSpPr txBox="1"/>
            <p:nvPr/>
          </p:nvSpPr>
          <p:spPr>
            <a:xfrm rot="18866544">
              <a:off x="2847975"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Sorghum</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BMR</a:t>
              </a:r>
            </a:p>
          </p:txBody>
        </p:sp>
        <p:sp>
          <p:nvSpPr>
            <p:cNvPr id="9" name="ZoneTexte 8"/>
            <p:cNvSpPr txBox="1"/>
            <p:nvPr/>
          </p:nvSpPr>
          <p:spPr>
            <a:xfrm rot="18866544">
              <a:off x="3248026" y="5202823"/>
              <a:ext cx="141922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Alfalfa</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rot="18866544">
              <a:off x="3493957" y="5281014"/>
              <a:ext cx="1638004"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Red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clover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 HRG</a:t>
              </a:r>
            </a:p>
          </p:txBody>
        </p:sp>
        <p:sp>
          <p:nvSpPr>
            <p:cNvPr id="11" name="ZoneTexte 10"/>
            <p:cNvSpPr txBox="1"/>
            <p:nvPr/>
          </p:nvSpPr>
          <p:spPr>
            <a:xfrm rot="18866544">
              <a:off x="3757175" y="5449201"/>
              <a:ext cx="1946430"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Temp</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Grass </a:t>
              </a:r>
            </a:p>
          </p:txBody>
        </p:sp>
        <p:sp>
          <p:nvSpPr>
            <p:cNvPr id="12" name="ZoneTexte 11"/>
            <p:cNvSpPr txBox="1"/>
            <p:nvPr/>
          </p:nvSpPr>
          <p:spPr>
            <a:xfrm rot="18866544">
              <a:off x="4680617" y="5188582"/>
              <a:ext cx="148580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Italian</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RG</a:t>
              </a:r>
            </a:p>
          </p:txBody>
        </p:sp>
        <p:sp>
          <p:nvSpPr>
            <p:cNvPr id="13" name="ZoneTexte 12"/>
            <p:cNvSpPr txBox="1"/>
            <p:nvPr/>
          </p:nvSpPr>
          <p:spPr>
            <a:xfrm rot="18866544">
              <a:off x="5065197" y="5212007"/>
              <a:ext cx="148580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Perm. Grass. Hay</a:t>
              </a:r>
            </a:p>
          </p:txBody>
        </p:sp>
        <p:sp>
          <p:nvSpPr>
            <p:cNvPr id="14" name="ZoneTexte 13"/>
            <p:cNvSpPr txBox="1"/>
            <p:nvPr/>
          </p:nvSpPr>
          <p:spPr>
            <a:xfrm rot="18866544">
              <a:off x="4964398" y="5477020"/>
              <a:ext cx="2160395"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Cereals</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Leg</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Silage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ZoneTexte 14"/>
            <p:cNvSpPr txBox="1"/>
            <p:nvPr/>
          </p:nvSpPr>
          <p:spPr>
            <a:xfrm rot="18866544">
              <a:off x="5945190" y="5267333"/>
              <a:ext cx="1602456"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Short rotation IRG</a:t>
              </a:r>
            </a:p>
          </p:txBody>
        </p:sp>
        <p:sp>
          <p:nvSpPr>
            <p:cNvPr id="16" name="ZoneTexte 15"/>
            <p:cNvSpPr txBox="1"/>
            <p:nvPr/>
          </p:nvSpPr>
          <p:spPr>
            <a:xfrm rot="18866544">
              <a:off x="6255417" y="5295235"/>
              <a:ext cx="1861332"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Grazed</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rape</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rot="18866544">
              <a:off x="6914224" y="5258706"/>
              <a:ext cx="1602457"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Pear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Millet</a:t>
              </a:r>
            </a:p>
          </p:txBody>
        </p:sp>
        <p:sp>
          <p:nvSpPr>
            <p:cNvPr id="18" name="ZoneTexte 17"/>
            <p:cNvSpPr txBox="1"/>
            <p:nvPr/>
          </p:nvSpPr>
          <p:spPr>
            <a:xfrm rot="18866544">
              <a:off x="7342849" y="5258706"/>
              <a:ext cx="1602457" cy="338555"/>
            </a:xfrm>
            <a:prstGeom prst="rect">
              <a:avLst/>
            </a:prstGeom>
            <a:solidFill>
              <a:schemeClr val="bg1"/>
            </a:solid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Fodder</a:t>
              </a: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panose="020F0502020204030204"/>
                  <a:ea typeface="+mn-ea"/>
                  <a:cs typeface="+mn-cs"/>
                </a:rPr>
                <a:t>beet</a:t>
              </a: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 name="ZoneTexte 19"/>
          <p:cNvSpPr txBox="1"/>
          <p:nvPr/>
        </p:nvSpPr>
        <p:spPr>
          <a:xfrm>
            <a:off x="1439280" y="1478800"/>
            <a:ext cx="6165141" cy="323165"/>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Cost</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of production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harvest</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before</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fr-FR" sz="1500" b="1" i="0" u="none" strike="noStrike" kern="1200" cap="none" spc="0" normalizeH="0" baseline="0" noProof="0" dirty="0" err="1">
                <a:ln>
                  <a:noFill/>
                </a:ln>
                <a:solidFill>
                  <a:prstClr val="black"/>
                </a:solidFill>
                <a:effectLst/>
                <a:uLnTx/>
                <a:uFillTx/>
                <a:latin typeface="Calibri" panose="020F0502020204030204"/>
                <a:ea typeface="+mn-ea"/>
                <a:cs typeface="+mn-cs"/>
              </a:rPr>
              <a:t>after</a:t>
            </a: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 distribution per ton DM</a:t>
            </a:r>
          </a:p>
        </p:txBody>
      </p:sp>
      <p:sp>
        <p:nvSpPr>
          <p:cNvPr id="21" name="ZoneTexte 20"/>
          <p:cNvSpPr txBox="1"/>
          <p:nvPr/>
        </p:nvSpPr>
        <p:spPr>
          <a:xfrm rot="5400000">
            <a:off x="6226536" y="3793167"/>
            <a:ext cx="1025113" cy="253916"/>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0070C0"/>
                </a:solidFill>
                <a:effectLst/>
                <a:uLnTx/>
                <a:uFillTx/>
                <a:latin typeface="Calibri" panose="020F0502020204030204"/>
                <a:ea typeface="+mn-ea"/>
                <a:cs typeface="+mn-cs"/>
              </a:rPr>
              <a:t>Before</a:t>
            </a:r>
            <a:r>
              <a:rPr kumimoji="0" lang="fr-FR" sz="105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fr-FR" sz="1050" b="1" i="0" u="none" strike="noStrike" kern="1200" cap="none" spc="0" normalizeH="0" baseline="0" noProof="0" dirty="0" err="1">
                <a:ln>
                  <a:noFill/>
                </a:ln>
                <a:solidFill>
                  <a:srgbClr val="0070C0"/>
                </a:solidFill>
                <a:effectLst/>
                <a:uLnTx/>
                <a:uFillTx/>
                <a:latin typeface="Calibri" panose="020F0502020204030204"/>
                <a:ea typeface="+mn-ea"/>
                <a:cs typeface="+mn-cs"/>
              </a:rPr>
              <a:t>harvest</a:t>
            </a:r>
            <a:endParaRPr kumimoji="0" lang="fr-FR" sz="105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2" name="ZoneTexte 21"/>
          <p:cNvSpPr txBox="1"/>
          <p:nvPr/>
        </p:nvSpPr>
        <p:spPr>
          <a:xfrm rot="5400000">
            <a:off x="6396074" y="3481084"/>
            <a:ext cx="1391198" cy="41549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C00000"/>
                </a:solidFill>
                <a:effectLst/>
                <a:uLnTx/>
                <a:uFillTx/>
                <a:latin typeface="Calibri" panose="020F0502020204030204"/>
                <a:ea typeface="+mn-ea"/>
                <a:cs typeface="+mn-cs"/>
              </a:rPr>
              <a:t>Harvest</a:t>
            </a: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 + Storage </a:t>
            </a:r>
            <a:r>
              <a:rPr kumimoji="0" lang="fr-FR" sz="1050" b="1" i="0" u="none" strike="noStrike" kern="1200" cap="none" spc="0" normalizeH="0" baseline="0" noProof="0" dirty="0" err="1">
                <a:ln>
                  <a:noFill/>
                </a:ln>
                <a:solidFill>
                  <a:srgbClr val="C00000"/>
                </a:solidFill>
                <a:effectLst/>
                <a:uLnTx/>
                <a:uFillTx/>
                <a:latin typeface="Calibri" panose="020F0502020204030204"/>
                <a:ea typeface="+mn-ea"/>
                <a:cs typeface="+mn-cs"/>
              </a:rPr>
              <a:t>cost</a:t>
            </a:r>
            <a:endPar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ZoneTexte 22"/>
          <p:cNvSpPr txBox="1"/>
          <p:nvPr/>
        </p:nvSpPr>
        <p:spPr>
          <a:xfrm rot="5400000">
            <a:off x="6865000" y="3365465"/>
            <a:ext cx="1201843" cy="276999"/>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Into</a:t>
            </a:r>
            <a:r>
              <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rPr>
              <a:t> the </a:t>
            </a: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trough</a:t>
            </a:r>
            <a:endPar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4" name="ZoneTexte 23"/>
          <p:cNvSpPr txBox="1"/>
          <p:nvPr/>
        </p:nvSpPr>
        <p:spPr>
          <a:xfrm>
            <a:off x="6976257" y="5553357"/>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Source: PEREL, 2013</a:t>
            </a:r>
          </a:p>
        </p:txBody>
      </p:sp>
    </p:spTree>
    <p:extLst>
      <p:ext uri="{BB962C8B-B14F-4D97-AF65-F5344CB8AC3E}">
        <p14:creationId xmlns:p14="http://schemas.microsoft.com/office/powerpoint/2010/main" val="2466340340"/>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Italy</a:t>
            </a:r>
            <a:endParaRPr lang="nl-NL" dirty="0"/>
          </a:p>
        </p:txBody>
      </p:sp>
    </p:spTree>
    <p:extLst>
      <p:ext uri="{BB962C8B-B14F-4D97-AF65-F5344CB8AC3E}">
        <p14:creationId xmlns:p14="http://schemas.microsoft.com/office/powerpoint/2010/main" val="356637325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908720"/>
            <a:ext cx="6336704" cy="722662"/>
          </a:xfrm>
        </p:spPr>
        <p:txBody>
          <a:bodyPr anchor="t"/>
          <a:lstStyle/>
          <a:p>
            <a:pPr algn="ctr"/>
            <a:r>
              <a:rPr lang="it-IT" sz="4000" b="1" i="1" dirty="0" err="1"/>
              <a:t>Grasslands</a:t>
            </a:r>
            <a:r>
              <a:rPr lang="it-IT" sz="4000" b="1" i="1" dirty="0"/>
              <a:t> in </a:t>
            </a:r>
            <a:r>
              <a:rPr lang="it-IT" sz="4000" b="1" i="1" dirty="0" err="1"/>
              <a:t>Italy</a:t>
            </a:r>
            <a:r>
              <a:rPr lang="it-IT" sz="4000" b="1" i="1" dirty="0"/>
              <a:t/>
            </a:r>
            <a:br>
              <a:rPr lang="it-IT" sz="4000" b="1" i="1" dirty="0"/>
            </a:br>
            <a:endParaRPr lang="it-IT" sz="4000" dirty="0"/>
          </a:p>
        </p:txBody>
      </p:sp>
      <p:sp>
        <p:nvSpPr>
          <p:cNvPr id="6" name="CasellaDiTesto 5"/>
          <p:cNvSpPr txBox="1"/>
          <p:nvPr/>
        </p:nvSpPr>
        <p:spPr>
          <a:xfrm>
            <a:off x="0" y="2636912"/>
            <a:ext cx="9144000" cy="1610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Claudio Porqueddu</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Rita Melis</a:t>
            </a:r>
            <a:r>
              <a:rPr kumimoji="0" lang="it-IT" sz="2800" b="1" i="0" u="none" strike="noStrike" kern="1200" cap="none" spc="0" normalizeH="0" baseline="30000" noProof="0" dirty="0">
                <a:ln>
                  <a:noFill/>
                </a:ln>
                <a:solidFill>
                  <a:prstClr val="black"/>
                </a:solidFill>
                <a:effectLst/>
                <a:uLnTx/>
                <a:uFillTx/>
                <a:latin typeface="Calibri"/>
                <a:ea typeface="+mn-ea"/>
                <a:cs typeface="+mn-cs"/>
              </a:rPr>
              <a:t>1</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Lorenzo Pascarella</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 e Giovanni Peratoner</a:t>
            </a:r>
            <a:r>
              <a:rPr kumimoji="0" lang="it-IT" sz="2800" b="1" i="0" u="none" strike="noStrike" kern="1200" cap="none" spc="0" normalizeH="0" baseline="30000" noProof="0" dirty="0" smtClean="0">
                <a:ln>
                  <a:noFill/>
                </a:ln>
                <a:solidFill>
                  <a:prstClr val="black"/>
                </a:solidFill>
                <a:effectLst/>
                <a:uLnTx/>
                <a:uFillTx/>
                <a:latin typeface="Calibri"/>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CNR-ISPAAM, Sassari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AIA, Roma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3</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LAIMBURG, Bolzano</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055502"/>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576" y="1226224"/>
            <a:ext cx="4824536" cy="501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4500" y="2893471"/>
            <a:ext cx="1637399" cy="3145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CasellaDiTesto 17"/>
          <p:cNvSpPr txBox="1"/>
          <p:nvPr/>
        </p:nvSpPr>
        <p:spPr>
          <a:xfrm>
            <a:off x="899592" y="404664"/>
            <a:ext cx="293022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prstClr val="black"/>
                </a:solidFill>
                <a:effectLst/>
                <a:uLnTx/>
                <a:uFillTx/>
                <a:latin typeface="Calibri"/>
                <a:ea typeface="+mn-ea"/>
                <a:cs typeface="+mn-cs"/>
              </a:rPr>
              <a:t>C</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limatic</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areas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Italy</a:t>
            </a:r>
            <a:endParaRPr kumimoji="0" lang="it-IT" sz="2400" b="1"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2142633"/>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7884" y="6051394"/>
            <a:ext cx="4842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Permanent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Grasslands</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cover 3,3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million</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ha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asellaDiTesto 6"/>
          <p:cNvSpPr txBox="1"/>
          <p:nvPr/>
        </p:nvSpPr>
        <p:spPr>
          <a:xfrm>
            <a:off x="233756" y="251938"/>
            <a:ext cx="6661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Grassland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types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6078820" y="6420726"/>
            <a:ext cx="2093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Data: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84" y="1158298"/>
            <a:ext cx="5310194" cy="4584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097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724354"/>
          </a:xfrm>
        </p:spPr>
        <p:txBody>
          <a:bodyPr/>
          <a:lstStyle/>
          <a:p>
            <a:r>
              <a:rPr lang="en-US" sz="2400" dirty="0">
                <a:solidFill>
                  <a:schemeClr val="tx1"/>
                </a:solidFill>
                <a:latin typeface="+mn-lt"/>
              </a:rPr>
              <a:t>Cattle, horses and sheep grazing on semi-natural permanent pastures</a:t>
            </a:r>
            <a:br>
              <a:rPr lang="en-US" sz="2400" dirty="0">
                <a:solidFill>
                  <a:schemeClr val="tx1"/>
                </a:solidFill>
                <a:latin typeface="+mn-lt"/>
              </a:rPr>
            </a:br>
            <a:r>
              <a:rPr lang="en-US" sz="2400" dirty="0" smtClean="0">
                <a:solidFill>
                  <a:schemeClr val="tx1"/>
                </a:solidFill>
                <a:latin typeface="+mn-lt"/>
              </a:rPr>
              <a:t/>
            </a:r>
            <a:br>
              <a:rPr lang="en-US" sz="2400" dirty="0" smtClean="0">
                <a:solidFill>
                  <a:schemeClr val="tx1"/>
                </a:solidFill>
                <a:latin typeface="+mn-lt"/>
              </a:rPr>
            </a:br>
            <a:r>
              <a:rPr lang="en-US" sz="2000" b="0" dirty="0" smtClean="0">
                <a:solidFill>
                  <a:schemeClr val="tx1"/>
                </a:solidFill>
                <a:latin typeface="+mn-lt"/>
              </a:rPr>
              <a:t>% </a:t>
            </a:r>
            <a:r>
              <a:rPr lang="en-US" sz="2000" b="0" dirty="0">
                <a:solidFill>
                  <a:schemeClr val="tx1"/>
                </a:solidFill>
                <a:latin typeface="+mn-lt"/>
              </a:rPr>
              <a:t>of </a:t>
            </a:r>
            <a:r>
              <a:rPr lang="en-US" sz="2000" b="0" dirty="0" smtClean="0">
                <a:solidFill>
                  <a:schemeClr val="tx1"/>
                </a:solidFill>
                <a:latin typeface="+mn-lt"/>
              </a:rPr>
              <a:t>acreage</a:t>
            </a:r>
            <a:r>
              <a:rPr lang="en-US" sz="2000" b="0" dirty="0">
                <a:solidFill>
                  <a:schemeClr val="tx1"/>
                </a:solidFill>
                <a:latin typeface="+mn-lt"/>
              </a:rPr>
              <a:t>, sites and </a:t>
            </a:r>
            <a:r>
              <a:rPr lang="en-US" sz="2000" b="0" dirty="0" smtClean="0">
                <a:solidFill>
                  <a:schemeClr val="tx1"/>
                </a:solidFill>
                <a:latin typeface="+mn-lt"/>
              </a:rPr>
              <a:t>number </a:t>
            </a:r>
            <a:r>
              <a:rPr lang="en-US" sz="2000" b="0" dirty="0">
                <a:solidFill>
                  <a:schemeClr val="tx1"/>
                </a:solidFill>
                <a:latin typeface="+mn-lt"/>
              </a:rPr>
              <a:t>of grazing </a:t>
            </a:r>
            <a:r>
              <a:rPr lang="en-US" sz="2000" b="0" dirty="0" smtClean="0">
                <a:solidFill>
                  <a:schemeClr val="tx1"/>
                </a:solidFill>
                <a:latin typeface="+mn-lt"/>
              </a:rPr>
              <a:t>animals. N = 219 sites, </a:t>
            </a:r>
            <a:r>
              <a:rPr lang="en-US" sz="2000" b="0" dirty="0">
                <a:solidFill>
                  <a:schemeClr val="tx1"/>
                </a:solidFill>
                <a:latin typeface="+mn-lt"/>
              </a:rPr>
              <a:t>with an average size of 14 </a:t>
            </a:r>
            <a:r>
              <a:rPr lang="en-US" sz="2000" b="0" dirty="0" smtClean="0">
                <a:solidFill>
                  <a:schemeClr val="tx1"/>
                </a:solidFill>
                <a:latin typeface="+mn-lt"/>
              </a:rPr>
              <a:t>ha</a:t>
            </a:r>
            <a:endParaRPr lang="es-ES" sz="2000" b="0" dirty="0">
              <a:solidFill>
                <a:schemeClr val="tx1"/>
              </a:solidFill>
              <a:latin typeface="+mn-lt"/>
            </a:endParaRPr>
          </a:p>
        </p:txBody>
      </p:sp>
      <p:graphicFrame>
        <p:nvGraphicFramePr>
          <p:cNvPr id="3" name="Platshållare för innehåll 5"/>
          <p:cNvGraphicFramePr>
            <a:graphicFrameLocks/>
          </p:cNvGraphicFramePr>
          <p:nvPr>
            <p:extLst/>
          </p:nvPr>
        </p:nvGraphicFramePr>
        <p:xfrm>
          <a:off x="617010" y="2434984"/>
          <a:ext cx="8218488" cy="2590800"/>
        </p:xfrm>
        <a:graphic>
          <a:graphicData uri="http://schemas.openxmlformats.org/drawingml/2006/table">
            <a:tbl>
              <a:tblPr firstRow="1" firstCol="1" bandRow="1">
                <a:tableStyleId>{F5AB1C69-6EDB-4FF4-983F-18BD219EF322}</a:tableStyleId>
              </a:tblPr>
              <a:tblGrid>
                <a:gridCol w="2458892">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976782">
                  <a:extLst>
                    <a:ext uri="{9D8B030D-6E8A-4147-A177-3AD203B41FA5}">
                      <a16:colId xmlns:a16="http://schemas.microsoft.com/office/drawing/2014/main" val="20002"/>
                    </a:ext>
                  </a:extLst>
                </a:gridCol>
                <a:gridCol w="2054622">
                  <a:extLst>
                    <a:ext uri="{9D8B030D-6E8A-4147-A177-3AD203B41FA5}">
                      <a16:colId xmlns:a16="http://schemas.microsoft.com/office/drawing/2014/main" val="20003"/>
                    </a:ext>
                  </a:extLst>
                </a:gridCol>
              </a:tblGrid>
              <a:tr h="370840">
                <a:tc>
                  <a:txBody>
                    <a:bodyPr/>
                    <a:lstStyle/>
                    <a:p>
                      <a:endParaRPr lang="en-US" sz="2000" dirty="0"/>
                    </a:p>
                  </a:txBody>
                  <a:tcPr/>
                </a:tc>
                <a:tc>
                  <a:txBody>
                    <a:bodyPr/>
                    <a:lstStyle/>
                    <a:p>
                      <a:pPr algn="ctr"/>
                      <a:endParaRPr lang="sv-SE" sz="2000" dirty="0" smtClean="0"/>
                    </a:p>
                    <a:p>
                      <a:pPr algn="ctr"/>
                      <a:r>
                        <a:rPr lang="sv-SE" sz="2000" dirty="0" smtClean="0"/>
                        <a:t>% of </a:t>
                      </a:r>
                      <a:r>
                        <a:rPr lang="sv-SE" sz="2000" dirty="0" err="1" smtClean="0"/>
                        <a:t>acreage</a:t>
                      </a:r>
                      <a:endParaRPr lang="en-US" sz="2000" dirty="0"/>
                    </a:p>
                  </a:txBody>
                  <a:tcPr/>
                </a:tc>
                <a:tc>
                  <a:txBody>
                    <a:bodyPr/>
                    <a:lstStyle/>
                    <a:p>
                      <a:pPr algn="ctr"/>
                      <a:r>
                        <a:rPr lang="sv-SE" sz="2000" dirty="0" smtClean="0"/>
                        <a:t>% </a:t>
                      </a:r>
                      <a:r>
                        <a:rPr lang="sv-SE" sz="2000" dirty="0" err="1" smtClean="0"/>
                        <a:t>of</a:t>
                      </a:r>
                      <a:r>
                        <a:rPr lang="sv-SE" sz="2000" baseline="0" dirty="0" smtClean="0"/>
                        <a:t> </a:t>
                      </a:r>
                      <a:r>
                        <a:rPr lang="sv-SE" sz="2000" baseline="0" dirty="0" err="1" smtClean="0"/>
                        <a:t>grazing</a:t>
                      </a:r>
                      <a:r>
                        <a:rPr lang="sv-SE" sz="2000" baseline="0" dirty="0" smtClean="0"/>
                        <a:t> sites</a:t>
                      </a:r>
                      <a:endParaRPr lang="en-US" sz="2000" dirty="0"/>
                    </a:p>
                  </a:txBody>
                  <a:tcPr/>
                </a:tc>
                <a:tc>
                  <a:txBody>
                    <a:bodyPr/>
                    <a:lstStyle/>
                    <a:p>
                      <a:pPr algn="ctr"/>
                      <a:r>
                        <a:rPr lang="sv-SE" sz="2000" dirty="0" smtClean="0"/>
                        <a:t>%  </a:t>
                      </a:r>
                      <a:r>
                        <a:rPr lang="sv-SE" sz="2000" dirty="0" err="1" smtClean="0"/>
                        <a:t>of</a:t>
                      </a:r>
                      <a:r>
                        <a:rPr lang="sv-SE" sz="2000" dirty="0" smtClean="0"/>
                        <a:t> </a:t>
                      </a:r>
                      <a:r>
                        <a:rPr lang="sv-SE" sz="2000" dirty="0" err="1" smtClean="0"/>
                        <a:t>grazing</a:t>
                      </a:r>
                      <a:r>
                        <a:rPr lang="sv-SE" sz="2000" dirty="0" smtClean="0"/>
                        <a:t> animals</a:t>
                      </a:r>
                      <a:endParaRPr lang="en-US" sz="2000" dirty="0"/>
                    </a:p>
                  </a:txBody>
                  <a:tcPr/>
                </a:tc>
                <a:extLst>
                  <a:ext uri="{0D108BD9-81ED-4DB2-BD59-A6C34878D82A}">
                    <a16:rowId xmlns:a16="http://schemas.microsoft.com/office/drawing/2014/main" val="10000"/>
                  </a:ext>
                </a:extLst>
              </a:tr>
              <a:tr h="370840">
                <a:tc>
                  <a:txBody>
                    <a:bodyPr/>
                    <a:lstStyle/>
                    <a:p>
                      <a:r>
                        <a:rPr lang="sv-SE" sz="2000" dirty="0" err="1" smtClean="0"/>
                        <a:t>Cattle</a:t>
                      </a:r>
                      <a:endParaRPr lang="en-US" sz="2000" dirty="0"/>
                    </a:p>
                  </a:txBody>
                  <a:tcPr/>
                </a:tc>
                <a:tc>
                  <a:txBody>
                    <a:bodyPr/>
                    <a:lstStyle/>
                    <a:p>
                      <a:pPr algn="ctr"/>
                      <a:r>
                        <a:rPr lang="sv-SE" sz="2000" dirty="0" smtClean="0"/>
                        <a:t>68</a:t>
                      </a:r>
                      <a:endParaRPr lang="en-US" sz="2000" dirty="0"/>
                    </a:p>
                  </a:txBody>
                  <a:tcPr/>
                </a:tc>
                <a:tc>
                  <a:txBody>
                    <a:bodyPr/>
                    <a:lstStyle/>
                    <a:p>
                      <a:pPr algn="ctr"/>
                      <a:r>
                        <a:rPr lang="sv-SE" sz="2000" dirty="0" smtClean="0"/>
                        <a:t>64</a:t>
                      </a:r>
                      <a:endParaRPr lang="en-US" sz="2000" dirty="0"/>
                    </a:p>
                  </a:txBody>
                  <a:tcPr/>
                </a:tc>
                <a:tc>
                  <a:txBody>
                    <a:bodyPr/>
                    <a:lstStyle/>
                    <a:p>
                      <a:pPr algn="ctr"/>
                      <a:r>
                        <a:rPr lang="sv-SE" sz="2000" dirty="0" smtClean="0"/>
                        <a:t>66</a:t>
                      </a:r>
                      <a:endParaRPr lang="en-US" sz="2000" dirty="0"/>
                    </a:p>
                  </a:txBody>
                  <a:tcPr/>
                </a:tc>
                <a:extLst>
                  <a:ext uri="{0D108BD9-81ED-4DB2-BD59-A6C34878D82A}">
                    <a16:rowId xmlns:a16="http://schemas.microsoft.com/office/drawing/2014/main" val="10001"/>
                  </a:ext>
                </a:extLst>
              </a:tr>
              <a:tr h="370840">
                <a:tc>
                  <a:txBody>
                    <a:bodyPr/>
                    <a:lstStyle/>
                    <a:p>
                      <a:r>
                        <a:rPr lang="sv-SE" sz="2000" dirty="0" smtClean="0"/>
                        <a:t>Horses</a:t>
                      </a:r>
                      <a:endParaRPr lang="en-US" sz="2000" dirty="0"/>
                    </a:p>
                  </a:txBody>
                  <a:tcPr/>
                </a:tc>
                <a:tc>
                  <a:txBody>
                    <a:bodyPr/>
                    <a:lstStyle/>
                    <a:p>
                      <a:pPr algn="ctr"/>
                      <a:r>
                        <a:rPr lang="sv-SE" sz="2000" dirty="0" smtClean="0"/>
                        <a:t>8</a:t>
                      </a:r>
                      <a:endParaRPr lang="en-US" sz="2000" dirty="0"/>
                    </a:p>
                  </a:txBody>
                  <a:tcPr/>
                </a:tc>
                <a:tc>
                  <a:txBody>
                    <a:bodyPr/>
                    <a:lstStyle/>
                    <a:p>
                      <a:pPr algn="ctr"/>
                      <a:r>
                        <a:rPr lang="sv-SE" sz="2000" dirty="0" smtClean="0"/>
                        <a:t>18</a:t>
                      </a:r>
                      <a:endParaRPr lang="en-US" sz="2000" dirty="0"/>
                    </a:p>
                  </a:txBody>
                  <a:tcPr/>
                </a:tc>
                <a:tc>
                  <a:txBody>
                    <a:bodyPr/>
                    <a:lstStyle/>
                    <a:p>
                      <a:pPr algn="ctr"/>
                      <a:r>
                        <a:rPr lang="sv-SE" sz="2000" dirty="0" smtClean="0"/>
                        <a:t>5.5</a:t>
                      </a:r>
                      <a:endParaRPr lang="en-US" sz="2000" dirty="0"/>
                    </a:p>
                  </a:txBody>
                  <a:tcPr/>
                </a:tc>
                <a:extLst>
                  <a:ext uri="{0D108BD9-81ED-4DB2-BD59-A6C34878D82A}">
                    <a16:rowId xmlns:a16="http://schemas.microsoft.com/office/drawing/2014/main" val="10002"/>
                  </a:ext>
                </a:extLst>
              </a:tr>
              <a:tr h="370840">
                <a:tc>
                  <a:txBody>
                    <a:bodyPr/>
                    <a:lstStyle/>
                    <a:p>
                      <a:r>
                        <a:rPr lang="sv-SE" sz="2000" dirty="0" err="1" smtClean="0"/>
                        <a:t>Sheep</a:t>
                      </a:r>
                      <a:endParaRPr lang="en-US" sz="2000" dirty="0"/>
                    </a:p>
                  </a:txBody>
                  <a:tcPr/>
                </a:tc>
                <a:tc>
                  <a:txBody>
                    <a:bodyPr/>
                    <a:lstStyle/>
                    <a:p>
                      <a:pPr algn="ctr"/>
                      <a:r>
                        <a:rPr lang="sv-SE" sz="2000" dirty="0" smtClean="0"/>
                        <a:t>9</a:t>
                      </a:r>
                      <a:endParaRPr lang="en-US" sz="2000" dirty="0"/>
                    </a:p>
                  </a:txBody>
                  <a:tcPr/>
                </a:tc>
                <a:tc>
                  <a:txBody>
                    <a:bodyPr/>
                    <a:lstStyle/>
                    <a:p>
                      <a:pPr algn="ctr"/>
                      <a:r>
                        <a:rPr lang="sv-SE" sz="2000" dirty="0" smtClean="0"/>
                        <a:t>11</a:t>
                      </a:r>
                      <a:endParaRPr lang="en-US" sz="2000" dirty="0"/>
                    </a:p>
                  </a:txBody>
                  <a:tcPr/>
                </a:tc>
                <a:tc>
                  <a:txBody>
                    <a:bodyPr/>
                    <a:lstStyle/>
                    <a:p>
                      <a:pPr algn="ctr"/>
                      <a:r>
                        <a:rPr lang="sv-SE" sz="2000" dirty="0" smtClean="0"/>
                        <a:t>28.5</a:t>
                      </a:r>
                      <a:endParaRPr lang="en-US" sz="2000" dirty="0"/>
                    </a:p>
                  </a:txBody>
                  <a:tcPr/>
                </a:tc>
                <a:extLst>
                  <a:ext uri="{0D108BD9-81ED-4DB2-BD59-A6C34878D82A}">
                    <a16:rowId xmlns:a16="http://schemas.microsoft.com/office/drawing/2014/main" val="10003"/>
                  </a:ext>
                </a:extLst>
              </a:tr>
              <a:tr h="370840">
                <a:tc>
                  <a:txBody>
                    <a:bodyPr/>
                    <a:lstStyle/>
                    <a:p>
                      <a:r>
                        <a:rPr lang="sv-SE" sz="2000" dirty="0" smtClean="0"/>
                        <a:t>Mixed</a:t>
                      </a:r>
                      <a:r>
                        <a:rPr lang="sv-SE" sz="2000" baseline="30000" dirty="0" smtClean="0"/>
                        <a:t>1</a:t>
                      </a:r>
                      <a:r>
                        <a:rPr lang="sv-SE" sz="2000" dirty="0" smtClean="0"/>
                        <a:t> (</a:t>
                      </a:r>
                      <a:r>
                        <a:rPr lang="sv-SE" sz="2000" dirty="0" err="1" smtClean="0"/>
                        <a:t>mainly</a:t>
                      </a:r>
                      <a:r>
                        <a:rPr lang="sv-SE" sz="2000" dirty="0" smtClean="0"/>
                        <a:t> </a:t>
                      </a:r>
                      <a:r>
                        <a:rPr lang="sv-SE" sz="2000" dirty="0" err="1" smtClean="0"/>
                        <a:t>cattle</a:t>
                      </a:r>
                      <a:r>
                        <a:rPr lang="sv-SE" sz="2000" dirty="0" smtClean="0"/>
                        <a:t> &amp; </a:t>
                      </a:r>
                      <a:r>
                        <a:rPr lang="sv-SE" sz="2000" dirty="0" err="1" smtClean="0"/>
                        <a:t>sheep</a:t>
                      </a:r>
                      <a:r>
                        <a:rPr lang="sv-SE" sz="2000" dirty="0" smtClean="0"/>
                        <a:t>)</a:t>
                      </a:r>
                      <a:endParaRPr lang="en-US" sz="2000" dirty="0"/>
                    </a:p>
                  </a:txBody>
                  <a:tcPr/>
                </a:tc>
                <a:tc>
                  <a:txBody>
                    <a:bodyPr/>
                    <a:lstStyle/>
                    <a:p>
                      <a:pPr algn="ctr"/>
                      <a:r>
                        <a:rPr lang="sv-SE" sz="2000" dirty="0" smtClean="0"/>
                        <a:t>15</a:t>
                      </a:r>
                      <a:endParaRPr lang="en-US" sz="2000" dirty="0"/>
                    </a:p>
                  </a:txBody>
                  <a:tcPr/>
                </a:tc>
                <a:tc>
                  <a:txBody>
                    <a:bodyPr/>
                    <a:lstStyle/>
                    <a:p>
                      <a:pPr algn="ctr"/>
                      <a:r>
                        <a:rPr lang="sv-SE" sz="2000" dirty="0" smtClean="0"/>
                        <a:t>7</a:t>
                      </a: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bl>
          </a:graphicData>
        </a:graphic>
      </p:graphicFrame>
      <p:sp>
        <p:nvSpPr>
          <p:cNvPr id="4" name="textruta 3"/>
          <p:cNvSpPr txBox="1"/>
          <p:nvPr/>
        </p:nvSpPr>
        <p:spPr>
          <a:xfrm>
            <a:off x="583328" y="5374716"/>
            <a:ext cx="8218488" cy="646331"/>
          </a:xfrm>
          <a:prstGeom prst="rect">
            <a:avLst/>
          </a:prstGeom>
          <a:noFill/>
        </p:spPr>
        <p:txBody>
          <a:bodyPr wrap="square" rtlCol="0">
            <a:spAutoFit/>
          </a:bodyPr>
          <a:lstStyle/>
          <a:p>
            <a:pPr marL="82550" marR="0" lvl="0" indent="-8255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In this category there were two large sites (242 and 112 ha) that were grazed by cattle and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sheep</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6" name="textruta 5"/>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and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219073"/>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601568" y="6425887"/>
            <a:ext cx="2673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2017.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398761" y="187816"/>
            <a:ext cx="7187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Livestock</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p:cNvPicPr>
            <a:picLocks noChangeAspect="1"/>
          </p:cNvPicPr>
          <p:nvPr/>
        </p:nvPicPr>
        <p:blipFill>
          <a:blip r:embed="rId2"/>
          <a:stretch>
            <a:fillRect/>
          </a:stretch>
        </p:blipFill>
        <p:spPr>
          <a:xfrm>
            <a:off x="285897" y="1282349"/>
            <a:ext cx="7920880" cy="4627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3951361"/>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07611" y="297184"/>
            <a:ext cx="770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Trend of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milk</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production 2012 - 2017</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magine 8"/>
          <p:cNvPicPr>
            <a:picLocks noChangeAspect="1"/>
          </p:cNvPicPr>
          <p:nvPr/>
        </p:nvPicPr>
        <p:blipFill>
          <a:blip r:embed="rId2"/>
          <a:stretch>
            <a:fillRect/>
          </a:stretch>
        </p:blipFill>
        <p:spPr>
          <a:xfrm>
            <a:off x="395536" y="1135585"/>
            <a:ext cx="7971568" cy="4817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5636233"/>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Grasslands</a:t>
            </a:r>
            <a:r>
              <a:rPr lang="it-IT" sz="5400" dirty="0" smtClean="0"/>
              <a:t> in </a:t>
            </a:r>
            <a:r>
              <a:rPr lang="it-IT" sz="5400" dirty="0" err="1" smtClean="0"/>
              <a:t>Mediterranean</a:t>
            </a:r>
            <a:r>
              <a:rPr lang="it-IT" sz="5400" dirty="0" smtClean="0"/>
              <a:t> </a:t>
            </a:r>
            <a:r>
              <a:rPr lang="it-IT" sz="5400" dirty="0" err="1"/>
              <a:t>I</a:t>
            </a:r>
            <a:r>
              <a:rPr lang="it-IT" sz="5400" dirty="0" err="1" smtClean="0"/>
              <a:t>taly</a:t>
            </a:r>
            <a:endParaRPr lang="it-IT" sz="5400" dirty="0"/>
          </a:p>
        </p:txBody>
      </p:sp>
    </p:spTree>
    <p:extLst>
      <p:ext uri="{BB962C8B-B14F-4D97-AF65-F5344CB8AC3E}">
        <p14:creationId xmlns:p14="http://schemas.microsoft.com/office/powerpoint/2010/main" val="2418947634"/>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553916"/>
            <a:ext cx="3970784" cy="298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99448" y="843849"/>
            <a:ext cx="4408600"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Times New Roman" panose="02020603050405020304" pitchFamily="18" charset="0"/>
              <a:buNone/>
              <a:tabLst/>
              <a:defRPr/>
            </a:pPr>
            <a:r>
              <a:rPr kumimoji="0" lang="it-IT" altLang="it-IT" sz="20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Map</a:t>
            </a:r>
            <a:r>
              <a:rPr kumimoji="0" lang="it-IT"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of </a:t>
            </a:r>
            <a:r>
              <a:rPr kumimoji="0" lang="it-IT" altLang="it-IT" sz="20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potential</a:t>
            </a:r>
            <a:r>
              <a:rPr kumimoji="0" lang="it-IT"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a:t>
            </a:r>
            <a:r>
              <a:rPr kumimoji="0" lang="it-IT" altLang="it-IT" sz="20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forage</a:t>
            </a:r>
            <a:r>
              <a:rPr kumimoji="0" lang="it-IT"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production </a:t>
            </a:r>
            <a:r>
              <a:rPr kumimoji="0" lang="en-GB"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(Lee, </a:t>
            </a:r>
            <a:r>
              <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1983; </a:t>
            </a:r>
            <a:r>
              <a:rPr kumimoji="0" lang="en-GB" altLang="it-IT" sz="2000" b="1"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Huyghe</a:t>
            </a:r>
            <a:r>
              <a:rPr kumimoji="0" lang="en-GB"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a:t>
            </a:r>
            <a:r>
              <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et al</a:t>
            </a:r>
            <a:r>
              <a:rPr kumimoji="0" lang="en-GB" altLang="it-IT" sz="20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2014)</a:t>
            </a:r>
            <a:endParaRPr kumimoji="0" lang="en-GB" altLang="it-IT" sz="20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124744"/>
            <a:ext cx="3753172" cy="4607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4427984" y="5866048"/>
            <a:ext cx="4401244" cy="478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They</a:t>
            </a: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a:t>
            </a: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have</a:t>
            </a: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a </a:t>
            </a: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pivotal</a:t>
            </a: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a:t>
            </a: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role</a:t>
            </a: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in the </a:t>
            </a: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maintainance</a:t>
            </a: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of HNV </a:t>
            </a:r>
            <a:r>
              <a:rPr kumimoji="0" lang="it-IT" altLang="it-IT" sz="2400" b="0"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areas</a:t>
            </a:r>
            <a:endParaRPr kumimoji="0" lang="it-IT" altLang="it-IT" sz="2400" b="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
        <p:nvSpPr>
          <p:cNvPr id="10" name="CasellaDiTesto 9"/>
          <p:cNvSpPr txBox="1"/>
          <p:nvPr/>
        </p:nvSpPr>
        <p:spPr>
          <a:xfrm>
            <a:off x="179512" y="4551436"/>
            <a:ext cx="432853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grasslands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show a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low</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production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compared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to the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other</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European</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grasslands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Nonetheless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obtaining</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higher</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DMY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not</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the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main</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target</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0" y="62696"/>
            <a:ext cx="76683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Issues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concerning</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in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Med</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regions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0867192"/>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57200" y="65146"/>
            <a:ext cx="57191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rPr>
              <a:t>Seasonality </a:t>
            </a:r>
            <a:r>
              <a:rPr kumimoji="0" lang="en-GB" altLang="it-IT" sz="3200" b="1" i="1" u="none" strike="noStrike" kern="1200" cap="none" spc="0" normalizeH="0" baseline="0" noProof="0" dirty="0">
                <a:ln>
                  <a:noFill/>
                </a:ln>
                <a:solidFill>
                  <a:prstClr val="black"/>
                </a:solidFill>
                <a:effectLst/>
                <a:uLnTx/>
                <a:uFillTx/>
                <a:latin typeface="Calibri"/>
                <a:ea typeface="+mn-ea"/>
                <a:cs typeface="+mn-cs"/>
              </a:rPr>
              <a:t>of </a:t>
            </a:r>
            <a:r>
              <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rPr>
              <a:t>forage production</a:t>
            </a:r>
          </a:p>
        </p:txBody>
      </p:sp>
      <p:sp>
        <p:nvSpPr>
          <p:cNvPr id="7" name="Text Box 37"/>
          <p:cNvSpPr txBox="1">
            <a:spLocks noChangeArrowheads="1"/>
          </p:cNvSpPr>
          <p:nvPr/>
        </p:nvSpPr>
        <p:spPr bwMode="auto">
          <a:xfrm>
            <a:off x="906945" y="2345355"/>
            <a:ext cx="7045262" cy="430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2200" b="1" i="0" u="none" strike="noStrike" kern="1200" cap="none" spc="0" normalizeH="0" baseline="0" noProof="0" dirty="0">
                <a:ln>
                  <a:noFill/>
                </a:ln>
                <a:solidFill>
                  <a:prstClr val="black"/>
                </a:solidFill>
                <a:effectLst/>
                <a:uLnTx/>
                <a:uFillTx/>
                <a:latin typeface="Calibri"/>
                <a:ea typeface="+mn-ea"/>
                <a:cs typeface="+mn-cs"/>
              </a:rPr>
              <a:t>Daily growth rate of a Mediterranean </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semi-natural pasture</a:t>
            </a:r>
            <a:endParaRPr kumimoji="0" lang="en-GB" altLang="it-IT" sz="22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801482" y="2840742"/>
            <a:ext cx="7570226" cy="3807177"/>
            <a:chOff x="755576" y="2714834"/>
            <a:chExt cx="7570226" cy="3807177"/>
          </a:xfrm>
        </p:grpSpPr>
        <p:grpSp>
          <p:nvGrpSpPr>
            <p:cNvPr id="9" name="Gruppo 8"/>
            <p:cNvGrpSpPr/>
            <p:nvPr/>
          </p:nvGrpSpPr>
          <p:grpSpPr>
            <a:xfrm>
              <a:off x="1280540" y="2714835"/>
              <a:ext cx="7045262" cy="3807176"/>
              <a:chOff x="1280540" y="2714835"/>
              <a:chExt cx="7045262" cy="3807176"/>
            </a:xfrm>
          </p:grpSpPr>
          <p:pic>
            <p:nvPicPr>
              <p:cNvPr id="11" name="Picture 4" descr="C:\Users\RITA\Desktop\Nuova immagin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80540" y="2714835"/>
                <a:ext cx="7045262" cy="38071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2" name="Gruppo 11"/>
              <p:cNvGrpSpPr/>
              <p:nvPr/>
            </p:nvGrpSpPr>
            <p:grpSpPr>
              <a:xfrm>
                <a:off x="1763688" y="3656687"/>
                <a:ext cx="1224136" cy="1606919"/>
                <a:chOff x="1907704" y="3430741"/>
                <a:chExt cx="1224136" cy="1606919"/>
              </a:xfrm>
            </p:grpSpPr>
            <p:cxnSp>
              <p:nvCxnSpPr>
                <p:cNvPr id="25" name="Connettore 2 24"/>
                <p:cNvCxnSpPr/>
                <p:nvPr/>
              </p:nvCxnSpPr>
              <p:spPr>
                <a:xfrm>
                  <a:off x="2195736" y="41015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907704" y="3430741"/>
                  <a:ext cx="1224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Perennial</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species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grpSp>
          <p:grpSp>
            <p:nvGrpSpPr>
              <p:cNvPr id="13" name="Gruppo 12"/>
              <p:cNvGrpSpPr/>
              <p:nvPr/>
            </p:nvGrpSpPr>
            <p:grpSpPr>
              <a:xfrm>
                <a:off x="5700994" y="3694819"/>
                <a:ext cx="1224136" cy="1616311"/>
                <a:chOff x="5696832" y="3468873"/>
                <a:chExt cx="1224136" cy="1616311"/>
              </a:xfrm>
            </p:grpSpPr>
            <p:sp>
              <p:nvSpPr>
                <p:cNvPr id="23" name="CasellaDiTesto 22"/>
                <p:cNvSpPr txBox="1"/>
                <p:nvPr/>
              </p:nvSpPr>
              <p:spPr>
                <a:xfrm>
                  <a:off x="5696832" y="3468873"/>
                  <a:ext cx="12241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Perennial</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species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cxnSp>
              <p:nvCxnSpPr>
                <p:cNvPr id="24" name="Connettore 2 23"/>
                <p:cNvCxnSpPr/>
                <p:nvPr/>
              </p:nvCxnSpPr>
              <p:spPr>
                <a:xfrm>
                  <a:off x="6308900" y="4101556"/>
                  <a:ext cx="0" cy="983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uppo 13"/>
              <p:cNvGrpSpPr/>
              <p:nvPr/>
            </p:nvGrpSpPr>
            <p:grpSpPr>
              <a:xfrm>
                <a:off x="2700239" y="3591273"/>
                <a:ext cx="1909283" cy="1423489"/>
                <a:chOff x="2987674" y="3373664"/>
                <a:chExt cx="1909283" cy="1423489"/>
              </a:xfrm>
            </p:grpSpPr>
            <p:sp>
              <p:nvSpPr>
                <p:cNvPr id="21" name="CasellaDiTesto 20"/>
                <p:cNvSpPr txBox="1"/>
                <p:nvPr/>
              </p:nvSpPr>
              <p:spPr>
                <a:xfrm>
                  <a:off x="3271837" y="3373664"/>
                  <a:ext cx="16251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Integration with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annual</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forage</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crops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2" name="Parentesi graffa aperta 21"/>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uppo 14"/>
              <p:cNvGrpSpPr/>
              <p:nvPr/>
            </p:nvGrpSpPr>
            <p:grpSpPr>
              <a:xfrm>
                <a:off x="6376362" y="4479973"/>
                <a:ext cx="1800351" cy="1335213"/>
                <a:chOff x="2987674" y="3461940"/>
                <a:chExt cx="1800351" cy="1335213"/>
              </a:xfrm>
            </p:grpSpPr>
            <p:sp>
              <p:nvSpPr>
                <p:cNvPr id="19" name="CasellaDiTesto 18"/>
                <p:cNvSpPr txBox="1"/>
                <p:nvPr/>
              </p:nvSpPr>
              <p:spPr>
                <a:xfrm>
                  <a:off x="3088848" y="3461940"/>
                  <a:ext cx="16991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Shrubs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trees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a:ln>
                        <a:noFill/>
                      </a:ln>
                      <a:solidFill>
                        <a:prstClr val="black"/>
                      </a:solidFill>
                      <a:effectLst/>
                      <a:uLnTx/>
                      <a:uFillTx/>
                      <a:latin typeface="Calibri"/>
                      <a:ea typeface="+mn-ea"/>
                      <a:cs typeface="+mn-cs"/>
                    </a:rPr>
                    <a:t>S</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tubbles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Transhumance</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0" name="Parentesi graffa aperta 19"/>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6" name="Connettore 1 6"/>
              <p:cNvCxnSpPr/>
              <p:nvPr/>
            </p:nvCxnSpPr>
            <p:spPr>
              <a:xfrm>
                <a:off x="4688650" y="4203096"/>
                <a:ext cx="10123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Freccia circolare in giù 16"/>
              <p:cNvSpPr/>
              <p:nvPr/>
            </p:nvSpPr>
            <p:spPr>
              <a:xfrm>
                <a:off x="5166112" y="3062217"/>
                <a:ext cx="174573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asellaDiTesto 17"/>
              <p:cNvSpPr txBox="1"/>
              <p:nvPr/>
            </p:nvSpPr>
            <p:spPr>
              <a:xfrm>
                <a:off x="6811967" y="3683606"/>
                <a:ext cx="6257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Hay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CasellaDiTesto 9"/>
            <p:cNvSpPr txBox="1"/>
            <p:nvPr/>
          </p:nvSpPr>
          <p:spPr>
            <a:xfrm>
              <a:off x="755576" y="2714834"/>
              <a:ext cx="523220" cy="3762165"/>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err="1" smtClean="0">
                  <a:ln>
                    <a:noFill/>
                  </a:ln>
                  <a:solidFill>
                    <a:prstClr val="black"/>
                  </a:solidFill>
                  <a:effectLst/>
                  <a:uLnTx/>
                  <a:uFillTx/>
                  <a:latin typeface="Calibri"/>
                  <a:ea typeface="+mn-ea"/>
                  <a:cs typeface="+mn-cs"/>
                </a:rPr>
                <a:t>Grassland</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200" b="1" i="0" u="none" strike="noStrike" kern="1200" cap="none" spc="0" normalizeH="0" baseline="0" noProof="0" dirty="0" err="1" smtClean="0">
                  <a:ln>
                    <a:noFill/>
                  </a:ln>
                  <a:solidFill>
                    <a:prstClr val="black"/>
                  </a:solidFill>
                  <a:effectLst/>
                  <a:uLnTx/>
                  <a:uFillTx/>
                  <a:latin typeface="Calibri"/>
                  <a:ea typeface="+mn-ea"/>
                  <a:cs typeface="+mn-cs"/>
                </a:rPr>
                <a:t>growth</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 (kg ha</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d</a:t>
              </a:r>
              <a:r>
                <a:rPr kumimoji="0" lang="it-IT" sz="22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2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2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asellaDiTesto 26"/>
          <p:cNvSpPr txBox="1"/>
          <p:nvPr/>
        </p:nvSpPr>
        <p:spPr>
          <a:xfrm>
            <a:off x="225004" y="925197"/>
            <a:ext cx="86429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The most </a:t>
            </a:r>
            <a:r>
              <a:rPr kumimoji="0" lang="en-US" sz="1800" b="1" i="0" u="none" strike="noStrike" kern="1200" cap="none" spc="0" normalizeH="0" baseline="0" noProof="0" dirty="0">
                <a:ln>
                  <a:noFill/>
                </a:ln>
                <a:solidFill>
                  <a:prstClr val="black"/>
                </a:solidFill>
                <a:effectLst/>
                <a:uLnTx/>
                <a:uFillTx/>
                <a:latin typeface="Calibri"/>
                <a:ea typeface="+mn-ea"/>
                <a:cs typeface="+mn-cs"/>
              </a:rPr>
              <a:t>important climate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trait of Med </a:t>
            </a:r>
            <a:r>
              <a:rPr kumimoji="0" lang="en-US" sz="1800" b="1" i="0" u="none" strike="noStrike" kern="1200" cap="none" spc="0" normalizeH="0" baseline="0" noProof="0" dirty="0">
                <a:ln>
                  <a:noFill/>
                </a:ln>
                <a:solidFill>
                  <a:prstClr val="black"/>
                </a:solidFill>
                <a:effectLst/>
                <a:uLnTx/>
                <a:uFillTx/>
                <a:latin typeface="Calibri"/>
                <a:ea typeface="+mn-ea"/>
                <a:cs typeface="+mn-cs"/>
              </a:rPr>
              <a:t>areas is the concentration of rainfall during the relatively mild winter season and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its total </a:t>
            </a:r>
            <a:r>
              <a:rPr kumimoji="0" lang="en-US" sz="1800" b="1" i="0" u="none" strike="noStrike" kern="1200" cap="none" spc="0" normalizeH="0" baseline="0" noProof="0" dirty="0">
                <a:ln>
                  <a:noFill/>
                </a:ln>
                <a:solidFill>
                  <a:prstClr val="black"/>
                </a:solidFill>
                <a:effectLst/>
                <a:uLnTx/>
                <a:uFillTx/>
                <a:latin typeface="Calibri"/>
                <a:ea typeface="+mn-ea"/>
                <a:cs typeface="+mn-cs"/>
              </a:rPr>
              <a:t>absence during hot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summer, associated </a:t>
            </a:r>
            <a:r>
              <a:rPr kumimoji="0" lang="en-US" sz="1800" b="1" i="0" u="none" strike="noStrike" kern="1200" cap="none" spc="0" normalizeH="0" baseline="0" noProof="0" dirty="0">
                <a:ln>
                  <a:noFill/>
                </a:ln>
                <a:solidFill>
                  <a:prstClr val="black"/>
                </a:solidFill>
                <a:effectLst/>
                <a:uLnTx/>
                <a:uFillTx/>
                <a:latin typeface="Calibri"/>
                <a:ea typeface="+mn-ea"/>
                <a:cs typeface="+mn-cs"/>
              </a:rPr>
              <a:t>to a large intra- and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interannual</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variability.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Problem</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 matching animal requirements with grassland forage </a:t>
            </a: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availability</a:t>
            </a:r>
            <a:endParaRPr kumimoji="0" lang="en-GB" alt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768109"/>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14007" y="980401"/>
            <a:ext cx="872108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Pasture DMY (t ha</a:t>
            </a:r>
            <a:r>
              <a:rPr kumimoji="0" lang="it-IT" altLang="it-IT" sz="28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in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six</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sites</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average</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of 5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years</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measured</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with the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method</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of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Corrall</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and </a:t>
            </a:r>
            <a:r>
              <a:rPr kumimoji="0" lang="it-IT" altLang="it-IT" sz="2800" b="0" i="0" u="none" strike="noStrike" kern="1200" cap="none" spc="0" normalizeH="0" baseline="0" noProof="0" dirty="0" err="1" smtClean="0">
                <a:ln>
                  <a:noFill/>
                </a:ln>
                <a:solidFill>
                  <a:prstClr val="black"/>
                </a:solidFill>
                <a:effectLst/>
                <a:uLnTx/>
                <a:uFillTx/>
                <a:latin typeface="Calibri"/>
                <a:ea typeface="+mn-ea"/>
                <a:cs typeface="+mn-cs"/>
              </a:rPr>
              <a:t>Fenlon</a:t>
            </a:r>
            <a:r>
              <a:rPr kumimoji="0" lang="it-IT" altLang="it-IT" sz="2800" b="0" i="0" u="none" strike="noStrike" kern="1200" cap="none" spc="0" normalizeH="0" baseline="0" noProof="0" dirty="0" smtClean="0">
                <a:ln>
                  <a:noFill/>
                </a:ln>
                <a:solidFill>
                  <a:prstClr val="black"/>
                </a:solidFill>
                <a:effectLst/>
                <a:uLnTx/>
                <a:uFillTx/>
                <a:latin typeface="Calibri"/>
                <a:ea typeface="+mn-ea"/>
                <a:cs typeface="+mn-cs"/>
              </a:rPr>
              <a:t> (1978)</a:t>
            </a:r>
            <a:endParaRPr kumimoji="0" lang="it-IT" altLang="it-IT"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07504" y="1166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production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Tabella 7"/>
          <p:cNvGraphicFramePr>
            <a:graphicFrameLocks noGrp="1"/>
          </p:cNvGraphicFramePr>
          <p:nvPr>
            <p:extLst/>
          </p:nvPr>
        </p:nvGraphicFramePr>
        <p:xfrm>
          <a:off x="395536" y="2129911"/>
          <a:ext cx="8539551" cy="3384511"/>
        </p:xfrm>
        <a:graphic>
          <a:graphicData uri="http://schemas.openxmlformats.org/drawingml/2006/table">
            <a:tbl>
              <a:tblPr>
                <a:tableStyleId>{F2DE63D5-997A-4646-A377-4702673A728D}</a:tableStyleId>
              </a:tblPr>
              <a:tblGrid>
                <a:gridCol w="1607940">
                  <a:extLst>
                    <a:ext uri="{9D8B030D-6E8A-4147-A177-3AD203B41FA5}">
                      <a16:colId xmlns:a16="http://schemas.microsoft.com/office/drawing/2014/main" val="20000"/>
                    </a:ext>
                  </a:extLst>
                </a:gridCol>
                <a:gridCol w="1124572">
                  <a:extLst>
                    <a:ext uri="{9D8B030D-6E8A-4147-A177-3AD203B41FA5}">
                      <a16:colId xmlns:a16="http://schemas.microsoft.com/office/drawing/2014/main" val="20001"/>
                    </a:ext>
                  </a:extLst>
                </a:gridCol>
                <a:gridCol w="1237231">
                  <a:extLst>
                    <a:ext uri="{9D8B030D-6E8A-4147-A177-3AD203B41FA5}">
                      <a16:colId xmlns:a16="http://schemas.microsoft.com/office/drawing/2014/main" val="20002"/>
                    </a:ext>
                  </a:extLst>
                </a:gridCol>
                <a:gridCol w="1124572">
                  <a:extLst>
                    <a:ext uri="{9D8B030D-6E8A-4147-A177-3AD203B41FA5}">
                      <a16:colId xmlns:a16="http://schemas.microsoft.com/office/drawing/2014/main" val="20003"/>
                    </a:ext>
                  </a:extLst>
                </a:gridCol>
                <a:gridCol w="1469836">
                  <a:extLst>
                    <a:ext uri="{9D8B030D-6E8A-4147-A177-3AD203B41FA5}">
                      <a16:colId xmlns:a16="http://schemas.microsoft.com/office/drawing/2014/main" val="20004"/>
                    </a:ext>
                  </a:extLst>
                </a:gridCol>
                <a:gridCol w="503098">
                  <a:extLst>
                    <a:ext uri="{9D8B030D-6E8A-4147-A177-3AD203B41FA5}">
                      <a16:colId xmlns:a16="http://schemas.microsoft.com/office/drawing/2014/main" val="20005"/>
                    </a:ext>
                  </a:extLst>
                </a:gridCol>
                <a:gridCol w="1472302">
                  <a:extLst>
                    <a:ext uri="{9D8B030D-6E8A-4147-A177-3AD203B41FA5}">
                      <a16:colId xmlns:a16="http://schemas.microsoft.com/office/drawing/2014/main" val="20006"/>
                    </a:ext>
                  </a:extLst>
                </a:gridCol>
              </a:tblGrid>
              <a:tr h="576064">
                <a:tc rowSpan="3">
                  <a:txBody>
                    <a:bodyPr/>
                    <a:lstStyle/>
                    <a:p>
                      <a:pPr algn="ctr" rtl="0" fontAlgn="ctr"/>
                      <a:r>
                        <a:rPr lang="en-US" sz="2000" b="1" u="none" strike="noStrike" dirty="0">
                          <a:solidFill>
                            <a:schemeClr val="tx1"/>
                          </a:solidFill>
                          <a:effectLst/>
                        </a:rPr>
                        <a:t>Site</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tc>
                  <a:txBody>
                    <a:bodyPr/>
                    <a:lstStyle/>
                    <a:p>
                      <a:pPr algn="ctr" rtl="0" fontAlgn="ctr"/>
                      <a:r>
                        <a:rPr lang="en-US" sz="2000" b="1" u="none" strike="noStrike" dirty="0">
                          <a:solidFill>
                            <a:schemeClr val="tx1"/>
                          </a:solidFill>
                          <a:effectLst/>
                        </a:rPr>
                        <a:t>Altitude</a:t>
                      </a:r>
                      <a:endParaRPr lang="en-US" sz="20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rowSpan="3">
                  <a:txBody>
                    <a:bodyPr/>
                    <a:lstStyle/>
                    <a:p>
                      <a:pPr algn="ctr" rtl="0" fontAlgn="ctr"/>
                      <a:r>
                        <a:rPr lang="en-US" sz="2000" b="1" u="none" strike="noStrike" dirty="0">
                          <a:solidFill>
                            <a:schemeClr val="tx1"/>
                          </a:solidFill>
                          <a:effectLst/>
                        </a:rPr>
                        <a:t>Type of soil</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gridSpan="2">
                  <a:txBody>
                    <a:bodyPr/>
                    <a:lstStyle/>
                    <a:p>
                      <a:pPr algn="ctr" rtl="0" fontAlgn="ctr"/>
                      <a:r>
                        <a:rPr lang="en-US" sz="2000" b="1" u="none" strike="noStrike" dirty="0">
                          <a:solidFill>
                            <a:schemeClr val="tx1"/>
                          </a:solidFill>
                          <a:effectLst/>
                        </a:rPr>
                        <a:t>DMY (t ha</a:t>
                      </a:r>
                      <a:r>
                        <a:rPr lang="en-US" sz="2000" b="1" u="none" strike="noStrike" baseline="30000" dirty="0">
                          <a:solidFill>
                            <a:schemeClr val="tx1"/>
                          </a:solidFill>
                          <a:effectLst/>
                        </a:rPr>
                        <a:t>-1</a:t>
                      </a:r>
                      <a:r>
                        <a:rPr lang="en-US" sz="2000" b="1" u="none" strike="noStrike" dirty="0">
                          <a:solidFill>
                            <a:schemeClr val="tx1"/>
                          </a:solidFill>
                          <a:effectLst/>
                        </a:rPr>
                        <a:t>)</a:t>
                      </a:r>
                      <a:r>
                        <a:rPr lang="en-US" sz="2000" b="1" u="none" strike="noStrike" baseline="30000" dirty="0">
                          <a:solidFill>
                            <a:schemeClr val="tx1"/>
                          </a:solidFill>
                          <a:effectLst/>
                        </a:rPr>
                        <a:t> </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2000" b="1" u="none" strike="noStrike" dirty="0">
                          <a:solidFill>
                            <a:schemeClr val="tx1"/>
                          </a:solidFill>
                          <a:effectLst/>
                        </a:rPr>
                        <a:t>DM %</a:t>
                      </a:r>
                      <a:endParaRPr lang="en-US" sz="20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a:solidFill>
                            <a:schemeClr val="tx1"/>
                          </a:solidFill>
                          <a:effectLst/>
                        </a:rPr>
                        <a:t>Extension of forage availability</a:t>
                      </a:r>
                      <a:endParaRPr lang="en-US" sz="20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432859">
                <a:tc vMerge="1">
                  <a:txBody>
                    <a:bodyPr/>
                    <a:lstStyle/>
                    <a:p>
                      <a:endParaRPr lang="en-US"/>
                    </a:p>
                  </a:txBody>
                  <a:tcPr/>
                </a:tc>
                <a:tc rowSpan="2">
                  <a:txBody>
                    <a:bodyPr/>
                    <a:lstStyle/>
                    <a:p>
                      <a:pPr algn="ctr" rtl="0" fontAlgn="ctr"/>
                      <a:r>
                        <a:rPr lang="en-US" sz="1600" b="1" u="none" strike="noStrike" dirty="0">
                          <a:solidFill>
                            <a:schemeClr val="tx1"/>
                          </a:solidFill>
                          <a:effectLst/>
                        </a:rPr>
                        <a:t>(</a:t>
                      </a:r>
                      <a:r>
                        <a:rPr lang="en-US" sz="1600" b="1" u="none" strike="noStrike" dirty="0" smtClean="0">
                          <a:solidFill>
                            <a:schemeClr val="tx1"/>
                          </a:solidFill>
                          <a:effectLst/>
                        </a:rPr>
                        <a:t>m </a:t>
                      </a:r>
                      <a:r>
                        <a:rPr lang="en-US" sz="1600" b="1" u="none" strike="noStrike" dirty="0" err="1">
                          <a:solidFill>
                            <a:schemeClr val="tx1"/>
                          </a:solidFill>
                          <a:effectLst/>
                        </a:rPr>
                        <a:t>a.s.l</a:t>
                      </a:r>
                      <a:r>
                        <a:rPr lang="en-US" sz="1600" b="1" u="none" strike="noStrike" dirty="0">
                          <a:solidFill>
                            <a:schemeClr val="tx1"/>
                          </a:solidFill>
                          <a:effectLst/>
                        </a:rPr>
                        <a:t>.)</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rowSpan="2">
                  <a:txBody>
                    <a:bodyPr/>
                    <a:lstStyle/>
                    <a:p>
                      <a:pPr algn="ctr" rtl="0" fontAlgn="ctr"/>
                      <a:r>
                        <a:rPr lang="en-US" sz="2000" b="1" u="none" strike="noStrike" dirty="0">
                          <a:solidFill>
                            <a:schemeClr val="tx1"/>
                          </a:solidFill>
                          <a:effectLst/>
                        </a:rPr>
                        <a:t>Not</a:t>
                      </a:r>
                      <a:r>
                        <a:rPr lang="en-US" sz="2000" b="1" u="none" strike="noStrike" baseline="30000" dirty="0">
                          <a:solidFill>
                            <a:schemeClr val="tx1"/>
                          </a:solidFill>
                          <a:effectLst/>
                        </a:rPr>
                        <a:t> </a:t>
                      </a:r>
                      <a:r>
                        <a:rPr lang="en-US" sz="2000" b="1" u="none" strike="noStrike" dirty="0" err="1">
                          <a:solidFill>
                            <a:schemeClr val="tx1"/>
                          </a:solidFill>
                          <a:effectLst/>
                        </a:rPr>
                        <a:t>fertilised</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rowSpan="2">
                  <a:txBody>
                    <a:bodyPr/>
                    <a:lstStyle/>
                    <a:p>
                      <a:pPr algn="ctr" rtl="0" fontAlgn="ctr"/>
                      <a:r>
                        <a:rPr lang="en-US" sz="2000" b="1" u="none" strike="noStrike" dirty="0" err="1">
                          <a:solidFill>
                            <a:schemeClr val="tx1"/>
                          </a:solidFill>
                          <a:effectLst/>
                        </a:rPr>
                        <a:t>Fertilised</a:t>
                      </a:r>
                      <a:endParaRPr lang="en-US" sz="20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1197">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8444" marR="8444" marT="8444" marB="0" anchor="ctr">
                    <a:lnT w="12700" cap="flat" cmpd="sng" algn="ctr">
                      <a:noFill/>
                      <a:prstDash val="solid"/>
                      <a:round/>
                      <a:headEnd type="none" w="med" len="med"/>
                      <a:tailEnd type="none" w="med" len="med"/>
                    </a:lnT>
                  </a:tcPr>
                </a:tc>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endParaRPr lang="en-US"/>
                    </a:p>
                  </a:txBody>
                  <a:tcPr/>
                </a:tc>
                <a:tc>
                  <a:txBody>
                    <a:bodyPr/>
                    <a:lstStyle/>
                    <a:p>
                      <a:pPr algn="ctr" rtl="0" fontAlgn="ctr"/>
                      <a:r>
                        <a:rPr lang="en-US" sz="2000" b="1" u="none" strike="noStrike" dirty="0">
                          <a:solidFill>
                            <a:schemeClr val="tx1"/>
                          </a:solidFill>
                          <a:effectLst/>
                        </a:rPr>
                        <a:t> </a:t>
                      </a:r>
                      <a:r>
                        <a:rPr lang="en-US" sz="1600" b="1" u="none" strike="noStrike" dirty="0">
                          <a:solidFill>
                            <a:schemeClr val="tx1"/>
                          </a:solidFill>
                          <a:effectLst/>
                        </a:rPr>
                        <a:t>(in weeks)</a:t>
                      </a:r>
                      <a:endParaRPr lang="en-US" sz="16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2"/>
                  </a:ext>
                </a:extLst>
              </a:tr>
              <a:tr h="342464">
                <a:tc>
                  <a:txBody>
                    <a:bodyPr/>
                    <a:lstStyle/>
                    <a:p>
                      <a:pPr algn="l" rtl="0" fontAlgn="ctr"/>
                      <a:r>
                        <a:rPr lang="en-US" sz="2200" b="1" u="none" strike="noStrike" dirty="0">
                          <a:solidFill>
                            <a:schemeClr val="tx1"/>
                          </a:solidFill>
                          <a:effectLst/>
                        </a:rPr>
                        <a:t>BONASSAI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Limestone</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4.23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a:solidFill>
                            <a:schemeClr val="tx1"/>
                          </a:solidFill>
                          <a:effectLst/>
                        </a:rPr>
                        <a:t>8.23</a:t>
                      </a:r>
                      <a:endParaRPr lang="en-US" sz="22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a:solidFill>
                            <a:schemeClr val="tx1"/>
                          </a:solidFill>
                          <a:effectLst/>
                        </a:rPr>
                        <a:t>95</a:t>
                      </a:r>
                      <a:endParaRPr lang="en-US" sz="2200" b="1" i="0" u="none" strike="noStrike">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3"/>
                  </a:ext>
                </a:extLst>
              </a:tr>
              <a:tr h="342464">
                <a:tc>
                  <a:txBody>
                    <a:bodyPr/>
                    <a:lstStyle/>
                    <a:p>
                      <a:pPr algn="l" rtl="0" fontAlgn="ctr"/>
                      <a:r>
                        <a:rPr lang="en-US" sz="2200" b="1" u="none" strike="noStrike" dirty="0">
                          <a:solidFill>
                            <a:schemeClr val="tx1"/>
                          </a:solidFill>
                          <a:effectLst/>
                        </a:rPr>
                        <a:t>CHILIVANI</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350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Alluvial</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2.77</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5.05</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82</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+7</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42464">
                <a:tc>
                  <a:txBody>
                    <a:bodyPr/>
                    <a:lstStyle/>
                    <a:p>
                      <a:pPr algn="l" rtl="0" fontAlgn="ctr"/>
                      <a:r>
                        <a:rPr lang="en-US" sz="2200" b="1" u="none" strike="noStrike" dirty="0">
                          <a:solidFill>
                            <a:schemeClr val="tx1"/>
                          </a:solidFill>
                          <a:effectLst/>
                        </a:rPr>
                        <a:t>BADDE ORCA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600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err="1">
                          <a:solidFill>
                            <a:schemeClr val="tx1"/>
                          </a:solidFill>
                          <a:effectLst/>
                        </a:rPr>
                        <a:t>Trachitic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3.13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5.52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76</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2464">
                <a:tc>
                  <a:txBody>
                    <a:bodyPr/>
                    <a:lstStyle/>
                    <a:p>
                      <a:pPr algn="l" rtl="0" fontAlgn="ctr"/>
                      <a:r>
                        <a:rPr lang="en-US" sz="2200" b="1" u="none" strike="noStrike" dirty="0">
                          <a:solidFill>
                            <a:schemeClr val="tx1"/>
                          </a:solidFill>
                          <a:effectLst/>
                        </a:rPr>
                        <a:t>PATTADA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a:solidFill>
                            <a:schemeClr val="tx1"/>
                          </a:solidFill>
                          <a:effectLst/>
                        </a:rPr>
                        <a:t>Granite</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4.44</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a:solidFill>
                            <a:schemeClr val="tx1"/>
                          </a:solidFill>
                          <a:effectLst/>
                        </a:rPr>
                        <a:t>43</a:t>
                      </a:r>
                      <a:endParaRPr lang="en-US" sz="2200" b="1" i="0" u="none" strike="noStrike">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+4</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2464">
                <a:tc>
                  <a:txBody>
                    <a:bodyPr/>
                    <a:lstStyle/>
                    <a:p>
                      <a:pPr algn="l" rtl="0" fontAlgn="ctr"/>
                      <a:r>
                        <a:rPr lang="en-US" sz="2200" b="1" u="none" strike="noStrike" dirty="0">
                          <a:solidFill>
                            <a:schemeClr val="tx1"/>
                          </a:solidFill>
                          <a:effectLst/>
                        </a:rPr>
                        <a:t>CAMPEDA</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a:solidFill>
                            <a:schemeClr val="tx1"/>
                          </a:solidFill>
                          <a:effectLst/>
                        </a:rPr>
                        <a:t>650</a:t>
                      </a:r>
                      <a:endParaRPr lang="en-US" sz="22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3.92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6.41</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63</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+3</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2464">
                <a:tc>
                  <a:txBody>
                    <a:bodyPr/>
                    <a:lstStyle/>
                    <a:p>
                      <a:pPr algn="l" rtl="0" fontAlgn="ctr"/>
                      <a:r>
                        <a:rPr lang="en-US" sz="2200" b="1" u="none" strike="noStrike" dirty="0">
                          <a:solidFill>
                            <a:schemeClr val="tx1"/>
                          </a:solidFill>
                          <a:effectLst/>
                        </a:rPr>
                        <a:t>S. ANTONIO</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2200" b="1" u="none" strike="noStrike" dirty="0">
                          <a:solidFill>
                            <a:schemeClr val="tx1"/>
                          </a:solidFill>
                          <a:effectLst/>
                        </a:rPr>
                        <a:t>650</a:t>
                      </a:r>
                      <a:endParaRPr lang="en-US" sz="2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2200" b="1" u="none" strike="noStrike" dirty="0" smtClean="0">
                          <a:solidFill>
                            <a:schemeClr val="tx1"/>
                          </a:solidFill>
                          <a:effectLst/>
                        </a:rPr>
                        <a:t>Basaltic</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2.39</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5.38</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a:solidFill>
                            <a:schemeClr val="tx1"/>
                          </a:solidFill>
                          <a:effectLst/>
                        </a:rPr>
                        <a:t>122</a:t>
                      </a:r>
                      <a:endParaRPr lang="en-US" sz="2200" b="1" i="0" u="none" strike="noStrike" dirty="0">
                        <a:solidFill>
                          <a:schemeClr val="tx1"/>
                        </a:solidFill>
                        <a:effectLst/>
                        <a:latin typeface="Calibri"/>
                      </a:endParaRPr>
                    </a:p>
                  </a:txBody>
                  <a:tcPr marL="8444" marR="8444" marT="8444" marB="0" anchor="ctr"/>
                </a:tc>
                <a:tc>
                  <a:txBody>
                    <a:bodyPr/>
                    <a:lstStyle/>
                    <a:p>
                      <a:pPr algn="ctr" rtl="0" fontAlgn="ctr"/>
                      <a:r>
                        <a:rPr lang="en-US" sz="2200" b="1" u="none" strike="noStrike" dirty="0" smtClean="0">
                          <a:solidFill>
                            <a:schemeClr val="tx1"/>
                          </a:solidFill>
                          <a:effectLst/>
                        </a:rPr>
                        <a:t>+8</a:t>
                      </a:r>
                      <a:endParaRPr lang="en-US" sz="2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9" name="CasellaDiTesto 8"/>
          <p:cNvSpPr txBox="1"/>
          <p:nvPr/>
        </p:nvSpPr>
        <p:spPr>
          <a:xfrm>
            <a:off x="395536" y="5616022"/>
            <a:ext cx="5957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From </a:t>
            </a: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Bullitta</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and </a:t>
            </a: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Caredda</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9127849"/>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3470" y="636744"/>
            <a:ext cx="346928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Seasonal Use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of Forage Resources (</a:t>
            </a:r>
            <a:r>
              <a:rPr kumimoji="0" lang="en-US" sz="1800" b="1" i="0" u="none" strike="noStrike" kern="1200" cap="none" spc="0" normalizeH="0" baseline="0" noProof="0" dirty="0">
                <a:ln>
                  <a:noFill/>
                </a:ln>
                <a:solidFill>
                  <a:prstClr val="black"/>
                </a:solidFill>
                <a:effectLst/>
                <a:uLnTx/>
                <a:uFillTx/>
                <a:latin typeface="Calibri"/>
                <a:ea typeface="+mn-ea"/>
                <a:cs typeface="+mn-cs"/>
              </a:rPr>
              <a:t>San Miguel </a:t>
            </a:r>
            <a:r>
              <a:rPr kumimoji="0" lang="en-US" sz="1800" b="1" i="1" u="none" strike="noStrike" kern="1200" cap="none" spc="0" normalizeH="0" baseline="0" noProof="0" dirty="0">
                <a:ln>
                  <a:noFill/>
                </a:ln>
                <a:solidFill>
                  <a:prstClr val="black"/>
                </a:solidFill>
                <a:effectLst/>
                <a:uLnTx/>
                <a:uFillTx/>
                <a:latin typeface="Calibri"/>
                <a:ea typeface="+mn-ea"/>
                <a:cs typeface="+mn-cs"/>
              </a:rPr>
              <a:t>et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al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1996)</a:t>
            </a:r>
          </a:p>
        </p:txBody>
      </p:sp>
      <p:pic>
        <p:nvPicPr>
          <p:cNvPr id="7"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62733" y="4186390"/>
            <a:ext cx="6762940" cy="26072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softEdge rad="63500"/>
          </a:effectLst>
          <a:extLst/>
        </p:spPr>
      </p:pic>
      <p:sp>
        <p:nvSpPr>
          <p:cNvPr id="8" name="Rettangolo 7"/>
          <p:cNvSpPr/>
          <p:nvPr/>
        </p:nvSpPr>
        <p:spPr>
          <a:xfrm>
            <a:off x="5083347" y="2986061"/>
            <a:ext cx="382404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Seasonal percentage of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herbaceous, </a:t>
            </a:r>
            <a:r>
              <a:rPr kumimoji="0" lang="en-US" sz="1800" b="1" i="0" u="none" strike="noStrike" kern="1200" cap="none" spc="0" normalizeH="0" baseline="0" noProof="0" dirty="0">
                <a:ln>
                  <a:noFill/>
                </a:ln>
                <a:solidFill>
                  <a:prstClr val="black"/>
                </a:solidFill>
                <a:effectLst/>
                <a:uLnTx/>
                <a:uFillTx/>
                <a:latin typeface="Calibri"/>
                <a:ea typeface="+mn-ea"/>
                <a:cs typeface="+mn-cs"/>
              </a:rPr>
              <a:t>shrubs and trees in the diet of goats and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sheep (Castro and Fern</a:t>
            </a:r>
            <a:r>
              <a:rPr kumimoji="0" lang="en-GB" sz="1800" b="1" i="0" u="none" strike="noStrike" kern="1200" cap="none" spc="0" normalizeH="0" baseline="0" noProof="0" dirty="0">
                <a:ln>
                  <a:noFill/>
                </a:ln>
                <a:solidFill>
                  <a:prstClr val="black"/>
                </a:solidFill>
                <a:effectLst/>
                <a:uLnTx/>
                <a:uFillTx/>
                <a:latin typeface="Calibri"/>
                <a:ea typeface="+mn-ea"/>
                <a:cs typeface="+mn-cs"/>
              </a:rPr>
              <a:t>á</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ndez</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N</a:t>
            </a:r>
            <a:r>
              <a:rPr kumimoji="0" lang="en-GB" sz="1800" b="1" i="0" u="none" strike="noStrike" kern="1200" cap="none" spc="0" normalizeH="0" baseline="0" noProof="0" dirty="0" err="1" smtClean="0">
                <a:ln>
                  <a:noFill/>
                </a:ln>
                <a:solidFill>
                  <a:prstClr val="black"/>
                </a:solidFill>
                <a:effectLst/>
                <a:uLnTx/>
                <a:uFillTx/>
                <a:latin typeface="Calibri"/>
                <a:ea typeface="+mn-ea"/>
                <a:cs typeface="+mn-cs"/>
              </a:rPr>
              <a:t>úñez</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2016</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29832" y="1116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Integration of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resources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06303"/>
            <a:ext cx="4471693" cy="2801740"/>
          </a:xfrm>
          <a:prstGeom prst="rect">
            <a:avLst/>
          </a:prstGeom>
          <a:solidFill>
            <a:schemeClr val="accent1"/>
          </a:solidFill>
          <a:ln>
            <a:noFill/>
          </a:ln>
          <a:effectLst/>
          <a:ex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51" y="4874824"/>
            <a:ext cx="2216341" cy="166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44203" y="992773"/>
            <a:ext cx="2367510" cy="177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2569252"/>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8543" y="3910847"/>
            <a:ext cx="1804532" cy="1455480"/>
          </a:xfrm>
          <a:prstGeom prst="rect">
            <a:avLst/>
          </a:prstGeom>
        </p:spPr>
      </p:pic>
      <p:sp>
        <p:nvSpPr>
          <p:cNvPr id="6" name="Rettangolo 5"/>
          <p:cNvSpPr/>
          <p:nvPr/>
        </p:nvSpPr>
        <p:spPr>
          <a:xfrm>
            <a:off x="251520" y="2492896"/>
            <a:ext cx="8640960" cy="923330"/>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Method based on the concept </a:t>
            </a:r>
            <a:r>
              <a:rPr kumimoji="0" lang="en-GB" sz="1800" b="1" i="0" u="none" strike="noStrike" kern="1200" cap="none" spc="0" normalizeH="0" baseline="0" noProof="0" dirty="0">
                <a:ln>
                  <a:noFill/>
                </a:ln>
                <a:solidFill>
                  <a:prstClr val="black"/>
                </a:solidFill>
                <a:effectLst/>
                <a:uLnTx/>
                <a:uFillTx/>
                <a:latin typeface="Calibri"/>
                <a:ea typeface="+mn-ea"/>
                <a:cs typeface="+mn-cs"/>
              </a:rPr>
              <a:t>of pasture </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type: semi</a:t>
            </a:r>
            <a:r>
              <a:rPr kumimoji="0" lang="en-GB" sz="1800" b="1" i="0" u="none" strike="noStrike" kern="1200" cap="none" spc="0" normalizeH="0" baseline="0" noProof="0" dirty="0">
                <a:ln>
                  <a:noFill/>
                </a:ln>
                <a:solidFill>
                  <a:prstClr val="black"/>
                </a:solidFill>
                <a:effectLst/>
                <a:uLnTx/>
                <a:uFillTx/>
                <a:latin typeface="Calibri"/>
                <a:ea typeface="+mn-ea"/>
                <a:cs typeface="+mn-cs"/>
              </a:rPr>
              <a:t>-natural vegetation (mainly exploited by grazing animals</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homogeneous </a:t>
            </a:r>
            <a:r>
              <a:rPr kumimoji="0" lang="en-GB" sz="1800" b="1" i="0" u="none" strike="noStrike" kern="1200" cap="none" spc="0" normalizeH="0" baseline="0" noProof="0" dirty="0">
                <a:ln>
                  <a:noFill/>
                </a:ln>
                <a:solidFill>
                  <a:prstClr val="black"/>
                </a:solidFill>
                <a:effectLst/>
                <a:uLnTx/>
                <a:uFillTx/>
                <a:latin typeface="Calibri"/>
                <a:ea typeface="+mn-ea"/>
                <a:cs typeface="+mn-cs"/>
              </a:rPr>
              <a:t>in terms of botanic composition and influenced by environmental factors and agro-pastoral management.</a:t>
            </a:r>
            <a:r>
              <a:rPr kumimoji="0" lang="it-IT" sz="1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Rettangolo 6"/>
          <p:cNvSpPr/>
          <p:nvPr/>
        </p:nvSpPr>
        <p:spPr>
          <a:xfrm>
            <a:off x="3821679" y="1774557"/>
            <a:ext cx="1038353" cy="646331"/>
          </a:xfrm>
          <a:prstGeom prst="rect">
            <a:avLst/>
          </a:prstGeom>
          <a:solidFill>
            <a:schemeClr val="accent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err="1">
                <a:ln>
                  <a:noFill/>
                </a:ln>
                <a:solidFill>
                  <a:prstClr val="black"/>
                </a:solidFill>
                <a:effectLst/>
                <a:uLnTx/>
                <a:uFillTx/>
                <a:latin typeface="Calibri"/>
                <a:ea typeface="+mn-ea"/>
                <a:cs typeface="+mn-cs"/>
              </a:rPr>
              <a:t>Pastoral</a:t>
            </a:r>
            <a:r>
              <a:rPr kumimoji="0" lang="it-IT" sz="1800" b="1" i="1" u="none" strike="noStrike" kern="1200" cap="none" spc="0" normalizeH="0" baseline="0" noProof="0" dirty="0">
                <a:ln>
                  <a:noFill/>
                </a:ln>
                <a:solidFill>
                  <a:prstClr val="black"/>
                </a:solidFill>
                <a:effectLst/>
                <a:uLnTx/>
                <a:uFillTx/>
                <a:latin typeface="Calibri"/>
                <a:ea typeface="+mn-ea"/>
                <a:cs typeface="+mn-cs"/>
              </a:rPr>
              <a:t> </a:t>
            </a:r>
            <a:endParaRPr kumimoji="0" lang="it-IT" sz="1800" b="1" i="1"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Value </a:t>
            </a:r>
            <a:endParaRPr kumimoji="0" lang="it-IT"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3"/>
          <p:cNvSpPr>
            <a:spLocks noChangeArrowheads="1"/>
          </p:cNvSpPr>
          <p:nvPr/>
        </p:nvSpPr>
        <p:spPr bwMode="auto">
          <a:xfrm>
            <a:off x="5148064" y="967695"/>
            <a:ext cx="3528392" cy="812800"/>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nchor="ctr"/>
          <a:lstStyle>
            <a:lvl1pPr>
              <a:defRPr sz="2000">
                <a:solidFill>
                  <a:srgbClr val="00CC00"/>
                </a:solidFill>
                <a:latin typeface="Times New Roman" panose="02020603050405020304" pitchFamily="18" charset="0"/>
              </a:defRPr>
            </a:lvl1pPr>
            <a:lvl2pPr marL="742950" indent="-285750">
              <a:defRPr sz="2000">
                <a:solidFill>
                  <a:srgbClr val="00CC00"/>
                </a:solidFill>
                <a:latin typeface="Times New Roman" panose="02020603050405020304" pitchFamily="18" charset="0"/>
              </a:defRPr>
            </a:lvl2pPr>
            <a:lvl3pPr marL="1143000" indent="-228600">
              <a:defRPr sz="2000">
                <a:solidFill>
                  <a:srgbClr val="00CC00"/>
                </a:solidFill>
                <a:latin typeface="Times New Roman" panose="02020603050405020304" pitchFamily="18" charset="0"/>
              </a:defRPr>
            </a:lvl3pPr>
            <a:lvl4pPr marL="1600200" indent="-228600">
              <a:defRPr sz="2000">
                <a:solidFill>
                  <a:srgbClr val="00CC00"/>
                </a:solidFill>
                <a:latin typeface="Times New Roman" panose="02020603050405020304" pitchFamily="18" charset="0"/>
              </a:defRPr>
            </a:lvl4pPr>
            <a:lvl5pPr marL="2057400" indent="-228600">
              <a:defRPr sz="20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CC00"/>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Focus on p</a:t>
            </a:r>
            <a:r>
              <a:rPr kumimoji="0" lang="it-IT" altLang="it-IT"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astoral</a:t>
            </a:r>
            <a:r>
              <a:rPr kumimoji="0" lang="it-IT"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it-IT" altLang="it-IT" sz="2000" b="1" i="0" u="none" strike="noStrike" kern="1200" cap="none" spc="0" normalizeH="0" baseline="0" noProof="0" err="1">
                <a:ln>
                  <a:noFill/>
                </a:ln>
                <a:solidFill>
                  <a:prstClr val="black"/>
                </a:solidFill>
                <a:effectLst/>
                <a:uLnTx/>
                <a:uFillTx/>
                <a:latin typeface="Arial" panose="020B0604020202020204" pitchFamily="34" charset="0"/>
                <a:ea typeface="+mn-ea"/>
                <a:cs typeface="+mn-cs"/>
              </a:rPr>
              <a:t>resource</a:t>
            </a:r>
            <a:r>
              <a:rPr kumimoji="0" lang="it-IT" altLang="it-IT"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it-IT" altLang="it-IT"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management</a:t>
            </a:r>
            <a:r>
              <a:rPr kumimoji="0" lang="en-GB" altLang="it-IT" sz="20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 </a:t>
            </a:r>
            <a:endParaRPr kumimoji="0" lang="en-GB" alt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p:cNvSpPr txBox="1">
            <a:spLocks noChangeArrowheads="1"/>
          </p:cNvSpPr>
          <p:nvPr/>
        </p:nvSpPr>
        <p:spPr>
          <a:xfrm>
            <a:off x="150048" y="3599831"/>
            <a:ext cx="8640960" cy="30243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Pastoral</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Value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is</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synthetic</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index</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that</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describes</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the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agronomic</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value</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of a pasture</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PV = 0.2 </a:t>
            </a:r>
            <a:r>
              <a:rPr kumimoji="0" lang="el-GR"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Σ</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 SCP * Si		(</a:t>
            </a:r>
            <a:r>
              <a:rPr kumimoji="0" lang="it-IT" sz="1900" b="1" i="0" u="none" strike="noStrike" kern="1200" cap="none" spc="0" normalizeH="0" baseline="0" noProof="0" dirty="0" err="1" smtClean="0">
                <a:ln>
                  <a:noFill/>
                </a:ln>
                <a:solidFill>
                  <a:prstClr val="black"/>
                </a:solidFill>
                <a:effectLst/>
                <a:uLnTx/>
                <a:uFillTx/>
                <a:latin typeface="Calibri"/>
                <a:ea typeface="+mn-ea"/>
                <a:cs typeface="Times New Roman" pitchFamily="18" charset="0"/>
              </a:rPr>
              <a:t>range</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 0 – 100)</a:t>
            </a:r>
          </a:p>
          <a:p>
            <a:pPr marL="342900" marR="0" lvl="0" indent="-342900" algn="ctr"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SCP =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Specific</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Contribution</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of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Presence</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for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each</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species</a:t>
            </a:r>
            <a:endParaRPr kumimoji="0" lang="it-IT" sz="1900" b="1"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Si =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Specific</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index</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of a single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species</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(score from 0 to 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correlation</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pasture production and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stocking</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rate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capacity</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comparison</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of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different</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a:ln>
                  <a:noFill/>
                </a:ln>
                <a:solidFill>
                  <a:prstClr val="black"/>
                </a:solidFill>
                <a:effectLst/>
                <a:uLnTx/>
                <a:uFillTx/>
                <a:latin typeface="Calibri"/>
                <a:ea typeface="+mn-ea"/>
                <a:cs typeface="+mn-cs"/>
              </a:rPr>
              <a:t>pasture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types</a:t>
            </a:r>
            <a:r>
              <a:rPr kumimoji="0" lang="it-IT" sz="2000" b="1" i="0" u="none" strike="noStrike" kern="1200" cap="none" spc="0" normalizeH="0" baseline="0" noProof="0" dirty="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within</a:t>
            </a:r>
            <a:r>
              <a:rPr kumimoji="0" lang="it-IT" sz="2000" b="1" i="0" u="none" strike="noStrike" kern="1200" cap="none" spc="0" normalizeH="0" baseline="0" noProof="0" dirty="0">
                <a:ln>
                  <a:noFill/>
                </a:ln>
                <a:solidFill>
                  <a:prstClr val="black"/>
                </a:solidFill>
                <a:effectLst/>
                <a:uLnTx/>
                <a:uFillTx/>
                <a:latin typeface="Calibri"/>
                <a:ea typeface="+mn-ea"/>
                <a:cs typeface="+mn-cs"/>
              </a:rPr>
              <a:t> a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region</a:t>
            </a:r>
            <a:endParaRPr kumimoji="0" lang="it-IT" sz="20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useful</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also</a:t>
            </a:r>
            <a:r>
              <a:rPr kumimoji="0" lang="it-IT" sz="2000" b="1" i="0" u="none" strike="noStrike" kern="1200" cap="none" spc="0" normalizeH="0" baseline="0" noProof="0" dirty="0">
                <a:ln>
                  <a:noFill/>
                </a:ln>
                <a:solidFill>
                  <a:prstClr val="black"/>
                </a:solidFill>
                <a:effectLst/>
                <a:uLnTx/>
                <a:uFillTx/>
                <a:latin typeface="Calibri"/>
                <a:ea typeface="+mn-ea"/>
                <a:cs typeface="+mn-cs"/>
              </a:rPr>
              <a:t> in pasture management for extra-</a:t>
            </a:r>
            <a:r>
              <a:rPr kumimoji="0" lang="it-IT" sz="2000" b="1" i="0" u="none" strike="noStrike" kern="1200" cap="none" spc="0" normalizeH="0" baseline="0" noProof="0" dirty="0" err="1">
                <a:ln>
                  <a:noFill/>
                </a:ln>
                <a:solidFill>
                  <a:prstClr val="black"/>
                </a:solidFill>
                <a:effectLst/>
                <a:uLnTx/>
                <a:uFillTx/>
                <a:latin typeface="Calibri"/>
                <a:ea typeface="+mn-ea"/>
                <a:cs typeface="+mn-cs"/>
              </a:rPr>
              <a:t>productive</a:t>
            </a:r>
            <a:r>
              <a:rPr kumimoji="0" lang="it-IT" sz="2000" b="1" i="0" u="none" strike="noStrike" kern="1200" cap="none" spc="0" normalizeH="0" baseline="0" noProof="0" dirty="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a:ea typeface="+mn-ea"/>
                <a:cs typeface="+mn-cs"/>
              </a:rPr>
              <a:t>purposes</a:t>
            </a:r>
            <a:r>
              <a:rPr kumimoji="0" lang="it-IT" sz="20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10" name="CasellaDiTesto 9"/>
          <p:cNvSpPr txBox="1"/>
          <p:nvPr/>
        </p:nvSpPr>
        <p:spPr>
          <a:xfrm>
            <a:off x="35496" y="971436"/>
            <a:ext cx="4824536" cy="646331"/>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TRADITIONAL METHOD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Point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quadrat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method</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Daget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Poissonet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3055" y="4663338"/>
            <a:ext cx="1560944" cy="2194661"/>
          </a:xfrm>
          <a:prstGeom prst="rect">
            <a:avLst/>
          </a:prstGeom>
        </p:spPr>
      </p:pic>
      <p:sp>
        <p:nvSpPr>
          <p:cNvPr id="12" name="Rettangolo 11"/>
          <p:cNvSpPr/>
          <p:nvPr/>
        </p:nvSpPr>
        <p:spPr>
          <a:xfrm>
            <a:off x="386102" y="974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Benchmarking</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of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554182"/>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EPSN0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844" y="626241"/>
            <a:ext cx="8156612" cy="6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7200" y="898693"/>
            <a:ext cx="8229600" cy="55399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000" b="0" i="0" u="none" strike="noStrike" kern="1200" cap="none" spc="0" normalizeH="0" baseline="0" noProof="0" dirty="0" smtClean="0">
                <a:ln>
                  <a:noFill/>
                </a:ln>
                <a:solidFill>
                  <a:prstClr val="white"/>
                </a:solidFill>
                <a:effectLst/>
                <a:uLnTx/>
                <a:uFillTx/>
                <a:latin typeface="Tahoma" pitchFamily="34" charset="0"/>
                <a:ea typeface="+mn-ea"/>
                <a:cs typeface="+mn-cs"/>
              </a:rPr>
              <a:t>LEGUMES</a:t>
            </a:r>
            <a:endParaRPr kumimoji="0" lang="pt-PT" altLang="it-IT" sz="3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8" name="AutoShape 5"/>
          <p:cNvSpPr>
            <a:spLocks noChangeArrowheads="1"/>
          </p:cNvSpPr>
          <p:nvPr/>
        </p:nvSpPr>
        <p:spPr bwMode="auto">
          <a:xfrm>
            <a:off x="1769679" y="1529599"/>
            <a:ext cx="533400" cy="61592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9" name="Text Box 6"/>
          <p:cNvSpPr txBox="1">
            <a:spLocks noChangeArrowheads="1"/>
          </p:cNvSpPr>
          <p:nvPr/>
        </p:nvSpPr>
        <p:spPr bwMode="auto">
          <a:xfrm>
            <a:off x="609600" y="2244725"/>
            <a:ext cx="3200400" cy="1323439"/>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Favourable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environment to </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grow legumes (mild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winters, </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long sunshine periods)</a:t>
            </a:r>
            <a:endParaRPr kumimoji="0" lang="pt-PT" altLang="it-IT" sz="2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0" name="AutoShape 7"/>
          <p:cNvSpPr>
            <a:spLocks noChangeArrowheads="1"/>
          </p:cNvSpPr>
          <p:nvPr/>
        </p:nvSpPr>
        <p:spPr bwMode="auto">
          <a:xfrm>
            <a:off x="1752600" y="3684970"/>
            <a:ext cx="533400" cy="50603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609600" y="4421178"/>
            <a:ext cx="3200400" cy="954107"/>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High N biological fixation: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70 to 200 kg N ha</a:t>
            </a:r>
            <a:r>
              <a:rPr kumimoji="0" lang="pt-PT" altLang="it-IT" sz="1800" b="0" i="0" u="none" strike="noStrike" kern="1200" cap="none" spc="0" normalizeH="0" baseline="30000" noProof="0" dirty="0">
                <a:ln>
                  <a:noFill/>
                </a:ln>
                <a:solidFill>
                  <a:prstClr val="white"/>
                </a:solidFill>
                <a:effectLst/>
                <a:uLnTx/>
                <a:uFillTx/>
                <a:latin typeface="Tahoma" pitchFamily="34" charset="0"/>
                <a:ea typeface="+mn-ea"/>
                <a:cs typeface="+mn-cs"/>
              </a:rPr>
              <a:t>-1</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 year</a:t>
            </a:r>
            <a:r>
              <a:rPr kumimoji="0" lang="pt-PT" altLang="it-IT" sz="1800" b="0" i="0" u="none" strike="noStrike" kern="1200" cap="none" spc="0" normalizeH="0" baseline="30000" noProof="0" dirty="0">
                <a:ln>
                  <a:noFill/>
                </a:ln>
                <a:solidFill>
                  <a:prstClr val="white"/>
                </a:solidFill>
                <a:effectLst/>
                <a:uLnTx/>
                <a:uFillTx/>
                <a:latin typeface="Tahoma" pitchFamily="34" charset="0"/>
                <a:ea typeface="+mn-ea"/>
                <a:cs typeface="+mn-cs"/>
              </a:rPr>
              <a:t>-1</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  under rainfed conditions</a:t>
            </a:r>
          </a:p>
        </p:txBody>
      </p:sp>
      <p:sp>
        <p:nvSpPr>
          <p:cNvPr id="12" name="AutoShape 9"/>
          <p:cNvSpPr>
            <a:spLocks noChangeArrowheads="1"/>
          </p:cNvSpPr>
          <p:nvPr/>
        </p:nvSpPr>
        <p:spPr bwMode="auto">
          <a:xfrm>
            <a:off x="6614058" y="1484784"/>
            <a:ext cx="533400" cy="62581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3" name="Text Box 10"/>
          <p:cNvSpPr txBox="1">
            <a:spLocks noChangeArrowheads="1"/>
          </p:cNvSpPr>
          <p:nvPr/>
        </p:nvSpPr>
        <p:spPr bwMode="auto">
          <a:xfrm>
            <a:off x="5334000" y="2269877"/>
            <a:ext cx="3200400" cy="7270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Animals grazing during all the year </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4" name="AutoShape 11"/>
          <p:cNvSpPr>
            <a:spLocks noChangeArrowheads="1"/>
          </p:cNvSpPr>
          <p:nvPr/>
        </p:nvSpPr>
        <p:spPr bwMode="auto">
          <a:xfrm>
            <a:off x="6629400" y="3200400"/>
            <a:ext cx="533400" cy="83820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5" name="Text Box 12"/>
          <p:cNvSpPr txBox="1">
            <a:spLocks noChangeArrowheads="1"/>
          </p:cNvSpPr>
          <p:nvPr/>
        </p:nvSpPr>
        <p:spPr bwMode="auto">
          <a:xfrm>
            <a:off x="5334000" y="4191000"/>
            <a:ext cx="3200400" cy="1015663"/>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The cheapest </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utilization</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 recycling of 70 to 80 % of the ingested nutrients</a:t>
            </a:r>
            <a:endParaRPr kumimoji="0" lang="pt-PT" altLang="it-IT" sz="1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6" name="AutoShape 13"/>
          <p:cNvSpPr>
            <a:spLocks noChangeArrowheads="1"/>
          </p:cNvSpPr>
          <p:nvPr/>
        </p:nvSpPr>
        <p:spPr bwMode="auto">
          <a:xfrm>
            <a:off x="4085456" y="2269877"/>
            <a:ext cx="990600" cy="3521323"/>
          </a:xfrm>
          <a:prstGeom prst="downArrow">
            <a:avLst>
              <a:gd name="adj1" fmla="val 50000"/>
              <a:gd name="adj2" fmla="val 42308"/>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7" name="Text Box 14"/>
          <p:cNvSpPr txBox="1">
            <a:spLocks noChangeArrowheads="1"/>
          </p:cNvSpPr>
          <p:nvPr/>
        </p:nvSpPr>
        <p:spPr bwMode="auto">
          <a:xfrm>
            <a:off x="914400" y="5867400"/>
            <a:ext cx="7162800" cy="7270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a:ln>
                  <a:noFill/>
                </a:ln>
                <a:solidFill>
                  <a:prstClr val="white"/>
                </a:solidFill>
                <a:effectLst/>
                <a:uLnTx/>
                <a:uFillTx/>
                <a:latin typeface="Tahoma" pitchFamily="34" charset="0"/>
                <a:ea typeface="+mn-ea"/>
                <a:cs typeface="+mn-cs"/>
              </a:rPr>
              <a:t>LEGUME-RICH PASTURES AND FODDER CROPS PRODUCED AND UTILIZED AT LOW COST !!!</a:t>
            </a:r>
            <a:endParaRPr kumimoji="0" lang="pt-PT" altLang="it-IT" sz="1200" b="0" i="0" u="none" strike="noStrike" kern="1200" cap="none" spc="0" normalizeH="0" baseline="0" noProof="0">
              <a:ln>
                <a:noFill/>
              </a:ln>
              <a:solidFill>
                <a:prstClr val="white"/>
              </a:solidFill>
              <a:effectLst/>
              <a:uLnTx/>
              <a:uFillTx/>
              <a:latin typeface="Tahoma" pitchFamily="34" charset="0"/>
              <a:ea typeface="+mn-ea"/>
              <a:cs typeface="+mn-cs"/>
            </a:endParaRPr>
          </a:p>
        </p:txBody>
      </p:sp>
      <p:sp>
        <p:nvSpPr>
          <p:cNvPr id="18" name="Rettangolo 17"/>
          <p:cNvSpPr/>
          <p:nvPr/>
        </p:nvSpPr>
        <p:spPr>
          <a:xfrm>
            <a:off x="27783" y="-4902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41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p:bldP spid="15" grpId="0" animBg="1" autoUpdateAnimBg="0"/>
      <p:bldP spid="16" grpId="0" animBg="1"/>
      <p:bldP spid="17"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155859" y="1315847"/>
            <a:ext cx="2808288" cy="1633397"/>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1563"/>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Pastoral </a:t>
            </a:r>
            <a:r>
              <a:rPr kumimoji="0" lang="pt-PT" altLang="it-IT" sz="25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a</a:t>
            </a:r>
            <a:r>
              <a:rPr kumimoji="0" lang="pt-PT" altLang="it-IT" sz="25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nnual legumes </a:t>
            </a:r>
            <a:r>
              <a:rPr kumimoji="0" lang="pt-PT" altLang="it-IT" sz="25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with hard seeds for permanent pastures</a:t>
            </a:r>
          </a:p>
        </p:txBody>
      </p:sp>
      <p:grpSp>
        <p:nvGrpSpPr>
          <p:cNvPr id="7" name="Gruppo 6"/>
          <p:cNvGrpSpPr/>
          <p:nvPr/>
        </p:nvGrpSpPr>
        <p:grpSpPr>
          <a:xfrm>
            <a:off x="36003" y="744206"/>
            <a:ext cx="9144000" cy="4636467"/>
            <a:chOff x="0" y="0"/>
            <a:chExt cx="9144000" cy="4636467"/>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4413" y="2348880"/>
              <a:ext cx="3049587" cy="2287587"/>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0"/>
            <p:cNvSpPr txBox="1">
              <a:spLocks noChangeArrowheads="1"/>
            </p:cNvSpPr>
            <p:nvPr/>
          </p:nvSpPr>
          <p:spPr bwMode="auto">
            <a:xfrm>
              <a:off x="609600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Biserrula pelecinus</a:t>
              </a:r>
            </a:p>
          </p:txBody>
        </p:sp>
        <p:sp>
          <p:nvSpPr>
            <p:cNvPr id="14" name="Text Box 11"/>
            <p:cNvSpPr txBox="1">
              <a:spLocks noChangeArrowheads="1"/>
            </p:cNvSpPr>
            <p:nvPr/>
          </p:nvSpPr>
          <p:spPr bwMode="auto">
            <a:xfrm>
              <a:off x="3048000" y="4163392"/>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Ornithopus compressus</a:t>
              </a:r>
            </a:p>
          </p:txBody>
        </p:sp>
        <p:sp>
          <p:nvSpPr>
            <p:cNvPr id="15" name="Text Box 12"/>
            <p:cNvSpPr txBox="1">
              <a:spLocks noChangeArrowheads="1"/>
            </p:cNvSpPr>
            <p:nvPr/>
          </p:nvSpPr>
          <p:spPr bwMode="auto">
            <a:xfrm>
              <a:off x="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Medicago polymorpha</a:t>
              </a:r>
            </a:p>
          </p:txBody>
        </p:sp>
        <p:sp>
          <p:nvSpPr>
            <p:cNvPr id="16" name="Text Box 15"/>
            <p:cNvSpPr txBox="1">
              <a:spLocks noChangeArrowheads="1"/>
            </p:cNvSpPr>
            <p:nvPr/>
          </p:nvSpPr>
          <p:spPr bwMode="auto">
            <a:xfrm>
              <a:off x="6096000" y="1828800"/>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resupinatum</a:t>
              </a:r>
            </a:p>
          </p:txBody>
        </p:sp>
        <p:sp>
          <p:nvSpPr>
            <p:cNvPr id="17" name="Text Box 15"/>
            <p:cNvSpPr txBox="1">
              <a:spLocks noChangeArrowheads="1"/>
            </p:cNvSpPr>
            <p:nvPr/>
          </p:nvSpPr>
          <p:spPr bwMode="auto">
            <a:xfrm>
              <a:off x="3062288" y="1833563"/>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subterraneum</a:t>
              </a:r>
            </a:p>
          </p:txBody>
        </p:sp>
      </p:grpSp>
      <p:sp>
        <p:nvSpPr>
          <p:cNvPr id="18" name="CasellaDiTesto 17"/>
          <p:cNvSpPr txBox="1"/>
          <p:nvPr/>
        </p:nvSpPr>
        <p:spPr>
          <a:xfrm>
            <a:off x="666209" y="5380673"/>
            <a:ext cx="78488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Drought </a:t>
            </a:r>
            <a:r>
              <a:rPr kumimoji="0" lang="en-US" sz="2800" b="0" i="0" u="none" strike="noStrike" kern="1200" cap="none" spc="0" normalizeH="0" baseline="0" noProof="0" dirty="0">
                <a:ln>
                  <a:noFill/>
                </a:ln>
                <a:solidFill>
                  <a:prstClr val="black"/>
                </a:solidFill>
                <a:effectLst/>
                <a:uLnTx/>
                <a:uFillTx/>
                <a:latin typeface="Calibri"/>
                <a:ea typeface="+mn-ea"/>
                <a:cs typeface="+mn-cs"/>
              </a:rPr>
              <a:t>escape is the main adaptive strategy that exhibit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for </a:t>
            </a:r>
            <a:r>
              <a:rPr kumimoji="0" lang="en-US" sz="2800" b="0" i="0" u="none" strike="noStrike" kern="1200" cap="none" spc="0" normalizeH="0" baseline="0" noProof="0" dirty="0">
                <a:ln>
                  <a:noFill/>
                </a:ln>
                <a:solidFill>
                  <a:prstClr val="black"/>
                </a:solidFill>
                <a:effectLst/>
                <a:uLnTx/>
                <a:uFillTx/>
                <a:latin typeface="Calibri"/>
                <a:ea typeface="+mn-ea"/>
                <a:cs typeface="+mn-cs"/>
              </a:rPr>
              <a:t>surviving during the dry period as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seed</a:t>
            </a:r>
          </a:p>
        </p:txBody>
      </p:sp>
      <p:sp>
        <p:nvSpPr>
          <p:cNvPr id="19" name="Rettangolo 18"/>
          <p:cNvSpPr/>
          <p:nvPr/>
        </p:nvSpPr>
        <p:spPr>
          <a:xfrm>
            <a:off x="2661477" y="6334780"/>
            <a:ext cx="389305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High tolerance to grazing </a:t>
            </a:r>
          </a:p>
        </p:txBody>
      </p:sp>
      <p:sp>
        <p:nvSpPr>
          <p:cNvPr id="20" name="Rettangolo 19"/>
          <p:cNvSpPr/>
          <p:nvPr/>
        </p:nvSpPr>
        <p:spPr>
          <a:xfrm>
            <a:off x="534839" y="95428"/>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10870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ES"/>
          </a:p>
        </p:txBody>
      </p:sp>
      <p:sp>
        <p:nvSpPr>
          <p:cNvPr id="3" name="Título 2"/>
          <p:cNvSpPr>
            <a:spLocks noGrp="1"/>
          </p:cNvSpPr>
          <p:nvPr>
            <p:ph type="ctrTitle"/>
          </p:nvPr>
        </p:nvSpPr>
        <p:spPr/>
        <p:txBody>
          <a:bodyPr/>
          <a:lstStyle/>
          <a:p>
            <a:endParaRPr lang="es-ES"/>
          </a:p>
        </p:txBody>
      </p:sp>
      <p:pic>
        <p:nvPicPr>
          <p:cNvPr id="4" name="Platshållare för innehåll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00489"/>
            <a:ext cx="9301657" cy="6976242"/>
          </a:xfrm>
          <a:prstGeom prst="rect">
            <a:avLst/>
          </a:prstGeom>
        </p:spPr>
      </p:pic>
      <p:sp>
        <p:nvSpPr>
          <p:cNvPr id="5" name="textruta 4"/>
          <p:cNvSpPr txBox="1"/>
          <p:nvPr/>
        </p:nvSpPr>
        <p:spPr>
          <a:xfrm>
            <a:off x="7103535" y="6479592"/>
            <a:ext cx="20404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smtClean="0">
                <a:ln>
                  <a:noFill/>
                </a:ln>
                <a:solidFill>
                  <a:prstClr val="white"/>
                </a:solidFill>
                <a:effectLst/>
                <a:uLnTx/>
                <a:uFillTx/>
                <a:latin typeface="Calibri"/>
                <a:ea typeface="+mn-ea"/>
                <a:cs typeface="+mn-cs"/>
              </a:rPr>
              <a:t>Photo: Eva Spörndly</a:t>
            </a: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21565909"/>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52306" y="588386"/>
            <a:ext cx="689220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Variation in the pattern of hard seed breakdown of the same </a:t>
            </a:r>
            <a:r>
              <a:rPr kumimoji="0" lang="it-IT" altLang="it-IT" sz="28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Medicago polymorpha</a:t>
            </a: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accessions in relation to the year of seed production  (Porqueddu</a:t>
            </a:r>
            <a:r>
              <a:rPr kumimoji="0" lang="it-IT" altLang="it-IT" sz="28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et al.</a:t>
            </a:r>
            <a:r>
              <a:rPr kumimoji="0" lang="it-IT" altLang="it-IT" sz="28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1996)</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768" y="1926537"/>
            <a:ext cx="5955578" cy="4797969"/>
          </a:xfrm>
          <a:prstGeom prst="rect">
            <a:avLst/>
          </a:prstGeom>
          <a:solidFill>
            <a:schemeClr val="bg1">
              <a:lumMod val="75000"/>
            </a:schemeClr>
          </a:solidFill>
          <a:ln>
            <a:noFill/>
          </a:ln>
          <a:effectLst/>
          <a:extLst/>
        </p:spPr>
      </p:pic>
    </p:spTree>
    <p:extLst>
      <p:ext uri="{BB962C8B-B14F-4D97-AF65-F5344CB8AC3E}">
        <p14:creationId xmlns:p14="http://schemas.microsoft.com/office/powerpoint/2010/main" val="525271315"/>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296960" y="1130460"/>
            <a:ext cx="8595519" cy="477054"/>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Perennial </a:t>
            </a:r>
            <a:r>
              <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legumes for rainfed </a:t>
            </a: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grasslands </a:t>
            </a:r>
            <a:endPar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7" name="Rettangolo 6"/>
          <p:cNvSpPr/>
          <p:nvPr/>
        </p:nvSpPr>
        <p:spPr>
          <a:xfrm>
            <a:off x="35496" y="1639168"/>
            <a:ext cx="2760984"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Drought tolerant species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Flexibile</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use (grazing/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hay</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Presence</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of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beneficial</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secondary</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compounds</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 - </a:t>
            </a: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Multi-use</a:t>
            </a:r>
            <a:endParaRPr kumimoji="0" lang="pt-PT" altLang="it-IT" sz="20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8" name="Rettangolo 7"/>
          <p:cNvSpPr/>
          <p:nvPr/>
        </p:nvSpPr>
        <p:spPr>
          <a:xfrm>
            <a:off x="539195" y="6596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12" descr="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82" y="2068236"/>
            <a:ext cx="2996565" cy="224742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9"/>
          <p:cNvSpPr txBox="1">
            <a:spLocks noChangeArrowheads="1"/>
          </p:cNvSpPr>
          <p:nvPr/>
        </p:nvSpPr>
        <p:spPr bwMode="auto">
          <a:xfrm>
            <a:off x="2836082" y="3862209"/>
            <a:ext cx="299656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Medicago sativa</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6082" y="4304971"/>
            <a:ext cx="2996566" cy="2340481"/>
          </a:xfrm>
          <a:prstGeom prst="rect">
            <a:avLst/>
          </a:prstGeom>
          <a:noFill/>
          <a:ln w="9525">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2831952" y="6238473"/>
            <a:ext cx="300069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smtClean="0">
                <a:ln>
                  <a:noFill/>
                </a:ln>
                <a:solidFill>
                  <a:prstClr val="white"/>
                </a:solidFill>
                <a:effectLst/>
                <a:uLnTx/>
                <a:uFillTx/>
                <a:latin typeface="Calibri"/>
                <a:ea typeface="+mn-ea"/>
                <a:cs typeface="+mn-cs"/>
              </a:rPr>
              <a:t>Sulla coronaria</a:t>
            </a:r>
            <a:endParaRPr kumimoji="0" lang="pt-PT" altLang="it-IT" sz="2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3" descr="SANFE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480" y="2068236"/>
            <a:ext cx="3048000" cy="4572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5844480" y="6183036"/>
            <a:ext cx="3048000"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Onobrychis viciifolia</a:t>
            </a: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4434864"/>
            <a:ext cx="2812794" cy="2109595"/>
          </a:xfrm>
          <a:prstGeom prst="round2DiagRect">
            <a:avLst>
              <a:gd name="adj1" fmla="val 16667"/>
              <a:gd name="adj2" fmla="val 0"/>
            </a:avLst>
          </a:prstGeom>
          <a:ln w="12700">
            <a:solidFill>
              <a:schemeClr val="tx1"/>
            </a:solidFill>
            <a:miter lim="800000"/>
            <a:headEnd/>
            <a:tailEnd/>
          </a:ln>
          <a:effectLst>
            <a:outerShdw blurRad="254000" dir="120000" sx="20000" sy="2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3822043"/>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5104" y="980728"/>
            <a:ext cx="4783400" cy="32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52344" y="1278518"/>
            <a:ext cx="4565064" cy="2078474"/>
          </a:xfrm>
          <a:prstGeom prst="rect">
            <a:avLst/>
          </a:prstGeom>
          <a:noFill/>
          <a:ln>
            <a:noFill/>
          </a:ln>
          <a:effectLst/>
          <a:extLst/>
        </p:spPr>
        <p:txBody>
          <a:bodyPr/>
          <a:lstStyle>
            <a:lvl1pPr marL="342900" indent="-342900">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marR="0" lvl="1" indent="0" algn="just" defTabSz="914400" rtl="0" eaLnBrk="1" fontAlgn="auto" latinLnBrk="0" hangingPunct="1">
              <a:lnSpc>
                <a:spcPct val="90000"/>
              </a:lnSpc>
              <a:spcBef>
                <a:spcPts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Beneficial</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effects</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endPar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Lower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protein</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it-IT" altLang="it-IT" sz="2400" b="0"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degradation</a:t>
            </a:r>
            <a:r>
              <a:rPr kumimoji="0" lang="it-IT"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rate in the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rumen</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higher </a:t>
            </a:r>
            <a:r>
              <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amino acid absorption </a:t>
            </a:r>
            <a:endPar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lower burden of intestinal parasites </a:t>
            </a:r>
            <a:r>
              <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and </a:t>
            </a:r>
            <a:r>
              <a:rPr kumimoji="0" lang="en-GB" altLang="it-IT" sz="2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flies attacks</a:t>
            </a:r>
            <a:endParaRPr kumimoji="0" lang="en-GB" altLang="it-IT" sz="2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8" name="Text Box 7"/>
          <p:cNvSpPr txBox="1">
            <a:spLocks noChangeArrowheads="1"/>
          </p:cNvSpPr>
          <p:nvPr/>
        </p:nvSpPr>
        <p:spPr bwMode="auto">
          <a:xfrm>
            <a:off x="-791274" y="545672"/>
            <a:ext cx="8760746" cy="523220"/>
          </a:xfrm>
          <a:prstGeom prst="rect">
            <a:avLst/>
          </a:prstGeom>
          <a:noFill/>
          <a:ln>
            <a:noFill/>
          </a:ln>
          <a:effectLs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Plants</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containing</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condensed</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tannins</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(&lt;5%) </a:t>
            </a:r>
            <a:endParaRPr kumimoji="0" lang="it-IT" altLang="it-I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9" name="Rettangolo 8"/>
          <p:cNvSpPr/>
          <p:nvPr/>
        </p:nvSpPr>
        <p:spPr>
          <a:xfrm>
            <a:off x="-268149" y="-19491"/>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CasellaDiTesto 9"/>
          <p:cNvSpPr txBox="1"/>
          <p:nvPr/>
        </p:nvSpPr>
        <p:spPr>
          <a:xfrm>
            <a:off x="4526442" y="3797964"/>
            <a:ext cx="43803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Sheep</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grazing on sulla pasture in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Sardinia</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128809" y="3440945"/>
            <a:ext cx="4169802" cy="8309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altLang="it-IT"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Higher</a:t>
            </a:r>
            <a:r>
              <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it-IT" altLang="it-IT"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animal</a:t>
            </a:r>
            <a:r>
              <a:rPr kumimoji="0" lang="it-IT" altLang="it-IT"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production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Lower </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enteric CH</a:t>
            </a:r>
            <a:r>
              <a:rPr kumimoji="0" lang="en-US" sz="2400" b="1" i="0" u="none" strike="noStrike" kern="1200" cap="none" spc="0" normalizeH="0" baseline="-25000" noProof="0" dirty="0" smtClean="0">
                <a:ln>
                  <a:noFill/>
                </a:ln>
                <a:solidFill>
                  <a:prstClr val="black"/>
                </a:solidFill>
                <a:effectLst/>
                <a:uLnTx/>
                <a:uFillTx/>
                <a:latin typeface="Calibri"/>
                <a:ea typeface="+mn-ea"/>
                <a:cs typeface="+mn-cs"/>
              </a:rPr>
              <a:t>4</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generation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2" name="Gruppo 11"/>
          <p:cNvGrpSpPr/>
          <p:nvPr/>
        </p:nvGrpSpPr>
        <p:grpSpPr>
          <a:xfrm>
            <a:off x="163393" y="4346209"/>
            <a:ext cx="8796403" cy="2421002"/>
            <a:chOff x="246629" y="1979548"/>
            <a:chExt cx="8796403" cy="2421002"/>
          </a:xfrm>
        </p:grpSpPr>
        <p:grpSp>
          <p:nvGrpSpPr>
            <p:cNvPr id="13" name="Gruppo 12"/>
            <p:cNvGrpSpPr/>
            <p:nvPr/>
          </p:nvGrpSpPr>
          <p:grpSpPr>
            <a:xfrm>
              <a:off x="246629" y="2317755"/>
              <a:ext cx="8790620" cy="2082795"/>
              <a:chOff x="203742" y="2317755"/>
              <a:chExt cx="8790620" cy="208279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742" y="2317755"/>
                <a:ext cx="8790620" cy="20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15"/>
              <p:cNvSpPr/>
              <p:nvPr/>
            </p:nvSpPr>
            <p:spPr>
              <a:xfrm>
                <a:off x="2915816"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e 16"/>
              <p:cNvSpPr/>
              <p:nvPr/>
            </p:nvSpPr>
            <p:spPr>
              <a:xfrm>
                <a:off x="3629448"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CasellaDiTesto 13"/>
            <p:cNvSpPr txBox="1"/>
            <p:nvPr/>
          </p:nvSpPr>
          <p:spPr>
            <a:xfrm>
              <a:off x="5076646" y="1979548"/>
              <a:ext cx="39663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From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Waghorn</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and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Hegarty</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2011</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8" name="CasellaDiTesto 17"/>
          <p:cNvSpPr txBox="1"/>
          <p:nvPr/>
        </p:nvSpPr>
        <p:spPr>
          <a:xfrm>
            <a:off x="4678842" y="3950364"/>
            <a:ext cx="43803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white"/>
                </a:solidFill>
                <a:effectLst/>
                <a:uLnTx/>
                <a:uFillTx/>
                <a:latin typeface="Calibri"/>
                <a:ea typeface="+mn-ea"/>
                <a:cs typeface="+mn-cs"/>
              </a:rPr>
              <a:t>Sheep</a:t>
            </a:r>
            <a:r>
              <a:rPr kumimoji="0" lang="it-IT" sz="1800" b="1" i="0" u="none" strike="noStrike" kern="1200" cap="none" spc="0" normalizeH="0" baseline="0" noProof="0" dirty="0" smtClean="0">
                <a:ln>
                  <a:noFill/>
                </a:ln>
                <a:solidFill>
                  <a:prstClr val="white"/>
                </a:solidFill>
                <a:effectLst/>
                <a:uLnTx/>
                <a:uFillTx/>
                <a:latin typeface="Calibri"/>
                <a:ea typeface="+mn-ea"/>
                <a:cs typeface="+mn-cs"/>
              </a:rPr>
              <a:t> grazing on sulla pasture in </a:t>
            </a:r>
            <a:r>
              <a:rPr kumimoji="0" lang="it-IT" sz="1800" b="1" i="0" u="none" strike="noStrike" kern="1200" cap="none" spc="0" normalizeH="0" baseline="0" noProof="0" dirty="0" err="1" smtClean="0">
                <a:ln>
                  <a:noFill/>
                </a:ln>
                <a:solidFill>
                  <a:prstClr val="white"/>
                </a:solidFill>
                <a:effectLst/>
                <a:uLnTx/>
                <a:uFillTx/>
                <a:latin typeface="Calibri"/>
                <a:ea typeface="+mn-ea"/>
                <a:cs typeface="+mn-cs"/>
              </a:rPr>
              <a:t>Sardinia</a:t>
            </a: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661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228212" y="643547"/>
            <a:ext cx="7538540" cy="459999"/>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9pPr>
          </a:lstStyle>
          <a:p>
            <a:pPr marL="0" marR="0" lvl="0" indent="0" algn="ctr" defTabSz="914400" rtl="0" eaLnBrk="1" fontAlgn="auto" latinLnBrk="0" hangingPunct="1">
              <a:lnSpc>
                <a:spcPct val="95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500" b="1" i="0" u="none" strike="noStrike" kern="1200" cap="none" spc="0" normalizeH="0" baseline="0" noProof="0" dirty="0" smtClean="0">
                <a:ln>
                  <a:noFill/>
                </a:ln>
                <a:solidFill>
                  <a:prstClr val="black"/>
                </a:solidFill>
                <a:effectLst/>
                <a:uLnTx/>
                <a:uFillTx/>
                <a:latin typeface="Calibri"/>
                <a:ea typeface="Verdana" pitchFamily="34" charset="0"/>
                <a:cs typeface="Verdana" pitchFamily="34" charset="0"/>
              </a:rPr>
              <a:t>Persistence in perennial grasses for permanent pasture </a:t>
            </a:r>
            <a:endParaRPr kumimoji="0" lang="pt-PT" altLang="it-IT" sz="2500" b="1" i="0" u="none" strike="noStrike" kern="1200" cap="none" spc="0" normalizeH="0" baseline="0" noProof="0" dirty="0">
              <a:ln>
                <a:noFill/>
              </a:ln>
              <a:solidFill>
                <a:prstClr val="black"/>
              </a:solidFill>
              <a:effectLst/>
              <a:uLnTx/>
              <a:uFillTx/>
              <a:latin typeface="Calibri"/>
              <a:ea typeface="Verdana" pitchFamily="34" charset="0"/>
              <a:cs typeface="Verdana" pitchFamily="34" charset="0"/>
            </a:endParaRPr>
          </a:p>
        </p:txBody>
      </p:sp>
      <p:sp>
        <p:nvSpPr>
          <p:cNvPr id="7" name="Rettangolo 6"/>
          <p:cNvSpPr/>
          <p:nvPr/>
        </p:nvSpPr>
        <p:spPr>
          <a:xfrm>
            <a:off x="215516" y="4788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228212" y="1153662"/>
            <a:ext cx="8736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Average</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row</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cover (%)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after</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6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years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Mean</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values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among</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six</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sites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in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Mediterranean</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environments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12" y="1916832"/>
            <a:ext cx="4872698" cy="2850984"/>
          </a:xfrm>
          <a:prstGeom prst="rect">
            <a:avLst/>
          </a:prstGeom>
          <a:solidFill>
            <a:schemeClr val="bg1">
              <a:lumMod val="75000"/>
            </a:schemeClr>
          </a:solidFill>
          <a:ln>
            <a:noFill/>
          </a:ln>
          <a:effectLst/>
          <a:extLst/>
        </p:spPr>
      </p:pic>
      <p:grpSp>
        <p:nvGrpSpPr>
          <p:cNvPr id="10" name="Gruppo 9"/>
          <p:cNvGrpSpPr/>
          <p:nvPr/>
        </p:nvGrpSpPr>
        <p:grpSpPr>
          <a:xfrm>
            <a:off x="1979712" y="4715817"/>
            <a:ext cx="7116191" cy="2109609"/>
            <a:chOff x="1979712" y="4715817"/>
            <a:chExt cx="7116191" cy="2109609"/>
          </a:xfrm>
        </p:grpSpPr>
        <p:grpSp>
          <p:nvGrpSpPr>
            <p:cNvPr id="11" name="Gruppo 10"/>
            <p:cNvGrpSpPr/>
            <p:nvPr/>
          </p:nvGrpSpPr>
          <p:grpSpPr>
            <a:xfrm>
              <a:off x="3920331" y="4715817"/>
              <a:ext cx="3898900" cy="2024063"/>
              <a:chOff x="3920331" y="4715817"/>
              <a:chExt cx="3898900" cy="2024063"/>
            </a:xfrm>
          </p:grpSpPr>
          <p:pic>
            <p:nvPicPr>
              <p:cNvPr id="16" name="Picture 5" descr="imagd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0331" y="4715817"/>
                <a:ext cx="3898900" cy="20240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rot="21256694">
                <a:off x="4436269" y="4838055"/>
                <a:ext cx="71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Lutetia</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7"/>
              <p:cNvSpPr>
                <a:spLocks noChangeArrowheads="1"/>
              </p:cNvSpPr>
              <p:nvPr/>
            </p:nvSpPr>
            <p:spPr bwMode="auto">
              <a:xfrm rot="21401633">
                <a:off x="6293644" y="4752330"/>
                <a:ext cx="588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Medly</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0"/>
            <p:cNvSpPr>
              <a:spLocks noChangeArrowheads="1"/>
            </p:cNvSpPr>
            <p:nvPr/>
          </p:nvSpPr>
          <p:spPr bwMode="auto">
            <a:xfrm>
              <a:off x="7819231" y="5949280"/>
              <a:ext cx="12766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a:t>
              </a:r>
              <a:r>
                <a:rPr kumimoji="0" lang="fr-FR" altLang="it-IT"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dirty="0" smtClean="0">
                  <a:ln>
                    <a:noFill/>
                  </a:ln>
                  <a:solidFill>
                    <a:prstClr val="black"/>
                  </a:solidFill>
                  <a:effectLst/>
                  <a:uLnTx/>
                  <a:uFillTx/>
                  <a:latin typeface="Calibri"/>
                  <a:ea typeface="+mn-ea"/>
                  <a:cs typeface="+mn-cs"/>
                </a:rPr>
                <a:t>Med </a:t>
              </a: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origin</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ine 12"/>
            <p:cNvSpPr>
              <a:spLocks noChangeShapeType="1"/>
            </p:cNvSpPr>
            <p:nvPr/>
          </p:nvSpPr>
          <p:spPr bwMode="auto">
            <a:xfrm flipH="1" flipV="1">
              <a:off x="7020271" y="5878808"/>
              <a:ext cx="811560" cy="39384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0"/>
            <p:cNvSpPr>
              <a:spLocks noChangeArrowheads="1"/>
            </p:cNvSpPr>
            <p:nvPr/>
          </p:nvSpPr>
          <p:spPr bwMode="auto">
            <a:xfrm>
              <a:off x="1979712" y="6179095"/>
              <a:ext cx="19391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a:t>
              </a:r>
              <a:r>
                <a:rPr kumimoji="0" lang="fr-FR" altLang="it-IT" sz="1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temperate</a:t>
              </a:r>
              <a:r>
                <a:rPr kumimoji="0" lang="fr-FR" altLang="it-IT"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origin</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ine 12"/>
            <p:cNvSpPr>
              <a:spLocks noChangeShapeType="1"/>
            </p:cNvSpPr>
            <p:nvPr/>
          </p:nvSpPr>
          <p:spPr bwMode="auto">
            <a:xfrm flipV="1">
              <a:off x="3707904" y="5959772"/>
              <a:ext cx="716466" cy="23192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CasellaDiTesto 18"/>
          <p:cNvSpPr txBox="1"/>
          <p:nvPr/>
        </p:nvSpPr>
        <p:spPr>
          <a:xfrm>
            <a:off x="683568" y="5678753"/>
            <a:ext cx="35538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Survival</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after</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summer</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084168" y="1476827"/>
            <a:ext cx="2366756" cy="315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60178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5222" y="1294405"/>
            <a:ext cx="8878611" cy="646331"/>
          </a:xfrm>
          <a:prstGeom prst="rect">
            <a:avLst/>
          </a:prstGeom>
          <a:noFill/>
          <a:ln>
            <a:noFill/>
          </a:ln>
          <a:effectLs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Dry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matter</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yield</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of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cultivars</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(t ha</a:t>
            </a:r>
            <a:r>
              <a:rPr kumimoji="0" lang="it-IT" altLang="it-IT" sz="18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during</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three-year</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field</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trial. From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(2008) and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Annicchiarico</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uppo 6"/>
          <p:cNvGrpSpPr/>
          <p:nvPr/>
        </p:nvGrpSpPr>
        <p:grpSpPr>
          <a:xfrm>
            <a:off x="184989" y="1844825"/>
            <a:ext cx="8848844" cy="4768372"/>
            <a:chOff x="155222" y="4143528"/>
            <a:chExt cx="4387662" cy="2204497"/>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222" y="4143528"/>
              <a:ext cx="4387662" cy="22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6"/>
            <p:cNvSpPr>
              <a:spLocks noChangeArrowheads="1"/>
            </p:cNvSpPr>
            <p:nvPr/>
          </p:nvSpPr>
          <p:spPr bwMode="auto">
            <a:xfrm>
              <a:off x="1866482" y="5903281"/>
              <a:ext cx="383822" cy="220095"/>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CasellaDiTesto 9"/>
          <p:cNvSpPr txBox="1"/>
          <p:nvPr/>
        </p:nvSpPr>
        <p:spPr>
          <a:xfrm>
            <a:off x="360041" y="586796"/>
            <a:ext cx="78843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DMYs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and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persistence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of native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grasses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adapted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to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rainfed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conditions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77378" y="23554"/>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0"/>
          <p:cNvSpPr txBox="1">
            <a:spLocks noChangeArrowheads="1"/>
          </p:cNvSpPr>
          <p:nvPr/>
        </p:nvSpPr>
        <p:spPr bwMode="auto">
          <a:xfrm>
            <a:off x="272400" y="797803"/>
            <a:ext cx="88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Seasonal</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production of native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grasses</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adapted</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to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Mediterranean</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environments</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it-IT" alt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1191490" y="1628800"/>
            <a:ext cx="7340949" cy="4226684"/>
            <a:chOff x="971600" y="1268615"/>
            <a:chExt cx="7848872" cy="4693759"/>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268615"/>
              <a:ext cx="7848872" cy="46215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438064" y="5552228"/>
              <a:ext cx="1778795" cy="4101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F. arundinacea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4708200" y="5552228"/>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 glomerata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CasellaDiTesto 11"/>
          <p:cNvSpPr txBox="1"/>
          <p:nvPr/>
        </p:nvSpPr>
        <p:spPr>
          <a:xfrm>
            <a:off x="1259632" y="6165304"/>
            <a:ext cx="6264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20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(2008)</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734888"/>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3"/>
          <p:cNvSpPr txBox="1">
            <a:spLocks noChangeArrowheads="1"/>
          </p:cNvSpPr>
          <p:nvPr/>
        </p:nvSpPr>
        <p:spPr bwMode="auto">
          <a:xfrm>
            <a:off x="0" y="1603682"/>
            <a:ext cx="896461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Species belonging to 4 functional groups: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Grass / Legumes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Fast establishing / Slow establishing </a:t>
            </a:r>
            <a:r>
              <a:rPr kumimoji="0" lang="en-GB" altLang="it-IT" sz="2000" b="1" i="0" u="none" strike="noStrike" kern="1200" cap="none" spc="0" normalizeH="0" baseline="0" noProof="0" dirty="0">
                <a:ln>
                  <a:noFill/>
                </a:ln>
                <a:solidFill>
                  <a:prstClr val="black"/>
                </a:solidFill>
                <a:effectLst/>
                <a:uLnTx/>
                <a:uFillTx/>
                <a:latin typeface="Calibri"/>
                <a:ea typeface="+mn-ea"/>
                <a:cs typeface="+mn-cs"/>
              </a:rPr>
              <a:t>(= annuals/perennials)</a:t>
            </a:r>
            <a:endParaRPr kumimoji="0" lang="en-GB" altLang="it-IT" sz="2000"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1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336925"/>
            <a:ext cx="1574800" cy="213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0249" y="3212976"/>
            <a:ext cx="18415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5237" y="3212976"/>
            <a:ext cx="1922462"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3212976"/>
            <a:ext cx="1912938"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6"/>
          <p:cNvSpPr txBox="1">
            <a:spLocks noChangeArrowheads="1"/>
          </p:cNvSpPr>
          <p:nvPr/>
        </p:nvSpPr>
        <p:spPr bwMode="auto">
          <a:xfrm>
            <a:off x="6978649" y="5849814"/>
            <a:ext cx="22018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2</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0" u="none" strike="noStrike" kern="1200" cap="none" spc="0" normalizeH="0" baseline="0" noProof="0" dirty="0" err="1">
                <a:ln>
                  <a:noFill/>
                </a:ln>
                <a:solidFill>
                  <a:prstClr val="black"/>
                </a:solidFill>
                <a:effectLst/>
                <a:uLnTx/>
                <a:uFillTx/>
                <a:latin typeface="Calibri"/>
                <a:ea typeface="+mn-ea"/>
                <a:cs typeface="+mn-cs"/>
              </a:rPr>
              <a:t>M</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edicago</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sativa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Surigheddu</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Box 17"/>
          <p:cNvSpPr txBox="1">
            <a:spLocks noChangeArrowheads="1"/>
          </p:cNvSpPr>
          <p:nvPr/>
        </p:nvSpPr>
        <p:spPr bwMode="auto">
          <a:xfrm>
            <a:off x="2513012" y="5841876"/>
            <a:ext cx="2338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2</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Dactylis</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glomerata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Currie</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l="7863" r="39314"/>
          <a:stretch>
            <a:fillRect/>
          </a:stretch>
        </p:blipFill>
        <p:spPr bwMode="auto">
          <a:xfrm>
            <a:off x="4867274" y="3212976"/>
            <a:ext cx="1822450"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9"/>
          <p:cNvSpPr txBox="1">
            <a:spLocks noChangeArrowheads="1"/>
          </p:cNvSpPr>
          <p:nvPr/>
        </p:nvSpPr>
        <p:spPr bwMode="auto">
          <a:xfrm>
            <a:off x="4673599" y="5849814"/>
            <a:ext cx="22701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1</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Medicago</a:t>
            </a:r>
            <a:endPar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polymorpha</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Anglona</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8" name="Text Box 20"/>
          <p:cNvSpPr txBox="1">
            <a:spLocks noChangeArrowheads="1"/>
          </p:cNvSpPr>
          <p:nvPr/>
        </p:nvSpPr>
        <p:spPr bwMode="auto">
          <a:xfrm>
            <a:off x="136524" y="5841876"/>
            <a:ext cx="2017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a:t>
            </a: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1</a:t>
            </a: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Lolium</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rigidum</a:t>
            </a:r>
            <a:r>
              <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Nurra</a:t>
            </a:r>
            <a:endParaRPr kumimoji="0" lang="it-IT"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9" name="Text Box 21"/>
          <p:cNvSpPr txBox="1">
            <a:spLocks noChangeArrowheads="1"/>
          </p:cNvSpPr>
          <p:nvPr/>
        </p:nvSpPr>
        <p:spPr bwMode="auto">
          <a:xfrm>
            <a:off x="1835150" y="2627620"/>
            <a:ext cx="4503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NATIVE SPECIES (Dry </a:t>
            </a:r>
            <a:r>
              <a:rPr kumimoji="0" lang="it-IT" altLang="it-IT" sz="1800" b="1" i="0" u="none" strike="noStrike" kern="1200" cap="none" spc="0" normalizeH="0" baseline="0" noProof="0" dirty="0" err="1">
                <a:ln>
                  <a:noFill/>
                </a:ln>
                <a:solidFill>
                  <a:prstClr val="black"/>
                </a:solidFill>
                <a:effectLst/>
                <a:uLnTx/>
                <a:uFillTx/>
                <a:latin typeface="Calibri"/>
                <a:ea typeface="+mn-ea"/>
                <a:cs typeface="+mn-cs"/>
              </a:rPr>
              <a:t>Mediterranean</a:t>
            </a: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 </a:t>
            </a:r>
            <a:r>
              <a:rPr kumimoji="0" lang="it-IT" altLang="it-IT" sz="1800" b="1" i="0" u="none" strike="noStrike" kern="1200" cap="none" spc="0" normalizeH="0" baseline="0" noProof="0" dirty="0" err="1">
                <a:ln>
                  <a:noFill/>
                </a:ln>
                <a:solidFill>
                  <a:prstClr val="black"/>
                </a:solidFill>
                <a:effectLst/>
                <a:uLnTx/>
                <a:uFillTx/>
                <a:latin typeface="Calibri"/>
                <a:ea typeface="+mn-ea"/>
                <a:cs typeface="+mn-cs"/>
              </a:rPr>
              <a:t>mixture</a:t>
            </a: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a:t>
            </a:r>
          </a:p>
        </p:txBody>
      </p:sp>
      <p:pic>
        <p:nvPicPr>
          <p:cNvPr id="20"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1385" y="1485726"/>
            <a:ext cx="1026045" cy="132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5"/>
          <p:cNvSpPr txBox="1">
            <a:spLocks noChangeArrowheads="1"/>
          </p:cNvSpPr>
          <p:nvPr/>
        </p:nvSpPr>
        <p:spPr bwMode="auto">
          <a:xfrm>
            <a:off x="431006" y="1076226"/>
            <a:ext cx="8388350" cy="336550"/>
          </a:xfrm>
          <a:prstGeom prst="rect">
            <a:avLst/>
          </a:prstGeom>
          <a:solidFill>
            <a:srgbClr val="E3E8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Arial" panose="020B0604020202020204" pitchFamily="34" charset="0"/>
              </a:defRPr>
            </a:lvl1pPr>
            <a:lvl2pPr marL="742950" indent="-285750">
              <a:buChar char="–"/>
              <a:defRPr sz="2800">
                <a:solidFill>
                  <a:schemeClr val="tx1"/>
                </a:solidFill>
                <a:latin typeface="Arial" panose="020B0604020202020204" pitchFamily="34" charset="0"/>
              </a:defRPr>
            </a:lvl2pPr>
            <a:lvl3pPr marL="1143000" indent="-228600">
              <a:buChar char="•"/>
              <a:defRPr sz="2400">
                <a:solidFill>
                  <a:schemeClr val="tx1"/>
                </a:solidFill>
                <a:latin typeface="Arial" panose="020B0604020202020204" pitchFamily="34" charset="0"/>
              </a:defRPr>
            </a:lvl3pPr>
            <a:lvl4pPr marL="1600200" indent="-228600">
              <a:buChar char="–"/>
              <a:defRPr sz="2000">
                <a:solidFill>
                  <a:schemeClr val="tx1"/>
                </a:solidFill>
                <a:latin typeface="Arial" panose="020B0604020202020204" pitchFamily="34" charset="0"/>
              </a:defRPr>
            </a:lvl4pPr>
            <a:lvl5pPr marL="2057400" indent="-2286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it-IT" sz="1600" b="0" i="0" u="none" strike="noStrike" kern="1200" cap="none" spc="0" normalizeH="0" baseline="0" noProof="0" dirty="0">
                <a:ln>
                  <a:noFill/>
                </a:ln>
                <a:solidFill>
                  <a:prstClr val="black"/>
                </a:solidFill>
                <a:effectLst/>
                <a:uLnTx/>
                <a:uFillTx/>
                <a:latin typeface="Calibri"/>
                <a:ea typeface="+mn-ea"/>
                <a:cs typeface="+mn-cs"/>
              </a:rPr>
              <a:t>EU Action COST 852  “Quality Legume-Based Systems for Contrasting Environments”</a:t>
            </a:r>
          </a:p>
        </p:txBody>
      </p:sp>
      <p:sp>
        <p:nvSpPr>
          <p:cNvPr id="22" name="Text Box 90"/>
          <p:cNvSpPr txBox="1">
            <a:spLocks noChangeArrowheads="1"/>
          </p:cNvSpPr>
          <p:nvPr/>
        </p:nvSpPr>
        <p:spPr bwMode="auto">
          <a:xfrm>
            <a:off x="519856" y="606286"/>
            <a:ext cx="7559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Use of </a:t>
            </a: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mn-cs"/>
              </a:rPr>
              <a:t>mixtures</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 of </a:t>
            </a: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mn-cs"/>
              </a:rPr>
              <a:t>adapted</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 native </a:t>
            </a: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mn-cs"/>
              </a:rPr>
              <a:t>grasses</a:t>
            </a:r>
            <a:r>
              <a:rPr kumimoji="0" lang="it-IT" altLang="it-IT" sz="2400" b="1" i="0" u="none" strike="noStrike" kern="1200" cap="none" spc="0" normalizeH="0" baseline="0" noProof="0" dirty="0" smtClean="0">
                <a:ln>
                  <a:noFill/>
                </a:ln>
                <a:solidFill>
                  <a:prstClr val="black"/>
                </a:solidFill>
                <a:effectLst/>
                <a:uLnTx/>
                <a:uFillTx/>
                <a:latin typeface="Calibri"/>
                <a:ea typeface="+mn-ea"/>
                <a:cs typeface="+mn-cs"/>
              </a:rPr>
              <a:t> and </a:t>
            </a:r>
            <a:r>
              <a:rPr kumimoji="0" lang="it-IT" altLang="it-IT" sz="2400" b="1" i="0" u="none" strike="noStrike" kern="1200" cap="none" spc="0" normalizeH="0" baseline="0" noProof="0" dirty="0" err="1" smtClean="0">
                <a:ln>
                  <a:noFill/>
                </a:ln>
                <a:solidFill>
                  <a:prstClr val="black"/>
                </a:solidFill>
                <a:effectLst/>
                <a:uLnTx/>
                <a:uFillTx/>
                <a:latin typeface="Calibri"/>
                <a:ea typeface="+mn-ea"/>
                <a:cs typeface="+mn-cs"/>
              </a:rPr>
              <a:t>legumes</a:t>
            </a:r>
            <a:endParaRPr kumimoji="0" lang="it-IT" altLang="it-IT"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ttangolo 22"/>
          <p:cNvSpPr/>
          <p:nvPr/>
        </p:nvSpPr>
        <p:spPr>
          <a:xfrm>
            <a:off x="594628" y="7360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890449"/>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auto">
          <a:xfrm>
            <a:off x="142875" y="33759"/>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8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rPr>
              <a:t>Extended </a:t>
            </a:r>
            <a:r>
              <a:rPr kumimoji="0" lang="it-IT" altLang="it-IT" sz="2800" b="1" i="0" u="none" strike="noStrike" kern="1200" cap="none" spc="0" normalizeH="0" baseline="0" noProof="0" dirty="0" err="1" smtClean="0">
                <a:ln>
                  <a:noFill/>
                </a:ln>
                <a:solidFill>
                  <a:prstClr val="black"/>
                </a:solidFill>
                <a:effectLst/>
                <a:uLnTx/>
                <a:uFillTx/>
                <a:latin typeface="Calibri"/>
                <a:ea typeface="Verdana" panose="020B0604030504040204" pitchFamily="34" charset="0"/>
                <a:cs typeface="Verdana" panose="020B0604030504040204" pitchFamily="34" charset="0"/>
              </a:rPr>
              <a:t>seasonal</a:t>
            </a:r>
            <a:r>
              <a:rPr kumimoji="0" lang="it-IT" altLang="it-IT" sz="28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rPr>
              <a:t> </a:t>
            </a:r>
            <a:r>
              <a:rPr kumimoji="0" lang="it-IT" altLang="it-IT" sz="2800" b="1" i="0" u="none" strike="noStrike" kern="1200" cap="none" spc="0" normalizeH="0" baseline="0" noProof="0" dirty="0" err="1" smtClean="0">
                <a:ln>
                  <a:noFill/>
                </a:ln>
                <a:solidFill>
                  <a:prstClr val="black"/>
                </a:solidFill>
                <a:effectLst/>
                <a:uLnTx/>
                <a:uFillTx/>
                <a:latin typeface="Calibri"/>
                <a:ea typeface="Verdana" panose="020B0604030504040204" pitchFamily="34" charset="0"/>
                <a:cs typeface="Verdana" panose="020B0604030504040204" pitchFamily="34" charset="0"/>
              </a:rPr>
              <a:t>forage</a:t>
            </a:r>
            <a:r>
              <a:rPr kumimoji="0" lang="it-IT" altLang="it-IT" sz="28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rPr>
              <a:t> </a:t>
            </a:r>
            <a:r>
              <a:rPr kumimoji="0" lang="it-IT" altLang="it-IT" sz="2800" b="1" i="0" u="none" strike="noStrike" kern="1200" cap="none" spc="0" normalizeH="0" baseline="0" noProof="0" dirty="0" err="1" smtClean="0">
                <a:ln>
                  <a:noFill/>
                </a:ln>
                <a:solidFill>
                  <a:prstClr val="black"/>
                </a:solidFill>
                <a:effectLst/>
                <a:uLnTx/>
                <a:uFillTx/>
                <a:latin typeface="Calibri"/>
                <a:ea typeface="Verdana" panose="020B0604030504040204" pitchFamily="34" charset="0"/>
                <a:cs typeface="Verdana" panose="020B0604030504040204" pitchFamily="34" charset="0"/>
              </a:rPr>
              <a:t>distribution</a:t>
            </a:r>
            <a:endParaRPr kumimoji="0" lang="it-IT" altLang="it-IT" sz="28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grpSp>
        <p:nvGrpSpPr>
          <p:cNvPr id="10" name="Group 25"/>
          <p:cNvGrpSpPr>
            <a:grpSpLocks/>
          </p:cNvGrpSpPr>
          <p:nvPr/>
        </p:nvGrpSpPr>
        <p:grpSpPr bwMode="auto">
          <a:xfrm>
            <a:off x="-1" y="630237"/>
            <a:ext cx="4714875" cy="3085931"/>
            <a:chOff x="0" y="397"/>
            <a:chExt cx="2928" cy="1878"/>
          </a:xfrm>
        </p:grpSpPr>
        <p:grpSp>
          <p:nvGrpSpPr>
            <p:cNvPr id="11" name="Group 15"/>
            <p:cNvGrpSpPr>
              <a:grpSpLocks/>
            </p:cNvGrpSpPr>
            <p:nvPr/>
          </p:nvGrpSpPr>
          <p:grpSpPr bwMode="auto">
            <a:xfrm>
              <a:off x="0" y="397"/>
              <a:ext cx="2928" cy="1878"/>
              <a:chOff x="0" y="397"/>
              <a:chExt cx="2928" cy="1878"/>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97"/>
                <a:ext cx="2928" cy="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839" y="436"/>
                <a:ext cx="10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Winter</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 </a:t>
                </a: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Feb</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12" name="Text Box 20"/>
            <p:cNvSpPr txBox="1">
              <a:spLocks noChangeArrowheads="1"/>
            </p:cNvSpPr>
            <p:nvPr/>
          </p:nvSpPr>
          <p:spPr bwMode="auto">
            <a:xfrm>
              <a:off x="838" y="1810"/>
              <a:ext cx="10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G1 </a:t>
              </a: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and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G2</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15" name="Group 26"/>
          <p:cNvGrpSpPr>
            <a:grpSpLocks/>
          </p:cNvGrpSpPr>
          <p:nvPr/>
        </p:nvGrpSpPr>
        <p:grpSpPr bwMode="auto">
          <a:xfrm>
            <a:off x="4499992" y="630238"/>
            <a:ext cx="4644008" cy="3073400"/>
            <a:chOff x="2916" y="397"/>
            <a:chExt cx="2844" cy="1890"/>
          </a:xfrm>
        </p:grpSpPr>
        <p:grpSp>
          <p:nvGrpSpPr>
            <p:cNvPr id="16" name="Group 16"/>
            <p:cNvGrpSpPr>
              <a:grpSpLocks/>
            </p:cNvGrpSpPr>
            <p:nvPr/>
          </p:nvGrpSpPr>
          <p:grpSpPr bwMode="auto">
            <a:xfrm>
              <a:off x="2916" y="397"/>
              <a:ext cx="2844" cy="1890"/>
              <a:chOff x="2916" y="397"/>
              <a:chExt cx="2844" cy="189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 y="397"/>
                <a:ext cx="2844"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3878" y="436"/>
                <a:ext cx="10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Spring- </a:t>
                </a: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May</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17" name="Text Box 21"/>
            <p:cNvSpPr txBox="1">
              <a:spLocks noChangeArrowheads="1"/>
            </p:cNvSpPr>
            <p:nvPr/>
          </p:nvSpPr>
          <p:spPr bwMode="auto">
            <a:xfrm>
              <a:off x="3708" y="1810"/>
              <a:ext cx="10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a:t>
              </a:r>
              <a:r>
                <a:rPr kumimoji="0" lang="it-IT" altLang="it-IT" sz="2400" b="1" i="0" u="none" strike="noStrike" kern="1200" cap="none" spc="0" normalizeH="0" baseline="0" noProof="0" dirty="0" err="1">
                  <a:ln>
                    <a:noFill/>
                  </a:ln>
                  <a:solidFill>
                    <a:prstClr val="white"/>
                  </a:solidFill>
                  <a:effectLst/>
                  <a:uLnTx/>
                  <a:uFillTx/>
                  <a:latin typeface="Calibri"/>
                  <a:ea typeface="Verdana" panose="020B0604030504040204" pitchFamily="34" charset="0"/>
                  <a:cs typeface="Verdana" panose="020B0604030504040204" pitchFamily="34" charset="0"/>
                </a:rPr>
                <a:t>All</a:t>
              </a: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 </a:t>
              </a:r>
              <a:r>
                <a:rPr kumimoji="0" lang="it-IT" altLang="it-IT" sz="2400" b="1" i="0" u="none" strike="noStrike" kern="1200" cap="none" spc="0" normalizeH="0" baseline="0" noProof="0" dirty="0" err="1">
                  <a:ln>
                    <a:noFill/>
                  </a:ln>
                  <a:solidFill>
                    <a:prstClr val="white"/>
                  </a:solidFill>
                  <a:effectLst/>
                  <a:uLnTx/>
                  <a:uFillTx/>
                  <a:latin typeface="Calibri"/>
                  <a:ea typeface="Verdana" panose="020B0604030504040204" pitchFamily="34" charset="0"/>
                  <a:cs typeface="Verdana" panose="020B0604030504040204" pitchFamily="34" charset="0"/>
                </a:rPr>
                <a:t>species</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20" name="Group 29"/>
          <p:cNvGrpSpPr>
            <a:grpSpLocks/>
          </p:cNvGrpSpPr>
          <p:nvPr/>
        </p:nvGrpSpPr>
        <p:grpSpPr bwMode="auto">
          <a:xfrm>
            <a:off x="-2" y="3704684"/>
            <a:ext cx="4714875" cy="3169216"/>
            <a:chOff x="0" y="2333"/>
            <a:chExt cx="2928" cy="1914"/>
          </a:xfrm>
        </p:grpSpPr>
        <p:grpSp>
          <p:nvGrpSpPr>
            <p:cNvPr id="21" name="Group 17"/>
            <p:cNvGrpSpPr>
              <a:grpSpLocks/>
            </p:cNvGrpSpPr>
            <p:nvPr/>
          </p:nvGrpSpPr>
          <p:grpSpPr bwMode="auto">
            <a:xfrm>
              <a:off x="0" y="2333"/>
              <a:ext cx="2928" cy="1914"/>
              <a:chOff x="0" y="2333"/>
              <a:chExt cx="2928" cy="1914"/>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333"/>
                <a:ext cx="2928"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952" y="2464"/>
                <a:ext cx="1188"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Summer</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 </a:t>
                </a: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July</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22" name="Text Box 22"/>
            <p:cNvSpPr txBox="1">
              <a:spLocks noChangeArrowheads="1"/>
            </p:cNvSpPr>
            <p:nvPr/>
          </p:nvSpPr>
          <p:spPr bwMode="auto">
            <a:xfrm>
              <a:off x="1215" y="3838"/>
              <a:ext cx="60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L2</a:t>
              </a:r>
            </a:p>
          </p:txBody>
        </p:sp>
      </p:grpSp>
      <p:grpSp>
        <p:nvGrpSpPr>
          <p:cNvPr id="25" name="Group 28"/>
          <p:cNvGrpSpPr>
            <a:grpSpLocks/>
          </p:cNvGrpSpPr>
          <p:nvPr/>
        </p:nvGrpSpPr>
        <p:grpSpPr bwMode="auto">
          <a:xfrm>
            <a:off x="4621613" y="3716168"/>
            <a:ext cx="4558283" cy="3169097"/>
            <a:chOff x="1585" y="1500"/>
            <a:chExt cx="2736" cy="1926"/>
          </a:xfrm>
        </p:grpSpPr>
        <p:grpSp>
          <p:nvGrpSpPr>
            <p:cNvPr id="26" name="Group 19"/>
            <p:cNvGrpSpPr>
              <a:grpSpLocks/>
            </p:cNvGrpSpPr>
            <p:nvPr/>
          </p:nvGrpSpPr>
          <p:grpSpPr bwMode="auto">
            <a:xfrm>
              <a:off x="1585" y="1500"/>
              <a:ext cx="2736" cy="1926"/>
              <a:chOff x="1585" y="1500"/>
              <a:chExt cx="2736" cy="1926"/>
            </a:xfrm>
          </p:grpSpPr>
          <p:pic>
            <p:nvPicPr>
              <p:cNvPr id="2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85" y="1500"/>
                <a:ext cx="2736" cy="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3"/>
              <p:cNvSpPr txBox="1">
                <a:spLocks noChangeArrowheads="1"/>
              </p:cNvSpPr>
              <p:nvPr/>
            </p:nvSpPr>
            <p:spPr bwMode="auto">
              <a:xfrm>
                <a:off x="2121" y="1557"/>
                <a:ext cx="114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Autumn</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 </a:t>
                </a: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Nov</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27" name="Text Box 24"/>
            <p:cNvSpPr txBox="1">
              <a:spLocks noChangeArrowheads="1"/>
            </p:cNvSpPr>
            <p:nvPr/>
          </p:nvSpPr>
          <p:spPr bwMode="auto">
            <a:xfrm>
              <a:off x="2608" y="2931"/>
              <a:ext cx="6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G2</a:t>
              </a:r>
            </a:p>
          </p:txBody>
        </p:sp>
      </p:grpSp>
    </p:spTree>
    <p:extLst>
      <p:ext uri="{BB962C8B-B14F-4D97-AF65-F5344CB8AC3E}">
        <p14:creationId xmlns:p14="http://schemas.microsoft.com/office/powerpoint/2010/main" val="13429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r="46693" b="5867"/>
          <a:stretch>
            <a:fillRect/>
          </a:stretch>
        </p:blipFill>
        <p:spPr bwMode="auto">
          <a:xfrm>
            <a:off x="202823" y="1412776"/>
            <a:ext cx="6025361" cy="52950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bg2"/>
            </a:solidFill>
            <a:miter lim="800000"/>
            <a:headEnd/>
            <a:tailEnd/>
          </a:ln>
          <a:effectLst/>
          <a:extLst/>
        </p:spPr>
      </p:pic>
      <p:sp>
        <p:nvSpPr>
          <p:cNvPr id="10" name="CasellaDiTesto 9"/>
          <p:cNvSpPr txBox="1"/>
          <p:nvPr/>
        </p:nvSpPr>
        <p:spPr>
          <a:xfrm>
            <a:off x="6209856" y="4244009"/>
            <a:ext cx="28083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G1, G2 =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grass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L1, L2 = legume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1= fast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establishing</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species</a:t>
            </a:r>
            <a:endParaRPr kumimoji="0" lang="it-IT" sz="18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2=slow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establishing</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species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202824" y="807095"/>
            <a:ext cx="88336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Improving</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forage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quality</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with the use of native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species-based</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mixes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asellaDiTesto 11"/>
          <p:cNvSpPr txBox="1"/>
          <p:nvPr/>
        </p:nvSpPr>
        <p:spPr>
          <a:xfrm>
            <a:off x="6279153" y="5517232"/>
            <a:ext cx="27363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Average</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values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of 5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harvests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along</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the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year</a:t>
            </a:r>
            <a:endParaRPr kumimoji="0" 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ttangolo 12"/>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Practices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to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improve</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grasslands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CasellaDiTesto 13"/>
          <p:cNvSpPr txBox="1"/>
          <p:nvPr/>
        </p:nvSpPr>
        <p:spPr>
          <a:xfrm>
            <a:off x="6300192" y="6307734"/>
            <a:ext cx="27363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Maltoni et al. (2007)</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7168" y="1844824"/>
            <a:ext cx="2651000" cy="1988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157195"/>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SN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95138"/>
            <a:ext cx="83058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81000" y="574625"/>
            <a:ext cx="8305800" cy="1538883"/>
          </a:xfrm>
          <a:prstGeom prst="rect">
            <a:avLst/>
          </a:prstGeom>
          <a:solidFill>
            <a:srgbClr val="0000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400" b="0" i="0" u="sng" strike="noStrike" kern="1200" cap="none" spc="0" normalizeH="0" baseline="0" noProof="0" dirty="0">
                <a:ln>
                  <a:noFill/>
                </a:ln>
                <a:solidFill>
                  <a:prstClr val="white"/>
                </a:solidFill>
                <a:effectLst/>
                <a:uLnTx/>
                <a:uFillTx/>
                <a:latin typeface="Calibri"/>
                <a:ea typeface="+mn-ea"/>
                <a:cs typeface="+mn-cs"/>
              </a:rPr>
              <a:t>Seed innoculation</a:t>
            </a:r>
            <a:r>
              <a:rPr kumimoji="0" lang="pt-PT" altLang="it-IT" sz="3400" b="0" i="0" u="none" strike="noStrike" kern="1200" cap="none" spc="0" normalizeH="0" baseline="0" noProof="0" dirty="0">
                <a:ln>
                  <a:noFill/>
                </a:ln>
                <a:solidFill>
                  <a:prstClr val="white"/>
                </a:solidFill>
                <a:effectLst/>
                <a:uLnTx/>
                <a:uFillTx/>
                <a:latin typeface="Calibri"/>
                <a:ea typeface="+mn-ea"/>
                <a:cs typeface="+mn-cs"/>
              </a:rPr>
              <a:t>:</a:t>
            </a:r>
            <a:r>
              <a:rPr kumimoji="0" lang="pt-PT" altLang="it-IT" sz="3200" b="0" i="0" u="none" strike="noStrike" kern="1200" cap="none" spc="0" normalizeH="0" baseline="0" noProof="0" dirty="0">
                <a:ln>
                  <a:noFill/>
                </a:ln>
                <a:solidFill>
                  <a:prstClr val="white"/>
                </a:solidFill>
                <a:effectLst/>
                <a:uLnTx/>
                <a:uFillTx/>
                <a:latin typeface="Calibri"/>
                <a:ea typeface="+mn-ea"/>
                <a:cs typeface="+mn-cs"/>
              </a:rPr>
              <a:t> </a:t>
            </a:r>
            <a:r>
              <a:rPr kumimoji="0" lang="pt-PT" altLang="it-IT" sz="2000" b="0" i="0" u="none" strike="noStrike" kern="1200" cap="none" spc="0" normalizeH="0" baseline="0" noProof="0" dirty="0">
                <a:ln>
                  <a:noFill/>
                </a:ln>
                <a:solidFill>
                  <a:prstClr val="white"/>
                </a:solidFill>
                <a:effectLst/>
                <a:uLnTx/>
                <a:uFillTx/>
                <a:latin typeface="Calibri"/>
                <a:ea typeface="+mn-ea"/>
                <a:cs typeface="+mn-cs"/>
              </a:rPr>
              <a:t>prior to sowing, the seeds of each legume species may need innoculation with specific and highly effective </a:t>
            </a:r>
            <a:r>
              <a:rPr kumimoji="0" lang="pt-PT" altLang="it-IT" sz="2000" b="0" i="1" u="none" strike="noStrike" kern="1200" cap="none" spc="0" normalizeH="0" baseline="0" noProof="0" dirty="0">
                <a:ln>
                  <a:noFill/>
                </a:ln>
                <a:solidFill>
                  <a:prstClr val="white"/>
                </a:solidFill>
                <a:effectLst/>
                <a:uLnTx/>
                <a:uFillTx/>
                <a:latin typeface="Calibri"/>
                <a:ea typeface="+mn-ea"/>
                <a:cs typeface="+mn-cs"/>
              </a:rPr>
              <a:t>Rhizobium </a:t>
            </a:r>
            <a:r>
              <a:rPr kumimoji="0" lang="pt-PT" altLang="it-IT" sz="2000" b="0" i="0" u="none" strike="noStrike" kern="1200" cap="none" spc="0" normalizeH="0" baseline="0" noProof="0" dirty="0">
                <a:ln>
                  <a:noFill/>
                </a:ln>
                <a:solidFill>
                  <a:prstClr val="white"/>
                </a:solidFill>
                <a:effectLst/>
                <a:uLnTx/>
                <a:uFillTx/>
                <a:latin typeface="Calibri"/>
                <a:ea typeface="+mn-ea"/>
                <a:cs typeface="+mn-cs"/>
              </a:rPr>
              <a:t>strains, in order to enhance symbiotic N fixation, making the system self sufficient in this important nutrient</a:t>
            </a:r>
          </a:p>
        </p:txBody>
      </p:sp>
      <p:sp>
        <p:nvSpPr>
          <p:cNvPr id="8" name="Rettangolo 7"/>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Establishment and management</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856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532953"/>
          </a:xfrm>
        </p:spPr>
        <p:txBody>
          <a:bodyPr/>
          <a:lstStyle/>
          <a:p>
            <a:r>
              <a:rPr lang="en-US" altLang="sv-SE" sz="2400" dirty="0">
                <a:solidFill>
                  <a:prstClr val="black"/>
                </a:solidFill>
                <a:latin typeface="Calibri"/>
                <a:ea typeface="+mn-ea"/>
                <a:cs typeface="+mn-cs"/>
              </a:rPr>
              <a:t>Length of the </a:t>
            </a:r>
            <a:r>
              <a:rPr lang="en-US" altLang="sv-SE" sz="2400" dirty="0" smtClean="0">
                <a:solidFill>
                  <a:prstClr val="black"/>
                </a:solidFill>
                <a:latin typeface="Calibri"/>
                <a:ea typeface="+mn-ea"/>
                <a:cs typeface="+mn-cs"/>
              </a:rPr>
              <a:t>growing season in Europe</a:t>
            </a:r>
            <a:endParaRPr lang="es-ES" dirty="0"/>
          </a:p>
        </p:txBody>
      </p:sp>
      <p:sp>
        <p:nvSpPr>
          <p:cNvPr id="6" name="textruta 2"/>
          <p:cNvSpPr txBox="1">
            <a:spLocks noChangeArrowheads="1"/>
          </p:cNvSpPr>
          <p:nvPr/>
        </p:nvSpPr>
        <p:spPr bwMode="auto">
          <a:xfrm>
            <a:off x="5393168" y="1707695"/>
            <a:ext cx="29644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Length of the </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growing season, days  &gt;5°C</a:t>
            </a:r>
            <a:endPar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extBox 1"/>
          <p:cNvSpPr txBox="1"/>
          <p:nvPr/>
        </p:nvSpPr>
        <p:spPr>
          <a:xfrm>
            <a:off x="5393168" y="3470487"/>
            <a:ext cx="375083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These conditions result in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some species </a:t>
            </a: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being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better adapted</a:t>
            </a: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 10"/>
          <p:cNvGrpSpPr/>
          <p:nvPr/>
        </p:nvGrpSpPr>
        <p:grpSpPr>
          <a:xfrm>
            <a:off x="565813" y="1129852"/>
            <a:ext cx="4491200" cy="5289487"/>
            <a:chOff x="565813" y="1129852"/>
            <a:chExt cx="4491200" cy="5289487"/>
          </a:xfrm>
        </p:grpSpPr>
        <p:grpSp>
          <p:nvGrpSpPr>
            <p:cNvPr id="9" name="Grupp 8"/>
            <p:cNvGrpSpPr/>
            <p:nvPr/>
          </p:nvGrpSpPr>
          <p:grpSpPr>
            <a:xfrm>
              <a:off x="565813" y="1129852"/>
              <a:ext cx="4491200" cy="5289487"/>
              <a:chOff x="556288" y="1618746"/>
              <a:chExt cx="4174930" cy="4800592"/>
            </a:xfrm>
          </p:grpSpPr>
          <p:pic>
            <p:nvPicPr>
              <p:cNvPr id="5" name="Bild 1" descr="Macintosh HD:Users:larso:Desktop:EurVegpLängdPik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88" y="1721966"/>
                <a:ext cx="4174930" cy="46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p:cNvSpPr txBox="1"/>
              <p:nvPr/>
            </p:nvSpPr>
            <p:spPr>
              <a:xfrm>
                <a:off x="556288" y="1618746"/>
                <a:ext cx="2223429" cy="5865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ruta 3"/>
            <p:cNvSpPr txBox="1"/>
            <p:nvPr/>
          </p:nvSpPr>
          <p:spPr>
            <a:xfrm>
              <a:off x="1381125" y="3324225"/>
              <a:ext cx="200025" cy="2857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2528887" y="3789277"/>
              <a:ext cx="166688" cy="1428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Afgeronde rechthoek 2"/>
          <p:cNvSpPr/>
          <p:nvPr/>
        </p:nvSpPr>
        <p:spPr>
          <a:xfrm>
            <a:off x="515639" y="1129852"/>
            <a:ext cx="4826382" cy="5484079"/>
          </a:xfrm>
          <a:prstGeom prst="round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53152583"/>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m 8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31763"/>
            <a:ext cx="88153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115888"/>
            <a:ext cx="8815388" cy="584775"/>
          </a:xfrm>
          <a:prstGeom prst="rect">
            <a:avLst/>
          </a:prstGeom>
          <a:solidFill>
            <a:srgbClr val="6633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a:ln>
                  <a:noFill/>
                </a:ln>
                <a:solidFill>
                  <a:prstClr val="white"/>
                </a:solidFill>
                <a:effectLst/>
                <a:uLnTx/>
                <a:uFillTx/>
                <a:latin typeface="Calibri"/>
                <a:ea typeface="+mn-ea"/>
                <a:cs typeface="+mn-cs"/>
              </a:rPr>
              <a:t>Nutrient management</a:t>
            </a:r>
          </a:p>
        </p:txBody>
      </p:sp>
      <p:sp>
        <p:nvSpPr>
          <p:cNvPr id="8" name="Text Box 4"/>
          <p:cNvSpPr txBox="1">
            <a:spLocks noChangeArrowheads="1"/>
          </p:cNvSpPr>
          <p:nvPr/>
        </p:nvSpPr>
        <p:spPr bwMode="auto">
          <a:xfrm>
            <a:off x="328613" y="4187825"/>
            <a:ext cx="8815387" cy="274002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defRPr sz="3200" b="1">
                <a:solidFill>
                  <a:schemeClr val="tx1"/>
                </a:solidFill>
                <a:latin typeface="Times New Roman" pitchFamily="18" charset="0"/>
              </a:defRPr>
            </a:lvl1pPr>
            <a:lvl2pPr marL="952500" indent="-495300">
              <a:defRPr sz="3200" b="1">
                <a:solidFill>
                  <a:schemeClr val="tx1"/>
                </a:solidFill>
                <a:latin typeface="Times New Roman" pitchFamily="18" charset="0"/>
              </a:defRPr>
            </a:lvl2pPr>
            <a:lvl3pPr marL="1409700" indent="-495300">
              <a:defRPr sz="3200" b="1">
                <a:solidFill>
                  <a:schemeClr val="tx1"/>
                </a:solidFill>
                <a:latin typeface="Times New Roman" pitchFamily="18" charset="0"/>
              </a:defRPr>
            </a:lvl3pPr>
            <a:lvl4pPr marL="1866900" indent="-495300">
              <a:defRPr sz="3200" b="1">
                <a:solidFill>
                  <a:schemeClr val="tx1"/>
                </a:solidFill>
                <a:latin typeface="Times New Roman" pitchFamily="18" charset="0"/>
              </a:defRPr>
            </a:lvl4pPr>
            <a:lvl5pPr marL="2324100" indent="-495300">
              <a:defRPr sz="3200" b="1">
                <a:solidFill>
                  <a:schemeClr val="tx1"/>
                </a:solidFill>
                <a:latin typeface="Times New Roman" pitchFamily="18" charset="0"/>
              </a:defRPr>
            </a:lvl5pPr>
            <a:lvl6pPr marL="2781300" indent="-495300" eaLnBrk="0" fontAlgn="base" hangingPunct="0">
              <a:spcBef>
                <a:spcPct val="20000"/>
              </a:spcBef>
              <a:spcAft>
                <a:spcPct val="0"/>
              </a:spcAft>
              <a:defRPr sz="3200" b="1">
                <a:solidFill>
                  <a:schemeClr val="tx1"/>
                </a:solidFill>
                <a:latin typeface="Times New Roman" pitchFamily="18" charset="0"/>
              </a:defRPr>
            </a:lvl6pPr>
            <a:lvl7pPr marL="3238500" indent="-495300" eaLnBrk="0" fontAlgn="base" hangingPunct="0">
              <a:spcBef>
                <a:spcPct val="20000"/>
              </a:spcBef>
              <a:spcAft>
                <a:spcPct val="0"/>
              </a:spcAft>
              <a:defRPr sz="3200" b="1">
                <a:solidFill>
                  <a:schemeClr val="tx1"/>
                </a:solidFill>
                <a:latin typeface="Times New Roman" pitchFamily="18" charset="0"/>
              </a:defRPr>
            </a:lvl7pPr>
            <a:lvl8pPr marL="3695700" indent="-495300" eaLnBrk="0" fontAlgn="base" hangingPunct="0">
              <a:spcBef>
                <a:spcPct val="20000"/>
              </a:spcBef>
              <a:spcAft>
                <a:spcPct val="0"/>
              </a:spcAft>
              <a:defRPr sz="3200" b="1">
                <a:solidFill>
                  <a:schemeClr val="tx1"/>
                </a:solidFill>
                <a:latin typeface="Times New Roman" pitchFamily="18" charset="0"/>
              </a:defRPr>
            </a:lvl8pPr>
            <a:lvl9pPr marL="4152900" indent="-495300" eaLnBrk="0" fontAlgn="base" hangingPunct="0">
              <a:spcBef>
                <a:spcPct val="20000"/>
              </a:spcBef>
              <a:spcAft>
                <a:spcPct val="0"/>
              </a:spcAft>
              <a:defRPr sz="3200" b="1">
                <a:solidFill>
                  <a:schemeClr val="tx1"/>
                </a:solidFill>
                <a:latin typeface="Times New Roman" pitchFamily="18" charset="0"/>
              </a:defRPr>
            </a:lvl9pPr>
          </a:lstStyle>
          <a:p>
            <a:pPr marL="495300" marR="0" lvl="0" indent="-495300" algn="l" defTabSz="914400" rtl="0" eaLnBrk="1" fontAlgn="auto" latinLnBrk="0" hangingPunct="1">
              <a:lnSpc>
                <a:spcPct val="100000"/>
              </a:lnSpc>
              <a:spcBef>
                <a:spcPct val="50000"/>
              </a:spcBef>
              <a:spcAft>
                <a:spcPts val="0"/>
              </a:spcAft>
              <a:buClrTx/>
              <a:buSzTx/>
              <a:buFontTx/>
              <a:buNone/>
              <a:tabLst/>
              <a:defRPr/>
            </a:pP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Legume-based pastures are self-sufficient in </a:t>
            </a:r>
            <a:r>
              <a:rPr kumimoji="0" lang="pt-PT" altLang="it-IT" sz="2800" b="1" i="0" u="none" strike="noStrike" kern="1200" cap="none" spc="0" normalizeH="0" baseline="0" noProof="0" dirty="0" smtClean="0">
                <a:ln>
                  <a:noFill/>
                </a:ln>
                <a:solidFill>
                  <a:srgbClr val="00CCFF"/>
                </a:solidFill>
                <a:effectLst/>
                <a:uLnTx/>
                <a:uFillTx/>
                <a:latin typeface="Calibri"/>
                <a:ea typeface="+mn-ea"/>
                <a:cs typeface="+mn-cs"/>
              </a:rPr>
              <a:t>N</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 but require adequate applications of other macronutrients, particularly </a:t>
            </a:r>
            <a:r>
              <a:rPr kumimoji="0" lang="pt-PT" altLang="it-IT" sz="2800" b="1" i="0" u="none" strike="noStrike" kern="1200" cap="none" spc="0" normalizeH="0" baseline="0" noProof="0" dirty="0" smtClean="0">
                <a:ln>
                  <a:noFill/>
                </a:ln>
                <a:solidFill>
                  <a:srgbClr val="FF3300"/>
                </a:solidFill>
                <a:effectLst/>
                <a:uLnTx/>
                <a:uFillTx/>
                <a:latin typeface="Calibri"/>
                <a:ea typeface="+mn-ea"/>
                <a:cs typeface="+mn-cs"/>
              </a:rPr>
              <a:t>P </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(at establihment and top dressed once a year) and if needed also other macro (</a:t>
            </a:r>
            <a:r>
              <a:rPr kumimoji="0" lang="pt-PT" altLang="it-IT" sz="2800" b="1" i="0" u="none" strike="noStrike" kern="1200" cap="none" spc="0" normalizeH="0" baseline="0" noProof="0" dirty="0" smtClean="0">
                <a:ln>
                  <a:noFill/>
                </a:ln>
                <a:solidFill>
                  <a:srgbClr val="FFFF00"/>
                </a:solidFill>
                <a:effectLst/>
                <a:uLnTx/>
                <a:uFillTx/>
                <a:latin typeface="Calibri"/>
                <a:ea typeface="+mn-ea"/>
                <a:cs typeface="+mn-cs"/>
              </a:rPr>
              <a:t>K</a:t>
            </a:r>
            <a:r>
              <a:rPr kumimoji="0" lang="pt-PT" altLang="it-IT" sz="2800" b="1" i="0" u="none" strike="noStrike" kern="1200" cap="none" spc="0" normalizeH="0" baseline="0" noProof="0" dirty="0" smtClean="0">
                <a:ln>
                  <a:noFill/>
                </a:ln>
                <a:solidFill>
                  <a:prstClr val="white"/>
                </a:solidFill>
                <a:effectLst/>
                <a:uLnTx/>
                <a:uFillTx/>
                <a:latin typeface="Calibri"/>
                <a:ea typeface="+mn-ea"/>
                <a:cs typeface="+mn-cs"/>
              </a:rPr>
              <a:t>, Ca, S, Mg) or micro-nutrients (Mo, B, Zn, Cu, Fe, Co)</a:t>
            </a:r>
          </a:p>
        </p:txBody>
      </p:sp>
    </p:spTree>
    <p:extLst>
      <p:ext uri="{BB962C8B-B14F-4D97-AF65-F5344CB8AC3E}">
        <p14:creationId xmlns:p14="http://schemas.microsoft.com/office/powerpoint/2010/main" val="336553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m 354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m 25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04800" y="3099881"/>
            <a:ext cx="8534400" cy="977191"/>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Early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in the Autumn (ideal soil temp. &gt;16º C), </a:t>
            </a:r>
            <a:endPar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over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a superficially prepared seed bed (minimum tillage) </a:t>
            </a:r>
            <a:endParaRPr kumimoji="0" lang="pt-PT" altLang="it-IT" sz="23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mn-cs"/>
            </a:endParaRPr>
          </a:p>
        </p:txBody>
      </p:sp>
      <p:pic>
        <p:nvPicPr>
          <p:cNvPr id="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4075509"/>
            <a:ext cx="4249737" cy="2809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046934"/>
            <a:ext cx="4321175" cy="2836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971600" y="-9939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Sowing</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55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76250"/>
            <a:ext cx="4351337" cy="295275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agem 66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450"/>
            <a:ext cx="4343400" cy="3257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381000" y="2721114"/>
            <a:ext cx="4267200" cy="707886"/>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Calibri"/>
                <a:ea typeface="+mn-ea"/>
                <a:cs typeface="Times New Roman" pitchFamily="18" charset="0"/>
              </a:rPr>
              <a:t>Grazed during all the year with stocking rates adjusted to mean herbage </a:t>
            </a: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Times New Roman" pitchFamily="18" charset="0"/>
              </a:rPr>
              <a:t>yields</a:t>
            </a:r>
            <a:endParaRPr kumimoji="0" lang="pt-PT" altLang="it-IT" sz="2000" b="0"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
        <p:nvSpPr>
          <p:cNvPr id="9" name="Text Box 10"/>
          <p:cNvSpPr txBox="1">
            <a:spLocks noChangeArrowheads="1"/>
          </p:cNvSpPr>
          <p:nvPr/>
        </p:nvSpPr>
        <p:spPr bwMode="auto">
          <a:xfrm>
            <a:off x="342900" y="0"/>
            <a:ext cx="8610600" cy="5847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Grazing management</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Box 7"/>
          <p:cNvSpPr txBox="1">
            <a:spLocks noChangeArrowheads="1"/>
          </p:cNvSpPr>
          <p:nvPr/>
        </p:nvSpPr>
        <p:spPr bwMode="auto">
          <a:xfrm>
            <a:off x="5029200" y="2971800"/>
            <a:ext cx="3657600" cy="396875"/>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Building a seed bank in Spring</a:t>
            </a:r>
          </a:p>
        </p:txBody>
      </p:sp>
      <p:pic>
        <p:nvPicPr>
          <p:cNvPr id="11" name="Picture 13" descr="P SECO (1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4267200" cy="3200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DSCF33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3429000"/>
            <a:ext cx="4343400" cy="32131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a:off x="609600" y="6172200"/>
            <a:ext cx="3657600" cy="39687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Deep grazing in Summer</a:t>
            </a:r>
          </a:p>
        </p:txBody>
      </p:sp>
      <p:sp>
        <p:nvSpPr>
          <p:cNvPr id="14" name="Text Box 16"/>
          <p:cNvSpPr txBox="1">
            <a:spLocks noChangeArrowheads="1"/>
          </p:cNvSpPr>
          <p:nvPr/>
        </p:nvSpPr>
        <p:spPr bwMode="auto">
          <a:xfrm>
            <a:off x="5105400" y="5943600"/>
            <a:ext cx="3657600" cy="7016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Natural regeneration after the Autumn rains</a:t>
            </a:r>
          </a:p>
        </p:txBody>
      </p:sp>
    </p:spTree>
    <p:extLst>
      <p:ext uri="{BB962C8B-B14F-4D97-AF65-F5344CB8AC3E}">
        <p14:creationId xmlns:p14="http://schemas.microsoft.com/office/powerpoint/2010/main" val="392053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3" grpId="0" animBg="1" autoUpdateAnimBg="0"/>
      <p:bldP spid="14" grpId="0" animBg="1"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Grasslands</a:t>
            </a:r>
            <a:r>
              <a:rPr lang="it-IT" sz="5400" dirty="0" smtClean="0"/>
              <a:t> in </a:t>
            </a:r>
            <a:r>
              <a:rPr lang="it-IT" sz="5400" dirty="0" err="1" smtClean="0"/>
              <a:t>Italian</a:t>
            </a:r>
            <a:r>
              <a:rPr lang="it-IT" sz="5400" dirty="0" smtClean="0"/>
              <a:t> </a:t>
            </a:r>
            <a:r>
              <a:rPr lang="it-IT" sz="5400" dirty="0" err="1" smtClean="0"/>
              <a:t>Alps</a:t>
            </a:r>
            <a:endParaRPr lang="it-IT" sz="5400" dirty="0"/>
          </a:p>
        </p:txBody>
      </p:sp>
    </p:spTree>
    <p:extLst>
      <p:ext uri="{BB962C8B-B14F-4D97-AF65-F5344CB8AC3E}">
        <p14:creationId xmlns:p14="http://schemas.microsoft.com/office/powerpoint/2010/main" val="2684390127"/>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6" name="Text Box 3">
            <a:extLst>
              <a:ext uri="{FF2B5EF4-FFF2-40B4-BE49-F238E27FC236}">
                <a16:creationId xmlns:a16="http://schemas.microsoft.com/office/drawing/2014/main" id="{28738422-1339-421F-BBA2-E7750BBFF683}"/>
              </a:ext>
            </a:extLst>
          </p:cNvPr>
          <p:cNvSpPr txBox="1">
            <a:spLocks noChangeArrowheads="1"/>
          </p:cNvSpPr>
          <p:nvPr/>
        </p:nvSpPr>
        <p:spPr bwMode="auto">
          <a:xfrm>
            <a:off x="502250" y="6453336"/>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Source: Peratoner </a:t>
            </a:r>
            <a:r>
              <a:rPr kumimoji="0" lang="en-GB" altLang="en-US" sz="1600" b="0" i="1"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Fodder areas in South Tyrol</a:t>
            </a:r>
            <a:r>
              <a:rPr kumimoji="0" lang="en-GB"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8" name="Freeform 3">
            <a:extLst>
              <a:ext uri="{FF2B5EF4-FFF2-40B4-BE49-F238E27FC236}">
                <a16:creationId xmlns:a16="http://schemas.microsoft.com/office/drawing/2014/main" id="{4DB0A510-1DCB-4A26-A7BB-5B402BF8E65F}"/>
              </a:ext>
            </a:extLst>
          </p:cNvPr>
          <p:cNvSpPr>
            <a:spLocks/>
          </p:cNvSpPr>
          <p:nvPr/>
        </p:nvSpPr>
        <p:spPr bwMode="auto">
          <a:xfrm>
            <a:off x="4711700" y="2489200"/>
            <a:ext cx="569913" cy="1265238"/>
          </a:xfrm>
          <a:custGeom>
            <a:avLst/>
            <a:gdLst>
              <a:gd name="T0" fmla="*/ 2147483646 w 63"/>
              <a:gd name="T1" fmla="*/ 2147483646 h 140"/>
              <a:gd name="T2" fmla="*/ 0 w 63"/>
              <a:gd name="T3" fmla="*/ 2147483646 h 140"/>
              <a:gd name="T4" fmla="*/ 0 w 63"/>
              <a:gd name="T5" fmla="*/ 2147483646 h 140"/>
              <a:gd name="T6" fmla="*/ 0 w 63"/>
              <a:gd name="T7" fmla="*/ 2147483646 h 140"/>
              <a:gd name="T8" fmla="*/ 2147483646 w 63"/>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0">
                <a:moveTo>
                  <a:pt x="63" y="15"/>
                </a:moveTo>
                <a:cubicBezTo>
                  <a:pt x="43" y="6"/>
                  <a:pt x="22" y="1"/>
                  <a:pt x="0" y="1"/>
                </a:cubicBezTo>
                <a:cubicBezTo>
                  <a:pt x="0" y="0"/>
                  <a:pt x="0" y="1"/>
                  <a:pt x="0" y="1"/>
                </a:cubicBezTo>
                <a:lnTo>
                  <a:pt x="0" y="140"/>
                </a:lnTo>
                <a:lnTo>
                  <a:pt x="63" y="15"/>
                </a:lnTo>
                <a:close/>
              </a:path>
            </a:pathLst>
          </a:custGeom>
          <a:solidFill>
            <a:srgbClr val="8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4">
            <a:extLst>
              <a:ext uri="{FF2B5EF4-FFF2-40B4-BE49-F238E27FC236}">
                <a16:creationId xmlns:a16="http://schemas.microsoft.com/office/drawing/2014/main" id="{B7C55784-CC44-4610-952B-D5B52BB42666}"/>
              </a:ext>
            </a:extLst>
          </p:cNvPr>
          <p:cNvSpPr>
            <a:spLocks/>
          </p:cNvSpPr>
          <p:nvPr/>
        </p:nvSpPr>
        <p:spPr bwMode="auto">
          <a:xfrm>
            <a:off x="4711700" y="2624138"/>
            <a:ext cx="1257300" cy="1130300"/>
          </a:xfrm>
          <a:custGeom>
            <a:avLst/>
            <a:gdLst>
              <a:gd name="T0" fmla="*/ 2147483646 w 139"/>
              <a:gd name="T1" fmla="*/ 2147483646 h 125"/>
              <a:gd name="T2" fmla="*/ 2147483646 w 139"/>
              <a:gd name="T3" fmla="*/ 0 h 125"/>
              <a:gd name="T4" fmla="*/ 0 w 139"/>
              <a:gd name="T5" fmla="*/ 2147483646 h 125"/>
              <a:gd name="T6" fmla="*/ 2147483646 w 139"/>
              <a:gd name="T7" fmla="*/ 2147483646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25">
                <a:moveTo>
                  <a:pt x="139" y="112"/>
                </a:moveTo>
                <a:cubicBezTo>
                  <a:pt x="135" y="64"/>
                  <a:pt x="106" y="22"/>
                  <a:pt x="63" y="0"/>
                </a:cubicBezTo>
                <a:lnTo>
                  <a:pt x="0" y="125"/>
                </a:lnTo>
                <a:lnTo>
                  <a:pt x="139" y="112"/>
                </a:lnTo>
                <a:close/>
              </a:path>
            </a:pathLst>
          </a:custGeom>
          <a:solidFill>
            <a:srgbClr val="99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D4F39D37-FDB1-4547-AA1C-673D8655B142}"/>
              </a:ext>
            </a:extLst>
          </p:cNvPr>
          <p:cNvSpPr>
            <a:spLocks/>
          </p:cNvSpPr>
          <p:nvPr/>
        </p:nvSpPr>
        <p:spPr bwMode="auto">
          <a:xfrm>
            <a:off x="4711700" y="3636963"/>
            <a:ext cx="1257300" cy="117475"/>
          </a:xfrm>
          <a:custGeom>
            <a:avLst/>
            <a:gdLst>
              <a:gd name="T0" fmla="*/ 2147483646 w 139"/>
              <a:gd name="T1" fmla="*/ 2147483646 h 13"/>
              <a:gd name="T2" fmla="*/ 2147483646 w 139"/>
              <a:gd name="T3" fmla="*/ 0 h 13"/>
              <a:gd name="T4" fmla="*/ 0 w 139"/>
              <a:gd name="T5" fmla="*/ 2147483646 h 13"/>
              <a:gd name="T6" fmla="*/ 2147483646 w 139"/>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3">
                <a:moveTo>
                  <a:pt x="139" y="2"/>
                </a:moveTo>
                <a:cubicBezTo>
                  <a:pt x="139" y="2"/>
                  <a:pt x="139" y="1"/>
                  <a:pt x="139" y="0"/>
                </a:cubicBezTo>
                <a:lnTo>
                  <a:pt x="0" y="13"/>
                </a:lnTo>
                <a:lnTo>
                  <a:pt x="139" y="2"/>
                </a:lnTo>
                <a:close/>
              </a:path>
            </a:pathLst>
          </a:custGeom>
          <a:solidFill>
            <a:srgbClr val="FFFFCC"/>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3A3DE633-C91B-4714-8A92-21B0F70CABA7}"/>
              </a:ext>
            </a:extLst>
          </p:cNvPr>
          <p:cNvSpPr>
            <a:spLocks/>
          </p:cNvSpPr>
          <p:nvPr/>
        </p:nvSpPr>
        <p:spPr bwMode="auto">
          <a:xfrm>
            <a:off x="4711700" y="3654425"/>
            <a:ext cx="1265238" cy="406400"/>
          </a:xfrm>
          <a:custGeom>
            <a:avLst/>
            <a:gdLst>
              <a:gd name="T0" fmla="*/ 2147483646 w 140"/>
              <a:gd name="T1" fmla="*/ 2147483646 h 45"/>
              <a:gd name="T2" fmla="*/ 2147483646 w 140"/>
              <a:gd name="T3" fmla="*/ 2147483646 h 45"/>
              <a:gd name="T4" fmla="*/ 2147483646 w 140"/>
              <a:gd name="T5" fmla="*/ 0 h 45"/>
              <a:gd name="T6" fmla="*/ 0 w 140"/>
              <a:gd name="T7" fmla="*/ 2147483646 h 45"/>
              <a:gd name="T8" fmla="*/ 2147483646 w 140"/>
              <a:gd name="T9" fmla="*/ 2147483646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5">
                <a:moveTo>
                  <a:pt x="135" y="45"/>
                </a:moveTo>
                <a:cubicBezTo>
                  <a:pt x="138" y="34"/>
                  <a:pt x="140" y="22"/>
                  <a:pt x="140" y="11"/>
                </a:cubicBezTo>
                <a:cubicBezTo>
                  <a:pt x="140" y="7"/>
                  <a:pt x="139" y="4"/>
                  <a:pt x="139" y="0"/>
                </a:cubicBezTo>
                <a:lnTo>
                  <a:pt x="0" y="11"/>
                </a:lnTo>
                <a:lnTo>
                  <a:pt x="135" y="45"/>
                </a:lnTo>
                <a:close/>
              </a:path>
            </a:pathLst>
          </a:custGeom>
          <a:solidFill>
            <a:srgbClr val="00808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CC4828FB-B11A-49B4-858D-49762AA1A8E6}"/>
              </a:ext>
            </a:extLst>
          </p:cNvPr>
          <p:cNvSpPr>
            <a:spLocks/>
          </p:cNvSpPr>
          <p:nvPr/>
        </p:nvSpPr>
        <p:spPr bwMode="auto">
          <a:xfrm>
            <a:off x="3455988" y="2614613"/>
            <a:ext cx="2476500" cy="2405062"/>
          </a:xfrm>
          <a:custGeom>
            <a:avLst/>
            <a:gdLst>
              <a:gd name="T0" fmla="*/ 2147483646 w 274"/>
              <a:gd name="T1" fmla="*/ 0 h 266"/>
              <a:gd name="T2" fmla="*/ 0 w 274"/>
              <a:gd name="T3" fmla="*/ 2147483646 h 266"/>
              <a:gd name="T4" fmla="*/ 2147483646 w 274"/>
              <a:gd name="T5" fmla="*/ 2147483646 h 266"/>
              <a:gd name="T6" fmla="*/ 2147483646 w 274"/>
              <a:gd name="T7" fmla="*/ 2147483646 h 266"/>
              <a:gd name="T8" fmla="*/ 2147483646 w 274"/>
              <a:gd name="T9" fmla="*/ 2147483646 h 266"/>
              <a:gd name="T10" fmla="*/ 2147483646 w 274"/>
              <a:gd name="T11" fmla="*/ 0 h 2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 h="266">
                <a:moveTo>
                  <a:pt x="80" y="0"/>
                </a:moveTo>
                <a:cubicBezTo>
                  <a:pt x="31" y="23"/>
                  <a:pt x="0" y="72"/>
                  <a:pt x="0" y="126"/>
                </a:cubicBezTo>
                <a:cubicBezTo>
                  <a:pt x="0" y="203"/>
                  <a:pt x="62" y="266"/>
                  <a:pt x="139" y="266"/>
                </a:cubicBezTo>
                <a:cubicBezTo>
                  <a:pt x="203" y="265"/>
                  <a:pt x="259" y="222"/>
                  <a:pt x="274" y="160"/>
                </a:cubicBezTo>
                <a:lnTo>
                  <a:pt x="139" y="126"/>
                </a:lnTo>
                <a:lnTo>
                  <a:pt x="80" y="0"/>
                </a:lnTo>
                <a:close/>
              </a:path>
            </a:pathLst>
          </a:custGeom>
          <a:solidFill>
            <a:srgbClr val="003366"/>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D845A4EE-4B53-45C8-AD19-B14401FA1E55}"/>
              </a:ext>
            </a:extLst>
          </p:cNvPr>
          <p:cNvSpPr>
            <a:spLocks/>
          </p:cNvSpPr>
          <p:nvPr/>
        </p:nvSpPr>
        <p:spPr bwMode="auto">
          <a:xfrm>
            <a:off x="4178300" y="2533650"/>
            <a:ext cx="533400" cy="1220788"/>
          </a:xfrm>
          <a:custGeom>
            <a:avLst/>
            <a:gdLst>
              <a:gd name="T0" fmla="*/ 2147483646 w 59"/>
              <a:gd name="T1" fmla="*/ 0 h 135"/>
              <a:gd name="T2" fmla="*/ 0 w 59"/>
              <a:gd name="T3" fmla="*/ 2147483646 h 135"/>
              <a:gd name="T4" fmla="*/ 2147483646 w 59"/>
              <a:gd name="T5" fmla="*/ 2147483646 h 135"/>
              <a:gd name="T6" fmla="*/ 2147483646 w 59"/>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35">
                <a:moveTo>
                  <a:pt x="25" y="0"/>
                </a:moveTo>
                <a:cubicBezTo>
                  <a:pt x="16" y="2"/>
                  <a:pt x="8" y="5"/>
                  <a:pt x="0" y="9"/>
                </a:cubicBezTo>
                <a:lnTo>
                  <a:pt x="59" y="135"/>
                </a:lnTo>
                <a:lnTo>
                  <a:pt x="25" y="0"/>
                </a:lnTo>
                <a:close/>
              </a:path>
            </a:pathLst>
          </a:custGeom>
          <a:solidFill>
            <a:srgbClr val="80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642F6A57-19A5-4455-92F7-A9285B0BF181}"/>
              </a:ext>
            </a:extLst>
          </p:cNvPr>
          <p:cNvSpPr>
            <a:spLocks/>
          </p:cNvSpPr>
          <p:nvPr/>
        </p:nvSpPr>
        <p:spPr bwMode="auto">
          <a:xfrm>
            <a:off x="4405313" y="2506663"/>
            <a:ext cx="306387" cy="1247775"/>
          </a:xfrm>
          <a:custGeom>
            <a:avLst/>
            <a:gdLst>
              <a:gd name="T0" fmla="*/ 2147483646 w 34"/>
              <a:gd name="T1" fmla="*/ 0 h 138"/>
              <a:gd name="T2" fmla="*/ 0 w 34"/>
              <a:gd name="T3" fmla="*/ 2147483646 h 138"/>
              <a:gd name="T4" fmla="*/ 2147483646 w 34"/>
              <a:gd name="T5" fmla="*/ 2147483646 h 138"/>
              <a:gd name="T6" fmla="*/ 2147483646 w 34"/>
              <a:gd name="T7" fmla="*/ 0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8">
                <a:moveTo>
                  <a:pt x="11" y="0"/>
                </a:moveTo>
                <a:cubicBezTo>
                  <a:pt x="7" y="1"/>
                  <a:pt x="4" y="2"/>
                  <a:pt x="0" y="3"/>
                </a:cubicBezTo>
                <a:lnTo>
                  <a:pt x="34" y="138"/>
                </a:lnTo>
                <a:lnTo>
                  <a:pt x="11" y="0"/>
                </a:lnTo>
                <a:close/>
              </a:path>
            </a:pathLst>
          </a:custGeom>
          <a:solidFill>
            <a:srgbClr val="0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77689243-3EAF-414E-8024-B38CBDF35E1D}"/>
              </a:ext>
            </a:extLst>
          </p:cNvPr>
          <p:cNvSpPr>
            <a:spLocks/>
          </p:cNvSpPr>
          <p:nvPr/>
        </p:nvSpPr>
        <p:spPr bwMode="auto">
          <a:xfrm>
            <a:off x="4503738" y="2497138"/>
            <a:ext cx="207962" cy="1257300"/>
          </a:xfrm>
          <a:custGeom>
            <a:avLst/>
            <a:gdLst>
              <a:gd name="T0" fmla="*/ 2147483646 w 23"/>
              <a:gd name="T1" fmla="*/ 0 h 139"/>
              <a:gd name="T2" fmla="*/ 0 w 23"/>
              <a:gd name="T3" fmla="*/ 2147483646 h 139"/>
              <a:gd name="T4" fmla="*/ 2147483646 w 23"/>
              <a:gd name="T5" fmla="*/ 2147483646 h 139"/>
              <a:gd name="T6" fmla="*/ 2147483646 w 2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9">
                <a:moveTo>
                  <a:pt x="10" y="0"/>
                </a:moveTo>
                <a:cubicBezTo>
                  <a:pt x="7" y="0"/>
                  <a:pt x="4" y="1"/>
                  <a:pt x="0" y="1"/>
                </a:cubicBezTo>
                <a:lnTo>
                  <a:pt x="23" y="139"/>
                </a:lnTo>
                <a:lnTo>
                  <a:pt x="10" y="0"/>
                </a:lnTo>
                <a:close/>
              </a:path>
            </a:pathLst>
          </a:custGeom>
          <a:solidFill>
            <a:srgbClr val="FF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
            <a:extLst>
              <a:ext uri="{FF2B5EF4-FFF2-40B4-BE49-F238E27FC236}">
                <a16:creationId xmlns:a16="http://schemas.microsoft.com/office/drawing/2014/main" id="{1DBEEF20-6D05-4DBC-A552-EDF6FED42B02}"/>
              </a:ext>
            </a:extLst>
          </p:cNvPr>
          <p:cNvSpPr>
            <a:spLocks/>
          </p:cNvSpPr>
          <p:nvPr/>
        </p:nvSpPr>
        <p:spPr bwMode="auto">
          <a:xfrm>
            <a:off x="4594225" y="2497138"/>
            <a:ext cx="117475" cy="1257300"/>
          </a:xfrm>
          <a:custGeom>
            <a:avLst/>
            <a:gdLst>
              <a:gd name="T0" fmla="*/ 2147483646 w 13"/>
              <a:gd name="T1" fmla="*/ 0 h 139"/>
              <a:gd name="T2" fmla="*/ 0 w 13"/>
              <a:gd name="T3" fmla="*/ 0 h 139"/>
              <a:gd name="T4" fmla="*/ 2147483646 w 13"/>
              <a:gd name="T5" fmla="*/ 2147483646 h 139"/>
              <a:gd name="T6" fmla="*/ 2147483646 w 1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39">
                <a:moveTo>
                  <a:pt x="8" y="0"/>
                </a:moveTo>
                <a:cubicBezTo>
                  <a:pt x="5" y="0"/>
                  <a:pt x="3" y="0"/>
                  <a:pt x="0" y="0"/>
                </a:cubicBezTo>
                <a:lnTo>
                  <a:pt x="13" y="139"/>
                </a:lnTo>
                <a:lnTo>
                  <a:pt x="8" y="0"/>
                </a:lnTo>
                <a:close/>
              </a:path>
            </a:pathLst>
          </a:custGeom>
          <a:solidFill>
            <a:srgbClr val="FF99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18959C7E-F3B4-4592-A598-87C43141C5B8}"/>
              </a:ext>
            </a:extLst>
          </p:cNvPr>
          <p:cNvSpPr>
            <a:spLocks/>
          </p:cNvSpPr>
          <p:nvPr/>
        </p:nvSpPr>
        <p:spPr bwMode="auto">
          <a:xfrm>
            <a:off x="4667250" y="2497138"/>
            <a:ext cx="44450" cy="1257300"/>
          </a:xfrm>
          <a:custGeom>
            <a:avLst/>
            <a:gdLst>
              <a:gd name="T0" fmla="*/ 2147483646 w 5"/>
              <a:gd name="T1" fmla="*/ 0 h 139"/>
              <a:gd name="T2" fmla="*/ 0 w 5"/>
              <a:gd name="T3" fmla="*/ 0 h 139"/>
              <a:gd name="T4" fmla="*/ 2147483646 w 5"/>
              <a:gd name="T5" fmla="*/ 2147483646 h 139"/>
              <a:gd name="T6" fmla="*/ 2147483646 w 5"/>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9">
                <a:moveTo>
                  <a:pt x="5" y="0"/>
                </a:moveTo>
                <a:cubicBezTo>
                  <a:pt x="3" y="0"/>
                  <a:pt x="1" y="0"/>
                  <a:pt x="0" y="0"/>
                </a:cubicBezTo>
                <a:lnTo>
                  <a:pt x="5" y="139"/>
                </a:lnTo>
                <a:lnTo>
                  <a:pt x="5" y="0"/>
                </a:lnTo>
                <a:close/>
              </a:path>
            </a:pathLst>
          </a:custGeom>
          <a:solidFill>
            <a:srgbClr val="FF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3">
            <a:extLst>
              <a:ext uri="{FF2B5EF4-FFF2-40B4-BE49-F238E27FC236}">
                <a16:creationId xmlns:a16="http://schemas.microsoft.com/office/drawing/2014/main" id="{1E9D64D3-C4C3-4998-B424-0726E67C770F}"/>
              </a:ext>
            </a:extLst>
          </p:cNvPr>
          <p:cNvSpPr>
            <a:spLocks/>
          </p:cNvSpPr>
          <p:nvPr/>
        </p:nvSpPr>
        <p:spPr bwMode="auto">
          <a:xfrm>
            <a:off x="5000625" y="2090738"/>
            <a:ext cx="227013" cy="442912"/>
          </a:xfrm>
          <a:custGeom>
            <a:avLst/>
            <a:gdLst>
              <a:gd name="T0" fmla="*/ 2147483646 w 25"/>
              <a:gd name="T1" fmla="*/ 0 h 49"/>
              <a:gd name="T2" fmla="*/ 2147483646 w 25"/>
              <a:gd name="T3" fmla="*/ 0 h 49"/>
              <a:gd name="T4" fmla="*/ 0 w 25"/>
              <a:gd name="T5" fmla="*/ 2147483646 h 49"/>
              <a:gd name="T6" fmla="*/ 0 60000 65536"/>
              <a:gd name="T7" fmla="*/ 0 60000 65536"/>
              <a:gd name="T8" fmla="*/ 0 60000 65536"/>
            </a:gdLst>
            <a:ahLst/>
            <a:cxnLst>
              <a:cxn ang="T6">
                <a:pos x="T0" y="T1"/>
              </a:cxn>
              <a:cxn ang="T7">
                <a:pos x="T2" y="T3"/>
              </a:cxn>
              <a:cxn ang="T8">
                <a:pos x="T4" y="T5"/>
              </a:cxn>
            </a:cxnLst>
            <a:rect l="0" t="0" r="r" b="b"/>
            <a:pathLst>
              <a:path w="25" h="49">
                <a:moveTo>
                  <a:pt x="25" y="0"/>
                </a:moveTo>
                <a:lnTo>
                  <a:pt x="17" y="0"/>
                </a:lnTo>
                <a:lnTo>
                  <a:pt x="0" y="49"/>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525EC57F-9861-4962-B8E4-9DEF5A761F82}"/>
              </a:ext>
            </a:extLst>
          </p:cNvPr>
          <p:cNvSpPr>
            <a:spLocks/>
          </p:cNvSpPr>
          <p:nvPr/>
        </p:nvSpPr>
        <p:spPr bwMode="auto">
          <a:xfrm>
            <a:off x="5768975" y="2697163"/>
            <a:ext cx="82550" cy="360362"/>
          </a:xfrm>
          <a:custGeom>
            <a:avLst/>
            <a:gdLst>
              <a:gd name="T0" fmla="*/ 2147483646 w 9"/>
              <a:gd name="T1" fmla="*/ 0 h 40"/>
              <a:gd name="T2" fmla="*/ 2147483646 w 9"/>
              <a:gd name="T3" fmla="*/ 0 h 40"/>
              <a:gd name="T4" fmla="*/ 0 w 9"/>
              <a:gd name="T5" fmla="*/ 2147483646 h 40"/>
              <a:gd name="T6" fmla="*/ 0 60000 65536"/>
              <a:gd name="T7" fmla="*/ 0 60000 65536"/>
              <a:gd name="T8" fmla="*/ 0 60000 65536"/>
            </a:gdLst>
            <a:ahLst/>
            <a:cxnLst>
              <a:cxn ang="T6">
                <a:pos x="T0" y="T1"/>
              </a:cxn>
              <a:cxn ang="T7">
                <a:pos x="T2" y="T3"/>
              </a:cxn>
              <a:cxn ang="T8">
                <a:pos x="T4" y="T5"/>
              </a:cxn>
            </a:cxnLst>
            <a:rect l="0" t="0" r="r" b="b"/>
            <a:pathLst>
              <a:path w="9" h="40">
                <a:moveTo>
                  <a:pt x="9" y="0"/>
                </a:moveTo>
                <a:lnTo>
                  <a:pt x="1" y="0"/>
                </a:lnTo>
                <a:lnTo>
                  <a:pt x="0" y="4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5">
            <a:extLst>
              <a:ext uri="{FF2B5EF4-FFF2-40B4-BE49-F238E27FC236}">
                <a16:creationId xmlns:a16="http://schemas.microsoft.com/office/drawing/2014/main" id="{4371CB5B-712C-432B-8430-499E97BE4E01}"/>
              </a:ext>
            </a:extLst>
          </p:cNvPr>
          <p:cNvSpPr>
            <a:spLocks/>
          </p:cNvSpPr>
          <p:nvPr/>
        </p:nvSpPr>
        <p:spPr bwMode="auto">
          <a:xfrm>
            <a:off x="5976938" y="3419475"/>
            <a:ext cx="415925" cy="234950"/>
          </a:xfrm>
          <a:custGeom>
            <a:avLst/>
            <a:gdLst>
              <a:gd name="T0" fmla="*/ 2147483646 w 46"/>
              <a:gd name="T1" fmla="*/ 0 h 26"/>
              <a:gd name="T2" fmla="*/ 2147483646 w 46"/>
              <a:gd name="T3" fmla="*/ 0 h 26"/>
              <a:gd name="T4" fmla="*/ 0 w 46"/>
              <a:gd name="T5" fmla="*/ 2147483646 h 26"/>
              <a:gd name="T6" fmla="*/ 0 60000 65536"/>
              <a:gd name="T7" fmla="*/ 0 60000 65536"/>
              <a:gd name="T8" fmla="*/ 0 60000 65536"/>
            </a:gdLst>
            <a:ahLst/>
            <a:cxnLst>
              <a:cxn ang="T6">
                <a:pos x="T0" y="T1"/>
              </a:cxn>
              <a:cxn ang="T7">
                <a:pos x="T2" y="T3"/>
              </a:cxn>
              <a:cxn ang="T8">
                <a:pos x="T4" y="T5"/>
              </a:cxn>
            </a:cxnLst>
            <a:rect l="0" t="0" r="r" b="b"/>
            <a:pathLst>
              <a:path w="46" h="26">
                <a:moveTo>
                  <a:pt x="46" y="0"/>
                </a:moveTo>
                <a:lnTo>
                  <a:pt x="38" y="0"/>
                </a:lnTo>
                <a:lnTo>
                  <a:pt x="0" y="2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6">
            <a:extLst>
              <a:ext uri="{FF2B5EF4-FFF2-40B4-BE49-F238E27FC236}">
                <a16:creationId xmlns:a16="http://schemas.microsoft.com/office/drawing/2014/main" id="{5D4E5C26-DEC8-40C4-984E-DC7505071B70}"/>
              </a:ext>
            </a:extLst>
          </p:cNvPr>
          <p:cNvSpPr>
            <a:spLocks/>
          </p:cNvSpPr>
          <p:nvPr/>
        </p:nvSpPr>
        <p:spPr bwMode="auto">
          <a:xfrm>
            <a:off x="5976938" y="3871913"/>
            <a:ext cx="344487" cy="939800"/>
          </a:xfrm>
          <a:custGeom>
            <a:avLst/>
            <a:gdLst>
              <a:gd name="T0" fmla="*/ 2147483646 w 38"/>
              <a:gd name="T1" fmla="*/ 2147483646 h 21"/>
              <a:gd name="T2" fmla="*/ 2147483646 w 38"/>
              <a:gd name="T3" fmla="*/ 2147483646 h 21"/>
              <a:gd name="T4" fmla="*/ 0 w 38"/>
              <a:gd name="T5" fmla="*/ 0 h 21"/>
              <a:gd name="T6" fmla="*/ 0 60000 65536"/>
              <a:gd name="T7" fmla="*/ 0 60000 65536"/>
              <a:gd name="T8" fmla="*/ 0 60000 65536"/>
            </a:gdLst>
            <a:ahLst/>
            <a:cxnLst>
              <a:cxn ang="T6">
                <a:pos x="T0" y="T1"/>
              </a:cxn>
              <a:cxn ang="T7">
                <a:pos x="T2" y="T3"/>
              </a:cxn>
              <a:cxn ang="T8">
                <a:pos x="T4" y="T5"/>
              </a:cxn>
            </a:cxnLst>
            <a:rect l="0" t="0" r="r" b="b"/>
            <a:pathLst>
              <a:path w="38" h="21">
                <a:moveTo>
                  <a:pt x="38" y="21"/>
                </a:moveTo>
                <a:lnTo>
                  <a:pt x="30" y="21"/>
                </a:lnTo>
                <a:lnTo>
                  <a:pt x="0"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7">
            <a:extLst>
              <a:ext uri="{FF2B5EF4-FFF2-40B4-BE49-F238E27FC236}">
                <a16:creationId xmlns:a16="http://schemas.microsoft.com/office/drawing/2014/main" id="{A5BD6954-359D-4F3B-AB96-ABEB43B03E88}"/>
              </a:ext>
            </a:extLst>
          </p:cNvPr>
          <p:cNvSpPr>
            <a:spLocks/>
          </p:cNvSpPr>
          <p:nvPr/>
        </p:nvSpPr>
        <p:spPr bwMode="auto">
          <a:xfrm>
            <a:off x="2813050" y="2570163"/>
            <a:ext cx="1474788" cy="223837"/>
          </a:xfrm>
          <a:custGeom>
            <a:avLst/>
            <a:gdLst>
              <a:gd name="T0" fmla="*/ 0 w 102"/>
              <a:gd name="T1" fmla="*/ 2147483646 h 5"/>
              <a:gd name="T2" fmla="*/ 2147483646 w 102"/>
              <a:gd name="T3" fmla="*/ 2147483646 h 5"/>
              <a:gd name="T4" fmla="*/ 2147483646 w 102"/>
              <a:gd name="T5" fmla="*/ 0 h 5"/>
              <a:gd name="T6" fmla="*/ 0 60000 65536"/>
              <a:gd name="T7" fmla="*/ 0 60000 65536"/>
              <a:gd name="T8" fmla="*/ 0 60000 65536"/>
            </a:gdLst>
            <a:ahLst/>
            <a:cxnLst>
              <a:cxn ang="T6">
                <a:pos x="T0" y="T1"/>
              </a:cxn>
              <a:cxn ang="T7">
                <a:pos x="T2" y="T3"/>
              </a:cxn>
              <a:cxn ang="T8">
                <a:pos x="T4" y="T5"/>
              </a:cxn>
            </a:cxnLst>
            <a:rect l="0" t="0" r="r" b="b"/>
            <a:pathLst>
              <a:path w="102" h="5">
                <a:moveTo>
                  <a:pt x="0" y="5"/>
                </a:moveTo>
                <a:lnTo>
                  <a:pt x="8" y="5"/>
                </a:lnTo>
                <a:lnTo>
                  <a:pt x="102"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DE898F1F-2A09-43C4-A247-E9084A4FCCBC}"/>
              </a:ext>
            </a:extLst>
          </p:cNvPr>
          <p:cNvSpPr>
            <a:spLocks/>
          </p:cNvSpPr>
          <p:nvPr/>
        </p:nvSpPr>
        <p:spPr bwMode="auto">
          <a:xfrm>
            <a:off x="3300413" y="2428875"/>
            <a:ext cx="1158875" cy="96838"/>
          </a:xfrm>
          <a:custGeom>
            <a:avLst/>
            <a:gdLst>
              <a:gd name="T0" fmla="*/ 0 w 93"/>
              <a:gd name="T1" fmla="*/ 0 h 16"/>
              <a:gd name="T2" fmla="*/ 2147483646 w 93"/>
              <a:gd name="T3" fmla="*/ 0 h 16"/>
              <a:gd name="T4" fmla="*/ 2147483646 w 93"/>
              <a:gd name="T5" fmla="*/ 2147483646 h 16"/>
              <a:gd name="T6" fmla="*/ 0 60000 65536"/>
              <a:gd name="T7" fmla="*/ 0 60000 65536"/>
              <a:gd name="T8" fmla="*/ 0 60000 65536"/>
            </a:gdLst>
            <a:ahLst/>
            <a:cxnLst>
              <a:cxn ang="T6">
                <a:pos x="T0" y="T1"/>
              </a:cxn>
              <a:cxn ang="T7">
                <a:pos x="T2" y="T3"/>
              </a:cxn>
              <a:cxn ang="T8">
                <a:pos x="T4" y="T5"/>
              </a:cxn>
            </a:cxnLst>
            <a:rect l="0" t="0" r="r" b="b"/>
            <a:pathLst>
              <a:path w="93" h="16">
                <a:moveTo>
                  <a:pt x="0" y="0"/>
                </a:moveTo>
                <a:lnTo>
                  <a:pt x="8" y="0"/>
                </a:lnTo>
                <a:lnTo>
                  <a:pt x="93" y="1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4D630A5-6A35-4A66-8A63-DBE365C13B98}"/>
              </a:ext>
            </a:extLst>
          </p:cNvPr>
          <p:cNvSpPr>
            <a:spLocks/>
          </p:cNvSpPr>
          <p:nvPr/>
        </p:nvSpPr>
        <p:spPr bwMode="auto">
          <a:xfrm>
            <a:off x="3498850" y="2133600"/>
            <a:ext cx="1068388" cy="373063"/>
          </a:xfrm>
          <a:custGeom>
            <a:avLst/>
            <a:gdLst>
              <a:gd name="T0" fmla="*/ 0 w 52"/>
              <a:gd name="T1" fmla="*/ 0 h 57"/>
              <a:gd name="T2" fmla="*/ 2147483646 w 52"/>
              <a:gd name="T3" fmla="*/ 0 h 57"/>
              <a:gd name="T4" fmla="*/ 2147483646 w 52"/>
              <a:gd name="T5" fmla="*/ 2147483646 h 57"/>
              <a:gd name="T6" fmla="*/ 0 60000 65536"/>
              <a:gd name="T7" fmla="*/ 0 60000 65536"/>
              <a:gd name="T8" fmla="*/ 0 60000 65536"/>
            </a:gdLst>
            <a:ahLst/>
            <a:cxnLst>
              <a:cxn ang="T6">
                <a:pos x="T0" y="T1"/>
              </a:cxn>
              <a:cxn ang="T7">
                <a:pos x="T2" y="T3"/>
              </a:cxn>
              <a:cxn ang="T8">
                <a:pos x="T4" y="T5"/>
              </a:cxn>
            </a:cxnLst>
            <a:rect l="0" t="0" r="r" b="b"/>
            <a:pathLst>
              <a:path w="52" h="57">
                <a:moveTo>
                  <a:pt x="0" y="0"/>
                </a:moveTo>
                <a:lnTo>
                  <a:pt x="8" y="0"/>
                </a:lnTo>
                <a:lnTo>
                  <a:pt x="52" y="57"/>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0">
            <a:extLst>
              <a:ext uri="{FF2B5EF4-FFF2-40B4-BE49-F238E27FC236}">
                <a16:creationId xmlns:a16="http://schemas.microsoft.com/office/drawing/2014/main" id="{8793C609-9DE5-4EC9-9BEB-B44AB9F9B9AD}"/>
              </a:ext>
            </a:extLst>
          </p:cNvPr>
          <p:cNvSpPr>
            <a:spLocks/>
          </p:cNvSpPr>
          <p:nvPr/>
        </p:nvSpPr>
        <p:spPr bwMode="auto">
          <a:xfrm>
            <a:off x="4291013" y="1858963"/>
            <a:ext cx="339725" cy="638175"/>
          </a:xfrm>
          <a:custGeom>
            <a:avLst/>
            <a:gdLst>
              <a:gd name="T0" fmla="*/ 0 w 55"/>
              <a:gd name="T1" fmla="*/ 0 h 91"/>
              <a:gd name="T2" fmla="*/ 2147483646 w 55"/>
              <a:gd name="T3" fmla="*/ 0 h 91"/>
              <a:gd name="T4" fmla="*/ 2147483646 w 55"/>
              <a:gd name="T5" fmla="*/ 2147483646 h 91"/>
              <a:gd name="T6" fmla="*/ 0 60000 65536"/>
              <a:gd name="T7" fmla="*/ 0 60000 65536"/>
              <a:gd name="T8" fmla="*/ 0 60000 65536"/>
            </a:gdLst>
            <a:ahLst/>
            <a:cxnLst>
              <a:cxn ang="T6">
                <a:pos x="T0" y="T1"/>
              </a:cxn>
              <a:cxn ang="T7">
                <a:pos x="T2" y="T3"/>
              </a:cxn>
              <a:cxn ang="T8">
                <a:pos x="T4" y="T5"/>
              </a:cxn>
            </a:cxnLst>
            <a:rect l="0" t="0" r="r" b="b"/>
            <a:pathLst>
              <a:path w="55" h="91">
                <a:moveTo>
                  <a:pt x="0" y="0"/>
                </a:moveTo>
                <a:lnTo>
                  <a:pt x="8" y="0"/>
                </a:lnTo>
                <a:lnTo>
                  <a:pt x="55" y="91"/>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1">
            <a:extLst>
              <a:ext uri="{FF2B5EF4-FFF2-40B4-BE49-F238E27FC236}">
                <a16:creationId xmlns:a16="http://schemas.microsoft.com/office/drawing/2014/main" id="{167D67FE-8AE0-40D3-9030-4D69A3CBBE11}"/>
              </a:ext>
            </a:extLst>
          </p:cNvPr>
          <p:cNvSpPr>
            <a:spLocks/>
          </p:cNvSpPr>
          <p:nvPr/>
        </p:nvSpPr>
        <p:spPr bwMode="auto">
          <a:xfrm>
            <a:off x="4703763" y="1858963"/>
            <a:ext cx="122237" cy="638175"/>
          </a:xfrm>
          <a:custGeom>
            <a:avLst/>
            <a:gdLst>
              <a:gd name="T0" fmla="*/ 2147483646 w 6"/>
              <a:gd name="T1" fmla="*/ 0 h 84"/>
              <a:gd name="T2" fmla="*/ 2147483646 w 6"/>
              <a:gd name="T3" fmla="*/ 2147483646 h 84"/>
              <a:gd name="T4" fmla="*/ 0 w 6"/>
              <a:gd name="T5" fmla="*/ 2147483646 h 84"/>
              <a:gd name="T6" fmla="*/ 0 60000 65536"/>
              <a:gd name="T7" fmla="*/ 0 60000 65536"/>
              <a:gd name="T8" fmla="*/ 0 60000 65536"/>
            </a:gdLst>
            <a:ahLst/>
            <a:cxnLst>
              <a:cxn ang="T6">
                <a:pos x="T0" y="T1"/>
              </a:cxn>
              <a:cxn ang="T7">
                <a:pos x="T2" y="T3"/>
              </a:cxn>
              <a:cxn ang="T8">
                <a:pos x="T4" y="T5"/>
              </a:cxn>
            </a:cxnLst>
            <a:rect l="0" t="0" r="r" b="b"/>
            <a:pathLst>
              <a:path w="6" h="84">
                <a:moveTo>
                  <a:pt x="6" y="0"/>
                </a:moveTo>
                <a:lnTo>
                  <a:pt x="6" y="8"/>
                </a:lnTo>
                <a:lnTo>
                  <a:pt x="0" y="84"/>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2">
            <a:extLst>
              <a:ext uri="{FF2B5EF4-FFF2-40B4-BE49-F238E27FC236}">
                <a16:creationId xmlns:a16="http://schemas.microsoft.com/office/drawing/2014/main" id="{42B93E8F-FF06-4811-B486-D3C8BA56E8FA}"/>
              </a:ext>
            </a:extLst>
          </p:cNvPr>
          <p:cNvSpPr>
            <a:spLocks noChangeArrowheads="1"/>
          </p:cNvSpPr>
          <p:nvPr/>
        </p:nvSpPr>
        <p:spPr bwMode="auto">
          <a:xfrm>
            <a:off x="5245100" y="1955800"/>
            <a:ext cx="2363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below</a:t>
            </a: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1,100 m</a:t>
            </a:r>
          </a:p>
        </p:txBody>
      </p:sp>
      <p:sp>
        <p:nvSpPr>
          <p:cNvPr id="28" name="Rectangle 23">
            <a:extLst>
              <a:ext uri="{FF2B5EF4-FFF2-40B4-BE49-F238E27FC236}">
                <a16:creationId xmlns:a16="http://schemas.microsoft.com/office/drawing/2014/main" id="{E4185DBA-DF95-4944-A158-F393A6D7C09E}"/>
              </a:ext>
            </a:extLst>
          </p:cNvPr>
          <p:cNvSpPr>
            <a:spLocks noChangeArrowheads="1"/>
          </p:cNvSpPr>
          <p:nvPr/>
        </p:nvSpPr>
        <p:spPr bwMode="auto">
          <a:xfrm>
            <a:off x="5868988" y="2560638"/>
            <a:ext cx="2562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1,100 to 1,800 m</a:t>
            </a:r>
          </a:p>
        </p:txBody>
      </p:sp>
      <p:sp>
        <p:nvSpPr>
          <p:cNvPr id="29" name="Rectangle 24">
            <a:extLst>
              <a:ext uri="{FF2B5EF4-FFF2-40B4-BE49-F238E27FC236}">
                <a16:creationId xmlns:a16="http://schemas.microsoft.com/office/drawing/2014/main" id="{734A10CF-A5C2-437B-A73C-F4A1E39D154D}"/>
              </a:ext>
            </a:extLst>
          </p:cNvPr>
          <p:cNvSpPr>
            <a:spLocks noChangeArrowheads="1"/>
          </p:cNvSpPr>
          <p:nvPr/>
        </p:nvSpPr>
        <p:spPr bwMode="auto">
          <a:xfrm>
            <a:off x="6411913" y="33559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below 1,300 m</a:t>
            </a:r>
          </a:p>
        </p:txBody>
      </p:sp>
      <p:sp>
        <p:nvSpPr>
          <p:cNvPr id="30" name="Rectangle 25">
            <a:extLst>
              <a:ext uri="{FF2B5EF4-FFF2-40B4-BE49-F238E27FC236}">
                <a16:creationId xmlns:a16="http://schemas.microsoft.com/office/drawing/2014/main" id="{016635CA-EEC5-41BC-AF04-CF95059AA407}"/>
              </a:ext>
            </a:extLst>
          </p:cNvPr>
          <p:cNvSpPr>
            <a:spLocks noChangeArrowheads="1"/>
          </p:cNvSpPr>
          <p:nvPr/>
        </p:nvSpPr>
        <p:spPr bwMode="auto">
          <a:xfrm>
            <a:off x="6392863" y="4398963"/>
            <a:ext cx="1645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between 1,300</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and 1,800 m </a:t>
            </a:r>
          </a:p>
        </p:txBody>
      </p:sp>
      <p:sp>
        <p:nvSpPr>
          <p:cNvPr id="31" name="Rectangle 26">
            <a:extLst>
              <a:ext uri="{FF2B5EF4-FFF2-40B4-BE49-F238E27FC236}">
                <a16:creationId xmlns:a16="http://schemas.microsoft.com/office/drawing/2014/main" id="{0D386E12-C4D9-4137-AAE8-B79E949524EB}"/>
              </a:ext>
            </a:extLst>
          </p:cNvPr>
          <p:cNvSpPr>
            <a:spLocks noChangeArrowheads="1"/>
          </p:cNvSpPr>
          <p:nvPr/>
        </p:nvSpPr>
        <p:spPr bwMode="auto">
          <a:xfrm>
            <a:off x="1652588" y="4398963"/>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above 1,800 m</a:t>
            </a:r>
          </a:p>
        </p:txBody>
      </p:sp>
      <p:sp>
        <p:nvSpPr>
          <p:cNvPr id="32" name="Rectangle 27">
            <a:extLst>
              <a:ext uri="{FF2B5EF4-FFF2-40B4-BE49-F238E27FC236}">
                <a16:creationId xmlns:a16="http://schemas.microsoft.com/office/drawing/2014/main" id="{56535CE7-3937-42FD-822E-5B4818965930}"/>
              </a:ext>
            </a:extLst>
          </p:cNvPr>
          <p:cNvSpPr>
            <a:spLocks noChangeArrowheads="1"/>
          </p:cNvSpPr>
          <p:nvPr/>
        </p:nvSpPr>
        <p:spPr bwMode="auto">
          <a:xfrm>
            <a:off x="509290" y="2652713"/>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High altitude meadows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(above</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1,800 m)</a:t>
            </a:r>
          </a:p>
        </p:txBody>
      </p:sp>
      <p:sp>
        <p:nvSpPr>
          <p:cNvPr id="33" name="Rectangle 28">
            <a:extLst>
              <a:ext uri="{FF2B5EF4-FFF2-40B4-BE49-F238E27FC236}">
                <a16:creationId xmlns:a16="http://schemas.microsoft.com/office/drawing/2014/main" id="{5A869F73-58B3-4788-9D4B-708CB844CF3F}"/>
              </a:ext>
            </a:extLst>
          </p:cNvPr>
          <p:cNvSpPr>
            <a:spLocks noChangeArrowheads="1"/>
          </p:cNvSpPr>
          <p:nvPr/>
        </p:nvSpPr>
        <p:spPr bwMode="auto">
          <a:xfrm>
            <a:off x="1685925" y="2281238"/>
            <a:ext cx="14605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1-cut-meadows</a:t>
            </a:r>
          </a:p>
        </p:txBody>
      </p:sp>
      <p:sp>
        <p:nvSpPr>
          <p:cNvPr id="34" name="Rectangle 29">
            <a:extLst>
              <a:ext uri="{FF2B5EF4-FFF2-40B4-BE49-F238E27FC236}">
                <a16:creationId xmlns:a16="http://schemas.microsoft.com/office/drawing/2014/main" id="{E883BF99-1C8C-48EB-93BF-FDA0355BE70F}"/>
              </a:ext>
            </a:extLst>
          </p:cNvPr>
          <p:cNvSpPr>
            <a:spLocks noChangeArrowheads="1"/>
          </p:cNvSpPr>
          <p:nvPr/>
        </p:nvSpPr>
        <p:spPr bwMode="auto">
          <a:xfrm>
            <a:off x="4586288" y="1584325"/>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Silage maize</a:t>
            </a:r>
          </a:p>
        </p:txBody>
      </p:sp>
      <p:sp>
        <p:nvSpPr>
          <p:cNvPr id="35" name="Rectangle 30">
            <a:extLst>
              <a:ext uri="{FF2B5EF4-FFF2-40B4-BE49-F238E27FC236}">
                <a16:creationId xmlns:a16="http://schemas.microsoft.com/office/drawing/2014/main" id="{8C2DE65E-48C6-41B1-8BD2-633148A68478}"/>
              </a:ext>
            </a:extLst>
          </p:cNvPr>
          <p:cNvSpPr>
            <a:spLocks noChangeArrowheads="1"/>
          </p:cNvSpPr>
          <p:nvPr/>
        </p:nvSpPr>
        <p:spPr bwMode="auto">
          <a:xfrm>
            <a:off x="2116138" y="1712913"/>
            <a:ext cx="19654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Temporary meadows</a:t>
            </a:r>
          </a:p>
        </p:txBody>
      </p:sp>
      <p:sp>
        <p:nvSpPr>
          <p:cNvPr id="36" name="Rectangle 31">
            <a:extLst>
              <a:ext uri="{FF2B5EF4-FFF2-40B4-BE49-F238E27FC236}">
                <a16:creationId xmlns:a16="http://schemas.microsoft.com/office/drawing/2014/main" id="{33417F76-AF61-4DE8-B7D4-9B0AB89B86DB}"/>
              </a:ext>
            </a:extLst>
          </p:cNvPr>
          <p:cNvSpPr>
            <a:spLocks noChangeArrowheads="1"/>
          </p:cNvSpPr>
          <p:nvPr/>
        </p:nvSpPr>
        <p:spPr bwMode="auto">
          <a:xfrm>
            <a:off x="1879600" y="1982788"/>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Home pastures</a:t>
            </a:r>
          </a:p>
        </p:txBody>
      </p:sp>
    </p:spTree>
    <p:extLst>
      <p:ext uri="{BB962C8B-B14F-4D97-AF65-F5344CB8AC3E}">
        <p14:creationId xmlns:p14="http://schemas.microsoft.com/office/powerpoint/2010/main" val="2108531963"/>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Contribution of grasslands to the overall forage production in South Tyrol</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0" name="Text Box 3">
            <a:extLst>
              <a:ext uri="{FF2B5EF4-FFF2-40B4-BE49-F238E27FC236}">
                <a16:creationId xmlns:a16="http://schemas.microsoft.com/office/drawing/2014/main" id="{A5B12A8F-F1B0-4B2B-8354-BE5498728CBD}"/>
              </a:ext>
            </a:extLst>
          </p:cNvPr>
          <p:cNvSpPr txBox="1">
            <a:spLocks noChangeArrowheads="1"/>
          </p:cNvSpPr>
          <p:nvPr/>
        </p:nvSpPr>
        <p:spPr bwMode="auto">
          <a:xfrm>
            <a:off x="436883" y="6467604"/>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Source: Peratoner </a:t>
            </a:r>
            <a:r>
              <a:rPr kumimoji="0" lang="en-GB" altLang="en-US" sz="1600" b="0" i="1"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6" name="Freeform 3">
            <a:extLst>
              <a:ext uri="{FF2B5EF4-FFF2-40B4-BE49-F238E27FC236}">
                <a16:creationId xmlns:a16="http://schemas.microsoft.com/office/drawing/2014/main" id="{EF58D842-0518-408B-831A-E9BC10A180B8}"/>
              </a:ext>
            </a:extLst>
          </p:cNvPr>
          <p:cNvSpPr>
            <a:spLocks/>
          </p:cNvSpPr>
          <p:nvPr/>
        </p:nvSpPr>
        <p:spPr bwMode="auto">
          <a:xfrm>
            <a:off x="4033838" y="2111250"/>
            <a:ext cx="1355725" cy="1647825"/>
          </a:xfrm>
          <a:custGeom>
            <a:avLst/>
            <a:gdLst>
              <a:gd name="T0" fmla="*/ 2147483646 w 60"/>
              <a:gd name="T1" fmla="*/ 2147483646 h 73"/>
              <a:gd name="T2" fmla="*/ 0 w 60"/>
              <a:gd name="T3" fmla="*/ 0 h 73"/>
              <a:gd name="T4" fmla="*/ 0 w 60"/>
              <a:gd name="T5" fmla="*/ 2147483646 h 73"/>
              <a:gd name="T6" fmla="*/ 2147483646 w 60"/>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73">
                <a:moveTo>
                  <a:pt x="60" y="32"/>
                </a:moveTo>
                <a:cubicBezTo>
                  <a:pt x="47" y="12"/>
                  <a:pt x="24" y="0"/>
                  <a:pt x="0" y="0"/>
                </a:cubicBezTo>
                <a:lnTo>
                  <a:pt x="0" y="73"/>
                </a:lnTo>
                <a:lnTo>
                  <a:pt x="60" y="32"/>
                </a:lnTo>
                <a:close/>
              </a:path>
            </a:pathLst>
          </a:custGeom>
          <a:solidFill>
            <a:srgbClr val="0033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0E1623DE-5525-48F8-AD5E-31DEC47A12C0}"/>
              </a:ext>
            </a:extLst>
          </p:cNvPr>
          <p:cNvSpPr>
            <a:spLocks/>
          </p:cNvSpPr>
          <p:nvPr/>
        </p:nvSpPr>
        <p:spPr bwMode="auto">
          <a:xfrm>
            <a:off x="4033838" y="2833563"/>
            <a:ext cx="1490662" cy="925512"/>
          </a:xfrm>
          <a:custGeom>
            <a:avLst/>
            <a:gdLst>
              <a:gd name="T0" fmla="*/ 2147483646 w 66"/>
              <a:gd name="T1" fmla="*/ 2147483646 h 41"/>
              <a:gd name="T2" fmla="*/ 2147483646 w 66"/>
              <a:gd name="T3" fmla="*/ 0 h 41"/>
              <a:gd name="T4" fmla="*/ 0 w 66"/>
              <a:gd name="T5" fmla="*/ 2147483646 h 41"/>
              <a:gd name="T6" fmla="*/ 2147483646 w 66"/>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1">
                <a:moveTo>
                  <a:pt x="66" y="9"/>
                </a:moveTo>
                <a:cubicBezTo>
                  <a:pt x="64" y="6"/>
                  <a:pt x="62" y="3"/>
                  <a:pt x="60" y="0"/>
                </a:cubicBezTo>
                <a:lnTo>
                  <a:pt x="0" y="41"/>
                </a:lnTo>
                <a:lnTo>
                  <a:pt x="66" y="9"/>
                </a:lnTo>
                <a:close/>
              </a:path>
            </a:pathLst>
          </a:custGeom>
          <a:solidFill>
            <a:srgbClr val="00808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53092ECF-F614-4152-B5D2-769F5442CFC7}"/>
              </a:ext>
            </a:extLst>
          </p:cNvPr>
          <p:cNvSpPr>
            <a:spLocks/>
          </p:cNvSpPr>
          <p:nvPr/>
        </p:nvSpPr>
        <p:spPr bwMode="auto">
          <a:xfrm>
            <a:off x="4033838" y="3036763"/>
            <a:ext cx="1516062" cy="722312"/>
          </a:xfrm>
          <a:custGeom>
            <a:avLst/>
            <a:gdLst>
              <a:gd name="T0" fmla="*/ 2147483646 w 403"/>
              <a:gd name="T1" fmla="*/ 2147483646 h 192"/>
              <a:gd name="T2" fmla="*/ 2147483646 w 403"/>
              <a:gd name="T3" fmla="*/ 0 h 192"/>
              <a:gd name="T4" fmla="*/ 0 w 403"/>
              <a:gd name="T5" fmla="*/ 2147483646 h 192"/>
              <a:gd name="T6" fmla="*/ 2147483646 w 403"/>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 h="192">
                <a:moveTo>
                  <a:pt x="403" y="17"/>
                </a:moveTo>
                <a:cubicBezTo>
                  <a:pt x="403" y="11"/>
                  <a:pt x="396" y="6"/>
                  <a:pt x="396" y="0"/>
                </a:cubicBezTo>
                <a:lnTo>
                  <a:pt x="0" y="192"/>
                </a:lnTo>
                <a:lnTo>
                  <a:pt x="403" y="17"/>
                </a:lnTo>
                <a:close/>
              </a:path>
            </a:pathLst>
          </a:custGeom>
          <a:solidFill>
            <a:srgbClr val="99CCFF"/>
          </a:solidFill>
          <a:ln w="317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86C5BDBD-9295-4873-B7CF-DEBD4657497C}"/>
              </a:ext>
            </a:extLst>
          </p:cNvPr>
          <p:cNvSpPr>
            <a:spLocks/>
          </p:cNvSpPr>
          <p:nvPr/>
        </p:nvSpPr>
        <p:spPr bwMode="auto">
          <a:xfrm>
            <a:off x="4049713" y="3105025"/>
            <a:ext cx="1579562" cy="654050"/>
          </a:xfrm>
          <a:custGeom>
            <a:avLst/>
            <a:gdLst>
              <a:gd name="T0" fmla="*/ 2147483646 w 70"/>
              <a:gd name="T1" fmla="*/ 2147483646 h 29"/>
              <a:gd name="T2" fmla="*/ 2147483646 w 70"/>
              <a:gd name="T3" fmla="*/ 0 h 29"/>
              <a:gd name="T4" fmla="*/ 0 w 70"/>
              <a:gd name="T5" fmla="*/ 2147483646 h 29"/>
              <a:gd name="T6" fmla="*/ 2147483646 w 70"/>
              <a:gd name="T7" fmla="*/ 214748364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29">
                <a:moveTo>
                  <a:pt x="70" y="8"/>
                </a:moveTo>
                <a:cubicBezTo>
                  <a:pt x="69" y="5"/>
                  <a:pt x="68" y="2"/>
                  <a:pt x="66" y="0"/>
                </a:cubicBezTo>
                <a:lnTo>
                  <a:pt x="0" y="29"/>
                </a:lnTo>
                <a:lnTo>
                  <a:pt x="70" y="8"/>
                </a:lnTo>
                <a:close/>
              </a:path>
            </a:pathLst>
          </a:custGeom>
          <a:solidFill>
            <a:srgbClr val="FF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B743D2C9-51D5-4C29-B27A-383811454E02}"/>
              </a:ext>
            </a:extLst>
          </p:cNvPr>
          <p:cNvSpPr>
            <a:spLocks/>
          </p:cNvSpPr>
          <p:nvPr/>
        </p:nvSpPr>
        <p:spPr bwMode="auto">
          <a:xfrm>
            <a:off x="4049713" y="3286000"/>
            <a:ext cx="1625600" cy="473075"/>
          </a:xfrm>
          <a:custGeom>
            <a:avLst/>
            <a:gdLst>
              <a:gd name="T0" fmla="*/ 2147483646 w 72"/>
              <a:gd name="T1" fmla="*/ 2147483646 h 21"/>
              <a:gd name="T2" fmla="*/ 2147483646 w 72"/>
              <a:gd name="T3" fmla="*/ 0 h 21"/>
              <a:gd name="T4" fmla="*/ 0 w 72"/>
              <a:gd name="T5" fmla="*/ 2147483646 h 21"/>
              <a:gd name="T6" fmla="*/ 2147483646 w 72"/>
              <a:gd name="T7" fmla="*/ 214748364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1">
                <a:moveTo>
                  <a:pt x="72" y="15"/>
                </a:moveTo>
                <a:cubicBezTo>
                  <a:pt x="72" y="10"/>
                  <a:pt x="71" y="5"/>
                  <a:pt x="70" y="0"/>
                </a:cubicBezTo>
                <a:lnTo>
                  <a:pt x="0" y="21"/>
                </a:lnTo>
                <a:lnTo>
                  <a:pt x="72" y="15"/>
                </a:lnTo>
                <a:close/>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255BB509-E11B-4AD3-BBA7-EB35D19793E7}"/>
              </a:ext>
            </a:extLst>
          </p:cNvPr>
          <p:cNvSpPr>
            <a:spLocks/>
          </p:cNvSpPr>
          <p:nvPr/>
        </p:nvSpPr>
        <p:spPr bwMode="auto">
          <a:xfrm>
            <a:off x="4049713" y="3624138"/>
            <a:ext cx="1647825" cy="134937"/>
          </a:xfrm>
          <a:custGeom>
            <a:avLst/>
            <a:gdLst>
              <a:gd name="T0" fmla="*/ 2147483646 w 73"/>
              <a:gd name="T1" fmla="*/ 2147483646 h 6"/>
              <a:gd name="T2" fmla="*/ 2147483646 w 73"/>
              <a:gd name="T3" fmla="*/ 2147483646 h 6"/>
              <a:gd name="T4" fmla="*/ 2147483646 w 73"/>
              <a:gd name="T5" fmla="*/ 0 h 6"/>
              <a:gd name="T6" fmla="*/ 0 w 73"/>
              <a:gd name="T7" fmla="*/ 2147483646 h 6"/>
              <a:gd name="T8" fmla="*/ 2147483646 w 7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6">
                <a:moveTo>
                  <a:pt x="72" y="6"/>
                </a:moveTo>
                <a:cubicBezTo>
                  <a:pt x="72" y="6"/>
                  <a:pt x="73" y="6"/>
                  <a:pt x="73" y="6"/>
                </a:cubicBezTo>
                <a:cubicBezTo>
                  <a:pt x="73" y="4"/>
                  <a:pt x="72" y="2"/>
                  <a:pt x="72" y="0"/>
                </a:cubicBezTo>
                <a:lnTo>
                  <a:pt x="0" y="6"/>
                </a:lnTo>
                <a:lnTo>
                  <a:pt x="72" y="6"/>
                </a:lnTo>
                <a:close/>
              </a:path>
            </a:pathLst>
          </a:custGeom>
          <a:solidFill>
            <a:srgbClr val="0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9">
            <a:extLst>
              <a:ext uri="{FF2B5EF4-FFF2-40B4-BE49-F238E27FC236}">
                <a16:creationId xmlns:a16="http://schemas.microsoft.com/office/drawing/2014/main" id="{A03D52D1-755C-49E0-859D-5CA2822F6D30}"/>
              </a:ext>
            </a:extLst>
          </p:cNvPr>
          <p:cNvSpPr>
            <a:spLocks/>
          </p:cNvSpPr>
          <p:nvPr/>
        </p:nvSpPr>
        <p:spPr bwMode="auto">
          <a:xfrm>
            <a:off x="2649538" y="3759075"/>
            <a:ext cx="3025775" cy="1625600"/>
          </a:xfrm>
          <a:custGeom>
            <a:avLst/>
            <a:gdLst>
              <a:gd name="T0" fmla="*/ 0 w 134"/>
              <a:gd name="T1" fmla="*/ 2147483646 h 72"/>
              <a:gd name="T2" fmla="*/ 2147483646 w 134"/>
              <a:gd name="T3" fmla="*/ 2147483646 h 72"/>
              <a:gd name="T4" fmla="*/ 2147483646 w 134"/>
              <a:gd name="T5" fmla="*/ 0 h 72"/>
              <a:gd name="T6" fmla="*/ 2147483646 w 134"/>
              <a:gd name="T7" fmla="*/ 0 h 72"/>
              <a:gd name="T8" fmla="*/ 0 w 134"/>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72">
                <a:moveTo>
                  <a:pt x="0" y="40"/>
                </a:moveTo>
                <a:cubicBezTo>
                  <a:pt x="14" y="60"/>
                  <a:pt x="37" y="72"/>
                  <a:pt x="62" y="72"/>
                </a:cubicBezTo>
                <a:cubicBezTo>
                  <a:pt x="101" y="72"/>
                  <a:pt x="134" y="40"/>
                  <a:pt x="134" y="0"/>
                </a:cubicBezTo>
                <a:lnTo>
                  <a:pt x="62" y="0"/>
                </a:lnTo>
                <a:lnTo>
                  <a:pt x="0" y="40"/>
                </a:lnTo>
                <a:close/>
              </a:path>
            </a:pathLst>
          </a:custGeom>
          <a:solidFill>
            <a:srgbClr val="99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0">
            <a:extLst>
              <a:ext uri="{FF2B5EF4-FFF2-40B4-BE49-F238E27FC236}">
                <a16:creationId xmlns:a16="http://schemas.microsoft.com/office/drawing/2014/main" id="{542D2171-6432-4239-AC10-02752657B3CA}"/>
              </a:ext>
            </a:extLst>
          </p:cNvPr>
          <p:cNvSpPr>
            <a:spLocks/>
          </p:cNvSpPr>
          <p:nvPr/>
        </p:nvSpPr>
        <p:spPr bwMode="auto">
          <a:xfrm>
            <a:off x="2378075" y="2336675"/>
            <a:ext cx="1671638" cy="2325688"/>
          </a:xfrm>
          <a:custGeom>
            <a:avLst/>
            <a:gdLst>
              <a:gd name="T0" fmla="*/ 2147483646 w 74"/>
              <a:gd name="T1" fmla="*/ 0 h 103"/>
              <a:gd name="T2" fmla="*/ 2147483646 w 74"/>
              <a:gd name="T3" fmla="*/ 2147483646 h 103"/>
              <a:gd name="T4" fmla="*/ 2147483646 w 74"/>
              <a:gd name="T5" fmla="*/ 2147483646 h 103"/>
              <a:gd name="T6" fmla="*/ 2147483646 w 74"/>
              <a:gd name="T7" fmla="*/ 2147483646 h 103"/>
              <a:gd name="T8" fmla="*/ 2147483646 w 74"/>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3">
                <a:moveTo>
                  <a:pt x="37" y="0"/>
                </a:moveTo>
                <a:cubicBezTo>
                  <a:pt x="14" y="13"/>
                  <a:pt x="1" y="37"/>
                  <a:pt x="1" y="62"/>
                </a:cubicBezTo>
                <a:cubicBezTo>
                  <a:pt x="0" y="77"/>
                  <a:pt x="5" y="91"/>
                  <a:pt x="12" y="103"/>
                </a:cubicBezTo>
                <a:lnTo>
                  <a:pt x="74" y="63"/>
                </a:lnTo>
                <a:lnTo>
                  <a:pt x="37" y="0"/>
                </a:lnTo>
                <a:close/>
              </a:path>
            </a:pathLst>
          </a:custGeom>
          <a:solidFill>
            <a:srgbClr val="8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
            <a:extLst>
              <a:ext uri="{FF2B5EF4-FFF2-40B4-BE49-F238E27FC236}">
                <a16:creationId xmlns:a16="http://schemas.microsoft.com/office/drawing/2014/main" id="{B77E68F5-3C97-428A-B92B-CBE187F2B001}"/>
              </a:ext>
            </a:extLst>
          </p:cNvPr>
          <p:cNvSpPr>
            <a:spLocks/>
          </p:cNvSpPr>
          <p:nvPr/>
        </p:nvSpPr>
        <p:spPr bwMode="auto">
          <a:xfrm>
            <a:off x="3213100" y="2157288"/>
            <a:ext cx="836613" cy="1601787"/>
          </a:xfrm>
          <a:custGeom>
            <a:avLst/>
            <a:gdLst>
              <a:gd name="T0" fmla="*/ 2147483646 w 37"/>
              <a:gd name="T1" fmla="*/ 0 h 71"/>
              <a:gd name="T2" fmla="*/ 0 w 37"/>
              <a:gd name="T3" fmla="*/ 2147483646 h 71"/>
              <a:gd name="T4" fmla="*/ 2147483646 w 37"/>
              <a:gd name="T5" fmla="*/ 2147483646 h 71"/>
              <a:gd name="T6" fmla="*/ 2147483646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a:moveTo>
                  <a:pt x="16" y="0"/>
                </a:moveTo>
                <a:cubicBezTo>
                  <a:pt x="11" y="2"/>
                  <a:pt x="5" y="4"/>
                  <a:pt x="0" y="8"/>
                </a:cubicBezTo>
                <a:lnTo>
                  <a:pt x="37" y="71"/>
                </a:lnTo>
                <a:lnTo>
                  <a:pt x="16" y="0"/>
                </a:lnTo>
                <a:close/>
              </a:path>
            </a:pathLst>
          </a:custGeom>
          <a:solidFill>
            <a:srgbClr val="FF99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2">
            <a:extLst>
              <a:ext uri="{FF2B5EF4-FFF2-40B4-BE49-F238E27FC236}">
                <a16:creationId xmlns:a16="http://schemas.microsoft.com/office/drawing/2014/main" id="{CFF2EF25-9EB0-456C-B352-FD5BAC19CF4E}"/>
              </a:ext>
            </a:extLst>
          </p:cNvPr>
          <p:cNvSpPr>
            <a:spLocks/>
          </p:cNvSpPr>
          <p:nvPr/>
        </p:nvSpPr>
        <p:spPr bwMode="auto">
          <a:xfrm>
            <a:off x="3575050" y="2111250"/>
            <a:ext cx="474663" cy="1647825"/>
          </a:xfrm>
          <a:custGeom>
            <a:avLst/>
            <a:gdLst>
              <a:gd name="T0" fmla="*/ 2147483646 w 21"/>
              <a:gd name="T1" fmla="*/ 0 h 73"/>
              <a:gd name="T2" fmla="*/ 0 w 21"/>
              <a:gd name="T3" fmla="*/ 2147483646 h 73"/>
              <a:gd name="T4" fmla="*/ 2147483646 w 21"/>
              <a:gd name="T5" fmla="*/ 2147483646 h 73"/>
              <a:gd name="T6" fmla="*/ 2147483646 w 2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73">
                <a:moveTo>
                  <a:pt x="20" y="0"/>
                </a:moveTo>
                <a:cubicBezTo>
                  <a:pt x="14" y="0"/>
                  <a:pt x="7" y="0"/>
                  <a:pt x="0" y="2"/>
                </a:cubicBezTo>
                <a:lnTo>
                  <a:pt x="21" y="73"/>
                </a:lnTo>
                <a:lnTo>
                  <a:pt x="20" y="0"/>
                </a:lnTo>
                <a:close/>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82DD9058-54A0-48A7-847B-DB3E41A5D1F0}"/>
              </a:ext>
            </a:extLst>
          </p:cNvPr>
          <p:cNvSpPr>
            <a:spLocks/>
          </p:cNvSpPr>
          <p:nvPr/>
        </p:nvSpPr>
        <p:spPr bwMode="auto">
          <a:xfrm>
            <a:off x="5472113" y="1533400"/>
            <a:ext cx="944562" cy="1412875"/>
          </a:xfrm>
          <a:custGeom>
            <a:avLst/>
            <a:gdLst>
              <a:gd name="T0" fmla="*/ 2147483646 w 18"/>
              <a:gd name="T1" fmla="*/ 0 h 59"/>
              <a:gd name="T2" fmla="*/ 2147483646 w 18"/>
              <a:gd name="T3" fmla="*/ 0 h 59"/>
              <a:gd name="T4" fmla="*/ 0 w 18"/>
              <a:gd name="T5" fmla="*/ 2147483646 h 59"/>
              <a:gd name="T6" fmla="*/ 0 60000 65536"/>
              <a:gd name="T7" fmla="*/ 0 60000 65536"/>
              <a:gd name="T8" fmla="*/ 0 60000 65536"/>
            </a:gdLst>
            <a:ahLst/>
            <a:cxnLst>
              <a:cxn ang="T6">
                <a:pos x="T0" y="T1"/>
              </a:cxn>
              <a:cxn ang="T7">
                <a:pos x="T2" y="T3"/>
              </a:cxn>
              <a:cxn ang="T8">
                <a:pos x="T4" y="T5"/>
              </a:cxn>
            </a:cxnLst>
            <a:rect l="0" t="0" r="r" b="b"/>
            <a:pathLst>
              <a:path w="18" h="59">
                <a:moveTo>
                  <a:pt x="18" y="0"/>
                </a:moveTo>
                <a:lnTo>
                  <a:pt x="14" y="0"/>
                </a:lnTo>
                <a:lnTo>
                  <a:pt x="0" y="59"/>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4C4F3CA5-2A0D-499F-8F02-881D042F59E1}"/>
              </a:ext>
            </a:extLst>
          </p:cNvPr>
          <p:cNvSpPr>
            <a:spLocks/>
          </p:cNvSpPr>
          <p:nvPr/>
        </p:nvSpPr>
        <p:spPr bwMode="auto">
          <a:xfrm>
            <a:off x="5538788" y="2336675"/>
            <a:ext cx="1052512" cy="730250"/>
          </a:xfrm>
          <a:custGeom>
            <a:avLst/>
            <a:gdLst>
              <a:gd name="T0" fmla="*/ 2147483646 w 16"/>
              <a:gd name="T1" fmla="*/ 0 h 38"/>
              <a:gd name="T2" fmla="*/ 2147483646 w 16"/>
              <a:gd name="T3" fmla="*/ 0 h 38"/>
              <a:gd name="T4" fmla="*/ 0 w 16"/>
              <a:gd name="T5" fmla="*/ 2147483646 h 38"/>
              <a:gd name="T6" fmla="*/ 0 60000 65536"/>
              <a:gd name="T7" fmla="*/ 0 60000 65536"/>
              <a:gd name="T8" fmla="*/ 0 60000 65536"/>
            </a:gdLst>
            <a:ahLst/>
            <a:cxnLst>
              <a:cxn ang="T6">
                <a:pos x="T0" y="T1"/>
              </a:cxn>
              <a:cxn ang="T7">
                <a:pos x="T2" y="T3"/>
              </a:cxn>
              <a:cxn ang="T8">
                <a:pos x="T4" y="T5"/>
              </a:cxn>
            </a:cxnLst>
            <a:rect l="0" t="0" r="r" b="b"/>
            <a:pathLst>
              <a:path w="16" h="38">
                <a:moveTo>
                  <a:pt x="16" y="0"/>
                </a:moveTo>
                <a:lnTo>
                  <a:pt x="12" y="0"/>
                </a:lnTo>
                <a:lnTo>
                  <a:pt x="0" y="38"/>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C9BFE7A0-F201-41F3-9EFA-36D6CC9D2E94}"/>
              </a:ext>
            </a:extLst>
          </p:cNvPr>
          <p:cNvSpPr>
            <a:spLocks/>
          </p:cNvSpPr>
          <p:nvPr/>
        </p:nvSpPr>
        <p:spPr bwMode="auto">
          <a:xfrm>
            <a:off x="5607050" y="3066925"/>
            <a:ext cx="644525" cy="128588"/>
          </a:xfrm>
          <a:custGeom>
            <a:avLst/>
            <a:gdLst>
              <a:gd name="T0" fmla="*/ 2147483646 w 17"/>
              <a:gd name="T1" fmla="*/ 0 h 11"/>
              <a:gd name="T2" fmla="*/ 2147483646 w 17"/>
              <a:gd name="T3" fmla="*/ 0 h 11"/>
              <a:gd name="T4" fmla="*/ 0 w 17"/>
              <a:gd name="T5" fmla="*/ 2147483646 h 11"/>
              <a:gd name="T6" fmla="*/ 0 60000 65536"/>
              <a:gd name="T7" fmla="*/ 0 60000 65536"/>
              <a:gd name="T8" fmla="*/ 0 60000 65536"/>
            </a:gdLst>
            <a:ahLst/>
            <a:cxnLst>
              <a:cxn ang="T6">
                <a:pos x="T0" y="T1"/>
              </a:cxn>
              <a:cxn ang="T7">
                <a:pos x="T2" y="T3"/>
              </a:cxn>
              <a:cxn ang="T8">
                <a:pos x="T4" y="T5"/>
              </a:cxn>
            </a:cxnLst>
            <a:rect l="0" t="0" r="r" b="b"/>
            <a:pathLst>
              <a:path w="17" h="11">
                <a:moveTo>
                  <a:pt x="17" y="0"/>
                </a:moveTo>
                <a:lnTo>
                  <a:pt x="13" y="0"/>
                </a:lnTo>
                <a:lnTo>
                  <a:pt x="0" y="11"/>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76CB63D5-86BA-4D38-931F-96D89030A21B}"/>
              </a:ext>
            </a:extLst>
          </p:cNvPr>
          <p:cNvSpPr>
            <a:spLocks/>
          </p:cNvSpPr>
          <p:nvPr/>
        </p:nvSpPr>
        <p:spPr bwMode="auto">
          <a:xfrm>
            <a:off x="5659438" y="3451100"/>
            <a:ext cx="225425" cy="66675"/>
          </a:xfrm>
          <a:custGeom>
            <a:avLst/>
            <a:gdLst>
              <a:gd name="T0" fmla="*/ 2147483646 w 10"/>
              <a:gd name="T1" fmla="*/ 2147483646 h 3"/>
              <a:gd name="T2" fmla="*/ 2147483646 w 10"/>
              <a:gd name="T3" fmla="*/ 2147483646 h 3"/>
              <a:gd name="T4" fmla="*/ 0 w 10"/>
              <a:gd name="T5" fmla="*/ 0 h 3"/>
              <a:gd name="T6" fmla="*/ 0 60000 65536"/>
              <a:gd name="T7" fmla="*/ 0 60000 65536"/>
              <a:gd name="T8" fmla="*/ 0 60000 65536"/>
            </a:gdLst>
            <a:ahLst/>
            <a:cxnLst>
              <a:cxn ang="T6">
                <a:pos x="T0" y="T1"/>
              </a:cxn>
              <a:cxn ang="T7">
                <a:pos x="T2" y="T3"/>
              </a:cxn>
              <a:cxn ang="T8">
                <a:pos x="T4" y="T5"/>
              </a:cxn>
            </a:cxnLst>
            <a:rect l="0" t="0" r="r" b="b"/>
            <a:pathLst>
              <a:path w="10" h="3">
                <a:moveTo>
                  <a:pt x="10" y="3"/>
                </a:moveTo>
                <a:lnTo>
                  <a:pt x="6" y="3"/>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5DD85CC1-34FF-438D-8722-9B45CAF675C0}"/>
              </a:ext>
            </a:extLst>
          </p:cNvPr>
          <p:cNvSpPr>
            <a:spLocks/>
          </p:cNvSpPr>
          <p:nvPr/>
        </p:nvSpPr>
        <p:spPr bwMode="auto">
          <a:xfrm>
            <a:off x="5689600" y="3698750"/>
            <a:ext cx="271463" cy="474663"/>
          </a:xfrm>
          <a:custGeom>
            <a:avLst/>
            <a:gdLst>
              <a:gd name="T0" fmla="*/ 2147483646 w 12"/>
              <a:gd name="T1" fmla="*/ 2147483646 h 21"/>
              <a:gd name="T2" fmla="*/ 2147483646 w 12"/>
              <a:gd name="T3" fmla="*/ 2147483646 h 21"/>
              <a:gd name="T4" fmla="*/ 0 w 12"/>
              <a:gd name="T5" fmla="*/ 0 h 21"/>
              <a:gd name="T6" fmla="*/ 0 60000 65536"/>
              <a:gd name="T7" fmla="*/ 0 60000 65536"/>
              <a:gd name="T8" fmla="*/ 0 60000 65536"/>
            </a:gdLst>
            <a:ahLst/>
            <a:cxnLst>
              <a:cxn ang="T6">
                <a:pos x="T0" y="T1"/>
              </a:cxn>
              <a:cxn ang="T7">
                <a:pos x="T2" y="T3"/>
              </a:cxn>
              <a:cxn ang="T8">
                <a:pos x="T4" y="T5"/>
              </a:cxn>
            </a:cxnLst>
            <a:rect l="0" t="0" r="r" b="b"/>
            <a:pathLst>
              <a:path w="12" h="21">
                <a:moveTo>
                  <a:pt x="12" y="21"/>
                </a:moveTo>
                <a:lnTo>
                  <a:pt x="8" y="21"/>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B89CDBA1-A54E-483C-B5F8-0D2BBDA36C5C}"/>
              </a:ext>
            </a:extLst>
          </p:cNvPr>
          <p:cNvSpPr>
            <a:spLocks/>
          </p:cNvSpPr>
          <p:nvPr/>
        </p:nvSpPr>
        <p:spPr bwMode="auto">
          <a:xfrm>
            <a:off x="3236913" y="2119188"/>
            <a:ext cx="157162" cy="112712"/>
          </a:xfrm>
          <a:custGeom>
            <a:avLst/>
            <a:gdLst>
              <a:gd name="T0" fmla="*/ 0 w 7"/>
              <a:gd name="T1" fmla="*/ 0 h 5"/>
              <a:gd name="T2" fmla="*/ 2147483646 w 7"/>
              <a:gd name="T3" fmla="*/ 0 h 5"/>
              <a:gd name="T4" fmla="*/ 2147483646 w 7"/>
              <a:gd name="T5" fmla="*/ 2147483646 h 5"/>
              <a:gd name="T6" fmla="*/ 0 60000 65536"/>
              <a:gd name="T7" fmla="*/ 0 60000 65536"/>
              <a:gd name="T8" fmla="*/ 0 60000 65536"/>
            </a:gdLst>
            <a:ahLst/>
            <a:cxnLst>
              <a:cxn ang="T6">
                <a:pos x="T0" y="T1"/>
              </a:cxn>
              <a:cxn ang="T7">
                <a:pos x="T2" y="T3"/>
              </a:cxn>
              <a:cxn ang="T8">
                <a:pos x="T4" y="T5"/>
              </a:cxn>
            </a:cxnLst>
            <a:rect l="0" t="0" r="r" b="b"/>
            <a:pathLst>
              <a:path w="7" h="5">
                <a:moveTo>
                  <a:pt x="0" y="0"/>
                </a:moveTo>
                <a:lnTo>
                  <a:pt x="4" y="0"/>
                </a:lnTo>
                <a:lnTo>
                  <a:pt x="7" y="5"/>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F5A7F639-7803-4154-8558-0E68FF40FDD9}"/>
              </a:ext>
            </a:extLst>
          </p:cNvPr>
          <p:cNvSpPr>
            <a:spLocks/>
          </p:cNvSpPr>
          <p:nvPr/>
        </p:nvSpPr>
        <p:spPr bwMode="auto">
          <a:xfrm>
            <a:off x="3687763" y="1396875"/>
            <a:ext cx="134937" cy="722313"/>
          </a:xfrm>
          <a:custGeom>
            <a:avLst/>
            <a:gdLst>
              <a:gd name="T0" fmla="*/ 0 w 6"/>
              <a:gd name="T1" fmla="*/ 0 h 32"/>
              <a:gd name="T2" fmla="*/ 2147483646 w 6"/>
              <a:gd name="T3" fmla="*/ 0 h 32"/>
              <a:gd name="T4" fmla="*/ 2147483646 w 6"/>
              <a:gd name="T5" fmla="*/ 2147483646 h 32"/>
              <a:gd name="T6" fmla="*/ 0 60000 65536"/>
              <a:gd name="T7" fmla="*/ 0 60000 65536"/>
              <a:gd name="T8" fmla="*/ 0 60000 65536"/>
            </a:gdLst>
            <a:ahLst/>
            <a:cxnLst>
              <a:cxn ang="T6">
                <a:pos x="T0" y="T1"/>
              </a:cxn>
              <a:cxn ang="T7">
                <a:pos x="T2" y="T3"/>
              </a:cxn>
              <a:cxn ang="T8">
                <a:pos x="T4" y="T5"/>
              </a:cxn>
            </a:cxnLst>
            <a:rect l="0" t="0" r="r" b="b"/>
            <a:pathLst>
              <a:path w="6" h="32">
                <a:moveTo>
                  <a:pt x="0" y="0"/>
                </a:moveTo>
                <a:lnTo>
                  <a:pt x="4" y="0"/>
                </a:lnTo>
                <a:lnTo>
                  <a:pt x="6" y="32"/>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0">
            <a:extLst>
              <a:ext uri="{FF2B5EF4-FFF2-40B4-BE49-F238E27FC236}">
                <a16:creationId xmlns:a16="http://schemas.microsoft.com/office/drawing/2014/main" id="{84DD1CE4-D499-41D2-B216-5068DB01610D}"/>
              </a:ext>
            </a:extLst>
          </p:cNvPr>
          <p:cNvSpPr>
            <a:spLocks noChangeArrowheads="1"/>
          </p:cNvSpPr>
          <p:nvPr/>
        </p:nvSpPr>
        <p:spPr bwMode="auto">
          <a:xfrm>
            <a:off x="6251575" y="2928813"/>
            <a:ext cx="14194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Home pastures</a:t>
            </a:r>
          </a:p>
        </p:txBody>
      </p:sp>
      <p:sp>
        <p:nvSpPr>
          <p:cNvPr id="27" name="Rectangle 21">
            <a:extLst>
              <a:ext uri="{FF2B5EF4-FFF2-40B4-BE49-F238E27FC236}">
                <a16:creationId xmlns:a16="http://schemas.microsoft.com/office/drawing/2014/main" id="{21CC5A17-A8CD-4533-8E8E-B8975A3BDA3D}"/>
              </a:ext>
            </a:extLst>
          </p:cNvPr>
          <p:cNvSpPr>
            <a:spLocks noChangeArrowheads="1"/>
          </p:cNvSpPr>
          <p:nvPr/>
        </p:nvSpPr>
        <p:spPr bwMode="auto">
          <a:xfrm>
            <a:off x="183879" y="2868488"/>
            <a:ext cx="222939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below 1,100 m</a:t>
            </a:r>
            <a:b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t>
            </a: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3 cuts)</a:t>
            </a:r>
          </a:p>
        </p:txBody>
      </p:sp>
      <p:sp>
        <p:nvSpPr>
          <p:cNvPr id="28" name="Rectangle 22">
            <a:extLst>
              <a:ext uri="{FF2B5EF4-FFF2-40B4-BE49-F238E27FC236}">
                <a16:creationId xmlns:a16="http://schemas.microsoft.com/office/drawing/2014/main" id="{46712374-EB2A-44D8-9BA3-F7FE462D7DE0}"/>
              </a:ext>
            </a:extLst>
          </p:cNvPr>
          <p:cNvSpPr>
            <a:spLocks noChangeArrowheads="1"/>
          </p:cNvSpPr>
          <p:nvPr/>
        </p:nvSpPr>
        <p:spPr bwMode="auto">
          <a:xfrm>
            <a:off x="2641600" y="5445000"/>
            <a:ext cx="31273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1,100 to 1,800 m (2 cuts)</a:t>
            </a:r>
          </a:p>
        </p:txBody>
      </p:sp>
      <p:sp>
        <p:nvSpPr>
          <p:cNvPr id="29" name="Rectangle 23">
            <a:extLst>
              <a:ext uri="{FF2B5EF4-FFF2-40B4-BE49-F238E27FC236}">
                <a16:creationId xmlns:a16="http://schemas.microsoft.com/office/drawing/2014/main" id="{7F38E61B-636C-47EE-9519-AE9E15BF36FF}"/>
              </a:ext>
            </a:extLst>
          </p:cNvPr>
          <p:cNvSpPr>
            <a:spLocks noChangeArrowheads="1"/>
          </p:cNvSpPr>
          <p:nvPr/>
        </p:nvSpPr>
        <p:spPr bwMode="auto">
          <a:xfrm>
            <a:off x="6718300" y="22096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(&lt; 1,300 m)</a:t>
            </a:r>
          </a:p>
        </p:txBody>
      </p:sp>
      <p:sp>
        <p:nvSpPr>
          <p:cNvPr id="30" name="Rectangle 24">
            <a:extLst>
              <a:ext uri="{FF2B5EF4-FFF2-40B4-BE49-F238E27FC236}">
                <a16:creationId xmlns:a16="http://schemas.microsoft.com/office/drawing/2014/main" id="{E7A5B862-04A2-4657-B281-3B41FFA1B6B8}"/>
              </a:ext>
            </a:extLst>
          </p:cNvPr>
          <p:cNvSpPr>
            <a:spLocks noChangeArrowheads="1"/>
          </p:cNvSpPr>
          <p:nvPr/>
        </p:nvSpPr>
        <p:spPr bwMode="auto">
          <a:xfrm>
            <a:off x="6591300" y="1338138"/>
            <a:ext cx="1756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(1,300 – 1,800 m) </a:t>
            </a:r>
          </a:p>
        </p:txBody>
      </p:sp>
      <p:sp>
        <p:nvSpPr>
          <p:cNvPr id="31" name="Rectangle 25">
            <a:extLst>
              <a:ext uri="{FF2B5EF4-FFF2-40B4-BE49-F238E27FC236}">
                <a16:creationId xmlns:a16="http://schemas.microsoft.com/office/drawing/2014/main" id="{055780E7-607C-4EA1-B17A-12DE951EC574}"/>
              </a:ext>
            </a:extLst>
          </p:cNvPr>
          <p:cNvSpPr>
            <a:spLocks noChangeArrowheads="1"/>
          </p:cNvSpPr>
          <p:nvPr/>
        </p:nvSpPr>
        <p:spPr bwMode="auto">
          <a:xfrm>
            <a:off x="4036580" y="1533400"/>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pastures</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2" name="Rectangle 26">
            <a:extLst>
              <a:ext uri="{FF2B5EF4-FFF2-40B4-BE49-F238E27FC236}">
                <a16:creationId xmlns:a16="http://schemas.microsoft.com/office/drawing/2014/main" id="{DE5BD57B-BB30-4F28-8D23-36CBC7703394}"/>
              </a:ext>
            </a:extLst>
          </p:cNvPr>
          <p:cNvSpPr>
            <a:spLocks noChangeArrowheads="1"/>
          </p:cNvSpPr>
          <p:nvPr/>
        </p:nvSpPr>
        <p:spPr bwMode="auto">
          <a:xfrm>
            <a:off x="6022678" y="3359025"/>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High altitude meadows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3" name="Rectangle 27">
            <a:extLst>
              <a:ext uri="{FF2B5EF4-FFF2-40B4-BE49-F238E27FC236}">
                <a16:creationId xmlns:a16="http://schemas.microsoft.com/office/drawing/2014/main" id="{D879A1E7-D71D-4CA0-ABAD-61079395D960}"/>
              </a:ext>
            </a:extLst>
          </p:cNvPr>
          <p:cNvSpPr>
            <a:spLocks noChangeArrowheads="1"/>
          </p:cNvSpPr>
          <p:nvPr/>
        </p:nvSpPr>
        <p:spPr bwMode="auto">
          <a:xfrm>
            <a:off x="6035675" y="4035300"/>
            <a:ext cx="2657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Permanent meadows (1 cut)</a:t>
            </a:r>
          </a:p>
        </p:txBody>
      </p:sp>
      <p:sp>
        <p:nvSpPr>
          <p:cNvPr id="34" name="Rectangle 28">
            <a:extLst>
              <a:ext uri="{FF2B5EF4-FFF2-40B4-BE49-F238E27FC236}">
                <a16:creationId xmlns:a16="http://schemas.microsoft.com/office/drawing/2014/main" id="{8BB6D10E-53E3-474B-AED3-D32BB4449C1C}"/>
              </a:ext>
            </a:extLst>
          </p:cNvPr>
          <p:cNvSpPr>
            <a:spLocks noChangeArrowheads="1"/>
          </p:cNvSpPr>
          <p:nvPr/>
        </p:nvSpPr>
        <p:spPr bwMode="auto">
          <a:xfrm>
            <a:off x="2822575" y="1115888"/>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Silage maize</a:t>
            </a:r>
          </a:p>
        </p:txBody>
      </p:sp>
      <p:sp>
        <p:nvSpPr>
          <p:cNvPr id="35" name="Rectangle 29">
            <a:extLst>
              <a:ext uri="{FF2B5EF4-FFF2-40B4-BE49-F238E27FC236}">
                <a16:creationId xmlns:a16="http://schemas.microsoft.com/office/drawing/2014/main" id="{386AC023-8D26-466A-9F2D-F22B85381DD3}"/>
              </a:ext>
            </a:extLst>
          </p:cNvPr>
          <p:cNvSpPr>
            <a:spLocks noChangeArrowheads="1"/>
          </p:cNvSpPr>
          <p:nvPr/>
        </p:nvSpPr>
        <p:spPr bwMode="auto">
          <a:xfrm>
            <a:off x="2032000" y="1692150"/>
            <a:ext cx="100662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Temporary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meadows </a:t>
            </a:r>
          </a:p>
        </p:txBody>
      </p:sp>
      <p:sp>
        <p:nvSpPr>
          <p:cNvPr id="36" name="Text Box 30">
            <a:extLst>
              <a:ext uri="{FF2B5EF4-FFF2-40B4-BE49-F238E27FC236}">
                <a16:creationId xmlns:a16="http://schemas.microsoft.com/office/drawing/2014/main" id="{EEEF7774-EFEA-4741-9D7B-4205DD1CA506}"/>
              </a:ext>
            </a:extLst>
          </p:cNvPr>
          <p:cNvSpPr txBox="1">
            <a:spLocks noChangeArrowheads="1"/>
          </p:cNvSpPr>
          <p:nvPr/>
        </p:nvSpPr>
        <p:spPr bwMode="auto">
          <a:xfrm>
            <a:off x="2571750" y="5805264"/>
            <a:ext cx="304916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450,113 tons DM/year</a:t>
            </a:r>
          </a:p>
        </p:txBody>
      </p:sp>
    </p:spTree>
    <p:extLst>
      <p:ext uri="{BB962C8B-B14F-4D97-AF65-F5344CB8AC3E}">
        <p14:creationId xmlns:p14="http://schemas.microsoft.com/office/powerpoint/2010/main" val="2552269419"/>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Difference between meadows and pastures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Meadows: the whole aboveground biomass is removed at once above a certain cutting height (more vulnerable to stress factors after the cut) </a:t>
            </a:r>
          </a:p>
          <a:p>
            <a:endParaRPr lang="en-US" dirty="0"/>
          </a:p>
          <a:p>
            <a:r>
              <a:rPr lang="en-US" dirty="0"/>
              <a:t>Pastures: by grazing, animals remove the aboveground biomass near to the ground, trample the plants and </a:t>
            </a:r>
            <a:r>
              <a:rPr lang="en-US" dirty="0" err="1"/>
              <a:t>fertilise</a:t>
            </a:r>
            <a:r>
              <a:rPr lang="en-US" dirty="0"/>
              <a:t> the vegetation with dung and urine</a:t>
            </a:r>
          </a:p>
          <a:p>
            <a:endParaRPr lang="de-DE" dirty="0"/>
          </a:p>
        </p:txBody>
      </p:sp>
    </p:spTree>
    <p:extLst>
      <p:ext uri="{BB962C8B-B14F-4D97-AF65-F5344CB8AC3E}">
        <p14:creationId xmlns:p14="http://schemas.microsoft.com/office/powerpoint/2010/main" val="2499954111"/>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Elements of grazing - Selective 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dirty="0"/>
              <a:t>Animals have definite preferences for some components in the sward (→ see the slide on palatability)</a:t>
            </a:r>
          </a:p>
          <a:p>
            <a:r>
              <a:rPr lang="en-US" dirty="0"/>
              <a:t>Accessibility (how easily the plants can be accessed by the animals) increases attractiveness for the animals, fungal diseases (i.e. rust infections) lower it </a:t>
            </a:r>
          </a:p>
          <a:p>
            <a:r>
              <a:rPr lang="en-US" dirty="0"/>
              <a:t>Species distributed in the upper layer of the sward’s canopy are more likely  to comprise a higher proportion in the diet</a:t>
            </a:r>
          </a:p>
          <a:p>
            <a:r>
              <a:rPr lang="en-US" dirty="0"/>
              <a:t>Systematic selection of certain species by grazing can change the long-term composition of the sward → species intensively grazed than other are disadvantaged, the </a:t>
            </a:r>
            <a:r>
              <a:rPr lang="en-US" dirty="0" err="1"/>
              <a:t>ungrazed</a:t>
            </a:r>
            <a:r>
              <a:rPr lang="en-US" dirty="0"/>
              <a:t> ones have a selective advantage</a:t>
            </a:r>
          </a:p>
          <a:p>
            <a:r>
              <a:rPr lang="en-US" dirty="0"/>
              <a:t>Following selective grazing, patches of </a:t>
            </a:r>
            <a:r>
              <a:rPr lang="en-US" dirty="0" err="1"/>
              <a:t>ungrazed</a:t>
            </a:r>
            <a:r>
              <a:rPr lang="en-US" dirty="0"/>
              <a:t> vegetation should be cut/topped to prevent further spreading of </a:t>
            </a:r>
            <a:r>
              <a:rPr lang="en-US" dirty="0" err="1"/>
              <a:t>ungrazed</a:t>
            </a:r>
            <a:r>
              <a:rPr lang="en-US" dirty="0"/>
              <a:t> species and ensure uniform regrowth of the sward. If there is a large amount of biomass, it should removed from the field, otherwise it could rot and adversely affect sward growth and forage palatability</a:t>
            </a:r>
          </a:p>
          <a:p>
            <a:r>
              <a:rPr lang="en-US" dirty="0"/>
              <a:t>Animals learn (usually the young ones from the older ones) → known plant species are more easily accepted than unknown plants</a:t>
            </a:r>
          </a:p>
          <a:p>
            <a:endParaRPr lang="de-DE" dirty="0"/>
          </a:p>
        </p:txBody>
      </p:sp>
      <p:sp>
        <p:nvSpPr>
          <p:cNvPr id="5" name="Text Box 5">
            <a:extLst>
              <a:ext uri="{FF2B5EF4-FFF2-40B4-BE49-F238E27FC236}">
                <a16:creationId xmlns:a16="http://schemas.microsoft.com/office/drawing/2014/main" id="{265AB9F2-FBEA-4531-A0AC-38E242DA8A49}"/>
              </a:ext>
            </a:extLst>
          </p:cNvPr>
          <p:cNvSpPr txBox="1">
            <a:spLocks noChangeArrowheads="1"/>
          </p:cNvSpPr>
          <p:nvPr/>
        </p:nvSpPr>
        <p:spPr bwMode="auto">
          <a:xfrm>
            <a:off x="457968" y="6449483"/>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a:t>
            </a:r>
          </a:p>
        </p:txBody>
      </p:sp>
    </p:spTree>
    <p:extLst>
      <p:ext uri="{BB962C8B-B14F-4D97-AF65-F5344CB8AC3E}">
        <p14:creationId xmlns:p14="http://schemas.microsoft.com/office/powerpoint/2010/main" val="3208470194"/>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Animal species and selective 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err="1"/>
              <a:t>Prehension</a:t>
            </a:r>
            <a:r>
              <a:rPr lang="en-US" dirty="0"/>
              <a:t>: cattle tears off bunches of herbage, gathering them with their prehensile tongue, small animals with narrow muzzle select single plant parts and have prehensile lips.</a:t>
            </a:r>
          </a:p>
          <a:p>
            <a:endParaRPr lang="de-DE" dirty="0"/>
          </a:p>
        </p:txBody>
      </p:sp>
      <p:pic>
        <p:nvPicPr>
          <p:cNvPr id="3" name="Grafik 2">
            <a:extLst>
              <a:ext uri="{FF2B5EF4-FFF2-40B4-BE49-F238E27FC236}">
                <a16:creationId xmlns:a16="http://schemas.microsoft.com/office/drawing/2014/main" id="{0B4CCE65-D259-4B4F-BAAE-39E0396E7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2132856"/>
            <a:ext cx="5760640" cy="2794157"/>
          </a:xfrm>
          <a:prstGeom prst="rect">
            <a:avLst/>
          </a:prstGeom>
        </p:spPr>
      </p:pic>
      <p:sp>
        <p:nvSpPr>
          <p:cNvPr id="6" name="Text Box 89">
            <a:extLst>
              <a:ext uri="{FF2B5EF4-FFF2-40B4-BE49-F238E27FC236}">
                <a16:creationId xmlns:a16="http://schemas.microsoft.com/office/drawing/2014/main" id="{28A7B689-9EA9-4C4D-B00C-2DF75E71A89A}"/>
              </a:ext>
            </a:extLst>
          </p:cNvPr>
          <p:cNvSpPr txBox="1">
            <a:spLocks noChangeArrowheads="1"/>
          </p:cNvSpPr>
          <p:nvPr/>
        </p:nvSpPr>
        <p:spPr bwMode="auto">
          <a:xfrm>
            <a:off x="251520" y="5149641"/>
            <a:ext cx="914400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Horses have higher need for fibre-rich forage and can graze plant stands rich in grasses up to the emergence of inflorescence, but they become very selective beyond this phenological stage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Buchgraber</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&amp;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Gindl</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2004); with both top and bottom incisors the</a:t>
            </a:r>
            <a:r>
              <a:rPr kumimoji="0" lang="en-US"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y can graze very close to the ground;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according to Frame &amp; Laidlaw they prefer short herbage</a:t>
            </a:r>
          </a:p>
        </p:txBody>
      </p:sp>
      <p:sp>
        <p:nvSpPr>
          <p:cNvPr id="8" name="Text Box 89">
            <a:extLst>
              <a:ext uri="{FF2B5EF4-FFF2-40B4-BE49-F238E27FC236}">
                <a16:creationId xmlns:a16="http://schemas.microsoft.com/office/drawing/2014/main" id="{82666300-8F0D-4BA4-BD00-43B29EB28EEC}"/>
              </a:ext>
            </a:extLst>
          </p:cNvPr>
          <p:cNvSpPr txBox="1">
            <a:spLocks noChangeArrowheads="1"/>
          </p:cNvSpPr>
          <p:nvPr/>
        </p:nvSpPr>
        <p:spPr bwMode="auto">
          <a:xfrm>
            <a:off x="251520" y="4900121"/>
            <a:ext cx="9144000"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Cirsium</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Carduus</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Carlina</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a:t>
            </a:r>
          </a:p>
        </p:txBody>
      </p:sp>
      <p:sp>
        <p:nvSpPr>
          <p:cNvPr id="9" name="Text Box 5">
            <a:extLst>
              <a:ext uri="{FF2B5EF4-FFF2-40B4-BE49-F238E27FC236}">
                <a16:creationId xmlns:a16="http://schemas.microsoft.com/office/drawing/2014/main" id="{DB367DF1-8D68-4777-83AB-427210EE1B95}"/>
              </a:ext>
            </a:extLst>
          </p:cNvPr>
          <p:cNvSpPr txBox="1">
            <a:spLocks noChangeArrowheads="1"/>
          </p:cNvSpPr>
          <p:nvPr/>
        </p:nvSpPr>
        <p:spPr bwMode="auto">
          <a:xfrm>
            <a:off x="467544" y="6290156"/>
            <a:ext cx="4431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Frame &amp; Laidlaw 2014</a:t>
            </a:r>
          </a:p>
        </p:txBody>
      </p:sp>
    </p:spTree>
    <p:extLst>
      <p:ext uri="{BB962C8B-B14F-4D97-AF65-F5344CB8AC3E}">
        <p14:creationId xmlns:p14="http://schemas.microsoft.com/office/powerpoint/2010/main" val="4074822121"/>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Grazing/browsing selectivity of different animal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species</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ext Box 3">
            <a:extLst>
              <a:ext uri="{FF2B5EF4-FFF2-40B4-BE49-F238E27FC236}">
                <a16:creationId xmlns:a16="http://schemas.microsoft.com/office/drawing/2014/main" id="{EB88BC62-7040-436E-99BF-2F703C55BA17}"/>
              </a:ext>
            </a:extLst>
          </p:cNvPr>
          <p:cNvSpPr txBox="1">
            <a:spLocks noChangeArrowheads="1"/>
          </p:cNvSpPr>
          <p:nvPr/>
        </p:nvSpPr>
        <p:spPr bwMode="auto">
          <a:xfrm>
            <a:off x="323528" y="6368396"/>
            <a:ext cx="3090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Schneider et al. 2015 (mod.)</a:t>
            </a:r>
          </a:p>
        </p:txBody>
      </p:sp>
      <p:pic>
        <p:nvPicPr>
          <p:cNvPr id="4" name="Grafik 3">
            <a:extLst>
              <a:ext uri="{FF2B5EF4-FFF2-40B4-BE49-F238E27FC236}">
                <a16:creationId xmlns:a16="http://schemas.microsoft.com/office/drawing/2014/main" id="{12F44BBE-A4F2-4D63-BDD9-E555169E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626" y="1340768"/>
            <a:ext cx="7149723" cy="4900253"/>
          </a:xfrm>
          <a:prstGeom prst="rect">
            <a:avLst/>
          </a:prstGeom>
        </p:spPr>
      </p:pic>
    </p:spTree>
    <p:extLst>
      <p:ext uri="{BB962C8B-B14F-4D97-AF65-F5344CB8AC3E}">
        <p14:creationId xmlns:p14="http://schemas.microsoft.com/office/powerpoint/2010/main" val="21987801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Timotej b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48" y="1314711"/>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Ängssvingel 0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8316" y="1311535"/>
            <a:ext cx="232171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ruta 5"/>
          <p:cNvSpPr txBox="1">
            <a:spLocks noChangeArrowheads="1"/>
          </p:cNvSpPr>
          <p:nvPr/>
        </p:nvSpPr>
        <p:spPr bwMode="auto">
          <a:xfrm>
            <a:off x="2664984" y="5511586"/>
            <a:ext cx="1566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Red clover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2" name="textruta 6"/>
          <p:cNvSpPr txBox="1">
            <a:spLocks noChangeArrowheads="1"/>
          </p:cNvSpPr>
          <p:nvPr/>
        </p:nvSpPr>
        <p:spPr bwMode="auto">
          <a:xfrm>
            <a:off x="6621965" y="5511586"/>
            <a:ext cx="1782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White clover</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repens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3" name="textruta 7"/>
          <p:cNvSpPr txBox="1">
            <a:spLocks noChangeArrowheads="1"/>
          </p:cNvSpPr>
          <p:nvPr/>
        </p:nvSpPr>
        <p:spPr bwMode="auto">
          <a:xfrm>
            <a:off x="2602103" y="2705956"/>
            <a:ext cx="14585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Timothy</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Phleum</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64" name="textruta 8"/>
          <p:cNvSpPr txBox="1">
            <a:spLocks noChangeArrowheads="1"/>
          </p:cNvSpPr>
          <p:nvPr/>
        </p:nvSpPr>
        <p:spPr bwMode="auto">
          <a:xfrm>
            <a:off x="6567197" y="2705956"/>
            <a:ext cx="1837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Meadow fescue</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Festuca</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pratensis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0" name="Text Box 5"/>
          <p:cNvSpPr txBox="1">
            <a:spLocks noChangeArrowheads="1"/>
          </p:cNvSpPr>
          <p:nvPr/>
        </p:nvSpPr>
        <p:spPr bwMode="auto">
          <a:xfrm>
            <a:off x="176348" y="144150"/>
            <a:ext cx="6937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The following species are among the best adapted in grasslands in Sweden</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Bildobjekt 2"/>
          <p:cNvPicPr>
            <a:picLocks noChangeAspect="1"/>
          </p:cNvPicPr>
          <p:nvPr/>
        </p:nvPicPr>
        <p:blipFill rotWithShape="1">
          <a:blip r:embed="rId5" cstate="screen">
            <a:extLst>
              <a:ext uri="{28A0092B-C50C-407E-A947-70E740481C1C}">
                <a14:useLocalDpi xmlns:a14="http://schemas.microsoft.com/office/drawing/2010/main"/>
              </a:ext>
            </a:extLst>
          </a:blip>
          <a:srcRect b="-2181"/>
          <a:stretch/>
        </p:blipFill>
        <p:spPr>
          <a:xfrm>
            <a:off x="4178316" y="3968848"/>
            <a:ext cx="2321719" cy="2501972"/>
          </a:xfrm>
          <a:prstGeom prst="rect">
            <a:avLst/>
          </a:prstGeom>
        </p:spPr>
      </p:pic>
      <p:pic>
        <p:nvPicPr>
          <p:cNvPr id="4" name="Bildobjekt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48" y="3968848"/>
            <a:ext cx="2314575" cy="2466068"/>
          </a:xfrm>
          <a:prstGeom prst="rect">
            <a:avLst/>
          </a:prstGeom>
        </p:spPr>
      </p:pic>
      <p:sp>
        <p:nvSpPr>
          <p:cNvPr id="11" name="textruta 10"/>
          <p:cNvSpPr txBox="1"/>
          <p:nvPr/>
        </p:nvSpPr>
        <p:spPr>
          <a:xfrm>
            <a:off x="6661792" y="6500563"/>
            <a:ext cx="21546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Photos: Nilla Nilsdotter-Linde</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207605"/>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Selective grazing (some examples of avoided plants)</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 name="Picture 10" descr="2223">
            <a:extLst>
              <a:ext uri="{FF2B5EF4-FFF2-40B4-BE49-F238E27FC236}">
                <a16:creationId xmlns:a16="http://schemas.microsoft.com/office/drawing/2014/main" id="{7DF9C411-363A-46CC-ACF4-3D9788616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175" y="1272952"/>
            <a:ext cx="14160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5343">
            <a:extLst>
              <a:ext uri="{FF2B5EF4-FFF2-40B4-BE49-F238E27FC236}">
                <a16:creationId xmlns:a16="http://schemas.microsoft.com/office/drawing/2014/main" id="{3209A448-C1A4-4C62-9A51-09970537E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 y="1282477"/>
            <a:ext cx="14176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5618">
            <a:extLst>
              <a:ext uri="{FF2B5EF4-FFF2-40B4-BE49-F238E27FC236}">
                <a16:creationId xmlns:a16="http://schemas.microsoft.com/office/drawing/2014/main" id="{77354468-28DE-4E8D-8A31-A6E31EDCF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513" y="1292002"/>
            <a:ext cx="14176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627">
            <a:extLst>
              <a:ext uri="{FF2B5EF4-FFF2-40B4-BE49-F238E27FC236}">
                <a16:creationId xmlns:a16="http://schemas.microsoft.com/office/drawing/2014/main" id="{9D89715E-4164-427A-999E-EEE03DD208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5375" y="1290414"/>
            <a:ext cx="14176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9766">
            <a:extLst>
              <a:ext uri="{FF2B5EF4-FFF2-40B4-BE49-F238E27FC236}">
                <a16:creationId xmlns:a16="http://schemas.microsoft.com/office/drawing/2014/main" id="{26BFA3A7-6D99-45E0-8902-FB73DAA0FE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2613" y="1287239"/>
            <a:ext cx="1416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3534">
            <a:extLst>
              <a:ext uri="{FF2B5EF4-FFF2-40B4-BE49-F238E27FC236}">
                <a16:creationId xmlns:a16="http://schemas.microsoft.com/office/drawing/2014/main" id="{A489A205-E65B-43FD-87FA-5310F22EA2E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6763" y="1282477"/>
            <a:ext cx="14160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a:extLst>
              <a:ext uri="{FF2B5EF4-FFF2-40B4-BE49-F238E27FC236}">
                <a16:creationId xmlns:a16="http://schemas.microsoft.com/office/drawing/2014/main" id="{9B90E560-4B7B-4FB7-A8F8-C6D67BDF5569}"/>
              </a:ext>
            </a:extLst>
          </p:cNvPr>
          <p:cNvSpPr>
            <a:spLocks noChangeArrowheads="1"/>
          </p:cNvSpPr>
          <p:nvPr/>
        </p:nvSpPr>
        <p:spPr bwMode="auto">
          <a:xfrm>
            <a:off x="285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Text Box 13">
            <a:extLst>
              <a:ext uri="{FF2B5EF4-FFF2-40B4-BE49-F238E27FC236}">
                <a16:creationId xmlns:a16="http://schemas.microsoft.com/office/drawing/2014/main" id="{B2DEF261-49B3-41B2-A2A5-4061BD8912BE}"/>
              </a:ext>
            </a:extLst>
          </p:cNvPr>
          <p:cNvSpPr txBox="1">
            <a:spLocks noChangeArrowheads="1"/>
          </p:cNvSpPr>
          <p:nvPr/>
        </p:nvSpPr>
        <p:spPr bwMode="auto">
          <a:xfrm>
            <a:off x="471488" y="4492402"/>
            <a:ext cx="2176462"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Grasses with coarse leaf texture </a:t>
            </a:r>
          </a:p>
        </p:txBody>
      </p:sp>
      <p:sp>
        <p:nvSpPr>
          <p:cNvPr id="14" name="AutoShape 14">
            <a:extLst>
              <a:ext uri="{FF2B5EF4-FFF2-40B4-BE49-F238E27FC236}">
                <a16:creationId xmlns:a16="http://schemas.microsoft.com/office/drawing/2014/main" id="{760A559D-4990-42BD-809F-9DB262890C22}"/>
              </a:ext>
            </a:extLst>
          </p:cNvPr>
          <p:cNvSpPr>
            <a:spLocks noChangeArrowheads="1"/>
          </p:cNvSpPr>
          <p:nvPr/>
        </p:nvSpPr>
        <p:spPr bwMode="auto">
          <a:xfrm>
            <a:off x="30638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Text Box 15">
            <a:extLst>
              <a:ext uri="{FF2B5EF4-FFF2-40B4-BE49-F238E27FC236}">
                <a16:creationId xmlns:a16="http://schemas.microsoft.com/office/drawing/2014/main" id="{43C71458-9D45-4764-A647-5565B33E80A3}"/>
              </a:ext>
            </a:extLst>
          </p:cNvPr>
          <p:cNvSpPr txBox="1">
            <a:spLocks noChangeArrowheads="1"/>
          </p:cNvSpPr>
          <p:nvPr/>
        </p:nvSpPr>
        <p:spPr bwMode="auto">
          <a:xfrm>
            <a:off x="35052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Shrubs</a:t>
            </a:r>
          </a:p>
        </p:txBody>
      </p:sp>
      <p:sp>
        <p:nvSpPr>
          <p:cNvPr id="16" name="AutoShape 16">
            <a:extLst>
              <a:ext uri="{FF2B5EF4-FFF2-40B4-BE49-F238E27FC236}">
                <a16:creationId xmlns:a16="http://schemas.microsoft.com/office/drawing/2014/main" id="{101CCCC6-3357-448B-959C-78B79BA46548}"/>
              </a:ext>
            </a:extLst>
          </p:cNvPr>
          <p:cNvSpPr>
            <a:spLocks noChangeArrowheads="1"/>
          </p:cNvSpPr>
          <p:nvPr/>
        </p:nvSpPr>
        <p:spPr bwMode="auto">
          <a:xfrm>
            <a:off x="6108700"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Text Box 17">
            <a:extLst>
              <a:ext uri="{FF2B5EF4-FFF2-40B4-BE49-F238E27FC236}">
                <a16:creationId xmlns:a16="http://schemas.microsoft.com/office/drawing/2014/main" id="{F8F70BEC-6EA4-48EC-9E94-4CAD242D1A03}"/>
              </a:ext>
            </a:extLst>
          </p:cNvPr>
          <p:cNvSpPr txBox="1">
            <a:spLocks noChangeArrowheads="1"/>
          </p:cNvSpPr>
          <p:nvPr/>
        </p:nvSpPr>
        <p:spPr bwMode="auto">
          <a:xfrm>
            <a:off x="67310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Poisonous plants</a:t>
            </a:r>
          </a:p>
        </p:txBody>
      </p:sp>
      <p:sp>
        <p:nvSpPr>
          <p:cNvPr id="18" name="Text Box 19">
            <a:extLst>
              <a:ext uri="{FF2B5EF4-FFF2-40B4-BE49-F238E27FC236}">
                <a16:creationId xmlns:a16="http://schemas.microsoft.com/office/drawing/2014/main" id="{16A83BF0-CC2D-4705-B927-607C34BFFFB1}"/>
              </a:ext>
            </a:extLst>
          </p:cNvPr>
          <p:cNvSpPr txBox="1">
            <a:spLocks noChangeArrowheads="1"/>
          </p:cNvSpPr>
          <p:nvPr/>
        </p:nvSpPr>
        <p:spPr bwMode="auto">
          <a:xfrm>
            <a:off x="3017838" y="3452589"/>
            <a:ext cx="3094037"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Rhododendron </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sp.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Calluna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vulgaris</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Vaccinium</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sp.</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1" name="Text Box 24">
            <a:extLst>
              <a:ext uri="{FF2B5EF4-FFF2-40B4-BE49-F238E27FC236}">
                <a16:creationId xmlns:a16="http://schemas.microsoft.com/office/drawing/2014/main" id="{C8B01D83-8F56-40B6-B571-26A5CED65AFB}"/>
              </a:ext>
            </a:extLst>
          </p:cNvPr>
          <p:cNvSpPr txBox="1">
            <a:spLocks noChangeArrowheads="1"/>
          </p:cNvSpPr>
          <p:nvPr/>
        </p:nvSpPr>
        <p:spPr bwMode="auto">
          <a:xfrm>
            <a:off x="6070873" y="3473122"/>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cordatus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Jacobaea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alpina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2" name="Text Box 25">
            <a:extLst>
              <a:ext uri="{FF2B5EF4-FFF2-40B4-BE49-F238E27FC236}">
                <a16:creationId xmlns:a16="http://schemas.microsoft.com/office/drawing/2014/main" id="{6FB5531C-57C1-48F9-848D-121829212A56}"/>
              </a:ext>
            </a:extLst>
          </p:cNvPr>
          <p:cNvSpPr txBox="1">
            <a:spLocks noChangeArrowheads="1"/>
          </p:cNvSpPr>
          <p:nvPr/>
        </p:nvSpPr>
        <p:spPr bwMode="auto">
          <a:xfrm>
            <a:off x="7660865" y="3468464"/>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Tree>
    <p:extLst>
      <p:ext uri="{BB962C8B-B14F-4D97-AF65-F5344CB8AC3E}">
        <p14:creationId xmlns:p14="http://schemas.microsoft.com/office/powerpoint/2010/main" val="493913789"/>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When should grazing start?</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It depends on the adopted grazing method </a:t>
            </a:r>
          </a:p>
          <a:p>
            <a:r>
              <a:rPr lang="en-US" dirty="0"/>
              <a:t>In general: at latest when the upper stem node is 10 cm above soil ground (about 15 cm plant growing height, grasses are still before booting); not before the payback time has been concluded (3 leaves stage of pasture-suited grasses – reserves have been replenished) </a:t>
            </a:r>
          </a:p>
          <a:p>
            <a:r>
              <a:rPr lang="en-US" dirty="0"/>
              <a:t>Quick method to check grass availability for grazing using the average height of vegetation in extensively managed pastures (don’t take unpalatable species into consideration)</a:t>
            </a:r>
          </a:p>
          <a:p>
            <a:pPr lvl="1"/>
            <a:r>
              <a:rPr lang="en-US" dirty="0"/>
              <a:t> Between half-calf and knee or higher (30 cm or more) → too much grass available</a:t>
            </a:r>
          </a:p>
          <a:p>
            <a:pPr lvl="1"/>
            <a:r>
              <a:rPr lang="en-US" dirty="0"/>
              <a:t> Half calf (about 20 cm) → plenty of grass available</a:t>
            </a:r>
          </a:p>
          <a:p>
            <a:pPr lvl="1"/>
            <a:r>
              <a:rPr lang="en-US" dirty="0"/>
              <a:t> Ankle (about 10 cm) → grass available</a:t>
            </a:r>
          </a:p>
          <a:p>
            <a:pPr lvl="1"/>
            <a:r>
              <a:rPr lang="en-US" dirty="0"/>
              <a:t> Boot sole (3 cm or less) → no grass available for grazing</a:t>
            </a:r>
          </a:p>
          <a:p>
            <a:endParaRPr lang="de-DE" dirty="0"/>
          </a:p>
        </p:txBody>
      </p:sp>
      <p:sp>
        <p:nvSpPr>
          <p:cNvPr id="5" name="Text Box 5">
            <a:extLst>
              <a:ext uri="{FF2B5EF4-FFF2-40B4-BE49-F238E27FC236}">
                <a16:creationId xmlns:a16="http://schemas.microsoft.com/office/drawing/2014/main" id="{9FA41480-D642-49C9-95A1-6551E77C9008}"/>
              </a:ext>
            </a:extLst>
          </p:cNvPr>
          <p:cNvSpPr txBox="1">
            <a:spLocks noChangeArrowheads="1"/>
          </p:cNvSpPr>
          <p:nvPr/>
        </p:nvSpPr>
        <p:spPr bwMode="auto">
          <a:xfrm>
            <a:off x="467544" y="6452189"/>
            <a:ext cx="454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a:t>
            </a:r>
            <a:r>
              <a:rPr kumimoji="0" lang="en-US"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dd</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e</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r and Starz, 2015;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Pasut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2014, mod.</a:t>
            </a:r>
          </a:p>
        </p:txBody>
      </p:sp>
    </p:spTree>
    <p:extLst>
      <p:ext uri="{BB962C8B-B14F-4D97-AF65-F5344CB8AC3E}">
        <p14:creationId xmlns:p14="http://schemas.microsoft.com/office/powerpoint/2010/main" val="3939029543"/>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Elements of grazing - contamination by dung and urine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(50) 75 to 95% of the nutrients ingested by grazing animals may be returned to the soil (theoretically even more, if high amount of supplements are supplied to the livestock).</a:t>
            </a:r>
          </a:p>
          <a:p>
            <a:r>
              <a:rPr lang="en-US" dirty="0"/>
              <a:t>Dairy cow → about 0.6-0.7 m² covered daily with dung, 3-5 m² with urine; sheep → about 0.05 to 0.07 m² covered daily by dung.</a:t>
            </a:r>
          </a:p>
          <a:p>
            <a:r>
              <a:rPr lang="en-US" dirty="0"/>
              <a:t>With the exception of goats, dung is usually concentrated on night-lying areas, feeding troughs and tracks, water troughs, gateways and tracks.</a:t>
            </a:r>
          </a:p>
          <a:p>
            <a:r>
              <a:rPr lang="en-US" dirty="0"/>
              <a:t>Herbage contaminated by dung or growing in the vicinity of dung patches becomes unattractive to livestock. This effect is greater at low grazing pressure and if livestock is not accustomed to it.</a:t>
            </a:r>
          </a:p>
          <a:p>
            <a:r>
              <a:rPr lang="en-US" dirty="0"/>
              <a:t>Slurry applications depress acceptability until slurry is washed off by the herbage by rain.</a:t>
            </a:r>
          </a:p>
          <a:p>
            <a:r>
              <a:rPr lang="en-US" dirty="0"/>
              <a:t>Contamination by dung is increased at high growing by tall vegetation (more than 20 cm → late grazing start)</a:t>
            </a:r>
          </a:p>
          <a:p>
            <a:endParaRPr lang="de-DE" dirty="0"/>
          </a:p>
        </p:txBody>
      </p:sp>
      <p:sp>
        <p:nvSpPr>
          <p:cNvPr id="5" name="Text Box 5">
            <a:extLst>
              <a:ext uri="{FF2B5EF4-FFF2-40B4-BE49-F238E27FC236}">
                <a16:creationId xmlns:a16="http://schemas.microsoft.com/office/drawing/2014/main" id="{A7C057BA-394C-470C-8FF4-A3FADD4E3979}"/>
              </a:ext>
            </a:extLst>
          </p:cNvPr>
          <p:cNvSpPr txBox="1">
            <a:spLocks noChangeArrowheads="1"/>
          </p:cNvSpPr>
          <p:nvPr/>
        </p:nvSpPr>
        <p:spPr bwMode="auto">
          <a:xfrm>
            <a:off x="454559" y="6381328"/>
            <a:ext cx="4505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Cavallero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1991</a:t>
            </a:r>
          </a:p>
        </p:txBody>
      </p:sp>
    </p:spTree>
    <p:extLst>
      <p:ext uri="{BB962C8B-B14F-4D97-AF65-F5344CB8AC3E}">
        <p14:creationId xmlns:p14="http://schemas.microsoft.com/office/powerpoint/2010/main" val="2114063204"/>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4624"/>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Effects of trampling (=treading)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100741"/>
            <a:ext cx="8218488" cy="4632515"/>
          </a:xfrm>
        </p:spPr>
        <p:txBody>
          <a:bodyPr/>
          <a:lstStyle/>
          <a:p>
            <a:r>
              <a:rPr lang="en-US" sz="1800" dirty="0"/>
              <a:t>Trampling by livestock hooves has mainly negative effects on the soil (soil compaction, mechanical damage to the plants).</a:t>
            </a:r>
          </a:p>
          <a:p>
            <a:r>
              <a:rPr lang="en-US" sz="1800" dirty="0"/>
              <a:t>Hoof stresses and the negative effects are enhanced</a:t>
            </a:r>
          </a:p>
          <a:p>
            <a:pPr lvl="1"/>
            <a:r>
              <a:rPr lang="en-US" dirty="0"/>
              <a:t> </a:t>
            </a:r>
            <a:r>
              <a:rPr lang="en-US" sz="1600" dirty="0"/>
              <a:t>livestock weight (1.2-3 kg/cm² pressure for cattle vs. 0.8-1 kg/cm² for sheep)</a:t>
            </a:r>
          </a:p>
          <a:p>
            <a:pPr lvl="1"/>
            <a:r>
              <a:rPr lang="en-US" sz="1600" dirty="0"/>
              <a:t> by walking and running actions</a:t>
            </a:r>
          </a:p>
          <a:p>
            <a:pPr lvl="1"/>
            <a:r>
              <a:rPr lang="en-US" sz="1600" dirty="0"/>
              <a:t> loafing and lying about</a:t>
            </a:r>
          </a:p>
          <a:p>
            <a:pPr lvl="1"/>
            <a:r>
              <a:rPr lang="en-US" sz="1600" dirty="0"/>
              <a:t> wet weather</a:t>
            </a:r>
          </a:p>
          <a:p>
            <a:pPr lvl="1"/>
            <a:r>
              <a:rPr lang="en-US" sz="1600" dirty="0"/>
              <a:t> slope</a:t>
            </a:r>
          </a:p>
          <a:p>
            <a:r>
              <a:rPr lang="en-US" sz="1800" dirty="0"/>
              <a:t>Species</a:t>
            </a:r>
          </a:p>
          <a:p>
            <a:pPr lvl="1"/>
            <a:r>
              <a:rPr lang="en-US" sz="1600" dirty="0"/>
              <a:t> with profuse </a:t>
            </a:r>
            <a:r>
              <a:rPr lang="en-US" sz="1600" dirty="0" err="1"/>
              <a:t>tillering</a:t>
            </a:r>
            <a:r>
              <a:rPr lang="en-US" sz="1600" dirty="0"/>
              <a:t> (i.e. </a:t>
            </a:r>
            <a:r>
              <a:rPr lang="en-US" sz="1600" dirty="0" err="1"/>
              <a:t>Lolium</a:t>
            </a:r>
            <a:r>
              <a:rPr lang="en-US" sz="1600" dirty="0"/>
              <a:t> </a:t>
            </a:r>
            <a:r>
              <a:rPr lang="en-US" sz="1600" dirty="0" err="1"/>
              <a:t>perenne</a:t>
            </a:r>
            <a:r>
              <a:rPr lang="en-US" sz="1600" dirty="0"/>
              <a:t>)</a:t>
            </a:r>
          </a:p>
          <a:p>
            <a:pPr lvl="1"/>
            <a:r>
              <a:rPr lang="en-US" sz="1600" dirty="0"/>
              <a:t> with folded leaf structure (i.e. </a:t>
            </a:r>
            <a:r>
              <a:rPr lang="en-US" sz="1600" dirty="0" err="1"/>
              <a:t>Lolium</a:t>
            </a:r>
            <a:r>
              <a:rPr lang="en-US" sz="1600" dirty="0"/>
              <a:t> </a:t>
            </a:r>
            <a:r>
              <a:rPr lang="en-US" sz="1600" dirty="0" err="1"/>
              <a:t>multiflorum</a:t>
            </a:r>
            <a:r>
              <a:rPr lang="en-US" sz="1600" dirty="0"/>
              <a:t>, </a:t>
            </a:r>
            <a:r>
              <a:rPr lang="en-US" sz="1600" dirty="0" err="1"/>
              <a:t>Festuca</a:t>
            </a:r>
            <a:r>
              <a:rPr lang="en-US" sz="1600" dirty="0"/>
              <a:t> </a:t>
            </a:r>
            <a:r>
              <a:rPr lang="en-US" sz="1600" dirty="0" err="1"/>
              <a:t>pratensis</a:t>
            </a:r>
            <a:r>
              <a:rPr lang="en-US" sz="1600" dirty="0"/>
              <a:t> and </a:t>
            </a:r>
            <a:r>
              <a:rPr lang="en-US" sz="1600" dirty="0" err="1"/>
              <a:t>Phleum</a:t>
            </a:r>
            <a:r>
              <a:rPr lang="en-US" sz="1600" dirty="0"/>
              <a:t> </a:t>
            </a:r>
            <a:r>
              <a:rPr lang="en-US" sz="1600" dirty="0" err="1"/>
              <a:t>pratense</a:t>
            </a:r>
            <a:r>
              <a:rPr lang="en-US" sz="1600" dirty="0"/>
              <a:t> are less suited)</a:t>
            </a:r>
          </a:p>
          <a:p>
            <a:pPr lvl="1"/>
            <a:r>
              <a:rPr lang="en-US" sz="1600" dirty="0"/>
              <a:t> with creeping growth habit  by </a:t>
            </a:r>
            <a:r>
              <a:rPr lang="en-US" sz="1600" dirty="0" err="1"/>
              <a:t>stolons</a:t>
            </a:r>
            <a:r>
              <a:rPr lang="en-US" sz="1600" dirty="0"/>
              <a:t> (</a:t>
            </a:r>
            <a:r>
              <a:rPr lang="en-US" sz="1600" dirty="0" err="1"/>
              <a:t>Poa</a:t>
            </a:r>
            <a:r>
              <a:rPr lang="en-US" sz="1600" dirty="0"/>
              <a:t> </a:t>
            </a:r>
            <a:r>
              <a:rPr lang="en-US" sz="1600" dirty="0" err="1"/>
              <a:t>trivialis</a:t>
            </a:r>
            <a:r>
              <a:rPr lang="en-US" sz="1600" dirty="0"/>
              <a:t>) or rhizomes (</a:t>
            </a:r>
            <a:r>
              <a:rPr lang="en-US" sz="1600" dirty="0" err="1"/>
              <a:t>Poa</a:t>
            </a:r>
            <a:r>
              <a:rPr lang="en-US" sz="1600" dirty="0"/>
              <a:t> </a:t>
            </a:r>
            <a:r>
              <a:rPr lang="en-US" sz="1600" dirty="0" err="1"/>
              <a:t>pratensis</a:t>
            </a:r>
            <a:r>
              <a:rPr lang="en-US" sz="1600" dirty="0"/>
              <a:t>) → better regeneration after damages</a:t>
            </a:r>
          </a:p>
          <a:p>
            <a:pPr lvl="1"/>
            <a:r>
              <a:rPr lang="en-US" sz="1600" dirty="0"/>
              <a:t> prostrate rosette-plants  </a:t>
            </a:r>
          </a:p>
          <a:p>
            <a:r>
              <a:rPr lang="en-US" sz="1800" dirty="0"/>
              <a:t>Trampling and the subsequent soil contamination reduce the attractiveness of herbage for grazing</a:t>
            </a:r>
          </a:p>
          <a:p>
            <a:endParaRPr lang="de-DE" dirty="0"/>
          </a:p>
        </p:txBody>
      </p:sp>
      <p:sp>
        <p:nvSpPr>
          <p:cNvPr id="5" name="Text Box 5">
            <a:extLst>
              <a:ext uri="{FF2B5EF4-FFF2-40B4-BE49-F238E27FC236}">
                <a16:creationId xmlns:a16="http://schemas.microsoft.com/office/drawing/2014/main" id="{EB767442-D3DF-4907-97C5-441BA5F627E6}"/>
              </a:ext>
            </a:extLst>
          </p:cNvPr>
          <p:cNvSpPr txBox="1">
            <a:spLocks noChangeArrowheads="1"/>
          </p:cNvSpPr>
          <p:nvPr/>
        </p:nvSpPr>
        <p:spPr bwMode="auto">
          <a:xfrm>
            <a:off x="431429" y="6381328"/>
            <a:ext cx="4505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Cavallero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Ciotti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1991</a:t>
            </a:r>
          </a:p>
        </p:txBody>
      </p:sp>
    </p:spTree>
    <p:extLst>
      <p:ext uri="{BB962C8B-B14F-4D97-AF65-F5344CB8AC3E}">
        <p14:creationId xmlns:p14="http://schemas.microsoft.com/office/powerpoint/2010/main" val="3951308078"/>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Mixed grazing</a:t>
            </a:r>
          </a:p>
        </p:txBody>
      </p:sp>
      <p:sp>
        <p:nvSpPr>
          <p:cNvPr id="5" name="Rectangle 4">
            <a:extLst>
              <a:ext uri="{FF2B5EF4-FFF2-40B4-BE49-F238E27FC236}">
                <a16:creationId xmlns:a16="http://schemas.microsoft.com/office/drawing/2014/main" id="{A8F2784D-15CD-4C1D-A6F6-E2740757D98D}"/>
              </a:ext>
            </a:extLst>
          </p:cNvPr>
          <p:cNvSpPr>
            <a:spLocks noGrp="1"/>
          </p:cNvSpPr>
          <p:nvPr>
            <p:ph idx="1"/>
          </p:nvPr>
        </p:nvSpPr>
        <p:spPr bwMode="auto">
          <a:xfrm>
            <a:off x="457968" y="1196753"/>
            <a:ext cx="8218488" cy="46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defTabSz="914400">
              <a:buClr>
                <a:srgbClr val="00448C"/>
              </a:buClr>
            </a:pPr>
            <a:r>
              <a:rPr lang="en-GB" altLang="en-US" sz="2000" dirty="0">
                <a:latin typeface="+mn-lt"/>
                <a:ea typeface="+mn-ea"/>
              </a:rPr>
              <a:t>Aim: to take advantage of the complementarity of the grazing behaviour of different animal species</a:t>
            </a:r>
          </a:p>
          <a:p>
            <a:pPr defTabSz="914400">
              <a:buClr>
                <a:srgbClr val="00448C"/>
              </a:buClr>
            </a:pPr>
            <a:r>
              <a:rPr lang="en-US" altLang="en-US" sz="2000" dirty="0">
                <a:latin typeface="+mn-lt"/>
                <a:ea typeface="+mn-ea"/>
              </a:rPr>
              <a:t>Lead-follower-system: highly productive animals start grazing 1-2 days before less productive animals</a:t>
            </a:r>
            <a:endParaRPr lang="en-GB" altLang="en-US" sz="2000" dirty="0">
              <a:latin typeface="+mn-lt"/>
              <a:ea typeface="+mn-ea"/>
            </a:endParaRPr>
          </a:p>
        </p:txBody>
      </p:sp>
      <p:sp>
        <p:nvSpPr>
          <p:cNvPr id="101" name="Rectangle 4">
            <a:extLst>
              <a:ext uri="{FF2B5EF4-FFF2-40B4-BE49-F238E27FC236}">
                <a16:creationId xmlns:a16="http://schemas.microsoft.com/office/drawing/2014/main" id="{A0CB84A6-1B40-4CE1-A0C8-0BEB98DD7880}"/>
              </a:ext>
            </a:extLst>
          </p:cNvPr>
          <p:cNvSpPr>
            <a:spLocks/>
          </p:cNvSpPr>
          <p:nvPr/>
        </p:nvSpPr>
        <p:spPr bwMode="auto">
          <a:xfrm>
            <a:off x="3746500" y="2348880"/>
            <a:ext cx="5187950"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Combination of </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grazing and browsing animals and of a selectively grazing species with a less selective one</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2" name="Rectangle 4">
            <a:extLst>
              <a:ext uri="{FF2B5EF4-FFF2-40B4-BE49-F238E27FC236}">
                <a16:creationId xmlns:a16="http://schemas.microsoft.com/office/drawing/2014/main" id="{898EF43F-43AA-43CF-8C00-A1BF60896C5D}"/>
              </a:ext>
            </a:extLst>
          </p:cNvPr>
          <p:cNvSpPr>
            <a:spLocks/>
          </p:cNvSpPr>
          <p:nvPr/>
        </p:nvSpPr>
        <p:spPr bwMode="auto">
          <a:xfrm>
            <a:off x="3781425" y="3493467"/>
            <a:ext cx="518795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Combination of a</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selectively grazing species with a less selective one. Reduced parasites pressure.</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3" name="Rectangle 4">
            <a:extLst>
              <a:ext uri="{FF2B5EF4-FFF2-40B4-BE49-F238E27FC236}">
                <a16:creationId xmlns:a16="http://schemas.microsoft.com/office/drawing/2014/main" id="{1F03069D-7891-4D88-8F14-847D52C5960B}"/>
              </a:ext>
            </a:extLst>
          </p:cNvPr>
          <p:cNvSpPr>
            <a:spLocks/>
          </p:cNvSpPr>
          <p:nvPr/>
        </p:nvSpPr>
        <p:spPr bwMode="auto">
          <a:xfrm>
            <a:off x="3787775" y="4514230"/>
            <a:ext cx="518795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Good tolerance between species</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but increase of parasite pressure (same gastrointestinal worms for both species).</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4" name="Rectangle 4">
            <a:extLst>
              <a:ext uri="{FF2B5EF4-FFF2-40B4-BE49-F238E27FC236}">
                <a16:creationId xmlns:a16="http://schemas.microsoft.com/office/drawing/2014/main" id="{B77B15A1-CEE9-4D56-B730-18E070E83772}"/>
              </a:ext>
            </a:extLst>
          </p:cNvPr>
          <p:cNvSpPr>
            <a:spLocks/>
          </p:cNvSpPr>
          <p:nvPr/>
        </p:nvSpPr>
        <p:spPr bwMode="auto">
          <a:xfrm>
            <a:off x="3846513" y="5631830"/>
            <a:ext cx="51879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Combination of different grazing behaviours</a:t>
            </a:r>
            <a:r>
              <a:rPr kumimoji="0" lang="en-US"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Reduced parasites pressure.</a:t>
            </a:r>
            <a:endParaRPr kumimoji="0" lang="en-GB"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5" name="Text Box 5">
            <a:extLst>
              <a:ext uri="{FF2B5EF4-FFF2-40B4-BE49-F238E27FC236}">
                <a16:creationId xmlns:a16="http://schemas.microsoft.com/office/drawing/2014/main" id="{1A2D9F72-55B9-4220-BF90-6DEF4773D245}"/>
              </a:ext>
            </a:extLst>
          </p:cNvPr>
          <p:cNvSpPr txBox="1">
            <a:spLocks noChangeArrowheads="1"/>
          </p:cNvSpPr>
          <p:nvPr/>
        </p:nvSpPr>
        <p:spPr bwMode="auto">
          <a:xfrm>
            <a:off x="438070" y="6415638"/>
            <a:ext cx="250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Schneider et al. 2015</a:t>
            </a:r>
          </a:p>
        </p:txBody>
      </p:sp>
      <p:pic>
        <p:nvPicPr>
          <p:cNvPr id="3" name="Grafik 2">
            <a:extLst>
              <a:ext uri="{FF2B5EF4-FFF2-40B4-BE49-F238E27FC236}">
                <a16:creationId xmlns:a16="http://schemas.microsoft.com/office/drawing/2014/main" id="{0BD43BF5-7AD2-4241-A2EB-3B3836D60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6621" y="2489442"/>
            <a:ext cx="2765225" cy="3675862"/>
          </a:xfrm>
          <a:prstGeom prst="rect">
            <a:avLst/>
          </a:prstGeom>
        </p:spPr>
      </p:pic>
    </p:spTree>
    <p:extLst>
      <p:ext uri="{BB962C8B-B14F-4D97-AF65-F5344CB8AC3E}">
        <p14:creationId xmlns:p14="http://schemas.microsoft.com/office/powerpoint/2010/main" val="3921859366"/>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to estimate forage production on pastures</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251520" y="1316765"/>
            <a:ext cx="6192688" cy="4632515"/>
          </a:xfrm>
        </p:spPr>
        <p:txBody>
          <a:bodyPr/>
          <a:lstStyle/>
          <a:p>
            <a:r>
              <a:rPr lang="en-US" sz="1600" dirty="0"/>
              <a:t>Ingested herbage can be estimated by exclusion cages: animals are prevented from grazing certain areas (1 to 4 m²). Biomass production is measured within the exclusion cages at the end of the grazing period and residual herbage is subtracted by it.</a:t>
            </a:r>
          </a:p>
          <a:p>
            <a:endParaRPr lang="en-US" sz="1600" dirty="0"/>
          </a:p>
          <a:p>
            <a:r>
              <a:rPr lang="en-US" sz="1600" dirty="0"/>
              <a:t>The biomass available at a certain point in time is measured by means of a rising plate meter: the compressed sward height is measured using a device made out of a stick on which a plate is held at a certain height by the plant biomass. A correlation between compressed sward height and herbage biomass can be established. Other simpler methods are possible as well.</a:t>
            </a:r>
          </a:p>
          <a:p>
            <a:endParaRPr lang="en-US" sz="1600" dirty="0"/>
          </a:p>
          <a:p>
            <a:r>
              <a:rPr lang="en-US" sz="1600" dirty="0"/>
              <a:t>The production of a pasture during the growing season can be estimated by the Corral-Fenlon-method: a number of plots equal to the duration in weeks of the grazing cycle (usually 4 weeks) is established and each plot is harvested each week in sequence. For each plot, a mean growth rate for the period between one cut and the next is computed and the growth rates of all plots are averaged.</a:t>
            </a:r>
          </a:p>
          <a:p>
            <a:endParaRPr lang="de-DE" sz="1600" dirty="0"/>
          </a:p>
        </p:txBody>
      </p:sp>
      <p:pic>
        <p:nvPicPr>
          <p:cNvPr id="5" name="Picture 2" descr="13970">
            <a:extLst>
              <a:ext uri="{FF2B5EF4-FFF2-40B4-BE49-F238E27FC236}">
                <a16:creationId xmlns:a16="http://schemas.microsoft.com/office/drawing/2014/main" id="{FC42003D-9410-474C-B825-E30C969D2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1091" y="2718030"/>
            <a:ext cx="2238288" cy="167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magine 039">
            <a:extLst>
              <a:ext uri="{FF2B5EF4-FFF2-40B4-BE49-F238E27FC236}">
                <a16:creationId xmlns:a16="http://schemas.microsoft.com/office/drawing/2014/main" id="{F9F4224D-7251-4279-A4CB-A3DFEE22C5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1091" y="1157129"/>
            <a:ext cx="2235113" cy="14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177">
            <a:extLst>
              <a:ext uri="{FF2B5EF4-FFF2-40B4-BE49-F238E27FC236}">
                <a16:creationId xmlns:a16="http://schemas.microsoft.com/office/drawing/2014/main" id="{8A81D959-079D-44B9-8667-92FA7B4DD7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91" y="4472582"/>
            <a:ext cx="2262100" cy="16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AC6D991-0E1C-4367-A5B9-8B16424FAE62}"/>
              </a:ext>
            </a:extLst>
          </p:cNvPr>
          <p:cNvSpPr txBox="1">
            <a:spLocks noChangeArrowheads="1"/>
          </p:cNvSpPr>
          <p:nvPr/>
        </p:nvSpPr>
        <p:spPr bwMode="auto">
          <a:xfrm>
            <a:off x="467544" y="6453336"/>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 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D‘Ottavio</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237893809"/>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Continuous stocking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980728"/>
            <a:ext cx="8218488" cy="4632515"/>
          </a:xfrm>
        </p:spPr>
        <p:txBody>
          <a:bodyPr/>
          <a:lstStyle/>
          <a:p>
            <a:r>
              <a:rPr lang="en-US" sz="1900" dirty="0"/>
              <a:t>Free-range grazing of stock on an area</a:t>
            </a:r>
          </a:p>
          <a:p>
            <a:r>
              <a:rPr lang="en-US" sz="1900" dirty="0"/>
              <a:t>Maximum selectivity of grazing animals: avoidance of species of low palatability, high amount of </a:t>
            </a:r>
            <a:r>
              <a:rPr lang="en-US" sz="1900" dirty="0" err="1"/>
              <a:t>necromass</a:t>
            </a:r>
            <a:r>
              <a:rPr lang="en-US" sz="1900" dirty="0"/>
              <a:t> at the end of the grazing season (low proportion of grazed forage on offer → </a:t>
            </a:r>
            <a:r>
              <a:rPr lang="en-US" sz="1900" dirty="0" err="1"/>
              <a:t>utilisation</a:t>
            </a:r>
            <a:r>
              <a:rPr lang="en-US" sz="1900" dirty="0"/>
              <a:t> coefficient 0.3-0.6), deterioration of forage quality along the growing season (phenological advance, best spots are grazed first)  </a:t>
            </a:r>
          </a:p>
          <a:p>
            <a:r>
              <a:rPr lang="en-US" sz="1900" dirty="0"/>
              <a:t>Less capital and </a:t>
            </a:r>
            <a:r>
              <a:rPr lang="en-US" sz="1900" dirty="0" err="1"/>
              <a:t>labour</a:t>
            </a:r>
            <a:r>
              <a:rPr lang="en-US" sz="1900" dirty="0"/>
              <a:t> needed for installation and operations</a:t>
            </a:r>
          </a:p>
          <a:p>
            <a:r>
              <a:rPr lang="en-US" sz="1900" dirty="0"/>
              <a:t>Good performance of single animals at the beginning of the grazing season, but lower productivity per ha. With the advance of the season the productivity drops because of overgrazing of the most </a:t>
            </a:r>
            <a:r>
              <a:rPr lang="en-US" sz="1900" dirty="0" err="1"/>
              <a:t>favourable</a:t>
            </a:r>
            <a:r>
              <a:rPr lang="en-US" sz="1900" dirty="0"/>
              <a:t> areas, the lack of young, leafy grass at the avoided areas as well as an increased need of looking for suited grazing areas over longer distances</a:t>
            </a:r>
          </a:p>
          <a:p>
            <a:r>
              <a:rPr lang="en-US" sz="1900" dirty="0"/>
              <a:t>Negative effects can be mitigated if a herder leads the animals towards targeted grazing areas (i.e. following an increasing altitude gradient)</a:t>
            </a:r>
          </a:p>
          <a:p>
            <a:r>
              <a:rPr lang="en-US" sz="1900" dirty="0"/>
              <a:t>Need for maintenance measures at the end of the season to prevent spread of weeds and shrubs</a:t>
            </a:r>
          </a:p>
          <a:p>
            <a:r>
              <a:rPr lang="en-US" sz="1900" dirty="0"/>
              <a:t>Not suited to farms with small scattered fields</a:t>
            </a:r>
            <a:endParaRPr lang="de-DE" sz="1900" dirty="0"/>
          </a:p>
        </p:txBody>
      </p:sp>
      <p:sp>
        <p:nvSpPr>
          <p:cNvPr id="5" name="Text Box 5">
            <a:extLst>
              <a:ext uri="{FF2B5EF4-FFF2-40B4-BE49-F238E27FC236}">
                <a16:creationId xmlns:a16="http://schemas.microsoft.com/office/drawing/2014/main" id="{BC12C0FA-A443-4905-A331-C6D3AEBE3B22}"/>
              </a:ext>
            </a:extLst>
          </p:cNvPr>
          <p:cNvSpPr txBox="1">
            <a:spLocks noChangeArrowheads="1"/>
          </p:cNvSpPr>
          <p:nvPr/>
        </p:nvSpPr>
        <p:spPr bwMode="auto">
          <a:xfrm>
            <a:off x="457968" y="6290156"/>
            <a:ext cx="55541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2001;</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1495714031"/>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Continuous variable stocking (including the so-called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Kurzrasenweide</a:t>
            </a:r>
            <a:r>
              <a:rPr kumimoji="0" lang="en-US" sz="2400" b="0" i="0" u="none" strike="noStrike" kern="1200" cap="none" spc="0" normalizeH="0" baseline="0" noProof="0" dirty="0">
                <a:ln>
                  <a:noFill/>
                </a:ln>
                <a:solidFill>
                  <a:prstClr val="black"/>
                </a:solidFill>
                <a:effectLst/>
                <a:uLnTx/>
                <a:uFillTx/>
                <a:latin typeface="Calibri"/>
                <a:ea typeface="+mj-ea"/>
                <a:cs typeface="+mj-cs"/>
              </a:rPr>
              <a:t>” = </a:t>
            </a:r>
            <a:br>
              <a:rPr kumimoji="0" lang="en-US" sz="2400" b="0" i="0" u="none" strike="noStrike" kern="1200" cap="none" spc="0" normalizeH="0" baseline="0" noProof="0" dirty="0">
                <a:ln>
                  <a:noFill/>
                </a:ln>
                <a:solidFill>
                  <a:prstClr val="black"/>
                </a:solidFill>
                <a:effectLst/>
                <a:uLnTx/>
                <a:uFillTx/>
                <a:latin typeface="Calibri"/>
                <a:ea typeface="+mj-ea"/>
                <a:cs typeface="+mj-cs"/>
              </a:rPr>
            </a:br>
            <a:r>
              <a:rPr kumimoji="0" lang="en-US" sz="2400" b="0" i="0" u="none" strike="noStrike" kern="1200" cap="none" spc="0" normalizeH="0" baseline="0" noProof="0" dirty="0">
                <a:ln>
                  <a:noFill/>
                </a:ln>
                <a:solidFill>
                  <a:prstClr val="black"/>
                </a:solidFill>
                <a:effectLst/>
                <a:uLnTx/>
                <a:uFillTx/>
                <a:latin typeface="Calibri"/>
                <a:ea typeface="+mj-ea"/>
                <a:cs typeface="+mj-cs"/>
              </a:rPr>
              <a:t>“short sward 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316765"/>
            <a:ext cx="8218488" cy="4632515"/>
          </a:xfrm>
        </p:spPr>
        <p:txBody>
          <a:bodyPr/>
          <a:lstStyle/>
          <a:p>
            <a:r>
              <a:rPr lang="en-US" dirty="0"/>
              <a:t>A target average sward height is fixed and the stocking rate is adjusted changing the grazed area in response to the deviation from the target sward height.</a:t>
            </a:r>
          </a:p>
          <a:p>
            <a:r>
              <a:rPr lang="en-US" dirty="0"/>
              <a:t>A buffer grazing area is used to adjust the area to the livestock numbers.</a:t>
            </a:r>
          </a:p>
          <a:p>
            <a:r>
              <a:rPr lang="en-US" dirty="0"/>
              <a:t> </a:t>
            </a:r>
            <a:r>
              <a:rPr lang="en-US" dirty="0" err="1"/>
              <a:t>Ungrazed</a:t>
            </a:r>
            <a:r>
              <a:rPr lang="en-US" dirty="0"/>
              <a:t> areas can be cut for forage as the vegetation gets old.</a:t>
            </a:r>
          </a:p>
          <a:p>
            <a:endParaRPr lang="de-DE" dirty="0"/>
          </a:p>
        </p:txBody>
      </p:sp>
      <p:sp>
        <p:nvSpPr>
          <p:cNvPr id="5" name="Rectangle 10">
            <a:extLst>
              <a:ext uri="{FF2B5EF4-FFF2-40B4-BE49-F238E27FC236}">
                <a16:creationId xmlns:a16="http://schemas.microsoft.com/office/drawing/2014/main" id="{AB6D21C8-4468-4F78-BD4B-E51C9189AC69}"/>
              </a:ext>
            </a:extLst>
          </p:cNvPr>
          <p:cNvSpPr>
            <a:spLocks noChangeArrowheads="1"/>
          </p:cNvSpPr>
          <p:nvPr/>
        </p:nvSpPr>
        <p:spPr bwMode="auto">
          <a:xfrm>
            <a:off x="1259632" y="3055906"/>
            <a:ext cx="6161087" cy="2773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13" descr="Zickzack">
            <a:extLst>
              <a:ext uri="{FF2B5EF4-FFF2-40B4-BE49-F238E27FC236}">
                <a16:creationId xmlns:a16="http://schemas.microsoft.com/office/drawing/2014/main" id="{C2B695A4-891B-4C4C-8BFC-85033A847C63}"/>
              </a:ext>
            </a:extLst>
          </p:cNvPr>
          <p:cNvSpPr>
            <a:spLocks noChangeArrowheads="1"/>
          </p:cNvSpPr>
          <p:nvPr/>
        </p:nvSpPr>
        <p:spPr bwMode="auto">
          <a:xfrm>
            <a:off x="1397744" y="4600543"/>
            <a:ext cx="838200" cy="271463"/>
          </a:xfrm>
          <a:prstGeom prst="rect">
            <a:avLst/>
          </a:prstGeom>
          <a:blipFill dpi="0" rotWithShape="0">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14" descr="Zickzack">
            <a:extLst>
              <a:ext uri="{FF2B5EF4-FFF2-40B4-BE49-F238E27FC236}">
                <a16:creationId xmlns:a16="http://schemas.microsoft.com/office/drawing/2014/main" id="{5ED1CC66-A059-40D5-A9FE-C030C0ACC5D8}"/>
              </a:ext>
            </a:extLst>
          </p:cNvPr>
          <p:cNvSpPr>
            <a:spLocks noChangeArrowheads="1"/>
          </p:cNvSpPr>
          <p:nvPr/>
        </p:nvSpPr>
        <p:spPr bwMode="auto">
          <a:xfrm>
            <a:off x="1397744" y="4873593"/>
            <a:ext cx="838200" cy="26987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15">
            <a:extLst>
              <a:ext uri="{FF2B5EF4-FFF2-40B4-BE49-F238E27FC236}">
                <a16:creationId xmlns:a16="http://schemas.microsoft.com/office/drawing/2014/main" id="{2C1D3229-742D-43AB-A60A-D2B4A7E8DA05}"/>
              </a:ext>
            </a:extLst>
          </p:cNvPr>
          <p:cNvSpPr>
            <a:spLocks noChangeArrowheads="1"/>
          </p:cNvSpPr>
          <p:nvPr/>
        </p:nvSpPr>
        <p:spPr bwMode="auto">
          <a:xfrm>
            <a:off x="1259632" y="4467193"/>
            <a:ext cx="1527175" cy="136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Line 16">
            <a:extLst>
              <a:ext uri="{FF2B5EF4-FFF2-40B4-BE49-F238E27FC236}">
                <a16:creationId xmlns:a16="http://schemas.microsoft.com/office/drawing/2014/main" id="{4CF4892E-C2B1-426C-A45F-1DADB7038453}"/>
              </a:ext>
            </a:extLst>
          </p:cNvPr>
          <p:cNvSpPr>
            <a:spLocks noChangeShapeType="1"/>
          </p:cNvSpPr>
          <p:nvPr/>
        </p:nvSpPr>
        <p:spPr bwMode="auto">
          <a:xfrm>
            <a:off x="4525119" y="3035268"/>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7">
            <a:extLst>
              <a:ext uri="{FF2B5EF4-FFF2-40B4-BE49-F238E27FC236}">
                <a16:creationId xmlns:a16="http://schemas.microsoft.com/office/drawing/2014/main" id="{6186A8BB-8F8E-41B4-A03F-C5824D409EE3}"/>
              </a:ext>
            </a:extLst>
          </p:cNvPr>
          <p:cNvSpPr>
            <a:spLocks noChangeShapeType="1"/>
          </p:cNvSpPr>
          <p:nvPr/>
        </p:nvSpPr>
        <p:spPr bwMode="auto">
          <a:xfrm>
            <a:off x="6442819" y="3043206"/>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Box 18">
            <a:extLst>
              <a:ext uri="{FF2B5EF4-FFF2-40B4-BE49-F238E27FC236}">
                <a16:creationId xmlns:a16="http://schemas.microsoft.com/office/drawing/2014/main" id="{15DF4934-58B5-4D1D-8197-6B7B7D488B83}"/>
              </a:ext>
            </a:extLst>
          </p:cNvPr>
          <p:cNvSpPr txBox="1">
            <a:spLocks noChangeArrowheads="1"/>
          </p:cNvSpPr>
          <p:nvPr/>
        </p:nvSpPr>
        <p:spPr bwMode="auto">
          <a:xfrm>
            <a:off x="2307382" y="3751231"/>
            <a:ext cx="143510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Continuously</a:t>
            </a:r>
            <a: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grazed</a:t>
            </a:r>
            <a:endParaRPr kumimoji="0" lang="de-DE" altLang="de-DE" sz="17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3" name="Text Box 19">
            <a:extLst>
              <a:ext uri="{FF2B5EF4-FFF2-40B4-BE49-F238E27FC236}">
                <a16:creationId xmlns:a16="http://schemas.microsoft.com/office/drawing/2014/main" id="{EDA92EE6-8324-46A0-A1EA-9644139DD1AD}"/>
              </a:ext>
            </a:extLst>
          </p:cNvPr>
          <p:cNvSpPr txBox="1">
            <a:spLocks noChangeArrowheads="1"/>
          </p:cNvSpPr>
          <p:nvPr/>
        </p:nvSpPr>
        <p:spPr bwMode="auto">
          <a:xfrm>
            <a:off x="4725144" y="3790918"/>
            <a:ext cx="1568450" cy="868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Cut once</a:t>
            </a:r>
            <a:b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before grazing</a:t>
            </a:r>
            <a:b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start</a:t>
            </a:r>
          </a:p>
        </p:txBody>
      </p:sp>
      <p:sp>
        <p:nvSpPr>
          <p:cNvPr id="14" name="Text Box 20">
            <a:extLst>
              <a:ext uri="{FF2B5EF4-FFF2-40B4-BE49-F238E27FC236}">
                <a16:creationId xmlns:a16="http://schemas.microsoft.com/office/drawing/2014/main" id="{FB2D53E5-45B7-45E5-858E-2FCAA99774E5}"/>
              </a:ext>
            </a:extLst>
          </p:cNvPr>
          <p:cNvSpPr txBox="1">
            <a:spLocks noChangeArrowheads="1"/>
          </p:cNvSpPr>
          <p:nvPr/>
        </p:nvSpPr>
        <p:spPr bwMode="auto">
          <a:xfrm>
            <a:off x="6404719" y="3740118"/>
            <a:ext cx="1073150" cy="11271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Cut twice</a:t>
            </a:r>
            <a:b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before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grazing</a:t>
            </a:r>
            <a:b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a:ln>
                  <a:noFill/>
                </a:ln>
                <a:solidFill>
                  <a:srgbClr val="CC0000"/>
                </a:solidFill>
                <a:effectLst/>
                <a:uLnTx/>
                <a:uFillTx/>
                <a:latin typeface="Arial" panose="020B0604020202020204" pitchFamily="34" charset="0"/>
                <a:ea typeface="ＭＳ Ｐゴシック" panose="020B0600070205080204" pitchFamily="34" charset="-128"/>
                <a:cs typeface="+mn-cs"/>
              </a:rPr>
              <a:t>start</a:t>
            </a:r>
          </a:p>
        </p:txBody>
      </p:sp>
      <p:sp>
        <p:nvSpPr>
          <p:cNvPr id="15" name="Text Box 5">
            <a:extLst>
              <a:ext uri="{FF2B5EF4-FFF2-40B4-BE49-F238E27FC236}">
                <a16:creationId xmlns:a16="http://schemas.microsoft.com/office/drawing/2014/main" id="{1E3919D4-3535-4767-84F0-11B8BDF182A9}"/>
              </a:ext>
            </a:extLst>
          </p:cNvPr>
          <p:cNvSpPr txBox="1">
            <a:spLocks noChangeArrowheads="1"/>
          </p:cNvSpPr>
          <p:nvPr/>
        </p:nvSpPr>
        <p:spPr bwMode="auto">
          <a:xfrm>
            <a:off x="452388" y="6417440"/>
            <a:ext cx="4668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Schmid and Kessler 2015</a:t>
            </a:r>
          </a:p>
        </p:txBody>
      </p:sp>
    </p:spTree>
    <p:extLst>
      <p:ext uri="{BB962C8B-B14F-4D97-AF65-F5344CB8AC3E}">
        <p14:creationId xmlns:p14="http://schemas.microsoft.com/office/powerpoint/2010/main" val="12219045"/>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for measuring sward height </a:t>
            </a:r>
          </a:p>
        </p:txBody>
      </p:sp>
      <p:sp>
        <p:nvSpPr>
          <p:cNvPr id="9" name="Text Box 22">
            <a:extLst>
              <a:ext uri="{FF2B5EF4-FFF2-40B4-BE49-F238E27FC236}">
                <a16:creationId xmlns:a16="http://schemas.microsoft.com/office/drawing/2014/main" id="{C45A3475-3680-4B13-B5E9-A41AB01B75AF}"/>
              </a:ext>
            </a:extLst>
          </p:cNvPr>
          <p:cNvSpPr txBox="1">
            <a:spLocks noChangeArrowheads="1"/>
          </p:cNvSpPr>
          <p:nvPr/>
        </p:nvSpPr>
        <p:spPr bwMode="auto">
          <a:xfrm>
            <a:off x="183036" y="5211944"/>
            <a:ext cx="2590902"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Graduated stick</a:t>
            </a:r>
            <a:b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(uncompressed height)</a:t>
            </a:r>
          </a:p>
        </p:txBody>
      </p:sp>
      <p:sp>
        <p:nvSpPr>
          <p:cNvPr id="10" name="Text Box 23">
            <a:extLst>
              <a:ext uri="{FF2B5EF4-FFF2-40B4-BE49-F238E27FC236}">
                <a16:creationId xmlns:a16="http://schemas.microsoft.com/office/drawing/2014/main" id="{3F8B84E4-9390-4B84-B44F-5E72AB07E7FF}"/>
              </a:ext>
            </a:extLst>
          </p:cNvPr>
          <p:cNvSpPr txBox="1">
            <a:spLocks noChangeArrowheads="1"/>
          </p:cNvSpPr>
          <p:nvPr/>
        </p:nvSpPr>
        <p:spPr bwMode="auto">
          <a:xfrm>
            <a:off x="3343844" y="5165906"/>
            <a:ext cx="224305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Plastic lid method</a:t>
            </a:r>
            <a:b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(slightly</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compressed height)</a:t>
            </a:r>
          </a:p>
        </p:txBody>
      </p:sp>
      <p:sp>
        <p:nvSpPr>
          <p:cNvPr id="11" name="Text Box 24">
            <a:extLst>
              <a:ext uri="{FF2B5EF4-FFF2-40B4-BE49-F238E27FC236}">
                <a16:creationId xmlns:a16="http://schemas.microsoft.com/office/drawing/2014/main" id="{E23FD2A7-35F8-4FB5-979F-3A1FF608BB33}"/>
              </a:ext>
            </a:extLst>
          </p:cNvPr>
          <p:cNvSpPr txBox="1">
            <a:spLocks noChangeArrowheads="1"/>
          </p:cNvSpPr>
          <p:nvPr/>
        </p:nvSpPr>
        <p:spPr bwMode="auto">
          <a:xfrm>
            <a:off x="6345426" y="5186544"/>
            <a:ext cx="2321597" cy="7078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Rising plate meter</a:t>
            </a: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(compressed height)</a:t>
            </a:r>
          </a:p>
        </p:txBody>
      </p:sp>
      <p:sp>
        <p:nvSpPr>
          <p:cNvPr id="12" name="Text Box 5">
            <a:extLst>
              <a:ext uri="{FF2B5EF4-FFF2-40B4-BE49-F238E27FC236}">
                <a16:creationId xmlns:a16="http://schemas.microsoft.com/office/drawing/2014/main" id="{39201DCC-9C13-41C1-B54D-AFDC618F97F9}"/>
              </a:ext>
            </a:extLst>
          </p:cNvPr>
          <p:cNvSpPr txBox="1">
            <a:spLocks noChangeArrowheads="1"/>
          </p:cNvSpPr>
          <p:nvPr/>
        </p:nvSpPr>
        <p:spPr bwMode="auto">
          <a:xfrm>
            <a:off x="449545" y="6381328"/>
            <a:ext cx="2992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and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pic>
        <p:nvPicPr>
          <p:cNvPr id="14" name="Grafik 10">
            <a:extLst>
              <a:ext uri="{FF2B5EF4-FFF2-40B4-BE49-F238E27FC236}">
                <a16:creationId xmlns:a16="http://schemas.microsoft.com/office/drawing/2014/main" id="{58FCE960-89EB-4FEA-ACFD-2693A16EF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593" y="1157838"/>
            <a:ext cx="2671546"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rafik 8">
            <a:extLst>
              <a:ext uri="{FF2B5EF4-FFF2-40B4-BE49-F238E27FC236}">
                <a16:creationId xmlns:a16="http://schemas.microsoft.com/office/drawing/2014/main" id="{C22AC71C-5CCB-4820-9258-21EE0BB03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157838"/>
            <a:ext cx="2684779"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18746">
            <a:extLst>
              <a:ext uri="{FF2B5EF4-FFF2-40B4-BE49-F238E27FC236}">
                <a16:creationId xmlns:a16="http://schemas.microsoft.com/office/drawing/2014/main" id="{A8E74098-392C-4FAB-B7DC-906BFC8A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1" y="1151957"/>
            <a:ext cx="2684779" cy="39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a:extLst>
              <a:ext uri="{FF2B5EF4-FFF2-40B4-BE49-F238E27FC236}">
                <a16:creationId xmlns:a16="http://schemas.microsoft.com/office/drawing/2014/main" id="{0CEB632A-1AF6-43F6-8554-B398840743E1}"/>
              </a:ext>
            </a:extLst>
          </p:cNvPr>
          <p:cNvSpPr txBox="1">
            <a:spLocks noChangeArrowheads="1"/>
          </p:cNvSpPr>
          <p:nvPr/>
        </p:nvSpPr>
        <p:spPr bwMode="auto">
          <a:xfrm>
            <a:off x="1490663" y="4356427"/>
            <a:ext cx="438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1</a:t>
            </a:r>
          </a:p>
        </p:txBody>
      </p:sp>
      <p:sp>
        <p:nvSpPr>
          <p:cNvPr id="18" name="Text Box 12">
            <a:extLst>
              <a:ext uri="{FF2B5EF4-FFF2-40B4-BE49-F238E27FC236}">
                <a16:creationId xmlns:a16="http://schemas.microsoft.com/office/drawing/2014/main" id="{22E88ABD-7352-4438-BBC8-E69B966AE4CD}"/>
              </a:ext>
            </a:extLst>
          </p:cNvPr>
          <p:cNvSpPr txBox="1">
            <a:spLocks noChangeArrowheads="1"/>
          </p:cNvSpPr>
          <p:nvPr/>
        </p:nvSpPr>
        <p:spPr bwMode="auto">
          <a:xfrm>
            <a:off x="3897313" y="43881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a:solidFill>
                  <a:schemeClr val="bg1"/>
                </a:solidFill>
              </a:rPr>
              <a:t>x 0,79</a:t>
            </a:r>
          </a:p>
        </p:txBody>
      </p:sp>
      <p:sp>
        <p:nvSpPr>
          <p:cNvPr id="19" name="Text Box 13">
            <a:extLst>
              <a:ext uri="{FF2B5EF4-FFF2-40B4-BE49-F238E27FC236}">
                <a16:creationId xmlns:a16="http://schemas.microsoft.com/office/drawing/2014/main" id="{43107E39-4CE7-4FB2-A46D-B61AD589F0EE}"/>
              </a:ext>
            </a:extLst>
          </p:cNvPr>
          <p:cNvSpPr txBox="1">
            <a:spLocks noChangeArrowheads="1"/>
          </p:cNvSpPr>
          <p:nvPr/>
        </p:nvSpPr>
        <p:spPr bwMode="auto">
          <a:xfrm>
            <a:off x="6794500" y="43754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x 0,56</a:t>
            </a:r>
          </a:p>
        </p:txBody>
      </p:sp>
    </p:spTree>
    <p:extLst>
      <p:ext uri="{BB962C8B-B14F-4D97-AF65-F5344CB8AC3E}">
        <p14:creationId xmlns:p14="http://schemas.microsoft.com/office/powerpoint/2010/main" val="1678191132"/>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short sward 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395536" y="1787842"/>
            <a:ext cx="4402064" cy="3312367"/>
          </a:xfrm>
        </p:spPr>
        <p:txBody>
          <a:bodyPr/>
          <a:lstStyle/>
          <a:p>
            <a:r>
              <a:rPr lang="de-DE" dirty="0"/>
              <a:t>Target </a:t>
            </a:r>
            <a:r>
              <a:rPr lang="de-DE" dirty="0" err="1"/>
              <a:t>growing</a:t>
            </a:r>
            <a:r>
              <a:rPr lang="de-DE" dirty="0"/>
              <a:t> </a:t>
            </a:r>
            <a:r>
              <a:rPr lang="de-DE" dirty="0" err="1"/>
              <a:t>height</a:t>
            </a:r>
            <a:r>
              <a:rPr lang="de-DE" dirty="0"/>
              <a:t>: 6-7 cm in spring and 7-8 cm </a:t>
            </a:r>
            <a:r>
              <a:rPr lang="de-DE" dirty="0" err="1"/>
              <a:t>during</a:t>
            </a:r>
            <a:r>
              <a:rPr lang="de-DE" dirty="0"/>
              <a:t> </a:t>
            </a:r>
            <a:r>
              <a:rPr lang="de-DE" dirty="0" err="1"/>
              <a:t>summer</a:t>
            </a:r>
            <a:r>
              <a:rPr lang="de-DE" dirty="0"/>
              <a:t> (</a:t>
            </a:r>
            <a:r>
              <a:rPr lang="de-DE" dirty="0" err="1"/>
              <a:t>uncompressed</a:t>
            </a:r>
            <a:r>
              <a:rPr lang="de-DE" dirty="0"/>
              <a:t> </a:t>
            </a:r>
            <a:r>
              <a:rPr lang="de-DE" dirty="0" err="1"/>
              <a:t>height</a:t>
            </a:r>
            <a:r>
              <a:rPr lang="de-DE" dirty="0"/>
              <a:t>)</a:t>
            </a:r>
          </a:p>
          <a:p>
            <a:r>
              <a:rPr lang="de-DE" dirty="0" err="1"/>
              <a:t>Pre-requisites</a:t>
            </a:r>
            <a:r>
              <a:rPr lang="de-DE" dirty="0"/>
              <a:t>:</a:t>
            </a:r>
          </a:p>
          <a:p>
            <a:pPr lvl="1"/>
            <a:r>
              <a:rPr lang="de-DE" dirty="0"/>
              <a:t> Sites </a:t>
            </a:r>
            <a:r>
              <a:rPr lang="de-DE" dirty="0" err="1"/>
              <a:t>suitable</a:t>
            </a:r>
            <a:r>
              <a:rPr lang="de-DE" dirty="0"/>
              <a:t> </a:t>
            </a:r>
            <a:r>
              <a:rPr lang="de-DE" dirty="0" err="1"/>
              <a:t>for</a:t>
            </a:r>
            <a:r>
              <a:rPr lang="de-DE" dirty="0"/>
              <a:t> </a:t>
            </a:r>
            <a:r>
              <a:rPr lang="de-DE" i="1" dirty="0"/>
              <a:t>Lolium perenne </a:t>
            </a:r>
            <a:r>
              <a:rPr lang="de-DE" dirty="0"/>
              <a:t>and/</a:t>
            </a:r>
            <a:r>
              <a:rPr lang="de-DE" dirty="0" err="1"/>
              <a:t>or</a:t>
            </a:r>
            <a:r>
              <a:rPr lang="de-DE" dirty="0"/>
              <a:t> </a:t>
            </a:r>
            <a:r>
              <a:rPr lang="de-DE" i="1" dirty="0"/>
              <a:t>Poa pratensis </a:t>
            </a:r>
            <a:r>
              <a:rPr lang="de-DE" dirty="0"/>
              <a:t>(</a:t>
            </a:r>
            <a:r>
              <a:rPr lang="de-DE" dirty="0" err="1"/>
              <a:t>dense</a:t>
            </a:r>
            <a:r>
              <a:rPr lang="de-DE" dirty="0"/>
              <a:t> </a:t>
            </a:r>
            <a:r>
              <a:rPr lang="de-DE" dirty="0" err="1"/>
              <a:t>swards</a:t>
            </a:r>
            <a:r>
              <a:rPr lang="de-DE" dirty="0"/>
              <a:t>, </a:t>
            </a:r>
            <a:r>
              <a:rPr lang="de-DE" dirty="0" err="1"/>
              <a:t>tolerance</a:t>
            </a:r>
            <a:r>
              <a:rPr lang="de-DE" dirty="0"/>
              <a:t> </a:t>
            </a:r>
            <a:r>
              <a:rPr lang="de-DE" dirty="0" err="1"/>
              <a:t>against</a:t>
            </a:r>
            <a:r>
              <a:rPr lang="de-DE" dirty="0"/>
              <a:t> </a:t>
            </a:r>
            <a:r>
              <a:rPr lang="de-DE" dirty="0" err="1"/>
              <a:t>trampling</a:t>
            </a:r>
            <a:r>
              <a:rPr lang="de-DE" dirty="0"/>
              <a:t> and frequent </a:t>
            </a:r>
            <a:r>
              <a:rPr lang="de-DE" dirty="0" err="1"/>
              <a:t>defoliation</a:t>
            </a:r>
            <a:r>
              <a:rPr lang="de-DE" dirty="0"/>
              <a:t>)</a:t>
            </a:r>
          </a:p>
          <a:p>
            <a:pPr lvl="1"/>
            <a:r>
              <a:rPr lang="de-DE" dirty="0"/>
              <a:t> Flat </a:t>
            </a:r>
            <a:r>
              <a:rPr lang="de-DE" dirty="0" err="1"/>
              <a:t>to</a:t>
            </a:r>
            <a:r>
              <a:rPr lang="de-DE" dirty="0"/>
              <a:t> </a:t>
            </a:r>
            <a:r>
              <a:rPr lang="de-DE" dirty="0" err="1"/>
              <a:t>slightly</a:t>
            </a:r>
            <a:r>
              <a:rPr lang="de-DE" dirty="0"/>
              <a:t> </a:t>
            </a:r>
            <a:r>
              <a:rPr lang="de-DE" dirty="0" err="1"/>
              <a:t>sloped</a:t>
            </a:r>
            <a:r>
              <a:rPr lang="de-DE" dirty="0"/>
              <a:t> </a:t>
            </a:r>
            <a:r>
              <a:rPr lang="de-DE" dirty="0" err="1"/>
              <a:t>pastures</a:t>
            </a:r>
            <a:endParaRPr lang="de-DE" dirty="0"/>
          </a:p>
          <a:p>
            <a:pPr lvl="1"/>
            <a:r>
              <a:rPr lang="de-DE" dirty="0"/>
              <a:t> </a:t>
            </a:r>
            <a:r>
              <a:rPr lang="de-DE" dirty="0" err="1"/>
              <a:t>Good</a:t>
            </a:r>
            <a:r>
              <a:rPr lang="de-DE" dirty="0"/>
              <a:t> </a:t>
            </a:r>
            <a:r>
              <a:rPr lang="de-DE" dirty="0" err="1"/>
              <a:t>water</a:t>
            </a:r>
            <a:r>
              <a:rPr lang="de-DE" dirty="0"/>
              <a:t> </a:t>
            </a:r>
            <a:r>
              <a:rPr lang="de-DE" dirty="0" err="1"/>
              <a:t>availability</a:t>
            </a:r>
            <a:r>
              <a:rPr lang="de-DE" dirty="0"/>
              <a:t> (</a:t>
            </a:r>
            <a:r>
              <a:rPr lang="de-DE" dirty="0" err="1"/>
              <a:t>soil</a:t>
            </a:r>
            <a:r>
              <a:rPr lang="de-DE" dirty="0"/>
              <a:t> </a:t>
            </a:r>
            <a:r>
              <a:rPr lang="de-DE" dirty="0" err="1"/>
              <a:t>water</a:t>
            </a:r>
            <a:r>
              <a:rPr lang="de-DE" dirty="0"/>
              <a:t> </a:t>
            </a:r>
            <a:r>
              <a:rPr lang="de-DE" dirty="0" err="1"/>
              <a:t>capacity</a:t>
            </a:r>
            <a:r>
              <a:rPr lang="de-DE" dirty="0"/>
              <a:t>, </a:t>
            </a:r>
            <a:r>
              <a:rPr lang="de-DE" dirty="0" err="1"/>
              <a:t>irrigation</a:t>
            </a:r>
            <a:r>
              <a:rPr lang="de-DE" dirty="0"/>
              <a:t>)</a:t>
            </a:r>
          </a:p>
          <a:p>
            <a:endParaRPr lang="de-DE" dirty="0"/>
          </a:p>
        </p:txBody>
      </p:sp>
      <p:pic>
        <p:nvPicPr>
          <p:cNvPr id="3" name="Grafik 2">
            <a:extLst>
              <a:ext uri="{FF2B5EF4-FFF2-40B4-BE49-F238E27FC236}">
                <a16:creationId xmlns:a16="http://schemas.microsoft.com/office/drawing/2014/main" id="{89DFD8A3-1374-4FCF-94C8-3814B32479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98472" y="1289924"/>
            <a:ext cx="3863933" cy="4697791"/>
          </a:xfrm>
          <a:prstGeom prst="rect">
            <a:avLst/>
          </a:prstGeom>
        </p:spPr>
      </p:pic>
      <p:sp>
        <p:nvSpPr>
          <p:cNvPr id="6" name="Text Box 5">
            <a:extLst>
              <a:ext uri="{FF2B5EF4-FFF2-40B4-BE49-F238E27FC236}">
                <a16:creationId xmlns:a16="http://schemas.microsoft.com/office/drawing/2014/main" id="{09C60800-A39A-47B4-83FF-2FA1088CA45B}"/>
              </a:ext>
            </a:extLst>
          </p:cNvPr>
          <p:cNvSpPr txBox="1">
            <a:spLocks noChangeArrowheads="1"/>
          </p:cNvSpPr>
          <p:nvPr/>
        </p:nvSpPr>
        <p:spPr bwMode="auto">
          <a:xfrm>
            <a:off x="457968" y="6381328"/>
            <a:ext cx="518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and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Schmid and Kessler, 2015</a:t>
            </a:r>
          </a:p>
        </p:txBody>
      </p:sp>
    </p:spTree>
    <p:extLst>
      <p:ext uri="{BB962C8B-B14F-4D97-AF65-F5344CB8AC3E}">
        <p14:creationId xmlns:p14="http://schemas.microsoft.com/office/powerpoint/2010/main" val="1566839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83078"/>
            <a:ext cx="6801017" cy="1196997"/>
          </a:xfrm>
        </p:spPr>
        <p:txBody>
          <a:bodyPr/>
          <a:lstStyle/>
          <a:p>
            <a:r>
              <a:rPr lang="en-US" sz="2400" dirty="0">
                <a:solidFill>
                  <a:schemeClr val="tx1"/>
                </a:solidFill>
                <a:latin typeface="+mn-lt"/>
              </a:rPr>
              <a:t>In Sweden, short-term </a:t>
            </a:r>
            <a:r>
              <a:rPr lang="en-US" sz="2400" dirty="0" smtClean="0">
                <a:solidFill>
                  <a:schemeClr val="tx1"/>
                </a:solidFill>
                <a:latin typeface="+mn-lt"/>
              </a:rPr>
              <a:t>leys as part of arable </a:t>
            </a:r>
            <a:r>
              <a:rPr lang="en-US" sz="2400" dirty="0">
                <a:solidFill>
                  <a:schemeClr val="tx1"/>
                </a:solidFill>
                <a:latin typeface="+mn-lt"/>
              </a:rPr>
              <a:t>crop rotations are the main forage crop, </a:t>
            </a:r>
            <a:r>
              <a:rPr lang="en-US" sz="2400" dirty="0" smtClean="0">
                <a:solidFill>
                  <a:schemeClr val="tx1"/>
                </a:solidFill>
                <a:latin typeface="+mn-lt"/>
              </a:rPr>
              <a:t>unlike the perennial </a:t>
            </a:r>
            <a:r>
              <a:rPr lang="en-US" sz="2400" dirty="0">
                <a:solidFill>
                  <a:schemeClr val="tx1"/>
                </a:solidFill>
                <a:latin typeface="+mn-lt"/>
              </a:rPr>
              <a:t>forage </a:t>
            </a:r>
            <a:r>
              <a:rPr lang="en-US" sz="2400" dirty="0" smtClean="0">
                <a:solidFill>
                  <a:schemeClr val="tx1"/>
                </a:solidFill>
                <a:latin typeface="+mn-lt"/>
              </a:rPr>
              <a:t>swards </a:t>
            </a:r>
            <a:r>
              <a:rPr lang="en-US" sz="2400" dirty="0">
                <a:solidFill>
                  <a:schemeClr val="tx1"/>
                </a:solidFill>
                <a:latin typeface="+mn-lt"/>
              </a:rPr>
              <a:t>farther south in Europe</a:t>
            </a:r>
            <a:endParaRPr lang="es-ES" sz="2400" dirty="0">
              <a:solidFill>
                <a:schemeClr val="tx1"/>
              </a:solidFill>
              <a:latin typeface="+mn-lt"/>
            </a:endParaRPr>
          </a:p>
        </p:txBody>
      </p:sp>
      <p:sp>
        <p:nvSpPr>
          <p:cNvPr id="3" name="Rectangle 7"/>
          <p:cNvSpPr>
            <a:spLocks noChangeArrowheads="1"/>
          </p:cNvSpPr>
          <p:nvPr/>
        </p:nvSpPr>
        <p:spPr bwMode="auto">
          <a:xfrm>
            <a:off x="611186" y="1860053"/>
            <a:ext cx="7858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The traditional mixture for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hay and silage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is red clover, timothy and meadow fescue</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The traditional mixture for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grazing</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is white clover, meadow fescue, perennial ryegrass and smooth-stalked meadow grass </a:t>
            </a:r>
          </a:p>
        </p:txBody>
      </p:sp>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94864"/>
            <a:ext cx="4102377" cy="3076783"/>
          </a:xfrm>
          <a:prstGeom prst="rect">
            <a:avLst/>
          </a:prstGeom>
        </p:spPr>
      </p:pic>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818" y="3794864"/>
            <a:ext cx="4084181" cy="3063136"/>
          </a:xfrm>
          <a:prstGeom prst="rect">
            <a:avLst/>
          </a:prstGeom>
        </p:spPr>
      </p:pic>
      <p:sp>
        <p:nvSpPr>
          <p:cNvPr id="9" name="textruta 8"/>
          <p:cNvSpPr txBox="1"/>
          <p:nvPr/>
        </p:nvSpPr>
        <p:spPr>
          <a:xfrm>
            <a:off x="7245316" y="6626805"/>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88253" y="661315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520335648"/>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short sward grazing</a:t>
            </a:r>
          </a:p>
        </p:txBody>
      </p:sp>
      <p:sp>
        <p:nvSpPr>
          <p:cNvPr id="5" name="Rectangle 6">
            <a:extLst>
              <a:ext uri="{FF2B5EF4-FFF2-40B4-BE49-F238E27FC236}">
                <a16:creationId xmlns:a16="http://schemas.microsoft.com/office/drawing/2014/main" id="{5FEEFD9B-7705-4036-9CDA-8EB0EEDB9DD7}"/>
              </a:ext>
            </a:extLst>
          </p:cNvPr>
          <p:cNvSpPr>
            <a:spLocks noChangeArrowheads="1"/>
          </p:cNvSpPr>
          <p:nvPr/>
        </p:nvSpPr>
        <p:spPr bwMode="auto">
          <a:xfrm>
            <a:off x="2473325" y="1273175"/>
            <a:ext cx="259397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6" name="Rectangle 9">
            <a:extLst>
              <a:ext uri="{FF2B5EF4-FFF2-40B4-BE49-F238E27FC236}">
                <a16:creationId xmlns:a16="http://schemas.microsoft.com/office/drawing/2014/main" id="{FD54BCE4-A42C-43E8-BE14-043A8918E370}"/>
              </a:ext>
            </a:extLst>
          </p:cNvPr>
          <p:cNvSpPr>
            <a:spLocks noChangeArrowheads="1"/>
          </p:cNvSpPr>
          <p:nvPr/>
        </p:nvSpPr>
        <p:spPr bwMode="auto">
          <a:xfrm>
            <a:off x="2465388" y="2478088"/>
            <a:ext cx="855662"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4-7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8" name="Rectangle 11">
            <a:extLst>
              <a:ext uri="{FF2B5EF4-FFF2-40B4-BE49-F238E27FC236}">
                <a16:creationId xmlns:a16="http://schemas.microsoft.com/office/drawing/2014/main" id="{CABE4563-0077-4733-914B-A484FD84E37C}"/>
              </a:ext>
            </a:extLst>
          </p:cNvPr>
          <p:cNvSpPr>
            <a:spLocks noChangeArrowheads="1"/>
          </p:cNvSpPr>
          <p:nvPr/>
        </p:nvSpPr>
        <p:spPr bwMode="auto">
          <a:xfrm>
            <a:off x="3321050" y="2478088"/>
            <a:ext cx="1746250" cy="10937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Cut</a:t>
            </a:r>
          </a:p>
        </p:txBody>
      </p:sp>
      <p:sp>
        <p:nvSpPr>
          <p:cNvPr id="9" name="Rectangle 13">
            <a:extLst>
              <a:ext uri="{FF2B5EF4-FFF2-40B4-BE49-F238E27FC236}">
                <a16:creationId xmlns:a16="http://schemas.microsoft.com/office/drawing/2014/main" id="{E1991DE0-19D1-4C0A-B4EE-8D09410629BA}"/>
              </a:ext>
            </a:extLst>
          </p:cNvPr>
          <p:cNvSpPr>
            <a:spLocks noChangeArrowheads="1"/>
          </p:cNvSpPr>
          <p:nvPr/>
        </p:nvSpPr>
        <p:spPr bwMode="auto">
          <a:xfrm>
            <a:off x="2473325" y="3657600"/>
            <a:ext cx="155892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3-5</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10" name="Rectangle 14">
            <a:extLst>
              <a:ext uri="{FF2B5EF4-FFF2-40B4-BE49-F238E27FC236}">
                <a16:creationId xmlns:a16="http://schemas.microsoft.com/office/drawing/2014/main" id="{2DA0B392-0B7C-4501-8C37-63CECD914791}"/>
              </a:ext>
            </a:extLst>
          </p:cNvPr>
          <p:cNvSpPr>
            <a:spLocks noChangeArrowheads="1"/>
          </p:cNvSpPr>
          <p:nvPr/>
        </p:nvSpPr>
        <p:spPr bwMode="auto">
          <a:xfrm>
            <a:off x="4032250" y="3657600"/>
            <a:ext cx="1035050" cy="10937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Cut</a:t>
            </a:r>
          </a:p>
        </p:txBody>
      </p:sp>
      <p:sp>
        <p:nvSpPr>
          <p:cNvPr id="11" name="Rectangle 15">
            <a:extLst>
              <a:ext uri="{FF2B5EF4-FFF2-40B4-BE49-F238E27FC236}">
                <a16:creationId xmlns:a16="http://schemas.microsoft.com/office/drawing/2014/main" id="{A3EBC6E9-D287-4989-BF01-8DA2A8C08D54}"/>
              </a:ext>
            </a:extLst>
          </p:cNvPr>
          <p:cNvSpPr>
            <a:spLocks noChangeArrowheads="1"/>
          </p:cNvSpPr>
          <p:nvPr/>
        </p:nvSpPr>
        <p:spPr bwMode="auto">
          <a:xfrm>
            <a:off x="2465388" y="4837113"/>
            <a:ext cx="2593975"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LU/ha</a:t>
            </a:r>
          </a:p>
        </p:txBody>
      </p:sp>
      <p:sp>
        <p:nvSpPr>
          <p:cNvPr id="12" name="Freeform 16">
            <a:extLst>
              <a:ext uri="{FF2B5EF4-FFF2-40B4-BE49-F238E27FC236}">
                <a16:creationId xmlns:a16="http://schemas.microsoft.com/office/drawing/2014/main" id="{310EC82C-86A3-45D3-9168-D0A42CEDD6F1}"/>
              </a:ext>
            </a:extLst>
          </p:cNvPr>
          <p:cNvSpPr>
            <a:spLocks/>
          </p:cNvSpPr>
          <p:nvPr/>
        </p:nvSpPr>
        <p:spPr bwMode="auto">
          <a:xfrm>
            <a:off x="5186363" y="145097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7">
            <a:extLst>
              <a:ext uri="{FF2B5EF4-FFF2-40B4-BE49-F238E27FC236}">
                <a16:creationId xmlns:a16="http://schemas.microsoft.com/office/drawing/2014/main" id="{46A4ED20-5BDF-4A49-802A-2CF8FC3E250C}"/>
              </a:ext>
            </a:extLst>
          </p:cNvPr>
          <p:cNvSpPr>
            <a:spLocks/>
          </p:cNvSpPr>
          <p:nvPr/>
        </p:nvSpPr>
        <p:spPr bwMode="auto">
          <a:xfrm>
            <a:off x="5192713" y="264160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8">
            <a:extLst>
              <a:ext uri="{FF2B5EF4-FFF2-40B4-BE49-F238E27FC236}">
                <a16:creationId xmlns:a16="http://schemas.microsoft.com/office/drawing/2014/main" id="{93483F13-0A4C-4530-AB5F-99A33059C26C}"/>
              </a:ext>
            </a:extLst>
          </p:cNvPr>
          <p:cNvSpPr>
            <a:spLocks/>
          </p:cNvSpPr>
          <p:nvPr/>
        </p:nvSpPr>
        <p:spPr bwMode="auto">
          <a:xfrm>
            <a:off x="5199063" y="383222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9">
            <a:extLst>
              <a:ext uri="{FF2B5EF4-FFF2-40B4-BE49-F238E27FC236}">
                <a16:creationId xmlns:a16="http://schemas.microsoft.com/office/drawing/2014/main" id="{3810A2FE-48E2-419E-B48E-755A7E1067E8}"/>
              </a:ext>
            </a:extLst>
          </p:cNvPr>
          <p:cNvSpPr>
            <a:spLocks/>
          </p:cNvSpPr>
          <p:nvPr/>
        </p:nvSpPr>
        <p:spPr bwMode="auto">
          <a:xfrm>
            <a:off x="5205413" y="502285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Box 20">
            <a:extLst>
              <a:ext uri="{FF2B5EF4-FFF2-40B4-BE49-F238E27FC236}">
                <a16:creationId xmlns:a16="http://schemas.microsoft.com/office/drawing/2014/main" id="{B97D88A1-B8FB-4558-B612-00DCAE0781DB}"/>
              </a:ext>
            </a:extLst>
          </p:cNvPr>
          <p:cNvSpPr txBox="1">
            <a:spLocks noChangeArrowheads="1"/>
          </p:cNvSpPr>
          <p:nvPr/>
        </p:nvSpPr>
        <p:spPr bwMode="auto">
          <a:xfrm>
            <a:off x="1016000" y="1543050"/>
            <a:ext cx="73930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Spring</a:t>
            </a:r>
          </a:p>
        </p:txBody>
      </p:sp>
      <p:sp>
        <p:nvSpPr>
          <p:cNvPr id="17" name="Text Box 21">
            <a:extLst>
              <a:ext uri="{FF2B5EF4-FFF2-40B4-BE49-F238E27FC236}">
                <a16:creationId xmlns:a16="http://schemas.microsoft.com/office/drawing/2014/main" id="{24E63F9D-62BD-4516-9D0E-C93D8776377B}"/>
              </a:ext>
            </a:extLst>
          </p:cNvPr>
          <p:cNvSpPr txBox="1">
            <a:spLocks noChangeArrowheads="1"/>
          </p:cNvSpPr>
          <p:nvPr/>
        </p:nvSpPr>
        <p:spPr bwMode="auto">
          <a:xfrm>
            <a:off x="1016000" y="3978275"/>
            <a:ext cx="981359"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Summer </a:t>
            </a:r>
          </a:p>
        </p:txBody>
      </p:sp>
      <p:sp>
        <p:nvSpPr>
          <p:cNvPr id="18" name="Text Box 22">
            <a:extLst>
              <a:ext uri="{FF2B5EF4-FFF2-40B4-BE49-F238E27FC236}">
                <a16:creationId xmlns:a16="http://schemas.microsoft.com/office/drawing/2014/main" id="{F1B37FCC-5EF2-4C3F-9483-7F1DDE8F5F75}"/>
              </a:ext>
            </a:extLst>
          </p:cNvPr>
          <p:cNvSpPr txBox="1">
            <a:spLocks noChangeArrowheads="1"/>
          </p:cNvSpPr>
          <p:nvPr/>
        </p:nvSpPr>
        <p:spPr bwMode="auto">
          <a:xfrm>
            <a:off x="1016000" y="5021263"/>
            <a:ext cx="1425775"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Late summer/</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autumn </a:t>
            </a:r>
          </a:p>
        </p:txBody>
      </p:sp>
      <p:sp>
        <p:nvSpPr>
          <p:cNvPr id="19" name="Oval 23">
            <a:extLst>
              <a:ext uri="{FF2B5EF4-FFF2-40B4-BE49-F238E27FC236}">
                <a16:creationId xmlns:a16="http://schemas.microsoft.com/office/drawing/2014/main" id="{1506B790-F841-4F58-8496-9D4EA7D90783}"/>
              </a:ext>
            </a:extLst>
          </p:cNvPr>
          <p:cNvSpPr>
            <a:spLocks noChangeArrowheads="1"/>
          </p:cNvSpPr>
          <p:nvPr/>
        </p:nvSpPr>
        <p:spPr bwMode="auto">
          <a:xfrm>
            <a:off x="5219700" y="171450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 name="Oval 24">
            <a:extLst>
              <a:ext uri="{FF2B5EF4-FFF2-40B4-BE49-F238E27FC236}">
                <a16:creationId xmlns:a16="http://schemas.microsoft.com/office/drawing/2014/main" id="{15E9F222-6CC2-4852-B153-98D464B683E9}"/>
              </a:ext>
            </a:extLst>
          </p:cNvPr>
          <p:cNvSpPr>
            <a:spLocks noChangeArrowheads="1"/>
          </p:cNvSpPr>
          <p:nvPr/>
        </p:nvSpPr>
        <p:spPr bwMode="auto">
          <a:xfrm>
            <a:off x="5564188" y="25447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 name="Oval 25">
            <a:extLst>
              <a:ext uri="{FF2B5EF4-FFF2-40B4-BE49-F238E27FC236}">
                <a16:creationId xmlns:a16="http://schemas.microsoft.com/office/drawing/2014/main" id="{EF0A77BA-B3B4-4489-BC2D-142EFAE1FD03}"/>
              </a:ext>
            </a:extLst>
          </p:cNvPr>
          <p:cNvSpPr>
            <a:spLocks noChangeArrowheads="1"/>
          </p:cNvSpPr>
          <p:nvPr/>
        </p:nvSpPr>
        <p:spPr bwMode="auto">
          <a:xfrm>
            <a:off x="6037263" y="3832225"/>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 name="Oval 26">
            <a:extLst>
              <a:ext uri="{FF2B5EF4-FFF2-40B4-BE49-F238E27FC236}">
                <a16:creationId xmlns:a16="http://schemas.microsoft.com/office/drawing/2014/main" id="{252AED57-131F-4B8B-9230-B6AF79EC84C2}"/>
              </a:ext>
            </a:extLst>
          </p:cNvPr>
          <p:cNvSpPr>
            <a:spLocks noChangeArrowheads="1"/>
          </p:cNvSpPr>
          <p:nvPr/>
        </p:nvSpPr>
        <p:spPr bwMode="auto">
          <a:xfrm>
            <a:off x="6553200" y="52625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 name="Text Box 27">
            <a:extLst>
              <a:ext uri="{FF2B5EF4-FFF2-40B4-BE49-F238E27FC236}">
                <a16:creationId xmlns:a16="http://schemas.microsoft.com/office/drawing/2014/main" id="{5E95998A-603C-4391-BCA6-FB5B78D12156}"/>
              </a:ext>
            </a:extLst>
          </p:cNvPr>
          <p:cNvSpPr txBox="1">
            <a:spLocks noChangeArrowheads="1"/>
          </p:cNvSpPr>
          <p:nvPr/>
        </p:nvSpPr>
        <p:spPr bwMode="auto">
          <a:xfrm>
            <a:off x="1049338" y="2444750"/>
            <a:ext cx="1255728" cy="11387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 weeks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before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harvest of </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the first cut </a:t>
            </a:r>
          </a:p>
        </p:txBody>
      </p:sp>
      <p:sp>
        <p:nvSpPr>
          <p:cNvPr id="24" name="Line 28">
            <a:extLst>
              <a:ext uri="{FF2B5EF4-FFF2-40B4-BE49-F238E27FC236}">
                <a16:creationId xmlns:a16="http://schemas.microsoft.com/office/drawing/2014/main" id="{5CD21014-2742-4AA2-A936-7E949562700E}"/>
              </a:ext>
            </a:extLst>
          </p:cNvPr>
          <p:cNvSpPr>
            <a:spLocks noChangeShapeType="1"/>
          </p:cNvSpPr>
          <p:nvPr/>
        </p:nvSpPr>
        <p:spPr bwMode="auto">
          <a:xfrm>
            <a:off x="5448300" y="1182834"/>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 Box 29">
            <a:extLst>
              <a:ext uri="{FF2B5EF4-FFF2-40B4-BE49-F238E27FC236}">
                <a16:creationId xmlns:a16="http://schemas.microsoft.com/office/drawing/2014/main" id="{52E18E7C-CE54-4A4A-80D5-42BAE23294B6}"/>
              </a:ext>
            </a:extLst>
          </p:cNvPr>
          <p:cNvSpPr txBox="1">
            <a:spLocks noChangeArrowheads="1"/>
          </p:cNvSpPr>
          <p:nvPr/>
        </p:nvSpPr>
        <p:spPr bwMode="auto">
          <a:xfrm>
            <a:off x="6553200" y="998684"/>
            <a:ext cx="2347630"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Growth rate (kg/ha/day)</a:t>
            </a:r>
          </a:p>
        </p:txBody>
      </p:sp>
      <p:sp>
        <p:nvSpPr>
          <p:cNvPr id="26" name="Text Box 30">
            <a:extLst>
              <a:ext uri="{FF2B5EF4-FFF2-40B4-BE49-F238E27FC236}">
                <a16:creationId xmlns:a16="http://schemas.microsoft.com/office/drawing/2014/main" id="{65666108-019B-4899-A8BB-E87608E14A30}"/>
              </a:ext>
            </a:extLst>
          </p:cNvPr>
          <p:cNvSpPr txBox="1">
            <a:spLocks noChangeArrowheads="1"/>
          </p:cNvSpPr>
          <p:nvPr/>
        </p:nvSpPr>
        <p:spPr bwMode="auto">
          <a:xfrm>
            <a:off x="966788" y="850900"/>
            <a:ext cx="82426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Season</a:t>
            </a:r>
          </a:p>
        </p:txBody>
      </p:sp>
      <p:sp>
        <p:nvSpPr>
          <p:cNvPr id="27" name="Text Box 5">
            <a:extLst>
              <a:ext uri="{FF2B5EF4-FFF2-40B4-BE49-F238E27FC236}">
                <a16:creationId xmlns:a16="http://schemas.microsoft.com/office/drawing/2014/main" id="{0B7ACDA6-F2F4-4FBB-A2C9-B9BD479FC1BD}"/>
              </a:ext>
            </a:extLst>
          </p:cNvPr>
          <p:cNvSpPr txBox="1">
            <a:spLocks noChangeArrowheads="1"/>
          </p:cNvSpPr>
          <p:nvPr/>
        </p:nvSpPr>
        <p:spPr bwMode="auto">
          <a:xfrm>
            <a:off x="453668" y="6365913"/>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and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1756790608"/>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proteinyield_utilisation_systems1">
            <a:extLst>
              <a:ext uri="{FF2B5EF4-FFF2-40B4-BE49-F238E27FC236}">
                <a16:creationId xmlns:a16="http://schemas.microsoft.com/office/drawing/2014/main" id="{BB024C96-0EE0-412A-8A6A-AFDD2EA8FF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2308" y="1169547"/>
            <a:ext cx="3767337" cy="45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short sward grazing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pic>
        <p:nvPicPr>
          <p:cNvPr id="5" name="Picture 6" descr="yield_utilisation_systems1">
            <a:extLst>
              <a:ext uri="{FF2B5EF4-FFF2-40B4-BE49-F238E27FC236}">
                <a16:creationId xmlns:a16="http://schemas.microsoft.com/office/drawing/2014/main" id="{2E673FC5-42CC-4508-93B4-F5EAD98AAB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336"/>
          <a:stretch>
            <a:fillRect/>
          </a:stretch>
        </p:blipFill>
        <p:spPr bwMode="auto">
          <a:xfrm>
            <a:off x="151333" y="1151231"/>
            <a:ext cx="4852206" cy="45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D870B18-9C78-45F4-B9FA-4433959F2D0F}"/>
              </a:ext>
            </a:extLst>
          </p:cNvPr>
          <p:cNvSpPr txBox="1">
            <a:spLocks noChangeArrowheads="1"/>
          </p:cNvSpPr>
          <p:nvPr/>
        </p:nvSpPr>
        <p:spPr bwMode="auto">
          <a:xfrm>
            <a:off x="400050" y="5675313"/>
            <a:ext cx="8385175" cy="5810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Literature values of yield have </a:t>
            </a:r>
            <a:r>
              <a:rPr kumimoji="0" lang="en-GB" altLang="de-DE" sz="16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been </a:t>
            </a:r>
            <a:r>
              <a:rPr kumimoji="0" lang="en-GB" altLang="de-DE" sz="16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t>used </a:t>
            </a:r>
            <a:r>
              <a:rPr kumimoji="0" lang="en-GB" altLang="de-DE"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assuming the harvest and feeding losses being 20% of the total yield and the first cut being 37% of the yearly harvest</a:t>
            </a:r>
          </a:p>
        </p:txBody>
      </p:sp>
      <p:sp>
        <p:nvSpPr>
          <p:cNvPr id="9" name="Text Box 5">
            <a:extLst>
              <a:ext uri="{FF2B5EF4-FFF2-40B4-BE49-F238E27FC236}">
                <a16:creationId xmlns:a16="http://schemas.microsoft.com/office/drawing/2014/main" id="{78C94CD9-A7F7-40FB-BFE5-2B6C01B15B54}"/>
              </a:ext>
            </a:extLst>
          </p:cNvPr>
          <p:cNvSpPr txBox="1">
            <a:spLocks noChangeArrowheads="1"/>
          </p:cNvSpPr>
          <p:nvPr/>
        </p:nvSpPr>
        <p:spPr bwMode="auto">
          <a:xfrm>
            <a:off x="151333" y="6384315"/>
            <a:ext cx="3636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and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1376559161"/>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Methods of grazing: Rotational stocking</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900" dirty="0"/>
              <a:t>Rotational stocking: the area is divided into a series of fields or paddocks that are grazed in sequence, each use being followed by a rest period. The total length of grazing plus the rest period is called the rotational cycle.</a:t>
            </a:r>
          </a:p>
          <a:p>
            <a:r>
              <a:rPr lang="en-US" sz="1900" dirty="0"/>
              <a:t>Paddocks are usually grazed for 2-6 days in case of dairy cattle and for 7-10 days in case of beef cattle, </a:t>
            </a:r>
            <a:r>
              <a:rPr lang="en-US" sz="1900" dirty="0" err="1"/>
              <a:t>suckler</a:t>
            </a:r>
            <a:r>
              <a:rPr lang="en-US" sz="1900" dirty="0"/>
              <a:t> cows, horses, sheep</a:t>
            </a:r>
          </a:p>
          <a:p>
            <a:r>
              <a:rPr lang="en-US" sz="1900" dirty="0"/>
              <a:t>A growing height of 4-5 cm at the time the animals leave the paddock should be targeted.</a:t>
            </a:r>
          </a:p>
          <a:p>
            <a:r>
              <a:rPr lang="en-US" sz="1900" dirty="0"/>
              <a:t>Individual animal performance is higher than in a continuous stocking system.</a:t>
            </a:r>
          </a:p>
          <a:p>
            <a:r>
              <a:rPr lang="en-US" sz="1900" dirty="0"/>
              <a:t>A certain flexibility in management is required to react to understocking in spring (see the effects of it as discussed for continuous stocking) and overstocking in the late season (→ poor animal performance). Actions include cut and conservation of forage produces in excess (speeding up of the rotation with paddocks left out for cut and conservation) or letting young cattle graze on the paddocks in the first part of the season and then sending it to the summer pastures; buffer feeding may be required if there is forage on offer is not enough (i.e. dry periods).</a:t>
            </a:r>
          </a:p>
          <a:p>
            <a:r>
              <a:rPr lang="en-US" sz="1900" dirty="0"/>
              <a:t>Management (→ grass budgeting, moving animals to new paddock, moving fences) and capital input high (→ fences, laneways, water pipes) can be high</a:t>
            </a:r>
          </a:p>
          <a:p>
            <a:endParaRPr lang="de-DE" sz="1900" dirty="0"/>
          </a:p>
        </p:txBody>
      </p:sp>
      <p:sp>
        <p:nvSpPr>
          <p:cNvPr id="5" name="Text Box 5">
            <a:extLst>
              <a:ext uri="{FF2B5EF4-FFF2-40B4-BE49-F238E27FC236}">
                <a16:creationId xmlns:a16="http://schemas.microsoft.com/office/drawing/2014/main" id="{4BA892F4-1E3A-45CB-B157-97B76954AE04}"/>
              </a:ext>
            </a:extLst>
          </p:cNvPr>
          <p:cNvSpPr txBox="1">
            <a:spLocks noChangeArrowheads="1"/>
          </p:cNvSpPr>
          <p:nvPr/>
        </p:nvSpPr>
        <p:spPr bwMode="auto">
          <a:xfrm>
            <a:off x="107504" y="6337593"/>
            <a:ext cx="72728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Frame &amp; Laidlaw 2014;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2001;</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3514861745"/>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Number of paddocks depending</a:t>
            </a:r>
            <a:br>
              <a:rPr kumimoji="0" lang="en-US" sz="2400" b="0" i="0" u="none" strike="noStrike" kern="1200" cap="none" spc="0" normalizeH="0" baseline="0" noProof="0" dirty="0">
                <a:ln>
                  <a:noFill/>
                </a:ln>
                <a:solidFill>
                  <a:prstClr val="black"/>
                </a:solidFill>
                <a:effectLst/>
                <a:uLnTx/>
                <a:uFillTx/>
                <a:latin typeface="Calibri"/>
                <a:ea typeface="+mj-ea"/>
                <a:cs typeface="+mj-cs"/>
              </a:rPr>
            </a:br>
            <a:r>
              <a:rPr kumimoji="0" lang="en-US" sz="2400" b="0" i="0" u="none" strike="noStrike" kern="1200" cap="none" spc="0" normalizeH="0" baseline="0" noProof="0" dirty="0">
                <a:ln>
                  <a:noFill/>
                </a:ln>
                <a:solidFill>
                  <a:prstClr val="black"/>
                </a:solidFill>
                <a:effectLst/>
                <a:uLnTx/>
                <a:uFillTx/>
                <a:latin typeface="Calibri"/>
                <a:ea typeface="+mj-ea"/>
                <a:cs typeface="+mj-cs"/>
              </a:rPr>
              <a:t>on the grazing time (days/paddock) </a:t>
            </a:r>
          </a:p>
        </p:txBody>
      </p:sp>
      <p:graphicFrame>
        <p:nvGraphicFramePr>
          <p:cNvPr id="5" name="Group 109">
            <a:extLst>
              <a:ext uri="{FF2B5EF4-FFF2-40B4-BE49-F238E27FC236}">
                <a16:creationId xmlns:a16="http://schemas.microsoft.com/office/drawing/2014/main" id="{B04137AC-C494-48C0-B855-532DC6689C7B}"/>
              </a:ext>
            </a:extLst>
          </p:cNvPr>
          <p:cNvGraphicFramePr>
            <a:graphicFrameLocks noGrp="1"/>
          </p:cNvGraphicFramePr>
          <p:nvPr>
            <p:extLst/>
          </p:nvPr>
        </p:nvGraphicFramePr>
        <p:xfrm>
          <a:off x="1049338" y="1196752"/>
          <a:ext cx="6816725" cy="1611312"/>
        </p:xfrm>
        <a:graphic>
          <a:graphicData uri="http://schemas.openxmlformats.org/drawingml/2006/table">
            <a:tbl>
              <a:tblPr/>
              <a:tblGrid>
                <a:gridCol w="2398712">
                  <a:extLst>
                    <a:ext uri="{9D8B030D-6E8A-4147-A177-3AD203B41FA5}">
                      <a16:colId xmlns:a16="http://schemas.microsoft.com/office/drawing/2014/main" val="2056230167"/>
                    </a:ext>
                  </a:extLst>
                </a:gridCol>
                <a:gridCol w="1566863">
                  <a:extLst>
                    <a:ext uri="{9D8B030D-6E8A-4147-A177-3AD203B41FA5}">
                      <a16:colId xmlns:a16="http://schemas.microsoft.com/office/drawing/2014/main" val="4124881800"/>
                    </a:ext>
                  </a:extLst>
                </a:gridCol>
                <a:gridCol w="1519237">
                  <a:extLst>
                    <a:ext uri="{9D8B030D-6E8A-4147-A177-3AD203B41FA5}">
                      <a16:colId xmlns:a16="http://schemas.microsoft.com/office/drawing/2014/main" val="3958026033"/>
                    </a:ext>
                  </a:extLst>
                </a:gridCol>
                <a:gridCol w="1331913">
                  <a:extLst>
                    <a:ext uri="{9D8B030D-6E8A-4147-A177-3AD203B41FA5}">
                      <a16:colId xmlns:a16="http://schemas.microsoft.com/office/drawing/2014/main" val="1847079314"/>
                    </a:ext>
                  </a:extLst>
                </a:gridCol>
              </a:tblGrid>
              <a:tr h="415974">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Phase</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Grazing time (days/paddock)</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05433553"/>
                  </a:ext>
                </a:extLst>
              </a:tr>
              <a:tr h="398446">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0756812"/>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Main growth</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6-9 </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2-3</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938500"/>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Late summer</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12-16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727868"/>
                  </a:ext>
                </a:extLst>
              </a:tr>
            </a:tbl>
          </a:graphicData>
        </a:graphic>
      </p:graphicFrame>
      <p:sp>
        <p:nvSpPr>
          <p:cNvPr id="6" name="Titel 1">
            <a:extLst>
              <a:ext uri="{FF2B5EF4-FFF2-40B4-BE49-F238E27FC236}">
                <a16:creationId xmlns:a16="http://schemas.microsoft.com/office/drawing/2014/main" id="{92C7D6CC-FDA2-4420-879E-D9520DDB0AEC}"/>
              </a:ext>
            </a:extLst>
          </p:cNvPr>
          <p:cNvSpPr txBox="1">
            <a:spLocks/>
          </p:cNvSpPr>
          <p:nvPr/>
        </p:nvSpPr>
        <p:spPr>
          <a:xfrm>
            <a:off x="611560" y="2852936"/>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Size of paddock (ha) depending</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on the grazing time (days per paddock) </a:t>
            </a:r>
          </a:p>
        </p:txBody>
      </p:sp>
      <p:graphicFrame>
        <p:nvGraphicFramePr>
          <p:cNvPr id="8" name="Group 140">
            <a:extLst>
              <a:ext uri="{FF2B5EF4-FFF2-40B4-BE49-F238E27FC236}">
                <a16:creationId xmlns:a16="http://schemas.microsoft.com/office/drawing/2014/main" id="{044D4A3B-BA89-4301-B933-44B0EF8BF3FD}"/>
              </a:ext>
            </a:extLst>
          </p:cNvPr>
          <p:cNvGraphicFramePr>
            <a:graphicFrameLocks noGrp="1"/>
          </p:cNvGraphicFramePr>
          <p:nvPr/>
        </p:nvGraphicFramePr>
        <p:xfrm>
          <a:off x="269875" y="3722688"/>
          <a:ext cx="8572500" cy="2420935"/>
        </p:xfrm>
        <a:graphic>
          <a:graphicData uri="http://schemas.openxmlformats.org/drawingml/2006/table">
            <a:tbl>
              <a:tblPr/>
              <a:tblGrid>
                <a:gridCol w="4021138">
                  <a:extLst>
                    <a:ext uri="{9D8B030D-6E8A-4147-A177-3AD203B41FA5}">
                      <a16:colId xmlns:a16="http://schemas.microsoft.com/office/drawing/2014/main" val="2583036955"/>
                    </a:ext>
                  </a:extLst>
                </a:gridCol>
                <a:gridCol w="1582737">
                  <a:extLst>
                    <a:ext uri="{9D8B030D-6E8A-4147-A177-3AD203B41FA5}">
                      <a16:colId xmlns:a16="http://schemas.microsoft.com/office/drawing/2014/main" val="3286394716"/>
                    </a:ext>
                  </a:extLst>
                </a:gridCol>
                <a:gridCol w="1484313">
                  <a:extLst>
                    <a:ext uri="{9D8B030D-6E8A-4147-A177-3AD203B41FA5}">
                      <a16:colId xmlns:a16="http://schemas.microsoft.com/office/drawing/2014/main" val="784369431"/>
                    </a:ext>
                  </a:extLst>
                </a:gridCol>
                <a:gridCol w="1484312">
                  <a:extLst>
                    <a:ext uri="{9D8B030D-6E8A-4147-A177-3AD203B41FA5}">
                      <a16:colId xmlns:a16="http://schemas.microsoft.com/office/drawing/2014/main" val="1202535905"/>
                    </a:ext>
                  </a:extLst>
                </a:gridCol>
              </a:tblGrid>
              <a:tr h="428680">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Grazing animals</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Grazing time (days/paddock)</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2825298"/>
                  </a:ext>
                </a:extLst>
              </a:tr>
              <a:tr h="398451">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0759758"/>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dairy cows – whole day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0.5</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0444339"/>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dairy cows – 6 hours</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0.1-0.2</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488022"/>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suckler cows (dry) –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0.4</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0.7</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5873010"/>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beef cows (400-500 kg) - WD</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0.6</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43558"/>
                  </a:ext>
                </a:extLst>
              </a:tr>
            </a:tbl>
          </a:graphicData>
        </a:graphic>
      </p:graphicFrame>
      <p:sp>
        <p:nvSpPr>
          <p:cNvPr id="9" name="Text Box 5">
            <a:extLst>
              <a:ext uri="{FF2B5EF4-FFF2-40B4-BE49-F238E27FC236}">
                <a16:creationId xmlns:a16="http://schemas.microsoft.com/office/drawing/2014/main" id="{77F27083-A8BC-4A33-853C-D9CF9CA05DDC}"/>
              </a:ext>
            </a:extLst>
          </p:cNvPr>
          <p:cNvSpPr txBox="1">
            <a:spLocks noChangeArrowheads="1"/>
          </p:cNvSpPr>
          <p:nvPr/>
        </p:nvSpPr>
        <p:spPr bwMode="auto">
          <a:xfrm>
            <a:off x="230956" y="6381328"/>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Steinwidder and Starz 2015 (mod.)</a:t>
            </a:r>
          </a:p>
        </p:txBody>
      </p:sp>
    </p:spTree>
    <p:extLst>
      <p:ext uri="{BB962C8B-B14F-4D97-AF65-F5344CB8AC3E}">
        <p14:creationId xmlns:p14="http://schemas.microsoft.com/office/powerpoint/2010/main" val="336812390"/>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j-ea"/>
                <a:cs typeface="+mj-cs"/>
              </a:rPr>
              <a:t>Utilisation</a:t>
            </a:r>
            <a:r>
              <a:rPr kumimoji="0" lang="en-US" sz="2400" b="0" i="0" u="none" strike="noStrike" kern="1200" cap="none" spc="0" normalizeH="0" baseline="0" noProof="0" dirty="0">
                <a:ln>
                  <a:noFill/>
                </a:ln>
                <a:solidFill>
                  <a:prstClr val="black"/>
                </a:solidFill>
                <a:effectLst/>
                <a:uLnTx/>
                <a:uFillTx/>
                <a:latin typeface="Calibri"/>
                <a:ea typeface="+mj-ea"/>
                <a:cs typeface="+mj-cs"/>
              </a:rPr>
              <a:t> of paddocks during the season </a:t>
            </a:r>
          </a:p>
        </p:txBody>
      </p:sp>
      <p:sp>
        <p:nvSpPr>
          <p:cNvPr id="5" name="Rectangle 63">
            <a:extLst>
              <a:ext uri="{FF2B5EF4-FFF2-40B4-BE49-F238E27FC236}">
                <a16:creationId xmlns:a16="http://schemas.microsoft.com/office/drawing/2014/main" id="{7210C432-E8A6-4F14-840B-408A6CE41741}"/>
              </a:ext>
            </a:extLst>
          </p:cNvPr>
          <p:cNvSpPr>
            <a:spLocks noChangeArrowheads="1"/>
          </p:cNvSpPr>
          <p:nvPr/>
        </p:nvSpPr>
        <p:spPr bwMode="auto">
          <a:xfrm>
            <a:off x="3476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71">
            <a:extLst>
              <a:ext uri="{FF2B5EF4-FFF2-40B4-BE49-F238E27FC236}">
                <a16:creationId xmlns:a16="http://schemas.microsoft.com/office/drawing/2014/main" id="{5BA34E34-71BB-430C-9A75-6A6277F0642C}"/>
              </a:ext>
            </a:extLst>
          </p:cNvPr>
          <p:cNvSpPr>
            <a:spLocks noChangeArrowheads="1"/>
          </p:cNvSpPr>
          <p:nvPr/>
        </p:nvSpPr>
        <p:spPr bwMode="auto">
          <a:xfrm>
            <a:off x="105251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72">
            <a:extLst>
              <a:ext uri="{FF2B5EF4-FFF2-40B4-BE49-F238E27FC236}">
                <a16:creationId xmlns:a16="http://schemas.microsoft.com/office/drawing/2014/main" id="{1CFCC429-4A9C-48CB-9D75-7EE0CEE373B3}"/>
              </a:ext>
            </a:extLst>
          </p:cNvPr>
          <p:cNvSpPr>
            <a:spLocks noChangeArrowheads="1"/>
          </p:cNvSpPr>
          <p:nvPr/>
        </p:nvSpPr>
        <p:spPr bwMode="auto">
          <a:xfrm>
            <a:off x="17573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73">
            <a:extLst>
              <a:ext uri="{FF2B5EF4-FFF2-40B4-BE49-F238E27FC236}">
                <a16:creationId xmlns:a16="http://schemas.microsoft.com/office/drawing/2014/main" id="{6B0CF41A-439A-4257-91FB-21AE022FDD42}"/>
              </a:ext>
            </a:extLst>
          </p:cNvPr>
          <p:cNvSpPr>
            <a:spLocks noChangeArrowheads="1"/>
          </p:cNvSpPr>
          <p:nvPr/>
        </p:nvSpPr>
        <p:spPr bwMode="auto">
          <a:xfrm>
            <a:off x="24622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Rectangle 74">
            <a:extLst>
              <a:ext uri="{FF2B5EF4-FFF2-40B4-BE49-F238E27FC236}">
                <a16:creationId xmlns:a16="http://schemas.microsoft.com/office/drawing/2014/main" id="{E6949FC3-2582-4DA2-9DB2-9B575134FFEC}"/>
              </a:ext>
            </a:extLst>
          </p:cNvPr>
          <p:cNvSpPr>
            <a:spLocks noChangeArrowheads="1"/>
          </p:cNvSpPr>
          <p:nvPr/>
        </p:nvSpPr>
        <p:spPr bwMode="auto">
          <a:xfrm>
            <a:off x="31670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 name="Rectangle 75">
            <a:extLst>
              <a:ext uri="{FF2B5EF4-FFF2-40B4-BE49-F238E27FC236}">
                <a16:creationId xmlns:a16="http://schemas.microsoft.com/office/drawing/2014/main" id="{8ABD0137-B4A0-4B36-B0CE-EDD37098F910}"/>
              </a:ext>
            </a:extLst>
          </p:cNvPr>
          <p:cNvSpPr>
            <a:spLocks noChangeArrowheads="1"/>
          </p:cNvSpPr>
          <p:nvPr/>
        </p:nvSpPr>
        <p:spPr bwMode="auto">
          <a:xfrm>
            <a:off x="38719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 name="Rectangle 76">
            <a:extLst>
              <a:ext uri="{FF2B5EF4-FFF2-40B4-BE49-F238E27FC236}">
                <a16:creationId xmlns:a16="http://schemas.microsoft.com/office/drawing/2014/main" id="{4355A98C-0066-43E0-852C-3608F77E8E83}"/>
              </a:ext>
            </a:extLst>
          </p:cNvPr>
          <p:cNvSpPr>
            <a:spLocks noChangeArrowheads="1"/>
          </p:cNvSpPr>
          <p:nvPr/>
        </p:nvSpPr>
        <p:spPr bwMode="auto">
          <a:xfrm>
            <a:off x="45767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Rectangle 77">
            <a:extLst>
              <a:ext uri="{FF2B5EF4-FFF2-40B4-BE49-F238E27FC236}">
                <a16:creationId xmlns:a16="http://schemas.microsoft.com/office/drawing/2014/main" id="{4FB2BB88-9888-4EBB-A169-AC9C80E5870B}"/>
              </a:ext>
            </a:extLst>
          </p:cNvPr>
          <p:cNvSpPr>
            <a:spLocks noChangeArrowheads="1"/>
          </p:cNvSpPr>
          <p:nvPr/>
        </p:nvSpPr>
        <p:spPr bwMode="auto">
          <a:xfrm>
            <a:off x="52816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Rectangle 78">
            <a:extLst>
              <a:ext uri="{FF2B5EF4-FFF2-40B4-BE49-F238E27FC236}">
                <a16:creationId xmlns:a16="http://schemas.microsoft.com/office/drawing/2014/main" id="{99BEA0F9-DB29-4E81-A65B-3C1C7A83AE02}"/>
              </a:ext>
            </a:extLst>
          </p:cNvPr>
          <p:cNvSpPr>
            <a:spLocks noChangeArrowheads="1"/>
          </p:cNvSpPr>
          <p:nvPr/>
        </p:nvSpPr>
        <p:spPr bwMode="auto">
          <a:xfrm>
            <a:off x="3476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Rectangle 79">
            <a:extLst>
              <a:ext uri="{FF2B5EF4-FFF2-40B4-BE49-F238E27FC236}">
                <a16:creationId xmlns:a16="http://schemas.microsoft.com/office/drawing/2014/main" id="{20C435C4-8757-4D56-82BC-4F59D755D2DA}"/>
              </a:ext>
            </a:extLst>
          </p:cNvPr>
          <p:cNvSpPr>
            <a:spLocks noChangeArrowheads="1"/>
          </p:cNvSpPr>
          <p:nvPr/>
        </p:nvSpPr>
        <p:spPr bwMode="auto">
          <a:xfrm>
            <a:off x="10525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Rectangle 80">
            <a:extLst>
              <a:ext uri="{FF2B5EF4-FFF2-40B4-BE49-F238E27FC236}">
                <a16:creationId xmlns:a16="http://schemas.microsoft.com/office/drawing/2014/main" id="{224DF0DF-6844-43B9-AC67-BFD2A1638006}"/>
              </a:ext>
            </a:extLst>
          </p:cNvPr>
          <p:cNvSpPr>
            <a:spLocks noChangeArrowheads="1"/>
          </p:cNvSpPr>
          <p:nvPr/>
        </p:nvSpPr>
        <p:spPr bwMode="auto">
          <a:xfrm>
            <a:off x="17573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Rectangle 81">
            <a:extLst>
              <a:ext uri="{FF2B5EF4-FFF2-40B4-BE49-F238E27FC236}">
                <a16:creationId xmlns:a16="http://schemas.microsoft.com/office/drawing/2014/main" id="{FB38821D-D1A0-48EC-AC41-64D24AD3DCB2}"/>
              </a:ext>
            </a:extLst>
          </p:cNvPr>
          <p:cNvSpPr>
            <a:spLocks noChangeArrowheads="1"/>
          </p:cNvSpPr>
          <p:nvPr/>
        </p:nvSpPr>
        <p:spPr bwMode="auto">
          <a:xfrm>
            <a:off x="24622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 name="Rectangle 82">
            <a:extLst>
              <a:ext uri="{FF2B5EF4-FFF2-40B4-BE49-F238E27FC236}">
                <a16:creationId xmlns:a16="http://schemas.microsoft.com/office/drawing/2014/main" id="{CF277DC8-C4D2-4576-97F7-F3104E110E06}"/>
              </a:ext>
            </a:extLst>
          </p:cNvPr>
          <p:cNvSpPr>
            <a:spLocks noChangeArrowheads="1"/>
          </p:cNvSpPr>
          <p:nvPr/>
        </p:nvSpPr>
        <p:spPr bwMode="auto">
          <a:xfrm>
            <a:off x="31670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 name="Rectangle 83">
            <a:extLst>
              <a:ext uri="{FF2B5EF4-FFF2-40B4-BE49-F238E27FC236}">
                <a16:creationId xmlns:a16="http://schemas.microsoft.com/office/drawing/2014/main" id="{7E2B6B4B-3880-467C-AFFB-16147FED08F5}"/>
              </a:ext>
            </a:extLst>
          </p:cNvPr>
          <p:cNvSpPr>
            <a:spLocks noChangeArrowheads="1"/>
          </p:cNvSpPr>
          <p:nvPr/>
        </p:nvSpPr>
        <p:spPr bwMode="auto">
          <a:xfrm>
            <a:off x="38719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 name="Rectangle 84">
            <a:extLst>
              <a:ext uri="{FF2B5EF4-FFF2-40B4-BE49-F238E27FC236}">
                <a16:creationId xmlns:a16="http://schemas.microsoft.com/office/drawing/2014/main" id="{6DA820D5-F892-4B5D-BA23-85F73C0819D3}"/>
              </a:ext>
            </a:extLst>
          </p:cNvPr>
          <p:cNvSpPr>
            <a:spLocks noChangeArrowheads="1"/>
          </p:cNvSpPr>
          <p:nvPr/>
        </p:nvSpPr>
        <p:spPr bwMode="auto">
          <a:xfrm>
            <a:off x="457676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 name="Rectangle 85">
            <a:extLst>
              <a:ext uri="{FF2B5EF4-FFF2-40B4-BE49-F238E27FC236}">
                <a16:creationId xmlns:a16="http://schemas.microsoft.com/office/drawing/2014/main" id="{487A6624-41FB-4105-86E3-95427D82106B}"/>
              </a:ext>
            </a:extLst>
          </p:cNvPr>
          <p:cNvSpPr>
            <a:spLocks noChangeArrowheads="1"/>
          </p:cNvSpPr>
          <p:nvPr/>
        </p:nvSpPr>
        <p:spPr bwMode="auto">
          <a:xfrm>
            <a:off x="528161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 name="Rectangle 86">
            <a:extLst>
              <a:ext uri="{FF2B5EF4-FFF2-40B4-BE49-F238E27FC236}">
                <a16:creationId xmlns:a16="http://schemas.microsoft.com/office/drawing/2014/main" id="{FBFA05D3-EA19-4E75-9E89-A2CAA702EFD5}"/>
              </a:ext>
            </a:extLst>
          </p:cNvPr>
          <p:cNvSpPr>
            <a:spLocks noChangeArrowheads="1"/>
          </p:cNvSpPr>
          <p:nvPr/>
        </p:nvSpPr>
        <p:spPr bwMode="auto">
          <a:xfrm>
            <a:off x="3476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 name="Rectangle 87">
            <a:extLst>
              <a:ext uri="{FF2B5EF4-FFF2-40B4-BE49-F238E27FC236}">
                <a16:creationId xmlns:a16="http://schemas.microsoft.com/office/drawing/2014/main" id="{BC730BC7-38BD-445F-8116-F65A73AA8719}"/>
              </a:ext>
            </a:extLst>
          </p:cNvPr>
          <p:cNvSpPr>
            <a:spLocks noChangeArrowheads="1"/>
          </p:cNvSpPr>
          <p:nvPr/>
        </p:nvSpPr>
        <p:spPr bwMode="auto">
          <a:xfrm>
            <a:off x="10525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 name="Rectangle 88">
            <a:extLst>
              <a:ext uri="{FF2B5EF4-FFF2-40B4-BE49-F238E27FC236}">
                <a16:creationId xmlns:a16="http://schemas.microsoft.com/office/drawing/2014/main" id="{7B321ABC-D61E-453F-9287-347C6C514531}"/>
              </a:ext>
            </a:extLst>
          </p:cNvPr>
          <p:cNvSpPr>
            <a:spLocks noChangeArrowheads="1"/>
          </p:cNvSpPr>
          <p:nvPr/>
        </p:nvSpPr>
        <p:spPr bwMode="auto">
          <a:xfrm>
            <a:off x="17573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 name="Rectangle 89">
            <a:extLst>
              <a:ext uri="{FF2B5EF4-FFF2-40B4-BE49-F238E27FC236}">
                <a16:creationId xmlns:a16="http://schemas.microsoft.com/office/drawing/2014/main" id="{C58C1C0D-E3A4-44CA-B49F-3A8FFC07A398}"/>
              </a:ext>
            </a:extLst>
          </p:cNvPr>
          <p:cNvSpPr>
            <a:spLocks noChangeArrowheads="1"/>
          </p:cNvSpPr>
          <p:nvPr/>
        </p:nvSpPr>
        <p:spPr bwMode="auto">
          <a:xfrm>
            <a:off x="24622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6" name="Rectangle 90">
            <a:extLst>
              <a:ext uri="{FF2B5EF4-FFF2-40B4-BE49-F238E27FC236}">
                <a16:creationId xmlns:a16="http://schemas.microsoft.com/office/drawing/2014/main" id="{0D829396-D9E9-4571-BDB9-B6AC18DEDAD7}"/>
              </a:ext>
            </a:extLst>
          </p:cNvPr>
          <p:cNvSpPr>
            <a:spLocks noChangeArrowheads="1"/>
          </p:cNvSpPr>
          <p:nvPr/>
        </p:nvSpPr>
        <p:spPr bwMode="auto">
          <a:xfrm>
            <a:off x="31670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7" name="Rectangle 91">
            <a:extLst>
              <a:ext uri="{FF2B5EF4-FFF2-40B4-BE49-F238E27FC236}">
                <a16:creationId xmlns:a16="http://schemas.microsoft.com/office/drawing/2014/main" id="{83BA6759-E2EC-4A42-8527-EA4A69CC806E}"/>
              </a:ext>
            </a:extLst>
          </p:cNvPr>
          <p:cNvSpPr>
            <a:spLocks noChangeArrowheads="1"/>
          </p:cNvSpPr>
          <p:nvPr/>
        </p:nvSpPr>
        <p:spPr bwMode="auto">
          <a:xfrm>
            <a:off x="38719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Rectangle 92">
            <a:extLst>
              <a:ext uri="{FF2B5EF4-FFF2-40B4-BE49-F238E27FC236}">
                <a16:creationId xmlns:a16="http://schemas.microsoft.com/office/drawing/2014/main" id="{BD99C7E8-87F0-44BF-868E-AA7BE00D6AA7}"/>
              </a:ext>
            </a:extLst>
          </p:cNvPr>
          <p:cNvSpPr>
            <a:spLocks noChangeArrowheads="1"/>
          </p:cNvSpPr>
          <p:nvPr/>
        </p:nvSpPr>
        <p:spPr bwMode="auto">
          <a:xfrm>
            <a:off x="45767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 name="Rectangle 93">
            <a:extLst>
              <a:ext uri="{FF2B5EF4-FFF2-40B4-BE49-F238E27FC236}">
                <a16:creationId xmlns:a16="http://schemas.microsoft.com/office/drawing/2014/main" id="{9604A82B-CB9C-495C-94F4-A0062930E1A0}"/>
              </a:ext>
            </a:extLst>
          </p:cNvPr>
          <p:cNvSpPr>
            <a:spLocks noChangeArrowheads="1"/>
          </p:cNvSpPr>
          <p:nvPr/>
        </p:nvSpPr>
        <p:spPr bwMode="auto">
          <a:xfrm>
            <a:off x="52816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 name="Freeform 95">
            <a:extLst>
              <a:ext uri="{FF2B5EF4-FFF2-40B4-BE49-F238E27FC236}">
                <a16:creationId xmlns:a16="http://schemas.microsoft.com/office/drawing/2014/main" id="{F408C348-D2A2-4E1D-957E-4F8F4A860297}"/>
              </a:ext>
            </a:extLst>
          </p:cNvPr>
          <p:cNvSpPr>
            <a:spLocks/>
          </p:cNvSpPr>
          <p:nvPr/>
        </p:nvSpPr>
        <p:spPr bwMode="auto">
          <a:xfrm>
            <a:off x="6635750" y="185578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96">
            <a:extLst>
              <a:ext uri="{FF2B5EF4-FFF2-40B4-BE49-F238E27FC236}">
                <a16:creationId xmlns:a16="http://schemas.microsoft.com/office/drawing/2014/main" id="{5802196C-B428-4C7E-B29D-482999D15D09}"/>
              </a:ext>
            </a:extLst>
          </p:cNvPr>
          <p:cNvSpPr>
            <a:spLocks/>
          </p:cNvSpPr>
          <p:nvPr/>
        </p:nvSpPr>
        <p:spPr bwMode="auto">
          <a:xfrm>
            <a:off x="6642100" y="3046413"/>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97">
            <a:extLst>
              <a:ext uri="{FF2B5EF4-FFF2-40B4-BE49-F238E27FC236}">
                <a16:creationId xmlns:a16="http://schemas.microsoft.com/office/drawing/2014/main" id="{292D5AC6-2211-4C1E-8035-4E8CE379BF8D}"/>
              </a:ext>
            </a:extLst>
          </p:cNvPr>
          <p:cNvSpPr>
            <a:spLocks/>
          </p:cNvSpPr>
          <p:nvPr/>
        </p:nvSpPr>
        <p:spPr bwMode="auto">
          <a:xfrm>
            <a:off x="6648450" y="423703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99">
            <a:extLst>
              <a:ext uri="{FF2B5EF4-FFF2-40B4-BE49-F238E27FC236}">
                <a16:creationId xmlns:a16="http://schemas.microsoft.com/office/drawing/2014/main" id="{5B91B61A-F364-487E-A4A4-AC91AF50C335}"/>
              </a:ext>
            </a:extLst>
          </p:cNvPr>
          <p:cNvSpPr>
            <a:spLocks noChangeArrowheads="1"/>
          </p:cNvSpPr>
          <p:nvPr/>
        </p:nvSpPr>
        <p:spPr bwMode="auto">
          <a:xfrm>
            <a:off x="7007225" y="17589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4" name="Oval 100">
            <a:extLst>
              <a:ext uri="{FF2B5EF4-FFF2-40B4-BE49-F238E27FC236}">
                <a16:creationId xmlns:a16="http://schemas.microsoft.com/office/drawing/2014/main" id="{80507080-9E87-442E-AFAD-C5065004D2FD}"/>
              </a:ext>
            </a:extLst>
          </p:cNvPr>
          <p:cNvSpPr>
            <a:spLocks noChangeArrowheads="1"/>
          </p:cNvSpPr>
          <p:nvPr/>
        </p:nvSpPr>
        <p:spPr bwMode="auto">
          <a:xfrm>
            <a:off x="7480300" y="304641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5" name="Oval 101">
            <a:extLst>
              <a:ext uri="{FF2B5EF4-FFF2-40B4-BE49-F238E27FC236}">
                <a16:creationId xmlns:a16="http://schemas.microsoft.com/office/drawing/2014/main" id="{3C3B5797-EAA2-4D7C-A381-FD1DF773A7F2}"/>
              </a:ext>
            </a:extLst>
          </p:cNvPr>
          <p:cNvSpPr>
            <a:spLocks noChangeArrowheads="1"/>
          </p:cNvSpPr>
          <p:nvPr/>
        </p:nvSpPr>
        <p:spPr bwMode="auto">
          <a:xfrm>
            <a:off x="7996238" y="44767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6" name="Line 102">
            <a:extLst>
              <a:ext uri="{FF2B5EF4-FFF2-40B4-BE49-F238E27FC236}">
                <a16:creationId xmlns:a16="http://schemas.microsoft.com/office/drawing/2014/main" id="{1C62C7DE-04BF-4024-804B-F6B566F5DAD6}"/>
              </a:ext>
            </a:extLst>
          </p:cNvPr>
          <p:cNvSpPr>
            <a:spLocks noChangeShapeType="1"/>
          </p:cNvSpPr>
          <p:nvPr/>
        </p:nvSpPr>
        <p:spPr bwMode="auto">
          <a:xfrm>
            <a:off x="6589713" y="1236886"/>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103">
            <a:extLst>
              <a:ext uri="{FF2B5EF4-FFF2-40B4-BE49-F238E27FC236}">
                <a16:creationId xmlns:a16="http://schemas.microsoft.com/office/drawing/2014/main" id="{F1970C9E-BA19-4FDA-A20D-88117F859541}"/>
              </a:ext>
            </a:extLst>
          </p:cNvPr>
          <p:cNvSpPr txBox="1">
            <a:spLocks noChangeArrowheads="1"/>
          </p:cNvSpPr>
          <p:nvPr/>
        </p:nvSpPr>
        <p:spPr bwMode="auto">
          <a:xfrm>
            <a:off x="7694613" y="1052736"/>
            <a:ext cx="1314450" cy="60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Growth rate</a:t>
            </a:r>
            <a:br>
              <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(kg/ha/day)</a:t>
            </a:r>
          </a:p>
        </p:txBody>
      </p:sp>
      <p:sp>
        <p:nvSpPr>
          <p:cNvPr id="38" name="Rectangle 104">
            <a:extLst>
              <a:ext uri="{FF2B5EF4-FFF2-40B4-BE49-F238E27FC236}">
                <a16:creationId xmlns:a16="http://schemas.microsoft.com/office/drawing/2014/main" id="{F49C4825-C982-41AC-AA55-46C82E815BAC}"/>
              </a:ext>
            </a:extLst>
          </p:cNvPr>
          <p:cNvSpPr>
            <a:spLocks noChangeArrowheads="1"/>
          </p:cNvSpPr>
          <p:nvPr/>
        </p:nvSpPr>
        <p:spPr bwMode="auto">
          <a:xfrm>
            <a:off x="347663" y="5443538"/>
            <a:ext cx="704850" cy="47942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 name="Rectangle 105">
            <a:extLst>
              <a:ext uri="{FF2B5EF4-FFF2-40B4-BE49-F238E27FC236}">
                <a16:creationId xmlns:a16="http://schemas.microsoft.com/office/drawing/2014/main" id="{157950D4-30F7-48A0-955F-46A3B094231E}"/>
              </a:ext>
            </a:extLst>
          </p:cNvPr>
          <p:cNvSpPr>
            <a:spLocks noChangeArrowheads="1"/>
          </p:cNvSpPr>
          <p:nvPr/>
        </p:nvSpPr>
        <p:spPr bwMode="auto">
          <a:xfrm>
            <a:off x="1084263" y="5476875"/>
            <a:ext cx="10160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Grazed</a:t>
            </a:r>
            <a:endPar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 name="Rectangle 106">
            <a:extLst>
              <a:ext uri="{FF2B5EF4-FFF2-40B4-BE49-F238E27FC236}">
                <a16:creationId xmlns:a16="http://schemas.microsoft.com/office/drawing/2014/main" id="{49859F5B-3A4B-4437-8771-2F84ADFEBA54}"/>
              </a:ext>
            </a:extLst>
          </p:cNvPr>
          <p:cNvSpPr>
            <a:spLocks noChangeArrowheads="1"/>
          </p:cNvSpPr>
          <p:nvPr/>
        </p:nvSpPr>
        <p:spPr bwMode="auto">
          <a:xfrm>
            <a:off x="2430463" y="5427663"/>
            <a:ext cx="704850" cy="479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 name="Rectangle 107">
            <a:extLst>
              <a:ext uri="{FF2B5EF4-FFF2-40B4-BE49-F238E27FC236}">
                <a16:creationId xmlns:a16="http://schemas.microsoft.com/office/drawing/2014/main" id="{0306EBBD-8DA7-458B-A0E1-64A3C0159BFE}"/>
              </a:ext>
            </a:extLst>
          </p:cNvPr>
          <p:cNvSpPr>
            <a:spLocks noChangeArrowheads="1"/>
          </p:cNvSpPr>
          <p:nvPr/>
        </p:nvSpPr>
        <p:spPr bwMode="auto">
          <a:xfrm>
            <a:off x="3167063" y="5461000"/>
            <a:ext cx="862012"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Mow</a:t>
            </a:r>
            <a:r>
              <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n</a:t>
            </a:r>
            <a:endPar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2" name="Text Box 5">
            <a:extLst>
              <a:ext uri="{FF2B5EF4-FFF2-40B4-BE49-F238E27FC236}">
                <a16:creationId xmlns:a16="http://schemas.microsoft.com/office/drawing/2014/main" id="{536AD5BC-69F8-4CAC-824D-C4E4A5B6F54A}"/>
              </a:ext>
            </a:extLst>
          </p:cNvPr>
          <p:cNvSpPr txBox="1">
            <a:spLocks noChangeArrowheads="1"/>
          </p:cNvSpPr>
          <p:nvPr/>
        </p:nvSpPr>
        <p:spPr bwMode="auto">
          <a:xfrm>
            <a:off x="205308" y="6419595"/>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and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700359290"/>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067183"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Grazing time and rest periods in rotational stocking in summer pastures</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sp>
        <p:nvSpPr>
          <p:cNvPr id="5" name="Rectangle 4">
            <a:extLst>
              <a:ext uri="{FF2B5EF4-FFF2-40B4-BE49-F238E27FC236}">
                <a16:creationId xmlns:a16="http://schemas.microsoft.com/office/drawing/2014/main" id="{A24F7F48-22DD-428B-AF5E-41BAFD401168}"/>
              </a:ext>
            </a:extLst>
          </p:cNvPr>
          <p:cNvSpPr>
            <a:spLocks/>
          </p:cNvSpPr>
          <p:nvPr/>
        </p:nvSpPr>
        <p:spPr bwMode="auto">
          <a:xfrm>
            <a:off x="80963" y="4921250"/>
            <a:ext cx="906303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One LU requires about 70 to 120 m²/day on favourable sites (half of it in case of partial grazing), 100-400 m²/day in alpine summer pastures, depending on the yield potential of the site</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The length of rest periods increases with the number of paddocks and decrease with the grazing cycle (→ phase of the growing season)</a:t>
            </a:r>
          </a:p>
        </p:txBody>
      </p:sp>
      <p:grpSp>
        <p:nvGrpSpPr>
          <p:cNvPr id="6" name="Group 54">
            <a:extLst>
              <a:ext uri="{FF2B5EF4-FFF2-40B4-BE49-F238E27FC236}">
                <a16:creationId xmlns:a16="http://schemas.microsoft.com/office/drawing/2014/main" id="{4C2533A5-F1B4-44DA-B0B2-0C1F9E6ACCE1}"/>
              </a:ext>
            </a:extLst>
          </p:cNvPr>
          <p:cNvGrpSpPr>
            <a:grpSpLocks/>
          </p:cNvGrpSpPr>
          <p:nvPr/>
        </p:nvGrpSpPr>
        <p:grpSpPr bwMode="auto">
          <a:xfrm>
            <a:off x="1430709" y="1124744"/>
            <a:ext cx="6381651" cy="3888432"/>
            <a:chOff x="570" y="217"/>
            <a:chExt cx="4992" cy="3001"/>
          </a:xfrm>
        </p:grpSpPr>
        <p:pic>
          <p:nvPicPr>
            <p:cNvPr id="8" name="Picture 9" descr="Grazing_cycle_Egger_et_al_20031">
              <a:extLst>
                <a:ext uri="{FF2B5EF4-FFF2-40B4-BE49-F238E27FC236}">
                  <a16:creationId xmlns:a16="http://schemas.microsoft.com/office/drawing/2014/main" id="{6AF93163-F701-4DF7-A7D6-0A842ADD7B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 y="217"/>
              <a:ext cx="4408"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764BB6D6-FA6C-41D9-A219-45060E2294FE}"/>
                </a:ext>
              </a:extLst>
            </p:cNvPr>
            <p:cNvSpPr txBox="1">
              <a:spLocks noChangeArrowheads="1"/>
            </p:cNvSpPr>
            <p:nvPr/>
          </p:nvSpPr>
          <p:spPr bwMode="auto">
            <a:xfrm>
              <a:off x="1294" y="1598"/>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34</a:t>
              </a:r>
            </a:p>
          </p:txBody>
        </p:sp>
        <p:sp>
          <p:nvSpPr>
            <p:cNvPr id="10" name="Text Box 18">
              <a:extLst>
                <a:ext uri="{FF2B5EF4-FFF2-40B4-BE49-F238E27FC236}">
                  <a16:creationId xmlns:a16="http://schemas.microsoft.com/office/drawing/2014/main" id="{73508D09-9433-4B27-9BC9-5F996527A4E4}"/>
                </a:ext>
              </a:extLst>
            </p:cNvPr>
            <p:cNvSpPr txBox="1">
              <a:spLocks noChangeArrowheads="1"/>
            </p:cNvSpPr>
            <p:nvPr/>
          </p:nvSpPr>
          <p:spPr bwMode="auto">
            <a:xfrm>
              <a:off x="1294" y="1916"/>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11" name="Text Box 19">
              <a:extLst>
                <a:ext uri="{FF2B5EF4-FFF2-40B4-BE49-F238E27FC236}">
                  <a16:creationId xmlns:a16="http://schemas.microsoft.com/office/drawing/2014/main" id="{FCF11DFB-AC71-4329-9B93-3367081E621F}"/>
                </a:ext>
              </a:extLst>
            </p:cNvPr>
            <p:cNvSpPr txBox="1">
              <a:spLocks noChangeArrowheads="1"/>
            </p:cNvSpPr>
            <p:nvPr/>
          </p:nvSpPr>
          <p:spPr bwMode="auto">
            <a:xfrm>
              <a:off x="1271" y="225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2" name="Text Box 20">
              <a:extLst>
                <a:ext uri="{FF2B5EF4-FFF2-40B4-BE49-F238E27FC236}">
                  <a16:creationId xmlns:a16="http://schemas.microsoft.com/office/drawing/2014/main" id="{86636C89-9437-483B-B520-3BF19C3CBF02}"/>
                </a:ext>
              </a:extLst>
            </p:cNvPr>
            <p:cNvSpPr txBox="1">
              <a:spLocks noChangeArrowheads="1"/>
            </p:cNvSpPr>
            <p:nvPr/>
          </p:nvSpPr>
          <p:spPr bwMode="auto">
            <a:xfrm>
              <a:off x="1485" y="1824"/>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36</a:t>
              </a:r>
            </a:p>
          </p:txBody>
        </p:sp>
        <p:sp>
          <p:nvSpPr>
            <p:cNvPr id="13" name="Text Box 21">
              <a:extLst>
                <a:ext uri="{FF2B5EF4-FFF2-40B4-BE49-F238E27FC236}">
                  <a16:creationId xmlns:a16="http://schemas.microsoft.com/office/drawing/2014/main" id="{87BEFCAF-B3DD-4A79-8B1F-9AF8ACF2627B}"/>
                </a:ext>
              </a:extLst>
            </p:cNvPr>
            <p:cNvSpPr txBox="1">
              <a:spLocks noChangeArrowheads="1"/>
            </p:cNvSpPr>
            <p:nvPr/>
          </p:nvSpPr>
          <p:spPr bwMode="auto">
            <a:xfrm>
              <a:off x="1496" y="206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27</a:t>
              </a:r>
            </a:p>
          </p:txBody>
        </p:sp>
        <p:sp>
          <p:nvSpPr>
            <p:cNvPr id="14" name="Text Box 22">
              <a:extLst>
                <a:ext uri="{FF2B5EF4-FFF2-40B4-BE49-F238E27FC236}">
                  <a16:creationId xmlns:a16="http://schemas.microsoft.com/office/drawing/2014/main" id="{E9FCD544-DA51-4FBB-8103-17FC7C66BB80}"/>
                </a:ext>
              </a:extLst>
            </p:cNvPr>
            <p:cNvSpPr txBox="1">
              <a:spLocks noChangeArrowheads="1"/>
            </p:cNvSpPr>
            <p:nvPr/>
          </p:nvSpPr>
          <p:spPr bwMode="auto">
            <a:xfrm>
              <a:off x="1508"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15" name="Text Box 23">
              <a:extLst>
                <a:ext uri="{FF2B5EF4-FFF2-40B4-BE49-F238E27FC236}">
                  <a16:creationId xmlns:a16="http://schemas.microsoft.com/office/drawing/2014/main" id="{6B650F11-DDFA-40C1-8A93-D76DC9C19A55}"/>
                </a:ext>
              </a:extLst>
            </p:cNvPr>
            <p:cNvSpPr txBox="1">
              <a:spLocks noChangeArrowheads="1"/>
            </p:cNvSpPr>
            <p:nvPr/>
          </p:nvSpPr>
          <p:spPr bwMode="auto">
            <a:xfrm>
              <a:off x="1644" y="1961"/>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44</a:t>
              </a:r>
            </a:p>
          </p:txBody>
        </p:sp>
        <p:sp>
          <p:nvSpPr>
            <p:cNvPr id="16" name="Text Box 24">
              <a:extLst>
                <a:ext uri="{FF2B5EF4-FFF2-40B4-BE49-F238E27FC236}">
                  <a16:creationId xmlns:a16="http://schemas.microsoft.com/office/drawing/2014/main" id="{05F143F5-30F9-4EC8-8E69-568FFEE2AA84}"/>
                </a:ext>
              </a:extLst>
            </p:cNvPr>
            <p:cNvSpPr txBox="1">
              <a:spLocks noChangeArrowheads="1"/>
            </p:cNvSpPr>
            <p:nvPr/>
          </p:nvSpPr>
          <p:spPr bwMode="auto">
            <a:xfrm>
              <a:off x="1656" y="2176"/>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28</a:t>
              </a:r>
            </a:p>
          </p:txBody>
        </p:sp>
        <p:sp>
          <p:nvSpPr>
            <p:cNvPr id="17" name="Text Box 25">
              <a:extLst>
                <a:ext uri="{FF2B5EF4-FFF2-40B4-BE49-F238E27FC236}">
                  <a16:creationId xmlns:a16="http://schemas.microsoft.com/office/drawing/2014/main" id="{D5D9AD82-73B5-4BC6-87C7-07129C0525A1}"/>
                </a:ext>
              </a:extLst>
            </p:cNvPr>
            <p:cNvSpPr txBox="1">
              <a:spLocks noChangeArrowheads="1"/>
            </p:cNvSpPr>
            <p:nvPr/>
          </p:nvSpPr>
          <p:spPr bwMode="auto">
            <a:xfrm>
              <a:off x="1668" y="2458"/>
              <a:ext cx="132" cy="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8" name="Text Box 26">
              <a:extLst>
                <a:ext uri="{FF2B5EF4-FFF2-40B4-BE49-F238E27FC236}">
                  <a16:creationId xmlns:a16="http://schemas.microsoft.com/office/drawing/2014/main" id="{A5541815-8CD7-435C-ACAF-147AB5D2B3F8}"/>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19" name="Text Box 27">
              <a:extLst>
                <a:ext uri="{FF2B5EF4-FFF2-40B4-BE49-F238E27FC236}">
                  <a16:creationId xmlns:a16="http://schemas.microsoft.com/office/drawing/2014/main" id="{1CA86422-F194-43B0-A91F-0F055F75A714}"/>
                </a:ext>
              </a:extLst>
            </p:cNvPr>
            <p:cNvSpPr txBox="1">
              <a:spLocks noChangeArrowheads="1"/>
            </p:cNvSpPr>
            <p:nvPr/>
          </p:nvSpPr>
          <p:spPr bwMode="auto">
            <a:xfrm>
              <a:off x="1834" y="2277"/>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20" name="Text Box 28">
              <a:extLst>
                <a:ext uri="{FF2B5EF4-FFF2-40B4-BE49-F238E27FC236}">
                  <a16:creationId xmlns:a16="http://schemas.microsoft.com/office/drawing/2014/main" id="{56C615EA-0BCC-496F-ACD6-589B7809722B}"/>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1" name="Text Box 29">
              <a:extLst>
                <a:ext uri="{FF2B5EF4-FFF2-40B4-BE49-F238E27FC236}">
                  <a16:creationId xmlns:a16="http://schemas.microsoft.com/office/drawing/2014/main" id="{6DC61092-A786-46E6-9891-E553C377541C}"/>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2" name="Text Box 30">
              <a:extLst>
                <a:ext uri="{FF2B5EF4-FFF2-40B4-BE49-F238E27FC236}">
                  <a16:creationId xmlns:a16="http://schemas.microsoft.com/office/drawing/2014/main" id="{EE98F933-CFD3-48E0-AB9D-257F7A92CE44}"/>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3" name="Text Box 31">
              <a:extLst>
                <a:ext uri="{FF2B5EF4-FFF2-40B4-BE49-F238E27FC236}">
                  <a16:creationId xmlns:a16="http://schemas.microsoft.com/office/drawing/2014/main" id="{E7B00D67-F0EB-4E69-86D5-CF2958B95839}"/>
                </a:ext>
              </a:extLst>
            </p:cNvPr>
            <p:cNvSpPr txBox="1">
              <a:spLocks noChangeArrowheads="1"/>
            </p:cNvSpPr>
            <p:nvPr/>
          </p:nvSpPr>
          <p:spPr bwMode="auto">
            <a:xfrm>
              <a:off x="2329" y="1403"/>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4" name="Text Box 32">
              <a:extLst>
                <a:ext uri="{FF2B5EF4-FFF2-40B4-BE49-F238E27FC236}">
                  <a16:creationId xmlns:a16="http://schemas.microsoft.com/office/drawing/2014/main" id="{7FE679A1-1ACF-40CB-B499-33616832F428}"/>
                </a:ext>
              </a:extLst>
            </p:cNvPr>
            <p:cNvSpPr txBox="1">
              <a:spLocks noChangeArrowheads="1"/>
            </p:cNvSpPr>
            <p:nvPr/>
          </p:nvSpPr>
          <p:spPr bwMode="auto">
            <a:xfrm>
              <a:off x="2352" y="201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20</a:t>
              </a:r>
            </a:p>
          </p:txBody>
        </p:sp>
        <p:sp>
          <p:nvSpPr>
            <p:cNvPr id="25" name="Text Box 33">
              <a:extLst>
                <a:ext uri="{FF2B5EF4-FFF2-40B4-BE49-F238E27FC236}">
                  <a16:creationId xmlns:a16="http://schemas.microsoft.com/office/drawing/2014/main" id="{9EC1F869-2A5F-48D7-8C94-BBE98A82C8C5}"/>
                </a:ext>
              </a:extLst>
            </p:cNvPr>
            <p:cNvSpPr txBox="1">
              <a:spLocks noChangeArrowheads="1"/>
            </p:cNvSpPr>
            <p:nvPr/>
          </p:nvSpPr>
          <p:spPr bwMode="auto">
            <a:xfrm>
              <a:off x="2548" y="1743"/>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42</a:t>
              </a:r>
            </a:p>
          </p:txBody>
        </p:sp>
        <p:sp>
          <p:nvSpPr>
            <p:cNvPr id="26" name="Text Box 34">
              <a:extLst>
                <a:ext uri="{FF2B5EF4-FFF2-40B4-BE49-F238E27FC236}">
                  <a16:creationId xmlns:a16="http://schemas.microsoft.com/office/drawing/2014/main" id="{D6100C87-D7B8-41F1-B420-CDE98AD74961}"/>
                </a:ext>
              </a:extLst>
            </p:cNvPr>
            <p:cNvSpPr txBox="1">
              <a:spLocks noChangeArrowheads="1"/>
            </p:cNvSpPr>
            <p:nvPr/>
          </p:nvSpPr>
          <p:spPr bwMode="auto">
            <a:xfrm>
              <a:off x="2548" y="2140"/>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7" name="Text Box 35">
              <a:extLst>
                <a:ext uri="{FF2B5EF4-FFF2-40B4-BE49-F238E27FC236}">
                  <a16:creationId xmlns:a16="http://schemas.microsoft.com/office/drawing/2014/main" id="{63BB2D6D-E631-40AC-A5F7-3AF023CED364}"/>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28" name="Text Box 36">
              <a:extLst>
                <a:ext uri="{FF2B5EF4-FFF2-40B4-BE49-F238E27FC236}">
                  <a16:creationId xmlns:a16="http://schemas.microsoft.com/office/drawing/2014/main" id="{56614CEE-DEE7-4477-B9BA-32B88A56A09E}"/>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9" name="Text Box 37">
              <a:extLst>
                <a:ext uri="{FF2B5EF4-FFF2-40B4-BE49-F238E27FC236}">
                  <a16:creationId xmlns:a16="http://schemas.microsoft.com/office/drawing/2014/main" id="{B35953D4-03CA-42FD-8EFC-0782D2B29314}"/>
                </a:ext>
              </a:extLst>
            </p:cNvPr>
            <p:cNvSpPr txBox="1">
              <a:spLocks noChangeArrowheads="1"/>
            </p:cNvSpPr>
            <p:nvPr/>
          </p:nvSpPr>
          <p:spPr bwMode="auto">
            <a:xfrm>
              <a:off x="3182" y="78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30" name="Text Box 38">
              <a:extLst>
                <a:ext uri="{FF2B5EF4-FFF2-40B4-BE49-F238E27FC236}">
                  <a16:creationId xmlns:a16="http://schemas.microsoft.com/office/drawing/2014/main" id="{8EA80044-D6CE-4450-A991-F55C40587DE2}"/>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1" name="Text Box 39">
              <a:extLst>
                <a:ext uri="{FF2B5EF4-FFF2-40B4-BE49-F238E27FC236}">
                  <a16:creationId xmlns:a16="http://schemas.microsoft.com/office/drawing/2014/main" id="{1410C8CE-338B-44BF-940C-CFD6CD2E6355}"/>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2" name="Text Box 40">
              <a:extLst>
                <a:ext uri="{FF2B5EF4-FFF2-40B4-BE49-F238E27FC236}">
                  <a16:creationId xmlns:a16="http://schemas.microsoft.com/office/drawing/2014/main" id="{C5F7959E-4979-4AB4-BA5C-38AFA70E11DB}"/>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3" name="Text Box 41">
              <a:extLst>
                <a:ext uri="{FF2B5EF4-FFF2-40B4-BE49-F238E27FC236}">
                  <a16:creationId xmlns:a16="http://schemas.microsoft.com/office/drawing/2014/main" id="{3DD27385-8082-45D4-8170-828BDA8D60B1}"/>
                </a:ext>
              </a:extLst>
            </p:cNvPr>
            <p:cNvSpPr txBox="1">
              <a:spLocks noChangeArrowheads="1"/>
            </p:cNvSpPr>
            <p:nvPr/>
          </p:nvSpPr>
          <p:spPr bwMode="auto">
            <a:xfrm>
              <a:off x="3402" y="2145"/>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34" name="Text Box 42">
              <a:extLst>
                <a:ext uri="{FF2B5EF4-FFF2-40B4-BE49-F238E27FC236}">
                  <a16:creationId xmlns:a16="http://schemas.microsoft.com/office/drawing/2014/main" id="{981458FB-6ED1-42E8-B33F-917DA16170C3}"/>
                </a:ext>
              </a:extLst>
            </p:cNvPr>
            <p:cNvSpPr txBox="1">
              <a:spLocks noChangeArrowheads="1"/>
            </p:cNvSpPr>
            <p:nvPr/>
          </p:nvSpPr>
          <p:spPr bwMode="auto">
            <a:xfrm>
              <a:off x="3402" y="132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35" name="Text Box 43">
              <a:extLst>
                <a:ext uri="{FF2B5EF4-FFF2-40B4-BE49-F238E27FC236}">
                  <a16:creationId xmlns:a16="http://schemas.microsoft.com/office/drawing/2014/main" id="{88F0DEFB-F34B-434C-B57D-4A86DD87D43D}"/>
                </a:ext>
              </a:extLst>
            </p:cNvPr>
            <p:cNvSpPr txBox="1">
              <a:spLocks noChangeArrowheads="1"/>
            </p:cNvSpPr>
            <p:nvPr/>
          </p:nvSpPr>
          <p:spPr bwMode="auto">
            <a:xfrm>
              <a:off x="3539" y="232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36" name="Text Box 44">
              <a:extLst>
                <a:ext uri="{FF2B5EF4-FFF2-40B4-BE49-F238E27FC236}">
                  <a16:creationId xmlns:a16="http://schemas.microsoft.com/office/drawing/2014/main" id="{D9711826-2D13-457A-9A7E-553B4E48DA10}"/>
                </a:ext>
              </a:extLst>
            </p:cNvPr>
            <p:cNvSpPr txBox="1">
              <a:spLocks noChangeArrowheads="1"/>
            </p:cNvSpPr>
            <p:nvPr/>
          </p:nvSpPr>
          <p:spPr bwMode="auto">
            <a:xfrm>
              <a:off x="3568" y="169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45</a:t>
              </a:r>
            </a:p>
          </p:txBody>
        </p:sp>
        <p:sp>
          <p:nvSpPr>
            <p:cNvPr id="37" name="Text Box 45">
              <a:extLst>
                <a:ext uri="{FF2B5EF4-FFF2-40B4-BE49-F238E27FC236}">
                  <a16:creationId xmlns:a16="http://schemas.microsoft.com/office/drawing/2014/main" id="{7BF00C33-70C6-4689-A7BA-367AE4DCC94D}"/>
                </a:ext>
              </a:extLst>
            </p:cNvPr>
            <p:cNvSpPr txBox="1">
              <a:spLocks noChangeArrowheads="1"/>
            </p:cNvSpPr>
            <p:nvPr/>
          </p:nvSpPr>
          <p:spPr bwMode="auto">
            <a:xfrm>
              <a:off x="3710" y="232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8" name="Text Box 46">
              <a:extLst>
                <a:ext uri="{FF2B5EF4-FFF2-40B4-BE49-F238E27FC236}">
                  <a16:creationId xmlns:a16="http://schemas.microsoft.com/office/drawing/2014/main" id="{B52476AF-0687-47EE-96FB-2B77C3D1D822}"/>
                </a:ext>
              </a:extLst>
            </p:cNvPr>
            <p:cNvSpPr txBox="1">
              <a:spLocks noChangeArrowheads="1"/>
            </p:cNvSpPr>
            <p:nvPr/>
          </p:nvSpPr>
          <p:spPr bwMode="auto">
            <a:xfrm>
              <a:off x="3716" y="1870"/>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9" name="Line 48">
              <a:extLst>
                <a:ext uri="{FF2B5EF4-FFF2-40B4-BE49-F238E27FC236}">
                  <a16:creationId xmlns:a16="http://schemas.microsoft.com/office/drawing/2014/main" id="{A58612C2-785E-4BF6-ACA2-F1B941C58F13}"/>
                </a:ext>
              </a:extLst>
            </p:cNvPr>
            <p:cNvSpPr>
              <a:spLocks noChangeShapeType="1"/>
            </p:cNvSpPr>
            <p:nvPr/>
          </p:nvSpPr>
          <p:spPr bwMode="auto">
            <a:xfrm flipH="1">
              <a:off x="3885" y="1940"/>
              <a:ext cx="893"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9">
              <a:extLst>
                <a:ext uri="{FF2B5EF4-FFF2-40B4-BE49-F238E27FC236}">
                  <a16:creationId xmlns:a16="http://schemas.microsoft.com/office/drawing/2014/main" id="{61BC73D4-F771-45ED-9C23-0B0B8E9C995E}"/>
                </a:ext>
              </a:extLst>
            </p:cNvPr>
            <p:cNvSpPr>
              <a:spLocks noChangeShapeType="1"/>
            </p:cNvSpPr>
            <p:nvPr/>
          </p:nvSpPr>
          <p:spPr bwMode="auto">
            <a:xfrm flipH="1">
              <a:off x="3873" y="1952"/>
              <a:ext cx="905" cy="429"/>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 Box 50">
              <a:extLst>
                <a:ext uri="{FF2B5EF4-FFF2-40B4-BE49-F238E27FC236}">
                  <a16:creationId xmlns:a16="http://schemas.microsoft.com/office/drawing/2014/main" id="{2FE162AD-9929-48E5-9395-BABF6FCD267D}"/>
                </a:ext>
              </a:extLst>
            </p:cNvPr>
            <p:cNvSpPr txBox="1">
              <a:spLocks noChangeArrowheads="1"/>
            </p:cNvSpPr>
            <p:nvPr/>
          </p:nvSpPr>
          <p:spPr bwMode="auto">
            <a:xfrm>
              <a:off x="4740" y="1816"/>
              <a:ext cx="822"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Rest period</a:t>
              </a:r>
              <a:b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(days)</a:t>
              </a:r>
            </a:p>
          </p:txBody>
        </p:sp>
      </p:grpSp>
      <p:sp>
        <p:nvSpPr>
          <p:cNvPr id="43" name="Text Box 5">
            <a:extLst>
              <a:ext uri="{FF2B5EF4-FFF2-40B4-BE49-F238E27FC236}">
                <a16:creationId xmlns:a16="http://schemas.microsoft.com/office/drawing/2014/main" id="{C7B81DC9-1F48-4A62-A1A8-B02ED1E8CBA5}"/>
              </a:ext>
            </a:extLst>
          </p:cNvPr>
          <p:cNvSpPr txBox="1">
            <a:spLocks noChangeArrowheads="1"/>
          </p:cNvSpPr>
          <p:nvPr/>
        </p:nvSpPr>
        <p:spPr bwMode="auto">
          <a:xfrm>
            <a:off x="179512" y="6423025"/>
            <a:ext cx="593883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graph</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t>
            </a:r>
            <a:r>
              <a:rPr kumimoji="0" lang="de-DE" altLang="en-US"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Aigner et al. 2003 (mod.), Koch 1996,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Gusmeroli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2012</a:t>
            </a:r>
          </a:p>
        </p:txBody>
      </p:sp>
    </p:spTree>
    <p:extLst>
      <p:ext uri="{BB962C8B-B14F-4D97-AF65-F5344CB8AC3E}">
        <p14:creationId xmlns:p14="http://schemas.microsoft.com/office/powerpoint/2010/main" val="864963454"/>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Occasional grazing</a:t>
            </a:r>
          </a:p>
        </p:txBody>
      </p:sp>
      <p:sp>
        <p:nvSpPr>
          <p:cNvPr id="5" name="Rectangle 4">
            <a:extLst>
              <a:ext uri="{FF2B5EF4-FFF2-40B4-BE49-F238E27FC236}">
                <a16:creationId xmlns:a16="http://schemas.microsoft.com/office/drawing/2014/main" id="{DE35F4F1-4A38-4C06-9882-1F1870E8B000}"/>
              </a:ext>
            </a:extLst>
          </p:cNvPr>
          <p:cNvSpPr>
            <a:spLocks/>
          </p:cNvSpPr>
          <p:nvPr/>
        </p:nvSpPr>
        <p:spPr bwMode="auto">
          <a:xfrm>
            <a:off x="292100" y="1077937"/>
            <a:ext cx="85598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It is practised very often on meadows in autumn after the </a:t>
            </a:r>
            <a:r>
              <a:rPr kumimoji="0" lang="en-US"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last</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cut (i.e. with young cattle coming back from the summer pastures)</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 very early grazing in spring is recommended to control facultative weeds such as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Umbelliferae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(i.e.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Anthriscus</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sylvestris</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Heracleum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sphondylium</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and other dicots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Rumex</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acetosa</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Taraxacum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officinale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Geranium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pratense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p>
        </p:txBody>
      </p:sp>
      <p:pic>
        <p:nvPicPr>
          <p:cNvPr id="6" name="Picture 6" descr="8201">
            <a:extLst>
              <a:ext uri="{FF2B5EF4-FFF2-40B4-BE49-F238E27FC236}">
                <a16:creationId xmlns:a16="http://schemas.microsoft.com/office/drawing/2014/main" id="{5D78FA64-F712-4A7C-B935-29B27656A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573362"/>
            <a:ext cx="2342406" cy="34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163">
            <a:extLst>
              <a:ext uri="{FF2B5EF4-FFF2-40B4-BE49-F238E27FC236}">
                <a16:creationId xmlns:a16="http://schemas.microsoft.com/office/drawing/2014/main" id="{64A42EEA-5E7D-4C53-8742-67B797F4F5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138" y="2984524"/>
            <a:ext cx="404653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024680"/>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Pasture maintenance</a:t>
            </a:r>
          </a:p>
        </p:txBody>
      </p:sp>
      <p:sp>
        <p:nvSpPr>
          <p:cNvPr id="5" name="Rectangle 4">
            <a:extLst>
              <a:ext uri="{FF2B5EF4-FFF2-40B4-BE49-F238E27FC236}">
                <a16:creationId xmlns:a16="http://schemas.microsoft.com/office/drawing/2014/main" id="{FFBE5DA6-F38F-4036-8177-7A6B0FDFCA10}"/>
              </a:ext>
            </a:extLst>
          </p:cNvPr>
          <p:cNvSpPr>
            <a:spLocks/>
          </p:cNvSpPr>
          <p:nvPr/>
        </p:nvSpPr>
        <p:spPr bwMode="auto">
          <a:xfrm>
            <a:off x="292100" y="957263"/>
            <a:ext cx="8559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least once at the end of the grazing season</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Topping of avoided plant nests; weeds should be controlled as soon as they appear (some of them are indicators of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overfertilisation</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 remove the causes of their occurrence)</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pic>
        <p:nvPicPr>
          <p:cNvPr id="6" name="Picture 8" descr="5627">
            <a:extLst>
              <a:ext uri="{FF2B5EF4-FFF2-40B4-BE49-F238E27FC236}">
                <a16:creationId xmlns:a16="http://schemas.microsoft.com/office/drawing/2014/main" id="{E0AD1B5D-14CD-40A2-8A32-20C27F10BB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5550" y="2270125"/>
            <a:ext cx="19970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4750">
            <a:extLst>
              <a:ext uri="{FF2B5EF4-FFF2-40B4-BE49-F238E27FC236}">
                <a16:creationId xmlns:a16="http://schemas.microsoft.com/office/drawing/2014/main" id="{E841C7D1-3D26-4668-A696-E52C7FB2AB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038" y="2281238"/>
            <a:ext cx="19954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145">
            <a:extLst>
              <a:ext uri="{FF2B5EF4-FFF2-40B4-BE49-F238E27FC236}">
                <a16:creationId xmlns:a16="http://schemas.microsoft.com/office/drawing/2014/main" id="{DEF958A9-74E4-4D75-8B0F-8C3AE9113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2259013"/>
            <a:ext cx="2008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AF7899-0868-4BB0-8980-F03C6BDE1FBE}"/>
              </a:ext>
            </a:extLst>
          </p:cNvPr>
          <p:cNvSpPr txBox="1">
            <a:spLocks noChangeArrowheads="1"/>
          </p:cNvSpPr>
          <p:nvPr/>
        </p:nvSpPr>
        <p:spPr bwMode="auto">
          <a:xfrm>
            <a:off x="2624138" y="5351463"/>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alpinus</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cordatus </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=Jacobaea alpina)</a:t>
            </a:r>
            <a:r>
              <a:rPr kumimoji="0" lang="en-GB" altLang="en-US"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1" name="Text Box 12">
            <a:extLst>
              <a:ext uri="{FF2B5EF4-FFF2-40B4-BE49-F238E27FC236}">
                <a16:creationId xmlns:a16="http://schemas.microsoft.com/office/drawing/2014/main" id="{C9ECD3E1-CAE9-49AE-83AC-74BB2EB697B3}"/>
              </a:ext>
            </a:extLst>
          </p:cNvPr>
          <p:cNvSpPr txBox="1">
            <a:spLocks noChangeArrowheads="1"/>
          </p:cNvSpPr>
          <p:nvPr/>
        </p:nvSpPr>
        <p:spPr bwMode="auto">
          <a:xfrm>
            <a:off x="78105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
        <p:nvSpPr>
          <p:cNvPr id="12" name="Text Box 13">
            <a:extLst>
              <a:ext uri="{FF2B5EF4-FFF2-40B4-BE49-F238E27FC236}">
                <a16:creationId xmlns:a16="http://schemas.microsoft.com/office/drawing/2014/main" id="{C37B0D5A-EB3B-4B7B-AB98-71BF3F189274}"/>
              </a:ext>
            </a:extLst>
          </p:cNvPr>
          <p:cNvSpPr txBox="1">
            <a:spLocks noChangeArrowheads="1"/>
          </p:cNvSpPr>
          <p:nvPr/>
        </p:nvSpPr>
        <p:spPr bwMode="auto">
          <a:xfrm>
            <a:off x="505460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Rumex alpinus</a:t>
            </a:r>
          </a:p>
        </p:txBody>
      </p:sp>
      <p:pic>
        <p:nvPicPr>
          <p:cNvPr id="13" name="Picture 14" descr="5618">
            <a:extLst>
              <a:ext uri="{FF2B5EF4-FFF2-40B4-BE49-F238E27FC236}">
                <a16:creationId xmlns:a16="http://schemas.microsoft.com/office/drawing/2014/main" id="{8BEABCE7-9F18-457B-BD83-952FF9579F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25" y="2266950"/>
            <a:ext cx="20129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1D8082A1-2EA2-4902-A34D-05BBB4309A8E}"/>
              </a:ext>
            </a:extLst>
          </p:cNvPr>
          <p:cNvSpPr txBox="1">
            <a:spLocks noChangeArrowheads="1"/>
          </p:cNvSpPr>
          <p:nvPr/>
        </p:nvSpPr>
        <p:spPr bwMode="auto">
          <a:xfrm>
            <a:off x="7219950" y="5351463"/>
            <a:ext cx="136525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Deschampsia caespitosa</a:t>
            </a:r>
          </a:p>
        </p:txBody>
      </p:sp>
    </p:spTree>
    <p:extLst>
      <p:ext uri="{BB962C8B-B14F-4D97-AF65-F5344CB8AC3E}">
        <p14:creationId xmlns:p14="http://schemas.microsoft.com/office/powerpoint/2010/main" val="747742606"/>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Effect of pasture-based diet on the quality of milk products vs. diet based on conserved forage and concentrates</a:t>
            </a:r>
          </a:p>
        </p:txBody>
      </p:sp>
      <p:pic>
        <p:nvPicPr>
          <p:cNvPr id="3" name="Grafik 2">
            <a:extLst>
              <a:ext uri="{FF2B5EF4-FFF2-40B4-BE49-F238E27FC236}">
                <a16:creationId xmlns:a16="http://schemas.microsoft.com/office/drawing/2014/main" id="{46086F76-8EF9-41A0-B916-EAE64A6B1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944" y="1345316"/>
            <a:ext cx="7802461" cy="4793773"/>
          </a:xfrm>
          <a:prstGeom prst="rect">
            <a:avLst/>
          </a:prstGeom>
        </p:spPr>
      </p:pic>
      <p:sp>
        <p:nvSpPr>
          <p:cNvPr id="5" name="Text Box 3">
            <a:extLst>
              <a:ext uri="{FF2B5EF4-FFF2-40B4-BE49-F238E27FC236}">
                <a16:creationId xmlns:a16="http://schemas.microsoft.com/office/drawing/2014/main" id="{B3DF76E9-AAFE-4FC6-8E22-5F0964630A63}"/>
              </a:ext>
            </a:extLst>
          </p:cNvPr>
          <p:cNvSpPr txBox="1">
            <a:spLocks noChangeArrowheads="1"/>
          </p:cNvSpPr>
          <p:nvPr/>
        </p:nvSpPr>
        <p:spPr bwMode="auto">
          <a:xfrm>
            <a:off x="179512"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Peratoner et al. 2015</a:t>
            </a:r>
          </a:p>
        </p:txBody>
      </p:sp>
    </p:spTree>
    <p:extLst>
      <p:ext uri="{BB962C8B-B14F-4D97-AF65-F5344CB8AC3E}">
        <p14:creationId xmlns:p14="http://schemas.microsoft.com/office/powerpoint/2010/main" val="3747560157"/>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Effect of pasture-based diet on the quality of meat products vs. diet based on conserved forage and concentrates</a:t>
            </a:r>
          </a:p>
        </p:txBody>
      </p:sp>
      <p:pic>
        <p:nvPicPr>
          <p:cNvPr id="3" name="Inhaltsplatzhalter 2">
            <a:extLst>
              <a:ext uri="{FF2B5EF4-FFF2-40B4-BE49-F238E27FC236}">
                <a16:creationId xmlns:a16="http://schemas.microsoft.com/office/drawing/2014/main" id="{C71FCA82-4359-4762-8E78-0904E16171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9592" y="1361945"/>
            <a:ext cx="7308073" cy="4632325"/>
          </a:xfrm>
          <a:prstGeom prst="rect">
            <a:avLst/>
          </a:prstGeom>
        </p:spPr>
      </p:pic>
      <p:sp>
        <p:nvSpPr>
          <p:cNvPr id="5" name="Text Box 3">
            <a:extLst>
              <a:ext uri="{FF2B5EF4-FFF2-40B4-BE49-F238E27FC236}">
                <a16:creationId xmlns:a16="http://schemas.microsoft.com/office/drawing/2014/main" id="{ED3A346A-D4A5-4432-9F07-A97C78E4A3C8}"/>
              </a:ext>
            </a:extLst>
          </p:cNvPr>
          <p:cNvSpPr txBox="1">
            <a:spLocks noChangeArrowheads="1"/>
          </p:cNvSpPr>
          <p:nvPr/>
        </p:nvSpPr>
        <p:spPr bwMode="auto">
          <a:xfrm>
            <a:off x="107504"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Peratoner et al. 2015</a:t>
            </a:r>
          </a:p>
        </p:txBody>
      </p:sp>
    </p:spTree>
    <p:extLst>
      <p:ext uri="{BB962C8B-B14F-4D97-AF65-F5344CB8AC3E}">
        <p14:creationId xmlns:p14="http://schemas.microsoft.com/office/powerpoint/2010/main" val="1938089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7651" y="2066623"/>
            <a:ext cx="7590685" cy="4525936"/>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ctrTitle"/>
          </p:nvPr>
        </p:nvSpPr>
        <p:spPr>
          <a:xfrm>
            <a:off x="157651" y="253415"/>
            <a:ext cx="7453181" cy="1656524"/>
          </a:xfrm>
        </p:spPr>
        <p:txBody>
          <a:bodyPr/>
          <a:lstStyle/>
          <a:p>
            <a:r>
              <a:rPr lang="en-US" sz="2400" dirty="0">
                <a:solidFill>
                  <a:schemeClr val="tx1"/>
                </a:solidFill>
                <a:latin typeface="+mn-lt"/>
              </a:rPr>
              <a:t>DM yield is lower but o</a:t>
            </a:r>
            <a:r>
              <a:rPr lang="en-US" sz="2400" dirty="0" smtClean="0">
                <a:solidFill>
                  <a:schemeClr val="tx1"/>
                </a:solidFill>
                <a:latin typeface="+mn-lt"/>
              </a:rPr>
              <a:t>rganic </a:t>
            </a:r>
            <a:r>
              <a:rPr lang="en-US" sz="2400" dirty="0">
                <a:solidFill>
                  <a:schemeClr val="tx1"/>
                </a:solidFill>
                <a:latin typeface="+mn-lt"/>
              </a:rPr>
              <a:t>m</a:t>
            </a:r>
            <a:r>
              <a:rPr lang="en-US" sz="2400" dirty="0" smtClean="0">
                <a:solidFill>
                  <a:schemeClr val="tx1"/>
                </a:solidFill>
                <a:latin typeface="+mn-lt"/>
              </a:rPr>
              <a:t>atter digestibility (OMD) is </a:t>
            </a:r>
            <a:r>
              <a:rPr lang="en-US" sz="2400" dirty="0">
                <a:solidFill>
                  <a:schemeClr val="tx1"/>
                </a:solidFill>
                <a:latin typeface="+mn-lt"/>
              </a:rPr>
              <a:t>higher with three cuts compared with two cuts a year in swards with grass (timothy and meadow fescue</a:t>
            </a:r>
            <a:r>
              <a:rPr lang="en-US" sz="2400" dirty="0" smtClean="0">
                <a:solidFill>
                  <a:schemeClr val="tx1"/>
                </a:solidFill>
                <a:latin typeface="+mn-lt"/>
              </a:rPr>
              <a:t>) </a:t>
            </a:r>
            <a:r>
              <a:rPr lang="en-US" sz="2400" dirty="0">
                <a:solidFill>
                  <a:schemeClr val="tx1"/>
                </a:solidFill>
                <a:latin typeface="+mn-lt"/>
              </a:rPr>
              <a:t>and in swards with grass and clover (100 kg N per ha</a:t>
            </a:r>
            <a:r>
              <a:rPr lang="en-US" sz="2400" dirty="0" smtClean="0">
                <a:solidFill>
                  <a:schemeClr val="tx1"/>
                </a:solidFill>
                <a:latin typeface="+mn-lt"/>
              </a:rPr>
              <a:t>)</a:t>
            </a:r>
            <a:endParaRPr lang="en-US" sz="2400" dirty="0">
              <a:solidFill>
                <a:schemeClr val="tx1"/>
              </a:solidFill>
              <a:latin typeface="+mn-lt"/>
            </a:endParaRPr>
          </a:p>
        </p:txBody>
      </p:sp>
      <p:sp>
        <p:nvSpPr>
          <p:cNvPr id="4" name="textruta 3"/>
          <p:cNvSpPr txBox="1"/>
          <p:nvPr/>
        </p:nvSpPr>
        <p:spPr>
          <a:xfrm>
            <a:off x="7675824" y="6528178"/>
            <a:ext cx="165538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Kornher</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8557274"/>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Pros and cons of pasture-based grassland production</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Pros</a:t>
            </a:r>
          </a:p>
          <a:p>
            <a:pPr lvl="1"/>
            <a:r>
              <a:rPr lang="en-US" dirty="0"/>
              <a:t> reduced production costs</a:t>
            </a:r>
          </a:p>
          <a:p>
            <a:pPr lvl="1"/>
            <a:r>
              <a:rPr lang="en-US" dirty="0"/>
              <a:t> reduced </a:t>
            </a:r>
            <a:r>
              <a:rPr lang="en-US" dirty="0" err="1"/>
              <a:t>labour</a:t>
            </a:r>
            <a:r>
              <a:rPr lang="en-US" dirty="0"/>
              <a:t> demand</a:t>
            </a:r>
          </a:p>
          <a:p>
            <a:pPr lvl="1"/>
            <a:r>
              <a:rPr lang="en-US" dirty="0"/>
              <a:t> improved animal welfare</a:t>
            </a:r>
          </a:p>
          <a:p>
            <a:pPr lvl="1"/>
            <a:r>
              <a:rPr lang="en-US" dirty="0"/>
              <a:t> pastoral landscape (relevant to tourism)</a:t>
            </a:r>
          </a:p>
          <a:p>
            <a:pPr lvl="1"/>
            <a:r>
              <a:rPr lang="en-US" dirty="0"/>
              <a:t> high conversion efficiency from forage to food (if plants are grazed at an early phenological stage)</a:t>
            </a:r>
          </a:p>
          <a:p>
            <a:pPr lvl="1"/>
            <a:r>
              <a:rPr lang="en-US" dirty="0"/>
              <a:t> Improved nutritional value of products (milk, meat)</a:t>
            </a:r>
          </a:p>
          <a:p>
            <a:r>
              <a:rPr lang="en-US" dirty="0"/>
              <a:t>Cons</a:t>
            </a:r>
          </a:p>
          <a:p>
            <a:pPr lvl="1"/>
            <a:r>
              <a:rPr lang="en-US" dirty="0"/>
              <a:t> lower per-cow yield and thus reduced revenue (not necessarily reduced income) + increased demand for land availability</a:t>
            </a:r>
          </a:p>
          <a:p>
            <a:pPr lvl="1"/>
            <a:r>
              <a:rPr lang="en-US" dirty="0"/>
              <a:t> high demand on management competence</a:t>
            </a:r>
          </a:p>
          <a:p>
            <a:endParaRPr lang="de-DE" dirty="0"/>
          </a:p>
        </p:txBody>
      </p:sp>
      <p:sp>
        <p:nvSpPr>
          <p:cNvPr id="5" name="Text Box 4">
            <a:extLst>
              <a:ext uri="{FF2B5EF4-FFF2-40B4-BE49-F238E27FC236}">
                <a16:creationId xmlns:a16="http://schemas.microsoft.com/office/drawing/2014/main" id="{64DA7C5B-F89C-4622-9913-6111C4F92F72}"/>
              </a:ext>
            </a:extLst>
          </p:cNvPr>
          <p:cNvSpPr txBox="1">
            <a:spLocks noChangeArrowheads="1"/>
          </p:cNvSpPr>
          <p:nvPr/>
        </p:nvSpPr>
        <p:spPr bwMode="auto">
          <a:xfrm>
            <a:off x="323528" y="6429375"/>
            <a:ext cx="2332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Thomet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2011</a:t>
            </a:r>
          </a:p>
        </p:txBody>
      </p:sp>
    </p:spTree>
    <p:extLst>
      <p:ext uri="{BB962C8B-B14F-4D97-AF65-F5344CB8AC3E}">
        <p14:creationId xmlns:p14="http://schemas.microsoft.com/office/powerpoint/2010/main" val="159509931"/>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Prerequisites for a successful pasture-based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production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a:buFont typeface="Arial" panose="020B0604020202020204" pitchFamily="34" charset="0"/>
              <a:buChar char="•"/>
            </a:pPr>
            <a:r>
              <a:rPr lang="en-US" dirty="0"/>
              <a:t>Sufficient land availability</a:t>
            </a:r>
          </a:p>
          <a:p>
            <a:pPr>
              <a:buFont typeface="Arial" panose="020B0604020202020204" pitchFamily="34" charset="0"/>
              <a:buChar char="•"/>
            </a:pPr>
            <a:r>
              <a:rPr lang="en-US" dirty="0"/>
              <a:t>Sufficient proximity of areas to be grazed to the farm buildings</a:t>
            </a:r>
          </a:p>
          <a:p>
            <a:pPr>
              <a:buFont typeface="Arial" panose="020B0604020202020204" pitchFamily="34" charset="0"/>
              <a:buChar char="•"/>
            </a:pPr>
            <a:r>
              <a:rPr lang="en-US" dirty="0"/>
              <a:t>Topography suitable for the grazing livestock (species and breed requirements should match the given topography)</a:t>
            </a:r>
          </a:p>
          <a:p>
            <a:pPr>
              <a:buFont typeface="Arial" panose="020B0604020202020204" pitchFamily="34" charset="0"/>
              <a:buChar char="•"/>
            </a:pPr>
            <a:r>
              <a:rPr lang="en-US" dirty="0"/>
              <a:t>Acceptance for reduced cow performance</a:t>
            </a:r>
          </a:p>
          <a:p>
            <a:pPr>
              <a:buFont typeface="Arial" panose="020B0604020202020204" pitchFamily="34" charset="0"/>
              <a:buChar char="•"/>
            </a:pPr>
            <a:r>
              <a:rPr lang="en-US" dirty="0"/>
              <a:t>Use of suitable breeds (especially concerning cows)</a:t>
            </a:r>
          </a:p>
          <a:p>
            <a:pPr>
              <a:buFont typeface="Arial" panose="020B0604020202020204" pitchFamily="34" charset="0"/>
              <a:buChar char="•"/>
            </a:pPr>
            <a:r>
              <a:rPr lang="en-US" dirty="0"/>
              <a:t> Reduced body weight (important on steep slopes)</a:t>
            </a:r>
          </a:p>
          <a:p>
            <a:pPr>
              <a:buFont typeface="Arial" panose="020B0604020202020204" pitchFamily="34" charset="0"/>
              <a:buChar char="•"/>
            </a:pPr>
            <a:r>
              <a:rPr lang="en-US" dirty="0"/>
              <a:t> Ability for high intake of herbage relative to energy demand</a:t>
            </a:r>
          </a:p>
          <a:p>
            <a:pPr>
              <a:buFont typeface="Arial" panose="020B0604020202020204" pitchFamily="34" charset="0"/>
              <a:buChar char="•"/>
            </a:pPr>
            <a:r>
              <a:rPr lang="en-US" dirty="0"/>
              <a:t> Ability to maintain body condition on grass diet</a:t>
            </a:r>
          </a:p>
          <a:p>
            <a:pPr>
              <a:buFont typeface="Arial" panose="020B0604020202020204" pitchFamily="34" charset="0"/>
              <a:buChar char="•"/>
            </a:pPr>
            <a:r>
              <a:rPr lang="en-US" dirty="0"/>
              <a:t> Reduced requirements for concentrate supplementation</a:t>
            </a:r>
          </a:p>
          <a:p>
            <a:pPr>
              <a:buFont typeface="Arial" panose="020B0604020202020204" pitchFamily="34" charset="0"/>
              <a:buChar char="•"/>
            </a:pPr>
            <a:r>
              <a:rPr lang="en-US" dirty="0"/>
              <a:t> High reproductive performance</a:t>
            </a:r>
          </a:p>
          <a:p>
            <a:endParaRPr lang="de-DE" dirty="0"/>
          </a:p>
        </p:txBody>
      </p:sp>
    </p:spTree>
    <p:extLst>
      <p:ext uri="{BB962C8B-B14F-4D97-AF65-F5344CB8AC3E}">
        <p14:creationId xmlns:p14="http://schemas.microsoft.com/office/powerpoint/2010/main" val="3193911072"/>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619672" y="2348880"/>
            <a:ext cx="6024986" cy="936104"/>
          </a:xfrm>
        </p:spPr>
        <p:txBody>
          <a:bodyPr/>
          <a:lstStyle/>
          <a:p>
            <a:r>
              <a:rPr lang="it-IT" sz="4000" dirty="0" smtClean="0"/>
              <a:t>Temperate </a:t>
            </a:r>
            <a:r>
              <a:rPr lang="it-IT" sz="4000" dirty="0" err="1" smtClean="0"/>
              <a:t>grasslands</a:t>
            </a:r>
            <a:r>
              <a:rPr lang="it-IT" sz="4000" dirty="0" smtClean="0"/>
              <a:t> in </a:t>
            </a:r>
            <a:r>
              <a:rPr lang="it-IT" sz="4000" dirty="0" err="1" smtClean="0"/>
              <a:t>Italy</a:t>
            </a:r>
            <a:endParaRPr lang="it-IT" sz="4000" dirty="0"/>
          </a:p>
        </p:txBody>
      </p:sp>
    </p:spTree>
    <p:extLst>
      <p:ext uri="{BB962C8B-B14F-4D97-AF65-F5344CB8AC3E}">
        <p14:creationId xmlns:p14="http://schemas.microsoft.com/office/powerpoint/2010/main" val="424206018"/>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nvPr>
        </p:nvGraphicFramePr>
        <p:xfrm>
          <a:off x="247254" y="764704"/>
          <a:ext cx="4424855" cy="285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p:cNvGraphicFramePr>
            <a:graphicFrameLocks/>
          </p:cNvGraphicFramePr>
          <p:nvPr>
            <p:extLst/>
          </p:nvPr>
        </p:nvGraphicFramePr>
        <p:xfrm>
          <a:off x="4355976" y="3356992"/>
          <a:ext cx="4300504" cy="2606366"/>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p:cNvSpPr txBox="1"/>
          <p:nvPr/>
        </p:nvSpPr>
        <p:spPr>
          <a:xfrm>
            <a:off x="661915" y="5306615"/>
            <a:ext cx="1671483"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ISTAT,2017</a:t>
            </a:r>
          </a:p>
        </p:txBody>
      </p:sp>
    </p:spTree>
    <p:extLst>
      <p:ext uri="{BB962C8B-B14F-4D97-AF65-F5344CB8AC3E}">
        <p14:creationId xmlns:p14="http://schemas.microsoft.com/office/powerpoint/2010/main" val="3164723191"/>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4963" y="844498"/>
            <a:ext cx="5590220" cy="881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10" b="0" i="0" u="none" strike="noStrike" kern="1200" cap="none" spc="0" normalizeH="0" baseline="0" noProof="0" dirty="0">
                <a:ln>
                  <a:noFill/>
                </a:ln>
                <a:solidFill>
                  <a:prstClr val="black"/>
                </a:solidFill>
                <a:effectLst/>
                <a:uLnTx/>
                <a:uFillTx/>
                <a:latin typeface="Calibri"/>
                <a:ea typeface="+mn-ea"/>
                <a:cs typeface="+mn-cs"/>
              </a:rPr>
              <a:t>The </a:t>
            </a:r>
            <a:r>
              <a:rPr kumimoji="0" lang="en-US"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Po Valley </a:t>
            </a:r>
            <a:r>
              <a:rPr kumimoji="0" lang="en-US" sz="1710" b="0" i="0" u="none" strike="noStrike" kern="1200" cap="none" spc="0" normalizeH="0" baseline="0" noProof="0" dirty="0">
                <a:ln>
                  <a:noFill/>
                </a:ln>
                <a:solidFill>
                  <a:prstClr val="black"/>
                </a:solidFill>
                <a:effectLst/>
                <a:uLnTx/>
                <a:uFillTx/>
                <a:latin typeface="Calibri"/>
                <a:ea typeface="+mn-ea"/>
                <a:cs typeface="+mn-cs"/>
              </a:rPr>
              <a:t>is the most extended area with continental temperate climate in which </a:t>
            </a:r>
            <a:r>
              <a:rPr kumimoji="0" lang="en-US" sz="1710" b="1" i="0" u="none" strike="noStrike" kern="1200" cap="none" spc="0" normalizeH="0" baseline="0" noProof="0" dirty="0">
                <a:ln>
                  <a:noFill/>
                </a:ln>
                <a:solidFill>
                  <a:prstClr val="black"/>
                </a:solidFill>
                <a:effectLst/>
                <a:uLnTx/>
                <a:uFillTx/>
                <a:latin typeface="Calibri"/>
                <a:ea typeface="+mn-ea"/>
                <a:cs typeface="+mn-cs"/>
              </a:rPr>
              <a:t>permanent grassland </a:t>
            </a:r>
            <a:r>
              <a:rPr kumimoji="0" lang="en-US" sz="1710" b="0" i="0" u="none" strike="noStrike" kern="1200" cap="none" spc="0" normalizeH="0" baseline="0" noProof="0" dirty="0">
                <a:ln>
                  <a:noFill/>
                </a:ln>
                <a:solidFill>
                  <a:prstClr val="black"/>
                </a:solidFill>
                <a:effectLst/>
                <a:uLnTx/>
                <a:uFillTx/>
                <a:latin typeface="Calibri"/>
                <a:ea typeface="+mn-ea"/>
                <a:cs typeface="+mn-cs"/>
              </a:rPr>
              <a:t>are traditionally large diffuse</a:t>
            </a:r>
            <a:endParaRPr kumimoji="0" lang="it-IT" sz="171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p:cNvSpPr txBox="1"/>
          <p:nvPr/>
        </p:nvSpPr>
        <p:spPr>
          <a:xfrm>
            <a:off x="272263" y="1865180"/>
            <a:ext cx="8587542" cy="7634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Grassland is “permanent" if  is not plowed for at least 10 years. Thus,</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Permanent grassland </a:t>
            </a:r>
            <a:r>
              <a:rPr kumimoji="0" lang="en-US" sz="1368" b="0" i="0" u="none" strike="noStrike" kern="1200" cap="none" spc="0" normalizeH="0" baseline="0" noProof="0" dirty="0">
                <a:ln>
                  <a:noFill/>
                </a:ln>
                <a:solidFill>
                  <a:prstClr val="black"/>
                </a:solidFill>
                <a:effectLst/>
                <a:uLnTx/>
                <a:uFillTx/>
                <a:latin typeface="Calibri"/>
                <a:ea typeface="+mn-ea"/>
                <a:cs typeface="+mn-cs"/>
              </a:rPr>
              <a:t>are never alternated with other crops and are managed through </a:t>
            </a:r>
            <a:r>
              <a:rPr kumimoji="0" lang="en-US" sz="1368" b="1" i="0" u="none" strike="noStrike" kern="1200" cap="none" spc="0" normalizeH="0" baseline="0" noProof="0" dirty="0">
                <a:ln>
                  <a:noFill/>
                </a:ln>
                <a:solidFill>
                  <a:prstClr val="black"/>
                </a:solidFill>
                <a:effectLst/>
                <a:uLnTx/>
                <a:uFillTx/>
                <a:latin typeface="Calibri"/>
                <a:ea typeface="+mn-ea"/>
                <a:cs typeface="+mn-cs"/>
              </a:rPr>
              <a:t>cutting</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1" i="0" u="none" strike="noStrike" kern="1200" cap="none" spc="0" normalizeH="0" baseline="0" noProof="0" dirty="0">
                <a:ln>
                  <a:noFill/>
                </a:ln>
                <a:solidFill>
                  <a:prstClr val="black"/>
                </a:solidFill>
                <a:effectLst/>
                <a:uLnTx/>
                <a:uFillTx/>
                <a:latin typeface="Calibri"/>
                <a:ea typeface="+mn-ea"/>
                <a:cs typeface="+mn-cs"/>
              </a:rPr>
              <a:t>irrigation</a:t>
            </a:r>
            <a:r>
              <a:rPr kumimoji="0" lang="en-US" sz="1368" b="0" i="0" u="none" strike="noStrike" kern="1200" cap="none" spc="0" normalizeH="0" baseline="0" noProof="0" dirty="0">
                <a:ln>
                  <a:noFill/>
                </a:ln>
                <a:solidFill>
                  <a:prstClr val="black"/>
                </a:solidFill>
                <a:effectLst/>
                <a:uLnTx/>
                <a:uFillTx/>
                <a:latin typeface="Calibri"/>
                <a:ea typeface="+mn-ea"/>
                <a:cs typeface="+mn-cs"/>
              </a:rPr>
              <a:t> (in the flat land) and </a:t>
            </a:r>
            <a:r>
              <a:rPr kumimoji="0" lang="en-US" sz="1368" b="1" i="0" u="none" strike="noStrike" kern="1200" cap="none" spc="0" normalizeH="0" baseline="0" noProof="0" dirty="0">
                <a:ln>
                  <a:noFill/>
                </a:ln>
                <a:solidFill>
                  <a:prstClr val="black"/>
                </a:solidFill>
                <a:effectLst/>
                <a:uLnTx/>
                <a:uFillTx/>
                <a:latin typeface="Calibri"/>
                <a:ea typeface="+mn-ea"/>
                <a:cs typeface="+mn-cs"/>
              </a:rPr>
              <a:t>fertilization</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it-IT" sz="1197" b="0" i="0" u="none" strike="noStrike" kern="1200" cap="none" spc="0" normalizeH="0" baseline="0" noProof="0" dirty="0">
                <a:ln>
                  <a:noFill/>
                </a:ln>
                <a:solidFill>
                  <a:prstClr val="black"/>
                </a:solidFill>
                <a:effectLst/>
                <a:uLnTx/>
                <a:uFillTx/>
                <a:latin typeface="Calibri"/>
                <a:ea typeface="+mn-ea"/>
                <a:cs typeface="+mn-cs"/>
              </a:rPr>
              <a:t>(Bocci M. </a:t>
            </a:r>
            <a:r>
              <a:rPr kumimoji="0" lang="it-IT" sz="1197" b="0" i="1" u="none" strike="noStrike" kern="1200" cap="none" spc="0" normalizeH="0" baseline="0" noProof="0" dirty="0">
                <a:ln>
                  <a:noFill/>
                </a:ln>
                <a:solidFill>
                  <a:prstClr val="black"/>
                </a:solidFill>
                <a:effectLst/>
                <a:uLnTx/>
                <a:uFillTx/>
                <a:latin typeface="Calibri"/>
                <a:ea typeface="+mn-ea"/>
                <a:cs typeface="+mn-cs"/>
              </a:rPr>
              <a:t>et al</a:t>
            </a:r>
            <a:r>
              <a:rPr kumimoji="0" lang="it-IT" sz="1197" b="0" i="0" u="none" strike="noStrike" kern="1200" cap="none" spc="0" normalizeH="0" baseline="0" noProof="0" dirty="0">
                <a:ln>
                  <a:noFill/>
                </a:ln>
                <a:solidFill>
                  <a:prstClr val="black"/>
                </a:solidFill>
                <a:effectLst/>
                <a:uLnTx/>
                <a:uFillTx/>
                <a:latin typeface="Calibri"/>
                <a:ea typeface="+mn-ea"/>
                <a:cs typeface="+mn-cs"/>
              </a:rPr>
              <a:t>, 2011</a:t>
            </a:r>
            <a:r>
              <a:rPr kumimoji="0" lang="en-US" sz="1197" b="0" i="0" u="none" strike="noStrike" kern="1200" cap="none" spc="0" normalizeH="0" baseline="0" noProof="0" dirty="0">
                <a:ln>
                  <a:noFill/>
                </a:ln>
                <a:solidFill>
                  <a:prstClr val="black"/>
                </a:solidFill>
                <a:effectLst/>
                <a:uLnTx/>
                <a:uFillTx/>
                <a:latin typeface="Calibri"/>
                <a:ea typeface="+mn-ea"/>
                <a:cs typeface="+mn-cs"/>
              </a:rPr>
              <a:t> ).</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308077" y="5211139"/>
            <a:ext cx="6515914"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In the Po Valley </a:t>
            </a:r>
            <a:r>
              <a:rPr kumimoji="0" lang="en-US" sz="1539" b="0" i="0" u="sng" strike="noStrike" kern="1200" cap="none" spc="0" normalizeH="0" baseline="0" noProof="0" dirty="0">
                <a:ln>
                  <a:noFill/>
                </a:ln>
                <a:solidFill>
                  <a:prstClr val="black"/>
                </a:solidFill>
                <a:effectLst/>
                <a:uLnTx/>
                <a:uFillTx/>
                <a:latin typeface="Calibri"/>
                <a:ea typeface="+mn-ea"/>
                <a:cs typeface="+mn-cs"/>
              </a:rPr>
              <a:t>60% of permanent grassland exceed </a:t>
            </a:r>
            <a:r>
              <a:rPr kumimoji="0" lang="en-US" sz="1539" b="0" i="0" u="sng" strike="noStrike" kern="1200" cap="none" spc="0" normalizeH="0" baseline="0" noProof="0" dirty="0">
                <a:ln>
                  <a:noFill/>
                </a:ln>
                <a:solidFill>
                  <a:srgbClr val="C00000"/>
                </a:solidFill>
                <a:effectLst/>
                <a:uLnTx/>
                <a:uFillTx/>
                <a:latin typeface="Calibri"/>
                <a:ea typeface="+mn-ea"/>
                <a:cs typeface="+mn-cs"/>
              </a:rPr>
              <a:t>75 years </a:t>
            </a:r>
            <a:r>
              <a:rPr kumimoji="0" lang="en-US" sz="1539" b="0" i="0" u="none" strike="noStrike" kern="1200" cap="none" spc="0" normalizeH="0" baseline="0" noProof="0" dirty="0">
                <a:ln>
                  <a:noFill/>
                </a:ln>
                <a:solidFill>
                  <a:prstClr val="black"/>
                </a:solidFill>
                <a:effectLst/>
                <a:uLnTx/>
                <a:uFillTx/>
                <a:latin typeface="Calibri"/>
                <a:ea typeface="+mn-ea"/>
                <a:cs typeface="+mn-cs"/>
              </a:rPr>
              <a:t>and only 15% has been sown or renewed over the last 25 years (CRPA, 2007)</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o 10"/>
          <p:cNvGrpSpPr/>
          <p:nvPr/>
        </p:nvGrpSpPr>
        <p:grpSpPr>
          <a:xfrm>
            <a:off x="3080073" y="2658372"/>
            <a:ext cx="3231129" cy="2465140"/>
            <a:chOff x="2969646" y="2323455"/>
            <a:chExt cx="4500003" cy="3780015"/>
          </a:xfrm>
        </p:grpSpPr>
        <p:sp>
          <p:nvSpPr>
            <p:cNvPr id="12" name="object 8"/>
            <p:cNvSpPr/>
            <p:nvPr/>
          </p:nvSpPr>
          <p:spPr>
            <a:xfrm>
              <a:off x="2969646" y="2323455"/>
              <a:ext cx="3154679" cy="29434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9"/>
            <p:cNvSpPr/>
            <p:nvPr/>
          </p:nvSpPr>
          <p:spPr>
            <a:xfrm>
              <a:off x="6118230" y="2323455"/>
              <a:ext cx="1351419" cy="37800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0"/>
            <p:cNvSpPr/>
            <p:nvPr/>
          </p:nvSpPr>
          <p:spPr>
            <a:xfrm>
              <a:off x="2969646" y="5260825"/>
              <a:ext cx="3154679" cy="8426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ttangolo 15"/>
          <p:cNvSpPr/>
          <p:nvPr/>
        </p:nvSpPr>
        <p:spPr>
          <a:xfrm>
            <a:off x="6358563" y="3889973"/>
            <a:ext cx="1173401" cy="6714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1" b="0" i="0" u="none" strike="noStrike" kern="1200" cap="none" spc="0" normalizeH="0" baseline="0" noProof="0" dirty="0" err="1">
                <a:ln>
                  <a:noFill/>
                </a:ln>
                <a:solidFill>
                  <a:prstClr val="black"/>
                </a:solidFill>
                <a:effectLst/>
                <a:uLnTx/>
                <a:uFillTx/>
                <a:latin typeface="Calibri"/>
                <a:ea typeface="+mn-ea"/>
                <a:cs typeface="+mn-cs"/>
              </a:rPr>
              <a:t>Pieve</a:t>
            </a:r>
            <a:r>
              <a:rPr kumimoji="0" lang="en-US" sz="941" b="0" i="0" u="none" strike="noStrike" kern="1200" cap="none" spc="0" normalizeH="0" baseline="0" noProof="0" dirty="0">
                <a:ln>
                  <a:noFill/>
                </a:ln>
                <a:solidFill>
                  <a:prstClr val="black"/>
                </a:solidFill>
                <a:effectLst/>
                <a:uLnTx/>
                <a:uFillTx/>
                <a:latin typeface="Calibri"/>
                <a:ea typeface="+mn-ea"/>
                <a:cs typeface="+mn-cs"/>
              </a:rPr>
              <a:t> di </a:t>
            </a:r>
            <a:r>
              <a:rPr kumimoji="0" lang="en-US" sz="941" b="0" i="0" u="none" strike="noStrike" kern="1200" cap="none" spc="0" normalizeH="0" baseline="0" noProof="0" dirty="0" err="1">
                <a:ln>
                  <a:noFill/>
                </a:ln>
                <a:solidFill>
                  <a:prstClr val="black"/>
                </a:solidFill>
                <a:effectLst/>
                <a:uLnTx/>
                <a:uFillTx/>
                <a:latin typeface="Calibri"/>
                <a:ea typeface="+mn-ea"/>
                <a:cs typeface="+mn-cs"/>
              </a:rPr>
              <a:t>Bibbiano</a:t>
            </a:r>
            <a:r>
              <a:rPr kumimoji="0" lang="en-US" sz="941" b="0" i="0" u="none" strike="noStrike" kern="1200" cap="none" spc="0" normalizeH="0" baseline="0" noProof="0" dirty="0">
                <a:ln>
                  <a:noFill/>
                </a:ln>
                <a:solidFill>
                  <a:prstClr val="black"/>
                </a:solidFill>
                <a:effectLst/>
                <a:uLnTx/>
                <a:uFillTx/>
                <a:latin typeface="Calibri"/>
                <a:ea typeface="+mn-ea"/>
                <a:cs typeface="+mn-cs"/>
              </a:rPr>
              <a:t>, grassland whose existence dates back to about 1300</a:t>
            </a:r>
            <a:endParaRPr kumimoji="0" lang="it-IT" sz="941"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390555"/>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4076" y="3204817"/>
            <a:ext cx="7717754"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1" i="0" u="none" strike="noStrike" kern="1200" cap="none" spc="0" normalizeH="0" baseline="0" noProof="0" dirty="0">
                <a:ln>
                  <a:noFill/>
                </a:ln>
                <a:solidFill>
                  <a:prstClr val="black"/>
                </a:solidFill>
                <a:effectLst/>
                <a:uLnTx/>
                <a:uFillTx/>
                <a:latin typeface="Calibri"/>
                <a:ea typeface="+mn-ea"/>
                <a:cs typeface="+mn-cs"/>
              </a:rPr>
              <a:t>IRRIGATION</a:t>
            </a:r>
            <a:r>
              <a:rPr kumimoji="0" lang="it-IT" sz="1539" b="0" i="0" u="none" strike="noStrike" kern="1200" cap="none" spc="0" normalizeH="0" baseline="0" noProof="0" dirty="0">
                <a:ln>
                  <a:noFill/>
                </a:ln>
                <a:solidFill>
                  <a:prstClr val="black"/>
                </a:solidFill>
                <a:effectLst/>
                <a:uLnTx/>
                <a:uFillTx/>
                <a:latin typeface="Calibri"/>
                <a:ea typeface="+mn-ea"/>
                <a:cs typeface="+mn-cs"/>
              </a:rPr>
              <a:t> of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grassland</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traditionally</a:t>
            </a:r>
            <a:r>
              <a:rPr kumimoji="0" lang="it-IT" sz="1368" b="0" i="0" u="none" strike="noStrike" kern="1200" cap="none" spc="0" normalizeH="0" baseline="0" noProof="0" dirty="0">
                <a:ln>
                  <a:noFill/>
                </a:ln>
                <a:solidFill>
                  <a:prstClr val="black"/>
                </a:solidFill>
                <a:effectLst/>
                <a:uLnTx/>
                <a:uFillTx/>
                <a:latin typeface="Calibri"/>
                <a:ea typeface="+mn-ea"/>
                <a:cs typeface="+mn-cs"/>
              </a:rPr>
              <a:t> the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grassland</a:t>
            </a:r>
            <a:r>
              <a:rPr kumimoji="0" lang="it-IT" sz="1368" b="0" i="0" u="none" strike="noStrike" kern="1200" cap="none" spc="0" normalizeH="0" baseline="0" noProof="0" dirty="0">
                <a:ln>
                  <a:noFill/>
                </a:ln>
                <a:solidFill>
                  <a:prstClr val="black"/>
                </a:solidFill>
                <a:effectLst/>
                <a:uLnTx/>
                <a:uFillTx/>
                <a:latin typeface="Calibri"/>
                <a:ea typeface="+mn-ea"/>
                <a:cs typeface="+mn-cs"/>
              </a:rPr>
              <a:t> in the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valley</a:t>
            </a:r>
            <a:r>
              <a:rPr kumimoji="0" lang="it-IT" sz="1368" b="0" i="0" u="none" strike="noStrike" kern="1200" cap="none" spc="0" normalizeH="0" baseline="0" noProof="0" dirty="0">
                <a:ln>
                  <a:noFill/>
                </a:ln>
                <a:solidFill>
                  <a:prstClr val="black"/>
                </a:solidFill>
                <a:effectLst/>
                <a:uLnTx/>
                <a:uFillTx/>
                <a:latin typeface="Calibri"/>
                <a:ea typeface="+mn-ea"/>
                <a:cs typeface="+mn-cs"/>
              </a:rPr>
              <a:t> are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irrigated</a:t>
            </a:r>
            <a:r>
              <a:rPr kumimoji="0" lang="it-IT" sz="1368" b="0" i="0" u="none" strike="noStrike" kern="1200" cap="none" spc="0" normalizeH="0" baseline="0" noProof="0" dirty="0">
                <a:ln>
                  <a:noFill/>
                </a:ln>
                <a:solidFill>
                  <a:prstClr val="black"/>
                </a:solidFill>
                <a:effectLst/>
                <a:uLnTx/>
                <a:uFillTx/>
                <a:latin typeface="Calibri"/>
                <a:ea typeface="+mn-ea"/>
                <a:cs typeface="+mn-cs"/>
              </a:rPr>
              <a:t>  the first part of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summer</a:t>
            </a:r>
            <a:r>
              <a:rPr kumimoji="0" lang="it-IT" sz="1368"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Rettangolo 8"/>
          <p:cNvSpPr/>
          <p:nvPr/>
        </p:nvSpPr>
        <p:spPr>
          <a:xfrm>
            <a:off x="76019" y="561998"/>
            <a:ext cx="5603686"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Biodiversity</a:t>
            </a:r>
            <a:r>
              <a:rPr kumimoji="0" lang="en-US" sz="1539" b="0" i="0" u="none" strike="noStrike" kern="1200" cap="none" spc="0" normalizeH="0" baseline="0" noProof="0" dirty="0">
                <a:ln>
                  <a:noFill/>
                </a:ln>
                <a:solidFill>
                  <a:prstClr val="black"/>
                </a:solidFill>
                <a:effectLst/>
                <a:uLnTx/>
                <a:uFillTx/>
                <a:latin typeface="Calibri"/>
                <a:ea typeface="+mn-ea"/>
                <a:cs typeface="+mn-cs"/>
              </a:rPr>
              <a:t>: more than </a:t>
            </a:r>
            <a:r>
              <a:rPr kumimoji="0" lang="en-US" sz="1539" b="1" i="0" u="none" strike="noStrike" kern="1200" cap="none" spc="0" normalizeH="0" baseline="0" noProof="0" dirty="0">
                <a:ln>
                  <a:noFill/>
                </a:ln>
                <a:solidFill>
                  <a:srgbClr val="C00000"/>
                </a:solidFill>
                <a:effectLst/>
                <a:uLnTx/>
                <a:uFillTx/>
                <a:latin typeface="Calibri"/>
                <a:ea typeface="+mn-ea"/>
                <a:cs typeface="+mn-cs"/>
              </a:rPr>
              <a:t>60 botanical species </a:t>
            </a:r>
            <a:r>
              <a:rPr kumimoji="0" lang="en-US" sz="1539" b="0" i="0" u="none" strike="noStrike" kern="1200" cap="none" spc="0" normalizeH="0" baseline="0" noProof="0" dirty="0">
                <a:ln>
                  <a:noFill/>
                </a:ln>
                <a:solidFill>
                  <a:prstClr val="black"/>
                </a:solidFill>
                <a:effectLst/>
                <a:uLnTx/>
                <a:uFillTx/>
                <a:latin typeface="Calibri"/>
                <a:ea typeface="+mn-ea"/>
                <a:cs typeface="+mn-cs"/>
              </a:rPr>
              <a:t>have been surveyed on these fields, present significantly and continuously.</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uppo 9"/>
          <p:cNvGrpSpPr/>
          <p:nvPr/>
        </p:nvGrpSpPr>
        <p:grpSpPr>
          <a:xfrm>
            <a:off x="401815" y="1148997"/>
            <a:ext cx="4026720" cy="1742138"/>
            <a:chOff x="358381" y="360578"/>
            <a:chExt cx="6840016" cy="3780015"/>
          </a:xfrm>
        </p:grpSpPr>
        <p:sp>
          <p:nvSpPr>
            <p:cNvPr id="12" name="object 19"/>
            <p:cNvSpPr/>
            <p:nvPr/>
          </p:nvSpPr>
          <p:spPr>
            <a:xfrm>
              <a:off x="358381" y="360578"/>
              <a:ext cx="6388849" cy="29443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0"/>
            <p:cNvSpPr/>
            <p:nvPr/>
          </p:nvSpPr>
          <p:spPr>
            <a:xfrm>
              <a:off x="6741134" y="360578"/>
              <a:ext cx="457263" cy="378001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1"/>
            <p:cNvSpPr/>
            <p:nvPr/>
          </p:nvSpPr>
          <p:spPr>
            <a:xfrm>
              <a:off x="358381" y="3298850"/>
              <a:ext cx="6388849" cy="8417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9"/>
          <p:cNvSpPr/>
          <p:nvPr/>
        </p:nvSpPr>
        <p:spPr>
          <a:xfrm>
            <a:off x="1574679" y="3689637"/>
            <a:ext cx="1455086" cy="1908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0"/>
          <p:cNvSpPr/>
          <p:nvPr/>
        </p:nvSpPr>
        <p:spPr>
          <a:xfrm>
            <a:off x="3574834" y="3692232"/>
            <a:ext cx="1456446" cy="19100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1"/>
          <p:cNvSpPr/>
          <p:nvPr/>
        </p:nvSpPr>
        <p:spPr>
          <a:xfrm>
            <a:off x="5575793" y="3691163"/>
            <a:ext cx="1456438" cy="191334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7799619"/>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0" y="313267"/>
            <a:ext cx="6883400" cy="7765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Temporary grassland </a:t>
            </a:r>
            <a:r>
              <a:rPr kumimoji="0" lang="en-US" sz="1368" b="0" i="0" u="none" strike="noStrike" kern="1200" cap="none" spc="0" normalizeH="0" baseline="0" noProof="0" dirty="0">
                <a:ln>
                  <a:noFill/>
                </a:ln>
                <a:solidFill>
                  <a:prstClr val="black"/>
                </a:solidFill>
                <a:effectLst/>
                <a:uLnTx/>
                <a:uFillTx/>
                <a:latin typeface="Calibri"/>
                <a:ea typeface="+mn-ea"/>
                <a:cs typeface="+mn-cs"/>
              </a:rPr>
              <a:t>enters in a crop rotation: soil’s characteristics determine the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choice of legumes (pH, lack of limestone and </a:t>
            </a:r>
            <a:r>
              <a:rPr kumimoji="0" lang="it-IT" sz="1368" b="0" i="0" u="none" strike="noStrike" kern="1200" cap="none" spc="0" normalizeH="0" baseline="0" noProof="0" dirty="0">
                <a:ln>
                  <a:noFill/>
                </a:ln>
                <a:solidFill>
                  <a:prstClr val="black"/>
                </a:solidFill>
                <a:effectLst/>
                <a:uLnTx/>
                <a:uFillTx/>
                <a:latin typeface="Calibri"/>
                <a:ea typeface="+mn-ea"/>
                <a:cs typeface="+mn-cs"/>
              </a:rPr>
              <a:t>waterlogging</a:t>
            </a:r>
            <a:r>
              <a:rPr kumimoji="0" lang="en-US" sz="1368" b="0" i="0" u="none" strike="noStrike" kern="1200" cap="none" spc="0" normalizeH="0" baseline="0" noProof="0" dirty="0">
                <a:ln>
                  <a:noFill/>
                </a:ln>
                <a:solidFill>
                  <a:prstClr val="black"/>
                </a:solidFill>
                <a:effectLst/>
                <a:uLnTx/>
                <a:uFillTx/>
                <a:latin typeface="Calibri"/>
                <a:ea typeface="+mn-ea"/>
                <a:cs typeface="+mn-cs"/>
              </a:rPr>
              <a:t>), grasses are more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conditioned by the climate. </a:t>
            </a:r>
            <a:r>
              <a:rPr kumimoji="0" lang="en-US" sz="1539" b="0" i="0" u="none" strike="noStrike" kern="1200" cap="none" spc="0" normalizeH="0" baseline="0" noProof="0" dirty="0">
                <a:ln>
                  <a:noFill/>
                </a:ln>
                <a:solidFill>
                  <a:prstClr val="black"/>
                </a:solidFill>
                <a:effectLst/>
                <a:uLnTx/>
                <a:uFillTx/>
                <a:latin typeface="Calibri"/>
                <a:ea typeface="+mn-ea"/>
                <a:cs typeface="+mn-cs"/>
              </a:rPr>
              <a:t>Usually &lt; 10 years</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1" y="1185333"/>
            <a:ext cx="7916333" cy="17235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Among the  </a:t>
            </a:r>
            <a:r>
              <a:rPr kumimoji="0" lang="en-US" sz="1200" b="1" i="0" u="none" strike="noStrike" kern="1200" cap="none" spc="0" normalizeH="0" baseline="0" noProof="0" dirty="0">
                <a:ln>
                  <a:noFill/>
                </a:ln>
                <a:solidFill>
                  <a:prstClr val="black"/>
                </a:solidFill>
                <a:effectLst/>
                <a:uLnTx/>
                <a:uFillTx/>
                <a:latin typeface="Calibri"/>
                <a:ea typeface="+mn-ea"/>
                <a:cs typeface="+mn-cs"/>
              </a:rPr>
              <a:t>criteria for </a:t>
            </a:r>
            <a:r>
              <a:rPr kumimoji="0" lang="en-US" sz="1400" b="1" i="0" u="none" strike="noStrike" kern="1200" cap="none" spc="0" normalizeH="0" baseline="0" noProof="0" dirty="0">
                <a:ln>
                  <a:noFill/>
                </a:ln>
                <a:solidFill>
                  <a:prstClr val="black"/>
                </a:solidFill>
                <a:effectLst/>
                <a:uLnTx/>
                <a:uFillTx/>
                <a:latin typeface="Calibri"/>
                <a:ea typeface="+mn-ea"/>
                <a:cs typeface="+mn-cs"/>
              </a:rPr>
              <a:t>choosing the varieties </a:t>
            </a:r>
            <a:r>
              <a:rPr kumimoji="0" lang="en-US" sz="1200" b="0" i="0" u="none" strike="noStrike" kern="1200" cap="none" spc="0" normalizeH="0" baseline="0" noProof="0" dirty="0">
                <a:ln>
                  <a:noFill/>
                </a:ln>
                <a:solidFill>
                  <a:prstClr val="black"/>
                </a:solidFill>
                <a:effectLst/>
                <a:uLnTx/>
                <a:uFillTx/>
                <a:latin typeface="Calibri"/>
                <a:ea typeface="+mn-ea"/>
                <a:cs typeface="+mn-cs"/>
              </a:rPr>
              <a:t>to be combined there is the necessity to have flowering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of legumes and grasses in the same time (better feed value and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in mixtures with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alfaalfa</a:t>
            </a:r>
            <a:r>
              <a:rPr kumimoji="0" lang="en-US" sz="1200" b="0" i="0" u="none" strike="noStrike" kern="1200" cap="none" spc="0" normalizeH="0" baseline="0" noProof="0" dirty="0">
                <a:ln>
                  <a:noFill/>
                </a:ln>
                <a:solidFill>
                  <a:prstClr val="black"/>
                </a:solidFill>
                <a:effectLst/>
                <a:uLnTx/>
                <a:uFillTx/>
                <a:latin typeface="Calibri"/>
                <a:ea typeface="+mn-ea"/>
                <a:cs typeface="+mn-cs"/>
              </a:rPr>
              <a:t> it is good to use late varieties of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Dactylis</a:t>
            </a:r>
            <a:r>
              <a:rPr kumimoji="0" lang="it-IT" sz="1200" b="0" i="1" u="none" strike="noStrike" kern="1200" cap="none" spc="0" normalizeH="0" baseline="0" noProof="0" dirty="0">
                <a:ln>
                  <a:noFill/>
                </a:ln>
                <a:solidFill>
                  <a:prstClr val="black"/>
                </a:solidFill>
                <a:effectLst/>
                <a:uLnTx/>
                <a:uFillTx/>
                <a:latin typeface="Calibri"/>
                <a:ea typeface="+mn-ea"/>
                <a:cs typeface="+mn-cs"/>
              </a:rPr>
              <a:t>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glomerata</a:t>
            </a:r>
            <a:r>
              <a:rPr kumimoji="0" lang="it-IT"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and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Festuca</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arundinacea</a:t>
            </a:r>
            <a:r>
              <a:rPr kumimoji="0" lang="en-US" sz="1200" b="0" i="0" u="none" strike="noStrike" kern="1200" cap="none" spc="0" normalizeH="0" baseline="0" noProof="0" dirty="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in mixtures in which the legumes are made of white clover, choose variety of grasses with intermediate precocity;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a:ln>
                  <a:noFill/>
                </a:ln>
                <a:solidFill>
                  <a:prstClr val="black"/>
                </a:solidFill>
                <a:effectLst/>
                <a:uLnTx/>
                <a:uFillTx/>
                <a:latin typeface="Calibri"/>
                <a:ea typeface="+mn-ea"/>
                <a:cs typeface="+mn-cs"/>
              </a:rPr>
              <a:t>when is present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Phleum</a:t>
            </a:r>
            <a:r>
              <a:rPr kumimoji="0" lang="it-IT" sz="1200" b="0" i="1" u="none" strike="noStrike" kern="1200" cap="none" spc="0" normalizeH="0" baseline="0" noProof="0" dirty="0">
                <a:ln>
                  <a:noFill/>
                </a:ln>
                <a:solidFill>
                  <a:prstClr val="black"/>
                </a:solidFill>
                <a:effectLst/>
                <a:uLnTx/>
                <a:uFillTx/>
                <a:latin typeface="Calibri"/>
                <a:ea typeface="+mn-ea"/>
                <a:cs typeface="+mn-cs"/>
              </a:rPr>
              <a:t> pratense</a:t>
            </a:r>
            <a:r>
              <a:rPr kumimoji="0" lang="en-US" sz="1200" b="0" i="0" u="none" strike="noStrike" kern="1200" cap="none" spc="0" normalizeH="0" baseline="0" noProof="0" dirty="0">
                <a:ln>
                  <a:noFill/>
                </a:ln>
                <a:solidFill>
                  <a:prstClr val="black"/>
                </a:solidFill>
                <a:effectLst/>
                <a:uLnTx/>
                <a:uFillTx/>
                <a:latin typeface="Calibri"/>
                <a:ea typeface="+mn-ea"/>
                <a:cs typeface="+mn-cs"/>
              </a:rPr>
              <a:t>, it is necessary to use the most precocious varieties.</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6458729" y="5401702"/>
            <a:ext cx="173804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CRPA, 2014</a:t>
            </a:r>
          </a:p>
        </p:txBody>
      </p:sp>
      <p:pic>
        <p:nvPicPr>
          <p:cNvPr id="8" name="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3724" y="3094738"/>
            <a:ext cx="4821777" cy="233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asellaDiTesto 16"/>
          <p:cNvSpPr txBox="1"/>
          <p:nvPr/>
        </p:nvSpPr>
        <p:spPr>
          <a:xfrm>
            <a:off x="1159207" y="5455777"/>
            <a:ext cx="1186543" cy="250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Dactylis</a:t>
            </a:r>
            <a:r>
              <a:rPr kumimoji="0" lang="it-IT"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glomerata</a:t>
            </a:r>
            <a:endParaRPr kumimoji="0" lang="it-IT"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ettangolo 8"/>
          <p:cNvSpPr/>
          <p:nvPr/>
        </p:nvSpPr>
        <p:spPr>
          <a:xfrm>
            <a:off x="2324694" y="5461102"/>
            <a:ext cx="128592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Festuca</a:t>
            </a: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arundinacea</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9" name="Rettangolo 18"/>
          <p:cNvSpPr/>
          <p:nvPr/>
        </p:nvSpPr>
        <p:spPr>
          <a:xfrm>
            <a:off x="3835280" y="5455776"/>
            <a:ext cx="73609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Red clover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0" name="Rettangolo 19"/>
          <p:cNvSpPr/>
          <p:nvPr/>
        </p:nvSpPr>
        <p:spPr>
          <a:xfrm>
            <a:off x="4974455" y="5464880"/>
            <a:ext cx="854721"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White clover</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666065701"/>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8786" y="387927"/>
            <a:ext cx="6437505" cy="5923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1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Fertilization</a:t>
            </a:r>
            <a:r>
              <a:rPr kumimoji="0" lang="it-IT"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a:t>
            </a:r>
            <a:r>
              <a:rPr kumimoji="0" lang="it-IT" sz="1539" b="1"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both</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permanent</a:t>
            </a:r>
            <a:r>
              <a:rPr kumimoji="0" lang="it-IT" sz="1539" b="0" i="0" u="none" strike="noStrike" kern="1200" cap="none" spc="0" normalizeH="0" baseline="0" noProof="0" dirty="0">
                <a:ln>
                  <a:noFill/>
                </a:ln>
                <a:solidFill>
                  <a:prstClr val="black"/>
                </a:solidFill>
                <a:effectLst/>
                <a:uLnTx/>
                <a:uFillTx/>
                <a:latin typeface="Calibri"/>
                <a:ea typeface="+mn-ea"/>
                <a:cs typeface="+mn-cs"/>
              </a:rPr>
              <a:t> and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temporary</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grassland</a:t>
            </a:r>
            <a:r>
              <a:rPr kumimoji="0" lang="it-IT" sz="1539" b="0" i="0" u="none" strike="noStrike" kern="1200" cap="none" spc="0" normalizeH="0" baseline="0" noProof="0" dirty="0">
                <a:ln>
                  <a:noFill/>
                </a:ln>
                <a:solidFill>
                  <a:prstClr val="black"/>
                </a:solidFill>
                <a:effectLst/>
                <a:uLnTx/>
                <a:uFillTx/>
                <a:latin typeface="Calibri"/>
                <a:ea typeface="+mn-ea"/>
                <a:cs typeface="+mn-cs"/>
              </a:rPr>
              <a:t> are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fertilized</a:t>
            </a:r>
            <a:r>
              <a:rPr kumimoji="0" lang="it-IT" sz="1539" b="0" i="0" u="none" strike="noStrike" kern="1200" cap="none" spc="0" normalizeH="0" baseline="0" noProof="0" dirty="0">
                <a:ln>
                  <a:noFill/>
                </a:ln>
                <a:solidFill>
                  <a:prstClr val="black"/>
                </a:solidFill>
                <a:effectLst/>
                <a:uLnTx/>
                <a:uFillTx/>
                <a:latin typeface="Calibri"/>
                <a:ea typeface="+mn-ea"/>
                <a:cs typeface="+mn-cs"/>
              </a:rPr>
              <a:t> in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many</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cases</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138786" y="1010347"/>
            <a:ext cx="6661119" cy="802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The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adoption</a:t>
            </a:r>
            <a:r>
              <a:rPr kumimoji="0" lang="it-IT" sz="1539" b="0" i="0" u="none" strike="noStrike" kern="1200" cap="none" spc="0" normalizeH="0" baseline="0" noProof="0" dirty="0">
                <a:ln>
                  <a:noFill/>
                </a:ln>
                <a:solidFill>
                  <a:prstClr val="black"/>
                </a:solidFill>
                <a:effectLst/>
                <a:uLnTx/>
                <a:uFillTx/>
                <a:latin typeface="Calibri"/>
                <a:ea typeface="+mn-ea"/>
                <a:cs typeface="+mn-cs"/>
              </a:rPr>
              <a:t> of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fertilization</a:t>
            </a:r>
            <a:r>
              <a:rPr kumimoji="0" lang="it-IT" sz="1539" b="0" i="0" u="none" strike="noStrike" kern="1200" cap="none" spc="0" normalizeH="0" baseline="0" noProof="0" dirty="0">
                <a:ln>
                  <a:noFill/>
                </a:ln>
                <a:solidFill>
                  <a:prstClr val="black"/>
                </a:solidFill>
                <a:effectLst/>
                <a:uLnTx/>
                <a:uFillTx/>
                <a:latin typeface="Calibri"/>
                <a:ea typeface="+mn-ea"/>
                <a:cs typeface="+mn-cs"/>
              </a:rPr>
              <a:t> management that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recovers</a:t>
            </a:r>
            <a:r>
              <a:rPr kumimoji="0" lang="it-IT" sz="1539" b="0" i="0" u="none" strike="noStrike" kern="1200" cap="none" spc="0" normalizeH="0" baseline="0" noProof="0" dirty="0">
                <a:ln>
                  <a:noFill/>
                </a:ln>
                <a:solidFill>
                  <a:prstClr val="black"/>
                </a:solidFill>
                <a:effectLst/>
                <a:uLnTx/>
                <a:uFillTx/>
                <a:latin typeface="Calibri"/>
                <a:ea typeface="+mn-ea"/>
                <a:cs typeface="+mn-cs"/>
              </a:rPr>
              <a:t> the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uptake</a:t>
            </a:r>
            <a:r>
              <a:rPr kumimoji="0" lang="it-IT" sz="1539" b="0" i="0" u="none" strike="noStrike" kern="1200" cap="none" spc="0" normalizeH="0" baseline="0" noProof="0" dirty="0">
                <a:ln>
                  <a:noFill/>
                </a:ln>
                <a:solidFill>
                  <a:prstClr val="black"/>
                </a:solidFill>
                <a:effectLst/>
                <a:uLnTx/>
                <a:uFillTx/>
                <a:latin typeface="Calibri"/>
                <a:ea typeface="+mn-ea"/>
                <a:cs typeface="+mn-cs"/>
              </a:rPr>
              <a:t> of the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crop</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is</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sufficient to mantain the soil fertility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avoiding </a:t>
            </a:r>
            <a:r>
              <a:rPr kumimoji="0" lang="it-IT" sz="1539" b="0" i="0" u="none" strike="noStrike" kern="1200" cap="none" spc="0" normalizeH="0" baseline="0" noProof="0" dirty="0">
                <a:ln>
                  <a:noFill/>
                </a:ln>
                <a:solidFill>
                  <a:prstClr val="black"/>
                </a:solidFill>
                <a:effectLst/>
                <a:uLnTx/>
                <a:uFillTx/>
                <a:latin typeface="Calibri"/>
                <a:ea typeface="+mn-ea"/>
                <a:cs typeface="+mn-cs"/>
              </a:rPr>
              <a:t>leaching. An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increase</a:t>
            </a:r>
            <a:r>
              <a:rPr kumimoji="0" lang="en-US" sz="1539" b="0" i="0" u="none" strike="noStrike" kern="1200" cap="none" spc="0" normalizeH="0" baseline="0" noProof="0" dirty="0">
                <a:ln>
                  <a:noFill/>
                </a:ln>
                <a:solidFill>
                  <a:prstClr val="black"/>
                </a:solidFill>
                <a:effectLst/>
                <a:uLnTx/>
                <a:uFillTx/>
                <a:latin typeface="Calibri"/>
                <a:ea typeface="+mn-ea"/>
                <a:cs typeface="+mn-cs"/>
              </a:rPr>
              <a:t> fertilization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doesn’t increase quality by more than 10 % </a:t>
            </a:r>
            <a:r>
              <a:rPr kumimoji="0" lang="en-US" sz="1197" b="0" i="1" u="none" strike="noStrike" kern="1200" cap="none" spc="0" normalizeH="0" baseline="0" noProof="0" dirty="0">
                <a:ln>
                  <a:noFill/>
                </a:ln>
                <a:solidFill>
                  <a:prstClr val="black"/>
                </a:solidFill>
                <a:effectLst/>
                <a:uLnTx/>
                <a:uFillTx/>
                <a:latin typeface="Calibri"/>
                <a:ea typeface="+mn-ea"/>
                <a:cs typeface="+mn-cs"/>
              </a:rPr>
              <a:t>(</a:t>
            </a:r>
            <a:r>
              <a:rPr kumimoji="0" lang="en-US" sz="1368" b="0" i="1" u="none" strike="noStrike" kern="1200" cap="none" spc="0" normalizeH="0" baseline="0" noProof="0" dirty="0" err="1">
                <a:ln>
                  <a:noFill/>
                </a:ln>
                <a:solidFill>
                  <a:prstClr val="black"/>
                </a:solidFill>
                <a:effectLst/>
                <a:uLnTx/>
                <a:uFillTx/>
                <a:latin typeface="Calibri"/>
                <a:ea typeface="+mn-ea"/>
                <a:cs typeface="+mn-cs"/>
              </a:rPr>
              <a:t>Bonifazzi</a:t>
            </a:r>
            <a:r>
              <a:rPr kumimoji="0" lang="en-US" sz="1368" b="0" i="1" u="none" strike="noStrike" kern="1200" cap="none" spc="0" normalizeH="0" baseline="0" noProof="0" dirty="0">
                <a:ln>
                  <a:noFill/>
                </a:ln>
                <a:solidFill>
                  <a:prstClr val="black"/>
                </a:solidFill>
                <a:effectLst/>
                <a:uLnTx/>
                <a:uFillTx/>
                <a:latin typeface="Calibri"/>
                <a:ea typeface="+mn-ea"/>
                <a:cs typeface="+mn-cs"/>
              </a:rPr>
              <a:t> B,,2009).</a:t>
            </a:r>
            <a:endParaRPr kumimoji="0" lang="it-IT" sz="1197"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532133" y="2025040"/>
            <a:ext cx="7819097" cy="61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 the permanent grassland, fertilization is an instrument of floristic and productive rebalancing</a:t>
            </a:r>
          </a:p>
        </p:txBody>
      </p:sp>
      <p:sp>
        <p:nvSpPr>
          <p:cNvPr id="6" name="Rettangolo 5"/>
          <p:cNvSpPr/>
          <p:nvPr/>
        </p:nvSpPr>
        <p:spPr>
          <a:xfrm>
            <a:off x="727610" y="4974276"/>
            <a:ext cx="7428143" cy="8029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39" b="0" i="0" u="none" strike="noStrike" kern="1200" cap="none" spc="0" normalizeH="0" baseline="0" noProof="0" dirty="0">
                <a:ln>
                  <a:noFill/>
                </a:ln>
                <a:solidFill>
                  <a:prstClr val="black"/>
                </a:solidFill>
                <a:effectLst/>
                <a:uLnTx/>
                <a:uFillTx/>
                <a:latin typeface="Calibri"/>
                <a:ea typeface="+mn-ea"/>
                <a:cs typeface="+mn-cs"/>
              </a:rPr>
              <a:t>Grassland can effectively use the manure to maintain fertility, in the temporary grassland are distributed (during </a:t>
            </a:r>
            <a:r>
              <a:rPr kumimoji="0" lang="en-GB" sz="1539" b="0" i="0" u="none" strike="noStrike" kern="1200" cap="none" spc="0" normalizeH="0" baseline="0" noProof="0" dirty="0" err="1">
                <a:ln>
                  <a:noFill/>
                </a:ln>
                <a:solidFill>
                  <a:prstClr val="black"/>
                </a:solidFill>
                <a:effectLst/>
                <a:uLnTx/>
                <a:uFillTx/>
                <a:latin typeface="Calibri"/>
                <a:ea typeface="+mn-ea"/>
                <a:cs typeface="+mn-cs"/>
              </a:rPr>
              <a:t>plowing</a:t>
            </a:r>
            <a:r>
              <a:rPr kumimoji="0" lang="en-GB" sz="1539" b="0" i="0" u="none" strike="noStrike" kern="1200" cap="none" spc="0" normalizeH="0" baseline="0" noProof="0" dirty="0">
                <a:ln>
                  <a:noFill/>
                </a:ln>
                <a:solidFill>
                  <a:prstClr val="black"/>
                </a:solidFill>
                <a:effectLst/>
                <a:uLnTx/>
                <a:uFillTx/>
                <a:latin typeface="Calibri"/>
                <a:ea typeface="+mn-ea"/>
                <a:cs typeface="+mn-cs"/>
              </a:rPr>
              <a:t> and every autumn) even doses of phosphorus and potassium (about 50 kg/ha)</a:t>
            </a:r>
          </a:p>
        </p:txBody>
      </p:sp>
      <p:pic>
        <p:nvPicPr>
          <p:cNvPr id="16" name="Immagin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654" y="2712665"/>
            <a:ext cx="3186537" cy="2123827"/>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1938" y="2667339"/>
            <a:ext cx="2140360" cy="2169154"/>
          </a:xfrm>
          <a:prstGeom prst="rect">
            <a:avLst/>
          </a:prstGeom>
        </p:spPr>
      </p:pic>
    </p:spTree>
    <p:extLst>
      <p:ext uri="{BB962C8B-B14F-4D97-AF65-F5344CB8AC3E}">
        <p14:creationId xmlns:p14="http://schemas.microsoft.com/office/powerpoint/2010/main" val="1929982165"/>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32133" y="701021"/>
            <a:ext cx="4149469"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Renewal of degraded grassland</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37" y="3329308"/>
            <a:ext cx="4020634" cy="24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40791" y="1148430"/>
            <a:ext cx="4681218" cy="51334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Important</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instrument</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where the fodder crop are of low quality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or weeds have increased dramatically</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260637" y="1864076"/>
            <a:ext cx="507214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Rationalizing fertilization</a:t>
            </a:r>
            <a:r>
              <a:rPr kumimoji="0" lang="en-US" sz="1539" b="0" i="0" u="none" strike="noStrike" kern="1200" cap="none" spc="0" normalizeH="0" baseline="0" noProof="0" dirty="0">
                <a:ln>
                  <a:noFill/>
                </a:ln>
                <a:solidFill>
                  <a:prstClr val="black"/>
                </a:solidFill>
                <a:effectLst/>
                <a:uLnTx/>
                <a:uFillTx/>
                <a:latin typeface="Calibri"/>
                <a:ea typeface="+mn-ea"/>
                <a:cs typeface="+mn-cs"/>
              </a:rPr>
              <a:t>. It is a powerful factor for  modification of the grassland composition (grass/legume)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260637" y="2647090"/>
            <a:ext cx="741787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a:ln>
                  <a:noFill/>
                </a:ln>
                <a:solidFill>
                  <a:prstClr val="black"/>
                </a:solidFill>
                <a:effectLst/>
                <a:uLnTx/>
                <a:uFillTx/>
                <a:latin typeface="Calibri"/>
                <a:ea typeface="+mn-ea"/>
                <a:cs typeface="+mn-cs"/>
              </a:rPr>
              <a:t>Overseeding</a:t>
            </a:r>
            <a:r>
              <a:rPr kumimoji="0" lang="en-US" sz="1539" b="0" i="0" u="none" strike="noStrike" kern="1200" cap="none" spc="0" normalizeH="0" baseline="0" noProof="0" dirty="0">
                <a:ln>
                  <a:noFill/>
                </a:ln>
                <a:solidFill>
                  <a:prstClr val="black"/>
                </a:solidFill>
                <a:effectLst/>
                <a:uLnTx/>
                <a:uFillTx/>
                <a:latin typeface="Calibri"/>
                <a:ea typeface="+mn-ea"/>
                <a:cs typeface="+mn-cs"/>
              </a:rPr>
              <a:t>. Useful to thicken the field with the direct sowing of good forage crop; it is applied with the availability of water to ensure germination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ttangolo 9"/>
          <p:cNvSpPr/>
          <p:nvPr/>
        </p:nvSpPr>
        <p:spPr>
          <a:xfrm>
            <a:off x="260637" y="3747305"/>
            <a:ext cx="4572000" cy="802912"/>
          </a:xfrm>
          <a:prstGeom prst="rect">
            <a:avLst/>
          </a:prstGeom>
        </p:spPr>
        <p:txBody>
          <a:bodyPr>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Reseeding. </a:t>
            </a:r>
            <a:r>
              <a:rPr kumimoji="0" lang="en-US" sz="1539" b="0" i="0" u="none" strike="noStrike" kern="1200" cap="none" spc="0" normalizeH="0" baseline="0" noProof="0" dirty="0">
                <a:ln>
                  <a:noFill/>
                </a:ln>
                <a:solidFill>
                  <a:prstClr val="black"/>
                </a:solidFill>
                <a:effectLst/>
                <a:uLnTx/>
                <a:uFillTx/>
                <a:latin typeface="Calibri"/>
                <a:ea typeface="+mn-ea"/>
                <a:cs typeface="+mn-cs"/>
              </a:rPr>
              <a:t>When the degradation is total, the field is completely renewed. After a superficial soil working , a mixture of grass/legume is sown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1416195"/>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57929" y="431680"/>
            <a:ext cx="3487750"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Management-Biodiversity</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sp>
        <p:nvSpPr>
          <p:cNvPr id="11" name="Rettangolo 10"/>
          <p:cNvSpPr/>
          <p:nvPr/>
        </p:nvSpPr>
        <p:spPr>
          <a:xfrm>
            <a:off x="117744" y="905460"/>
            <a:ext cx="6581074" cy="1276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An intensive </a:t>
            </a:r>
            <a:r>
              <a:rPr kumimoji="0" lang="en-US" sz="1539" b="0" i="0" u="none" strike="noStrike" kern="1200" cap="none" spc="0" normalizeH="0" baseline="0" noProof="0" dirty="0">
                <a:ln>
                  <a:noFill/>
                </a:ln>
                <a:solidFill>
                  <a:prstClr val="black"/>
                </a:solidFill>
                <a:effectLst/>
                <a:uLnTx/>
                <a:uFillTx/>
                <a:latin typeface="Calibri"/>
                <a:ea typeface="+mn-ea"/>
                <a:cs typeface="+mn-cs"/>
              </a:rPr>
              <a:t>management of the grassland, especially characterized by </a:t>
            </a:r>
            <a:r>
              <a:rPr kumimoji="0" lang="en-US" sz="1539" b="1" i="0" u="none" strike="noStrike" kern="1200" cap="none" spc="0" normalizeH="0" baseline="0" noProof="0" dirty="0">
                <a:ln>
                  <a:noFill/>
                </a:ln>
                <a:solidFill>
                  <a:prstClr val="black"/>
                </a:solidFill>
                <a:effectLst/>
                <a:uLnTx/>
                <a:uFillTx/>
                <a:latin typeface="Calibri"/>
                <a:ea typeface="+mn-ea"/>
                <a:cs typeface="+mn-cs"/>
              </a:rPr>
              <a:t>frequent </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cutting</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loads </a:t>
            </a:r>
            <a:r>
              <a:rPr kumimoji="0" lang="en-US" sz="1539" b="0" i="0" u="none" strike="noStrike" kern="1200" cap="none" spc="0" normalizeH="0" baseline="0" noProof="0" dirty="0">
                <a:ln>
                  <a:noFill/>
                </a:ln>
                <a:solidFill>
                  <a:prstClr val="black"/>
                </a:solidFill>
                <a:effectLst/>
                <a:uLnTx/>
                <a:uFillTx/>
                <a:latin typeface="Calibri"/>
                <a:ea typeface="+mn-ea"/>
                <a:cs typeface="+mn-cs"/>
              </a:rPr>
              <a:t>to reduce the species and,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in limited </a:t>
            </a:r>
            <a:r>
              <a:rPr kumimoji="0" lang="en-US" sz="1539" b="0" i="0" u="none" strike="noStrike" kern="1200" cap="none" spc="0" normalizeH="0" baseline="0" noProof="0" dirty="0">
                <a:ln>
                  <a:noFill/>
                </a:ln>
                <a:solidFill>
                  <a:prstClr val="black"/>
                </a:solidFill>
                <a:effectLst/>
                <a:uLnTx/>
                <a:uFillTx/>
                <a:latin typeface="Calibri"/>
                <a:ea typeface="+mn-ea"/>
                <a:cs typeface="+mn-cs"/>
              </a:rPr>
              <a:t>cases, leads to "</a:t>
            </a:r>
            <a:r>
              <a:rPr kumimoji="0" lang="en-US" sz="1539" b="1" i="0" u="none" strike="noStrike" kern="1200" cap="none" spc="0" normalizeH="0" baseline="0" noProof="0" dirty="0">
                <a:ln>
                  <a:noFill/>
                </a:ln>
                <a:solidFill>
                  <a:prstClr val="black"/>
                </a:solidFill>
                <a:effectLst/>
                <a:uLnTx/>
                <a:uFillTx/>
                <a:latin typeface="Calibri"/>
                <a:ea typeface="+mn-ea"/>
                <a:cs typeface="+mn-cs"/>
              </a:rPr>
              <a:t>permanent monoculture</a:t>
            </a:r>
            <a:r>
              <a:rPr kumimoji="0" lang="en-US" sz="1539" b="0" i="0" u="none" strike="noStrike" kern="1200" cap="none" spc="0" normalizeH="0" baseline="0" noProof="0" dirty="0">
                <a:ln>
                  <a:noFill/>
                </a:ln>
                <a:solidFill>
                  <a:prstClr val="black"/>
                </a:solidFill>
                <a:effectLst/>
                <a:uLnTx/>
                <a:uFillTx/>
                <a:latin typeface="Calibri"/>
                <a:ea typeface="+mn-ea"/>
                <a:cs typeface="+mn-cs"/>
              </a:rPr>
              <a:t>" of Italian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ryegrass</a:t>
            </a:r>
            <a:r>
              <a:rPr kumimoji="0" lang="en-US" sz="1539"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A better management (</a:t>
            </a:r>
            <a:r>
              <a:rPr kumimoji="0" lang="it-IT" sz="1368" b="1" i="0" u="none" strike="noStrike" kern="1200" cap="none" spc="0" normalizeH="0" baseline="0" noProof="0" dirty="0">
                <a:ln>
                  <a:noFill/>
                </a:ln>
                <a:solidFill>
                  <a:prstClr val="black"/>
                </a:solidFill>
                <a:effectLst/>
                <a:uLnTx/>
                <a:uFillTx/>
                <a:latin typeface="Calibri"/>
                <a:ea typeface="+mn-ea"/>
                <a:cs typeface="+mn-cs"/>
              </a:rPr>
              <a:t>&lt; cuts and/or rotational</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1" i="0" u="none" strike="noStrike" kern="1200" cap="none" spc="0" normalizeH="0" baseline="0" noProof="0" dirty="0">
                <a:ln>
                  <a:noFill/>
                </a:ln>
                <a:solidFill>
                  <a:prstClr val="black"/>
                </a:solidFill>
                <a:effectLst/>
                <a:uLnTx/>
                <a:uFillTx/>
                <a:latin typeface="Calibri"/>
                <a:ea typeface="+mn-ea"/>
                <a:cs typeface="+mn-cs"/>
              </a:rPr>
              <a:t>stocking</a:t>
            </a:r>
            <a:r>
              <a:rPr kumimoji="0" lang="it-IT" sz="1539" b="0" i="0" u="none" strike="noStrike" kern="1200" cap="none" spc="0" normalizeH="0" baseline="0" noProof="0" dirty="0">
                <a:ln>
                  <a:noFill/>
                </a:ln>
                <a:solidFill>
                  <a:prstClr val="black"/>
                </a:solidFill>
                <a:effectLst/>
                <a:uLnTx/>
                <a:uFillTx/>
                <a:latin typeface="Calibri"/>
                <a:ea typeface="+mn-ea"/>
                <a:cs typeface="+mn-cs"/>
              </a:rPr>
              <a:t>)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increases </a:t>
            </a:r>
            <a:r>
              <a:rPr kumimoji="0" lang="it-IT" sz="1539" b="0" i="0" u="none" strike="noStrike" kern="1200" cap="none" spc="0" normalizeH="0" baseline="0" noProof="0" dirty="0">
                <a:ln>
                  <a:noFill/>
                </a:ln>
                <a:solidFill>
                  <a:prstClr val="black"/>
                </a:solidFill>
                <a:effectLst/>
                <a:uLnTx/>
                <a:uFillTx/>
                <a:latin typeface="Calibri"/>
                <a:ea typeface="+mn-ea"/>
                <a:cs typeface="+mn-cs"/>
              </a:rPr>
              <a:t>the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1"/>
          <p:cNvSpPr/>
          <p:nvPr/>
        </p:nvSpPr>
        <p:spPr>
          <a:xfrm>
            <a:off x="271497" y="2125817"/>
            <a:ext cx="8347763" cy="5133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68" b="0" i="0" u="none" strike="noStrike" kern="1200" cap="none" spc="0" normalizeH="0" baseline="0" noProof="0" dirty="0">
                <a:ln>
                  <a:noFill/>
                </a:ln>
                <a:solidFill>
                  <a:prstClr val="black"/>
                </a:solidFill>
                <a:effectLst/>
                <a:uLnTx/>
                <a:uFillTx/>
                <a:latin typeface="Calibri"/>
                <a:ea typeface="+mn-ea"/>
                <a:cs typeface="+mn-cs"/>
              </a:rPr>
              <a:t>In fields with good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biodiversity, more</a:t>
            </a:r>
            <a:r>
              <a:rPr kumimoji="0" lang="it-IT" sz="1368" b="0" i="0" u="none" strike="noStrike" kern="1200" cap="none" spc="0" normalizeH="0" noProof="0" dirty="0" smtClean="0">
                <a:ln>
                  <a:noFill/>
                </a:ln>
                <a:solidFill>
                  <a:prstClr val="black"/>
                </a:solidFill>
                <a:effectLst/>
                <a:uLnTx/>
                <a:uFillTx/>
                <a:latin typeface="Calibri"/>
                <a:ea typeface="+mn-ea"/>
                <a:cs typeface="+mn-cs"/>
              </a:rPr>
              <a:t> grasses are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present </a:t>
            </a:r>
            <a:r>
              <a:rPr kumimoji="0" lang="it-IT" sz="1368" b="0" i="0" u="none" strike="noStrike" kern="1200" cap="none" spc="0" normalizeH="0" baseline="0" noProof="0" dirty="0">
                <a:ln>
                  <a:noFill/>
                </a:ln>
                <a:solidFill>
                  <a:prstClr val="black"/>
                </a:solidFill>
                <a:effectLst/>
                <a:uLnTx/>
                <a:uFillTx/>
                <a:latin typeface="Calibri"/>
                <a:ea typeface="+mn-ea"/>
                <a:cs typeface="+mn-cs"/>
              </a:rPr>
              <a:t>in addition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to </a:t>
            </a:r>
            <a:r>
              <a:rPr kumimoji="0" lang="it-IT" sz="1368" b="0" i="0" u="sng" strike="noStrike" kern="1200" cap="none" spc="0" normalizeH="0" baseline="0" noProof="0" dirty="0">
                <a:ln>
                  <a:noFill/>
                </a:ln>
                <a:solidFill>
                  <a:prstClr val="black"/>
                </a:solidFill>
                <a:effectLst/>
                <a:uLnTx/>
                <a:uFillTx/>
                <a:latin typeface="Calibri"/>
                <a:ea typeface="+mn-ea"/>
                <a:cs typeface="+mn-cs"/>
              </a:rPr>
              <a:t>ryegrass</a:t>
            </a:r>
            <a:r>
              <a:rPr kumimoji="0" lang="it-IT" sz="1368" b="0" i="0" u="none" strike="noStrike" kern="1200" cap="none" spc="0" normalizeH="0" baseline="0" noProof="0" dirty="0">
                <a:ln>
                  <a:noFill/>
                </a:ln>
                <a:solidFill>
                  <a:prstClr val="black"/>
                </a:solidFill>
                <a:effectLst/>
                <a:uLnTx/>
                <a:uFillTx/>
                <a:latin typeface="Calibri"/>
                <a:ea typeface="+mn-ea"/>
                <a:cs typeface="+mn-cs"/>
              </a:rPr>
              <a:t> and </a:t>
            </a:r>
            <a:r>
              <a:rPr kumimoji="0" lang="it-IT" sz="1368" b="0" i="0" u="sng" strike="noStrike" kern="1200" cap="none" spc="0" normalizeH="0" baseline="0" noProof="0" dirty="0">
                <a:ln>
                  <a:noFill/>
                </a:ln>
                <a:solidFill>
                  <a:prstClr val="black"/>
                </a:solidFill>
                <a:effectLst/>
                <a:uLnTx/>
                <a:uFillTx/>
                <a:latin typeface="Calibri"/>
                <a:ea typeface="+mn-ea"/>
                <a:cs typeface="+mn-cs"/>
              </a:rPr>
              <a:t>Poa</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e.g.</a:t>
            </a:r>
            <a:r>
              <a:rPr kumimoji="0" lang="it-IT" sz="1368" b="0" i="1" u="sng" strike="noStrike" kern="1200" cap="none" spc="0" normalizeH="0" baseline="0" noProof="0" dirty="0" smtClean="0">
                <a:ln>
                  <a:noFill/>
                </a:ln>
                <a:solidFill>
                  <a:prstClr val="black"/>
                </a:solidFill>
                <a:effectLst/>
                <a:uLnTx/>
                <a:uFillTx/>
                <a:latin typeface="Calibri"/>
                <a:ea typeface="+mn-ea"/>
                <a:cs typeface="+mn-cs"/>
              </a:rPr>
              <a:t>Dactylis </a:t>
            </a:r>
            <a:r>
              <a:rPr kumimoji="0" lang="it-IT" sz="1368" b="0" i="1" u="sng" strike="noStrike" kern="1200" cap="none" spc="0" normalizeH="0" baseline="0" noProof="0" dirty="0">
                <a:ln>
                  <a:noFill/>
                </a:ln>
                <a:solidFill>
                  <a:prstClr val="black"/>
                </a:solidFill>
                <a:effectLst/>
                <a:uLnTx/>
                <a:uFillTx/>
                <a:latin typeface="Calibri"/>
                <a:ea typeface="+mn-ea"/>
                <a:cs typeface="+mn-cs"/>
              </a:rPr>
              <a:t>glomerata</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sng" strike="noStrike" kern="1200" cap="none" spc="0" normalizeH="0" baseline="0" noProof="0" dirty="0">
                <a:ln>
                  <a:noFill/>
                </a:ln>
                <a:solidFill>
                  <a:prstClr val="black"/>
                </a:solidFill>
                <a:effectLst/>
                <a:uLnTx/>
                <a:uFillTx/>
                <a:latin typeface="Calibri"/>
                <a:ea typeface="+mn-ea"/>
                <a:cs typeface="+mn-cs"/>
              </a:rPr>
              <a:t>bromus</a:t>
            </a:r>
            <a:r>
              <a:rPr kumimoji="0" lang="it-IT" sz="1368" b="0" i="0" u="none" strike="noStrike" kern="1200" cap="none" spc="0" normalizeH="0" baseline="0" noProof="0" dirty="0">
                <a:ln>
                  <a:noFill/>
                </a:ln>
                <a:solidFill>
                  <a:prstClr val="black"/>
                </a:solidFill>
                <a:effectLst/>
                <a:uLnTx/>
                <a:uFillTx/>
                <a:latin typeface="Calibri"/>
                <a:ea typeface="+mn-ea"/>
                <a:cs typeface="+mn-cs"/>
              </a:rPr>
              <a:t> , </a:t>
            </a:r>
            <a:r>
              <a:rPr kumimoji="0" lang="it-IT" sz="1368" b="0" i="0" u="sng" strike="noStrike" kern="1200" cap="none" spc="0" normalizeH="0" baseline="0" noProof="0" dirty="0" smtClean="0">
                <a:ln>
                  <a:noFill/>
                </a:ln>
                <a:solidFill>
                  <a:prstClr val="black"/>
                </a:solidFill>
                <a:effectLst/>
                <a:uLnTx/>
                <a:uFillTx/>
                <a:latin typeface="Calibri"/>
                <a:ea typeface="+mn-ea"/>
                <a:cs typeface="+mn-cs"/>
              </a:rPr>
              <a:t>festuca</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368" b="0" i="0" u="sng" strike="noStrike" kern="1200" cap="none" spc="0" normalizeH="0" baseline="0" noProof="0" dirty="0">
                <a:ln>
                  <a:noFill/>
                </a:ln>
                <a:solidFill>
                  <a:prstClr val="black"/>
                </a:solidFill>
                <a:effectLst/>
                <a:uLnTx/>
                <a:uFillTx/>
                <a:latin typeface="Calibri"/>
                <a:ea typeface="+mn-ea"/>
                <a:cs typeface="+mn-cs"/>
              </a:rPr>
              <a:t>oats</a:t>
            </a:r>
            <a:r>
              <a:rPr kumimoji="0" lang="it-IT" sz="1368" b="0" i="0" u="none" strike="noStrike" kern="1200" cap="none" spc="0" normalizeH="0" baseline="0" noProof="0" dirty="0">
                <a:ln>
                  <a:noFill/>
                </a:ln>
                <a:solidFill>
                  <a:prstClr val="black"/>
                </a:solidFill>
                <a:effectLst/>
                <a:uLnTx/>
                <a:uFillTx/>
                <a:latin typeface="Calibri"/>
                <a:ea typeface="+mn-ea"/>
                <a:cs typeface="+mn-cs"/>
              </a:rPr>
              <a:t> and </a:t>
            </a:r>
            <a:r>
              <a:rPr kumimoji="0" lang="it-IT" sz="1368" b="0" i="1" u="sng" strike="noStrike" kern="1200" cap="none" spc="0" normalizeH="0" baseline="0" noProof="0" dirty="0">
                <a:ln>
                  <a:noFill/>
                </a:ln>
                <a:solidFill>
                  <a:prstClr val="black"/>
                </a:solidFill>
                <a:effectLst/>
                <a:uLnTx/>
                <a:uFillTx/>
                <a:latin typeface="Calibri"/>
                <a:ea typeface="+mn-ea"/>
                <a:cs typeface="+mn-cs"/>
              </a:rPr>
              <a:t>Holcus lanatus</a:t>
            </a:r>
            <a:r>
              <a:rPr kumimoji="0" lang="it-IT" sz="1368" b="0" i="0" u="none" strike="noStrike" kern="1200" cap="none" spc="0" normalizeH="0" baseline="0" noProof="0" dirty="0">
                <a:ln>
                  <a:noFill/>
                </a:ln>
                <a:solidFill>
                  <a:prstClr val="black"/>
                </a:solidFill>
                <a:effectLst/>
                <a:uLnTx/>
                <a:uFillTx/>
                <a:latin typeface="Calibri"/>
                <a:ea typeface="+mn-ea"/>
                <a:cs typeface="+mn-cs"/>
              </a:rPr>
              <a:t>.</a:t>
            </a:r>
          </a:p>
        </p:txBody>
      </p:sp>
      <p:sp>
        <p:nvSpPr>
          <p:cNvPr id="13" name="Rettangolo 12"/>
          <p:cNvSpPr/>
          <p:nvPr/>
        </p:nvSpPr>
        <p:spPr>
          <a:xfrm>
            <a:off x="641910" y="2774266"/>
            <a:ext cx="7548173" cy="3291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Non-</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cutted</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a:ln>
                  <a:noFill/>
                </a:ln>
                <a:solidFill>
                  <a:prstClr val="black"/>
                </a:solidFill>
                <a:effectLst/>
                <a:uLnTx/>
                <a:uFillTx/>
                <a:latin typeface="Calibri"/>
                <a:ea typeface="+mn-ea"/>
                <a:cs typeface="+mn-cs"/>
              </a:rPr>
              <a:t>grassland strips </a:t>
            </a:r>
            <a:r>
              <a:rPr kumimoji="0" lang="en-US" sz="1539" i="0" u="none" strike="noStrike" kern="1200" cap="none" spc="0" normalizeH="0" baseline="0" noProof="0" dirty="0" smtClean="0">
                <a:ln>
                  <a:noFill/>
                </a:ln>
                <a:solidFill>
                  <a:prstClr val="black"/>
                </a:solidFill>
                <a:effectLst/>
                <a:uLnTx/>
                <a:uFillTx/>
                <a:latin typeface="Calibri"/>
                <a:ea typeface="+mn-ea"/>
                <a:cs typeface="+mn-cs"/>
              </a:rPr>
              <a:t>are left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to </a:t>
            </a:r>
            <a:r>
              <a:rPr kumimoji="0" lang="en-US" sz="1539" b="0" i="0" u="none" strike="noStrike" kern="1200" cap="none" spc="0" normalizeH="0" baseline="0" noProof="0" dirty="0">
                <a:ln>
                  <a:noFill/>
                </a:ln>
                <a:solidFill>
                  <a:prstClr val="black"/>
                </a:solidFill>
                <a:effectLst/>
                <a:uLnTx/>
                <a:uFillTx/>
                <a:latin typeface="Calibri"/>
                <a:ea typeface="+mn-ea"/>
                <a:cs typeface="+mn-cs"/>
              </a:rPr>
              <a:t>increase both vegetal and entomological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biodiversity</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3375" y="3220091"/>
            <a:ext cx="4629621" cy="250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2474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76348" y="175235"/>
            <a:ext cx="72753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In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the 1980s, more erect varieties of white clover were introduced and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tested for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potential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inclusion in mixed, short-term leys</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18" name="textruta 17"/>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and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1" name="Table 5"/>
          <p:cNvGraphicFramePr>
            <a:graphicFrameLocks noGrp="1"/>
          </p:cNvGraphicFramePr>
          <p:nvPr>
            <p:extLst/>
          </p:nvPr>
        </p:nvGraphicFramePr>
        <p:xfrm>
          <a:off x="1223750" y="1826783"/>
          <a:ext cx="6671094" cy="4719320"/>
        </p:xfrm>
        <a:graphic>
          <a:graphicData uri="http://schemas.openxmlformats.org/drawingml/2006/table">
            <a:tbl>
              <a:tblPr firstRow="1" bandRow="1">
                <a:tableStyleId>{22838BEF-8BB2-4498-84A7-C5851F593DF1}</a:tableStyleId>
              </a:tblPr>
              <a:tblGrid>
                <a:gridCol w="669777">
                  <a:extLst>
                    <a:ext uri="{9D8B030D-6E8A-4147-A177-3AD203B41FA5}">
                      <a16:colId xmlns:a16="http://schemas.microsoft.com/office/drawing/2014/main" val="20000"/>
                    </a:ext>
                  </a:extLst>
                </a:gridCol>
                <a:gridCol w="6001317">
                  <a:extLst>
                    <a:ext uri="{9D8B030D-6E8A-4147-A177-3AD203B41FA5}">
                      <a16:colId xmlns:a16="http://schemas.microsoft.com/office/drawing/2014/main" val="20001"/>
                    </a:ext>
                  </a:extLst>
                </a:gridCol>
              </a:tblGrid>
              <a:tr h="370840">
                <a:tc>
                  <a:txBody>
                    <a:bodyPr/>
                    <a:lstStyle/>
                    <a:p>
                      <a:pPr marL="0" algn="l" defTabSz="457200" rtl="0" eaLnBrk="1" latinLnBrk="0" hangingPunct="1"/>
                      <a:r>
                        <a:rPr lang="sv-SE" sz="1800" kern="1200" dirty="0" smtClean="0">
                          <a:solidFill>
                            <a:schemeClr val="dk1"/>
                          </a:solidFill>
                          <a:latin typeface="+mn-lt"/>
                          <a:ea typeface="+mn-ea"/>
                          <a:cs typeface="+mn-cs"/>
                        </a:rPr>
                        <a:t>1.</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kern="1200" dirty="0" smtClean="0">
                          <a:solidFill>
                            <a:schemeClr val="dk1"/>
                          </a:solidFill>
                          <a:latin typeface="+mn-lt"/>
                          <a:ea typeface="+mn-ea"/>
                          <a:cs typeface="+mn-cs"/>
                        </a:rPr>
                        <a:t>Seed </a:t>
                      </a:r>
                      <a:r>
                        <a:rPr lang="sv-SE" sz="1800" kern="1200" dirty="0" err="1" smtClean="0">
                          <a:solidFill>
                            <a:schemeClr val="dk1"/>
                          </a:solidFill>
                          <a:latin typeface="+mn-lt"/>
                          <a:ea typeface="+mn-ea"/>
                          <a:cs typeface="+mn-cs"/>
                        </a:rPr>
                        <a:t>mixture</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r>
                        <a:rPr lang="sv-SE" dirty="0" smtClean="0"/>
                        <a:t>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Red </a:t>
                      </a:r>
                      <a:r>
                        <a:rPr lang="sv-SE" dirty="0" err="1" smtClean="0"/>
                        <a:t>clover</a:t>
                      </a:r>
                      <a:r>
                        <a:rPr lang="sv-SE" dirty="0" smtClean="0"/>
                        <a:t> (5) + Timothy (10)</a:t>
                      </a:r>
                      <a:r>
                        <a:rPr lang="sv-SE" baseline="0" dirty="0" smtClean="0"/>
                        <a:t> + </a:t>
                      </a:r>
                      <a:r>
                        <a:rPr lang="sv-SE" baseline="0" dirty="0" err="1" smtClean="0"/>
                        <a:t>Meadow</a:t>
                      </a:r>
                      <a:r>
                        <a:rPr lang="sv-SE" baseline="0" dirty="0" smtClean="0"/>
                        <a:t> fescue (7)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sv-SE" dirty="0" smtClean="0"/>
                        <a:t>B.</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White </a:t>
                      </a:r>
                      <a:r>
                        <a:rPr lang="sv-SE" dirty="0" err="1" smtClean="0"/>
                        <a:t>clover</a:t>
                      </a:r>
                      <a:r>
                        <a:rPr lang="sv-SE" dirty="0" smtClean="0"/>
                        <a:t> (5) + Timothy (10)</a:t>
                      </a:r>
                      <a:r>
                        <a:rPr lang="sv-SE" baseline="0" dirty="0" smtClean="0"/>
                        <a:t> + </a:t>
                      </a:r>
                      <a:r>
                        <a:rPr lang="sv-SE" baseline="0" dirty="0" err="1" smtClean="0"/>
                        <a:t>Meadow</a:t>
                      </a:r>
                      <a:r>
                        <a:rPr lang="sv-SE" baseline="0" dirty="0" smtClean="0"/>
                        <a:t> fescue (7)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sv-SE" dirty="0" smtClean="0"/>
                        <a:t>C.</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White </a:t>
                      </a:r>
                      <a:r>
                        <a:rPr lang="sv-SE" dirty="0" err="1" smtClean="0"/>
                        <a:t>clover</a:t>
                      </a:r>
                      <a:r>
                        <a:rPr lang="sv-SE" dirty="0" smtClean="0"/>
                        <a:t> (5) + Timothy (10)</a:t>
                      </a:r>
                      <a:r>
                        <a:rPr lang="sv-SE" baseline="0" dirty="0" smtClean="0"/>
                        <a:t> + </a:t>
                      </a:r>
                      <a:r>
                        <a:rPr lang="sv-SE" baseline="0" dirty="0" err="1" smtClean="0"/>
                        <a:t>Meadow</a:t>
                      </a:r>
                      <a:r>
                        <a:rPr lang="sv-SE" baseline="0" dirty="0" smtClean="0"/>
                        <a:t> fescue (7)</a:t>
                      </a:r>
                      <a:r>
                        <a:rPr lang="en-US" baseline="0" dirty="0" smtClean="0"/>
                        <a:t> + </a:t>
                      </a:r>
                      <a:r>
                        <a:rPr lang="en-GB" sz="1800" dirty="0" smtClean="0">
                          <a:effectLst/>
                        </a:rPr>
                        <a:t>Smooth-stalked meadow grass</a:t>
                      </a:r>
                      <a:r>
                        <a:rPr lang="sv-SE" sz="1800" baseline="0" dirty="0" smtClean="0">
                          <a:effectLst/>
                        </a:rPr>
                        <a:t> </a:t>
                      </a:r>
                      <a:r>
                        <a:rPr lang="en-US" baseline="0" dirty="0" smtClean="0"/>
                        <a:t>(3)</a:t>
                      </a:r>
                      <a:endParaRPr lang="en-US" dirty="0" smtClean="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algn="l" defTabSz="457200" rtl="0" eaLnBrk="1" latinLnBrk="0" hangingPunct="1"/>
                      <a:r>
                        <a:rPr lang="sv-SE" sz="1800" b="1" kern="1200" dirty="0" smtClean="0">
                          <a:solidFill>
                            <a:schemeClr val="dk1"/>
                          </a:solidFill>
                          <a:latin typeface="+mn-lt"/>
                          <a:ea typeface="+mn-ea"/>
                          <a:cs typeface="+mn-cs"/>
                        </a:rPr>
                        <a:t>2. </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b="1" kern="1200" dirty="0" err="1" smtClean="0">
                          <a:solidFill>
                            <a:schemeClr val="dk1"/>
                          </a:solidFill>
                          <a:latin typeface="+mn-lt"/>
                          <a:ea typeface="+mn-ea"/>
                          <a:cs typeface="+mn-cs"/>
                        </a:rPr>
                        <a:t>Fertilisation</a:t>
                      </a:r>
                      <a:r>
                        <a:rPr lang="sv-SE" sz="1800" b="1" kern="1200" dirty="0" smtClean="0">
                          <a:solidFill>
                            <a:schemeClr val="dk1"/>
                          </a:solidFill>
                          <a:latin typeface="+mn-lt"/>
                          <a:ea typeface="+mn-ea"/>
                          <a:cs typeface="+mn-cs"/>
                        </a:rPr>
                        <a:t> </a:t>
                      </a:r>
                      <a:r>
                        <a:rPr lang="sv-SE" sz="1800" b="1" kern="1200" dirty="0" err="1" smtClean="0">
                          <a:solidFill>
                            <a:schemeClr val="dk1"/>
                          </a:solidFill>
                          <a:latin typeface="+mn-lt"/>
                          <a:ea typeface="+mn-ea"/>
                          <a:cs typeface="+mn-cs"/>
                        </a:rPr>
                        <a:t>strategy</a:t>
                      </a:r>
                      <a:r>
                        <a:rPr lang="sv-SE" sz="1800" b="1" kern="1200" baseline="0" dirty="0" smtClean="0">
                          <a:solidFill>
                            <a:schemeClr val="dk1"/>
                          </a:solidFill>
                          <a:latin typeface="+mn-lt"/>
                          <a:ea typeface="+mn-ea"/>
                          <a:cs typeface="+mn-cs"/>
                        </a:rPr>
                        <a:t> </a:t>
                      </a:r>
                      <a:r>
                        <a:rPr lang="sv-SE" sz="1800" b="1" kern="1200" dirty="0" smtClean="0">
                          <a:solidFill>
                            <a:schemeClr val="dk1"/>
                          </a:solidFill>
                          <a:latin typeface="+mn-lt"/>
                          <a:ea typeface="+mn-ea"/>
                          <a:cs typeface="+mn-cs"/>
                        </a:rPr>
                        <a:t>(N)</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370840">
                <a:tc>
                  <a:txBody>
                    <a:bodyPr/>
                    <a:lstStyle/>
                    <a:p>
                      <a:r>
                        <a:rPr lang="sv-SE" dirty="0" smtClean="0"/>
                        <a:t>N0.</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0 kg/ha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sv-SE" dirty="0" smtClean="0"/>
                        <a:t>N1.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100 kg/ha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sv-SE" dirty="0" smtClean="0"/>
                        <a:t>N2.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smtClean="0"/>
                        <a:t>200 kg/ha</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sv-SE" b="1" dirty="0" smtClean="0"/>
                        <a:t>3.</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sv-SE" b="1" dirty="0" err="1" smtClean="0"/>
                        <a:t>Cutting</a:t>
                      </a:r>
                      <a:r>
                        <a:rPr lang="sv-SE" b="1" dirty="0" smtClean="0"/>
                        <a:t> </a:t>
                      </a:r>
                      <a:r>
                        <a:rPr lang="sv-SE" b="1" dirty="0" err="1" smtClean="0"/>
                        <a:t>strategy</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70840">
                <a:tc>
                  <a:txBody>
                    <a:bodyPr/>
                    <a:lstStyle/>
                    <a:p>
                      <a:r>
                        <a:rPr lang="sv-SE" dirty="0" smtClean="0"/>
                        <a:t>S1.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3 </a:t>
                      </a:r>
                      <a:r>
                        <a:rPr lang="sv-SE" dirty="0" err="1" smtClean="0"/>
                        <a:t>cuts</a:t>
                      </a:r>
                      <a:r>
                        <a:rPr lang="sv-SE" dirty="0" smtClean="0"/>
                        <a:t>/year (</a:t>
                      </a:r>
                      <a:r>
                        <a:rPr lang="sv-SE" b="1" dirty="0" smtClean="0">
                          <a:latin typeface="Times New Roman" pitchFamily="18" charset="0"/>
                          <a:cs typeface="Times New Roman" pitchFamily="18" charset="0"/>
                        </a:rPr>
                        <a:t>~</a:t>
                      </a:r>
                      <a:r>
                        <a:rPr lang="sv-SE" dirty="0" smtClean="0"/>
                        <a:t>13/6,</a:t>
                      </a:r>
                      <a:r>
                        <a:rPr lang="sv-SE" baseline="0" dirty="0" smtClean="0"/>
                        <a:t> 25/7, 5/9)</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sv-SE" dirty="0" smtClean="0"/>
                        <a:t>S2.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3 </a:t>
                      </a:r>
                      <a:r>
                        <a:rPr lang="sv-SE" dirty="0" err="1" smtClean="0"/>
                        <a:t>cuts</a:t>
                      </a:r>
                      <a:r>
                        <a:rPr lang="sv-SE" dirty="0" smtClean="0"/>
                        <a:t>/year (</a:t>
                      </a:r>
                      <a:r>
                        <a:rPr lang="sv-SE" b="1" dirty="0" smtClean="0">
                          <a:latin typeface="Times New Roman" pitchFamily="18" charset="0"/>
                          <a:cs typeface="Times New Roman" pitchFamily="18" charset="0"/>
                        </a:rPr>
                        <a:t>~</a:t>
                      </a:r>
                      <a:r>
                        <a:rPr lang="sv-SE" dirty="0" smtClean="0"/>
                        <a:t>6/6,</a:t>
                      </a:r>
                      <a:r>
                        <a:rPr lang="sv-SE" baseline="0" dirty="0" smtClean="0"/>
                        <a:t> 18/7, 5/9)</a:t>
                      </a:r>
                      <a:endParaRPr lang="en-US"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sv-SE" dirty="0" smtClean="0"/>
                        <a:t>S3.</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4 </a:t>
                      </a:r>
                      <a:r>
                        <a:rPr lang="sv-SE" dirty="0" err="1" smtClean="0"/>
                        <a:t>cuts</a:t>
                      </a:r>
                      <a:r>
                        <a:rPr lang="sv-SE" dirty="0" smtClean="0"/>
                        <a:t>/year (</a:t>
                      </a:r>
                      <a:r>
                        <a:rPr lang="sv-SE" b="1" dirty="0" smtClean="0">
                          <a:latin typeface="Times New Roman" pitchFamily="18" charset="0"/>
                          <a:cs typeface="Times New Roman" pitchFamily="18" charset="0"/>
                        </a:rPr>
                        <a:t>~</a:t>
                      </a:r>
                      <a:r>
                        <a:rPr lang="sv-SE" dirty="0" smtClean="0"/>
                        <a:t>6/6,</a:t>
                      </a:r>
                      <a:r>
                        <a:rPr lang="sv-SE" baseline="0" dirty="0" smtClean="0"/>
                        <a:t> 4/7, 1/8, 5/9)</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121688319"/>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6410" y="279456"/>
            <a:ext cx="4572000" cy="802912"/>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Permanent grassland fixes about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180 tons of carbon per hectare</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in the first 50 cm of soil, more then 25% respect to one ha of arable land</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object 19"/>
          <p:cNvSpPr/>
          <p:nvPr/>
        </p:nvSpPr>
        <p:spPr>
          <a:xfrm>
            <a:off x="2799044"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20"/>
          <p:cNvSpPr/>
          <p:nvPr/>
        </p:nvSpPr>
        <p:spPr>
          <a:xfrm>
            <a:off x="2799044"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21"/>
          <p:cNvSpPr/>
          <p:nvPr/>
        </p:nvSpPr>
        <p:spPr>
          <a:xfrm>
            <a:off x="2799044"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22"/>
          <p:cNvSpPr/>
          <p:nvPr/>
        </p:nvSpPr>
        <p:spPr>
          <a:xfrm>
            <a:off x="3292299"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3"/>
          <p:cNvSpPr/>
          <p:nvPr/>
        </p:nvSpPr>
        <p:spPr>
          <a:xfrm>
            <a:off x="3292299"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4"/>
          <p:cNvSpPr/>
          <p:nvPr/>
        </p:nvSpPr>
        <p:spPr>
          <a:xfrm>
            <a:off x="3292299"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5"/>
          <p:cNvSpPr/>
          <p:nvPr/>
        </p:nvSpPr>
        <p:spPr>
          <a:xfrm>
            <a:off x="3797283" y="1741233"/>
            <a:ext cx="0" cy="576658"/>
          </a:xfrm>
          <a:custGeom>
            <a:avLst/>
            <a:gdLst/>
            <a:ahLst/>
            <a:cxnLst/>
            <a:rect l="l" t="t" r="r" b="b"/>
            <a:pathLst>
              <a:path h="674370">
                <a:moveTo>
                  <a:pt x="0" y="0"/>
                </a:moveTo>
                <a:lnTo>
                  <a:pt x="0" y="67437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6"/>
          <p:cNvSpPr/>
          <p:nvPr/>
        </p:nvSpPr>
        <p:spPr>
          <a:xfrm>
            <a:off x="3797283"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7"/>
          <p:cNvSpPr/>
          <p:nvPr/>
        </p:nvSpPr>
        <p:spPr>
          <a:xfrm>
            <a:off x="4289886"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8"/>
          <p:cNvSpPr/>
          <p:nvPr/>
        </p:nvSpPr>
        <p:spPr>
          <a:xfrm>
            <a:off x="4782490"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9"/>
          <p:cNvSpPr/>
          <p:nvPr/>
        </p:nvSpPr>
        <p:spPr>
          <a:xfrm>
            <a:off x="2306447" y="1741221"/>
            <a:ext cx="2476590" cy="0"/>
          </a:xfrm>
          <a:custGeom>
            <a:avLst/>
            <a:gdLst/>
            <a:ahLst/>
            <a:cxnLst/>
            <a:rect l="l" t="t" r="r" b="b"/>
            <a:pathLst>
              <a:path w="2896234">
                <a:moveTo>
                  <a:pt x="0" y="0"/>
                </a:moveTo>
                <a:lnTo>
                  <a:pt x="2895609"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30"/>
          <p:cNvSpPr/>
          <p:nvPr/>
        </p:nvSpPr>
        <p:spPr>
          <a:xfrm>
            <a:off x="4782502" y="1741221"/>
            <a:ext cx="0" cy="887250"/>
          </a:xfrm>
          <a:custGeom>
            <a:avLst/>
            <a:gdLst/>
            <a:ahLst/>
            <a:cxnLst/>
            <a:rect l="l" t="t" r="r" b="b"/>
            <a:pathLst>
              <a:path h="1037589">
                <a:moveTo>
                  <a:pt x="0" y="0"/>
                </a:moveTo>
                <a:lnTo>
                  <a:pt x="0" y="1037085"/>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31"/>
          <p:cNvSpPr/>
          <p:nvPr/>
        </p:nvSpPr>
        <p:spPr>
          <a:xfrm>
            <a:off x="2306447" y="2628040"/>
            <a:ext cx="2476590" cy="0"/>
          </a:xfrm>
          <a:custGeom>
            <a:avLst/>
            <a:gdLst/>
            <a:ahLst/>
            <a:cxnLst/>
            <a:rect l="l" t="t" r="r" b="b"/>
            <a:pathLst>
              <a:path w="2896234">
                <a:moveTo>
                  <a:pt x="2895609" y="0"/>
                </a:moveTo>
                <a:lnTo>
                  <a:pt x="0"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32"/>
          <p:cNvSpPr/>
          <p:nvPr/>
        </p:nvSpPr>
        <p:spPr>
          <a:xfrm>
            <a:off x="2306446" y="1741221"/>
            <a:ext cx="0" cy="887250"/>
          </a:xfrm>
          <a:custGeom>
            <a:avLst/>
            <a:gdLst/>
            <a:ahLst/>
            <a:cxnLst/>
            <a:rect l="l" t="t" r="r" b="b"/>
            <a:pathLst>
              <a:path h="1037589">
                <a:moveTo>
                  <a:pt x="0" y="1037085"/>
                </a:moveTo>
                <a:lnTo>
                  <a:pt x="0" y="0"/>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33"/>
          <p:cNvSpPr/>
          <p:nvPr/>
        </p:nvSpPr>
        <p:spPr>
          <a:xfrm>
            <a:off x="2306443" y="2317892"/>
            <a:ext cx="1810881" cy="177559"/>
          </a:xfrm>
          <a:custGeom>
            <a:avLst/>
            <a:gdLst/>
            <a:ahLst/>
            <a:cxnLst/>
            <a:rect l="l" t="t" r="r" b="b"/>
            <a:pathLst>
              <a:path w="2117725" h="207645">
                <a:moveTo>
                  <a:pt x="0" y="0"/>
                </a:moveTo>
                <a:lnTo>
                  <a:pt x="0" y="207264"/>
                </a:lnTo>
                <a:lnTo>
                  <a:pt x="2117598" y="207264"/>
                </a:lnTo>
                <a:lnTo>
                  <a:pt x="2117598"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34"/>
          <p:cNvSpPr/>
          <p:nvPr/>
        </p:nvSpPr>
        <p:spPr>
          <a:xfrm>
            <a:off x="2306442" y="2317888"/>
            <a:ext cx="1810881" cy="177559"/>
          </a:xfrm>
          <a:custGeom>
            <a:avLst/>
            <a:gdLst/>
            <a:ahLst/>
            <a:cxnLst/>
            <a:rect l="l" t="t" r="r" b="b"/>
            <a:pathLst>
              <a:path w="2117725" h="207645">
                <a:moveTo>
                  <a:pt x="0" y="0"/>
                </a:moveTo>
                <a:lnTo>
                  <a:pt x="2117598" y="0"/>
                </a:lnTo>
                <a:lnTo>
                  <a:pt x="2117598" y="207261"/>
                </a:lnTo>
                <a:lnTo>
                  <a:pt x="0" y="207261"/>
                </a:lnTo>
                <a:lnTo>
                  <a:pt x="0" y="0"/>
                </a:lnTo>
                <a:close/>
              </a:path>
            </a:pathLst>
          </a:custGeom>
          <a:ln w="1297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35"/>
          <p:cNvSpPr/>
          <p:nvPr/>
        </p:nvSpPr>
        <p:spPr>
          <a:xfrm>
            <a:off x="2306442" y="1874159"/>
            <a:ext cx="1330876" cy="178101"/>
          </a:xfrm>
          <a:custGeom>
            <a:avLst/>
            <a:gdLst/>
            <a:ahLst/>
            <a:cxnLst/>
            <a:rect l="l" t="t" r="r" b="b"/>
            <a:pathLst>
              <a:path w="1556385" h="208279">
                <a:moveTo>
                  <a:pt x="0" y="0"/>
                </a:moveTo>
                <a:lnTo>
                  <a:pt x="0" y="208026"/>
                </a:lnTo>
                <a:lnTo>
                  <a:pt x="1556004" y="208026"/>
                </a:lnTo>
                <a:lnTo>
                  <a:pt x="1556004"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36"/>
          <p:cNvSpPr/>
          <p:nvPr/>
        </p:nvSpPr>
        <p:spPr>
          <a:xfrm>
            <a:off x="2306442" y="1874157"/>
            <a:ext cx="1330876" cy="178101"/>
          </a:xfrm>
          <a:custGeom>
            <a:avLst/>
            <a:gdLst/>
            <a:ahLst/>
            <a:cxnLst/>
            <a:rect l="l" t="t" r="r" b="b"/>
            <a:pathLst>
              <a:path w="1556385" h="208279">
                <a:moveTo>
                  <a:pt x="0" y="0"/>
                </a:moveTo>
                <a:lnTo>
                  <a:pt x="1556013" y="0"/>
                </a:lnTo>
                <a:lnTo>
                  <a:pt x="1556013" y="208026"/>
                </a:lnTo>
                <a:lnTo>
                  <a:pt x="0" y="208026"/>
                </a:lnTo>
                <a:lnTo>
                  <a:pt x="0" y="0"/>
                </a:lnTo>
                <a:close/>
              </a:path>
            </a:pathLst>
          </a:custGeom>
          <a:ln w="1298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37"/>
          <p:cNvSpPr/>
          <p:nvPr/>
        </p:nvSpPr>
        <p:spPr>
          <a:xfrm>
            <a:off x="4117223" y="2406496"/>
            <a:ext cx="173215" cy="0"/>
          </a:xfrm>
          <a:custGeom>
            <a:avLst/>
            <a:gdLst/>
            <a:ahLst/>
            <a:cxnLst/>
            <a:rect l="l" t="t" r="r" b="b"/>
            <a:pathLst>
              <a:path w="202564">
                <a:moveTo>
                  <a:pt x="0" y="0"/>
                </a:moveTo>
                <a:lnTo>
                  <a:pt x="201936"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38"/>
          <p:cNvSpPr/>
          <p:nvPr/>
        </p:nvSpPr>
        <p:spPr>
          <a:xfrm>
            <a:off x="4289900"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39"/>
          <p:cNvSpPr/>
          <p:nvPr/>
        </p:nvSpPr>
        <p:spPr>
          <a:xfrm>
            <a:off x="3637007" y="1962765"/>
            <a:ext cx="234030" cy="0"/>
          </a:xfrm>
          <a:custGeom>
            <a:avLst/>
            <a:gdLst/>
            <a:ahLst/>
            <a:cxnLst/>
            <a:rect l="l" t="t" r="r" b="b"/>
            <a:pathLst>
              <a:path w="273685">
                <a:moveTo>
                  <a:pt x="0" y="0"/>
                </a:moveTo>
                <a:lnTo>
                  <a:pt x="273558"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40"/>
          <p:cNvSpPr/>
          <p:nvPr/>
        </p:nvSpPr>
        <p:spPr>
          <a:xfrm>
            <a:off x="3870928"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41"/>
          <p:cNvSpPr/>
          <p:nvPr/>
        </p:nvSpPr>
        <p:spPr>
          <a:xfrm>
            <a:off x="3932172" y="2406496"/>
            <a:ext cx="185161" cy="0"/>
          </a:xfrm>
          <a:custGeom>
            <a:avLst/>
            <a:gdLst/>
            <a:ahLst/>
            <a:cxnLst/>
            <a:rect l="l" t="t" r="r" b="b"/>
            <a:pathLst>
              <a:path w="216535">
                <a:moveTo>
                  <a:pt x="216405"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42"/>
          <p:cNvSpPr/>
          <p:nvPr/>
        </p:nvSpPr>
        <p:spPr>
          <a:xfrm>
            <a:off x="3932172"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43"/>
          <p:cNvSpPr/>
          <p:nvPr/>
        </p:nvSpPr>
        <p:spPr>
          <a:xfrm>
            <a:off x="3415457" y="1962765"/>
            <a:ext cx="222084" cy="0"/>
          </a:xfrm>
          <a:custGeom>
            <a:avLst/>
            <a:gdLst/>
            <a:ahLst/>
            <a:cxnLst/>
            <a:rect l="l" t="t" r="r" b="b"/>
            <a:pathLst>
              <a:path w="259714">
                <a:moveTo>
                  <a:pt x="259089"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44"/>
          <p:cNvSpPr/>
          <p:nvPr/>
        </p:nvSpPr>
        <p:spPr>
          <a:xfrm>
            <a:off x="3415457"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45"/>
          <p:cNvSpPr/>
          <p:nvPr/>
        </p:nvSpPr>
        <p:spPr>
          <a:xfrm>
            <a:off x="2306441" y="2628050"/>
            <a:ext cx="2476048" cy="0"/>
          </a:xfrm>
          <a:custGeom>
            <a:avLst/>
            <a:gdLst/>
            <a:ahLst/>
            <a:cxnLst/>
            <a:rect l="l" t="t" r="r" b="b"/>
            <a:pathLst>
              <a:path w="2895600">
                <a:moveTo>
                  <a:pt x="0" y="0"/>
                </a:moveTo>
                <a:lnTo>
                  <a:pt x="2895599"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46"/>
          <p:cNvSpPr/>
          <p:nvPr/>
        </p:nvSpPr>
        <p:spPr>
          <a:xfrm>
            <a:off x="2306441"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47"/>
          <p:cNvSpPr/>
          <p:nvPr/>
        </p:nvSpPr>
        <p:spPr>
          <a:xfrm>
            <a:off x="2799044"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48"/>
          <p:cNvSpPr/>
          <p:nvPr/>
        </p:nvSpPr>
        <p:spPr>
          <a:xfrm>
            <a:off x="3292299"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49"/>
          <p:cNvSpPr/>
          <p:nvPr/>
        </p:nvSpPr>
        <p:spPr>
          <a:xfrm>
            <a:off x="3797283"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50"/>
          <p:cNvSpPr/>
          <p:nvPr/>
        </p:nvSpPr>
        <p:spPr>
          <a:xfrm>
            <a:off x="4289886"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51"/>
          <p:cNvSpPr/>
          <p:nvPr/>
        </p:nvSpPr>
        <p:spPr>
          <a:xfrm>
            <a:off x="4782490"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52"/>
          <p:cNvSpPr/>
          <p:nvPr/>
        </p:nvSpPr>
        <p:spPr>
          <a:xfrm>
            <a:off x="2306441"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53"/>
          <p:cNvSpPr/>
          <p:nvPr/>
        </p:nvSpPr>
        <p:spPr>
          <a:xfrm>
            <a:off x="2269952" y="2628050"/>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54"/>
          <p:cNvSpPr/>
          <p:nvPr/>
        </p:nvSpPr>
        <p:spPr>
          <a:xfrm>
            <a:off x="2269952" y="2184967"/>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55"/>
          <p:cNvSpPr/>
          <p:nvPr/>
        </p:nvSpPr>
        <p:spPr>
          <a:xfrm>
            <a:off x="2269952" y="1741233"/>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56"/>
          <p:cNvSpPr txBox="1"/>
          <p:nvPr/>
        </p:nvSpPr>
        <p:spPr>
          <a:xfrm>
            <a:off x="1349619" y="1995486"/>
            <a:ext cx="144783" cy="411589"/>
          </a:xfrm>
          <a:prstGeom prst="rect">
            <a:avLst/>
          </a:prstGeom>
        </p:spPr>
        <p:txBody>
          <a:bodyPr vert="vert270" wrap="square" lIns="0" tIns="0" rIns="0" bIns="0" rtlCol="0">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sz="941" b="1" i="0" u="none" strike="noStrike" kern="1200" cap="none" spc="-34" normalizeH="0" baseline="0" noProof="0" dirty="0">
                <a:ln>
                  <a:noFill/>
                </a:ln>
                <a:solidFill>
                  <a:prstClr val="black"/>
                </a:solidFill>
                <a:effectLst/>
                <a:uLnTx/>
                <a:uFillTx/>
                <a:latin typeface="Times New Roman"/>
                <a:ea typeface="+mn-ea"/>
                <a:cs typeface="Times New Roman"/>
              </a:rPr>
              <a:t>c</a:t>
            </a:r>
            <a:r>
              <a:rPr kumimoji="0" sz="941" b="1" i="0" u="none" strike="noStrike" kern="1200" cap="none" spc="-13" normalizeH="0" baseline="0" noProof="0" dirty="0">
                <a:ln>
                  <a:noFill/>
                </a:ln>
                <a:solidFill>
                  <a:prstClr val="black"/>
                </a:solidFill>
                <a:effectLst/>
                <a:uLnTx/>
                <a:uFillTx/>
                <a:latin typeface="Times New Roman"/>
                <a:ea typeface="+mn-ea"/>
                <a:cs typeface="Times New Roman"/>
              </a:rPr>
              <a:t>o</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l</a:t>
            </a:r>
            <a:r>
              <a:rPr kumimoji="0" sz="941" b="1" i="0" u="none" strike="noStrike" kern="1200" cap="none" spc="-9" normalizeH="0" baseline="0" noProof="0" dirty="0">
                <a:ln>
                  <a:noFill/>
                </a:ln>
                <a:solidFill>
                  <a:prstClr val="black"/>
                </a:solidFill>
                <a:effectLst/>
                <a:uLnTx/>
                <a:uFillTx/>
                <a:latin typeface="Times New Roman"/>
                <a:ea typeface="+mn-ea"/>
                <a:cs typeface="Times New Roman"/>
              </a:rPr>
              <a:t>t</a:t>
            </a:r>
            <a:r>
              <a:rPr kumimoji="0" sz="941" b="1" i="0" u="none" strike="noStrike" kern="1200" cap="none" spc="-73" normalizeH="0" baseline="0" noProof="0" dirty="0">
                <a:ln>
                  <a:noFill/>
                </a:ln>
                <a:solidFill>
                  <a:prstClr val="black"/>
                </a:solidFill>
                <a:effectLst/>
                <a:uLnTx/>
                <a:uFillTx/>
                <a:latin typeface="Times New Roman"/>
                <a:ea typeface="+mn-ea"/>
                <a:cs typeface="Times New Roman"/>
              </a:rPr>
              <a:t>u</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r</a:t>
            </a:r>
            <a:r>
              <a:rPr kumimoji="0" sz="941" b="1" i="0" u="none" strike="noStrike" kern="1200" cap="none" spc="0" normalizeH="0" baseline="0" noProof="0" dirty="0">
                <a:ln>
                  <a:noFill/>
                </a:ln>
                <a:solidFill>
                  <a:prstClr val="black"/>
                </a:solidFill>
                <a:effectLst/>
                <a:uLnTx/>
                <a:uFillTx/>
                <a:latin typeface="Times New Roman"/>
                <a:ea typeface="+mn-ea"/>
                <a:cs typeface="Times New Roman"/>
              </a:rPr>
              <a:t>a</a:t>
            </a:r>
            <a:endParaRPr kumimoji="0" sz="941"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3" name="object 57"/>
          <p:cNvSpPr txBox="1"/>
          <p:nvPr/>
        </p:nvSpPr>
        <p:spPr>
          <a:xfrm>
            <a:off x="1222845" y="1090755"/>
            <a:ext cx="4432888" cy="1784628"/>
          </a:xfrm>
          <a:prstGeom prst="rect">
            <a:avLst/>
          </a:prstGeom>
          <a:ln w="3175">
            <a:solidFill>
              <a:srgbClr val="000000"/>
            </a:solidFill>
          </a:ln>
        </p:spPr>
        <p:txBody>
          <a:bodyPr vert="horz" wrap="square" lIns="0" tIns="91223" rIns="0" bIns="0" rtlCol="0">
            <a:spAutoFit/>
          </a:bodyPr>
          <a:lstStyle/>
          <a:p>
            <a:pPr marL="1219552" marR="0" lvl="0" indent="0" algn="l" defTabSz="914400" rtl="0" eaLnBrk="1" fontAlgn="auto" latinLnBrk="0" hangingPunct="1">
              <a:lnSpc>
                <a:spcPct val="100000"/>
              </a:lnSpc>
              <a:spcBef>
                <a:spcPts val="718"/>
              </a:spcBef>
              <a:spcAft>
                <a:spcPts val="0"/>
              </a:spcAft>
              <a:buClrTx/>
              <a:buSzTx/>
              <a:buFontTx/>
              <a:buNone/>
              <a:tabLst/>
              <a:defRPr/>
            </a:pPr>
            <a:r>
              <a:rPr kumimoji="0" lang="it-IT" sz="941" b="1" i="0" u="none" strike="noStrike" kern="1200" cap="none" spc="94" normalizeH="0" baseline="0" noProof="0" dirty="0">
                <a:ln>
                  <a:noFill/>
                </a:ln>
                <a:solidFill>
                  <a:prstClr val="black"/>
                </a:solidFill>
                <a:effectLst/>
                <a:uLnTx/>
                <a:uFillTx/>
                <a:latin typeface="Times New Roman"/>
                <a:ea typeface="+mn-ea"/>
                <a:cs typeface="Times New Roman"/>
              </a:rPr>
              <a:t>      Carbon </a:t>
            </a:r>
            <a:r>
              <a:rPr kumimoji="0" lang="it-IT" sz="941" b="1" i="0" u="none" strike="noStrike" kern="1200" cap="none" spc="94" normalizeH="0" baseline="0" noProof="0" dirty="0" err="1">
                <a:ln>
                  <a:noFill/>
                </a:ln>
                <a:solidFill>
                  <a:prstClr val="black"/>
                </a:solidFill>
                <a:effectLst/>
                <a:uLnTx/>
                <a:uFillTx/>
                <a:latin typeface="Times New Roman"/>
                <a:ea typeface="+mn-ea"/>
                <a:cs typeface="Times New Roman"/>
              </a:rPr>
              <a:t>sink</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357286"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err="1">
                <a:ln>
                  <a:noFill/>
                </a:ln>
                <a:solidFill>
                  <a:prstClr val="black"/>
                </a:solidFill>
                <a:effectLst/>
                <a:uLnTx/>
                <a:uFillTx/>
                <a:latin typeface="Arial"/>
                <a:ea typeface="+mn-ea"/>
                <a:cs typeface="Arial"/>
              </a:rPr>
              <a:t>Arable</a:t>
            </a:r>
            <a:r>
              <a:rPr kumimoji="0" lang="it-IT" sz="941" b="0" i="0" u="none" strike="noStrike" kern="1200" cap="none" spc="43" normalizeH="0" baseline="0" noProof="0" dirty="0">
                <a:ln>
                  <a:noFill/>
                </a:ln>
                <a:solidFill>
                  <a:prstClr val="black"/>
                </a:solidFill>
                <a:effectLst/>
                <a:uLnTx/>
                <a:uFillTx/>
                <a:latin typeface="Arial"/>
                <a:ea typeface="+mn-ea"/>
                <a:cs typeface="Arial"/>
              </a:rPr>
              <a:t> </a:t>
            </a:r>
            <a:r>
              <a:rPr kumimoji="0" lang="it-IT" sz="941" b="0" i="0" u="none" strike="noStrike" kern="1200" cap="none" spc="43" normalizeH="0" baseline="0" noProof="0" dirty="0" err="1">
                <a:ln>
                  <a:noFill/>
                </a:ln>
                <a:solidFill>
                  <a:prstClr val="black"/>
                </a:solidFill>
                <a:effectLst/>
                <a:uLnTx/>
                <a:uFillTx/>
                <a:latin typeface="Arial"/>
                <a:ea typeface="+mn-ea"/>
                <a:cs typeface="Arial"/>
              </a:rPr>
              <a:t>land</a:t>
            </a:r>
            <a:endParaRPr kumimoji="0" lang="it-IT"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lang="it-IT"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554934" marR="0" lvl="0" indent="0" algn="ctr" defTabSz="914400" rtl="0" eaLnBrk="1" fontAlgn="auto" latinLnBrk="0" hangingPunct="1">
              <a:lnSpc>
                <a:spcPct val="100000"/>
              </a:lnSpc>
              <a:spcBef>
                <a:spcPts val="834"/>
              </a:spcBef>
              <a:spcAft>
                <a:spcPts val="0"/>
              </a:spcAft>
              <a:buClrTx/>
              <a:buSzTx/>
              <a:buFontTx/>
              <a:buNone/>
              <a:tabLst>
                <a:tab pos="1010502" algn="l"/>
                <a:tab pos="1466612" algn="l"/>
              </a:tabLst>
              <a:defRPr/>
            </a:pPr>
            <a:r>
              <a:rPr kumimoji="0" sz="941" b="0" i="0" u="none" strike="noStrike" kern="1200" cap="none" spc="51" normalizeH="0" baseline="0" noProof="0" dirty="0">
                <a:ln>
                  <a:noFill/>
                </a:ln>
                <a:solidFill>
                  <a:prstClr val="black"/>
                </a:solidFill>
                <a:effectLst/>
                <a:uLnTx/>
                <a:uFillTx/>
                <a:latin typeface="Arial"/>
                <a:ea typeface="+mn-ea"/>
                <a:cs typeface="Arial"/>
              </a:rPr>
              <a:t>0,00	50,00	100,00 150,00 200,00</a:t>
            </a:r>
            <a:r>
              <a:rPr kumimoji="0" sz="941" b="0" i="0" u="none" strike="noStrike" kern="1200" cap="none" spc="265" normalizeH="0" baseline="0" noProof="0" dirty="0">
                <a:ln>
                  <a:noFill/>
                </a:ln>
                <a:solidFill>
                  <a:prstClr val="black"/>
                </a:solidFill>
                <a:effectLst/>
                <a:uLnTx/>
                <a:uFillTx/>
                <a:latin typeface="Arial"/>
                <a:ea typeface="+mn-ea"/>
                <a:cs typeface="Arial"/>
              </a:rPr>
              <a:t> </a:t>
            </a:r>
            <a:r>
              <a:rPr kumimoji="0" sz="941" b="0" i="0" u="none" strike="noStrike" kern="1200" cap="none" spc="51" normalizeH="0" baseline="0" noProof="0" dirty="0">
                <a:ln>
                  <a:noFill/>
                </a:ln>
                <a:solidFill>
                  <a:prstClr val="black"/>
                </a:solidFill>
                <a:effectLst/>
                <a:uLnTx/>
                <a:uFillTx/>
                <a:latin typeface="Arial"/>
                <a:ea typeface="+mn-ea"/>
                <a:cs typeface="Arial"/>
              </a:rPr>
              <a:t>250,00</a:t>
            </a: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464255" marR="0" lvl="0" indent="0" algn="ctr" defTabSz="914400" rtl="0" eaLnBrk="1" fontAlgn="auto" latinLnBrk="0" hangingPunct="1">
              <a:lnSpc>
                <a:spcPct val="100000"/>
              </a:lnSpc>
              <a:spcBef>
                <a:spcPts val="654"/>
              </a:spcBef>
              <a:spcAft>
                <a:spcPts val="0"/>
              </a:spcAft>
              <a:buClrTx/>
              <a:buSzTx/>
              <a:buFontTx/>
              <a:buNone/>
              <a:tabLst/>
              <a:defRPr/>
            </a:pPr>
            <a:r>
              <a:rPr kumimoji="0" sz="941" b="1" i="0" u="none" strike="noStrike" kern="1200" cap="none" spc="90" normalizeH="0" baseline="0" noProof="0" dirty="0" err="1">
                <a:ln>
                  <a:noFill/>
                </a:ln>
                <a:solidFill>
                  <a:prstClr val="black"/>
                </a:solidFill>
                <a:effectLst/>
                <a:uLnTx/>
                <a:uFillTx/>
                <a:latin typeface="Times New Roman"/>
                <a:ea typeface="+mn-ea"/>
                <a:cs typeface="Times New Roman"/>
              </a:rPr>
              <a:t>conte</a:t>
            </a:r>
            <a:r>
              <a:rPr kumimoji="0" sz="941" b="1" i="0" u="none" strike="noStrike" kern="1200" cap="none" spc="-137" normalizeH="0" baseline="0" noProof="0" dirty="0">
                <a:ln>
                  <a:noFill/>
                </a:ln>
                <a:solidFill>
                  <a:prstClr val="black"/>
                </a:solidFill>
                <a:effectLst/>
                <a:uLnTx/>
                <a:uFillTx/>
                <a:latin typeface="Times New Roman"/>
                <a:ea typeface="+mn-ea"/>
                <a:cs typeface="Times New Roman"/>
              </a:rPr>
              <a:t> </a:t>
            </a:r>
            <a:r>
              <a:rPr kumimoji="0" lang="it-IT" sz="941" b="1" i="0" u="none" strike="noStrike" kern="1200" cap="none" spc="107" normalizeH="0" baseline="0" noProof="0" dirty="0">
                <a:ln>
                  <a:noFill/>
                </a:ln>
                <a:solidFill>
                  <a:prstClr val="black"/>
                </a:solidFill>
                <a:effectLst/>
                <a:uLnTx/>
                <a:uFillTx/>
                <a:latin typeface="Times New Roman"/>
                <a:ea typeface="+mn-ea"/>
                <a:cs typeface="Times New Roman"/>
              </a:rPr>
              <a:t>nt</a:t>
            </a:r>
            <a:r>
              <a:rPr kumimoji="0" sz="941" b="1" i="0" u="none" strike="noStrike" kern="1200" cap="none" spc="10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90" normalizeH="0" baseline="0" noProof="0" dirty="0">
                <a:ln>
                  <a:noFill/>
                </a:ln>
                <a:solidFill>
                  <a:prstClr val="black"/>
                </a:solidFill>
                <a:effectLst/>
                <a:uLnTx/>
                <a:uFillTx/>
                <a:latin typeface="Times New Roman"/>
                <a:ea typeface="+mn-ea"/>
                <a:cs typeface="Times New Roman"/>
              </a:rPr>
              <a:t>(t*ha</a:t>
            </a:r>
            <a:r>
              <a:rPr kumimoji="0" sz="684" b="1" i="0" u="none" strike="noStrike" kern="1200" cap="none" spc="90" normalizeH="0" baseline="0" noProof="0" dirty="0">
                <a:ln>
                  <a:noFill/>
                </a:ln>
                <a:solidFill>
                  <a:prstClr val="black"/>
                </a:solidFill>
                <a:effectLst/>
                <a:uLnTx/>
                <a:uFillTx/>
                <a:latin typeface="Times New Roman"/>
                <a:ea typeface="+mn-ea"/>
                <a:cs typeface="Times New Roman"/>
              </a:rPr>
              <a:t>-</a:t>
            </a:r>
            <a:r>
              <a:rPr kumimoji="0" sz="684" b="1" i="0" u="none" strike="noStrike" kern="1200" cap="none" spc="-47" normalizeH="0" baseline="0" noProof="0" dirty="0">
                <a:ln>
                  <a:noFill/>
                </a:ln>
                <a:solidFill>
                  <a:prstClr val="black"/>
                </a:solidFill>
                <a:effectLst/>
                <a:uLnTx/>
                <a:uFillTx/>
                <a:latin typeface="Times New Roman"/>
                <a:ea typeface="+mn-ea"/>
                <a:cs typeface="Times New Roman"/>
              </a:rPr>
              <a:t> </a:t>
            </a:r>
            <a:r>
              <a:rPr kumimoji="0" sz="684" b="1" i="0" u="none" strike="noStrike" kern="1200" cap="none" spc="43" normalizeH="0" baseline="0" noProof="0" dirty="0">
                <a:ln>
                  <a:noFill/>
                </a:ln>
                <a:solidFill>
                  <a:prstClr val="black"/>
                </a:solidFill>
                <a:effectLst/>
                <a:uLnTx/>
                <a:uFillTx/>
                <a:latin typeface="Times New Roman"/>
                <a:ea typeface="+mn-ea"/>
                <a:cs typeface="Times New Roman"/>
              </a:rPr>
              <a:t>1</a:t>
            </a:r>
            <a:r>
              <a:rPr kumimoji="0" sz="684" b="1" i="0" u="none" strike="noStrike" kern="1200" cap="none" spc="-73" normalizeH="0" baseline="0" noProof="0" dirty="0">
                <a:ln>
                  <a:noFill/>
                </a:ln>
                <a:solidFill>
                  <a:prstClr val="black"/>
                </a:solidFill>
                <a:effectLst/>
                <a:uLnTx/>
                <a:uFillTx/>
                <a:latin typeface="Times New Roman"/>
                <a:ea typeface="+mn-ea"/>
                <a:cs typeface="Times New Roman"/>
              </a:rPr>
              <a:t> </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CasellaDiTesto 6"/>
          <p:cNvSpPr txBox="1"/>
          <p:nvPr/>
        </p:nvSpPr>
        <p:spPr>
          <a:xfrm>
            <a:off x="1412446" y="2328205"/>
            <a:ext cx="924099" cy="2371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a:ln>
                  <a:noFill/>
                </a:ln>
                <a:solidFill>
                  <a:prstClr val="black"/>
                </a:solidFill>
                <a:effectLst/>
                <a:uLnTx/>
                <a:uFillTx/>
                <a:latin typeface="Arial"/>
                <a:ea typeface="+mn-ea"/>
                <a:cs typeface="Arial"/>
              </a:rPr>
              <a:t>P. </a:t>
            </a:r>
            <a:r>
              <a:rPr kumimoji="0" lang="it-IT" sz="941" b="0" i="0" u="none" strike="noStrike" kern="1200" cap="none" spc="43" normalizeH="0" baseline="0" noProof="0" dirty="0" err="1">
                <a:ln>
                  <a:noFill/>
                </a:ln>
                <a:solidFill>
                  <a:prstClr val="black"/>
                </a:solidFill>
                <a:effectLst/>
                <a:uLnTx/>
                <a:uFillTx/>
                <a:latin typeface="Arial"/>
                <a:ea typeface="+mn-ea"/>
                <a:cs typeface="Arial"/>
              </a:rPr>
              <a:t>grassland</a:t>
            </a:r>
            <a:endParaRPr kumimoji="0" lang="it-IT" sz="941" b="0" i="0" u="none" strike="noStrike" kern="1200" cap="none" spc="43" normalizeH="0" baseline="0" noProof="0" dirty="0">
              <a:ln>
                <a:noFill/>
              </a:ln>
              <a:solidFill>
                <a:prstClr val="black"/>
              </a:solidFill>
              <a:effectLst/>
              <a:uLnTx/>
              <a:uFillTx/>
              <a:latin typeface="Arial"/>
              <a:ea typeface="+mn-ea"/>
              <a:cs typeface="Arial"/>
            </a:endParaRPr>
          </a:p>
        </p:txBody>
      </p:sp>
      <p:sp>
        <p:nvSpPr>
          <p:cNvPr id="9" name="Rettangolo 8"/>
          <p:cNvSpPr/>
          <p:nvPr/>
        </p:nvSpPr>
        <p:spPr>
          <a:xfrm>
            <a:off x="895733" y="3429000"/>
            <a:ext cx="6906869"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Permanent grassland soils have a significantly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higher stability index</a:t>
            </a:r>
            <a:r>
              <a:rPr kumimoji="0" lang="en-US" sz="1539" b="0" i="0" u="none" strike="noStrike" kern="1200" cap="none" spc="0" normalizeH="0" baseline="0" noProof="0" dirty="0">
                <a:ln>
                  <a:noFill/>
                </a:ln>
                <a:solidFill>
                  <a:prstClr val="black"/>
                </a:solidFill>
                <a:effectLst/>
                <a:uLnTx/>
                <a:uFillTx/>
                <a:latin typeface="Calibri"/>
                <a:ea typeface="+mn-ea"/>
                <a:cs typeface="+mn-cs"/>
              </a:rPr>
              <a:t> than arable land. This can be due to higher presence of organic matter</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object 6"/>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7"/>
          <p:cNvSpPr/>
          <p:nvPr/>
        </p:nvSpPr>
        <p:spPr>
          <a:xfrm>
            <a:off x="2593434" y="4514751"/>
            <a:ext cx="2767092" cy="838924"/>
          </a:xfrm>
          <a:custGeom>
            <a:avLst/>
            <a:gdLst/>
            <a:ahLst/>
            <a:cxnLst/>
            <a:rect l="l" t="t" r="r" b="b"/>
            <a:pathLst>
              <a:path w="3235959" h="981075">
                <a:moveTo>
                  <a:pt x="0" y="0"/>
                </a:moveTo>
                <a:lnTo>
                  <a:pt x="0" y="980694"/>
                </a:lnTo>
                <a:lnTo>
                  <a:pt x="3235452" y="980694"/>
                </a:lnTo>
                <a:lnTo>
                  <a:pt x="3235452" y="0"/>
                </a:lnTo>
                <a:lnTo>
                  <a:pt x="0"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8"/>
          <p:cNvSpPr/>
          <p:nvPr/>
        </p:nvSpPr>
        <p:spPr>
          <a:xfrm>
            <a:off x="5259746" y="5253004"/>
            <a:ext cx="100454" cy="0"/>
          </a:xfrm>
          <a:custGeom>
            <a:avLst/>
            <a:gdLst/>
            <a:ahLst/>
            <a:cxnLst/>
            <a:rect l="l" t="t" r="r" b="b"/>
            <a:pathLst>
              <a:path w="117475">
                <a:moveTo>
                  <a:pt x="0" y="0"/>
                </a:moveTo>
                <a:lnTo>
                  <a:pt x="11734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
          <p:cNvSpPr/>
          <p:nvPr/>
        </p:nvSpPr>
        <p:spPr>
          <a:xfrm>
            <a:off x="4668752"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10"/>
          <p:cNvSpPr/>
          <p:nvPr/>
        </p:nvSpPr>
        <p:spPr>
          <a:xfrm>
            <a:off x="4333835"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11"/>
          <p:cNvSpPr/>
          <p:nvPr/>
        </p:nvSpPr>
        <p:spPr>
          <a:xfrm>
            <a:off x="3876418"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2"/>
          <p:cNvSpPr/>
          <p:nvPr/>
        </p:nvSpPr>
        <p:spPr>
          <a:xfrm>
            <a:off x="3285424"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3"/>
          <p:cNvSpPr/>
          <p:nvPr/>
        </p:nvSpPr>
        <p:spPr>
          <a:xfrm>
            <a:off x="2950507" y="5253004"/>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4"/>
          <p:cNvSpPr/>
          <p:nvPr/>
        </p:nvSpPr>
        <p:spPr>
          <a:xfrm>
            <a:off x="2593433" y="5253004"/>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5"/>
          <p:cNvSpPr/>
          <p:nvPr/>
        </p:nvSpPr>
        <p:spPr>
          <a:xfrm>
            <a:off x="5137247" y="5143535"/>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6"/>
          <p:cNvSpPr/>
          <p:nvPr/>
        </p:nvSpPr>
        <p:spPr>
          <a:xfrm>
            <a:off x="4668752"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7"/>
          <p:cNvSpPr/>
          <p:nvPr/>
        </p:nvSpPr>
        <p:spPr>
          <a:xfrm>
            <a:off x="4333835" y="5143535"/>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8"/>
          <p:cNvSpPr/>
          <p:nvPr/>
        </p:nvSpPr>
        <p:spPr>
          <a:xfrm>
            <a:off x="3753918" y="514353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9"/>
          <p:cNvSpPr/>
          <p:nvPr/>
        </p:nvSpPr>
        <p:spPr>
          <a:xfrm>
            <a:off x="3285424"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20"/>
          <p:cNvSpPr/>
          <p:nvPr/>
        </p:nvSpPr>
        <p:spPr>
          <a:xfrm>
            <a:off x="2950507" y="5143535"/>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21"/>
          <p:cNvSpPr/>
          <p:nvPr/>
        </p:nvSpPr>
        <p:spPr>
          <a:xfrm>
            <a:off x="2593433" y="514353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22"/>
          <p:cNvSpPr/>
          <p:nvPr/>
        </p:nvSpPr>
        <p:spPr>
          <a:xfrm>
            <a:off x="5137247" y="5043190"/>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23"/>
          <p:cNvSpPr/>
          <p:nvPr/>
        </p:nvSpPr>
        <p:spPr>
          <a:xfrm>
            <a:off x="4668752"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24"/>
          <p:cNvSpPr/>
          <p:nvPr/>
        </p:nvSpPr>
        <p:spPr>
          <a:xfrm>
            <a:off x="4211335"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25"/>
          <p:cNvSpPr/>
          <p:nvPr/>
        </p:nvSpPr>
        <p:spPr>
          <a:xfrm>
            <a:off x="3753918"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26"/>
          <p:cNvSpPr/>
          <p:nvPr/>
        </p:nvSpPr>
        <p:spPr>
          <a:xfrm>
            <a:off x="3285424"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27"/>
          <p:cNvSpPr/>
          <p:nvPr/>
        </p:nvSpPr>
        <p:spPr>
          <a:xfrm>
            <a:off x="2828007"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28"/>
          <p:cNvSpPr/>
          <p:nvPr/>
        </p:nvSpPr>
        <p:spPr>
          <a:xfrm>
            <a:off x="2593433" y="5043190"/>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29"/>
          <p:cNvSpPr/>
          <p:nvPr/>
        </p:nvSpPr>
        <p:spPr>
          <a:xfrm>
            <a:off x="4668752" y="4934375"/>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30"/>
          <p:cNvSpPr/>
          <p:nvPr/>
        </p:nvSpPr>
        <p:spPr>
          <a:xfrm>
            <a:off x="4211335"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31"/>
          <p:cNvSpPr/>
          <p:nvPr/>
        </p:nvSpPr>
        <p:spPr>
          <a:xfrm>
            <a:off x="3753918"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32"/>
          <p:cNvSpPr/>
          <p:nvPr/>
        </p:nvSpPr>
        <p:spPr>
          <a:xfrm>
            <a:off x="3285424" y="493437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33"/>
          <p:cNvSpPr/>
          <p:nvPr/>
        </p:nvSpPr>
        <p:spPr>
          <a:xfrm>
            <a:off x="2828007"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34"/>
          <p:cNvSpPr/>
          <p:nvPr/>
        </p:nvSpPr>
        <p:spPr>
          <a:xfrm>
            <a:off x="2593433" y="493437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35"/>
          <p:cNvSpPr/>
          <p:nvPr/>
        </p:nvSpPr>
        <p:spPr>
          <a:xfrm>
            <a:off x="4668752" y="4833378"/>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36"/>
          <p:cNvSpPr/>
          <p:nvPr/>
        </p:nvSpPr>
        <p:spPr>
          <a:xfrm>
            <a:off x="4211335"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37"/>
          <p:cNvSpPr/>
          <p:nvPr/>
        </p:nvSpPr>
        <p:spPr>
          <a:xfrm>
            <a:off x="3753918"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38"/>
          <p:cNvSpPr/>
          <p:nvPr/>
        </p:nvSpPr>
        <p:spPr>
          <a:xfrm>
            <a:off x="3285424" y="4833378"/>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39"/>
          <p:cNvSpPr/>
          <p:nvPr/>
        </p:nvSpPr>
        <p:spPr>
          <a:xfrm>
            <a:off x="2828007"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40"/>
          <p:cNvSpPr/>
          <p:nvPr/>
        </p:nvSpPr>
        <p:spPr>
          <a:xfrm>
            <a:off x="2593433" y="4833378"/>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41"/>
          <p:cNvSpPr/>
          <p:nvPr/>
        </p:nvSpPr>
        <p:spPr>
          <a:xfrm>
            <a:off x="4211335" y="4724562"/>
            <a:ext cx="1148973" cy="0"/>
          </a:xfrm>
          <a:custGeom>
            <a:avLst/>
            <a:gdLst/>
            <a:ahLst/>
            <a:cxnLst/>
            <a:rect l="l" t="t" r="r" b="b"/>
            <a:pathLst>
              <a:path w="1343659">
                <a:moveTo>
                  <a:pt x="0" y="0"/>
                </a:moveTo>
                <a:lnTo>
                  <a:pt x="1343405"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42"/>
          <p:cNvSpPr/>
          <p:nvPr/>
        </p:nvSpPr>
        <p:spPr>
          <a:xfrm>
            <a:off x="3753918" y="4724562"/>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43"/>
          <p:cNvSpPr/>
          <p:nvPr/>
        </p:nvSpPr>
        <p:spPr>
          <a:xfrm>
            <a:off x="2828007" y="4724562"/>
            <a:ext cx="792770" cy="0"/>
          </a:xfrm>
          <a:custGeom>
            <a:avLst/>
            <a:gdLst/>
            <a:ahLst/>
            <a:cxnLst/>
            <a:rect l="l" t="t" r="r" b="b"/>
            <a:pathLst>
              <a:path w="927100">
                <a:moveTo>
                  <a:pt x="0" y="0"/>
                </a:moveTo>
                <a:lnTo>
                  <a:pt x="926592"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44"/>
          <p:cNvSpPr/>
          <p:nvPr/>
        </p:nvSpPr>
        <p:spPr>
          <a:xfrm>
            <a:off x="2593433" y="4724562"/>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45"/>
          <p:cNvSpPr/>
          <p:nvPr/>
        </p:nvSpPr>
        <p:spPr>
          <a:xfrm>
            <a:off x="2593433" y="4623566"/>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46"/>
          <p:cNvSpPr/>
          <p:nvPr/>
        </p:nvSpPr>
        <p:spPr>
          <a:xfrm>
            <a:off x="2593433" y="4514750"/>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47"/>
          <p:cNvSpPr/>
          <p:nvPr/>
        </p:nvSpPr>
        <p:spPr>
          <a:xfrm>
            <a:off x="2593435" y="4514747"/>
            <a:ext cx="2767092" cy="0"/>
          </a:xfrm>
          <a:custGeom>
            <a:avLst/>
            <a:gdLst/>
            <a:ahLst/>
            <a:cxnLst/>
            <a:rect l="l" t="t" r="r" b="b"/>
            <a:pathLst>
              <a:path w="3235959">
                <a:moveTo>
                  <a:pt x="0" y="0"/>
                </a:moveTo>
                <a:lnTo>
                  <a:pt x="3235461"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48"/>
          <p:cNvSpPr/>
          <p:nvPr/>
        </p:nvSpPr>
        <p:spPr>
          <a:xfrm>
            <a:off x="5360101" y="4514748"/>
            <a:ext cx="0" cy="838924"/>
          </a:xfrm>
          <a:custGeom>
            <a:avLst/>
            <a:gdLst/>
            <a:ahLst/>
            <a:cxnLst/>
            <a:rect l="l" t="t" r="r" b="b"/>
            <a:pathLst>
              <a:path h="981075">
                <a:moveTo>
                  <a:pt x="0" y="0"/>
                </a:moveTo>
                <a:lnTo>
                  <a:pt x="0" y="980689"/>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49"/>
          <p:cNvSpPr/>
          <p:nvPr/>
        </p:nvSpPr>
        <p:spPr>
          <a:xfrm>
            <a:off x="2593435" y="5353341"/>
            <a:ext cx="2767092" cy="0"/>
          </a:xfrm>
          <a:custGeom>
            <a:avLst/>
            <a:gdLst/>
            <a:ahLst/>
            <a:cxnLst/>
            <a:rect l="l" t="t" r="r" b="b"/>
            <a:pathLst>
              <a:path w="3235959">
                <a:moveTo>
                  <a:pt x="3235461" y="0"/>
                </a:moveTo>
                <a:lnTo>
                  <a:pt x="0"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50"/>
          <p:cNvSpPr/>
          <p:nvPr/>
        </p:nvSpPr>
        <p:spPr>
          <a:xfrm>
            <a:off x="2593435" y="4514748"/>
            <a:ext cx="0" cy="838924"/>
          </a:xfrm>
          <a:custGeom>
            <a:avLst/>
            <a:gdLst/>
            <a:ahLst/>
            <a:cxnLst/>
            <a:rect l="l" t="t" r="r" b="b"/>
            <a:pathLst>
              <a:path h="981075">
                <a:moveTo>
                  <a:pt x="0" y="980689"/>
                </a:moveTo>
                <a:lnTo>
                  <a:pt x="0" y="0"/>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51"/>
          <p:cNvSpPr/>
          <p:nvPr/>
        </p:nvSpPr>
        <p:spPr>
          <a:xfrm>
            <a:off x="2694430" y="4623567"/>
            <a:ext cx="133576" cy="729782"/>
          </a:xfrm>
          <a:custGeom>
            <a:avLst/>
            <a:gdLst/>
            <a:ahLst/>
            <a:cxnLst/>
            <a:rect l="l" t="t" r="r" b="b"/>
            <a:pathLst>
              <a:path w="156210" h="853439">
                <a:moveTo>
                  <a:pt x="0" y="0"/>
                </a:moveTo>
                <a:lnTo>
                  <a:pt x="0" y="853440"/>
                </a:lnTo>
                <a:lnTo>
                  <a:pt x="156210" y="85344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52"/>
          <p:cNvSpPr/>
          <p:nvPr/>
        </p:nvSpPr>
        <p:spPr>
          <a:xfrm>
            <a:off x="2694428" y="4623558"/>
            <a:ext cx="133576" cy="729782"/>
          </a:xfrm>
          <a:custGeom>
            <a:avLst/>
            <a:gdLst/>
            <a:ahLst/>
            <a:cxnLst/>
            <a:rect l="l" t="t" r="r" b="b"/>
            <a:pathLst>
              <a:path w="156210" h="853439">
                <a:moveTo>
                  <a:pt x="0" y="0"/>
                </a:moveTo>
                <a:lnTo>
                  <a:pt x="156215" y="0"/>
                </a:lnTo>
                <a:lnTo>
                  <a:pt x="156215" y="853439"/>
                </a:lnTo>
                <a:lnTo>
                  <a:pt x="0" y="853439"/>
                </a:lnTo>
                <a:lnTo>
                  <a:pt x="0" y="0"/>
                </a:lnTo>
                <a:close/>
              </a:path>
            </a:pathLst>
          </a:custGeom>
          <a:ln w="1293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53"/>
          <p:cNvSpPr/>
          <p:nvPr/>
        </p:nvSpPr>
        <p:spPr>
          <a:xfrm>
            <a:off x="3151848" y="4800148"/>
            <a:ext cx="133576" cy="553310"/>
          </a:xfrm>
          <a:custGeom>
            <a:avLst/>
            <a:gdLst/>
            <a:ahLst/>
            <a:cxnLst/>
            <a:rect l="l" t="t" r="r" b="b"/>
            <a:pathLst>
              <a:path w="156210" h="647064">
                <a:moveTo>
                  <a:pt x="0" y="0"/>
                </a:moveTo>
                <a:lnTo>
                  <a:pt x="0" y="646938"/>
                </a:lnTo>
                <a:lnTo>
                  <a:pt x="156210" y="646938"/>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54"/>
          <p:cNvSpPr/>
          <p:nvPr/>
        </p:nvSpPr>
        <p:spPr>
          <a:xfrm>
            <a:off x="3151851" y="4800139"/>
            <a:ext cx="133576" cy="553310"/>
          </a:xfrm>
          <a:custGeom>
            <a:avLst/>
            <a:gdLst/>
            <a:ahLst/>
            <a:cxnLst/>
            <a:rect l="l" t="t" r="r" b="b"/>
            <a:pathLst>
              <a:path w="156210" h="647064">
                <a:moveTo>
                  <a:pt x="0" y="0"/>
                </a:moveTo>
                <a:lnTo>
                  <a:pt x="156197" y="0"/>
                </a:lnTo>
                <a:lnTo>
                  <a:pt x="156197" y="646937"/>
                </a:lnTo>
                <a:lnTo>
                  <a:pt x="0" y="646937"/>
                </a:lnTo>
                <a:lnTo>
                  <a:pt x="0" y="0"/>
                </a:lnTo>
                <a:close/>
              </a:path>
            </a:pathLst>
          </a:custGeom>
          <a:ln w="128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55"/>
          <p:cNvSpPr/>
          <p:nvPr/>
        </p:nvSpPr>
        <p:spPr>
          <a:xfrm>
            <a:off x="3620342" y="4665920"/>
            <a:ext cx="133576" cy="687429"/>
          </a:xfrm>
          <a:custGeom>
            <a:avLst/>
            <a:gdLst/>
            <a:ahLst/>
            <a:cxnLst/>
            <a:rect l="l" t="t" r="r" b="b"/>
            <a:pathLst>
              <a:path w="156209" h="803910">
                <a:moveTo>
                  <a:pt x="0" y="0"/>
                </a:moveTo>
                <a:lnTo>
                  <a:pt x="0" y="803910"/>
                </a:lnTo>
                <a:lnTo>
                  <a:pt x="156210" y="80391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56"/>
          <p:cNvSpPr/>
          <p:nvPr/>
        </p:nvSpPr>
        <p:spPr>
          <a:xfrm>
            <a:off x="3620343" y="4665910"/>
            <a:ext cx="133576" cy="687429"/>
          </a:xfrm>
          <a:custGeom>
            <a:avLst/>
            <a:gdLst/>
            <a:ahLst/>
            <a:cxnLst/>
            <a:rect l="l" t="t" r="r" b="b"/>
            <a:pathLst>
              <a:path w="156209" h="803910">
                <a:moveTo>
                  <a:pt x="0" y="0"/>
                </a:moveTo>
                <a:lnTo>
                  <a:pt x="156197" y="0"/>
                </a:lnTo>
                <a:lnTo>
                  <a:pt x="156197" y="803910"/>
                </a:lnTo>
                <a:lnTo>
                  <a:pt x="0" y="803910"/>
                </a:lnTo>
                <a:lnTo>
                  <a:pt x="0" y="0"/>
                </a:lnTo>
                <a:close/>
              </a:path>
            </a:pathLst>
          </a:custGeom>
          <a:ln w="129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57"/>
          <p:cNvSpPr/>
          <p:nvPr/>
        </p:nvSpPr>
        <p:spPr>
          <a:xfrm>
            <a:off x="4077759" y="4716092"/>
            <a:ext cx="133576" cy="637474"/>
          </a:xfrm>
          <a:custGeom>
            <a:avLst/>
            <a:gdLst/>
            <a:ahLst/>
            <a:cxnLst/>
            <a:rect l="l" t="t" r="r" b="b"/>
            <a:pathLst>
              <a:path w="156209" h="745489">
                <a:moveTo>
                  <a:pt x="0" y="0"/>
                </a:moveTo>
                <a:lnTo>
                  <a:pt x="0" y="745236"/>
                </a:lnTo>
                <a:lnTo>
                  <a:pt x="156210" y="74523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58"/>
          <p:cNvSpPr/>
          <p:nvPr/>
        </p:nvSpPr>
        <p:spPr>
          <a:xfrm>
            <a:off x="4077752" y="4716082"/>
            <a:ext cx="133576" cy="637474"/>
          </a:xfrm>
          <a:custGeom>
            <a:avLst/>
            <a:gdLst/>
            <a:ahLst/>
            <a:cxnLst/>
            <a:rect l="l" t="t" r="r" b="b"/>
            <a:pathLst>
              <a:path w="156209" h="745489">
                <a:moveTo>
                  <a:pt x="0" y="0"/>
                </a:moveTo>
                <a:lnTo>
                  <a:pt x="156215" y="0"/>
                </a:lnTo>
                <a:lnTo>
                  <a:pt x="156215" y="745237"/>
                </a:lnTo>
                <a:lnTo>
                  <a:pt x="0" y="745237"/>
                </a:lnTo>
                <a:lnTo>
                  <a:pt x="0" y="0"/>
                </a:lnTo>
                <a:close/>
              </a:path>
            </a:pathLst>
          </a:custGeom>
          <a:ln w="1290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59"/>
          <p:cNvSpPr/>
          <p:nvPr/>
        </p:nvSpPr>
        <p:spPr>
          <a:xfrm>
            <a:off x="4535176" y="4724562"/>
            <a:ext cx="133576" cy="628786"/>
          </a:xfrm>
          <a:custGeom>
            <a:avLst/>
            <a:gdLst/>
            <a:ahLst/>
            <a:cxnLst/>
            <a:rect l="l" t="t" r="r" b="b"/>
            <a:pathLst>
              <a:path w="156209" h="735329">
                <a:moveTo>
                  <a:pt x="0" y="0"/>
                </a:moveTo>
                <a:lnTo>
                  <a:pt x="0" y="735330"/>
                </a:lnTo>
                <a:lnTo>
                  <a:pt x="156210" y="73533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60"/>
          <p:cNvSpPr/>
          <p:nvPr/>
        </p:nvSpPr>
        <p:spPr>
          <a:xfrm>
            <a:off x="4535175" y="4724562"/>
            <a:ext cx="133576" cy="628786"/>
          </a:xfrm>
          <a:custGeom>
            <a:avLst/>
            <a:gdLst/>
            <a:ahLst/>
            <a:cxnLst/>
            <a:rect l="l" t="t" r="r" b="b"/>
            <a:pathLst>
              <a:path w="156209" h="735329">
                <a:moveTo>
                  <a:pt x="0" y="0"/>
                </a:moveTo>
                <a:lnTo>
                  <a:pt x="156197" y="0"/>
                </a:lnTo>
                <a:lnTo>
                  <a:pt x="156197" y="735320"/>
                </a:lnTo>
                <a:lnTo>
                  <a:pt x="0" y="735320"/>
                </a:lnTo>
                <a:lnTo>
                  <a:pt x="0" y="0"/>
                </a:lnTo>
                <a:close/>
              </a:path>
            </a:pathLst>
          </a:custGeom>
          <a:ln w="1290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61"/>
          <p:cNvSpPr/>
          <p:nvPr/>
        </p:nvSpPr>
        <p:spPr>
          <a:xfrm>
            <a:off x="5003671" y="4934376"/>
            <a:ext cx="133576" cy="419190"/>
          </a:xfrm>
          <a:custGeom>
            <a:avLst/>
            <a:gdLst/>
            <a:ahLst/>
            <a:cxnLst/>
            <a:rect l="l" t="t" r="r" b="b"/>
            <a:pathLst>
              <a:path w="156209" h="490220">
                <a:moveTo>
                  <a:pt x="0" y="0"/>
                </a:moveTo>
                <a:lnTo>
                  <a:pt x="0" y="489966"/>
                </a:lnTo>
                <a:lnTo>
                  <a:pt x="156210" y="48996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2"/>
          <p:cNvSpPr/>
          <p:nvPr/>
        </p:nvSpPr>
        <p:spPr>
          <a:xfrm>
            <a:off x="5003667" y="4934367"/>
            <a:ext cx="133576" cy="419190"/>
          </a:xfrm>
          <a:custGeom>
            <a:avLst/>
            <a:gdLst/>
            <a:ahLst/>
            <a:cxnLst/>
            <a:rect l="l" t="t" r="r" b="b"/>
            <a:pathLst>
              <a:path w="156209" h="490220">
                <a:moveTo>
                  <a:pt x="0" y="0"/>
                </a:moveTo>
                <a:lnTo>
                  <a:pt x="156215" y="0"/>
                </a:lnTo>
                <a:lnTo>
                  <a:pt x="156215" y="489965"/>
                </a:lnTo>
                <a:lnTo>
                  <a:pt x="0" y="489965"/>
                </a:lnTo>
                <a:lnTo>
                  <a:pt x="0" y="0"/>
                </a:lnTo>
                <a:close/>
              </a:path>
            </a:pathLst>
          </a:custGeom>
          <a:ln w="127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63"/>
          <p:cNvSpPr/>
          <p:nvPr/>
        </p:nvSpPr>
        <p:spPr>
          <a:xfrm>
            <a:off x="2828007" y="5135066"/>
            <a:ext cx="122716" cy="218283"/>
          </a:xfrm>
          <a:custGeom>
            <a:avLst/>
            <a:gdLst/>
            <a:ahLst/>
            <a:cxnLst/>
            <a:rect l="l" t="t" r="r" b="b"/>
            <a:pathLst>
              <a:path w="143510" h="255270">
                <a:moveTo>
                  <a:pt x="0" y="0"/>
                </a:moveTo>
                <a:lnTo>
                  <a:pt x="0" y="255270"/>
                </a:lnTo>
                <a:lnTo>
                  <a:pt x="143256" y="25527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64"/>
          <p:cNvSpPr/>
          <p:nvPr/>
        </p:nvSpPr>
        <p:spPr>
          <a:xfrm>
            <a:off x="2828009" y="5135055"/>
            <a:ext cx="122716" cy="218283"/>
          </a:xfrm>
          <a:custGeom>
            <a:avLst/>
            <a:gdLst/>
            <a:ahLst/>
            <a:cxnLst/>
            <a:rect l="l" t="t" r="r" b="b"/>
            <a:pathLst>
              <a:path w="143510" h="255270">
                <a:moveTo>
                  <a:pt x="0" y="0"/>
                </a:moveTo>
                <a:lnTo>
                  <a:pt x="143253" y="0"/>
                </a:lnTo>
                <a:lnTo>
                  <a:pt x="143253" y="255271"/>
                </a:lnTo>
                <a:lnTo>
                  <a:pt x="0" y="255271"/>
                </a:lnTo>
                <a:lnTo>
                  <a:pt x="0" y="0"/>
                </a:lnTo>
                <a:close/>
              </a:path>
            </a:pathLst>
          </a:custGeom>
          <a:ln w="122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5"/>
          <p:cNvSpPr/>
          <p:nvPr/>
        </p:nvSpPr>
        <p:spPr>
          <a:xfrm>
            <a:off x="3285424" y="5349113"/>
            <a:ext cx="133576" cy="0"/>
          </a:xfrm>
          <a:custGeom>
            <a:avLst/>
            <a:gdLst/>
            <a:ahLst/>
            <a:cxnLst/>
            <a:rect l="l" t="t" r="r" b="b"/>
            <a:pathLst>
              <a:path w="156210">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66"/>
          <p:cNvSpPr/>
          <p:nvPr/>
        </p:nvSpPr>
        <p:spPr>
          <a:xfrm>
            <a:off x="3279841"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67"/>
          <p:cNvSpPr/>
          <p:nvPr/>
        </p:nvSpPr>
        <p:spPr>
          <a:xfrm>
            <a:off x="3753918" y="5177419"/>
            <a:ext cx="122716" cy="175930"/>
          </a:xfrm>
          <a:custGeom>
            <a:avLst/>
            <a:gdLst/>
            <a:ahLst/>
            <a:cxnLst/>
            <a:rect l="l" t="t" r="r" b="b"/>
            <a:pathLst>
              <a:path w="143509" h="205739">
                <a:moveTo>
                  <a:pt x="0" y="0"/>
                </a:moveTo>
                <a:lnTo>
                  <a:pt x="0" y="205740"/>
                </a:lnTo>
                <a:lnTo>
                  <a:pt x="143256" y="20574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68"/>
          <p:cNvSpPr/>
          <p:nvPr/>
        </p:nvSpPr>
        <p:spPr>
          <a:xfrm>
            <a:off x="3753909" y="5177408"/>
            <a:ext cx="122716" cy="175930"/>
          </a:xfrm>
          <a:custGeom>
            <a:avLst/>
            <a:gdLst/>
            <a:ahLst/>
            <a:cxnLst/>
            <a:rect l="l" t="t" r="r" b="b"/>
            <a:pathLst>
              <a:path w="143509" h="205739">
                <a:moveTo>
                  <a:pt x="0" y="0"/>
                </a:moveTo>
                <a:lnTo>
                  <a:pt x="143253" y="0"/>
                </a:lnTo>
                <a:lnTo>
                  <a:pt x="143253" y="205742"/>
                </a:lnTo>
                <a:lnTo>
                  <a:pt x="0" y="205742"/>
                </a:lnTo>
                <a:lnTo>
                  <a:pt x="0" y="0"/>
                </a:lnTo>
                <a:close/>
              </a:path>
            </a:pathLst>
          </a:custGeom>
          <a:ln w="1198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69"/>
          <p:cNvSpPr/>
          <p:nvPr/>
        </p:nvSpPr>
        <p:spPr>
          <a:xfrm>
            <a:off x="4211335" y="5093364"/>
            <a:ext cx="122716" cy="260094"/>
          </a:xfrm>
          <a:custGeom>
            <a:avLst/>
            <a:gdLst/>
            <a:ahLst/>
            <a:cxnLst/>
            <a:rect l="l" t="t" r="r" b="b"/>
            <a:pathLst>
              <a:path w="143509" h="304164">
                <a:moveTo>
                  <a:pt x="0" y="0"/>
                </a:moveTo>
                <a:lnTo>
                  <a:pt x="0" y="304038"/>
                </a:lnTo>
                <a:lnTo>
                  <a:pt x="143256" y="304038"/>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70"/>
          <p:cNvSpPr/>
          <p:nvPr/>
        </p:nvSpPr>
        <p:spPr>
          <a:xfrm>
            <a:off x="4211332" y="5093363"/>
            <a:ext cx="122716" cy="260094"/>
          </a:xfrm>
          <a:custGeom>
            <a:avLst/>
            <a:gdLst/>
            <a:ahLst/>
            <a:cxnLst/>
            <a:rect l="l" t="t" r="r" b="b"/>
            <a:pathLst>
              <a:path w="143509" h="304164">
                <a:moveTo>
                  <a:pt x="0" y="0"/>
                </a:moveTo>
                <a:lnTo>
                  <a:pt x="143253" y="0"/>
                </a:lnTo>
                <a:lnTo>
                  <a:pt x="143253" y="304028"/>
                </a:lnTo>
                <a:lnTo>
                  <a:pt x="0" y="304028"/>
                </a:lnTo>
                <a:lnTo>
                  <a:pt x="0" y="0"/>
                </a:lnTo>
                <a:close/>
              </a:path>
            </a:pathLst>
          </a:custGeom>
          <a:ln w="124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71"/>
          <p:cNvSpPr/>
          <p:nvPr/>
        </p:nvSpPr>
        <p:spPr>
          <a:xfrm>
            <a:off x="4668752" y="5349113"/>
            <a:ext cx="133576" cy="0"/>
          </a:xfrm>
          <a:custGeom>
            <a:avLst/>
            <a:gdLst/>
            <a:ahLst/>
            <a:cxnLst/>
            <a:rect l="l" t="t" r="r" b="b"/>
            <a:pathLst>
              <a:path w="156209">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72"/>
          <p:cNvSpPr/>
          <p:nvPr/>
        </p:nvSpPr>
        <p:spPr>
          <a:xfrm>
            <a:off x="4663164"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73"/>
          <p:cNvSpPr/>
          <p:nvPr/>
        </p:nvSpPr>
        <p:spPr>
          <a:xfrm>
            <a:off x="5137246" y="5244533"/>
            <a:ext cx="122716" cy="109142"/>
          </a:xfrm>
          <a:custGeom>
            <a:avLst/>
            <a:gdLst/>
            <a:ahLst/>
            <a:cxnLst/>
            <a:rect l="l" t="t" r="r" b="b"/>
            <a:pathLst>
              <a:path w="143509" h="127635">
                <a:moveTo>
                  <a:pt x="0" y="0"/>
                </a:moveTo>
                <a:lnTo>
                  <a:pt x="0" y="127254"/>
                </a:lnTo>
                <a:lnTo>
                  <a:pt x="143256" y="127254"/>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74"/>
          <p:cNvSpPr/>
          <p:nvPr/>
        </p:nvSpPr>
        <p:spPr>
          <a:xfrm>
            <a:off x="5137247" y="5244527"/>
            <a:ext cx="122716" cy="109142"/>
          </a:xfrm>
          <a:custGeom>
            <a:avLst/>
            <a:gdLst/>
            <a:ahLst/>
            <a:cxnLst/>
            <a:rect l="l" t="t" r="r" b="b"/>
            <a:pathLst>
              <a:path w="143509" h="127635">
                <a:moveTo>
                  <a:pt x="0" y="0"/>
                </a:moveTo>
                <a:lnTo>
                  <a:pt x="143253" y="0"/>
                </a:lnTo>
                <a:lnTo>
                  <a:pt x="143253" y="127249"/>
                </a:lnTo>
                <a:lnTo>
                  <a:pt x="0" y="127249"/>
                </a:lnTo>
                <a:lnTo>
                  <a:pt x="0" y="0"/>
                </a:lnTo>
                <a:close/>
              </a:path>
            </a:pathLst>
          </a:custGeom>
          <a:ln w="1123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75"/>
          <p:cNvSpPr/>
          <p:nvPr/>
        </p:nvSpPr>
        <p:spPr>
          <a:xfrm>
            <a:off x="2593433" y="4514750"/>
            <a:ext cx="0" cy="838924"/>
          </a:xfrm>
          <a:custGeom>
            <a:avLst/>
            <a:gdLst/>
            <a:ahLst/>
            <a:cxnLst/>
            <a:rect l="l" t="t" r="r" b="b"/>
            <a:pathLst>
              <a:path h="981075">
                <a:moveTo>
                  <a:pt x="0" y="0"/>
                </a:moveTo>
                <a:lnTo>
                  <a:pt x="0" y="980693"/>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76"/>
          <p:cNvSpPr/>
          <p:nvPr/>
        </p:nvSpPr>
        <p:spPr>
          <a:xfrm>
            <a:off x="2571279" y="535334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77"/>
          <p:cNvSpPr/>
          <p:nvPr/>
        </p:nvSpPr>
        <p:spPr>
          <a:xfrm>
            <a:off x="2571279" y="5253004"/>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78"/>
          <p:cNvSpPr/>
          <p:nvPr/>
        </p:nvSpPr>
        <p:spPr>
          <a:xfrm>
            <a:off x="2571279" y="514353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79"/>
          <p:cNvSpPr/>
          <p:nvPr/>
        </p:nvSpPr>
        <p:spPr>
          <a:xfrm>
            <a:off x="2571279" y="504319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80"/>
          <p:cNvSpPr/>
          <p:nvPr/>
        </p:nvSpPr>
        <p:spPr>
          <a:xfrm>
            <a:off x="2571279" y="493437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81"/>
          <p:cNvSpPr/>
          <p:nvPr/>
        </p:nvSpPr>
        <p:spPr>
          <a:xfrm>
            <a:off x="2571279" y="483337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82"/>
          <p:cNvSpPr/>
          <p:nvPr/>
        </p:nvSpPr>
        <p:spPr>
          <a:xfrm>
            <a:off x="2571279" y="4724562"/>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83"/>
          <p:cNvSpPr/>
          <p:nvPr/>
        </p:nvSpPr>
        <p:spPr>
          <a:xfrm>
            <a:off x="2571279" y="4623566"/>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84"/>
          <p:cNvSpPr/>
          <p:nvPr/>
        </p:nvSpPr>
        <p:spPr>
          <a:xfrm>
            <a:off x="2571279" y="451475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85"/>
          <p:cNvSpPr/>
          <p:nvPr/>
        </p:nvSpPr>
        <p:spPr>
          <a:xfrm>
            <a:off x="2593433" y="5353348"/>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86"/>
          <p:cNvSpPr/>
          <p:nvPr/>
        </p:nvSpPr>
        <p:spPr>
          <a:xfrm>
            <a:off x="259343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87"/>
          <p:cNvSpPr/>
          <p:nvPr/>
        </p:nvSpPr>
        <p:spPr>
          <a:xfrm>
            <a:off x="305085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88"/>
          <p:cNvSpPr/>
          <p:nvPr/>
        </p:nvSpPr>
        <p:spPr>
          <a:xfrm>
            <a:off x="3519345"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89"/>
          <p:cNvSpPr/>
          <p:nvPr/>
        </p:nvSpPr>
        <p:spPr>
          <a:xfrm>
            <a:off x="397676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90"/>
          <p:cNvSpPr/>
          <p:nvPr/>
        </p:nvSpPr>
        <p:spPr>
          <a:xfrm>
            <a:off x="443418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91"/>
          <p:cNvSpPr/>
          <p:nvPr/>
        </p:nvSpPr>
        <p:spPr>
          <a:xfrm>
            <a:off x="490267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92"/>
          <p:cNvSpPr/>
          <p:nvPr/>
        </p:nvSpPr>
        <p:spPr>
          <a:xfrm>
            <a:off x="5360091"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93"/>
          <p:cNvSpPr txBox="1"/>
          <p:nvPr/>
        </p:nvSpPr>
        <p:spPr>
          <a:xfrm>
            <a:off x="2900455" y="4170547"/>
            <a:ext cx="2382758" cy="122856"/>
          </a:xfrm>
          <a:prstGeom prst="rect">
            <a:avLst/>
          </a:prstGeom>
        </p:spPr>
        <p:txBody>
          <a:bodyPr vert="horz" wrap="square" lIns="0" tIns="10860" rIns="0" bIns="0" rtlCol="0">
            <a:spAutoFit/>
          </a:bodyPr>
          <a:lstStyle/>
          <a:p>
            <a:pPr marL="0" marR="0" lvl="0" indent="0" algn="l" defTabSz="914400" rtl="0" eaLnBrk="1" fontAlgn="auto" latinLnBrk="0" hangingPunct="1">
              <a:lnSpc>
                <a:spcPct val="100000"/>
              </a:lnSpc>
              <a:spcBef>
                <a:spcPts val="86"/>
              </a:spcBef>
              <a:spcAft>
                <a:spcPts val="0"/>
              </a:spcAft>
              <a:buClrTx/>
              <a:buSzTx/>
              <a:buFontTx/>
              <a:buNone/>
              <a:tabLst/>
              <a:defRPr/>
            </a:pPr>
            <a:r>
              <a:rPr kumimoji="0" lang="it-IT" sz="727" b="1" i="0" u="none" strike="noStrike" kern="1200" cap="none" spc="141" normalizeH="0" baseline="0" noProof="0" dirty="0" err="1">
                <a:ln>
                  <a:noFill/>
                </a:ln>
                <a:solidFill>
                  <a:prstClr val="black"/>
                </a:solidFill>
                <a:effectLst/>
                <a:uLnTx/>
                <a:uFillTx/>
                <a:latin typeface="Arial"/>
                <a:ea typeface="+mn-ea"/>
                <a:cs typeface="Arial"/>
              </a:rPr>
              <a:t>Comparison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between</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soil</a:t>
            </a:r>
            <a:r>
              <a:rPr kumimoji="0" lang="it-IT" sz="727" b="1" i="0" u="none" strike="noStrike" kern="1200" cap="none" spc="141" normalizeH="0" baseline="0" noProof="0" dirty="0">
                <a:ln>
                  <a:noFill/>
                </a:ln>
                <a:solidFill>
                  <a:prstClr val="black"/>
                </a:solidFill>
                <a:effectLst/>
                <a:uLnTx/>
                <a:uFillTx/>
                <a:latin typeface="Arial"/>
                <a:ea typeface="+mn-ea"/>
                <a:cs typeface="Arial"/>
              </a:rPr>
              <a:t> </a:t>
            </a:r>
            <a:r>
              <a:rPr kumimoji="0" lang="it-IT" sz="727" b="1" i="0" u="none" strike="noStrike" kern="1200" cap="none" spc="141" normalizeH="0" baseline="0" noProof="0" dirty="0" err="1">
                <a:ln>
                  <a:noFill/>
                </a:ln>
                <a:solidFill>
                  <a:prstClr val="black"/>
                </a:solidFill>
                <a:effectLst/>
                <a:uLnTx/>
                <a:uFillTx/>
                <a:latin typeface="Arial"/>
                <a:ea typeface="+mn-ea"/>
                <a:cs typeface="Arial"/>
              </a:rPr>
              <a:t>aggregates</a:t>
            </a:r>
            <a:endParaRPr kumimoji="0" sz="727" b="0" i="0" u="none" strike="noStrike" kern="1200" cap="none" spc="0" normalizeH="0" baseline="0" noProof="0" dirty="0">
              <a:ln>
                <a:noFill/>
              </a:ln>
              <a:solidFill>
                <a:prstClr val="black"/>
              </a:solidFill>
              <a:effectLst/>
              <a:uLnTx/>
              <a:uFillTx/>
              <a:latin typeface="Arial"/>
              <a:ea typeface="+mn-ea"/>
              <a:cs typeface="Arial"/>
            </a:endParaRPr>
          </a:p>
        </p:txBody>
      </p:sp>
      <p:sp>
        <p:nvSpPr>
          <p:cNvPr id="182" name="object 94"/>
          <p:cNvSpPr txBox="1"/>
          <p:nvPr/>
        </p:nvSpPr>
        <p:spPr>
          <a:xfrm>
            <a:off x="2415546" y="4426738"/>
            <a:ext cx="116743" cy="956693"/>
          </a:xfrm>
          <a:prstGeom prst="rect">
            <a:avLst/>
          </a:prstGeom>
        </p:spPr>
        <p:txBody>
          <a:bodyPr vert="horz" wrap="square" lIns="0" tIns="40724" rIns="0" bIns="0" rtlCol="0">
            <a:spAutoFit/>
          </a:bodyPr>
          <a:lstStyle/>
          <a:p>
            <a:pPr marL="0" marR="4344" lvl="0" indent="0" algn="ctr" defTabSz="914400" rtl="0" eaLnBrk="1" fontAlgn="auto" latinLnBrk="0" hangingPunct="1">
              <a:lnSpc>
                <a:spcPct val="100000"/>
              </a:lnSpc>
              <a:spcBef>
                <a:spcPts val="32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8</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44"/>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7</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6</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39"/>
              </a:spcBef>
              <a:spcAft>
                <a:spcPts val="0"/>
              </a:spcAft>
              <a:buClrTx/>
              <a:buSzTx/>
              <a:buFontTx/>
              <a:buNone/>
              <a:tabLst/>
              <a:defRPr/>
            </a:pPr>
            <a:r>
              <a:rPr kumimoji="0" sz="513" b="0" i="0" u="none" strike="noStrike" kern="1200" cap="none" spc="64" normalizeH="0" baseline="0" noProof="0" dirty="0">
                <a:ln>
                  <a:noFill/>
                </a:ln>
                <a:solidFill>
                  <a:prstClr val="black"/>
                </a:solidFill>
                <a:effectLst/>
                <a:uLnTx/>
                <a:uFillTx/>
                <a:latin typeface="Arial"/>
                <a:ea typeface="+mn-ea"/>
                <a:cs typeface="Arial"/>
              </a:rPr>
              <a:t>5</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4</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243"/>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71"/>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21720"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21" normalizeH="0" baseline="0" noProof="0" dirty="0">
                <a:ln>
                  <a:noFill/>
                </a:ln>
                <a:solidFill>
                  <a:prstClr val="black"/>
                </a:solidFill>
                <a:effectLst/>
                <a:uLnTx/>
                <a:uFillTx/>
                <a:latin typeface="Arial"/>
                <a:ea typeface="+mn-ea"/>
                <a:cs typeface="Arial"/>
              </a:rPr>
              <a:t>1</a:t>
            </a: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45068" marR="0" lvl="0" indent="0" algn="ctr" defTabSz="914400" rtl="0" eaLnBrk="1" fontAlgn="auto" latinLnBrk="0" hangingPunct="1">
              <a:lnSpc>
                <a:spcPct val="100000"/>
              </a:lnSpc>
              <a:spcBef>
                <a:spcPts val="174"/>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3" name="object 95"/>
          <p:cNvSpPr txBox="1"/>
          <p:nvPr/>
        </p:nvSpPr>
        <p:spPr>
          <a:xfrm>
            <a:off x="2783711"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3</a:t>
            </a: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4" name="object 96"/>
          <p:cNvSpPr txBox="1"/>
          <p:nvPr/>
        </p:nvSpPr>
        <p:spPr>
          <a:xfrm>
            <a:off x="3274413" y="5386167"/>
            <a:ext cx="60815"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5" name="object 97"/>
          <p:cNvSpPr txBox="1"/>
          <p:nvPr/>
        </p:nvSpPr>
        <p:spPr>
          <a:xfrm>
            <a:off x="4613426" y="5386167"/>
            <a:ext cx="116200"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45"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3</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6" name="object 98"/>
          <p:cNvSpPr txBox="1"/>
          <p:nvPr/>
        </p:nvSpPr>
        <p:spPr>
          <a:xfrm>
            <a:off x="5081995"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50" normalizeH="0" baseline="0" noProof="0" dirty="0">
                <a:ln>
                  <a:noFill/>
                </a:ln>
                <a:solidFill>
                  <a:prstClr val="black"/>
                </a:solidFill>
                <a:effectLst/>
                <a:uLnTx/>
                <a:uFillTx/>
                <a:latin typeface="Arial"/>
                <a:ea typeface="+mn-ea"/>
                <a:cs typeface="Arial"/>
              </a:rPr>
              <a:t>2</a:t>
            </a:r>
            <a:r>
              <a:rPr kumimoji="0" sz="513" b="0" i="0" u="none" strike="noStrike" kern="1200" cap="none" spc="103" normalizeH="0" baseline="0" noProof="0" dirty="0">
                <a:ln>
                  <a:noFill/>
                </a:ln>
                <a:solidFill>
                  <a:prstClr val="black"/>
                </a:solidFill>
                <a:effectLst/>
                <a:uLnTx/>
                <a:uFillTx/>
                <a:latin typeface="Arial"/>
                <a:ea typeface="+mn-ea"/>
                <a:cs typeface="Arial"/>
              </a:rPr>
              <a:t>5</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7" name="object 99"/>
          <p:cNvSpPr txBox="1"/>
          <p:nvPr/>
        </p:nvSpPr>
        <p:spPr>
          <a:xfrm>
            <a:off x="3386447" y="5338966"/>
            <a:ext cx="1181552" cy="269472"/>
          </a:xfrm>
          <a:prstGeom prst="rect">
            <a:avLst/>
          </a:prstGeom>
        </p:spPr>
        <p:txBody>
          <a:bodyPr vert="horz" wrap="square" lIns="0" tIns="59729" rIns="0" bIns="0" rtlCol="0">
            <a:spAutoFit/>
          </a:bodyPr>
          <a:lstStyle/>
          <a:p>
            <a:pPr marL="0" marR="0" lvl="0" indent="0" algn="ctr" defTabSz="914400" rtl="0" eaLnBrk="1" fontAlgn="auto" latinLnBrk="0" hangingPunct="1">
              <a:lnSpc>
                <a:spcPct val="100000"/>
              </a:lnSpc>
              <a:spcBef>
                <a:spcPts val="470"/>
              </a:spcBef>
              <a:spcAft>
                <a:spcPts val="0"/>
              </a:spcAft>
              <a:buClrTx/>
              <a:buSzTx/>
              <a:buFontTx/>
              <a:buNone/>
              <a:tabLst>
                <a:tab pos="479459" algn="l"/>
              </a:tabLst>
              <a:defRPr/>
            </a:pPr>
            <a:r>
              <a:rPr kumimoji="0" sz="513" b="0" i="0" u="none" strike="noStrike" kern="1200" cap="none" spc="38" normalizeH="0" baseline="0" noProof="0" dirty="0">
                <a:ln>
                  <a:noFill/>
                </a:ln>
                <a:solidFill>
                  <a:prstClr val="black"/>
                </a:solidFill>
                <a:effectLst/>
                <a:uLnTx/>
                <a:uFillTx/>
                <a:latin typeface="Arial"/>
                <a:ea typeface="+mn-ea"/>
                <a:cs typeface="Arial"/>
              </a:rPr>
              <a:t>15	</a:t>
            </a:r>
            <a:r>
              <a:rPr kumimoji="0" sz="513" b="0" i="0" u="none" strike="noStrike" kern="1200" cap="none" spc="103" normalizeH="0" baseline="0" noProof="0" dirty="0">
                <a:ln>
                  <a:noFill/>
                </a:ln>
                <a:solidFill>
                  <a:prstClr val="black"/>
                </a:solidFill>
                <a:effectLst/>
                <a:uLnTx/>
                <a:uFillTx/>
                <a:latin typeface="Arial"/>
                <a:ea typeface="+mn-ea"/>
                <a:cs typeface="Arial"/>
              </a:rPr>
              <a:t>6</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389"/>
              </a:spcBef>
              <a:spcAft>
                <a:spcPts val="0"/>
              </a:spcAft>
              <a:buClrTx/>
              <a:buSzTx/>
              <a:buFontTx/>
              <a:buNone/>
              <a:tabLst/>
              <a:defRPr/>
            </a:pPr>
            <a:r>
              <a:rPr kumimoji="0" lang="it-IT" sz="513" b="1" i="0" u="none" strike="noStrike" kern="1200" cap="none" spc="97" normalizeH="0" baseline="0" noProof="0" dirty="0" err="1">
                <a:ln>
                  <a:noFill/>
                </a:ln>
                <a:solidFill>
                  <a:prstClr val="black"/>
                </a:solidFill>
                <a:effectLst/>
                <a:uLnTx/>
                <a:uFillTx/>
                <a:latin typeface="Arial"/>
                <a:ea typeface="+mn-ea"/>
                <a:cs typeface="Arial"/>
              </a:rPr>
              <a:t>Sampling</a:t>
            </a:r>
            <a:r>
              <a:rPr kumimoji="0" lang="it-IT" sz="513" b="1" i="0" u="none" strike="noStrike" kern="1200" cap="none" spc="97" normalizeH="0" baseline="0" noProof="0" dirty="0">
                <a:ln>
                  <a:noFill/>
                </a:ln>
                <a:solidFill>
                  <a:prstClr val="black"/>
                </a:solidFill>
                <a:effectLst/>
                <a:uLnTx/>
                <a:uFillTx/>
                <a:latin typeface="Arial"/>
                <a:ea typeface="+mn-ea"/>
                <a:cs typeface="Arial"/>
              </a:rPr>
              <a:t> </a:t>
            </a:r>
            <a:r>
              <a:rPr kumimoji="0" lang="it-IT" sz="513" b="1" i="0" u="none" strike="noStrike" kern="1200" cap="none" spc="97" normalizeH="0" baseline="0" noProof="0" dirty="0" err="1">
                <a:ln>
                  <a:noFill/>
                </a:ln>
                <a:solidFill>
                  <a:prstClr val="black"/>
                </a:solidFill>
                <a:effectLst/>
                <a:uLnTx/>
                <a:uFillTx/>
                <a:latin typeface="Arial"/>
                <a:ea typeface="+mn-ea"/>
                <a:cs typeface="Arial"/>
              </a:rPr>
              <a:t>unit</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88" name="object 100"/>
          <p:cNvSpPr/>
          <p:nvPr/>
        </p:nvSpPr>
        <p:spPr>
          <a:xfrm>
            <a:off x="2237153" y="4565491"/>
            <a:ext cx="89137" cy="7045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01"/>
          <p:cNvSpPr/>
          <p:nvPr/>
        </p:nvSpPr>
        <p:spPr>
          <a:xfrm>
            <a:off x="2214867" y="4557104"/>
            <a:ext cx="111422" cy="7213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02"/>
          <p:cNvSpPr/>
          <p:nvPr/>
        </p:nvSpPr>
        <p:spPr>
          <a:xfrm>
            <a:off x="5527550" y="4867261"/>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03"/>
          <p:cNvSpPr/>
          <p:nvPr/>
        </p:nvSpPr>
        <p:spPr>
          <a:xfrm>
            <a:off x="5527557" y="4867260"/>
            <a:ext cx="45068" cy="33666"/>
          </a:xfrm>
          <a:custGeom>
            <a:avLst/>
            <a:gdLst/>
            <a:ahLst/>
            <a:cxnLst/>
            <a:rect l="l" t="t" r="r" b="b"/>
            <a:pathLst>
              <a:path w="52704" h="39370">
                <a:moveTo>
                  <a:pt x="0" y="0"/>
                </a:moveTo>
                <a:lnTo>
                  <a:pt x="52576" y="0"/>
                </a:lnTo>
                <a:lnTo>
                  <a:pt x="52576" y="38853"/>
                </a:lnTo>
                <a:lnTo>
                  <a:pt x="0" y="38853"/>
                </a:lnTo>
                <a:lnTo>
                  <a:pt x="0" y="0"/>
                </a:lnTo>
                <a:close/>
              </a:path>
            </a:pathLst>
          </a:custGeom>
          <a:ln w="109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04"/>
          <p:cNvSpPr/>
          <p:nvPr/>
        </p:nvSpPr>
        <p:spPr>
          <a:xfrm>
            <a:off x="5527550" y="4976077"/>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05"/>
          <p:cNvSpPr/>
          <p:nvPr/>
        </p:nvSpPr>
        <p:spPr>
          <a:xfrm>
            <a:off x="5527557" y="4976072"/>
            <a:ext cx="45068" cy="33666"/>
          </a:xfrm>
          <a:custGeom>
            <a:avLst/>
            <a:gdLst/>
            <a:ahLst/>
            <a:cxnLst/>
            <a:rect l="l" t="t" r="r" b="b"/>
            <a:pathLst>
              <a:path w="52704" h="39370">
                <a:moveTo>
                  <a:pt x="0" y="0"/>
                </a:moveTo>
                <a:lnTo>
                  <a:pt x="52576" y="0"/>
                </a:lnTo>
                <a:lnTo>
                  <a:pt x="52576" y="38867"/>
                </a:lnTo>
                <a:lnTo>
                  <a:pt x="0" y="38867"/>
                </a:lnTo>
                <a:lnTo>
                  <a:pt x="0" y="0"/>
                </a:lnTo>
                <a:close/>
              </a:path>
            </a:pathLst>
          </a:custGeom>
          <a:ln w="1095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06"/>
          <p:cNvSpPr txBox="1"/>
          <p:nvPr/>
        </p:nvSpPr>
        <p:spPr>
          <a:xfrm>
            <a:off x="5483242" y="4824908"/>
            <a:ext cx="669510" cy="195026"/>
          </a:xfrm>
          <a:prstGeom prst="rect">
            <a:avLst/>
          </a:prstGeom>
          <a:ln w="3175">
            <a:solidFill>
              <a:srgbClr val="000000"/>
            </a:solidFill>
          </a:ln>
        </p:spPr>
        <p:txBody>
          <a:bodyPr vert="horz" wrap="square" lIns="0" tIns="11403" rIns="0" bIns="0" rtlCol="0">
            <a:spAutoFit/>
          </a:bodyPr>
          <a:lstStyle/>
          <a:p>
            <a:pPr marL="122715" marR="0" lvl="0" indent="0" algn="l" defTabSz="914400" rtl="0" eaLnBrk="1" fontAlgn="auto" latinLnBrk="0" hangingPunct="1">
              <a:lnSpc>
                <a:spcPct val="100000"/>
              </a:lnSpc>
              <a:spcBef>
                <a:spcPts val="90"/>
              </a:spcBef>
              <a:spcAft>
                <a:spcPts val="0"/>
              </a:spcAft>
              <a:buClrTx/>
              <a:buSzTx/>
              <a:buFontTx/>
              <a:buNone/>
              <a:tabLst/>
              <a:defRPr/>
            </a:pPr>
            <a:r>
              <a:rPr kumimoji="0" lang="it-IT" sz="513" b="0" i="0" u="none" strike="noStrike" kern="1200" cap="none" spc="86" normalizeH="0" baseline="0" noProof="0" dirty="0">
                <a:ln>
                  <a:noFill/>
                </a:ln>
                <a:solidFill>
                  <a:prstClr val="black"/>
                </a:solidFill>
                <a:effectLst/>
                <a:uLnTx/>
                <a:uFillTx/>
                <a:latin typeface="Arial"/>
                <a:ea typeface="+mn-ea"/>
                <a:cs typeface="Arial"/>
              </a:rPr>
              <a:t>p. </a:t>
            </a:r>
            <a:r>
              <a:rPr kumimoji="0" lang="it-IT" sz="513" b="0" i="0" u="none" strike="noStrike" kern="1200" cap="none" spc="86" normalizeH="0" baseline="0" noProof="0" dirty="0" err="1">
                <a:ln>
                  <a:noFill/>
                </a:ln>
                <a:solidFill>
                  <a:prstClr val="black"/>
                </a:solidFill>
                <a:effectLst/>
                <a:uLnTx/>
                <a:uFillTx/>
                <a:latin typeface="Arial"/>
                <a:ea typeface="+mn-ea"/>
                <a:cs typeface="Arial"/>
              </a:rPr>
              <a:t>grassland</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122715"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86" normalizeH="0" baseline="0" noProof="0" dirty="0" err="1">
                <a:ln>
                  <a:noFill/>
                </a:ln>
                <a:solidFill>
                  <a:prstClr val="black"/>
                </a:solidFill>
                <a:effectLst/>
                <a:uLnTx/>
                <a:uFillTx/>
                <a:latin typeface="Arial"/>
                <a:ea typeface="+mn-ea"/>
                <a:cs typeface="Arial"/>
              </a:rPr>
              <a:t>cont</a:t>
            </a:r>
            <a:r>
              <a:rPr kumimoji="0" sz="513" b="0" i="0" u="none" strike="noStrike" kern="1200" cap="none" spc="-77" normalizeH="0" baseline="0" noProof="0" dirty="0">
                <a:ln>
                  <a:noFill/>
                </a:ln>
                <a:solidFill>
                  <a:prstClr val="black"/>
                </a:solidFill>
                <a:effectLst/>
                <a:uLnTx/>
                <a:uFillTx/>
                <a:latin typeface="Arial"/>
                <a:ea typeface="+mn-ea"/>
                <a:cs typeface="Arial"/>
              </a:rPr>
              <a:t> </a:t>
            </a:r>
            <a:r>
              <a:rPr kumimoji="0" sz="513" b="0" i="0" u="none" strike="noStrike" kern="1200" cap="none" spc="90" normalizeH="0" baseline="0" noProof="0" dirty="0" err="1">
                <a:ln>
                  <a:noFill/>
                </a:ln>
                <a:solidFill>
                  <a:prstClr val="black"/>
                </a:solidFill>
                <a:effectLst/>
                <a:uLnTx/>
                <a:uFillTx/>
                <a:latin typeface="Arial"/>
                <a:ea typeface="+mn-ea"/>
                <a:cs typeface="Arial"/>
              </a:rPr>
              <a:t>rol</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95" name="object 107"/>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6433234" y="5488792"/>
            <a:ext cx="257314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Parma province, 2005</a:t>
            </a:r>
          </a:p>
        </p:txBody>
      </p:sp>
    </p:spTree>
    <p:extLst>
      <p:ext uri="{BB962C8B-B14F-4D97-AF65-F5344CB8AC3E}">
        <p14:creationId xmlns:p14="http://schemas.microsoft.com/office/powerpoint/2010/main" val="1245516261"/>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374" y="887793"/>
            <a:ext cx="5929482"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Permanent grassland in Italian temperate region are strictly linked with dairy cow breeding of </a:t>
            </a:r>
            <a:r>
              <a:rPr kumimoji="0" lang="en-US" sz="1539" b="1" i="1" u="none" strike="noStrike" kern="1200" cap="none" spc="0" normalizeH="0" baseline="0" noProof="0" dirty="0">
                <a:ln>
                  <a:noFill/>
                </a:ln>
                <a:solidFill>
                  <a:prstClr val="black"/>
                </a:solidFill>
                <a:effectLst/>
                <a:uLnTx/>
                <a:uFillTx/>
                <a:latin typeface="Calibri"/>
                <a:ea typeface="+mn-ea"/>
                <a:cs typeface="+mn-cs"/>
              </a:rPr>
              <a:t>Grana Padano </a:t>
            </a:r>
            <a:r>
              <a:rPr kumimoji="0" lang="en-US" sz="1539" b="0" i="0" u="none" strike="noStrike" kern="1200" cap="none" spc="0" normalizeH="0" baseline="0" noProof="0" dirty="0">
                <a:ln>
                  <a:noFill/>
                </a:ln>
                <a:solidFill>
                  <a:prstClr val="black"/>
                </a:solidFill>
                <a:effectLst/>
                <a:uLnTx/>
                <a:uFillTx/>
                <a:latin typeface="Calibri"/>
                <a:ea typeface="+mn-ea"/>
                <a:cs typeface="+mn-cs"/>
              </a:rPr>
              <a:t>and </a:t>
            </a:r>
            <a:r>
              <a:rPr kumimoji="0" lang="en-US" sz="1539" b="1" i="1" u="none" strike="noStrike" kern="1200" cap="none" spc="0" normalizeH="0" baseline="0" noProof="0" dirty="0">
                <a:ln>
                  <a:noFill/>
                </a:ln>
                <a:solidFill>
                  <a:prstClr val="black"/>
                </a:solidFill>
                <a:effectLst/>
                <a:uLnTx/>
                <a:uFillTx/>
                <a:latin typeface="Calibri"/>
                <a:ea typeface="+mn-ea"/>
                <a:cs typeface="+mn-cs"/>
              </a:rPr>
              <a:t>Parmigiano </a:t>
            </a:r>
            <a:r>
              <a:rPr kumimoji="0" lang="en-US" sz="1539" b="1" i="1" u="none" strike="noStrike" kern="1200" cap="none" spc="0" normalizeH="0" baseline="0" noProof="0" dirty="0" err="1">
                <a:ln>
                  <a:noFill/>
                </a:ln>
                <a:solidFill>
                  <a:prstClr val="black"/>
                </a:solidFill>
                <a:effectLst/>
                <a:uLnTx/>
                <a:uFillTx/>
                <a:latin typeface="Calibri"/>
                <a:ea typeface="+mn-ea"/>
                <a:cs typeface="+mn-cs"/>
              </a:rPr>
              <a:t>Reggiano</a:t>
            </a:r>
            <a:r>
              <a:rPr kumimoji="0" lang="en-US" sz="1539" b="1" i="1"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chains.</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Risultati immagini per parmigiano reggiano pasco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75" y="1570536"/>
            <a:ext cx="5484591" cy="28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armigiano reggia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1167" y="2548700"/>
            <a:ext cx="1154043" cy="110770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66974" y="4678375"/>
            <a:ext cx="6518566"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Permanent grassland provide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excellent quality forage </a:t>
            </a:r>
            <a:r>
              <a:rPr kumimoji="0" lang="en-US" sz="1539" b="0" i="0" u="none" strike="noStrike" kern="1200" cap="none" spc="0" normalizeH="0" baseline="0" noProof="0" dirty="0">
                <a:ln>
                  <a:noFill/>
                </a:ln>
                <a:solidFill>
                  <a:prstClr val="black"/>
                </a:solidFill>
                <a:effectLst/>
                <a:uLnTx/>
                <a:uFillTx/>
                <a:latin typeface="Calibri"/>
                <a:ea typeface="+mn-ea"/>
                <a:cs typeface="+mn-cs"/>
              </a:rPr>
              <a:t>which responds in a balanced way to the nutritional needs of the livestock, playing an important role in defining the sensorial attributes of Parmigiano-Reggiano (CRPA, 2007).</a:t>
            </a:r>
          </a:p>
        </p:txBody>
      </p:sp>
    </p:spTree>
    <p:extLst>
      <p:ext uri="{BB962C8B-B14F-4D97-AF65-F5344CB8AC3E}">
        <p14:creationId xmlns:p14="http://schemas.microsoft.com/office/powerpoint/2010/main" val="3973407855"/>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37253" y="596578"/>
            <a:ext cx="5635325" cy="46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Production of grassland in temperate areas</a:t>
            </a:r>
            <a:endParaRPr kumimoji="0" lang="it-IT" sz="2394" b="1" i="0" u="none" strike="noStrike" kern="1200" cap="none" spc="-4" normalizeH="0" baseline="0" noProof="0" dirty="0">
              <a:ln>
                <a:noFill/>
              </a:ln>
              <a:solidFill>
                <a:srgbClr val="DA5026"/>
              </a:solidFill>
              <a:effectLst/>
              <a:uLnTx/>
              <a:uFillTx/>
              <a:latin typeface="Calibri"/>
              <a:ea typeface="+mn-ea"/>
              <a:cs typeface="Georgia"/>
            </a:endParaRPr>
          </a:p>
        </p:txBody>
      </p:sp>
      <p:sp>
        <p:nvSpPr>
          <p:cNvPr id="5" name="Rettangolo 4"/>
          <p:cNvSpPr/>
          <p:nvPr/>
        </p:nvSpPr>
        <p:spPr>
          <a:xfrm>
            <a:off x="76019" y="1213589"/>
            <a:ext cx="6823992" cy="10397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Hay production depends </a:t>
            </a:r>
            <a:r>
              <a:rPr lang="en-US" sz="1539" dirty="0" smtClean="0">
                <a:solidFill>
                  <a:prstClr val="black"/>
                </a:solidFill>
                <a:latin typeface="Calibri"/>
              </a:rPr>
              <a:t>on</a:t>
            </a:r>
            <a:r>
              <a:rPr kumimoji="0" lang="en-US" sz="1539" b="0" i="0" u="none" strike="noStrike" kern="1200" cap="none" spc="0" normalizeH="0" baseline="0" noProof="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the seasonal trend and management averaging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10-11.5 tons per hectare from 3-4 cuts</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(5 cuts in particularly favorable seasons) of which </a:t>
            </a:r>
            <a:r>
              <a:rPr kumimoji="0" lang="en-US" sz="1539" b="0" i="0" u="none" strike="noStrike" kern="1200" cap="none" spc="0" normalizeH="0" baseline="0" noProof="0">
                <a:ln>
                  <a:noFill/>
                </a:ln>
                <a:solidFill>
                  <a:prstClr val="black"/>
                </a:solidFill>
                <a:effectLst/>
                <a:uLnTx/>
                <a:uFillTx/>
                <a:latin typeface="Calibri"/>
                <a:ea typeface="+mn-ea"/>
                <a:cs typeface="+mn-cs"/>
              </a:rPr>
              <a:t>the </a:t>
            </a:r>
            <a:r>
              <a:rPr kumimoji="0" lang="en-US" sz="1539" b="0" i="0" u="none" strike="noStrike" kern="1200" cap="none" spc="0" normalizeH="0" baseline="0" noProof="0" smtClean="0">
                <a:ln>
                  <a:noFill/>
                </a:ln>
                <a:solidFill>
                  <a:prstClr val="black"/>
                </a:solidFill>
                <a:effectLst/>
                <a:uLnTx/>
                <a:uFillTx/>
                <a:latin typeface="Calibri"/>
                <a:ea typeface="+mn-ea"/>
                <a:cs typeface="+mn-cs"/>
              </a:rPr>
              <a:t>first, </a:t>
            </a:r>
            <a:r>
              <a:rPr kumimoji="0" lang="en-US" sz="1539" b="0" i="0" u="none" strike="noStrike" kern="1200" cap="none" spc="0" normalizeH="0" baseline="0" noProof="0" dirty="0">
                <a:ln>
                  <a:noFill/>
                </a:ln>
                <a:solidFill>
                  <a:prstClr val="black"/>
                </a:solidFill>
                <a:effectLst/>
                <a:uLnTx/>
                <a:uFillTx/>
                <a:latin typeface="Calibri"/>
                <a:ea typeface="+mn-ea"/>
                <a:cs typeface="+mn-cs"/>
              </a:rPr>
              <a:t>most abundant, is carried out in the first half of May while the others are carried out at a variable distance of 35/40 days.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437253" y="5057979"/>
            <a:ext cx="7742542"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The FU contents calculated for the production of grassland are in a range from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0.65 to 0.69 - 0.74 FU/kg of DM </a:t>
            </a:r>
            <a:r>
              <a:rPr kumimoji="0" lang="en-US" sz="1539" b="0" i="0" u="none" strike="noStrike" kern="1200" cap="none" spc="0" normalizeH="0" baseline="0" noProof="0" dirty="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a:ln>
                  <a:noFill/>
                </a:ln>
                <a:solidFill>
                  <a:prstClr val="black"/>
                </a:solidFill>
                <a:effectLst/>
                <a:uLnTx/>
                <a:uFillTx/>
                <a:latin typeface="Calibri"/>
                <a:ea typeface="+mn-ea"/>
                <a:cs typeface="+mn-cs"/>
              </a:rPr>
              <a:t>Superchi</a:t>
            </a:r>
            <a:r>
              <a:rPr kumimoji="0" lang="en-US" sz="1539" b="0" i="0" u="none" strike="noStrike" kern="1200" cap="none" spc="0" normalizeH="0" baseline="0" noProof="0" dirty="0">
                <a:ln>
                  <a:noFill/>
                </a:ln>
                <a:solidFill>
                  <a:prstClr val="black"/>
                </a:solidFill>
                <a:effectLst/>
                <a:uLnTx/>
                <a:uFillTx/>
                <a:latin typeface="Calibri"/>
                <a:ea typeface="+mn-ea"/>
                <a:cs typeface="+mn-cs"/>
              </a:rPr>
              <a:t> et al., 2007), up to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0.8 UFL/kg of DM </a:t>
            </a:r>
            <a:r>
              <a:rPr kumimoji="0" lang="en-US" sz="1539" b="0" i="0" u="none" strike="noStrike" kern="1200" cap="none" spc="0" normalizeH="0" baseline="0" noProof="0" dirty="0">
                <a:ln>
                  <a:noFill/>
                </a:ln>
                <a:solidFill>
                  <a:prstClr val="black"/>
                </a:solidFill>
                <a:effectLst/>
                <a:uLnTx/>
                <a:uFillTx/>
                <a:latin typeface="Calibri"/>
                <a:ea typeface="+mn-ea"/>
                <a:cs typeface="+mn-cs"/>
              </a:rPr>
              <a:t>contained in hay (INRA, 2002).</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385" y="2430669"/>
            <a:ext cx="3688054" cy="24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pascolo pianura pad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554" y="2430669"/>
            <a:ext cx="3691599" cy="24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67206"/>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err="1" smtClean="0"/>
              <a:t>Thanks</a:t>
            </a:r>
            <a:r>
              <a:rPr lang="nl-NL" dirty="0" smtClean="0"/>
              <a:t> </a:t>
            </a:r>
            <a:r>
              <a:rPr lang="nl-NL" dirty="0" err="1" smtClean="0"/>
              <a:t>to</a:t>
            </a:r>
            <a:r>
              <a:rPr lang="nl-NL" dirty="0" smtClean="0"/>
              <a:t> </a:t>
            </a:r>
            <a:r>
              <a:rPr lang="nl-NL" dirty="0" err="1" smtClean="0"/>
              <a:t>all</a:t>
            </a:r>
            <a:r>
              <a:rPr lang="nl-NL" dirty="0" smtClean="0"/>
              <a:t> </a:t>
            </a:r>
            <a:r>
              <a:rPr lang="nl-NL" dirty="0" err="1" smtClean="0"/>
              <a:t>contributing</a:t>
            </a:r>
            <a:r>
              <a:rPr lang="nl-NL" dirty="0" smtClean="0"/>
              <a:t> partners of Inno4Grass </a:t>
            </a:r>
            <a:endParaRPr lang="nl-NL" dirty="0"/>
          </a:p>
        </p:txBody>
      </p:sp>
    </p:spTree>
    <p:extLst>
      <p:ext uri="{BB962C8B-B14F-4D97-AF65-F5344CB8AC3E}">
        <p14:creationId xmlns:p14="http://schemas.microsoft.com/office/powerpoint/2010/main" val="2155681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572133" y="341372"/>
            <a:ext cx="6674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White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clover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compared with red clover in mixed, short-term leys</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7"/>
          <p:cNvSpPr>
            <a:spLocks noChangeArrowheads="1"/>
          </p:cNvSpPr>
          <p:nvPr/>
        </p:nvSpPr>
        <p:spPr bwMode="auto">
          <a:xfrm>
            <a:off x="133039" y="5056407"/>
            <a:ext cx="6292701"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On average for different fertilising and cutting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regimes (3 or 4 cuts/year), white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clover/grass mixtures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were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found to be better than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red clover/grass mixtures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Red clover yielded more in young leys, but white clover persisted for longer</a:t>
            </a: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graphicFrame>
        <p:nvGraphicFramePr>
          <p:cNvPr id="8" name="Tabell 7"/>
          <p:cNvGraphicFramePr>
            <a:graphicFrameLocks noGrp="1"/>
          </p:cNvGraphicFramePr>
          <p:nvPr>
            <p:extLst/>
          </p:nvPr>
        </p:nvGraphicFramePr>
        <p:xfrm>
          <a:off x="147324" y="1368201"/>
          <a:ext cx="6471852" cy="3587189"/>
        </p:xfrm>
        <a:graphic>
          <a:graphicData uri="http://schemas.openxmlformats.org/drawingml/2006/table">
            <a:tbl>
              <a:tblPr firstRow="1" bandRow="1">
                <a:tableStyleId>{F5AB1C69-6EDB-4FF4-983F-18BD219EF322}</a:tableStyleId>
              </a:tblPr>
              <a:tblGrid>
                <a:gridCol w="882719">
                  <a:extLst>
                    <a:ext uri="{9D8B030D-6E8A-4147-A177-3AD203B41FA5}">
                      <a16:colId xmlns:a16="http://schemas.microsoft.com/office/drawing/2014/main" val="20000"/>
                    </a:ext>
                  </a:extLst>
                </a:gridCol>
                <a:gridCol w="1274565">
                  <a:extLst>
                    <a:ext uri="{9D8B030D-6E8A-4147-A177-3AD203B41FA5}">
                      <a16:colId xmlns:a16="http://schemas.microsoft.com/office/drawing/2014/main" val="20001"/>
                    </a:ext>
                  </a:extLst>
                </a:gridCol>
                <a:gridCol w="1078642">
                  <a:extLst>
                    <a:ext uri="{9D8B030D-6E8A-4147-A177-3AD203B41FA5}">
                      <a16:colId xmlns:a16="http://schemas.microsoft.com/office/drawing/2014/main" val="20002"/>
                    </a:ext>
                  </a:extLst>
                </a:gridCol>
                <a:gridCol w="1078642">
                  <a:extLst>
                    <a:ext uri="{9D8B030D-6E8A-4147-A177-3AD203B41FA5}">
                      <a16:colId xmlns:a16="http://schemas.microsoft.com/office/drawing/2014/main" val="20003"/>
                    </a:ext>
                  </a:extLst>
                </a:gridCol>
                <a:gridCol w="1078642">
                  <a:extLst>
                    <a:ext uri="{9D8B030D-6E8A-4147-A177-3AD203B41FA5}">
                      <a16:colId xmlns:a16="http://schemas.microsoft.com/office/drawing/2014/main" val="20004"/>
                    </a:ext>
                  </a:extLst>
                </a:gridCol>
                <a:gridCol w="1078642">
                  <a:extLst>
                    <a:ext uri="{9D8B030D-6E8A-4147-A177-3AD203B41FA5}">
                      <a16:colId xmlns:a16="http://schemas.microsoft.com/office/drawing/2014/main" val="20005"/>
                    </a:ext>
                  </a:extLst>
                </a:gridCol>
              </a:tblGrid>
              <a:tr h="534407">
                <a:tc>
                  <a:txBody>
                    <a:bodyPr/>
                    <a:lstStyle/>
                    <a:p>
                      <a:pPr algn="just">
                        <a:spcAft>
                          <a:spcPts val="0"/>
                        </a:spcAft>
                      </a:pPr>
                      <a:r>
                        <a:rPr lang="en-GB" sz="1600" dirty="0">
                          <a:effectLst/>
                        </a:rPr>
                        <a:t>N level</a:t>
                      </a:r>
                      <a:endParaRPr lang="sv-SE" sz="1600" dirty="0">
                        <a:effectLst/>
                        <a:latin typeface="+mn-lt"/>
                        <a:ea typeface="Calibri"/>
                      </a:endParaRPr>
                    </a:p>
                  </a:txBody>
                  <a:tcPr marL="44450" marR="44450" marT="0" marB="0"/>
                </a:tc>
                <a:tc>
                  <a:txBody>
                    <a:bodyPr/>
                    <a:lstStyle/>
                    <a:p>
                      <a:pPr algn="just">
                        <a:spcAft>
                          <a:spcPts val="0"/>
                        </a:spcAft>
                      </a:pPr>
                      <a:r>
                        <a:rPr lang="en-GB" sz="1600" kern="0" dirty="0" err="1">
                          <a:effectLst/>
                        </a:rPr>
                        <a:t>Trifolium</a:t>
                      </a:r>
                      <a:r>
                        <a:rPr lang="en-GB" sz="1600" kern="0" dirty="0">
                          <a:effectLst/>
                        </a:rPr>
                        <a:t> ssp.</a:t>
                      </a:r>
                      <a:endParaRPr lang="sv-SE" sz="1600" b="1" kern="0" dirty="0">
                        <a:effectLst/>
                        <a:latin typeface="+mn-lt"/>
                        <a:ea typeface="Times New Roman"/>
                      </a:endParaRPr>
                    </a:p>
                  </a:txBody>
                  <a:tcPr marL="44450" marR="44450" marT="0" marB="0"/>
                </a:tc>
                <a:tc>
                  <a:txBody>
                    <a:bodyPr/>
                    <a:lstStyle/>
                    <a:p>
                      <a:pPr algn="ctr">
                        <a:spcAft>
                          <a:spcPts val="0"/>
                        </a:spcAft>
                      </a:pPr>
                      <a:r>
                        <a:rPr lang="en-GB" sz="1600" dirty="0">
                          <a:effectLst/>
                        </a:rPr>
                        <a:t>1st year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2nd year</a:t>
                      </a:r>
                      <a:endParaRPr lang="sv-SE" sz="1600">
                        <a:effectLst/>
                        <a:latin typeface="+mn-lt"/>
                        <a:ea typeface="Calibri"/>
                      </a:endParaRPr>
                    </a:p>
                  </a:txBody>
                  <a:tcPr marL="44450" marR="44450" marT="0" marB="0"/>
                </a:tc>
                <a:tc>
                  <a:txBody>
                    <a:bodyPr/>
                    <a:lstStyle/>
                    <a:p>
                      <a:pPr algn="ctr">
                        <a:spcAft>
                          <a:spcPts val="0"/>
                        </a:spcAft>
                      </a:pPr>
                      <a:r>
                        <a:rPr lang="en-GB" sz="1600" dirty="0">
                          <a:effectLst/>
                        </a:rPr>
                        <a:t>3rd year</a:t>
                      </a:r>
                      <a:endParaRPr lang="sv-SE" sz="1600" dirty="0">
                        <a:effectLst/>
                        <a:latin typeface="+mn-lt"/>
                        <a:ea typeface="Calibri"/>
                      </a:endParaRPr>
                    </a:p>
                  </a:txBody>
                  <a:tcPr marL="44450" marR="44450" marT="0" marB="0"/>
                </a:tc>
                <a:tc>
                  <a:txBody>
                    <a:bodyPr/>
                    <a:lstStyle/>
                    <a:p>
                      <a:pPr algn="ctr">
                        <a:spcAft>
                          <a:spcPts val="0"/>
                        </a:spcAft>
                      </a:pPr>
                      <a:r>
                        <a:rPr lang="en-GB" sz="1600">
                          <a:effectLst/>
                        </a:rPr>
                        <a:t>4th year</a:t>
                      </a:r>
                      <a:endParaRPr lang="sv-SE" sz="1600">
                        <a:effectLst/>
                        <a:latin typeface="+mn-lt"/>
                        <a:ea typeface="Calibri"/>
                      </a:endParaRPr>
                    </a:p>
                  </a:txBody>
                  <a:tcPr marL="44450" marR="44450" marT="0" marB="0"/>
                </a:tc>
                <a:extLst>
                  <a:ext uri="{0D108BD9-81ED-4DB2-BD59-A6C34878D82A}">
                    <a16:rowId xmlns:a16="http://schemas.microsoft.com/office/drawing/2014/main" val="10000"/>
                  </a:ext>
                </a:extLst>
              </a:tr>
              <a:tr h="495992">
                <a:tc>
                  <a:txBody>
                    <a:bodyPr/>
                    <a:lstStyle/>
                    <a:p>
                      <a:pPr algn="just">
                        <a:spcAft>
                          <a:spcPts val="0"/>
                        </a:spcAft>
                      </a:pPr>
                      <a:r>
                        <a:rPr lang="en-GB" sz="1600" dirty="0">
                          <a:effectLst/>
                        </a:rPr>
                        <a:t>0 kg N</a:t>
                      </a:r>
                      <a:endParaRPr lang="sv-SE" sz="1600" dirty="0">
                        <a:effectLst/>
                        <a:latin typeface="+mn-lt"/>
                        <a:ea typeface="Calibri"/>
                      </a:endParaRPr>
                    </a:p>
                  </a:txBody>
                  <a:tcPr marL="44450" marR="44450" marT="0" marB="0"/>
                </a:tc>
                <a:tc>
                  <a:txBody>
                    <a:bodyPr/>
                    <a:lstStyle/>
                    <a:p>
                      <a:pPr algn="just">
                        <a:spcAft>
                          <a:spcPts val="0"/>
                        </a:spcAft>
                      </a:pPr>
                      <a:r>
                        <a:rPr lang="en-GB" sz="1600">
                          <a:effectLst/>
                        </a:rPr>
                        <a:t>Red clover</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8 430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7 647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6 363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5 491</a:t>
                      </a:r>
                      <a:endParaRPr lang="sv-SE" sz="1600">
                        <a:effectLst/>
                        <a:latin typeface="+mn-lt"/>
                        <a:ea typeface="Calibri"/>
                      </a:endParaRPr>
                    </a:p>
                  </a:txBody>
                  <a:tcPr marL="44450" marR="44450" marT="0" marB="0"/>
                </a:tc>
                <a:extLst>
                  <a:ext uri="{0D108BD9-81ED-4DB2-BD59-A6C34878D82A}">
                    <a16:rowId xmlns:a16="http://schemas.microsoft.com/office/drawing/2014/main" val="10001"/>
                  </a:ext>
                </a:extLst>
              </a:tr>
              <a:tr h="495992">
                <a:tc>
                  <a:txBody>
                    <a:bodyPr/>
                    <a:lstStyle/>
                    <a:p>
                      <a:pPr algn="just">
                        <a:spcAft>
                          <a:spcPts val="0"/>
                        </a:spcAft>
                      </a:pPr>
                      <a:r>
                        <a:rPr lang="en-GB" sz="1600">
                          <a:effectLst/>
                        </a:rPr>
                        <a:t> </a:t>
                      </a:r>
                      <a:endParaRPr lang="sv-SE" sz="1600">
                        <a:effectLst/>
                        <a:latin typeface="+mn-lt"/>
                        <a:ea typeface="Calibri"/>
                      </a:endParaRPr>
                    </a:p>
                  </a:txBody>
                  <a:tcPr marL="44450" marR="44450" marT="0" marB="0"/>
                </a:tc>
                <a:tc>
                  <a:txBody>
                    <a:bodyPr/>
                    <a:lstStyle/>
                    <a:p>
                      <a:pPr algn="just">
                        <a:spcAft>
                          <a:spcPts val="0"/>
                        </a:spcAft>
                      </a:pPr>
                      <a:r>
                        <a:rPr lang="en-GB" sz="1600">
                          <a:effectLst/>
                        </a:rPr>
                        <a:t>White clover</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7 724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8 085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7 441</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7 765</a:t>
                      </a:r>
                      <a:endParaRPr lang="sv-SE" sz="1600">
                        <a:effectLst/>
                        <a:latin typeface="+mn-lt"/>
                        <a:ea typeface="Calibri"/>
                      </a:endParaRPr>
                    </a:p>
                  </a:txBody>
                  <a:tcPr marL="44450" marR="44450" marT="0" marB="0"/>
                </a:tc>
                <a:extLst>
                  <a:ext uri="{0D108BD9-81ED-4DB2-BD59-A6C34878D82A}">
                    <a16:rowId xmlns:a16="http://schemas.microsoft.com/office/drawing/2014/main" val="10002"/>
                  </a:ext>
                </a:extLst>
              </a:tr>
              <a:tr h="534407">
                <a:tc>
                  <a:txBody>
                    <a:bodyPr/>
                    <a:lstStyle/>
                    <a:p>
                      <a:pPr algn="l">
                        <a:spcAft>
                          <a:spcPts val="0"/>
                        </a:spcAft>
                      </a:pPr>
                      <a:r>
                        <a:rPr lang="en-GB" sz="1600" dirty="0" smtClean="0">
                          <a:effectLst/>
                        </a:rPr>
                        <a:t>100</a:t>
                      </a:r>
                      <a:r>
                        <a:rPr lang="en-GB" sz="1600" baseline="0" dirty="0" smtClean="0">
                          <a:effectLst/>
                        </a:rPr>
                        <a:t> </a:t>
                      </a:r>
                      <a:r>
                        <a:rPr lang="en-GB" sz="1600" dirty="0" smtClean="0">
                          <a:effectLst/>
                        </a:rPr>
                        <a:t>kg </a:t>
                      </a:r>
                      <a:r>
                        <a:rPr lang="en-GB" sz="1600" dirty="0">
                          <a:effectLst/>
                        </a:rPr>
                        <a:t>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Red clover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9 597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9 359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7 795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7 141</a:t>
                      </a:r>
                      <a:endParaRPr lang="sv-SE" sz="1600">
                        <a:effectLst/>
                        <a:latin typeface="+mn-lt"/>
                        <a:ea typeface="Calibri"/>
                      </a:endParaRPr>
                    </a:p>
                  </a:txBody>
                  <a:tcPr marL="44450" marR="44450" marT="0" marB="0"/>
                </a:tc>
                <a:extLst>
                  <a:ext uri="{0D108BD9-81ED-4DB2-BD59-A6C34878D82A}">
                    <a16:rowId xmlns:a16="http://schemas.microsoft.com/office/drawing/2014/main" val="10003"/>
                  </a:ext>
                </a:extLst>
              </a:tr>
              <a:tr h="495992">
                <a:tc>
                  <a:txBody>
                    <a:bodyPr/>
                    <a:lstStyle/>
                    <a:p>
                      <a:pPr algn="l">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White clover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9 123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9 534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8 152</a:t>
                      </a:r>
                      <a:endParaRPr lang="sv-SE" sz="1600" dirty="0">
                        <a:effectLst/>
                        <a:latin typeface="+mn-lt"/>
                        <a:ea typeface="Calibri"/>
                      </a:endParaRPr>
                    </a:p>
                  </a:txBody>
                  <a:tcPr marL="44450" marR="44450" marT="0" marB="0"/>
                </a:tc>
                <a:extLst>
                  <a:ext uri="{0D108BD9-81ED-4DB2-BD59-A6C34878D82A}">
                    <a16:rowId xmlns:a16="http://schemas.microsoft.com/office/drawing/2014/main" val="10004"/>
                  </a:ext>
                </a:extLst>
              </a:tr>
              <a:tr h="534407">
                <a:tc>
                  <a:txBody>
                    <a:bodyPr/>
                    <a:lstStyle/>
                    <a:p>
                      <a:pPr algn="l">
                        <a:spcAft>
                          <a:spcPts val="0"/>
                        </a:spcAft>
                      </a:pPr>
                      <a:r>
                        <a:rPr lang="en-GB" sz="1600" dirty="0">
                          <a:effectLst/>
                        </a:rPr>
                        <a:t>200 kg N</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Red clover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10 409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10 202</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8 213</a:t>
                      </a:r>
                      <a:endParaRPr lang="sv-SE" sz="1600" dirty="0">
                        <a:effectLst/>
                        <a:latin typeface="+mn-lt"/>
                        <a:ea typeface="Calibri"/>
                      </a:endParaRPr>
                    </a:p>
                  </a:txBody>
                  <a:tcPr marL="44450" marR="44450" marT="0" marB="0"/>
                </a:tc>
                <a:extLst>
                  <a:ext uri="{0D108BD9-81ED-4DB2-BD59-A6C34878D82A}">
                    <a16:rowId xmlns:a16="http://schemas.microsoft.com/office/drawing/2014/main" val="10005"/>
                  </a:ext>
                </a:extLst>
              </a:tr>
              <a:tr h="495992">
                <a:tc>
                  <a:txBody>
                    <a:bodyPr/>
                    <a:lstStyle/>
                    <a:p>
                      <a:pPr algn="just">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White clover</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9 920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10 246</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8 619</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8 565</a:t>
                      </a:r>
                      <a:endParaRPr lang="sv-SE" sz="1600" dirty="0">
                        <a:effectLst/>
                        <a:latin typeface="+mn-lt"/>
                        <a:ea typeface="Calibri"/>
                      </a:endParaRPr>
                    </a:p>
                  </a:txBody>
                  <a:tcPr marL="44450" marR="44450" marT="0" marB="0"/>
                </a:tc>
                <a:extLst>
                  <a:ext uri="{0D108BD9-81ED-4DB2-BD59-A6C34878D82A}">
                    <a16:rowId xmlns:a16="http://schemas.microsoft.com/office/drawing/2014/main" val="10006"/>
                  </a:ext>
                </a:extLst>
              </a:tr>
            </a:tbl>
          </a:graphicData>
        </a:graphic>
      </p:graphicFrame>
      <p:sp>
        <p:nvSpPr>
          <p:cNvPr id="20" name="textruta 19"/>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and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mms_img101614328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0911" y="1368201"/>
            <a:ext cx="2006505" cy="35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79981" y="5056407"/>
            <a:ext cx="240260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Root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rot is the major obstacle to more long-lived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red clover swards</a:t>
            </a:r>
            <a:endPar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1" name="textruta 10"/>
          <p:cNvSpPr txBox="1"/>
          <p:nvPr/>
        </p:nvSpPr>
        <p:spPr>
          <a:xfrm>
            <a:off x="6742008" y="4661493"/>
            <a:ext cx="230646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Ann-Charlotte </a:t>
            </a:r>
            <a:r>
              <a:rPr kumimoji="0" lang="sv-SE" sz="1000" b="1" i="0" u="none" strike="noStrike" kern="1200" cap="none" spc="0" normalizeH="0" baseline="0" noProof="0" dirty="0" err="1" smtClean="0">
                <a:ln>
                  <a:noFill/>
                </a:ln>
                <a:solidFill>
                  <a:prstClr val="white"/>
                </a:solidFill>
                <a:effectLst/>
                <a:uLnTx/>
                <a:uFillTx/>
                <a:latin typeface="Calibri"/>
                <a:ea typeface="+mn-ea"/>
                <a:cs typeface="+mn-cs"/>
              </a:rPr>
              <a:t>Wallenhammar</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343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sp>
        <p:nvSpPr>
          <p:cNvPr id="2" name="Tijdelijke aanduiding voor tekst 1"/>
          <p:cNvSpPr>
            <a:spLocks noGrp="1"/>
          </p:cNvSpPr>
          <p:nvPr>
            <p:ph type="body" sz="quarter" idx="4294967295"/>
          </p:nvPr>
        </p:nvSpPr>
        <p:spPr>
          <a:xfrm>
            <a:off x="914400" y="1706353"/>
            <a:ext cx="3921125" cy="449263"/>
          </a:xfrm>
          <a:prstGeom prst="rect">
            <a:avLst/>
          </a:prstGeom>
        </p:spPr>
        <p:txBody>
          <a:bodyPr/>
          <a:lstStyle/>
          <a:p>
            <a:pPr marL="0" indent="0">
              <a:buNone/>
            </a:pPr>
            <a:r>
              <a:rPr lang="nl-NL" dirty="0" smtClean="0"/>
              <a:t>Sweden</a:t>
            </a:r>
            <a:endParaRPr lang="nl-NL" dirty="0"/>
          </a:p>
        </p:txBody>
      </p:sp>
    </p:spTree>
    <p:extLst>
      <p:ext uri="{BB962C8B-B14F-4D97-AF65-F5344CB8AC3E}">
        <p14:creationId xmlns:p14="http://schemas.microsoft.com/office/powerpoint/2010/main" val="41560236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6728" y="314845"/>
            <a:ext cx="6666807" cy="1196997"/>
          </a:xfrm>
        </p:spPr>
        <p:txBody>
          <a:bodyPr/>
          <a:lstStyle/>
          <a:p>
            <a:r>
              <a:rPr lang="en-US" sz="2400" dirty="0" smtClean="0">
                <a:solidFill>
                  <a:schemeClr val="tx1"/>
                </a:solidFill>
                <a:latin typeface="+mn-lt"/>
              </a:rPr>
              <a:t>Can </a:t>
            </a:r>
            <a:r>
              <a:rPr lang="en-US" sz="2400" dirty="0">
                <a:solidFill>
                  <a:schemeClr val="tx1"/>
                </a:solidFill>
                <a:latin typeface="+mn-lt"/>
              </a:rPr>
              <a:t>white clover </a:t>
            </a:r>
            <a:r>
              <a:rPr lang="en-US" sz="2400" dirty="0" smtClean="0">
                <a:solidFill>
                  <a:schemeClr val="tx1"/>
                </a:solidFill>
                <a:latin typeface="+mn-lt"/>
              </a:rPr>
              <a:t>be </a:t>
            </a:r>
            <a:r>
              <a:rPr lang="en-US" sz="2400" dirty="0">
                <a:solidFill>
                  <a:schemeClr val="tx1"/>
                </a:solidFill>
                <a:latin typeface="+mn-lt"/>
              </a:rPr>
              <a:t>recommended in areas with less intense production </a:t>
            </a:r>
            <a:r>
              <a:rPr lang="en-US" sz="2400" dirty="0" smtClean="0">
                <a:solidFill>
                  <a:schemeClr val="tx1"/>
                </a:solidFill>
                <a:latin typeface="+mn-lt"/>
              </a:rPr>
              <a:t>due </a:t>
            </a:r>
            <a:r>
              <a:rPr lang="en-US" sz="2400" dirty="0">
                <a:solidFill>
                  <a:schemeClr val="tx1"/>
                </a:solidFill>
                <a:latin typeface="+mn-lt"/>
              </a:rPr>
              <a:t>to farming tradition and </a:t>
            </a:r>
            <a:r>
              <a:rPr lang="en-US" sz="2400" dirty="0" smtClean="0">
                <a:solidFill>
                  <a:schemeClr val="tx1"/>
                </a:solidFill>
                <a:latin typeface="+mn-lt"/>
              </a:rPr>
              <a:t>climate conditions?</a:t>
            </a:r>
            <a:endParaRPr lang="es-ES" sz="2400" dirty="0">
              <a:solidFill>
                <a:schemeClr val="tx1"/>
              </a:solidFill>
              <a:latin typeface="+mn-lt"/>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194" y="1537023"/>
            <a:ext cx="5133425" cy="380867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845090" y="5493274"/>
            <a:ext cx="3293773"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RC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red clover, WC = white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clover</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 cuts/year, 3C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3 cuts/year</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N0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N1 = 100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Grasses </a:t>
            </a:r>
            <a:r>
              <a:rPr kumimoji="0" lang="en-US" altLang="sv-SE" sz="1400" b="0" i="0" u="none" strike="noStrike" kern="1200" cap="none" spc="0" normalizeH="0" baseline="0" noProof="0" dirty="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timothy and </a:t>
            </a:r>
            <a:r>
              <a:rPr kumimoji="0" lang="en-US" altLang="sv-SE" sz="1400" b="0" i="0" u="none" strike="noStrike" kern="1200" cap="none" spc="0" normalizeH="0" baseline="0" noProof="0" dirty="0">
                <a:ln>
                  <a:noFill/>
                </a:ln>
                <a:solidFill>
                  <a:prstClr val="black"/>
                </a:solidFill>
                <a:effectLst/>
                <a:uLnTx/>
                <a:uFillTx/>
                <a:latin typeface="Calibri" pitchFamily="34" charset="0"/>
                <a:ea typeface="+mn-ea"/>
                <a:cs typeface="Times New Roman" panose="02020603050405020304" pitchFamily="18" charset="0"/>
              </a:rPr>
              <a:t>meadow </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fescue</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N = 11</a:t>
            </a:r>
            <a:endParaRPr kumimoji="0" lang="en-US" altLang="sv-SE" sz="1400" b="0" i="0" u="none" strike="noStrike" kern="1200" cap="none" spc="0" normalizeH="0" baseline="30000" noProof="0" dirty="0" smtClean="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5685780" y="1740205"/>
            <a:ext cx="3128924" cy="391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T</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wo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cuts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gave higher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total yields than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three</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Digestible energy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was lower with two cuts than with three</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On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average, the difference between red and white clover yield was small, but in the third year unfertilised white clover yielded more than unfertilised red clover </a:t>
            </a: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Rektangel 3"/>
          <p:cNvSpPr/>
          <p:nvPr/>
        </p:nvSpPr>
        <p:spPr>
          <a:xfrm>
            <a:off x="6625701" y="6410614"/>
            <a:ext cx="2325637"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a:ln>
                  <a:noFill/>
                </a:ln>
                <a:solidFill>
                  <a:prstClr val="black"/>
                </a:solidFill>
                <a:effectLst/>
                <a:uLnTx/>
                <a:uFillTx/>
                <a:latin typeface="Calibri"/>
                <a:ea typeface="+mn-ea"/>
                <a:cs typeface="+mn-cs"/>
              </a:rPr>
              <a:t>Nilsdotter</a:t>
            </a:r>
            <a:r>
              <a:rPr kumimoji="0" lang="en-GB" sz="1400" b="0" i="0" u="none" strike="noStrike" kern="1200" cap="none" spc="0" normalizeH="0" baseline="0" noProof="0" dirty="0">
                <a:ln>
                  <a:noFill/>
                </a:ln>
                <a:solidFill>
                  <a:prstClr val="black"/>
                </a:solidFill>
                <a:effectLst/>
                <a:uLnTx/>
                <a:uFillTx/>
                <a:latin typeface="Calibri"/>
                <a:ea typeface="+mn-ea"/>
                <a:cs typeface="+mn-cs"/>
              </a:rPr>
              <a:t>-Linde </a:t>
            </a:r>
            <a:r>
              <a:rPr kumimoji="0" lang="en-GB" sz="1400" b="0" i="1" u="none" strike="noStrike" kern="1200" cap="none" spc="0" normalizeH="0" baseline="0" noProof="0" dirty="0">
                <a:ln>
                  <a:noFill/>
                </a:ln>
                <a:solidFill>
                  <a:prstClr val="black"/>
                </a:solidFill>
                <a:effectLst/>
                <a:uLnTx/>
                <a:uFillTx/>
                <a:latin typeface="Calibri"/>
                <a:ea typeface="+mn-ea"/>
                <a:cs typeface="+mn-cs"/>
              </a:rPr>
              <a:t>et al</a:t>
            </a:r>
            <a:r>
              <a:rPr kumimoji="0" lang="en-GB" sz="1400" b="0" i="0" u="none" strike="noStrike" kern="1200" cap="none" spc="0" normalizeH="0" baseline="0" noProof="0" dirty="0">
                <a:ln>
                  <a:noFill/>
                </a:ln>
                <a:solidFill>
                  <a:prstClr val="black"/>
                </a:solidFill>
                <a:effectLst/>
                <a:uLnTx/>
                <a:uFillTx/>
                <a:latin typeface="Calibri"/>
                <a:ea typeface="+mn-ea"/>
                <a:cs typeface="+mn-cs"/>
              </a:rPr>
              <a:t>., 2002)</a:t>
            </a:r>
            <a:endParaRPr kumimoji="0" lang="en-US" alt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4813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6854"/>
            <a:ext cx="6864023" cy="1196997"/>
          </a:xfrm>
        </p:spPr>
        <p:txBody>
          <a:bodyPr/>
          <a:lstStyle/>
          <a:p>
            <a:r>
              <a:rPr lang="en-US" sz="2400" dirty="0">
                <a:solidFill>
                  <a:schemeClr val="tx1"/>
                </a:solidFill>
                <a:latin typeface="+mn-lt"/>
              </a:rPr>
              <a:t>With the arrival of intensive harvesting systems </a:t>
            </a:r>
            <a:r>
              <a:rPr lang="en-US" sz="2400" dirty="0" smtClean="0">
                <a:solidFill>
                  <a:schemeClr val="tx1"/>
                </a:solidFill>
                <a:latin typeface="+mn-lt"/>
              </a:rPr>
              <a:t>and more </a:t>
            </a:r>
            <a:r>
              <a:rPr lang="en-US" sz="2400" dirty="0">
                <a:solidFill>
                  <a:schemeClr val="tx1"/>
                </a:solidFill>
                <a:latin typeface="+mn-lt"/>
              </a:rPr>
              <a:t>white clover </a:t>
            </a:r>
            <a:r>
              <a:rPr lang="en-US" sz="2400" dirty="0" smtClean="0">
                <a:solidFill>
                  <a:schemeClr val="tx1"/>
                </a:solidFill>
                <a:latin typeface="+mn-lt"/>
              </a:rPr>
              <a:t>in silage leys, </a:t>
            </a:r>
            <a:r>
              <a:rPr lang="en-US" sz="2400" dirty="0">
                <a:solidFill>
                  <a:schemeClr val="tx1"/>
                </a:solidFill>
                <a:latin typeface="+mn-lt"/>
              </a:rPr>
              <a:t>ryegrasses have become more </a:t>
            </a:r>
            <a:r>
              <a:rPr lang="en-US" sz="2400" dirty="0" smtClean="0">
                <a:solidFill>
                  <a:schemeClr val="tx1"/>
                </a:solidFill>
                <a:latin typeface="+mn-lt"/>
              </a:rPr>
              <a:t>interesting</a:t>
            </a:r>
            <a:endParaRPr lang="es-ES" sz="2400" dirty="0">
              <a:solidFill>
                <a:schemeClr val="tx1"/>
              </a:solidFill>
              <a:latin typeface="+mn-lt"/>
            </a:endParaRPr>
          </a:p>
        </p:txBody>
      </p:sp>
      <p:sp>
        <p:nvSpPr>
          <p:cNvPr id="4" name="Rectangle 7"/>
          <p:cNvSpPr>
            <a:spLocks noChangeArrowheads="1"/>
          </p:cNvSpPr>
          <p:nvPr/>
        </p:nvSpPr>
        <p:spPr bwMode="auto">
          <a:xfrm>
            <a:off x="613075" y="2040725"/>
            <a:ext cx="768783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These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species are not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as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prevalent in Scandinavia as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farther south because their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longevity is more or less restricted depending on climate conditions, with winter kill always a threat </a:t>
            </a:r>
            <a:endPar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Perennial ryegrass is only recommended in the southern third of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Sweden</a:t>
            </a:r>
          </a:p>
        </p:txBody>
      </p:sp>
      <p:pic>
        <p:nvPicPr>
          <p:cNvPr id="6" name="Bildobjekt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192" y="3874954"/>
            <a:ext cx="3862317" cy="2896738"/>
          </a:xfrm>
          <a:prstGeom prst="rect">
            <a:avLst/>
          </a:prstGeom>
          <a:ln>
            <a:noFill/>
          </a:ln>
          <a:effectLst>
            <a:outerShdw blurRad="292100" dist="139700" dir="2700000" algn="tl" rotWithShape="0">
              <a:srgbClr val="333333">
                <a:alpha val="65000"/>
              </a:srgbClr>
            </a:outerShdw>
          </a:effectLst>
        </p:spPr>
      </p:pic>
      <p:sp>
        <p:nvSpPr>
          <p:cNvPr id="7" name="textruta 6"/>
          <p:cNvSpPr txBox="1"/>
          <p:nvPr/>
        </p:nvSpPr>
        <p:spPr>
          <a:xfrm>
            <a:off x="6064134" y="654381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30440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5011" y="398761"/>
            <a:ext cx="7179207" cy="1317797"/>
          </a:xfrm>
        </p:spPr>
        <p:txBody>
          <a:bodyPr/>
          <a:lstStyle/>
          <a:p>
            <a:r>
              <a:rPr lang="en-US" sz="2400" dirty="0">
                <a:solidFill>
                  <a:schemeClr val="tx1"/>
                </a:solidFill>
                <a:latin typeface="+mn-lt"/>
              </a:rPr>
              <a:t>Late autumn cutting was tested as a </a:t>
            </a:r>
            <a:r>
              <a:rPr lang="en-US" sz="2400" dirty="0" smtClean="0">
                <a:solidFill>
                  <a:schemeClr val="tx1"/>
                </a:solidFill>
                <a:latin typeface="+mn-lt"/>
              </a:rPr>
              <a:t>way </a:t>
            </a:r>
            <a:r>
              <a:rPr lang="en-US" sz="2400" dirty="0">
                <a:solidFill>
                  <a:schemeClr val="tx1"/>
                </a:solidFill>
                <a:latin typeface="+mn-lt"/>
              </a:rPr>
              <a:t>to reduce damage caused by e.g. snow </a:t>
            </a:r>
            <a:r>
              <a:rPr lang="en-US" sz="2400" dirty="0" err="1">
                <a:solidFill>
                  <a:schemeClr val="tx1"/>
                </a:solidFill>
                <a:latin typeface="+mn-lt"/>
              </a:rPr>
              <a:t>mould</a:t>
            </a:r>
            <a:r>
              <a:rPr lang="en-US" sz="2400" dirty="0">
                <a:solidFill>
                  <a:schemeClr val="tx1"/>
                </a:solidFill>
                <a:latin typeface="+mn-lt"/>
              </a:rPr>
              <a:t> (</a:t>
            </a:r>
            <a:r>
              <a:rPr lang="en-US" sz="2400" i="1" dirty="0">
                <a:solidFill>
                  <a:schemeClr val="tx1"/>
                </a:solidFill>
                <a:latin typeface="+mn-lt"/>
              </a:rPr>
              <a:t>Fusarium </a:t>
            </a:r>
            <a:r>
              <a:rPr lang="en-US" sz="2400" i="1" dirty="0" err="1">
                <a:solidFill>
                  <a:schemeClr val="tx1"/>
                </a:solidFill>
                <a:latin typeface="+mn-lt"/>
              </a:rPr>
              <a:t>nivale</a:t>
            </a:r>
            <a:r>
              <a:rPr lang="en-US" sz="2400" dirty="0">
                <a:solidFill>
                  <a:schemeClr val="tx1"/>
                </a:solidFill>
                <a:latin typeface="+mn-lt"/>
              </a:rPr>
              <a:t>) and thus improve winter survival in perennial ryegrass</a:t>
            </a:r>
          </a:p>
        </p:txBody>
      </p:sp>
      <p:graphicFrame>
        <p:nvGraphicFramePr>
          <p:cNvPr id="3" name="Tabell 2"/>
          <p:cNvGraphicFramePr>
            <a:graphicFrameLocks noGrp="1"/>
          </p:cNvGraphicFramePr>
          <p:nvPr>
            <p:extLst/>
          </p:nvPr>
        </p:nvGraphicFramePr>
        <p:xfrm>
          <a:off x="654019" y="2579815"/>
          <a:ext cx="8302271" cy="2225040"/>
        </p:xfrm>
        <a:graphic>
          <a:graphicData uri="http://schemas.openxmlformats.org/drawingml/2006/table">
            <a:tbl>
              <a:tblPr firstRow="1" firstCol="1" bandRow="1">
                <a:tableStyleId>{F5AB1C69-6EDB-4FF4-983F-18BD219EF322}</a:tableStyleId>
              </a:tblPr>
              <a:tblGrid>
                <a:gridCol w="2501973">
                  <a:extLst>
                    <a:ext uri="{9D8B030D-6E8A-4147-A177-3AD203B41FA5}">
                      <a16:colId xmlns:a16="http://schemas.microsoft.com/office/drawing/2014/main" val="20000"/>
                    </a:ext>
                  </a:extLst>
                </a:gridCol>
                <a:gridCol w="887104">
                  <a:extLst>
                    <a:ext uri="{9D8B030D-6E8A-4147-A177-3AD203B41FA5}">
                      <a16:colId xmlns:a16="http://schemas.microsoft.com/office/drawing/2014/main" val="20001"/>
                    </a:ext>
                  </a:extLst>
                </a:gridCol>
                <a:gridCol w="1064525">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1078174">
                  <a:extLst>
                    <a:ext uri="{9D8B030D-6E8A-4147-A177-3AD203B41FA5}">
                      <a16:colId xmlns:a16="http://schemas.microsoft.com/office/drawing/2014/main" val="20004"/>
                    </a:ext>
                  </a:extLst>
                </a:gridCol>
                <a:gridCol w="286603">
                  <a:extLst>
                    <a:ext uri="{9D8B030D-6E8A-4147-A177-3AD203B41FA5}">
                      <a16:colId xmlns:a16="http://schemas.microsoft.com/office/drawing/2014/main" val="20005"/>
                    </a:ext>
                  </a:extLst>
                </a:gridCol>
                <a:gridCol w="1569492">
                  <a:extLst>
                    <a:ext uri="{9D8B030D-6E8A-4147-A177-3AD203B41FA5}">
                      <a16:colId xmlns:a16="http://schemas.microsoft.com/office/drawing/2014/main" val="20006"/>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6">
                  <a:txBody>
                    <a:bodyPr/>
                    <a:lstStyle/>
                    <a:p>
                      <a:pPr algn="ctr">
                        <a:spcAft>
                          <a:spcPts val="0"/>
                        </a:spcAft>
                      </a:pPr>
                      <a:r>
                        <a:rPr lang="en-US" dirty="0" smtClean="0"/>
                        <a:t>Yield, 10</a:t>
                      </a:r>
                      <a:r>
                        <a:rPr lang="en-US" baseline="30000" dirty="0" smtClean="0"/>
                        <a:t>3</a:t>
                      </a:r>
                      <a:r>
                        <a:rPr lang="en-US" dirty="0" smtClean="0"/>
                        <a:t> kg </a:t>
                      </a:r>
                      <a:r>
                        <a:rPr lang="en-GB" sz="1800" dirty="0" smtClean="0">
                          <a:effectLst/>
                        </a:rPr>
                        <a:t>DM/ha</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4">
                  <a:txBody>
                    <a:bodyPr/>
                    <a:lstStyle/>
                    <a:p>
                      <a:pPr algn="ctr">
                        <a:spcAft>
                          <a:spcPts val="0"/>
                        </a:spcAft>
                      </a:pPr>
                      <a:r>
                        <a:rPr lang="en-GB" sz="1800" dirty="0">
                          <a:effectLst/>
                        </a:rPr>
                        <a:t>2nd year</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3rd year</a:t>
                      </a:r>
                      <a:endParaRPr lang="sv-SE" sz="1800" dirty="0">
                        <a:effectLst/>
                        <a:latin typeface="+mn-lt"/>
                        <a:ea typeface="Calibri"/>
                      </a:endParaRPr>
                    </a:p>
                  </a:txBody>
                  <a:tcPr marL="44450" marR="44450" marT="0" marB="0"/>
                </a:tc>
                <a:extLst>
                  <a:ext uri="{0D108BD9-81ED-4DB2-BD59-A6C34878D82A}">
                    <a16:rowId xmlns:a16="http://schemas.microsoft.com/office/drawing/2014/main" val="10001"/>
                  </a:ext>
                </a:extLst>
              </a:tr>
              <a:tr h="370840">
                <a:tc>
                  <a:txBody>
                    <a:bodyPr/>
                    <a:lstStyle/>
                    <a:p>
                      <a:pPr algn="just">
                        <a:spcAft>
                          <a:spcPts val="0"/>
                        </a:spcAft>
                      </a:pPr>
                      <a:r>
                        <a:rPr lang="en-GB" sz="1800" dirty="0">
                          <a:effectLst/>
                        </a:rPr>
                        <a:t>Treatment</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1st cut</a:t>
                      </a:r>
                      <a:endParaRPr lang="sv-SE" sz="1800">
                        <a:effectLst/>
                        <a:latin typeface="+mn-lt"/>
                        <a:ea typeface="Calibri"/>
                      </a:endParaRPr>
                    </a:p>
                  </a:txBody>
                  <a:tcPr marL="44450" marR="44450" marT="0" marB="0"/>
                </a:tc>
                <a:tc>
                  <a:txBody>
                    <a:bodyPr/>
                    <a:lstStyle/>
                    <a:p>
                      <a:pPr algn="just">
                        <a:spcAft>
                          <a:spcPts val="0"/>
                        </a:spcAft>
                      </a:pPr>
                      <a:r>
                        <a:rPr lang="en-GB" sz="1800" dirty="0">
                          <a:effectLst/>
                        </a:rPr>
                        <a:t>2nd cut</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3rd cut</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Total yield</a:t>
                      </a:r>
                      <a:endParaRPr lang="sv-SE" sz="1800">
                        <a:effectLst/>
                        <a:latin typeface="+mn-lt"/>
                        <a:ea typeface="Calibri"/>
                      </a:endParaRPr>
                    </a:p>
                  </a:txBody>
                  <a:tcPr marL="44450" marR="44450" marT="0" marB="0"/>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1st cut</a:t>
                      </a:r>
                      <a:endParaRPr lang="sv-SE" sz="1800" dirty="0">
                        <a:effectLst/>
                        <a:latin typeface="+mn-lt"/>
                        <a:ea typeface="Calibri"/>
                      </a:endParaRPr>
                    </a:p>
                  </a:txBody>
                  <a:tcPr marL="44450" marR="44450" marT="0" marB="0"/>
                </a:tc>
                <a:extLst>
                  <a:ext uri="{0D108BD9-81ED-4DB2-BD59-A6C34878D82A}">
                    <a16:rowId xmlns:a16="http://schemas.microsoft.com/office/drawing/2014/main" val="10002"/>
                  </a:ext>
                </a:extLst>
              </a:tr>
              <a:tr h="370840">
                <a:tc>
                  <a:txBody>
                    <a:bodyPr/>
                    <a:lstStyle/>
                    <a:p>
                      <a:pPr algn="just">
                        <a:spcAft>
                          <a:spcPts val="0"/>
                        </a:spcAft>
                      </a:pPr>
                      <a:r>
                        <a:rPr lang="en-GB" sz="1800" dirty="0">
                          <a:effectLst/>
                        </a:rPr>
                        <a:t>With late autumn cut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3.31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1.94</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2.56</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7.81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2.40</a:t>
                      </a:r>
                      <a:endParaRPr lang="sv-SE" sz="1800" dirty="0">
                        <a:effectLst/>
                        <a:latin typeface="+mn-lt"/>
                        <a:ea typeface="Calibri"/>
                      </a:endParaRPr>
                    </a:p>
                  </a:txBody>
                  <a:tcPr marL="44450" marR="44450" marT="0" marB="0"/>
                </a:tc>
                <a:extLst>
                  <a:ext uri="{0D108BD9-81ED-4DB2-BD59-A6C34878D82A}">
                    <a16:rowId xmlns:a16="http://schemas.microsoft.com/office/drawing/2014/main" val="10003"/>
                  </a:ext>
                </a:extLst>
              </a:tr>
              <a:tr h="370840">
                <a:tc>
                  <a:txBody>
                    <a:bodyPr/>
                    <a:lstStyle/>
                    <a:p>
                      <a:pPr algn="just">
                        <a:spcAft>
                          <a:spcPts val="0"/>
                        </a:spcAft>
                      </a:pPr>
                      <a:r>
                        <a:rPr lang="en-GB" sz="1800" dirty="0">
                          <a:effectLst/>
                        </a:rPr>
                        <a:t>Without late autumn cut</a:t>
                      </a:r>
                      <a:endParaRPr lang="sv-SE" sz="1800" dirty="0">
                        <a:effectLst/>
                        <a:latin typeface="+mn-lt"/>
                        <a:ea typeface="Calibri"/>
                      </a:endParaRPr>
                    </a:p>
                  </a:txBody>
                  <a:tcPr marL="44450" marR="44450" marT="0" marB="0"/>
                </a:tc>
                <a:tc>
                  <a:txBody>
                    <a:bodyPr/>
                    <a:lstStyle/>
                    <a:p>
                      <a:pPr algn="ctr">
                        <a:spcAft>
                          <a:spcPts val="0"/>
                        </a:spcAft>
                      </a:pPr>
                      <a:r>
                        <a:rPr lang="en-GB" sz="1800">
                          <a:effectLst/>
                        </a:rPr>
                        <a:t>4.46</a:t>
                      </a:r>
                      <a:endParaRPr lang="sv-SE" sz="1800">
                        <a:effectLst/>
                        <a:latin typeface="+mn-lt"/>
                        <a:ea typeface="Calibri"/>
                      </a:endParaRPr>
                    </a:p>
                  </a:txBody>
                  <a:tcPr marL="44450" marR="44450" marT="0" marB="0"/>
                </a:tc>
                <a:tc>
                  <a:txBody>
                    <a:bodyPr/>
                    <a:lstStyle/>
                    <a:p>
                      <a:pPr algn="ctr">
                        <a:spcAft>
                          <a:spcPts val="0"/>
                        </a:spcAft>
                      </a:pPr>
                      <a:r>
                        <a:rPr lang="en-GB" sz="1800">
                          <a:effectLst/>
                        </a:rPr>
                        <a:t>1.92</a:t>
                      </a:r>
                      <a:endParaRPr lang="sv-SE" sz="1800">
                        <a:effectLst/>
                        <a:latin typeface="+mn-lt"/>
                        <a:ea typeface="Calibri"/>
                      </a:endParaRPr>
                    </a:p>
                  </a:txBody>
                  <a:tcPr marL="44450" marR="44450" marT="0" marB="0"/>
                </a:tc>
                <a:tc>
                  <a:txBody>
                    <a:bodyPr/>
                    <a:lstStyle/>
                    <a:p>
                      <a:pPr algn="ctr">
                        <a:spcAft>
                          <a:spcPts val="0"/>
                        </a:spcAft>
                      </a:pPr>
                      <a:r>
                        <a:rPr lang="en-GB" sz="1800" dirty="0">
                          <a:effectLst/>
                        </a:rPr>
                        <a:t>2.71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9.11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3.25</a:t>
                      </a:r>
                      <a:endParaRPr lang="sv-SE" sz="1800" dirty="0">
                        <a:effectLst/>
                        <a:latin typeface="+mn-lt"/>
                        <a:ea typeface="Calibri"/>
                      </a:endParaRPr>
                    </a:p>
                  </a:txBody>
                  <a:tcPr marL="44450" marR="44450" marT="0" marB="0"/>
                </a:tc>
                <a:extLst>
                  <a:ext uri="{0D108BD9-81ED-4DB2-BD59-A6C34878D82A}">
                    <a16:rowId xmlns:a16="http://schemas.microsoft.com/office/drawing/2014/main" val="10004"/>
                  </a:ext>
                </a:extLst>
              </a:tr>
              <a:tr h="370840">
                <a:tc>
                  <a:txBody>
                    <a:bodyPr/>
                    <a:lstStyle/>
                    <a:p>
                      <a:pPr algn="just">
                        <a:spcAft>
                          <a:spcPts val="0"/>
                        </a:spcAft>
                      </a:pPr>
                      <a:r>
                        <a:rPr lang="en-GB" sz="1800" dirty="0">
                          <a:effectLst/>
                        </a:rPr>
                        <a:t>Significance</a:t>
                      </a:r>
                      <a:endParaRPr lang="sv-SE" sz="1800" dirty="0">
                        <a:effectLst/>
                        <a:latin typeface="+mn-lt"/>
                        <a:ea typeface="Calibri"/>
                      </a:endParaRPr>
                    </a:p>
                  </a:txBody>
                  <a:tcPr marL="44450" marR="44450" marT="0" marB="0"/>
                </a:tc>
                <a:tc>
                  <a:txBody>
                    <a:bodyPr/>
                    <a:lstStyle/>
                    <a:p>
                      <a:pPr algn="ctr">
                        <a:spcAft>
                          <a:spcPts val="0"/>
                        </a:spcAft>
                      </a:pPr>
                      <a:r>
                        <a:rPr lang="en-GB" sz="1800">
                          <a:effectLst/>
                        </a:rPr>
                        <a:t>**</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extLst>
                  <a:ext uri="{0D108BD9-81ED-4DB2-BD59-A6C34878D82A}">
                    <a16:rowId xmlns:a16="http://schemas.microsoft.com/office/drawing/2014/main" val="10005"/>
                  </a:ext>
                </a:extLst>
              </a:tr>
            </a:tbl>
          </a:graphicData>
        </a:graphic>
      </p:graphicFrame>
      <p:sp>
        <p:nvSpPr>
          <p:cNvPr id="4" name="Rectangle 7"/>
          <p:cNvSpPr>
            <a:spLocks noChangeArrowheads="1"/>
          </p:cNvSpPr>
          <p:nvPr/>
        </p:nvSpPr>
        <p:spPr bwMode="auto">
          <a:xfrm>
            <a:off x="654020" y="4890472"/>
            <a:ext cx="8489979" cy="161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Cutting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as late as possible before cessation of growth significantly reduced the following spring yield by about 25% in both the second and third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year</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N</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o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residual effect of late autumn cutting on subsequent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cuts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yegrass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still has problems with winter kill and remains a minority grass in Swedish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leys</a:t>
            </a:r>
            <a:endPar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Rektangel 4"/>
          <p:cNvSpPr/>
          <p:nvPr/>
        </p:nvSpPr>
        <p:spPr>
          <a:xfrm>
            <a:off x="7659984" y="6384456"/>
            <a:ext cx="1249445"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Halling</a:t>
            </a:r>
            <a:r>
              <a:rPr kumimoji="0" lang="en-US" sz="1400" b="0" i="0" u="none" strike="noStrike" kern="1200" cap="none" spc="0" normalizeH="0" baseline="0" noProof="0" dirty="0">
                <a:ln>
                  <a:noFill/>
                </a:ln>
                <a:solidFill>
                  <a:prstClr val="black"/>
                </a:solidFill>
                <a:effectLst/>
                <a:uLnTx/>
                <a:uFillTx/>
                <a:latin typeface="Calibri"/>
                <a:ea typeface="+mn-ea"/>
                <a:cs typeface="+mn-cs"/>
              </a:rPr>
              <a:t>, 1994)</a:t>
            </a:r>
          </a:p>
        </p:txBody>
      </p:sp>
      <p:sp>
        <p:nvSpPr>
          <p:cNvPr id="6" name="Rectangle 7"/>
          <p:cNvSpPr>
            <a:spLocks noChangeArrowheads="1"/>
          </p:cNvSpPr>
          <p:nvPr/>
        </p:nvSpPr>
        <p:spPr bwMode="auto">
          <a:xfrm>
            <a:off x="558483" y="1933483"/>
            <a:ext cx="8302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Effect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of autumn cutting management on subsequent dry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matter (DM</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yield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in perennial ryegrass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(mean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different varieties) </a:t>
            </a:r>
            <a:endPar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4206098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31316"/>
          </a:xfrm>
        </p:spPr>
        <p:txBody>
          <a:bodyPr/>
          <a:lstStyle/>
          <a:p>
            <a:r>
              <a:rPr lang="en-US" sz="2400" dirty="0" smtClean="0">
                <a:solidFill>
                  <a:schemeClr val="tx1"/>
                </a:solidFill>
                <a:latin typeface="+mn-lt"/>
              </a:rPr>
              <a:t>Trends for the future</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50658" y="1451240"/>
            <a:ext cx="7387871"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There is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now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renewed interest in producing home-grown protein to replace imported protein</a:t>
            </a:r>
            <a:endParaRPr kumimoji="0" lang="sv-SE"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Deeper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knowledge about cultivation of grasses and legumes that are more tolerant to dry and/or wet conditions is important, to better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cope with future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climate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change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There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is increasing interest in species with special qualities, e.g. water-soluble carbohydrates and condensed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tannins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Studies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on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birdsfoot</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trefoil, a minor forage legume containing condensed tannins,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confirm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that it can withstand Swedish climate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conditions</a:t>
            </a: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436" y="4636827"/>
            <a:ext cx="2961563" cy="2221173"/>
          </a:xfrm>
          <a:prstGeom prst="rect">
            <a:avLst/>
          </a:prstGeom>
        </p:spPr>
      </p:pic>
      <p:sp>
        <p:nvSpPr>
          <p:cNvPr id="5" name="textruta 4"/>
          <p:cNvSpPr txBox="1"/>
          <p:nvPr/>
        </p:nvSpPr>
        <p:spPr>
          <a:xfrm>
            <a:off x="7474202" y="660096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06847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112132"/>
            <a:ext cx="6439227" cy="1430066"/>
          </a:xfrm>
        </p:spPr>
        <p:txBody>
          <a:bodyPr/>
          <a:lstStyle/>
          <a:p>
            <a:r>
              <a:rPr lang="en-US" sz="2400" dirty="0" smtClean="0">
                <a:solidFill>
                  <a:schemeClr val="tx1"/>
                </a:solidFill>
                <a:latin typeface="+mn-lt"/>
              </a:rPr>
              <a:t>Milk </a:t>
            </a:r>
            <a:r>
              <a:rPr lang="en-US" sz="2400" dirty="0">
                <a:solidFill>
                  <a:schemeClr val="tx1"/>
                </a:solidFill>
                <a:latin typeface="+mn-lt"/>
              </a:rPr>
              <a:t>yield and milk composition for dairy cows fed</a:t>
            </a:r>
            <a:br>
              <a:rPr lang="en-US" sz="2400" dirty="0">
                <a:solidFill>
                  <a:schemeClr val="tx1"/>
                </a:solidFill>
                <a:latin typeface="+mn-lt"/>
              </a:rPr>
            </a:br>
            <a:r>
              <a:rPr lang="en-US" sz="2400" dirty="0" err="1" smtClean="0">
                <a:solidFill>
                  <a:schemeClr val="tx1"/>
                </a:solidFill>
                <a:latin typeface="+mn-lt"/>
              </a:rPr>
              <a:t>birdsfoot</a:t>
            </a:r>
            <a:r>
              <a:rPr lang="en-US" sz="2400" dirty="0" smtClean="0">
                <a:solidFill>
                  <a:schemeClr val="tx1"/>
                </a:solidFill>
                <a:latin typeface="+mn-lt"/>
              </a:rPr>
              <a:t> trefoil-ryegrass silage </a:t>
            </a:r>
            <a:r>
              <a:rPr lang="en-US" sz="2400" dirty="0">
                <a:solidFill>
                  <a:schemeClr val="tx1"/>
                </a:solidFill>
                <a:latin typeface="+mn-lt"/>
              </a:rPr>
              <a:t>or white </a:t>
            </a:r>
            <a:r>
              <a:rPr lang="en-US" sz="2400" dirty="0" smtClean="0">
                <a:solidFill>
                  <a:schemeClr val="tx1"/>
                </a:solidFill>
                <a:latin typeface="+mn-lt"/>
              </a:rPr>
              <a:t>clover-ryegrass silage </a:t>
            </a:r>
            <a:r>
              <a:rPr lang="en-US" sz="2400" dirty="0">
                <a:solidFill>
                  <a:schemeClr val="tx1"/>
                </a:solidFill>
                <a:latin typeface="+mn-lt"/>
              </a:rPr>
              <a:t>in </a:t>
            </a:r>
            <a:r>
              <a:rPr lang="en-US" sz="2400" dirty="0" smtClean="0">
                <a:solidFill>
                  <a:schemeClr val="tx1"/>
                </a:solidFill>
                <a:latin typeface="+mn-lt"/>
              </a:rPr>
              <a:t>changeover experiments in </a:t>
            </a:r>
            <a:r>
              <a:rPr lang="en-US" sz="2400" dirty="0">
                <a:solidFill>
                  <a:schemeClr val="tx1"/>
                </a:solidFill>
                <a:latin typeface="+mn-lt"/>
              </a:rPr>
              <a:t>two consecutive years </a:t>
            </a:r>
            <a:r>
              <a:rPr lang="en-US" sz="2400" b="0" dirty="0">
                <a:solidFill>
                  <a:schemeClr val="tx1"/>
                </a:solidFill>
                <a:latin typeface="+mn-lt"/>
              </a:rPr>
              <a:t>(N = 76</a:t>
            </a:r>
            <a:r>
              <a:rPr lang="en-US" sz="2400" b="0" dirty="0" smtClean="0">
                <a:solidFill>
                  <a:schemeClr val="tx1"/>
                </a:solidFill>
                <a:latin typeface="+mn-lt"/>
              </a:rPr>
              <a:t>)</a:t>
            </a:r>
            <a:endParaRPr lang="es-ES" sz="2400" b="0" dirty="0">
              <a:solidFill>
                <a:schemeClr val="tx1"/>
              </a:solidFill>
              <a:latin typeface="+mn-lt"/>
            </a:endParaRPr>
          </a:p>
        </p:txBody>
      </p:sp>
      <p:grpSp>
        <p:nvGrpSpPr>
          <p:cNvPr id="7" name="Grupp 6"/>
          <p:cNvGrpSpPr/>
          <p:nvPr/>
        </p:nvGrpSpPr>
        <p:grpSpPr>
          <a:xfrm>
            <a:off x="656192" y="1728795"/>
            <a:ext cx="7779276" cy="3968695"/>
            <a:chOff x="912597" y="1746914"/>
            <a:chExt cx="8525932" cy="438391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597" y="1746914"/>
              <a:ext cx="6430658" cy="390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302275" y="3555990"/>
              <a:ext cx="2136254" cy="4079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Birdsfoot</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trefoil</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7318195" y="3872166"/>
              <a:ext cx="17052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White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clover</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ruta 5"/>
            <p:cNvSpPr txBox="1"/>
            <p:nvPr/>
          </p:nvSpPr>
          <p:spPr>
            <a:xfrm>
              <a:off x="1635330" y="5484876"/>
              <a:ext cx="5713155" cy="6459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Milk                     ECM                 Protein               Fat</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kg/d 	          </a:t>
              </a:r>
              <a:r>
                <a:rPr kumimoji="0" lang="sv-SE" sz="1600" b="0" i="0" u="none" strike="noStrike" kern="1200" cap="none" spc="0" normalizeH="0" baseline="0" noProof="0" dirty="0">
                  <a:ln>
                    <a:noFill/>
                  </a:ln>
                  <a:solidFill>
                    <a:prstClr val="black"/>
                  </a:solidFill>
                  <a:effectLst/>
                  <a:uLnTx/>
                  <a:uFillTx/>
                  <a:latin typeface="Calibri"/>
                  <a:ea typeface="+mn-ea"/>
                  <a:cs typeface="+mn-cs"/>
                </a:rPr>
                <a:t>kg/d </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g/kg DM		 g/kg DM	</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Rektangel 3"/>
          <p:cNvSpPr/>
          <p:nvPr/>
        </p:nvSpPr>
        <p:spPr>
          <a:xfrm>
            <a:off x="6309491" y="4693988"/>
            <a:ext cx="196880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400" b="0" i="1"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0.001</a:t>
            </a:r>
            <a:r>
              <a:rPr kumimoji="0" lang="sv-SE" sz="1400" b="0" i="0" u="none" strike="noStrike" kern="1200" cap="none" spc="0" normalizeH="0" baseline="0" noProof="0" dirty="0">
                <a:ln>
                  <a:noFill/>
                </a:ln>
                <a:solidFill>
                  <a:prstClr val="black"/>
                </a:solidFill>
                <a:effectLst/>
                <a:uLnTx/>
                <a:uFillTx/>
                <a:latin typeface="Calibri"/>
                <a:ea typeface="+mn-ea"/>
                <a:cs typeface="+mn-cs"/>
              </a:rPr>
              <a:t>; </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400" b="0" i="1"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0.10 </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ktangel 10"/>
          <p:cNvSpPr/>
          <p:nvPr/>
        </p:nvSpPr>
        <p:spPr>
          <a:xfrm>
            <a:off x="7049975" y="5294373"/>
            <a:ext cx="197381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(Eriksson </a:t>
            </a:r>
            <a:r>
              <a:rPr kumimoji="0" lang="sv-SE" sz="16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2012)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ktangel 9"/>
          <p:cNvSpPr/>
          <p:nvPr/>
        </p:nvSpPr>
        <p:spPr>
          <a:xfrm>
            <a:off x="656192" y="5953677"/>
            <a:ext cx="8324037" cy="523220"/>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 tendency for higher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milk yield and </a:t>
            </a:r>
            <a:r>
              <a:rPr kumimoji="0" lang="en-US" sz="1400" b="0" i="0" u="none" strike="noStrike" kern="1200" cap="none" spc="0" normalizeH="0" baseline="0" noProof="0" dirty="0">
                <a:ln>
                  <a:noFill/>
                </a:ln>
                <a:solidFill>
                  <a:prstClr val="black"/>
                </a:solidFill>
                <a:effectLst/>
                <a:uLnTx/>
                <a:uFillTx/>
                <a:latin typeface="Calibri"/>
                <a:ea typeface="+mn-ea"/>
                <a:cs typeface="+mn-cs"/>
              </a:rPr>
              <a:t>somewhat higher milk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protein content </a:t>
            </a:r>
            <a:r>
              <a:rPr kumimoji="0" lang="en-US" sz="1400" b="0" i="0" u="none" strike="noStrike" kern="1200" cap="none" spc="0" normalizeH="0" baseline="0" noProof="0" dirty="0">
                <a:ln>
                  <a:noFill/>
                </a:ln>
                <a:solidFill>
                  <a:prstClr val="black"/>
                </a:solidFill>
                <a:effectLst/>
                <a:uLnTx/>
                <a:uFillTx/>
                <a:latin typeface="Calibri"/>
                <a:ea typeface="+mn-ea"/>
                <a:cs typeface="+mn-cs"/>
              </a:rPr>
              <a:t>resulted in higher protein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yield with </a:t>
            </a:r>
            <a:r>
              <a:rPr kumimoji="0" lang="en-US" sz="1400" b="0" i="0" u="none" strike="noStrike" kern="1200" cap="none" spc="0" normalizeH="0" baseline="0" noProof="0" dirty="0">
                <a:ln>
                  <a:noFill/>
                </a:ln>
                <a:solidFill>
                  <a:prstClr val="black"/>
                </a:solidFill>
                <a:effectLst/>
                <a:uLnTx/>
                <a:uFillTx/>
                <a:latin typeface="Calibri"/>
                <a:ea typeface="+mn-ea"/>
                <a:cs typeface="+mn-cs"/>
              </a:rPr>
              <a:t>the </a:t>
            </a:r>
            <a:r>
              <a:rPr kumimoji="0" lang="en-US" sz="1400" b="0" i="0" u="none" strike="noStrike" kern="1200" cap="none" spc="0" normalizeH="0" baseline="0" noProof="0" dirty="0" err="1" smtClean="0">
                <a:ln>
                  <a:noFill/>
                </a:ln>
                <a:solidFill>
                  <a:prstClr val="black"/>
                </a:solidFill>
                <a:effectLst/>
                <a:uLnTx/>
                <a:uFillTx/>
                <a:latin typeface="Calibri"/>
                <a:ea typeface="+mn-ea"/>
                <a:cs typeface="+mn-cs"/>
              </a:rPr>
              <a:t>birdsfoot</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 trefoil-ryegrass silage, but </a:t>
            </a:r>
            <a:r>
              <a:rPr kumimoji="0" lang="en-US" sz="1400" b="0" i="0" u="none" strike="noStrike" kern="1200" cap="none" spc="0" normalizeH="0" baseline="0" noProof="0" dirty="0">
                <a:ln>
                  <a:noFill/>
                </a:ln>
                <a:solidFill>
                  <a:prstClr val="black"/>
                </a:solidFill>
                <a:effectLst/>
                <a:uLnTx/>
                <a:uFillTx/>
                <a:latin typeface="Calibri"/>
                <a:ea typeface="+mn-ea"/>
                <a:cs typeface="+mn-cs"/>
              </a:rPr>
              <a:t>ECM yield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did not </a:t>
            </a:r>
            <a:r>
              <a:rPr kumimoji="0" lang="en-US" sz="1400" b="0" i="0" u="none" strike="noStrike" kern="1200" cap="none" spc="0" normalizeH="0" baseline="0" noProof="0" dirty="0">
                <a:ln>
                  <a:noFill/>
                </a:ln>
                <a:solidFill>
                  <a:prstClr val="black"/>
                </a:solidFill>
                <a:effectLst/>
                <a:uLnTx/>
                <a:uFillTx/>
                <a:latin typeface="Calibri"/>
                <a:ea typeface="+mn-ea"/>
                <a:cs typeface="+mn-cs"/>
              </a:rPr>
              <a:t>differ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significantly between </a:t>
            </a:r>
            <a:r>
              <a:rPr kumimoji="0" lang="en-US" sz="1400" b="0" i="0" u="none" strike="noStrike" kern="1200" cap="none" spc="0" normalizeH="0" baseline="0" noProof="0" dirty="0">
                <a:ln>
                  <a:noFill/>
                </a:ln>
                <a:solidFill>
                  <a:prstClr val="black"/>
                </a:solidFill>
                <a:effectLst/>
                <a:uLnTx/>
                <a:uFillTx/>
                <a:latin typeface="Calibri"/>
                <a:ea typeface="+mn-ea"/>
                <a:cs typeface="+mn-cs"/>
              </a:rPr>
              <a:t>the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diets.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Bildobjekt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0358" y="3799806"/>
            <a:ext cx="1130219" cy="883731"/>
          </a:xfrm>
          <a:prstGeom prst="rect">
            <a:avLst/>
          </a:prstGeom>
        </p:spPr>
      </p:pic>
      <p:pic>
        <p:nvPicPr>
          <p:cNvPr id="16" name="Bildobjekt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265" y="2489066"/>
            <a:ext cx="1118312" cy="838734"/>
          </a:xfrm>
          <a:prstGeom prst="rect">
            <a:avLst/>
          </a:prstGeom>
        </p:spPr>
      </p:pic>
    </p:spTree>
    <p:extLst>
      <p:ext uri="{BB962C8B-B14F-4D97-AF65-F5344CB8AC3E}">
        <p14:creationId xmlns:p14="http://schemas.microsoft.com/office/powerpoint/2010/main" val="18632533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601386" y="528882"/>
            <a:ext cx="70035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How</a:t>
            </a:r>
            <a:r>
              <a:rPr kumimoji="0" lang="en-US" altLang="sv-SE" sz="24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do the new conditions influence seed selection?</a:t>
            </a:r>
          </a:p>
        </p:txBody>
      </p:sp>
      <p:sp>
        <p:nvSpPr>
          <p:cNvPr id="67587" name="Rectangle 7"/>
          <p:cNvSpPr>
            <a:spLocks noChangeArrowheads="1"/>
          </p:cNvSpPr>
          <p:nvPr/>
        </p:nvSpPr>
        <p:spPr bwMode="auto">
          <a:xfrm>
            <a:off x="611188" y="1505216"/>
            <a:ext cx="7858551"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More frequent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cutting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white clover and perennial ryegrass</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Better winter hardiness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white clover, timothy and tall fescue</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Better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fibre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quality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timothy and lucerne</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New protein sources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legumes incl. </a:t>
            </a:r>
            <a:r>
              <a:rPr kumimoji="0" lang="en-US" altLang="sv-SE" sz="2000" b="0" i="0" u="none" strike="noStrike" kern="1200" cap="none" spc="0" normalizeH="0" baseline="0" noProof="0" dirty="0" err="1">
                <a:ln>
                  <a:noFill/>
                </a:ln>
                <a:solidFill>
                  <a:srgbClr val="9BBB59"/>
                </a:solidFill>
                <a:effectLst/>
                <a:uLnTx/>
                <a:uFillTx/>
                <a:latin typeface="Calibri"/>
                <a:ea typeface="+mn-ea"/>
                <a:cs typeface="Times New Roman" panose="02020603050405020304" pitchFamily="18" charset="0"/>
              </a:rPr>
              <a:t>birdsfoot</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trefoil</a:t>
            </a:r>
          </a:p>
          <a:p>
            <a:pPr marL="0" marR="0" lvl="1" indent="0" algn="l" defTabSz="457200" rtl="0" eaLnBrk="1" fontAlgn="auto" latinLnBrk="0" hangingPunct="1">
              <a:lnSpc>
                <a:spcPct val="100000"/>
              </a:lnSpc>
              <a:spcBef>
                <a:spcPct val="20000"/>
              </a:spcBef>
              <a:spcAft>
                <a:spcPts val="0"/>
              </a:spcAft>
              <a:buClrTx/>
              <a:buSzTx/>
              <a:buFont typeface="Arial" charset="0"/>
              <a:buChar char="•"/>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Resulting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in the following trends in seed mixtures: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Timothy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Meadow fescue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Perennial ryegrass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Tall fescue</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Red clover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White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clover</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Lucerne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rPr>
              <a:t>	</a:t>
            </a:r>
          </a:p>
        </p:txBody>
      </p:sp>
      <p:cxnSp>
        <p:nvCxnSpPr>
          <p:cNvPr id="67588" name="Rak pil 10"/>
          <p:cNvCxnSpPr>
            <a:cxnSpLocks noChangeShapeType="1"/>
          </p:cNvCxnSpPr>
          <p:nvPr/>
        </p:nvCxnSpPr>
        <p:spPr bwMode="auto">
          <a:xfrm flipV="1">
            <a:off x="4560421" y="3877700"/>
            <a:ext cx="264786" cy="209761"/>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89" name="Rak pil 14"/>
          <p:cNvCxnSpPr>
            <a:cxnSpLocks noChangeShapeType="1"/>
          </p:cNvCxnSpPr>
          <p:nvPr/>
        </p:nvCxnSpPr>
        <p:spPr bwMode="auto">
          <a:xfrm>
            <a:off x="4607719" y="4196897"/>
            <a:ext cx="287337" cy="14287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0" name="Rak pil 15"/>
          <p:cNvCxnSpPr>
            <a:cxnSpLocks noChangeShapeType="1"/>
          </p:cNvCxnSpPr>
          <p:nvPr/>
        </p:nvCxnSpPr>
        <p:spPr bwMode="auto">
          <a:xfrm>
            <a:off x="4607718" y="4535090"/>
            <a:ext cx="287338"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1" name="Rak pil 17"/>
          <p:cNvCxnSpPr>
            <a:cxnSpLocks noChangeShapeType="1"/>
          </p:cNvCxnSpPr>
          <p:nvPr/>
        </p:nvCxnSpPr>
        <p:spPr bwMode="auto">
          <a:xfrm flipV="1">
            <a:off x="4520161" y="5589391"/>
            <a:ext cx="287338" cy="217487"/>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2" name="Rak pil 8"/>
          <p:cNvCxnSpPr>
            <a:cxnSpLocks noChangeShapeType="1"/>
          </p:cNvCxnSpPr>
          <p:nvPr/>
        </p:nvCxnSpPr>
        <p:spPr bwMode="auto">
          <a:xfrm>
            <a:off x="4521146" y="5301260"/>
            <a:ext cx="288925" cy="144462"/>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3" name="Rak pil 9"/>
          <p:cNvCxnSpPr>
            <a:cxnSpLocks noChangeShapeType="1"/>
          </p:cNvCxnSpPr>
          <p:nvPr/>
        </p:nvCxnSpPr>
        <p:spPr bwMode="auto">
          <a:xfrm flipV="1">
            <a:off x="4460682" y="5961534"/>
            <a:ext cx="288925"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4" name="Rak pil 11"/>
          <p:cNvCxnSpPr>
            <a:cxnSpLocks noChangeShapeType="1"/>
          </p:cNvCxnSpPr>
          <p:nvPr/>
        </p:nvCxnSpPr>
        <p:spPr bwMode="auto">
          <a:xfrm flipV="1">
            <a:off x="4560421" y="4899178"/>
            <a:ext cx="287337"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67595" name="Picture 2" descr="Blålusern 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777" y="4221163"/>
            <a:ext cx="225636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Käring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78207" y="4087461"/>
            <a:ext cx="2832857" cy="18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6864636" y="5671890"/>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ruta 14"/>
          <p:cNvSpPr txBox="1"/>
          <p:nvPr/>
        </p:nvSpPr>
        <p:spPr>
          <a:xfrm>
            <a:off x="711184" y="5692628"/>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ruta 1"/>
          <p:cNvSpPr txBox="1"/>
          <p:nvPr/>
        </p:nvSpPr>
        <p:spPr>
          <a:xfrm>
            <a:off x="2906973" y="6356351"/>
            <a:ext cx="289332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083817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5" y="444973"/>
            <a:ext cx="6439227" cy="531316"/>
          </a:xfrm>
        </p:spPr>
        <p:txBody>
          <a:bodyPr/>
          <a:lstStyle/>
          <a:p>
            <a:r>
              <a:rPr lang="en-US" sz="2400" dirty="0" smtClean="0">
                <a:solidFill>
                  <a:schemeClr val="tx1"/>
                </a:solidFill>
                <a:latin typeface="+mn-lt"/>
              </a:rPr>
              <a:t>References</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64305" y="976289"/>
            <a:ext cx="738787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Bertilsson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J. 1983. Effects of conservation method and stage of maturity upon the feeding value of forages to dairy cows. Dissertation. Swedish University of Agricultural Sciences. Department of Animal Husbandry. Report 104. Uppsala, Sweden.</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Eriksson, 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Norell</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-Linde, N. 2012. Nitrogen metabolism and milk production in dairy cows fed semi-restricted amounts of ryegrass-legume silage with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birdsfoot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trefoil (</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Lotus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corniculatus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or white clover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Trifolium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repens</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 Grass and Forage Science 67:4, 546-558.</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Halling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M.A. 1994. Effect of autumn treatment on winter survival of cultivars of perennial ryegrass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Lolium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perenne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under Swedish conditions. 8th General Proceedings of the 15th General Meeting of the European Grassland Federation.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Wageningen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The Netherlands, pp 177-180.</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Kornher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1982.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Vallskördens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storlek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kvalitet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Inverkan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av</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valltyp</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skördetid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kvävegödsling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Grass and Forage Reports 1, 5-32.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KRAV. 2018.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Regler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KRAV-</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certifierad</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produktion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utgåva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2018. KRAV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ekonomisk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förening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308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Nilsdotter</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-Linde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N., Stenberg,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Tuvesson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2002. Nutritional quality and yield of white or red clover mixed swards with two or three cuttings with and without nitrogen. Grassland Science in Europe 7, 146-147.</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Pettersson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O.,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Sundberg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Westlin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H. 2009.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Machinery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methods in forage production.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jordbruks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och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miljöteknik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Sweden. Report 377.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E.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Glimskär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2018. Grazing animals and grazing pressure in Swedish semi-natural pastures. Swedish University of Agricultural Sciences. Department of Animal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Nutrition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and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Management. Report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297, 71 pp. In Swedish.</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R. 2018. Dry matter losses from different silo structures. Proceedings of the 9th Nordic Feed Science Conference. Uppsala, Sweden, pp. 171-176.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2016. SJVFS, 2016:13 L100:6. Regulations of changes in the animal welfare ordinance SJVFS 2010:15, 1-6.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2017.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2017.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Swedish Board of Agriculture.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2018. Yearbook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of agricultural statistics 2018.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Svanäng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Frankow</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-Lindberg, B. 1994. White clover leys. Effect of nitrogen fertilisation and harvest systems.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Institutionen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växtodlingslära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51. 23 pp. With English summary</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0409397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Ireland</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39539242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2006426"/>
            <a:ext cx="3600400" cy="3600400"/>
          </a:xfrm>
        </p:spPr>
        <p:txBody>
          <a:bodyPr/>
          <a:lstStyle/>
          <a:p>
            <a:pPr algn="ctr"/>
            <a:r>
              <a:rPr lang="de-DE" sz="4400" i="1" dirty="0" smtClean="0"/>
              <a:t>Grassland in </a:t>
            </a:r>
            <a:r>
              <a:rPr lang="de-DE" sz="4400" i="1" dirty="0" err="1" smtClean="0"/>
              <a:t>Ireland</a:t>
            </a:r>
            <a:r>
              <a:rPr lang="de-DE" sz="4400" i="1" dirty="0" smtClean="0"/>
              <a:t/>
            </a:r>
            <a:br>
              <a:rPr lang="de-DE" sz="4400" i="1" dirty="0" smtClean="0"/>
            </a:br>
            <a:r>
              <a:rPr lang="de-DE" sz="4400" i="1" dirty="0" smtClean="0"/>
              <a:t>- </a:t>
            </a:r>
            <a:br>
              <a:rPr lang="de-DE" sz="4400" i="1" dirty="0" smtClean="0"/>
            </a:br>
            <a:r>
              <a:rPr lang="de-DE" sz="2000" i="1" dirty="0" smtClean="0"/>
              <a:t>Michael O‘Donovan </a:t>
            </a:r>
            <a:br>
              <a:rPr lang="de-DE" sz="2000" i="1" dirty="0" smtClean="0"/>
            </a:br>
            <a:r>
              <a:rPr lang="de-DE" sz="2000" i="1" dirty="0" smtClean="0"/>
              <a:t>&amp; Fergus Bogue</a:t>
            </a:r>
            <a:endParaRPr lang="de-DE" sz="2000" i="1" dirty="0"/>
          </a:p>
        </p:txBody>
      </p:sp>
      <p:pic>
        <p:nvPicPr>
          <p:cNvPr id="1026" name="Picture 2" descr="T:\File Transfer\Fergus Bogue\IMG_35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6109" y="1916832"/>
            <a:ext cx="4175355" cy="3779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6424" cy="10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4947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Chart 3"/>
          <p:cNvGraphicFramePr>
            <a:graphicFrameLocks/>
          </p:cNvGraphicFramePr>
          <p:nvPr>
            <p:extLst/>
          </p:nvPr>
        </p:nvGraphicFramePr>
        <p:xfrm>
          <a:off x="276514" y="572654"/>
          <a:ext cx="7999268" cy="6285345"/>
        </p:xfrm>
        <a:graphic>
          <a:graphicData uri="http://schemas.openxmlformats.org/presentationml/2006/ole">
            <mc:AlternateContent xmlns:mc="http://schemas.openxmlformats.org/markup-compatibility/2006">
              <mc:Choice xmlns:v="urn:schemas-microsoft-com:vml" Requires="v">
                <p:oleObj spid="_x0000_s2086" r:id="rId3" imgW="8602202" imgH="6584251" progId="Excel.Chart.8">
                  <p:embed/>
                </p:oleObj>
              </mc:Choice>
              <mc:Fallback>
                <p:oleObj r:id="rId3" imgW="8602202" imgH="6584251" progId="Excel.Chart.8">
                  <p:embed/>
                  <p:pic>
                    <p:nvPicPr>
                      <p:cNvPr id="61442" name="Chart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514" y="572654"/>
                        <a:ext cx="7999268" cy="6285345"/>
                      </a:xfrm>
                      <a:prstGeom prst="rect">
                        <a:avLst/>
                      </a:prstGeom>
                      <a:noFill/>
                      <a:ln>
                        <a:noFill/>
                      </a:ln>
                      <a:extLst/>
                    </p:spPr>
                  </p:pic>
                </p:oleObj>
              </mc:Fallback>
            </mc:AlternateContent>
          </a:graphicData>
        </a:graphic>
      </p:graphicFrame>
      <p:sp>
        <p:nvSpPr>
          <p:cNvPr id="61443" name="TextBox 1"/>
          <p:cNvSpPr txBox="1">
            <a:spLocks noChangeArrowheads="1"/>
          </p:cNvSpPr>
          <p:nvPr/>
        </p:nvSpPr>
        <p:spPr bwMode="auto">
          <a:xfrm>
            <a:off x="179388" y="6381750"/>
            <a:ext cx="1089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a:ln>
                  <a:noFill/>
                </a:ln>
                <a:solidFill>
                  <a:srgbClr val="000000"/>
                </a:solidFill>
                <a:effectLst/>
                <a:uLnTx/>
                <a:uFillTx/>
                <a:latin typeface="Calibri" pitchFamily="34" charset="0"/>
                <a:ea typeface="ヒラギノ角ゴ Pro W3" charset="-128"/>
                <a:cs typeface="+mn-cs"/>
              </a:rPr>
              <a:t>Source : Bord Bia</a:t>
            </a:r>
          </a:p>
        </p:txBody>
      </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992049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GB" dirty="0"/>
              <a:t>Characteristics of grassland production and utilisation in Sweden</a:t>
            </a:r>
            <a:endParaRPr lang="es-ES" dirty="0"/>
          </a:p>
        </p:txBody>
      </p:sp>
      <p:sp>
        <p:nvSpPr>
          <p:cNvPr id="3" name="Título 1"/>
          <p:cNvSpPr txBox="1">
            <a:spLocks/>
          </p:cNvSpPr>
          <p:nvPr/>
        </p:nvSpPr>
        <p:spPr>
          <a:xfrm>
            <a:off x="3801534" y="4965911"/>
            <a:ext cx="4848794" cy="1214199"/>
          </a:xfrm>
          <a:prstGeom prst="rect">
            <a:avLst/>
          </a:prstGeom>
        </p:spPr>
        <p:txBody>
          <a:bodyPr vert="horz"/>
          <a:lstStyle>
            <a:lvl1pPr algn="r" defTabSz="457200" rtl="0" eaLnBrk="1" latinLnBrk="0" hangingPunct="1">
              <a:spcBef>
                <a:spcPct val="0"/>
              </a:spcBef>
              <a:buNone/>
              <a:defRPr sz="2400" b="1" i="0" kern="1200">
                <a:solidFill>
                  <a:schemeClr val="tx1"/>
                </a:solidFill>
                <a:latin typeface="Arial"/>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Nilla</a:t>
            </a:r>
            <a:r>
              <a:rPr kumimoji="0" lang="en-GB" sz="2400" b="0" i="0" u="none" strike="noStrike" kern="1200" cap="none" spc="0" normalizeH="0" baseline="0" noProof="0" dirty="0" smtClean="0">
                <a:ln>
                  <a:noFill/>
                </a:ln>
                <a:solidFill>
                  <a:prstClr val="black"/>
                </a:solidFill>
                <a:effectLst/>
                <a:uLnTx/>
                <a:uFillTx/>
                <a:latin typeface="Arial"/>
                <a:ea typeface="+mj-ea"/>
                <a:cs typeface="Arial"/>
              </a:rPr>
              <a:t>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Nilsdotter</a:t>
            </a:r>
            <a:r>
              <a:rPr kumimoji="0" lang="en-GB" sz="2400" b="0" i="0" u="none" strike="noStrike" kern="1200" cap="none" spc="0" normalizeH="0" baseline="0" noProof="0" dirty="0" smtClean="0">
                <a:ln>
                  <a:noFill/>
                </a:ln>
                <a:solidFill>
                  <a:prstClr val="black"/>
                </a:solidFill>
                <a:effectLst/>
                <a:uLnTx/>
                <a:uFillTx/>
                <a:latin typeface="Arial"/>
                <a:ea typeface="+mj-ea"/>
                <a:cs typeface="Arial"/>
              </a:rPr>
              <a:t>-Linde</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Eva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n-GB" sz="2400" b="0" i="0" u="none" strike="noStrike" kern="1200" cap="none" spc="0" normalizeH="0" baseline="0" noProof="0" dirty="0" smtClean="0">
              <a:ln>
                <a:noFill/>
              </a:ln>
              <a:solidFill>
                <a:prstClr val="black"/>
              </a:solidFill>
              <a:effectLst/>
              <a:uLnTx/>
              <a:uFillTx/>
              <a:latin typeface="Arial"/>
              <a:ea typeface="+mj-ea"/>
              <a:cs typeface="Arial"/>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Rolf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s-ES" sz="2400" b="0" i="0" u="none" strike="noStrike" kern="1200" cap="none" spc="0" normalizeH="0" baseline="0" noProof="0" dirty="0">
              <a:ln>
                <a:noFill/>
              </a:ln>
              <a:solidFill>
                <a:prstClr val="black"/>
              </a:solidFill>
              <a:effectLst/>
              <a:uLnTx/>
              <a:uFillTx/>
              <a:latin typeface="Arial"/>
              <a:ea typeface="+mj-ea"/>
              <a:cs typeface="Arial"/>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45" y="856300"/>
            <a:ext cx="3692064" cy="2120655"/>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45" y="4650828"/>
            <a:ext cx="1529282" cy="1529282"/>
          </a:xfrm>
          <a:prstGeom prst="rect">
            <a:avLst/>
          </a:prstGeom>
        </p:spPr>
      </p:pic>
    </p:spTree>
    <p:extLst>
      <p:ext uri="{BB962C8B-B14F-4D97-AF65-F5344CB8AC3E}">
        <p14:creationId xmlns:p14="http://schemas.microsoft.com/office/powerpoint/2010/main" val="15376517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0" y="260350"/>
            <a:ext cx="7294563" cy="457200"/>
          </a:xfrm>
          <a:prstGeom prst="rect">
            <a:avLst/>
          </a:prstGeom>
        </p:spPr>
        <p:txBody>
          <a:bodyPr/>
          <a:lstStyle/>
          <a:p>
            <a:pPr algn="l"/>
            <a:r>
              <a:rPr lang="en-IE" sz="2400" dirty="0" smtClean="0">
                <a:solidFill>
                  <a:schemeClr val="tx1"/>
                </a:solidFill>
              </a:rPr>
              <a:t>The Efficiency of Agricultural Production In Ireland</a:t>
            </a:r>
          </a:p>
        </p:txBody>
      </p:sp>
      <p:graphicFrame>
        <p:nvGraphicFramePr>
          <p:cNvPr id="60419" name="Chart 6"/>
          <p:cNvGraphicFramePr>
            <a:graphicFrameLocks/>
          </p:cNvGraphicFramePr>
          <p:nvPr>
            <p:extLst/>
          </p:nvPr>
        </p:nvGraphicFramePr>
        <p:xfrm>
          <a:off x="336118" y="874138"/>
          <a:ext cx="7735887" cy="3883025"/>
        </p:xfrm>
        <a:graphic>
          <a:graphicData uri="http://schemas.openxmlformats.org/presentationml/2006/ole">
            <mc:AlternateContent xmlns:mc="http://schemas.openxmlformats.org/markup-compatibility/2006">
              <mc:Choice xmlns:v="urn:schemas-microsoft-com:vml" Requires="v">
                <p:oleObj spid="_x0000_s3110" r:id="rId3" imgW="7736494" imgH="3883489" progId="Excel.Chart.8">
                  <p:embed/>
                </p:oleObj>
              </mc:Choice>
              <mc:Fallback>
                <p:oleObj r:id="rId3" imgW="7736494" imgH="3883489" progId="Excel.Chart.8">
                  <p:embed/>
                  <p:pic>
                    <p:nvPicPr>
                      <p:cNvPr id="60419" name="Chart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18" y="874138"/>
                        <a:ext cx="7735887" cy="3883025"/>
                      </a:xfrm>
                      <a:prstGeom prst="rect">
                        <a:avLst/>
                      </a:prstGeom>
                      <a:noFill/>
                      <a:ln>
                        <a:solidFill>
                          <a:schemeClr val="accent3"/>
                        </a:solidFill>
                      </a:ln>
                      <a:extLst/>
                    </p:spPr>
                  </p:pic>
                </p:oleObj>
              </mc:Fallback>
            </mc:AlternateContent>
          </a:graphicData>
        </a:graphic>
      </p:graphicFrame>
      <p:sp>
        <p:nvSpPr>
          <p:cNvPr id="8" name="Text Box 4"/>
          <p:cNvSpPr txBox="1">
            <a:spLocks noChangeArrowheads="1"/>
          </p:cNvSpPr>
          <p:nvPr/>
        </p:nvSpPr>
        <p:spPr bwMode="auto">
          <a:xfrm>
            <a:off x="0" y="5184632"/>
            <a:ext cx="9269413" cy="12001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sz="2400">
                <a:solidFill>
                  <a:schemeClr val="tx1"/>
                </a:solidFill>
                <a:latin typeface="Arial" charset="0"/>
                <a:ea typeface="ヒラギノ角ゴ Pro W3" pitchFamily="96" charset="-128"/>
              </a:defRPr>
            </a:lvl1pPr>
            <a:lvl2pPr>
              <a:defRPr sz="2400">
                <a:solidFill>
                  <a:schemeClr val="tx1"/>
                </a:solidFill>
                <a:latin typeface="Arial" charset="0"/>
                <a:ea typeface="ヒラギノ角ゴ Pro W3" pitchFamily="96" charset="-128"/>
              </a:defRPr>
            </a:lvl2pPr>
            <a:lvl3pPr>
              <a:defRPr sz="2400">
                <a:solidFill>
                  <a:schemeClr val="tx1"/>
                </a:solidFill>
                <a:latin typeface="Arial" charset="0"/>
                <a:ea typeface="ヒラギノ角ゴ Pro W3" pitchFamily="96" charset="-128"/>
              </a:defRPr>
            </a:lvl3pPr>
            <a:lvl4pPr>
              <a:defRPr sz="2400">
                <a:solidFill>
                  <a:schemeClr val="tx1"/>
                </a:solidFill>
                <a:latin typeface="Arial" charset="0"/>
                <a:ea typeface="ヒラギノ角ゴ Pro W3" pitchFamily="96" charset="-128"/>
              </a:defRPr>
            </a:lvl4pPr>
            <a:lvl5pPr>
              <a:defRPr sz="2400">
                <a:solidFill>
                  <a:schemeClr val="tx1"/>
                </a:solidFill>
                <a:latin typeface="Arial" charset="0"/>
                <a:ea typeface="ヒラギノ角ゴ Pro W3" pitchFamily="96" charset="-128"/>
              </a:defRPr>
            </a:lvl5pPr>
            <a:lvl6pPr eaLnBrk="0" fontAlgn="base" hangingPunct="0">
              <a:spcBef>
                <a:spcPct val="0"/>
              </a:spcBef>
              <a:spcAft>
                <a:spcPct val="0"/>
              </a:spcAft>
              <a:defRPr sz="2400">
                <a:solidFill>
                  <a:schemeClr val="tx1"/>
                </a:solidFill>
                <a:latin typeface="Arial" charset="0"/>
                <a:ea typeface="ヒラギノ角ゴ Pro W3" pitchFamily="96" charset="-128"/>
              </a:defRPr>
            </a:lvl6pPr>
            <a:lvl7pPr eaLnBrk="0" fontAlgn="base" hangingPunct="0">
              <a:spcBef>
                <a:spcPct val="0"/>
              </a:spcBef>
              <a:spcAft>
                <a:spcPct val="0"/>
              </a:spcAft>
              <a:defRPr sz="2400">
                <a:solidFill>
                  <a:schemeClr val="tx1"/>
                </a:solidFill>
                <a:latin typeface="Arial" charset="0"/>
                <a:ea typeface="ヒラギノ角ゴ Pro W3" pitchFamily="96" charset="-128"/>
              </a:defRPr>
            </a:lvl7pPr>
            <a:lvl8pPr eaLnBrk="0" fontAlgn="base" hangingPunct="0">
              <a:spcBef>
                <a:spcPct val="0"/>
              </a:spcBef>
              <a:spcAft>
                <a:spcPct val="0"/>
              </a:spcAft>
              <a:defRPr sz="2400">
                <a:solidFill>
                  <a:schemeClr val="tx1"/>
                </a:solidFill>
                <a:latin typeface="Arial" charset="0"/>
                <a:ea typeface="ヒラギノ角ゴ Pro W3" pitchFamily="96" charset="-128"/>
              </a:defRPr>
            </a:lvl8pPr>
            <a:lvl9pPr eaLnBrk="0" fontAlgn="base" hangingPunct="0">
              <a:spcBef>
                <a:spcPct val="0"/>
              </a:spcBef>
              <a:spcAft>
                <a:spcPct val="0"/>
              </a:spcAft>
              <a:defRPr sz="2400">
                <a:solidFill>
                  <a:schemeClr val="tx1"/>
                </a:solidFill>
                <a:latin typeface="Arial" charset="0"/>
                <a:ea typeface="ヒラギノ角ゴ Pro W3" pitchFamily="96"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IE" sz="1800" b="1" i="0" u="none" strike="noStrike" kern="1200" cap="none" spc="0" normalizeH="0" baseline="0" noProof="0" dirty="0" smtClean="0">
                <a:ln>
                  <a:noFill/>
                </a:ln>
                <a:solidFill>
                  <a:srgbClr val="33339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Animal </a:t>
            </a: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breeding – generating highly profitable animals for grazing </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system</a:t>
            </a: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Grass production &amp; utilisation: soil fertility, grazing management; grass breeding</a:t>
            </a: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GB"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Farming system:</a:t>
            </a:r>
            <a:r>
              <a:rPr kumimoji="0" lang="en-IE" sz="1800" b="0" i="0" u="none" strike="noStrike" kern="1200" cap="none" spc="0" normalizeH="0" baseline="0" noProof="0" dirty="0">
                <a:ln>
                  <a:noFill/>
                </a:ln>
                <a:solidFill>
                  <a:srgbClr val="9BBB59"/>
                </a:solidFill>
                <a:effectLst/>
                <a:uLnTx/>
                <a:uFillTx/>
                <a:latin typeface="Arial"/>
                <a:ea typeface="ヒラギノ角ゴ Pro W3" pitchFamily="96" charset="-128"/>
                <a:cs typeface="+mn-cs"/>
              </a:rPr>
              <a:t> </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Resilient low cost grass-based </a:t>
            </a:r>
            <a:endParaRPr kumimoji="0" lang="en-US" sz="1800" b="0" i="0" u="none" strike="noStrike" kern="1200" cap="none" spc="0" normalizeH="0" baseline="0" noProof="0" dirty="0" smtClean="0">
              <a:ln>
                <a:noFill/>
              </a:ln>
              <a:solidFill>
                <a:srgbClr val="9BBB59"/>
              </a:solidFill>
              <a:effectLst>
                <a:outerShdw blurRad="38100" dist="38100" dir="2700000" algn="tl">
                  <a:srgbClr val="C0C0C0"/>
                </a:outerShdw>
              </a:effectLst>
              <a:uLnTx/>
              <a:uFillTx/>
              <a:latin typeface="Arial"/>
              <a:ea typeface="ヒラギノ角ゴ Pro W3" pitchFamily="96" charset="-128"/>
              <a:cs typeface="+mn-cs"/>
            </a:endParaRPr>
          </a:p>
        </p:txBody>
      </p:sp>
      <p:sp>
        <p:nvSpPr>
          <p:cNvPr id="60421" name="TextBox 1"/>
          <p:cNvSpPr txBox="1">
            <a:spLocks noChangeArrowheads="1"/>
          </p:cNvSpPr>
          <p:nvPr/>
        </p:nvSpPr>
        <p:spPr bwMode="auto">
          <a:xfrm>
            <a:off x="134938" y="4757163"/>
            <a:ext cx="236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Key Technologies</a:t>
            </a:r>
          </a:p>
        </p:txBody>
      </p:sp>
    </p:spTree>
    <p:extLst>
      <p:ext uri="{BB962C8B-B14F-4D97-AF65-F5344CB8AC3E}">
        <p14:creationId xmlns:p14="http://schemas.microsoft.com/office/powerpoint/2010/main" val="405178846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67346" y="483466"/>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srgbClr val="000000"/>
                </a:solidFill>
                <a:effectLst/>
                <a:uLnTx/>
                <a:uFillTx/>
                <a:latin typeface="Calibri"/>
                <a:ea typeface="+mn-ea"/>
                <a:cs typeface="+mn-cs"/>
              </a:rPr>
              <a:t>Structure of Irish Dairy Industry</a:t>
            </a:r>
            <a:endParaRPr kumimoji="0" lang="en-GB" sz="2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2467" name="Rectangle 4"/>
          <p:cNvSpPr>
            <a:spLocks noChangeArrowheads="1"/>
          </p:cNvSpPr>
          <p:nvPr/>
        </p:nvSpPr>
        <p:spPr bwMode="auto">
          <a:xfrm>
            <a:off x="179388" y="1923185"/>
            <a:ext cx="8964612"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Number of dairy farmers -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18,000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2015: Average herd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size-82 </a:t>
            </a:r>
            <a:r>
              <a:rPr kumimoji="0" lang="en-IE" sz="2000" b="0" i="0" u="none" strike="noStrike" kern="1200" cap="none" spc="0" normalizeH="0" baseline="0" noProof="0" dirty="0">
                <a:ln>
                  <a:noFill/>
                </a:ln>
                <a:solidFill>
                  <a:prstClr val="black"/>
                </a:solidFill>
                <a:effectLst/>
                <a:uLnTx/>
                <a:uFillTx/>
                <a:latin typeface="Calibri"/>
                <a:ea typeface="+mn-ea"/>
                <a:cs typeface="+mn-cs"/>
              </a:rPr>
              <a:t>cows, farm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size-63 </a:t>
            </a:r>
            <a:r>
              <a:rPr kumimoji="0" lang="en-IE" sz="2000" b="0" i="0" u="none" strike="noStrike" kern="1200" cap="none" spc="0" normalizeH="0" baseline="0" noProof="0" dirty="0">
                <a:ln>
                  <a:noFill/>
                </a:ln>
                <a:solidFill>
                  <a:prstClr val="black"/>
                </a:solidFill>
                <a:effectLst/>
                <a:uLnTx/>
                <a:uFillTx/>
                <a:latin typeface="Calibri"/>
                <a:ea typeface="+mn-ea"/>
                <a:cs typeface="+mn-cs"/>
              </a:rPr>
              <a:t>ha, producing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350,000 litres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System : </a:t>
            </a:r>
            <a:r>
              <a:rPr kumimoji="0" lang="en-US" sz="2000" b="0" i="0" u="none" strike="noStrike" kern="1200" cap="none" spc="0" normalizeH="0" baseline="0" noProof="0" dirty="0">
                <a:ln>
                  <a:noFill/>
                </a:ln>
                <a:solidFill>
                  <a:prstClr val="black"/>
                </a:solidFill>
                <a:effectLst/>
                <a:uLnTx/>
                <a:uFillTx/>
                <a:latin typeface="Calibri"/>
                <a:ea typeface="+mn-ea"/>
                <a:cs typeface="+mn-cs"/>
              </a:rPr>
              <a:t>Predominately season spring calving pasture pasture-based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system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Total </a:t>
            </a:r>
            <a:r>
              <a:rPr kumimoji="0" lang="en-US" sz="2000" b="0" i="0" u="none" strike="noStrike" kern="1200" cap="none" spc="0" normalizeH="0" baseline="0" noProof="0" dirty="0">
                <a:ln>
                  <a:noFill/>
                </a:ln>
                <a:solidFill>
                  <a:prstClr val="black"/>
                </a:solidFill>
                <a:effectLst/>
                <a:uLnTx/>
                <a:uFillTx/>
                <a:latin typeface="Calibri"/>
                <a:ea typeface="+mn-ea"/>
                <a:cs typeface="+mn-cs"/>
              </a:rPr>
              <a:t>of 19 milk processors-82% of milk processed by 6-major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processors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2020: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85 </a:t>
            </a:r>
            <a:r>
              <a:rPr kumimoji="0" lang="en-US" sz="2000" b="0" i="0" u="none" strike="noStrike" kern="1200" cap="none" spc="0" normalizeH="0" baseline="0" noProof="0" dirty="0">
                <a:ln>
                  <a:noFill/>
                </a:ln>
                <a:solidFill>
                  <a:prstClr val="black"/>
                </a:solidFill>
                <a:effectLst/>
                <a:uLnTx/>
                <a:uFillTx/>
                <a:latin typeface="Calibri"/>
                <a:ea typeface="+mn-ea"/>
                <a:cs typeface="+mn-cs"/>
              </a:rPr>
              <a:t>cows /herd producing 425,000 liters; 1.4 million dairy cows; 5500 liters/cow 3.55% P &amp; 4.20% F</a:t>
            </a: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IE" sz="3200" b="1" i="0" u="none" strike="noStrike" kern="1200" cap="none" spc="0" normalizeH="0" baseline="0" noProof="0" dirty="0">
              <a:ln>
                <a:noFill/>
              </a:ln>
              <a:solidFill>
                <a:srgbClr val="0033CC"/>
              </a:solidFill>
              <a:effectLst/>
              <a:uLnTx/>
              <a:uFillTx/>
              <a:latin typeface="Calibri"/>
              <a:ea typeface="+mn-ea"/>
              <a:cs typeface="+mn-cs"/>
            </a:endParaRPr>
          </a:p>
        </p:txBody>
      </p:sp>
    </p:spTree>
    <p:extLst>
      <p:ext uri="{BB962C8B-B14F-4D97-AF65-F5344CB8AC3E}">
        <p14:creationId xmlns:p14="http://schemas.microsoft.com/office/powerpoint/2010/main" val="343850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07950" y="639763"/>
            <a:ext cx="8964613" cy="70788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Profitability of Irish dairying is closely linked to grass utilisation (tons </a:t>
            </a: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DM/ha)</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600" b="0" i="0" u="none" strike="noStrike" kern="1200" cap="none" spc="0" normalizeH="0" baseline="0" noProof="0" dirty="0" smtClean="0">
                <a:ln>
                  <a:noFill/>
                </a:ln>
                <a:solidFill>
                  <a:srgbClr val="000066"/>
                </a:solidFill>
                <a:effectLst/>
                <a:uLnTx/>
                <a:uFillTx/>
                <a:latin typeface="Arial" charset="0"/>
                <a:ea typeface="+mn-ea"/>
                <a:cs typeface="+mn-cs"/>
              </a:rPr>
              <a:t>Increasing </a:t>
            </a:r>
            <a:r>
              <a:rPr kumimoji="0" lang="en-IE" altLang="en-US" sz="1600" b="0" i="0" u="none" strike="noStrike" kern="1200" cap="none" spc="0" normalizeH="0" baseline="0" noProof="0" dirty="0">
                <a:ln>
                  <a:noFill/>
                </a:ln>
                <a:solidFill>
                  <a:srgbClr val="000066"/>
                </a:solidFill>
                <a:effectLst/>
                <a:uLnTx/>
                <a:uFillTx/>
                <a:latin typeface="Arial" charset="0"/>
                <a:ea typeface="+mn-ea"/>
                <a:cs typeface="+mn-cs"/>
              </a:rPr>
              <a:t>SR only profitable when grass utilisation (tonnes DM/ha) increases </a:t>
            </a:r>
          </a:p>
        </p:txBody>
      </p:sp>
      <p:pic>
        <p:nvPicPr>
          <p:cNvPr id="7171" name="Picture 2" descr="cows graz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79625" y="1504950"/>
            <a:ext cx="4795838" cy="2179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1"/>
          <p:cNvSpPr>
            <a:spLocks noChangeArrowheads="1"/>
          </p:cNvSpPr>
          <p:nvPr/>
        </p:nvSpPr>
        <p:spPr bwMode="auto">
          <a:xfrm>
            <a:off x="2079625" y="1530350"/>
            <a:ext cx="4795838" cy="2133600"/>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173" name="Text Box 5"/>
          <p:cNvSpPr txBox="1">
            <a:spLocks noChangeArrowheads="1"/>
          </p:cNvSpPr>
          <p:nvPr/>
        </p:nvSpPr>
        <p:spPr bwMode="auto">
          <a:xfrm>
            <a:off x="425738" y="68131"/>
            <a:ext cx="907415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dirty="0">
                <a:ln>
                  <a:noFill/>
                </a:ln>
                <a:solidFill>
                  <a:srgbClr val="000000"/>
                </a:solidFill>
                <a:effectLst/>
                <a:uLnTx/>
                <a:uFillTx/>
                <a:latin typeface="Calibri" pitchFamily="34" charset="0"/>
                <a:ea typeface="+mn-ea"/>
                <a:cs typeface="+mn-cs"/>
              </a:rPr>
              <a:t>Stocking rate and Grass Utilisation</a:t>
            </a:r>
            <a:endParaRPr kumimoji="0" lang="en-US" altLang="en-US" sz="24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graphicFrame>
        <p:nvGraphicFramePr>
          <p:cNvPr id="7174" name="Object 5"/>
          <p:cNvGraphicFramePr>
            <a:graphicFrameLocks noChangeAspect="1"/>
          </p:cNvGraphicFramePr>
          <p:nvPr/>
        </p:nvGraphicFramePr>
        <p:xfrm>
          <a:off x="1258888" y="1360488"/>
          <a:ext cx="5834062" cy="2943225"/>
        </p:xfrm>
        <a:graphic>
          <a:graphicData uri="http://schemas.openxmlformats.org/presentationml/2006/ole">
            <mc:AlternateContent xmlns:mc="http://schemas.openxmlformats.org/markup-compatibility/2006">
              <mc:Choice xmlns:v="urn:schemas-microsoft-com:vml" Requires="v">
                <p:oleObj spid="_x0000_s4134" name="Chart" r:id="rId4" imgW="5305425" imgH="2724150" progId="MSGraph.Chart.8">
                  <p:embed/>
                </p:oleObj>
              </mc:Choice>
              <mc:Fallback>
                <p:oleObj name="Chart" r:id="rId4" imgW="5305425" imgH="2724150" progId="MSGraph.Chart.8">
                  <p:embed/>
                  <p:pic>
                    <p:nvPicPr>
                      <p:cNvPr id="717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360488"/>
                        <a:ext cx="5834062"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5" name="Text Box 6"/>
          <p:cNvSpPr txBox="1">
            <a:spLocks noChangeArrowheads="1"/>
          </p:cNvSpPr>
          <p:nvPr/>
        </p:nvSpPr>
        <p:spPr bwMode="auto">
          <a:xfrm>
            <a:off x="2045494" y="1338987"/>
            <a:ext cx="5053012" cy="369888"/>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rPr>
              <a:t>Each additional tonne of DM/ha is worth €161/ha</a:t>
            </a:r>
            <a:endParaRPr kumimoji="0" lang="en-GB" altLang="en-US" sz="18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aphicFrame>
        <p:nvGraphicFramePr>
          <p:cNvPr id="11" name="Table 10"/>
          <p:cNvGraphicFramePr>
            <a:graphicFrameLocks noGrp="1"/>
          </p:cNvGraphicFramePr>
          <p:nvPr>
            <p:extLst/>
          </p:nvPr>
        </p:nvGraphicFramePr>
        <p:xfrm>
          <a:off x="593725" y="4613275"/>
          <a:ext cx="7650164" cy="1951036"/>
        </p:xfrm>
        <a:graphic>
          <a:graphicData uri="http://schemas.openxmlformats.org/drawingml/2006/table">
            <a:tbl>
              <a:tblPr/>
              <a:tblGrid>
                <a:gridCol w="2977454">
                  <a:extLst>
                    <a:ext uri="{9D8B030D-6E8A-4147-A177-3AD203B41FA5}">
                      <a16:colId xmlns:a16="http://schemas.microsoft.com/office/drawing/2014/main" val="20000"/>
                    </a:ext>
                  </a:extLst>
                </a:gridCol>
                <a:gridCol w="1186720">
                  <a:extLst>
                    <a:ext uri="{9D8B030D-6E8A-4147-A177-3AD203B41FA5}">
                      <a16:colId xmlns:a16="http://schemas.microsoft.com/office/drawing/2014/main" val="20001"/>
                    </a:ext>
                  </a:extLst>
                </a:gridCol>
                <a:gridCol w="1186720">
                  <a:extLst>
                    <a:ext uri="{9D8B030D-6E8A-4147-A177-3AD203B41FA5}">
                      <a16:colId xmlns:a16="http://schemas.microsoft.com/office/drawing/2014/main" val="20002"/>
                    </a:ext>
                  </a:extLst>
                </a:gridCol>
                <a:gridCol w="1112550">
                  <a:extLst>
                    <a:ext uri="{9D8B030D-6E8A-4147-A177-3AD203B41FA5}">
                      <a16:colId xmlns:a16="http://schemas.microsoft.com/office/drawing/2014/main" val="20003"/>
                    </a:ext>
                  </a:extLst>
                </a:gridCol>
                <a:gridCol w="1186720">
                  <a:extLst>
                    <a:ext uri="{9D8B030D-6E8A-4147-A177-3AD203B41FA5}">
                      <a16:colId xmlns:a16="http://schemas.microsoft.com/office/drawing/2014/main" val="20004"/>
                    </a:ext>
                  </a:extLst>
                </a:gridCol>
              </a:tblGrid>
              <a:tr h="243880">
                <a:tc>
                  <a:txBody>
                    <a:bodyPr/>
                    <a:lstStyle/>
                    <a:p>
                      <a:pPr>
                        <a:spcAft>
                          <a:spcPts val="0"/>
                        </a:spcAft>
                      </a:pPr>
                      <a:r>
                        <a:rPr lang="en-GB" sz="1600" i="1" dirty="0">
                          <a:effectLst/>
                          <a:latin typeface="Arial"/>
                          <a:ea typeface="Times New Roman"/>
                        </a:rPr>
                        <a:t> </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GB" sz="1600" i="1" dirty="0">
                          <a:effectLst/>
                          <a:latin typeface="Arial"/>
                          <a:ea typeface="Times New Roman"/>
                        </a:rPr>
                        <a:t>Pasture grown, t</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0"/>
                  </a:ext>
                </a:extLst>
              </a:tr>
              <a:tr h="243880">
                <a:tc>
                  <a:txBody>
                    <a:bodyPr/>
                    <a:lstStyle/>
                    <a:p>
                      <a:pPr algn="ctr">
                        <a:spcAft>
                          <a:spcPts val="0"/>
                        </a:spcAft>
                      </a:pPr>
                      <a:r>
                        <a:rPr lang="en-GB" sz="1600" dirty="0">
                          <a:effectLst/>
                          <a:latin typeface="Arial"/>
                          <a:ea typeface="Times New Roman"/>
                        </a:rPr>
                        <a:t>t </a:t>
                      </a:r>
                      <a:r>
                        <a:rPr lang="en-GB" sz="1600" dirty="0" smtClean="0">
                          <a:effectLst/>
                          <a:latin typeface="Arial"/>
                          <a:ea typeface="Times New Roman"/>
                        </a:rPr>
                        <a:t>supplement </a:t>
                      </a:r>
                      <a:r>
                        <a:rPr lang="en-GB" sz="1600" dirty="0">
                          <a:effectLst/>
                          <a:latin typeface="Arial"/>
                          <a:ea typeface="Times New Roman"/>
                        </a:rPr>
                        <a:t>DM/cow</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10</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12</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14</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16</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19">
                <a:tc>
                  <a:txBody>
                    <a:bodyPr/>
                    <a:lstStyle/>
                    <a:p>
                      <a:pPr algn="ctr">
                        <a:lnSpc>
                          <a:spcPct val="150000"/>
                        </a:lnSpc>
                        <a:spcAft>
                          <a:spcPts val="0"/>
                        </a:spcAft>
                      </a:pPr>
                      <a:r>
                        <a:rPr lang="en-GB" sz="1600">
                          <a:effectLst/>
                          <a:latin typeface="Arial" pitchFamily="34" charset="0"/>
                          <a:ea typeface="Times New Roman"/>
                          <a:cs typeface="Arial" pitchFamily="34" charset="0"/>
                        </a:rPr>
                        <a:t>0.00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1.5</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2.3</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2.6</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1.7</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2.1</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2.4</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2.8</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3"/>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0.50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2.2</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3.0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4"/>
                  </a:ext>
                </a:extLst>
              </a:tr>
              <a:tr h="365819">
                <a:tc>
                  <a:txBody>
                    <a:bodyPr/>
                    <a:lstStyle/>
                    <a:p>
                      <a:pPr algn="ctr">
                        <a:lnSpc>
                          <a:spcPct val="150000"/>
                        </a:lnSpc>
                        <a:spcAft>
                          <a:spcPts val="0"/>
                        </a:spcAft>
                      </a:pPr>
                      <a:r>
                        <a:rPr lang="en-IE" sz="1600" dirty="0" smtClean="0">
                          <a:effectLst/>
                          <a:latin typeface="Arial" pitchFamily="34" charset="0"/>
                          <a:ea typeface="Times New Roman"/>
                          <a:cs typeface="Arial" pitchFamily="34" charset="0"/>
                        </a:rPr>
                        <a:t>0.75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1.9</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2.7</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3.1</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159" name="AutoShape 1"/>
          <p:cNvSpPr>
            <a:spLocks noChangeArrowheads="1"/>
          </p:cNvSpPr>
          <p:nvPr/>
        </p:nvSpPr>
        <p:spPr bwMode="auto">
          <a:xfrm>
            <a:off x="1025524" y="5843441"/>
            <a:ext cx="7129463" cy="287337"/>
          </a:xfrm>
          <a:prstGeom prst="roundRect">
            <a:avLst>
              <a:gd name="adj" fmla="val 16667"/>
            </a:avLst>
          </a:prstGeom>
          <a:noFill/>
          <a:ln w="444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1"/>
          <p:cNvSpPr>
            <a:spLocks noChangeArrowheads="1"/>
          </p:cNvSpPr>
          <p:nvPr/>
        </p:nvSpPr>
        <p:spPr bwMode="auto">
          <a:xfrm>
            <a:off x="182563" y="4149725"/>
            <a:ext cx="827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GB" altLang="en-US" sz="1800" b="1" i="0" u="none" strike="noStrike" kern="1200" cap="none" spc="0" normalizeH="0" baseline="0" noProof="0" dirty="0">
                <a:ln>
                  <a:noFill/>
                </a:ln>
                <a:solidFill>
                  <a:srgbClr val="002060"/>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Optimum </a:t>
            </a:r>
            <a:r>
              <a:rPr kumimoji="0" lang="en-GB" altLang="en-US" sz="16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Stocking</a:t>
            </a: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 rate for Dairy Farms in 2015</a:t>
            </a:r>
            <a:endParaRPr kumimoji="0" lang="en-IE"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endParaRPr>
          </a:p>
        </p:txBody>
      </p:sp>
    </p:spTree>
    <p:extLst>
      <p:ext uri="{BB962C8B-B14F-4D97-AF65-F5344CB8AC3E}">
        <p14:creationId xmlns:p14="http://schemas.microsoft.com/office/powerpoint/2010/main" val="2588263867"/>
      </p:ext>
    </p:extLst>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0" y="180975"/>
            <a:ext cx="7399338" cy="409575"/>
          </a:xfrm>
          <a:prstGeom prst="rect">
            <a:avLst/>
          </a:prstGeom>
        </p:spPr>
        <p:txBody>
          <a:bodyPr/>
          <a:lstStyle/>
          <a:p>
            <a:pPr eaLnBrk="1" hangingPunct="1"/>
            <a:r>
              <a:rPr lang="en-IE" sz="2400" b="1" dirty="0" smtClean="0">
                <a:solidFill>
                  <a:schemeClr val="tx1"/>
                </a:solidFill>
              </a:rPr>
              <a:t>Emissions per kg milk produced in different EU countries</a:t>
            </a:r>
            <a:endParaRPr lang="en-GB" sz="2400" b="1" dirty="0" smtClean="0">
              <a:solidFill>
                <a:schemeClr val="tx1"/>
              </a:solidFill>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13" y="981075"/>
            <a:ext cx="894238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Oval 4"/>
          <p:cNvSpPr>
            <a:spLocks noChangeArrowheads="1"/>
          </p:cNvSpPr>
          <p:nvPr/>
        </p:nvSpPr>
        <p:spPr bwMode="auto">
          <a:xfrm>
            <a:off x="2627313" y="2781300"/>
            <a:ext cx="215900"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2758" name="Rectangle 6"/>
          <p:cNvSpPr>
            <a:spLocks noChangeArrowheads="1"/>
          </p:cNvSpPr>
          <p:nvPr/>
        </p:nvSpPr>
        <p:spPr bwMode="auto">
          <a:xfrm>
            <a:off x="53831" y="5372100"/>
            <a:ext cx="84963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sz="1400" b="0" i="0" u="none" strike="noStrike" kern="1200" cap="none" spc="0" normalizeH="0" baseline="0" noProof="0" dirty="0">
                <a:ln>
                  <a:noFill/>
                </a:ln>
                <a:solidFill>
                  <a:srgbClr val="000000"/>
                </a:solidFill>
                <a:effectLst/>
                <a:uLnTx/>
                <a:uFillTx/>
                <a:latin typeface="Calibri"/>
                <a:ea typeface="+mn-ea"/>
                <a:cs typeface="+mn-cs"/>
              </a:rPr>
              <a:t>Source:</a:t>
            </a:r>
            <a:r>
              <a:rPr kumimoji="0" lang="en-IE" sz="1600" b="0" i="0" u="none" strike="noStrike" kern="1200" cap="none" spc="0" normalizeH="0" baseline="0" noProof="0" dirty="0">
                <a:ln>
                  <a:noFill/>
                </a:ln>
                <a:solidFill>
                  <a:srgbClr val="000000"/>
                </a:solidFill>
                <a:effectLst/>
                <a:uLnTx/>
                <a:uFillTx/>
                <a:latin typeface="Calibri"/>
                <a:ea typeface="+mn-ea"/>
                <a:cs typeface="+mn-cs"/>
              </a:rPr>
              <a:t> </a:t>
            </a:r>
            <a:r>
              <a:rPr kumimoji="0" lang="en-IE" sz="1400" b="0" i="0" u="none" strike="noStrike" kern="1200" cap="none" spc="0" normalizeH="0" baseline="0" noProof="0" dirty="0">
                <a:ln>
                  <a:noFill/>
                </a:ln>
                <a:solidFill>
                  <a:srgbClr val="000000"/>
                </a:solidFill>
                <a:effectLst/>
                <a:uLnTx/>
                <a:uFillTx/>
                <a:latin typeface="Calibri"/>
                <a:ea typeface="+mn-ea"/>
                <a:cs typeface="+mn-cs"/>
              </a:rPr>
              <a:t>Evaluation of the livestock sector’s contribution to the EU GHG emissions (GGELS) </a:t>
            </a:r>
            <a:r>
              <a:rPr kumimoji="0" lang="en-IE" sz="1400" b="1" i="0" u="none" strike="noStrike" kern="1200" cap="none" spc="0" normalizeH="0" baseline="0" noProof="0" dirty="0">
                <a:ln>
                  <a:noFill/>
                </a:ln>
                <a:solidFill>
                  <a:srgbClr val="000000"/>
                </a:solidFill>
                <a:effectLst/>
                <a:uLnTx/>
                <a:uFillTx/>
                <a:latin typeface="Calibri"/>
                <a:ea typeface="+mn-ea"/>
                <a:cs typeface="+mn-cs"/>
              </a:rPr>
              <a:t>EC, Joint Research centre, 2010. </a:t>
            </a:r>
            <a:endParaRPr kumimoji="0" lang="en-IE" sz="1400" b="1" i="0" u="none" strike="noStrike" kern="1200" cap="none" spc="0" normalizeH="0" baseline="0" noProof="0" dirty="0">
              <a:ln>
                <a:noFill/>
              </a:ln>
              <a:solidFill>
                <a:srgbClr val="000066"/>
              </a:solidFill>
              <a:effectLst/>
              <a:uLnTx/>
              <a:uFillTx/>
              <a:latin typeface="Calibri"/>
              <a:ea typeface="+mn-ea"/>
              <a:cs typeface="+mn-cs"/>
            </a:endParaRPr>
          </a:p>
        </p:txBody>
      </p:sp>
      <p:sp>
        <p:nvSpPr>
          <p:cNvPr id="86022" name="Text Box 7"/>
          <p:cNvSpPr txBox="1">
            <a:spLocks noChangeArrowheads="1"/>
          </p:cNvSpPr>
          <p:nvPr/>
        </p:nvSpPr>
        <p:spPr bwMode="auto">
          <a:xfrm>
            <a:off x="1333500" y="1341438"/>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pitchFamily="34" charset="0"/>
                <a:ea typeface="ヒラギノ角ゴ Pro W3" charset="-128"/>
                <a:cs typeface="+mn-cs"/>
              </a:rPr>
              <a:t>LCA method</a:t>
            </a:r>
          </a:p>
        </p:txBody>
      </p:sp>
    </p:spTree>
    <p:extLst>
      <p:ext uri="{BB962C8B-B14F-4D97-AF65-F5344CB8AC3E}">
        <p14:creationId xmlns:p14="http://schemas.microsoft.com/office/powerpoint/2010/main" val="28350817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202758"/>
                                        </p:tgtEl>
                                      </p:cBhvr>
                                    </p:animEffect>
                                    <p:set>
                                      <p:cBhvr>
                                        <p:cTn id="9" dur="1" fill="hold">
                                          <p:stCondLst>
                                            <p:cond delay="499"/>
                                          </p:stCondLst>
                                        </p:cTn>
                                        <p:tgtEl>
                                          <p:spTgt spid="2027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0" y="1141413"/>
            <a:ext cx="7896225"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04788"/>
            <a:ext cx="7250113" cy="936625"/>
          </a:xfrm>
          <a:prstGeom prst="rect">
            <a:avLst/>
          </a:prstGeom>
        </p:spPr>
        <p:txBody>
          <a:bodyPr/>
          <a:lstStyle/>
          <a:p>
            <a:pPr algn="l"/>
            <a:r>
              <a:rPr lang="en-IE" sz="2400" dirty="0" err="1" smtClean="0">
                <a:solidFill>
                  <a:schemeClr val="tx1"/>
                </a:solidFill>
              </a:rPr>
              <a:t>Pasturebase</a:t>
            </a:r>
            <a:r>
              <a:rPr lang="en-IE" sz="2400" dirty="0" smtClean="0">
                <a:solidFill>
                  <a:schemeClr val="tx1"/>
                </a:solidFill>
              </a:rPr>
              <a:t> Ireland Dairy Farms DM Production/Ha</a:t>
            </a:r>
            <a:endParaRPr lang="en-IE" sz="2400" dirty="0">
              <a:solidFill>
                <a:schemeClr val="tx1"/>
              </a:solidFill>
            </a:endParaRPr>
          </a:p>
        </p:txBody>
      </p:sp>
    </p:spTree>
    <p:extLst>
      <p:ext uri="{BB962C8B-B14F-4D97-AF65-F5344CB8AC3E}">
        <p14:creationId xmlns:p14="http://schemas.microsoft.com/office/powerpoint/2010/main" val="21843266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4" name="Object 6"/>
          <p:cNvGraphicFramePr>
            <a:graphicFrameLocks noGrp="1"/>
          </p:cNvGraphicFramePr>
          <p:nvPr>
            <p:extLst/>
          </p:nvPr>
        </p:nvGraphicFramePr>
        <p:xfrm>
          <a:off x="286326" y="1268760"/>
          <a:ext cx="8743373" cy="4688695"/>
        </p:xfrm>
        <a:graphic>
          <a:graphicData uri="http://schemas.openxmlformats.org/presentationml/2006/ole">
            <mc:AlternateContent xmlns:mc="http://schemas.openxmlformats.org/markup-compatibility/2006">
              <mc:Choice xmlns:v="urn:schemas-microsoft-com:vml" Requires="v">
                <p:oleObj spid="_x0000_s5158" name="Worksheet" r:id="rId3" imgW="8096256" imgH="4276751" progId="Excel.Sheet.8">
                  <p:embed/>
                </p:oleObj>
              </mc:Choice>
              <mc:Fallback>
                <p:oleObj name="Worksheet" r:id="rId3" imgW="8096256" imgH="4276751" progId="Excel.Sheet.8">
                  <p:embed/>
                  <p:pic>
                    <p:nvPicPr>
                      <p:cNvPr id="25604"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26" y="1268760"/>
                        <a:ext cx="8743373" cy="4688695"/>
                      </a:xfrm>
                      <a:prstGeom prst="rect">
                        <a:avLst/>
                      </a:prstGeom>
                      <a:noFill/>
                      <a:ln w="12700">
                        <a:solidFill>
                          <a:schemeClr val="accent3"/>
                        </a:solidFill>
                      </a:ln>
                      <a:extLst/>
                    </p:spPr>
                  </p:pic>
                </p:oleObj>
              </mc:Fallback>
            </mc:AlternateContent>
          </a:graphicData>
        </a:graphic>
      </p:graphicFrame>
      <p:sp>
        <p:nvSpPr>
          <p:cNvPr id="2" name="Rechthoek 1"/>
          <p:cNvSpPr/>
          <p:nvPr/>
        </p:nvSpPr>
        <p:spPr>
          <a:xfrm>
            <a:off x="173055" y="519122"/>
            <a:ext cx="363003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altLang="en-US" sz="2400" b="0" i="0" u="none" strike="noStrike" kern="1200" cap="none" spc="0" normalizeH="0" baseline="0" noProof="0" dirty="0">
                <a:ln>
                  <a:noFill/>
                </a:ln>
                <a:solidFill>
                  <a:prstClr val="black"/>
                </a:solidFill>
                <a:effectLst/>
                <a:uLnTx/>
                <a:uFillTx/>
                <a:latin typeface="Calibri"/>
                <a:ea typeface="+mn-ea"/>
                <a:cs typeface="+mn-cs"/>
              </a:rPr>
              <a:t>Grass DM Production - Beef</a:t>
            </a:r>
          </a:p>
        </p:txBody>
      </p:sp>
    </p:spTree>
    <p:extLst>
      <p:ext uri="{BB962C8B-B14F-4D97-AF65-F5344CB8AC3E}">
        <p14:creationId xmlns:p14="http://schemas.microsoft.com/office/powerpoint/2010/main" val="39011875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6"/>
          <p:cNvGraphicFramePr>
            <a:graphicFrameLocks noGrp="1"/>
          </p:cNvGraphicFramePr>
          <p:nvPr>
            <p:extLst/>
          </p:nvPr>
        </p:nvGraphicFramePr>
        <p:xfrm>
          <a:off x="166254" y="1027907"/>
          <a:ext cx="8863445" cy="4652457"/>
        </p:xfrm>
        <a:graphic>
          <a:graphicData uri="http://schemas.openxmlformats.org/presentationml/2006/ole">
            <mc:AlternateContent xmlns:mc="http://schemas.openxmlformats.org/markup-compatibility/2006">
              <mc:Choice xmlns:v="urn:schemas-microsoft-com:vml" Requires="v">
                <p:oleObj spid="_x0000_s6182" name="Worksheet" r:id="rId3" imgW="8096256" imgH="4276751" progId="Excel.Sheet.8">
                  <p:embed/>
                </p:oleObj>
              </mc:Choice>
              <mc:Fallback>
                <p:oleObj name="Worksheet" r:id="rId3" imgW="8096256" imgH="4276751" progId="Excel.Sheet.8">
                  <p:embed/>
                  <p:pic>
                    <p:nvPicPr>
                      <p:cNvPr id="26628" name="Object 6"/>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027907"/>
                        <a:ext cx="8863445" cy="4652457"/>
                      </a:xfrm>
                      <a:prstGeom prst="rect">
                        <a:avLst/>
                      </a:prstGeom>
                      <a:noFill/>
                      <a:ln>
                        <a:solidFill>
                          <a:schemeClr val="accent3"/>
                        </a:solidFill>
                      </a:ln>
                      <a:extLst/>
                    </p:spPr>
                  </p:pic>
                </p:oleObj>
              </mc:Fallback>
            </mc:AlternateContent>
          </a:graphicData>
        </a:graphic>
      </p:graphicFrame>
      <p:sp>
        <p:nvSpPr>
          <p:cNvPr id="2" name="Rechthoek 1"/>
          <p:cNvSpPr/>
          <p:nvPr/>
        </p:nvSpPr>
        <p:spPr>
          <a:xfrm>
            <a:off x="166254" y="456739"/>
            <a:ext cx="390754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Calibri"/>
                <a:ea typeface="+mn-ea"/>
                <a:cs typeface="+mn-cs"/>
              </a:rPr>
              <a:t>Grass DM Production - Sheep</a:t>
            </a:r>
          </a:p>
        </p:txBody>
      </p:sp>
    </p:spTree>
    <p:extLst>
      <p:ext uri="{BB962C8B-B14F-4D97-AF65-F5344CB8AC3E}">
        <p14:creationId xmlns:p14="http://schemas.microsoft.com/office/powerpoint/2010/main" val="20182801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773" y="1409656"/>
            <a:ext cx="5177814" cy="483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653" name="TextBox 3"/>
          <p:cNvSpPr txBox="1">
            <a:spLocks noChangeArrowheads="1"/>
          </p:cNvSpPr>
          <p:nvPr/>
        </p:nvSpPr>
        <p:spPr bwMode="auto">
          <a:xfrm>
            <a:off x="332509" y="317768"/>
            <a:ext cx="7352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DM Production 2016 on Dairy Farms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Average DM Production 13.9 t DM/ha</a:t>
            </a:r>
          </a:p>
        </p:txBody>
      </p:sp>
      <p:pic>
        <p:nvPicPr>
          <p:cNvPr id="3481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4145" y="5179747"/>
            <a:ext cx="2299855" cy="82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9337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981" y="1377922"/>
            <a:ext cx="5184775" cy="4308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677" name="TextBox 3"/>
          <p:cNvSpPr txBox="1">
            <a:spLocks noChangeArrowheads="1"/>
          </p:cNvSpPr>
          <p:nvPr/>
        </p:nvSpPr>
        <p:spPr bwMode="auto">
          <a:xfrm>
            <a:off x="261938" y="285201"/>
            <a:ext cx="8424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DM Production 2016 on </a:t>
            </a: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Drystock</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farms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Average DM Production 12.2 t DM/ha</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12" y="5872741"/>
            <a:ext cx="8047097" cy="82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73970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ichael.odonovan\AppData\Local\Microsoft\Windows\Temporary Internet Files\Content.Outlook\URATYSO0\PBI_Hea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150" y="5705253"/>
            <a:ext cx="7484974" cy="11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4763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0" name="TextBox 4"/>
          <p:cNvSpPr txBox="1">
            <a:spLocks noChangeArrowheads="1"/>
          </p:cNvSpPr>
          <p:nvPr/>
        </p:nvSpPr>
        <p:spPr bwMode="auto">
          <a:xfrm>
            <a:off x="1258888" y="18446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1" name="TextBox 5"/>
          <p:cNvSpPr txBox="1">
            <a:spLocks noChangeArrowheads="1"/>
          </p:cNvSpPr>
          <p:nvPr/>
        </p:nvSpPr>
        <p:spPr bwMode="auto">
          <a:xfrm>
            <a:off x="19081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graphicFrame>
        <p:nvGraphicFramePr>
          <p:cNvPr id="29702" name="Object 1"/>
          <p:cNvGraphicFramePr>
            <a:graphicFrameLocks noGrp="1"/>
          </p:cNvGraphicFramePr>
          <p:nvPr>
            <p:extLst/>
          </p:nvPr>
        </p:nvGraphicFramePr>
        <p:xfrm>
          <a:off x="311085" y="1264362"/>
          <a:ext cx="7993039" cy="4440891"/>
        </p:xfrm>
        <a:graphic>
          <a:graphicData uri="http://schemas.openxmlformats.org/presentationml/2006/ole">
            <mc:AlternateContent xmlns:mc="http://schemas.openxmlformats.org/markup-compatibility/2006">
              <mc:Choice xmlns:v="urn:schemas-microsoft-com:vml" Requires="v">
                <p:oleObj spid="_x0000_s7206" name="Worksheet" r:id="rId5" imgW="9220174" imgH="4905478" progId="Excel.Sheet.8">
                  <p:embed/>
                </p:oleObj>
              </mc:Choice>
              <mc:Fallback>
                <p:oleObj name="Worksheet" r:id="rId5" imgW="9220174" imgH="4905478" progId="Excel.Sheet.8">
                  <p:embed/>
                  <p:pic>
                    <p:nvPicPr>
                      <p:cNvPr id="29702" name="Object 1"/>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5" y="1264362"/>
                        <a:ext cx="7993039" cy="4440891"/>
                      </a:xfrm>
                      <a:prstGeom prst="rect">
                        <a:avLst/>
                      </a:prstGeom>
                      <a:noFill/>
                      <a:ln>
                        <a:noFill/>
                      </a:ln>
                      <a:extLst/>
                    </p:spPr>
                  </p:pic>
                </p:oleObj>
              </mc:Fallback>
            </mc:AlternateContent>
          </a:graphicData>
        </a:graphic>
      </p:graphicFrame>
      <p:sp>
        <p:nvSpPr>
          <p:cNvPr id="29703" name="TextBox 5"/>
          <p:cNvSpPr txBox="1">
            <a:spLocks noChangeArrowheads="1"/>
          </p:cNvSpPr>
          <p:nvPr/>
        </p:nvSpPr>
        <p:spPr bwMode="auto">
          <a:xfrm>
            <a:off x="193948" y="292101"/>
            <a:ext cx="4667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National Grass Growth Curve</a:t>
            </a: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84974" y="181769"/>
            <a:ext cx="1638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724774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41" y="0"/>
            <a:ext cx="5700916" cy="3604264"/>
          </a:xfrm>
          <a:prstGeom prst="rect">
            <a:avLst/>
          </a:prstGeom>
        </p:spPr>
      </p:pic>
      <p:pic>
        <p:nvPicPr>
          <p:cNvPr id="6" name="Bildobjekt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 y="3809221"/>
            <a:ext cx="4061651" cy="3048777"/>
          </a:xfrm>
          <a:prstGeom prst="rect">
            <a:avLst/>
          </a:prstGeom>
        </p:spPr>
      </p:pic>
      <p:pic>
        <p:nvPicPr>
          <p:cNvPr id="7" name="Bildobjekt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8961" y="3809222"/>
            <a:ext cx="4065039" cy="3048778"/>
          </a:xfrm>
          <a:prstGeom prst="rect">
            <a:avLst/>
          </a:prstGeom>
        </p:spPr>
      </p:pic>
      <p:sp>
        <p:nvSpPr>
          <p:cNvPr id="8" name="textruta 7"/>
          <p:cNvSpPr txBox="1"/>
          <p:nvPr/>
        </p:nvSpPr>
        <p:spPr>
          <a:xfrm>
            <a:off x="3734553" y="334248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Timbro.se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7632442" y="659855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19097" y="659855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Users\rolfs\AppData\Local\Microsoft\Windows\Temporary Internet Files\Content.Outlook\XHTVPAEW\Blandvall 06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8428" y="1123487"/>
            <a:ext cx="3221038" cy="2420938"/>
          </a:xfrm>
          <a:prstGeom prst="rect">
            <a:avLst/>
          </a:prstGeom>
          <a:noFill/>
          <a:ln w="9525" cap="sq">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7362497" y="328992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Nilla Nilsdotter-Linde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33320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93963" y="100158"/>
            <a:ext cx="4673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a:ea typeface="+mn-ea"/>
                <a:cs typeface="Arial" charset="0"/>
              </a:rPr>
              <a:t>Spring Milk Production</a:t>
            </a:r>
            <a:endParaRPr kumimoji="0" lang="en-GB" altLang="en-US" sz="1600" b="1" i="0" u="none" strike="noStrike" kern="1200" cap="none" spc="0" normalizeH="0" baseline="0" noProof="0" dirty="0">
              <a:ln>
                <a:noFill/>
              </a:ln>
              <a:solidFill>
                <a:prstClr val="black"/>
              </a:solidFill>
              <a:effectLst/>
              <a:uLnTx/>
              <a:uFillTx/>
              <a:latin typeface="Calibri"/>
              <a:ea typeface="+mn-ea"/>
              <a:cs typeface="Arial" charset="0"/>
            </a:endParaRPr>
          </a:p>
        </p:txBody>
      </p:sp>
      <p:graphicFrame>
        <p:nvGraphicFramePr>
          <p:cNvPr id="8195" name="Object 3"/>
          <p:cNvGraphicFramePr>
            <a:graphicFrameLocks/>
          </p:cNvGraphicFramePr>
          <p:nvPr>
            <p:extLst/>
          </p:nvPr>
        </p:nvGraphicFramePr>
        <p:xfrm>
          <a:off x="300181" y="1447800"/>
          <a:ext cx="8520545" cy="5193145"/>
        </p:xfrm>
        <a:graphic>
          <a:graphicData uri="http://schemas.openxmlformats.org/presentationml/2006/ole">
            <mc:AlternateContent xmlns:mc="http://schemas.openxmlformats.org/markup-compatibility/2006">
              <mc:Choice xmlns:v="urn:schemas-microsoft-com:vml" Requires="v">
                <p:oleObj spid="_x0000_s8230" name="Chart" r:id="rId4" imgW="8562975" imgH="5505450" progId="Excel.Chart.8">
                  <p:embed/>
                </p:oleObj>
              </mc:Choice>
              <mc:Fallback>
                <p:oleObj name="Chart" r:id="rId4" imgW="8562975" imgH="5505450" progId="Excel.Chart.8">
                  <p:embed/>
                  <p:pic>
                    <p:nvPicPr>
                      <p:cNvPr id="8195"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1" y="1447800"/>
                        <a:ext cx="8520545" cy="5193145"/>
                      </a:xfrm>
                      <a:prstGeom prst="rect">
                        <a:avLst/>
                      </a:prstGeom>
                      <a:noFill/>
                      <a:ln>
                        <a:solidFill>
                          <a:schemeClr val="accent3"/>
                        </a:solidFill>
                      </a:ln>
                      <a:extLst/>
                    </p:spPr>
                  </p:pic>
                </p:oleObj>
              </mc:Fallback>
            </mc:AlternateContent>
          </a:graphicData>
        </a:graphic>
      </p:graphicFrame>
      <p:sp>
        <p:nvSpPr>
          <p:cNvPr id="8196" name="Line 4"/>
          <p:cNvSpPr>
            <a:spLocks noChangeShapeType="1"/>
          </p:cNvSpPr>
          <p:nvPr/>
        </p:nvSpPr>
        <p:spPr bwMode="auto">
          <a:xfrm>
            <a:off x="533400" y="1371600"/>
            <a:ext cx="7848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 name="Line 5"/>
          <p:cNvSpPr>
            <a:spLocks noChangeShapeType="1"/>
          </p:cNvSpPr>
          <p:nvPr/>
        </p:nvSpPr>
        <p:spPr bwMode="auto">
          <a:xfrm>
            <a:off x="762000" y="1447800"/>
            <a:ext cx="7620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8" name="Rectangle 7"/>
          <p:cNvSpPr>
            <a:spLocks noChangeArrowheads="1"/>
          </p:cNvSpPr>
          <p:nvPr/>
        </p:nvSpPr>
        <p:spPr bwMode="auto">
          <a:xfrm>
            <a:off x="5571547" y="352426"/>
            <a:ext cx="20748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Milk     5,750 kg/cow</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Fat        4.40%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Protein  3.60%</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Milk solids 1,350kg/ha</a:t>
            </a:r>
          </a:p>
        </p:txBody>
      </p:sp>
    </p:spTree>
    <p:extLst>
      <p:ext uri="{BB962C8B-B14F-4D97-AF65-F5344CB8AC3E}">
        <p14:creationId xmlns:p14="http://schemas.microsoft.com/office/powerpoint/2010/main" val="10669148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3927635909"/>
              </p:ext>
            </p:extLst>
          </p:nvPr>
        </p:nvGraphicFramePr>
        <p:xfrm>
          <a:off x="-1" y="377825"/>
          <a:ext cx="13738743" cy="6974320"/>
        </p:xfrm>
        <a:graphic>
          <a:graphicData uri="http://schemas.openxmlformats.org/presentationml/2006/ole">
            <mc:AlternateContent xmlns:mc="http://schemas.openxmlformats.org/markup-compatibility/2006">
              <mc:Choice xmlns:v="urn:schemas-microsoft-com:vml" Requires="v">
                <p:oleObj spid="_x0000_s9254" name="Chart" r:id="rId3" imgW="13701646" imgH="7729567" progId="MSGraph.Chart.8">
                  <p:embed followColorScheme="full"/>
                </p:oleObj>
              </mc:Choice>
              <mc:Fallback>
                <p:oleObj name="Chart" r:id="rId3" imgW="13701646" imgH="7729567" progId="MSGraph.Chart.8">
                  <p:embed followColorScheme="full"/>
                  <p:pic>
                    <p:nvPicPr>
                      <p:cNvPr id="9218" name="Object 4"/>
                      <p:cNvPicPr>
                        <a:picLocks noChangeAspect="1" noChangeArrowheads="1"/>
                      </p:cNvPicPr>
                      <p:nvPr/>
                    </p:nvPicPr>
                    <p:blipFill>
                      <a:blip r:embed="rId4"/>
                      <a:srcRect/>
                      <a:stretch>
                        <a:fillRect/>
                      </a:stretch>
                    </p:blipFill>
                    <p:spPr bwMode="auto">
                      <a:xfrm>
                        <a:off x="-1" y="377825"/>
                        <a:ext cx="13738743" cy="6974320"/>
                      </a:xfrm>
                      <a:prstGeom prst="rect">
                        <a:avLst/>
                      </a:prstGeom>
                      <a:noFill/>
                      <a:ln>
                        <a:noFill/>
                      </a:ln>
                      <a:effectLst/>
                      <a:extLst/>
                    </p:spPr>
                  </p:pic>
                </p:oleObj>
              </mc:Fallback>
            </mc:AlternateContent>
          </a:graphicData>
        </a:graphic>
      </p:graphicFrame>
      <p:sp>
        <p:nvSpPr>
          <p:cNvPr id="9219" name="Text Box 22"/>
          <p:cNvSpPr txBox="1">
            <a:spLocks noChangeArrowheads="1"/>
          </p:cNvSpPr>
          <p:nvPr/>
        </p:nvSpPr>
        <p:spPr bwMode="auto">
          <a:xfrm>
            <a:off x="7812088" y="4627563"/>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Times New Roman" pitchFamily="18" charset="0"/>
                <a:ea typeface="+mn-ea"/>
                <a:cs typeface="+mn-cs"/>
              </a:rPr>
              <a:t>Dryoff</a:t>
            </a:r>
            <a:endParaRPr kumimoji="0" lang="en-GB" alt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0" name="Rectangle 7"/>
          <p:cNvSpPr>
            <a:spLocks noGrp="1" noChangeArrowheads="1"/>
          </p:cNvSpPr>
          <p:nvPr>
            <p:ph type="title"/>
          </p:nvPr>
        </p:nvSpPr>
        <p:spPr>
          <a:xfrm>
            <a:off x="0" y="0"/>
            <a:ext cx="9144000" cy="549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IE" altLang="en-US" sz="2400" dirty="0" smtClean="0">
                <a:solidFill>
                  <a:schemeClr val="tx1"/>
                </a:solidFill>
                <a:latin typeface="Tahoma" pitchFamily="34" charset="0"/>
              </a:rPr>
              <a:t>The Grazing Year </a:t>
            </a:r>
            <a:r>
              <a:rPr lang="en-IE" altLang="en-US" sz="2400" dirty="0" smtClean="0">
                <a:solidFill>
                  <a:schemeClr val="tx1"/>
                </a:solidFill>
              </a:rPr>
              <a:t>–</a:t>
            </a:r>
            <a:r>
              <a:rPr lang="en-IE" altLang="en-US" sz="2400" dirty="0" smtClean="0">
                <a:solidFill>
                  <a:schemeClr val="tx1"/>
                </a:solidFill>
                <a:latin typeface="Tahoma" pitchFamily="34" charset="0"/>
              </a:rPr>
              <a:t> Spring Calving Herd</a:t>
            </a:r>
            <a:endParaRPr lang="en-GB" altLang="en-US" sz="2400" dirty="0" smtClean="0">
              <a:solidFill>
                <a:schemeClr val="tx1"/>
              </a:solidFill>
              <a:latin typeface="Tahoma" pitchFamily="34" charset="0"/>
            </a:endParaRPr>
          </a:p>
        </p:txBody>
      </p:sp>
      <p:sp>
        <p:nvSpPr>
          <p:cNvPr id="9221" name="Freeform 2"/>
          <p:cNvSpPr>
            <a:spLocks/>
          </p:cNvSpPr>
          <p:nvPr/>
        </p:nvSpPr>
        <p:spPr bwMode="auto">
          <a:xfrm>
            <a:off x="7543800" y="3324225"/>
            <a:ext cx="1243013" cy="547688"/>
          </a:xfrm>
          <a:custGeom>
            <a:avLst/>
            <a:gdLst>
              <a:gd name="T0" fmla="*/ 2147483647 w 783"/>
              <a:gd name="T1" fmla="*/ 2147483647 h 384"/>
              <a:gd name="T2" fmla="*/ 2147483647 w 783"/>
              <a:gd name="T3" fmla="*/ 2147483647 h 384"/>
              <a:gd name="T4" fmla="*/ 2147483647 w 783"/>
              <a:gd name="T5" fmla="*/ 2147483647 h 384"/>
              <a:gd name="T6" fmla="*/ 2147483647 w 783"/>
              <a:gd name="T7" fmla="*/ 2147483647 h 384"/>
              <a:gd name="T8" fmla="*/ 0 w 783"/>
              <a:gd name="T9" fmla="*/ 0 h 384"/>
              <a:gd name="T10" fmla="*/ 2147483647 w 783"/>
              <a:gd name="T11" fmla="*/ 2147483647 h 384"/>
              <a:gd name="T12" fmla="*/ 2147483647 w 783"/>
              <a:gd name="T13" fmla="*/ 2147483647 h 384"/>
              <a:gd name="T14" fmla="*/ 2147483647 w 783"/>
              <a:gd name="T15" fmla="*/ 2147483647 h 384"/>
              <a:gd name="T16" fmla="*/ 2147483647 w 783"/>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3" h="384">
                <a:moveTo>
                  <a:pt x="783" y="369"/>
                </a:moveTo>
                <a:lnTo>
                  <a:pt x="783" y="18"/>
                </a:lnTo>
                <a:lnTo>
                  <a:pt x="450" y="27"/>
                </a:lnTo>
                <a:lnTo>
                  <a:pt x="99" y="18"/>
                </a:lnTo>
                <a:lnTo>
                  <a:pt x="0" y="0"/>
                </a:lnTo>
                <a:lnTo>
                  <a:pt x="153" y="171"/>
                </a:lnTo>
                <a:lnTo>
                  <a:pt x="306" y="315"/>
                </a:lnTo>
                <a:lnTo>
                  <a:pt x="432" y="384"/>
                </a:lnTo>
                <a:lnTo>
                  <a:pt x="783" y="369"/>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2" name="Freeform 3"/>
          <p:cNvSpPr>
            <a:spLocks/>
          </p:cNvSpPr>
          <p:nvPr/>
        </p:nvSpPr>
        <p:spPr bwMode="auto">
          <a:xfrm>
            <a:off x="1414463" y="2874963"/>
            <a:ext cx="1714500" cy="963612"/>
          </a:xfrm>
          <a:custGeom>
            <a:avLst/>
            <a:gdLst>
              <a:gd name="T0" fmla="*/ 2147483647 w 1080"/>
              <a:gd name="T1" fmla="*/ 2147483647 h 675"/>
              <a:gd name="T2" fmla="*/ 2147483647 w 1080"/>
              <a:gd name="T3" fmla="*/ 2147483647 h 675"/>
              <a:gd name="T4" fmla="*/ 2147483647 w 1080"/>
              <a:gd name="T5" fmla="*/ 2147483647 h 675"/>
              <a:gd name="T6" fmla="*/ 2147483647 w 1080"/>
              <a:gd name="T7" fmla="*/ 2147483647 h 675"/>
              <a:gd name="T8" fmla="*/ 2147483647 w 1080"/>
              <a:gd name="T9" fmla="*/ 2147483647 h 675"/>
              <a:gd name="T10" fmla="*/ 2147483647 w 1080"/>
              <a:gd name="T11" fmla="*/ 0 h 675"/>
              <a:gd name="T12" fmla="*/ 2147483647 w 1080"/>
              <a:gd name="T13" fmla="*/ 2147483647 h 675"/>
              <a:gd name="T14" fmla="*/ 2147483647 w 1080"/>
              <a:gd name="T15" fmla="*/ 2147483647 h 675"/>
              <a:gd name="T16" fmla="*/ 2147483647 w 1080"/>
              <a:gd name="T17" fmla="*/ 2147483647 h 675"/>
              <a:gd name="T18" fmla="*/ 2147483647 w 1080"/>
              <a:gd name="T19" fmla="*/ 2147483647 h 675"/>
              <a:gd name="T20" fmla="*/ 2147483647 w 1080"/>
              <a:gd name="T21" fmla="*/ 2147483647 h 675"/>
              <a:gd name="T22" fmla="*/ 0 w 1080"/>
              <a:gd name="T23" fmla="*/ 2147483647 h 675"/>
              <a:gd name="T24" fmla="*/ 0 w 1080"/>
              <a:gd name="T25" fmla="*/ 2147483647 h 675"/>
              <a:gd name="T26" fmla="*/ 2147483647 w 1080"/>
              <a:gd name="T27" fmla="*/ 2147483647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0" h="675">
                <a:moveTo>
                  <a:pt x="72" y="306"/>
                </a:moveTo>
                <a:lnTo>
                  <a:pt x="414" y="306"/>
                </a:lnTo>
                <a:lnTo>
                  <a:pt x="711" y="252"/>
                </a:lnTo>
                <a:lnTo>
                  <a:pt x="810" y="216"/>
                </a:lnTo>
                <a:lnTo>
                  <a:pt x="999" y="72"/>
                </a:lnTo>
                <a:lnTo>
                  <a:pt x="1080" y="0"/>
                </a:lnTo>
                <a:lnTo>
                  <a:pt x="927" y="225"/>
                </a:lnTo>
                <a:lnTo>
                  <a:pt x="729" y="441"/>
                </a:lnTo>
                <a:lnTo>
                  <a:pt x="558" y="585"/>
                </a:lnTo>
                <a:lnTo>
                  <a:pt x="432" y="639"/>
                </a:lnTo>
                <a:lnTo>
                  <a:pt x="279" y="675"/>
                </a:lnTo>
                <a:lnTo>
                  <a:pt x="0" y="666"/>
                </a:lnTo>
                <a:lnTo>
                  <a:pt x="0" y="306"/>
                </a:lnTo>
                <a:lnTo>
                  <a:pt x="72" y="306"/>
                </a:lnTo>
                <a:close/>
              </a:path>
            </a:pathLst>
          </a:cu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3" name="Freeform 6"/>
          <p:cNvSpPr>
            <a:spLocks/>
          </p:cNvSpPr>
          <p:nvPr/>
        </p:nvSpPr>
        <p:spPr bwMode="auto">
          <a:xfrm>
            <a:off x="3257550" y="1204913"/>
            <a:ext cx="4229100" cy="2093912"/>
          </a:xfrm>
          <a:custGeom>
            <a:avLst/>
            <a:gdLst>
              <a:gd name="T0" fmla="*/ 2147483647 w 2664"/>
              <a:gd name="T1" fmla="*/ 2147483647 h 1467"/>
              <a:gd name="T2" fmla="*/ 2147483647 w 2664"/>
              <a:gd name="T3" fmla="*/ 2147483647 h 1467"/>
              <a:gd name="T4" fmla="*/ 2147483647 w 2664"/>
              <a:gd name="T5" fmla="*/ 2147483647 h 1467"/>
              <a:gd name="T6" fmla="*/ 2147483647 w 2664"/>
              <a:gd name="T7" fmla="*/ 2147483647 h 1467"/>
              <a:gd name="T8" fmla="*/ 2147483647 w 2664"/>
              <a:gd name="T9" fmla="*/ 2147483647 h 1467"/>
              <a:gd name="T10" fmla="*/ 2147483647 w 2664"/>
              <a:gd name="T11" fmla="*/ 2147483647 h 1467"/>
              <a:gd name="T12" fmla="*/ 2147483647 w 2664"/>
              <a:gd name="T13" fmla="*/ 2147483647 h 1467"/>
              <a:gd name="T14" fmla="*/ 2147483647 w 2664"/>
              <a:gd name="T15" fmla="*/ 2147483647 h 1467"/>
              <a:gd name="T16" fmla="*/ 2147483647 w 2664"/>
              <a:gd name="T17" fmla="*/ 2147483647 h 1467"/>
              <a:gd name="T18" fmla="*/ 2147483647 w 2664"/>
              <a:gd name="T19" fmla="*/ 2147483647 h 1467"/>
              <a:gd name="T20" fmla="*/ 2147483647 w 2664"/>
              <a:gd name="T21" fmla="*/ 2147483647 h 1467"/>
              <a:gd name="T22" fmla="*/ 0 w 2664"/>
              <a:gd name="T23" fmla="*/ 2147483647 h 1467"/>
              <a:gd name="T24" fmla="*/ 2147483647 w 2664"/>
              <a:gd name="T25" fmla="*/ 2147483647 h 1467"/>
              <a:gd name="T26" fmla="*/ 2147483647 w 2664"/>
              <a:gd name="T27" fmla="*/ 2147483647 h 1467"/>
              <a:gd name="T28" fmla="*/ 2147483647 w 2664"/>
              <a:gd name="T29" fmla="*/ 2147483647 h 1467"/>
              <a:gd name="T30" fmla="*/ 2147483647 w 2664"/>
              <a:gd name="T31" fmla="*/ 2147483647 h 1467"/>
              <a:gd name="T32" fmla="*/ 2147483647 w 2664"/>
              <a:gd name="T33" fmla="*/ 2147483647 h 1467"/>
              <a:gd name="T34" fmla="*/ 2147483647 w 2664"/>
              <a:gd name="T35" fmla="*/ 2147483647 h 1467"/>
              <a:gd name="T36" fmla="*/ 2147483647 w 2664"/>
              <a:gd name="T37" fmla="*/ 2147483647 h 1467"/>
              <a:gd name="T38" fmla="*/ 2147483647 w 2664"/>
              <a:gd name="T39" fmla="*/ 2147483647 h 1467"/>
              <a:gd name="T40" fmla="*/ 2147483647 w 2664"/>
              <a:gd name="T41" fmla="*/ 2147483647 h 1467"/>
              <a:gd name="T42" fmla="*/ 2147483647 w 2664"/>
              <a:gd name="T43" fmla="*/ 2147483647 h 1467"/>
              <a:gd name="T44" fmla="*/ 2147483647 w 2664"/>
              <a:gd name="T45" fmla="*/ 0 h 1467"/>
              <a:gd name="T46" fmla="*/ 2147483647 w 2664"/>
              <a:gd name="T47" fmla="*/ 2147483647 h 1467"/>
              <a:gd name="T48" fmla="*/ 2147483647 w 2664"/>
              <a:gd name="T49" fmla="*/ 2147483647 h 1467"/>
              <a:gd name="T50" fmla="*/ 2147483647 w 2664"/>
              <a:gd name="T51" fmla="*/ 2147483647 h 1467"/>
              <a:gd name="T52" fmla="*/ 2147483647 w 2664"/>
              <a:gd name="T53" fmla="*/ 2147483647 h 1467"/>
              <a:gd name="T54" fmla="*/ 2147483647 w 2664"/>
              <a:gd name="T55" fmla="*/ 2147483647 h 1467"/>
              <a:gd name="T56" fmla="*/ 2147483647 w 2664"/>
              <a:gd name="T57" fmla="*/ 2147483647 h 1467"/>
              <a:gd name="T58" fmla="*/ 2147483647 w 2664"/>
              <a:gd name="T59" fmla="*/ 2147483647 h 1467"/>
              <a:gd name="T60" fmla="*/ 2147483647 w 2664"/>
              <a:gd name="T61" fmla="*/ 2147483647 h 1467"/>
              <a:gd name="T62" fmla="*/ 2147483647 w 2664"/>
              <a:gd name="T63" fmla="*/ 2147483647 h 1467"/>
              <a:gd name="T64" fmla="*/ 2147483647 w 2664"/>
              <a:gd name="T65" fmla="*/ 2147483647 h 1467"/>
              <a:gd name="T66" fmla="*/ 2147483647 w 2664"/>
              <a:gd name="T67" fmla="*/ 2147483647 h 1467"/>
              <a:gd name="T68" fmla="*/ 2147483647 w 2664"/>
              <a:gd name="T69" fmla="*/ 2147483647 h 1467"/>
              <a:gd name="T70" fmla="*/ 2147483647 w 2664"/>
              <a:gd name="T71" fmla="*/ 2147483647 h 1467"/>
              <a:gd name="T72" fmla="*/ 2147483647 w 2664"/>
              <a:gd name="T73" fmla="*/ 2147483647 h 1467"/>
              <a:gd name="T74" fmla="*/ 2147483647 w 2664"/>
              <a:gd name="T75" fmla="*/ 2147483647 h 1467"/>
              <a:gd name="T76" fmla="*/ 2147483647 w 2664"/>
              <a:gd name="T77" fmla="*/ 2147483647 h 1467"/>
              <a:gd name="T78" fmla="*/ 2147483647 w 2664"/>
              <a:gd name="T79" fmla="*/ 2147483647 h 1467"/>
              <a:gd name="T80" fmla="*/ 2147483647 w 2664"/>
              <a:gd name="T81" fmla="*/ 2147483647 h 1467"/>
              <a:gd name="T82" fmla="*/ 2147483647 w 2664"/>
              <a:gd name="T83" fmla="*/ 2147483647 h 1467"/>
              <a:gd name="T84" fmla="*/ 2147483647 w 2664"/>
              <a:gd name="T85" fmla="*/ 2147483647 h 1467"/>
              <a:gd name="T86" fmla="*/ 2147483647 w 2664"/>
              <a:gd name="T87" fmla="*/ 2147483647 h 1467"/>
              <a:gd name="T88" fmla="*/ 2147483647 w 2664"/>
              <a:gd name="T89" fmla="*/ 2147483647 h 1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64" h="1467">
                <a:moveTo>
                  <a:pt x="2664" y="1467"/>
                </a:moveTo>
                <a:lnTo>
                  <a:pt x="2511" y="1404"/>
                </a:lnTo>
                <a:lnTo>
                  <a:pt x="2268" y="1245"/>
                </a:lnTo>
                <a:lnTo>
                  <a:pt x="1980" y="1101"/>
                </a:lnTo>
                <a:lnTo>
                  <a:pt x="1692" y="1005"/>
                </a:lnTo>
                <a:lnTo>
                  <a:pt x="1341" y="936"/>
                </a:lnTo>
                <a:lnTo>
                  <a:pt x="1080" y="900"/>
                </a:lnTo>
                <a:lnTo>
                  <a:pt x="648" y="855"/>
                </a:lnTo>
                <a:lnTo>
                  <a:pt x="396" y="873"/>
                </a:lnTo>
                <a:lnTo>
                  <a:pt x="252" y="909"/>
                </a:lnTo>
                <a:lnTo>
                  <a:pt x="108" y="972"/>
                </a:lnTo>
                <a:lnTo>
                  <a:pt x="0" y="1053"/>
                </a:lnTo>
                <a:lnTo>
                  <a:pt x="117" y="846"/>
                </a:lnTo>
                <a:lnTo>
                  <a:pt x="189" y="729"/>
                </a:lnTo>
                <a:lnTo>
                  <a:pt x="216" y="639"/>
                </a:lnTo>
                <a:lnTo>
                  <a:pt x="261" y="558"/>
                </a:lnTo>
                <a:lnTo>
                  <a:pt x="279" y="495"/>
                </a:lnTo>
                <a:lnTo>
                  <a:pt x="315" y="387"/>
                </a:lnTo>
                <a:lnTo>
                  <a:pt x="351" y="288"/>
                </a:lnTo>
                <a:lnTo>
                  <a:pt x="387" y="225"/>
                </a:lnTo>
                <a:lnTo>
                  <a:pt x="423" y="126"/>
                </a:lnTo>
                <a:lnTo>
                  <a:pt x="486" y="54"/>
                </a:lnTo>
                <a:lnTo>
                  <a:pt x="567" y="0"/>
                </a:lnTo>
                <a:lnTo>
                  <a:pt x="630" y="36"/>
                </a:lnTo>
                <a:lnTo>
                  <a:pt x="675" y="99"/>
                </a:lnTo>
                <a:lnTo>
                  <a:pt x="765" y="234"/>
                </a:lnTo>
                <a:lnTo>
                  <a:pt x="810" y="351"/>
                </a:lnTo>
                <a:lnTo>
                  <a:pt x="891" y="486"/>
                </a:lnTo>
                <a:lnTo>
                  <a:pt x="990" y="567"/>
                </a:lnTo>
                <a:lnTo>
                  <a:pt x="1143" y="495"/>
                </a:lnTo>
                <a:lnTo>
                  <a:pt x="1188" y="450"/>
                </a:lnTo>
                <a:lnTo>
                  <a:pt x="1278" y="378"/>
                </a:lnTo>
                <a:lnTo>
                  <a:pt x="1404" y="360"/>
                </a:lnTo>
                <a:lnTo>
                  <a:pt x="1530" y="504"/>
                </a:lnTo>
                <a:lnTo>
                  <a:pt x="1629" y="657"/>
                </a:lnTo>
                <a:lnTo>
                  <a:pt x="1701" y="747"/>
                </a:lnTo>
                <a:lnTo>
                  <a:pt x="1800" y="837"/>
                </a:lnTo>
                <a:lnTo>
                  <a:pt x="1908" y="900"/>
                </a:lnTo>
                <a:lnTo>
                  <a:pt x="1989" y="927"/>
                </a:lnTo>
                <a:lnTo>
                  <a:pt x="2115" y="954"/>
                </a:lnTo>
                <a:lnTo>
                  <a:pt x="2214" y="993"/>
                </a:lnTo>
                <a:lnTo>
                  <a:pt x="2412" y="1179"/>
                </a:lnTo>
                <a:lnTo>
                  <a:pt x="2502" y="1287"/>
                </a:lnTo>
                <a:lnTo>
                  <a:pt x="2574" y="1359"/>
                </a:lnTo>
                <a:lnTo>
                  <a:pt x="2664" y="1467"/>
                </a:lnTo>
                <a:close/>
              </a:path>
            </a:pathLst>
          </a:cu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4" name="Line 8"/>
          <p:cNvSpPr>
            <a:spLocks noChangeShapeType="1"/>
          </p:cNvSpPr>
          <p:nvPr/>
        </p:nvSpPr>
        <p:spPr bwMode="auto">
          <a:xfrm flipV="1">
            <a:off x="4648200" y="2501900"/>
            <a:ext cx="0" cy="3429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5" name="Text Box 9"/>
          <p:cNvSpPr txBox="1">
            <a:spLocks noChangeArrowheads="1"/>
          </p:cNvSpPr>
          <p:nvPr/>
        </p:nvSpPr>
        <p:spPr bwMode="auto">
          <a:xfrm>
            <a:off x="3657600" y="284480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Feed Requirements</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6" name="Text Box 10"/>
          <p:cNvSpPr txBox="1">
            <a:spLocks noChangeArrowheads="1"/>
          </p:cNvSpPr>
          <p:nvPr/>
        </p:nvSpPr>
        <p:spPr bwMode="auto">
          <a:xfrm>
            <a:off x="4267200" y="2022475"/>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Surplus</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7" name="Text Box 11"/>
          <p:cNvSpPr txBox="1">
            <a:spLocks noChangeArrowheads="1"/>
          </p:cNvSpPr>
          <p:nvPr/>
        </p:nvSpPr>
        <p:spPr bwMode="auto">
          <a:xfrm>
            <a:off x="1331913" y="32781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Deficit</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28" name="Freeform 14"/>
          <p:cNvSpPr>
            <a:spLocks/>
          </p:cNvSpPr>
          <p:nvPr/>
        </p:nvSpPr>
        <p:spPr bwMode="auto">
          <a:xfrm>
            <a:off x="1828800" y="3940175"/>
            <a:ext cx="2222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9" name="Text Box 15"/>
          <p:cNvSpPr txBox="1">
            <a:spLocks noChangeArrowheads="1"/>
          </p:cNvSpPr>
          <p:nvPr/>
        </p:nvSpPr>
        <p:spPr bwMode="auto">
          <a:xfrm>
            <a:off x="971550" y="4625975"/>
            <a:ext cx="15430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a:ln>
                  <a:noFill/>
                </a:ln>
                <a:solidFill>
                  <a:prstClr val="black"/>
                </a:solidFill>
                <a:effectLst/>
                <a:uLnTx/>
                <a:uFillTx/>
                <a:latin typeface="Times New Roman" pitchFamily="18" charset="0"/>
                <a:ea typeface="+mn-ea"/>
                <a:cs typeface="+mn-cs"/>
              </a:rPr>
              <a:t>Calving &amp; Turnout</a:t>
            </a:r>
            <a:endParaRPr kumimoji="0" lang="en-GB" altLang="en-US" sz="18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0" name="Freeform 18"/>
          <p:cNvSpPr>
            <a:spLocks/>
          </p:cNvSpPr>
          <p:nvPr/>
        </p:nvSpPr>
        <p:spPr bwMode="auto">
          <a:xfrm>
            <a:off x="7812088" y="3940175"/>
            <a:ext cx="5270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1" name="Freeform 19"/>
          <p:cNvSpPr>
            <a:spLocks/>
          </p:cNvSpPr>
          <p:nvPr/>
        </p:nvSpPr>
        <p:spPr bwMode="auto">
          <a:xfrm flipH="1">
            <a:off x="8763000" y="3940175"/>
            <a:ext cx="273050" cy="64135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2" name="Text Box 20"/>
          <p:cNvSpPr txBox="1">
            <a:spLocks noChangeArrowheads="1"/>
          </p:cNvSpPr>
          <p:nvPr/>
        </p:nvSpPr>
        <p:spPr bwMode="auto">
          <a:xfrm>
            <a:off x="6705600" y="4625975"/>
            <a:ext cx="129540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Times New Roman" pitchFamily="18" charset="0"/>
                <a:ea typeface="+mn-ea"/>
                <a:cs typeface="+mn-cs"/>
              </a:rPr>
              <a:t>Housing</a:t>
            </a:r>
            <a:endParaRPr kumimoji="0" lang="en-GB" altLang="en-US" sz="2400" b="1"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3" name="AutoShape 27"/>
          <p:cNvSpPr>
            <a:spLocks/>
          </p:cNvSpPr>
          <p:nvPr/>
        </p:nvSpPr>
        <p:spPr bwMode="auto">
          <a:xfrm rot="5400000">
            <a:off x="2015332" y="4688681"/>
            <a:ext cx="144462" cy="1800225"/>
          </a:xfrm>
          <a:prstGeom prst="rightBrace">
            <a:avLst>
              <a:gd name="adj1" fmla="val 1038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4" name="Text Box 28"/>
          <p:cNvSpPr txBox="1">
            <a:spLocks noChangeArrowheads="1"/>
          </p:cNvSpPr>
          <p:nvPr/>
        </p:nvSpPr>
        <p:spPr bwMode="auto">
          <a:xfrm>
            <a:off x="395288" y="5661025"/>
            <a:ext cx="33115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Spring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Spring Rotation Plan</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5" name="AutoShape 29"/>
          <p:cNvSpPr>
            <a:spLocks/>
          </p:cNvSpPr>
          <p:nvPr/>
        </p:nvSpPr>
        <p:spPr bwMode="auto">
          <a:xfrm rot="5400000">
            <a:off x="4464050" y="3249613"/>
            <a:ext cx="144463" cy="2808287"/>
          </a:xfrm>
          <a:prstGeom prst="rightBrace">
            <a:avLst>
              <a:gd name="adj1" fmla="val 1619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6" name="Text Box 30"/>
          <p:cNvSpPr txBox="1">
            <a:spLocks noChangeArrowheads="1"/>
          </p:cNvSpPr>
          <p:nvPr/>
        </p:nvSpPr>
        <p:spPr bwMode="auto">
          <a:xfrm>
            <a:off x="7864475" y="328453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Deficit</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7" name="Text Box 31"/>
          <p:cNvSpPr txBox="1">
            <a:spLocks noChangeArrowheads="1"/>
          </p:cNvSpPr>
          <p:nvPr/>
        </p:nvSpPr>
        <p:spPr bwMode="auto">
          <a:xfrm>
            <a:off x="2844800" y="4665663"/>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Mid-season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The Feed Wedge</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8" name="AutoShape 32"/>
          <p:cNvSpPr>
            <a:spLocks/>
          </p:cNvSpPr>
          <p:nvPr/>
        </p:nvSpPr>
        <p:spPr bwMode="auto">
          <a:xfrm rot="5400000">
            <a:off x="7164388" y="4437063"/>
            <a:ext cx="144462" cy="2303462"/>
          </a:xfrm>
          <a:prstGeom prst="rightBrace">
            <a:avLst>
              <a:gd name="adj1" fmla="val 1328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9" name="Text Box 33"/>
          <p:cNvSpPr txBox="1">
            <a:spLocks noChangeArrowheads="1"/>
          </p:cNvSpPr>
          <p:nvPr/>
        </p:nvSpPr>
        <p:spPr bwMode="auto">
          <a:xfrm>
            <a:off x="5580063" y="5661025"/>
            <a:ext cx="3311525"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Autumn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a:ln>
                  <a:noFill/>
                </a:ln>
                <a:solidFill>
                  <a:prstClr val="black"/>
                </a:solidFill>
                <a:effectLst/>
                <a:uLnTx/>
                <a:uFillTx/>
                <a:latin typeface="Arial" charset="0"/>
                <a:ea typeface="+mn-ea"/>
                <a:cs typeface="+mn-cs"/>
              </a:rPr>
              <a:t>Feed budgeting (60:40 plan)</a:t>
            </a:r>
            <a:endParaRPr kumimoji="0" lang="en-GB" altLang="en-US" sz="18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9806819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457200"/>
          </a:xfrm>
        </p:spPr>
        <p:txBody>
          <a:bodyPr/>
          <a:lstStyle/>
          <a:p>
            <a:pPr algn="ctr">
              <a:defRPr/>
            </a:pPr>
            <a:r>
              <a:rPr lang="en-IE" sz="2400" kern="1200" dirty="0" smtClean="0">
                <a:solidFill>
                  <a:schemeClr val="tx1"/>
                </a:solidFill>
              </a:rPr>
              <a:t>Integrated Grass-based Production Systems</a:t>
            </a:r>
            <a:endParaRPr lang="en-IE" sz="2400" dirty="0">
              <a:solidFill>
                <a:schemeClr val="tx1"/>
              </a:solidFill>
            </a:endParaRPr>
          </a:p>
        </p:txBody>
      </p:sp>
      <p:sp>
        <p:nvSpPr>
          <p:cNvPr id="167" name="Rectangle 2"/>
          <p:cNvSpPr txBox="1">
            <a:spLocks noChangeArrowheads="1"/>
          </p:cNvSpPr>
          <p:nvPr/>
        </p:nvSpPr>
        <p:spPr>
          <a:xfrm>
            <a:off x="190500" y="1011238"/>
            <a:ext cx="3286125" cy="16144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Integrated decisions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Alignment of </a:t>
            </a:r>
            <a:br>
              <a:rPr kumimoji="0" lang="en-NZ" sz="1800" b="0" i="0" u="none" strike="noStrike" kern="1200" cap="none" spc="0" normalizeH="0" baseline="0" noProof="0" dirty="0">
                <a:ln>
                  <a:noFill/>
                </a:ln>
                <a:solidFill>
                  <a:prstClr val="black"/>
                </a:solidFill>
                <a:effectLst/>
                <a:uLnTx/>
                <a:uFillTx/>
                <a:latin typeface="Calibri"/>
                <a:ea typeface="+mn-ea"/>
                <a:cs typeface="+mn-cs"/>
              </a:rPr>
            </a:br>
            <a:r>
              <a:rPr kumimoji="0" lang="en-NZ" sz="1800" b="0" i="0" u="none" strike="noStrike" kern="1200" cap="none" spc="0" normalizeH="0" baseline="0" noProof="0" dirty="0">
                <a:ln>
                  <a:noFill/>
                </a:ln>
                <a:solidFill>
                  <a:prstClr val="black"/>
                </a:solidFill>
                <a:effectLst/>
                <a:uLnTx/>
                <a:uFillTx/>
                <a:latin typeface="Calibri"/>
                <a:ea typeface="+mn-ea"/>
                <a:cs typeface="+mn-cs"/>
              </a:rPr>
              <a:t>g</a:t>
            </a:r>
            <a:r>
              <a:rPr kumimoji="0" lang="en-NZ" sz="1800" b="0" i="0" u="none" strike="noStrike" kern="1200" cap="none" spc="0" normalizeH="0" baseline="0" noProof="0" dirty="0" err="1">
                <a:ln>
                  <a:noFill/>
                </a:ln>
                <a:solidFill>
                  <a:prstClr val="black"/>
                </a:solidFill>
                <a:effectLst/>
                <a:uLnTx/>
                <a:uFillTx/>
                <a:latin typeface="Calibri"/>
                <a:ea typeface="+mn-ea"/>
                <a:cs typeface="+mn-cs"/>
              </a:rPr>
              <a:t>rass</a:t>
            </a:r>
            <a:r>
              <a:rPr kumimoji="0" lang="en-NZ" sz="1800" b="0" i="0" u="none" strike="noStrike" kern="1200" cap="none" spc="0" normalizeH="0" baseline="0" noProof="0" dirty="0">
                <a:ln>
                  <a:noFill/>
                </a:ln>
                <a:solidFill>
                  <a:prstClr val="black"/>
                </a:solidFill>
                <a:effectLst/>
                <a:uLnTx/>
                <a:uFillTx/>
                <a:latin typeface="Calibri"/>
                <a:ea typeface="+mn-ea"/>
                <a:cs typeface="+mn-cs"/>
              </a:rPr>
              <a:t> supply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animal requirements</a:t>
            </a:r>
          </a:p>
        </p:txBody>
      </p:sp>
      <p:grpSp>
        <p:nvGrpSpPr>
          <p:cNvPr id="6148" name="Groupe 14"/>
          <p:cNvGrpSpPr>
            <a:grpSpLocks/>
          </p:cNvGrpSpPr>
          <p:nvPr/>
        </p:nvGrpSpPr>
        <p:grpSpPr bwMode="auto">
          <a:xfrm>
            <a:off x="3333750" y="696913"/>
            <a:ext cx="5810250" cy="2732087"/>
            <a:chOff x="1504877" y="2129835"/>
            <a:chExt cx="6077024" cy="3250673"/>
          </a:xfrm>
        </p:grpSpPr>
        <p:sp>
          <p:nvSpPr>
            <p:cNvPr id="6228" name="Rectangle 7"/>
            <p:cNvSpPr>
              <a:spLocks noChangeArrowheads="1"/>
            </p:cNvSpPr>
            <p:nvPr/>
          </p:nvSpPr>
          <p:spPr bwMode="auto">
            <a:xfrm>
              <a:off x="2238376" y="2590800"/>
              <a:ext cx="9525" cy="24098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29" name="Freeform 8"/>
            <p:cNvSpPr>
              <a:spLocks noEditPoints="1"/>
            </p:cNvSpPr>
            <p:nvPr/>
          </p:nvSpPr>
          <p:spPr bwMode="auto">
            <a:xfrm>
              <a:off x="2205038" y="2586038"/>
              <a:ext cx="38100" cy="2419350"/>
            </a:xfrm>
            <a:custGeom>
              <a:avLst/>
              <a:gdLst>
                <a:gd name="T0" fmla="*/ 0 w 24"/>
                <a:gd name="T1" fmla="*/ 2147483647 h 1524"/>
                <a:gd name="T2" fmla="*/ 2147483647 w 24"/>
                <a:gd name="T3" fmla="*/ 2147483647 h 1524"/>
                <a:gd name="T4" fmla="*/ 2147483647 w 24"/>
                <a:gd name="T5" fmla="*/ 2147483647 h 1524"/>
                <a:gd name="T6" fmla="*/ 0 w 24"/>
                <a:gd name="T7" fmla="*/ 2147483647 h 1524"/>
                <a:gd name="T8" fmla="*/ 0 w 24"/>
                <a:gd name="T9" fmla="*/ 2147483647 h 1524"/>
                <a:gd name="T10" fmla="*/ 0 w 24"/>
                <a:gd name="T11" fmla="*/ 2147483647 h 1524"/>
                <a:gd name="T12" fmla="*/ 2147483647 w 24"/>
                <a:gd name="T13" fmla="*/ 2147483647 h 1524"/>
                <a:gd name="T14" fmla="*/ 2147483647 w 24"/>
                <a:gd name="T15" fmla="*/ 2147483647 h 1524"/>
                <a:gd name="T16" fmla="*/ 0 w 24"/>
                <a:gd name="T17" fmla="*/ 2147483647 h 1524"/>
                <a:gd name="T18" fmla="*/ 0 w 24"/>
                <a:gd name="T19" fmla="*/ 2147483647 h 1524"/>
                <a:gd name="T20" fmla="*/ 0 w 24"/>
                <a:gd name="T21" fmla="*/ 2147483647 h 1524"/>
                <a:gd name="T22" fmla="*/ 2147483647 w 24"/>
                <a:gd name="T23" fmla="*/ 2147483647 h 1524"/>
                <a:gd name="T24" fmla="*/ 2147483647 w 24"/>
                <a:gd name="T25" fmla="*/ 2147483647 h 1524"/>
                <a:gd name="T26" fmla="*/ 0 w 24"/>
                <a:gd name="T27" fmla="*/ 2147483647 h 1524"/>
                <a:gd name="T28" fmla="*/ 0 w 24"/>
                <a:gd name="T29" fmla="*/ 2147483647 h 1524"/>
                <a:gd name="T30" fmla="*/ 0 w 24"/>
                <a:gd name="T31" fmla="*/ 2147483647 h 1524"/>
                <a:gd name="T32" fmla="*/ 2147483647 w 24"/>
                <a:gd name="T33" fmla="*/ 2147483647 h 1524"/>
                <a:gd name="T34" fmla="*/ 2147483647 w 24"/>
                <a:gd name="T35" fmla="*/ 2147483647 h 1524"/>
                <a:gd name="T36" fmla="*/ 0 w 24"/>
                <a:gd name="T37" fmla="*/ 2147483647 h 1524"/>
                <a:gd name="T38" fmla="*/ 0 w 24"/>
                <a:gd name="T39" fmla="*/ 2147483647 h 1524"/>
                <a:gd name="T40" fmla="*/ 0 w 24"/>
                <a:gd name="T41" fmla="*/ 2147483647 h 1524"/>
                <a:gd name="T42" fmla="*/ 2147483647 w 24"/>
                <a:gd name="T43" fmla="*/ 2147483647 h 1524"/>
                <a:gd name="T44" fmla="*/ 2147483647 w 24"/>
                <a:gd name="T45" fmla="*/ 2147483647 h 1524"/>
                <a:gd name="T46" fmla="*/ 0 w 24"/>
                <a:gd name="T47" fmla="*/ 2147483647 h 1524"/>
                <a:gd name="T48" fmla="*/ 0 w 24"/>
                <a:gd name="T49" fmla="*/ 2147483647 h 1524"/>
                <a:gd name="T50" fmla="*/ 0 w 24"/>
                <a:gd name="T51" fmla="*/ 2147483647 h 1524"/>
                <a:gd name="T52" fmla="*/ 2147483647 w 24"/>
                <a:gd name="T53" fmla="*/ 2147483647 h 1524"/>
                <a:gd name="T54" fmla="*/ 2147483647 w 24"/>
                <a:gd name="T55" fmla="*/ 2147483647 h 1524"/>
                <a:gd name="T56" fmla="*/ 0 w 24"/>
                <a:gd name="T57" fmla="*/ 2147483647 h 1524"/>
                <a:gd name="T58" fmla="*/ 0 w 24"/>
                <a:gd name="T59" fmla="*/ 2147483647 h 1524"/>
                <a:gd name="T60" fmla="*/ 0 w 24"/>
                <a:gd name="T61" fmla="*/ 2147483647 h 1524"/>
                <a:gd name="T62" fmla="*/ 2147483647 w 24"/>
                <a:gd name="T63" fmla="*/ 2147483647 h 1524"/>
                <a:gd name="T64" fmla="*/ 2147483647 w 24"/>
                <a:gd name="T65" fmla="*/ 2147483647 h 1524"/>
                <a:gd name="T66" fmla="*/ 0 w 24"/>
                <a:gd name="T67" fmla="*/ 2147483647 h 1524"/>
                <a:gd name="T68" fmla="*/ 0 w 24"/>
                <a:gd name="T69" fmla="*/ 2147483647 h 1524"/>
                <a:gd name="T70" fmla="*/ 0 w 24"/>
                <a:gd name="T71" fmla="*/ 2147483647 h 1524"/>
                <a:gd name="T72" fmla="*/ 2147483647 w 24"/>
                <a:gd name="T73" fmla="*/ 2147483647 h 1524"/>
                <a:gd name="T74" fmla="*/ 2147483647 w 24"/>
                <a:gd name="T75" fmla="*/ 2147483647 h 1524"/>
                <a:gd name="T76" fmla="*/ 0 w 24"/>
                <a:gd name="T77" fmla="*/ 2147483647 h 1524"/>
                <a:gd name="T78" fmla="*/ 0 w 24"/>
                <a:gd name="T79" fmla="*/ 2147483647 h 1524"/>
                <a:gd name="T80" fmla="*/ 0 w 24"/>
                <a:gd name="T81" fmla="*/ 2147483647 h 1524"/>
                <a:gd name="T82" fmla="*/ 2147483647 w 24"/>
                <a:gd name="T83" fmla="*/ 2147483647 h 1524"/>
                <a:gd name="T84" fmla="*/ 2147483647 w 24"/>
                <a:gd name="T85" fmla="*/ 2147483647 h 1524"/>
                <a:gd name="T86" fmla="*/ 0 w 24"/>
                <a:gd name="T87" fmla="*/ 2147483647 h 1524"/>
                <a:gd name="T88" fmla="*/ 0 w 24"/>
                <a:gd name="T89" fmla="*/ 2147483647 h 1524"/>
                <a:gd name="T90" fmla="*/ 0 w 24"/>
                <a:gd name="T91" fmla="*/ 2147483647 h 1524"/>
                <a:gd name="T92" fmla="*/ 2147483647 w 24"/>
                <a:gd name="T93" fmla="*/ 2147483647 h 1524"/>
                <a:gd name="T94" fmla="*/ 2147483647 w 24"/>
                <a:gd name="T95" fmla="*/ 2147483647 h 1524"/>
                <a:gd name="T96" fmla="*/ 0 w 24"/>
                <a:gd name="T97" fmla="*/ 2147483647 h 1524"/>
                <a:gd name="T98" fmla="*/ 0 w 24"/>
                <a:gd name="T99" fmla="*/ 2147483647 h 1524"/>
                <a:gd name="T100" fmla="*/ 0 w 24"/>
                <a:gd name="T101" fmla="*/ 0 h 1524"/>
                <a:gd name="T102" fmla="*/ 2147483647 w 24"/>
                <a:gd name="T103" fmla="*/ 0 h 1524"/>
                <a:gd name="T104" fmla="*/ 2147483647 w 24"/>
                <a:gd name="T105" fmla="*/ 2147483647 h 1524"/>
                <a:gd name="T106" fmla="*/ 0 w 24"/>
                <a:gd name="T107" fmla="*/ 2147483647 h 1524"/>
                <a:gd name="T108" fmla="*/ 0 w 24"/>
                <a:gd name="T109" fmla="*/ 0 h 15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 h="1524">
                  <a:moveTo>
                    <a:pt x="0" y="1518"/>
                  </a:moveTo>
                  <a:lnTo>
                    <a:pt x="24" y="1518"/>
                  </a:lnTo>
                  <a:lnTo>
                    <a:pt x="24" y="1524"/>
                  </a:lnTo>
                  <a:lnTo>
                    <a:pt x="0" y="1524"/>
                  </a:lnTo>
                  <a:lnTo>
                    <a:pt x="0" y="1518"/>
                  </a:lnTo>
                  <a:close/>
                  <a:moveTo>
                    <a:pt x="0" y="1368"/>
                  </a:moveTo>
                  <a:lnTo>
                    <a:pt x="24" y="1368"/>
                  </a:lnTo>
                  <a:lnTo>
                    <a:pt x="24" y="1374"/>
                  </a:lnTo>
                  <a:lnTo>
                    <a:pt x="0" y="1374"/>
                  </a:lnTo>
                  <a:lnTo>
                    <a:pt x="0" y="1368"/>
                  </a:lnTo>
                  <a:close/>
                  <a:moveTo>
                    <a:pt x="0" y="1212"/>
                  </a:moveTo>
                  <a:lnTo>
                    <a:pt x="24" y="1212"/>
                  </a:lnTo>
                  <a:lnTo>
                    <a:pt x="24" y="1218"/>
                  </a:lnTo>
                  <a:lnTo>
                    <a:pt x="0" y="1218"/>
                  </a:lnTo>
                  <a:lnTo>
                    <a:pt x="0" y="1212"/>
                  </a:lnTo>
                  <a:close/>
                  <a:moveTo>
                    <a:pt x="0" y="1062"/>
                  </a:moveTo>
                  <a:lnTo>
                    <a:pt x="24" y="1062"/>
                  </a:lnTo>
                  <a:lnTo>
                    <a:pt x="24" y="1068"/>
                  </a:lnTo>
                  <a:lnTo>
                    <a:pt x="0" y="1068"/>
                  </a:lnTo>
                  <a:lnTo>
                    <a:pt x="0" y="1062"/>
                  </a:lnTo>
                  <a:close/>
                  <a:moveTo>
                    <a:pt x="0" y="912"/>
                  </a:moveTo>
                  <a:lnTo>
                    <a:pt x="24" y="912"/>
                  </a:lnTo>
                  <a:lnTo>
                    <a:pt x="24" y="918"/>
                  </a:lnTo>
                  <a:lnTo>
                    <a:pt x="0" y="918"/>
                  </a:lnTo>
                  <a:lnTo>
                    <a:pt x="0" y="912"/>
                  </a:lnTo>
                  <a:close/>
                  <a:moveTo>
                    <a:pt x="0" y="762"/>
                  </a:moveTo>
                  <a:lnTo>
                    <a:pt x="24" y="762"/>
                  </a:lnTo>
                  <a:lnTo>
                    <a:pt x="24" y="768"/>
                  </a:lnTo>
                  <a:lnTo>
                    <a:pt x="0" y="768"/>
                  </a:lnTo>
                  <a:lnTo>
                    <a:pt x="0" y="762"/>
                  </a:lnTo>
                  <a:close/>
                  <a:moveTo>
                    <a:pt x="0" y="606"/>
                  </a:moveTo>
                  <a:lnTo>
                    <a:pt x="24" y="606"/>
                  </a:lnTo>
                  <a:lnTo>
                    <a:pt x="24" y="612"/>
                  </a:lnTo>
                  <a:lnTo>
                    <a:pt x="0" y="612"/>
                  </a:lnTo>
                  <a:lnTo>
                    <a:pt x="0" y="606"/>
                  </a:lnTo>
                  <a:close/>
                  <a:moveTo>
                    <a:pt x="0" y="456"/>
                  </a:moveTo>
                  <a:lnTo>
                    <a:pt x="24" y="456"/>
                  </a:lnTo>
                  <a:lnTo>
                    <a:pt x="24" y="462"/>
                  </a:lnTo>
                  <a:lnTo>
                    <a:pt x="0" y="462"/>
                  </a:lnTo>
                  <a:lnTo>
                    <a:pt x="0" y="456"/>
                  </a:lnTo>
                  <a:close/>
                  <a:moveTo>
                    <a:pt x="0" y="306"/>
                  </a:moveTo>
                  <a:lnTo>
                    <a:pt x="24" y="306"/>
                  </a:lnTo>
                  <a:lnTo>
                    <a:pt x="24" y="312"/>
                  </a:lnTo>
                  <a:lnTo>
                    <a:pt x="0" y="312"/>
                  </a:lnTo>
                  <a:lnTo>
                    <a:pt x="0" y="306"/>
                  </a:lnTo>
                  <a:close/>
                  <a:moveTo>
                    <a:pt x="0" y="150"/>
                  </a:moveTo>
                  <a:lnTo>
                    <a:pt x="24" y="150"/>
                  </a:lnTo>
                  <a:lnTo>
                    <a:pt x="24" y="156"/>
                  </a:lnTo>
                  <a:lnTo>
                    <a:pt x="0" y="156"/>
                  </a:lnTo>
                  <a:lnTo>
                    <a:pt x="0" y="150"/>
                  </a:lnTo>
                  <a:close/>
                  <a:moveTo>
                    <a:pt x="0" y="0"/>
                  </a:moveTo>
                  <a:lnTo>
                    <a:pt x="24" y="0"/>
                  </a:lnTo>
                  <a:lnTo>
                    <a:pt x="24" y="6"/>
                  </a:lnTo>
                  <a:lnTo>
                    <a:pt x="0" y="6"/>
                  </a:lnTo>
                  <a:lnTo>
                    <a:pt x="0"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0" name="Rectangle 9"/>
            <p:cNvSpPr>
              <a:spLocks noChangeArrowheads="1"/>
            </p:cNvSpPr>
            <p:nvPr/>
          </p:nvSpPr>
          <p:spPr bwMode="auto">
            <a:xfrm>
              <a:off x="2243138" y="4995863"/>
              <a:ext cx="5124450" cy="95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31" name="Freeform 10"/>
            <p:cNvSpPr>
              <a:spLocks noEditPoints="1"/>
            </p:cNvSpPr>
            <p:nvPr/>
          </p:nvSpPr>
          <p:spPr bwMode="auto">
            <a:xfrm>
              <a:off x="2238376" y="5000625"/>
              <a:ext cx="5133975" cy="47625"/>
            </a:xfrm>
            <a:custGeom>
              <a:avLst/>
              <a:gdLst>
                <a:gd name="T0" fmla="*/ 2147483647 w 3234"/>
                <a:gd name="T1" fmla="*/ 2147483647 h 30"/>
                <a:gd name="T2" fmla="*/ 0 w 3234"/>
                <a:gd name="T3" fmla="*/ 0 h 30"/>
                <a:gd name="T4" fmla="*/ 2147483647 w 3234"/>
                <a:gd name="T5" fmla="*/ 0 h 30"/>
                <a:gd name="T6" fmla="*/ 2147483647 w 3234"/>
                <a:gd name="T7" fmla="*/ 2147483647 h 30"/>
                <a:gd name="T8" fmla="*/ 2147483647 w 3234"/>
                <a:gd name="T9" fmla="*/ 0 h 30"/>
                <a:gd name="T10" fmla="*/ 2147483647 w 3234"/>
                <a:gd name="T11" fmla="*/ 2147483647 h 30"/>
                <a:gd name="T12" fmla="*/ 2147483647 w 3234"/>
                <a:gd name="T13" fmla="*/ 0 h 30"/>
                <a:gd name="T14" fmla="*/ 2147483647 w 3234"/>
                <a:gd name="T15" fmla="*/ 0 h 30"/>
                <a:gd name="T16" fmla="*/ 2147483647 w 3234"/>
                <a:gd name="T17" fmla="*/ 2147483647 h 30"/>
                <a:gd name="T18" fmla="*/ 2147483647 w 3234"/>
                <a:gd name="T19" fmla="*/ 0 h 30"/>
                <a:gd name="T20" fmla="*/ 2147483647 w 3234"/>
                <a:gd name="T21" fmla="*/ 2147483647 h 30"/>
                <a:gd name="T22" fmla="*/ 2147483647 w 3234"/>
                <a:gd name="T23" fmla="*/ 0 h 30"/>
                <a:gd name="T24" fmla="*/ 2147483647 w 3234"/>
                <a:gd name="T25" fmla="*/ 0 h 30"/>
                <a:gd name="T26" fmla="*/ 2147483647 w 3234"/>
                <a:gd name="T27" fmla="*/ 2147483647 h 30"/>
                <a:gd name="T28" fmla="*/ 2147483647 w 3234"/>
                <a:gd name="T29" fmla="*/ 0 h 30"/>
                <a:gd name="T30" fmla="*/ 2147483647 w 3234"/>
                <a:gd name="T31" fmla="*/ 2147483647 h 30"/>
                <a:gd name="T32" fmla="*/ 2147483647 w 3234"/>
                <a:gd name="T33" fmla="*/ 0 h 30"/>
                <a:gd name="T34" fmla="*/ 2147483647 w 3234"/>
                <a:gd name="T35" fmla="*/ 0 h 30"/>
                <a:gd name="T36" fmla="*/ 2147483647 w 3234"/>
                <a:gd name="T37" fmla="*/ 2147483647 h 30"/>
                <a:gd name="T38" fmla="*/ 2147483647 w 3234"/>
                <a:gd name="T39" fmla="*/ 0 h 30"/>
                <a:gd name="T40" fmla="*/ 2147483647 w 3234"/>
                <a:gd name="T41" fmla="*/ 2147483647 h 30"/>
                <a:gd name="T42" fmla="*/ 2147483647 w 3234"/>
                <a:gd name="T43" fmla="*/ 0 h 30"/>
                <a:gd name="T44" fmla="*/ 2147483647 w 3234"/>
                <a:gd name="T45" fmla="*/ 0 h 30"/>
                <a:gd name="T46" fmla="*/ 2147483647 w 3234"/>
                <a:gd name="T47" fmla="*/ 2147483647 h 30"/>
                <a:gd name="T48" fmla="*/ 2147483647 w 3234"/>
                <a:gd name="T49" fmla="*/ 0 h 30"/>
                <a:gd name="T50" fmla="*/ 2147483647 w 3234"/>
                <a:gd name="T51" fmla="*/ 2147483647 h 30"/>
                <a:gd name="T52" fmla="*/ 2147483647 w 3234"/>
                <a:gd name="T53" fmla="*/ 0 h 30"/>
                <a:gd name="T54" fmla="*/ 2147483647 w 3234"/>
                <a:gd name="T55" fmla="*/ 0 h 30"/>
                <a:gd name="T56" fmla="*/ 2147483647 w 3234"/>
                <a:gd name="T57" fmla="*/ 2147483647 h 30"/>
                <a:gd name="T58" fmla="*/ 2147483647 w 3234"/>
                <a:gd name="T59" fmla="*/ 0 h 30"/>
                <a:gd name="T60" fmla="*/ 2147483647 w 3234"/>
                <a:gd name="T61" fmla="*/ 2147483647 h 30"/>
                <a:gd name="T62" fmla="*/ 2147483647 w 3234"/>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4" h="30">
                  <a:moveTo>
                    <a:pt x="6" y="0"/>
                  </a:moveTo>
                  <a:lnTo>
                    <a:pt x="6" y="30"/>
                  </a:lnTo>
                  <a:lnTo>
                    <a:pt x="0" y="30"/>
                  </a:lnTo>
                  <a:lnTo>
                    <a:pt x="0" y="0"/>
                  </a:lnTo>
                  <a:lnTo>
                    <a:pt x="6" y="0"/>
                  </a:lnTo>
                  <a:close/>
                  <a:moveTo>
                    <a:pt x="276" y="0"/>
                  </a:moveTo>
                  <a:lnTo>
                    <a:pt x="276" y="30"/>
                  </a:lnTo>
                  <a:lnTo>
                    <a:pt x="270" y="30"/>
                  </a:lnTo>
                  <a:lnTo>
                    <a:pt x="270" y="0"/>
                  </a:lnTo>
                  <a:lnTo>
                    <a:pt x="276" y="0"/>
                  </a:lnTo>
                  <a:close/>
                  <a:moveTo>
                    <a:pt x="546" y="0"/>
                  </a:moveTo>
                  <a:lnTo>
                    <a:pt x="546" y="30"/>
                  </a:lnTo>
                  <a:lnTo>
                    <a:pt x="540" y="30"/>
                  </a:lnTo>
                  <a:lnTo>
                    <a:pt x="540" y="0"/>
                  </a:lnTo>
                  <a:lnTo>
                    <a:pt x="546" y="0"/>
                  </a:lnTo>
                  <a:close/>
                  <a:moveTo>
                    <a:pt x="810" y="0"/>
                  </a:moveTo>
                  <a:lnTo>
                    <a:pt x="810" y="30"/>
                  </a:lnTo>
                  <a:lnTo>
                    <a:pt x="804" y="30"/>
                  </a:lnTo>
                  <a:lnTo>
                    <a:pt x="804" y="0"/>
                  </a:lnTo>
                  <a:lnTo>
                    <a:pt x="810" y="0"/>
                  </a:lnTo>
                  <a:close/>
                  <a:moveTo>
                    <a:pt x="1080" y="0"/>
                  </a:moveTo>
                  <a:lnTo>
                    <a:pt x="1080" y="30"/>
                  </a:lnTo>
                  <a:lnTo>
                    <a:pt x="1074" y="30"/>
                  </a:lnTo>
                  <a:lnTo>
                    <a:pt x="1074" y="0"/>
                  </a:lnTo>
                  <a:lnTo>
                    <a:pt x="1080" y="0"/>
                  </a:lnTo>
                  <a:close/>
                  <a:moveTo>
                    <a:pt x="1350" y="0"/>
                  </a:moveTo>
                  <a:lnTo>
                    <a:pt x="1350" y="30"/>
                  </a:lnTo>
                  <a:lnTo>
                    <a:pt x="1344" y="30"/>
                  </a:lnTo>
                  <a:lnTo>
                    <a:pt x="1344" y="0"/>
                  </a:lnTo>
                  <a:lnTo>
                    <a:pt x="1350" y="0"/>
                  </a:lnTo>
                  <a:close/>
                  <a:moveTo>
                    <a:pt x="1620" y="0"/>
                  </a:moveTo>
                  <a:lnTo>
                    <a:pt x="1620" y="30"/>
                  </a:lnTo>
                  <a:lnTo>
                    <a:pt x="1614" y="30"/>
                  </a:lnTo>
                  <a:lnTo>
                    <a:pt x="1614" y="0"/>
                  </a:lnTo>
                  <a:lnTo>
                    <a:pt x="1620" y="0"/>
                  </a:lnTo>
                  <a:close/>
                  <a:moveTo>
                    <a:pt x="1890" y="0"/>
                  </a:moveTo>
                  <a:lnTo>
                    <a:pt x="1890" y="30"/>
                  </a:lnTo>
                  <a:lnTo>
                    <a:pt x="1884" y="30"/>
                  </a:lnTo>
                  <a:lnTo>
                    <a:pt x="1884" y="0"/>
                  </a:lnTo>
                  <a:lnTo>
                    <a:pt x="1890" y="0"/>
                  </a:lnTo>
                  <a:close/>
                  <a:moveTo>
                    <a:pt x="2154" y="0"/>
                  </a:moveTo>
                  <a:lnTo>
                    <a:pt x="2154" y="30"/>
                  </a:lnTo>
                  <a:lnTo>
                    <a:pt x="2148" y="30"/>
                  </a:lnTo>
                  <a:lnTo>
                    <a:pt x="2148" y="0"/>
                  </a:lnTo>
                  <a:lnTo>
                    <a:pt x="2154" y="0"/>
                  </a:lnTo>
                  <a:close/>
                  <a:moveTo>
                    <a:pt x="2424" y="0"/>
                  </a:moveTo>
                  <a:lnTo>
                    <a:pt x="2424" y="30"/>
                  </a:lnTo>
                  <a:lnTo>
                    <a:pt x="2418" y="30"/>
                  </a:lnTo>
                  <a:lnTo>
                    <a:pt x="2418" y="0"/>
                  </a:lnTo>
                  <a:lnTo>
                    <a:pt x="2424" y="0"/>
                  </a:lnTo>
                  <a:close/>
                  <a:moveTo>
                    <a:pt x="2694" y="0"/>
                  </a:moveTo>
                  <a:lnTo>
                    <a:pt x="2694" y="30"/>
                  </a:lnTo>
                  <a:lnTo>
                    <a:pt x="2688" y="30"/>
                  </a:lnTo>
                  <a:lnTo>
                    <a:pt x="2688" y="0"/>
                  </a:lnTo>
                  <a:lnTo>
                    <a:pt x="2694" y="0"/>
                  </a:lnTo>
                  <a:close/>
                  <a:moveTo>
                    <a:pt x="2964" y="0"/>
                  </a:moveTo>
                  <a:lnTo>
                    <a:pt x="2964" y="30"/>
                  </a:lnTo>
                  <a:lnTo>
                    <a:pt x="2958" y="30"/>
                  </a:lnTo>
                  <a:lnTo>
                    <a:pt x="2958" y="0"/>
                  </a:lnTo>
                  <a:lnTo>
                    <a:pt x="2964" y="0"/>
                  </a:lnTo>
                  <a:close/>
                  <a:moveTo>
                    <a:pt x="3234" y="0"/>
                  </a:moveTo>
                  <a:lnTo>
                    <a:pt x="3234" y="30"/>
                  </a:lnTo>
                  <a:lnTo>
                    <a:pt x="3228" y="30"/>
                  </a:lnTo>
                  <a:lnTo>
                    <a:pt x="3228" y="0"/>
                  </a:lnTo>
                  <a:lnTo>
                    <a:pt x="3234"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2" name="Freeform 11"/>
            <p:cNvSpPr>
              <a:spLocks/>
            </p:cNvSpPr>
            <p:nvPr/>
          </p:nvSpPr>
          <p:spPr bwMode="auto">
            <a:xfrm>
              <a:off x="2238376" y="2824163"/>
              <a:ext cx="4706938" cy="2116138"/>
            </a:xfrm>
            <a:custGeom>
              <a:avLst/>
              <a:gdLst>
                <a:gd name="T0" fmla="*/ 2147483647 w 7907"/>
                <a:gd name="T1" fmla="*/ 2147483647 h 3554"/>
                <a:gd name="T2" fmla="*/ 2147483647 w 7907"/>
                <a:gd name="T3" fmla="*/ 2147483647 h 3554"/>
                <a:gd name="T4" fmla="*/ 2147483647 w 7907"/>
                <a:gd name="T5" fmla="*/ 2147483647 h 3554"/>
                <a:gd name="T6" fmla="*/ 2147483647 w 7907"/>
                <a:gd name="T7" fmla="*/ 2147483647 h 3554"/>
                <a:gd name="T8" fmla="*/ 2147483647 w 7907"/>
                <a:gd name="T9" fmla="*/ 2147483647 h 3554"/>
                <a:gd name="T10" fmla="*/ 2147483647 w 7907"/>
                <a:gd name="T11" fmla="*/ 2147483647 h 3554"/>
                <a:gd name="T12" fmla="*/ 2147483647 w 7907"/>
                <a:gd name="T13" fmla="*/ 2147483647 h 3554"/>
                <a:gd name="T14" fmla="*/ 2147483647 w 7907"/>
                <a:gd name="T15" fmla="*/ 2147483647 h 3554"/>
                <a:gd name="T16" fmla="*/ 2147483647 w 7907"/>
                <a:gd name="T17" fmla="*/ 2147483647 h 3554"/>
                <a:gd name="T18" fmla="*/ 2147483647 w 7907"/>
                <a:gd name="T19" fmla="*/ 2147483647 h 3554"/>
                <a:gd name="T20" fmla="*/ 2147483647 w 7907"/>
                <a:gd name="T21" fmla="*/ 2147483647 h 3554"/>
                <a:gd name="T22" fmla="*/ 2147483647 w 7907"/>
                <a:gd name="T23" fmla="*/ 2147483647 h 3554"/>
                <a:gd name="T24" fmla="*/ 2147483647 w 7907"/>
                <a:gd name="T25" fmla="*/ 2147483647 h 3554"/>
                <a:gd name="T26" fmla="*/ 2147483647 w 7907"/>
                <a:gd name="T27" fmla="*/ 2147483647 h 3554"/>
                <a:gd name="T28" fmla="*/ 2147483647 w 7907"/>
                <a:gd name="T29" fmla="*/ 2147483647 h 3554"/>
                <a:gd name="T30" fmla="*/ 2147483647 w 7907"/>
                <a:gd name="T31" fmla="*/ 2147483647 h 3554"/>
                <a:gd name="T32" fmla="*/ 2147483647 w 7907"/>
                <a:gd name="T33" fmla="*/ 2147483647 h 3554"/>
                <a:gd name="T34" fmla="*/ 2147483647 w 7907"/>
                <a:gd name="T35" fmla="*/ 2147483647 h 3554"/>
                <a:gd name="T36" fmla="*/ 2147483647 w 7907"/>
                <a:gd name="T37" fmla="*/ 2147483647 h 3554"/>
                <a:gd name="T38" fmla="*/ 2147483647 w 7907"/>
                <a:gd name="T39" fmla="*/ 2147483647 h 3554"/>
                <a:gd name="T40" fmla="*/ 2147483647 w 7907"/>
                <a:gd name="T41" fmla="*/ 2147483647 h 3554"/>
                <a:gd name="T42" fmla="*/ 2147483647 w 7907"/>
                <a:gd name="T43" fmla="*/ 2147483647 h 3554"/>
                <a:gd name="T44" fmla="*/ 2147483647 w 7907"/>
                <a:gd name="T45" fmla="*/ 2147483647 h 3554"/>
                <a:gd name="T46" fmla="*/ 2147483647 w 7907"/>
                <a:gd name="T47" fmla="*/ 2147483647 h 3554"/>
                <a:gd name="T48" fmla="*/ 2147483647 w 7907"/>
                <a:gd name="T49" fmla="*/ 2147483647 h 3554"/>
                <a:gd name="T50" fmla="*/ 2147483647 w 7907"/>
                <a:gd name="T51" fmla="*/ 2147483647 h 3554"/>
                <a:gd name="T52" fmla="*/ 2147483647 w 7907"/>
                <a:gd name="T53" fmla="*/ 2147483647 h 3554"/>
                <a:gd name="T54" fmla="*/ 2147483647 w 7907"/>
                <a:gd name="T55" fmla="*/ 2147483647 h 3554"/>
                <a:gd name="T56" fmla="*/ 2147483647 w 7907"/>
                <a:gd name="T57" fmla="*/ 2147483647 h 3554"/>
                <a:gd name="T58" fmla="*/ 2147483647 w 7907"/>
                <a:gd name="T59" fmla="*/ 2147483647 h 3554"/>
                <a:gd name="T60" fmla="*/ 2147483647 w 7907"/>
                <a:gd name="T61" fmla="*/ 2147483647 h 3554"/>
                <a:gd name="T62" fmla="*/ 2147483647 w 7907"/>
                <a:gd name="T63" fmla="*/ 2147483647 h 3554"/>
                <a:gd name="T64" fmla="*/ 2147483647 w 7907"/>
                <a:gd name="T65" fmla="*/ 2147483647 h 3554"/>
                <a:gd name="T66" fmla="*/ 2147483647 w 7907"/>
                <a:gd name="T67" fmla="*/ 2147483647 h 3554"/>
                <a:gd name="T68" fmla="*/ 2147483647 w 7907"/>
                <a:gd name="T69" fmla="*/ 2147483647 h 3554"/>
                <a:gd name="T70" fmla="*/ 2147483647 w 7907"/>
                <a:gd name="T71" fmla="*/ 2147483647 h 3554"/>
                <a:gd name="T72" fmla="*/ 2147483647 w 7907"/>
                <a:gd name="T73" fmla="*/ 2147483647 h 3554"/>
                <a:gd name="T74" fmla="*/ 2147483647 w 7907"/>
                <a:gd name="T75" fmla="*/ 2147483647 h 3554"/>
                <a:gd name="T76" fmla="*/ 2147483647 w 7907"/>
                <a:gd name="T77" fmla="*/ 2147483647 h 3554"/>
                <a:gd name="T78" fmla="*/ 2147483647 w 7907"/>
                <a:gd name="T79" fmla="*/ 2147483647 h 3554"/>
                <a:gd name="T80" fmla="*/ 2147483647 w 7907"/>
                <a:gd name="T81" fmla="*/ 2147483647 h 3554"/>
                <a:gd name="T82" fmla="*/ 2147483647 w 7907"/>
                <a:gd name="T83" fmla="*/ 2147483647 h 3554"/>
                <a:gd name="T84" fmla="*/ 2147483647 w 7907"/>
                <a:gd name="T85" fmla="*/ 2147483647 h 3554"/>
                <a:gd name="T86" fmla="*/ 2147483647 w 7907"/>
                <a:gd name="T87" fmla="*/ 2147483647 h 3554"/>
                <a:gd name="T88" fmla="*/ 2147483647 w 7907"/>
                <a:gd name="T89" fmla="*/ 2147483647 h 3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554">
                  <a:moveTo>
                    <a:pt x="15" y="3521"/>
                  </a:moveTo>
                  <a:lnTo>
                    <a:pt x="719" y="3393"/>
                  </a:lnTo>
                  <a:lnTo>
                    <a:pt x="713" y="3395"/>
                  </a:lnTo>
                  <a:lnTo>
                    <a:pt x="1433" y="2947"/>
                  </a:lnTo>
                  <a:lnTo>
                    <a:pt x="1426" y="2956"/>
                  </a:lnTo>
                  <a:lnTo>
                    <a:pt x="2146" y="476"/>
                  </a:lnTo>
                  <a:cubicBezTo>
                    <a:pt x="2147" y="472"/>
                    <a:pt x="2150" y="469"/>
                    <a:pt x="2153" y="467"/>
                  </a:cubicBezTo>
                  <a:lnTo>
                    <a:pt x="2873" y="3"/>
                  </a:lnTo>
                  <a:cubicBezTo>
                    <a:pt x="2876" y="1"/>
                    <a:pt x="2881" y="0"/>
                    <a:pt x="2885" y="1"/>
                  </a:cubicBezTo>
                  <a:lnTo>
                    <a:pt x="3605" y="161"/>
                  </a:lnTo>
                  <a:lnTo>
                    <a:pt x="4310" y="369"/>
                  </a:lnTo>
                  <a:cubicBezTo>
                    <a:pt x="4311" y="369"/>
                    <a:pt x="4312" y="370"/>
                    <a:pt x="4313" y="371"/>
                  </a:cubicBezTo>
                  <a:lnTo>
                    <a:pt x="5033" y="787"/>
                  </a:lnTo>
                  <a:cubicBezTo>
                    <a:pt x="5035" y="787"/>
                    <a:pt x="5036" y="789"/>
                    <a:pt x="5037" y="790"/>
                  </a:cubicBezTo>
                  <a:lnTo>
                    <a:pt x="5757" y="1590"/>
                  </a:lnTo>
                  <a:cubicBezTo>
                    <a:pt x="5758" y="1591"/>
                    <a:pt x="5759" y="1592"/>
                    <a:pt x="5759" y="1593"/>
                  </a:cubicBezTo>
                  <a:lnTo>
                    <a:pt x="6479" y="2889"/>
                  </a:lnTo>
                  <a:lnTo>
                    <a:pt x="6475" y="2884"/>
                  </a:lnTo>
                  <a:lnTo>
                    <a:pt x="7179" y="3396"/>
                  </a:lnTo>
                  <a:lnTo>
                    <a:pt x="7172" y="3393"/>
                  </a:lnTo>
                  <a:lnTo>
                    <a:pt x="7892" y="3521"/>
                  </a:lnTo>
                  <a:cubicBezTo>
                    <a:pt x="7901" y="3522"/>
                    <a:pt x="7907" y="3531"/>
                    <a:pt x="7905" y="3539"/>
                  </a:cubicBezTo>
                  <a:cubicBezTo>
                    <a:pt x="7904" y="3548"/>
                    <a:pt x="7895" y="3554"/>
                    <a:pt x="7887" y="3552"/>
                  </a:cubicBezTo>
                  <a:lnTo>
                    <a:pt x="7167" y="3424"/>
                  </a:lnTo>
                  <a:cubicBezTo>
                    <a:pt x="7164" y="3424"/>
                    <a:pt x="7162" y="3423"/>
                    <a:pt x="7160" y="3421"/>
                  </a:cubicBezTo>
                  <a:lnTo>
                    <a:pt x="6456" y="2909"/>
                  </a:lnTo>
                  <a:cubicBezTo>
                    <a:pt x="6454" y="2908"/>
                    <a:pt x="6453" y="2906"/>
                    <a:pt x="6451" y="2904"/>
                  </a:cubicBezTo>
                  <a:lnTo>
                    <a:pt x="5731" y="1608"/>
                  </a:lnTo>
                  <a:lnTo>
                    <a:pt x="5734" y="1611"/>
                  </a:lnTo>
                  <a:lnTo>
                    <a:pt x="5014" y="811"/>
                  </a:lnTo>
                  <a:lnTo>
                    <a:pt x="5017" y="814"/>
                  </a:lnTo>
                  <a:lnTo>
                    <a:pt x="4297" y="398"/>
                  </a:lnTo>
                  <a:lnTo>
                    <a:pt x="4301" y="400"/>
                  </a:lnTo>
                  <a:lnTo>
                    <a:pt x="3598" y="192"/>
                  </a:lnTo>
                  <a:lnTo>
                    <a:pt x="2878" y="32"/>
                  </a:lnTo>
                  <a:lnTo>
                    <a:pt x="2890" y="30"/>
                  </a:lnTo>
                  <a:lnTo>
                    <a:pt x="2170" y="494"/>
                  </a:lnTo>
                  <a:lnTo>
                    <a:pt x="2177" y="485"/>
                  </a:lnTo>
                  <a:lnTo>
                    <a:pt x="1457" y="2965"/>
                  </a:lnTo>
                  <a:cubicBezTo>
                    <a:pt x="1456" y="2969"/>
                    <a:pt x="1453" y="2972"/>
                    <a:pt x="1450" y="2974"/>
                  </a:cubicBezTo>
                  <a:lnTo>
                    <a:pt x="730" y="3422"/>
                  </a:lnTo>
                  <a:cubicBezTo>
                    <a:pt x="728" y="3423"/>
                    <a:pt x="726" y="3424"/>
                    <a:pt x="724" y="3424"/>
                  </a:cubicBezTo>
                  <a:lnTo>
                    <a:pt x="20" y="3552"/>
                  </a:lnTo>
                  <a:cubicBezTo>
                    <a:pt x="12" y="3554"/>
                    <a:pt x="3" y="3548"/>
                    <a:pt x="2" y="3539"/>
                  </a:cubicBezTo>
                  <a:cubicBezTo>
                    <a:pt x="0" y="3531"/>
                    <a:pt x="6" y="3522"/>
                    <a:pt x="15" y="3521"/>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3" name="Freeform 12"/>
            <p:cNvSpPr>
              <a:spLocks/>
            </p:cNvSpPr>
            <p:nvPr/>
          </p:nvSpPr>
          <p:spPr bwMode="auto">
            <a:xfrm>
              <a:off x="220821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4" name="Freeform 13"/>
            <p:cNvSpPr>
              <a:spLocks noEditPoints="1"/>
            </p:cNvSpPr>
            <p:nvPr/>
          </p:nvSpPr>
          <p:spPr bwMode="auto">
            <a:xfrm>
              <a:off x="2203451" y="4886325"/>
              <a:ext cx="85725" cy="8572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5" name="Freeform 14"/>
            <p:cNvSpPr>
              <a:spLocks/>
            </p:cNvSpPr>
            <p:nvPr/>
          </p:nvSpPr>
          <p:spPr bwMode="auto">
            <a:xfrm>
              <a:off x="2635251"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6" name="Freeform 15"/>
            <p:cNvSpPr>
              <a:spLocks noEditPoints="1"/>
            </p:cNvSpPr>
            <p:nvPr/>
          </p:nvSpPr>
          <p:spPr bwMode="auto">
            <a:xfrm>
              <a:off x="2628901" y="4813300"/>
              <a:ext cx="87313"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7" name="Freeform 16"/>
            <p:cNvSpPr>
              <a:spLocks/>
            </p:cNvSpPr>
            <p:nvPr/>
          </p:nvSpPr>
          <p:spPr bwMode="auto">
            <a:xfrm>
              <a:off x="3060701" y="45466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8" name="Freeform 17"/>
            <p:cNvSpPr>
              <a:spLocks noEditPoints="1"/>
            </p:cNvSpPr>
            <p:nvPr/>
          </p:nvSpPr>
          <p:spPr bwMode="auto">
            <a:xfrm>
              <a:off x="3055938" y="4541838"/>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9" name="Freeform 18"/>
            <p:cNvSpPr>
              <a:spLocks/>
            </p:cNvSpPr>
            <p:nvPr/>
          </p:nvSpPr>
          <p:spPr bwMode="auto">
            <a:xfrm>
              <a:off x="3487738" y="30718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0" name="Freeform 19"/>
            <p:cNvSpPr>
              <a:spLocks noEditPoints="1"/>
            </p:cNvSpPr>
            <p:nvPr/>
          </p:nvSpPr>
          <p:spPr bwMode="auto">
            <a:xfrm>
              <a:off x="3482976" y="3067050"/>
              <a:ext cx="85725"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1" name="Freeform 20"/>
            <p:cNvSpPr>
              <a:spLocks/>
            </p:cNvSpPr>
            <p:nvPr/>
          </p:nvSpPr>
          <p:spPr bwMode="auto">
            <a:xfrm>
              <a:off x="3914776" y="27940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2" name="Freeform 21"/>
            <p:cNvSpPr>
              <a:spLocks noEditPoints="1"/>
            </p:cNvSpPr>
            <p:nvPr/>
          </p:nvSpPr>
          <p:spPr bwMode="auto">
            <a:xfrm>
              <a:off x="3910013" y="27892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3" name="Freeform 22"/>
            <p:cNvSpPr>
              <a:spLocks/>
            </p:cNvSpPr>
            <p:nvPr/>
          </p:nvSpPr>
          <p:spPr bwMode="auto">
            <a:xfrm>
              <a:off x="4340226" y="28940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4" name="Freeform 23"/>
            <p:cNvSpPr>
              <a:spLocks noEditPoints="1"/>
            </p:cNvSpPr>
            <p:nvPr/>
          </p:nvSpPr>
          <p:spPr bwMode="auto">
            <a:xfrm>
              <a:off x="4335463" y="288925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5" name="Freeform 24"/>
            <p:cNvSpPr>
              <a:spLocks/>
            </p:cNvSpPr>
            <p:nvPr/>
          </p:nvSpPr>
          <p:spPr bwMode="auto">
            <a:xfrm>
              <a:off x="4767263" y="3011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6" name="Freeform 25"/>
            <p:cNvSpPr>
              <a:spLocks noEditPoints="1"/>
            </p:cNvSpPr>
            <p:nvPr/>
          </p:nvSpPr>
          <p:spPr bwMode="auto">
            <a:xfrm>
              <a:off x="4762501" y="3005138"/>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0"/>
                    <a:pt x="3" y="67"/>
                  </a:cubicBezTo>
                  <a:lnTo>
                    <a:pt x="67" y="3"/>
                  </a:lnTo>
                  <a:cubicBezTo>
                    <a:pt x="70" y="0"/>
                    <a:pt x="75" y="0"/>
                    <a:pt x="78" y="3"/>
                  </a:cubicBezTo>
                  <a:lnTo>
                    <a:pt x="142" y="67"/>
                  </a:lnTo>
                  <a:cubicBezTo>
                    <a:pt x="145" y="70"/>
                    <a:pt x="145" y="76"/>
                    <a:pt x="142" y="79"/>
                  </a:cubicBezTo>
                  <a:lnTo>
                    <a:pt x="78" y="143"/>
                  </a:lnTo>
                  <a:close/>
                  <a:moveTo>
                    <a:pt x="131" y="67"/>
                  </a:moveTo>
                  <a:lnTo>
                    <a:pt x="131" y="79"/>
                  </a:lnTo>
                  <a:lnTo>
                    <a:pt x="67" y="15"/>
                  </a:lnTo>
                  <a:lnTo>
                    <a:pt x="78" y="15"/>
                  </a:lnTo>
                  <a:lnTo>
                    <a:pt x="14" y="79"/>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7" name="Freeform 26"/>
            <p:cNvSpPr>
              <a:spLocks/>
            </p:cNvSpPr>
            <p:nvPr/>
          </p:nvSpPr>
          <p:spPr bwMode="auto">
            <a:xfrm>
              <a:off x="5194301" y="3265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8" name="Freeform 27"/>
            <p:cNvSpPr>
              <a:spLocks noEditPoints="1"/>
            </p:cNvSpPr>
            <p:nvPr/>
          </p:nvSpPr>
          <p:spPr bwMode="auto">
            <a:xfrm>
              <a:off x="5187951" y="3259138"/>
              <a:ext cx="87313" cy="87313"/>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9" name="Freeform 28"/>
            <p:cNvSpPr>
              <a:spLocks/>
            </p:cNvSpPr>
            <p:nvPr/>
          </p:nvSpPr>
          <p:spPr bwMode="auto">
            <a:xfrm>
              <a:off x="5621338" y="3736975"/>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0" name="Freeform 29"/>
            <p:cNvSpPr>
              <a:spLocks noEditPoints="1"/>
            </p:cNvSpPr>
            <p:nvPr/>
          </p:nvSpPr>
          <p:spPr bwMode="auto">
            <a:xfrm>
              <a:off x="5614988" y="3730625"/>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1" name="Freeform 30"/>
            <p:cNvSpPr>
              <a:spLocks/>
            </p:cNvSpPr>
            <p:nvPr/>
          </p:nvSpPr>
          <p:spPr bwMode="auto">
            <a:xfrm>
              <a:off x="6046788" y="451326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2" name="Freeform 31"/>
            <p:cNvSpPr>
              <a:spLocks noEditPoints="1"/>
            </p:cNvSpPr>
            <p:nvPr/>
          </p:nvSpPr>
          <p:spPr bwMode="auto">
            <a:xfrm>
              <a:off x="6042026" y="450850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1" y="145"/>
                    <a:pt x="67" y="142"/>
                  </a:cubicBezTo>
                  <a:lnTo>
                    <a:pt x="3" y="78"/>
                  </a:lnTo>
                  <a:cubicBezTo>
                    <a:pt x="0" y="75"/>
                    <a:pt x="0" y="70"/>
                    <a:pt x="3" y="67"/>
                  </a:cubicBezTo>
                  <a:lnTo>
                    <a:pt x="67" y="3"/>
                  </a:lnTo>
                  <a:cubicBezTo>
                    <a:pt x="71"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3" name="Freeform 32"/>
            <p:cNvSpPr>
              <a:spLocks/>
            </p:cNvSpPr>
            <p:nvPr/>
          </p:nvSpPr>
          <p:spPr bwMode="auto">
            <a:xfrm>
              <a:off x="6473826"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4" name="Freeform 33"/>
            <p:cNvSpPr>
              <a:spLocks noEditPoints="1"/>
            </p:cNvSpPr>
            <p:nvPr/>
          </p:nvSpPr>
          <p:spPr bwMode="auto">
            <a:xfrm>
              <a:off x="6469063" y="4813300"/>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2"/>
                  </a:moveTo>
                  <a:cubicBezTo>
                    <a:pt x="75" y="146"/>
                    <a:pt x="70" y="146"/>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5" name="Freeform 34"/>
            <p:cNvSpPr>
              <a:spLocks/>
            </p:cNvSpPr>
            <p:nvPr/>
          </p:nvSpPr>
          <p:spPr bwMode="auto">
            <a:xfrm>
              <a:off x="690086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6" name="Freeform 35"/>
            <p:cNvSpPr>
              <a:spLocks noEditPoints="1"/>
            </p:cNvSpPr>
            <p:nvPr/>
          </p:nvSpPr>
          <p:spPr bwMode="auto">
            <a:xfrm>
              <a:off x="6894513" y="4886325"/>
              <a:ext cx="87313" cy="85725"/>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3"/>
                  </a:moveTo>
                  <a:cubicBezTo>
                    <a:pt x="76" y="146"/>
                    <a:pt x="71" y="146"/>
                    <a:pt x="67" y="143"/>
                  </a:cubicBezTo>
                  <a:lnTo>
                    <a:pt x="3" y="79"/>
                  </a:lnTo>
                  <a:cubicBezTo>
                    <a:pt x="0" y="76"/>
                    <a:pt x="0" y="71"/>
                    <a:pt x="3" y="68"/>
                  </a:cubicBezTo>
                  <a:lnTo>
                    <a:pt x="67" y="4"/>
                  </a:lnTo>
                  <a:cubicBezTo>
                    <a:pt x="71" y="0"/>
                    <a:pt x="76" y="0"/>
                    <a:pt x="79" y="4"/>
                  </a:cubicBezTo>
                  <a:lnTo>
                    <a:pt x="143" y="68"/>
                  </a:lnTo>
                  <a:cubicBezTo>
                    <a:pt x="146" y="71"/>
                    <a:pt x="146" y="76"/>
                    <a:pt x="143" y="79"/>
                  </a:cubicBezTo>
                  <a:lnTo>
                    <a:pt x="79" y="143"/>
                  </a:lnTo>
                  <a:close/>
                  <a:moveTo>
                    <a:pt x="131" y="68"/>
                  </a:moveTo>
                  <a:lnTo>
                    <a:pt x="131" y="79"/>
                  </a:lnTo>
                  <a:lnTo>
                    <a:pt x="67" y="15"/>
                  </a:lnTo>
                  <a:lnTo>
                    <a:pt x="79" y="15"/>
                  </a:lnTo>
                  <a:lnTo>
                    <a:pt x="15" y="79"/>
                  </a:lnTo>
                  <a:lnTo>
                    <a:pt x="15" y="68"/>
                  </a:lnTo>
                  <a:lnTo>
                    <a:pt x="79"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7" name="Freeform 36"/>
            <p:cNvSpPr>
              <a:spLocks/>
            </p:cNvSpPr>
            <p:nvPr/>
          </p:nvSpPr>
          <p:spPr bwMode="auto">
            <a:xfrm>
              <a:off x="2238376" y="3138488"/>
              <a:ext cx="4706938" cy="1868488"/>
            </a:xfrm>
            <a:custGeom>
              <a:avLst/>
              <a:gdLst>
                <a:gd name="T0" fmla="*/ 2147483647 w 7907"/>
                <a:gd name="T1" fmla="*/ 2147483647 h 3138"/>
                <a:gd name="T2" fmla="*/ 2147483647 w 7907"/>
                <a:gd name="T3" fmla="*/ 2147483647 h 3138"/>
                <a:gd name="T4" fmla="*/ 2147483647 w 7907"/>
                <a:gd name="T5" fmla="*/ 2147483647 h 3138"/>
                <a:gd name="T6" fmla="*/ 2147483647 w 7907"/>
                <a:gd name="T7" fmla="*/ 2147483647 h 3138"/>
                <a:gd name="T8" fmla="*/ 2147483647 w 7907"/>
                <a:gd name="T9" fmla="*/ 2147483647 h 3138"/>
                <a:gd name="T10" fmla="*/ 2147483647 w 7907"/>
                <a:gd name="T11" fmla="*/ 2147483647 h 3138"/>
                <a:gd name="T12" fmla="*/ 2147483647 w 7907"/>
                <a:gd name="T13" fmla="*/ 2147483647 h 3138"/>
                <a:gd name="T14" fmla="*/ 2147483647 w 7907"/>
                <a:gd name="T15" fmla="*/ 2147483647 h 3138"/>
                <a:gd name="T16" fmla="*/ 2147483647 w 7907"/>
                <a:gd name="T17" fmla="*/ 2147483647 h 3138"/>
                <a:gd name="T18" fmla="*/ 2147483647 w 7907"/>
                <a:gd name="T19" fmla="*/ 2147483647 h 3138"/>
                <a:gd name="T20" fmla="*/ 2147483647 w 7907"/>
                <a:gd name="T21" fmla="*/ 2147483647 h 3138"/>
                <a:gd name="T22" fmla="*/ 2147483647 w 7907"/>
                <a:gd name="T23" fmla="*/ 2147483647 h 3138"/>
                <a:gd name="T24" fmla="*/ 2147483647 w 7907"/>
                <a:gd name="T25" fmla="*/ 2147483647 h 3138"/>
                <a:gd name="T26" fmla="*/ 2147483647 w 7907"/>
                <a:gd name="T27" fmla="*/ 2147483647 h 3138"/>
                <a:gd name="T28" fmla="*/ 2147483647 w 7907"/>
                <a:gd name="T29" fmla="*/ 2147483647 h 3138"/>
                <a:gd name="T30" fmla="*/ 2147483647 w 7907"/>
                <a:gd name="T31" fmla="*/ 2147483647 h 3138"/>
                <a:gd name="T32" fmla="*/ 2147483647 w 7907"/>
                <a:gd name="T33" fmla="*/ 2147483647 h 3138"/>
                <a:gd name="T34" fmla="*/ 2147483647 w 7907"/>
                <a:gd name="T35" fmla="*/ 2147483647 h 3138"/>
                <a:gd name="T36" fmla="*/ 2147483647 w 7907"/>
                <a:gd name="T37" fmla="*/ 2147483647 h 3138"/>
                <a:gd name="T38" fmla="*/ 2147483647 w 7907"/>
                <a:gd name="T39" fmla="*/ 2147483647 h 3138"/>
                <a:gd name="T40" fmla="*/ 2147483647 w 7907"/>
                <a:gd name="T41" fmla="*/ 2147483647 h 3138"/>
                <a:gd name="T42" fmla="*/ 2147483647 w 7907"/>
                <a:gd name="T43" fmla="*/ 2147483647 h 3138"/>
                <a:gd name="T44" fmla="*/ 2147483647 w 7907"/>
                <a:gd name="T45" fmla="*/ 2147483647 h 3138"/>
                <a:gd name="T46" fmla="*/ 2147483647 w 7907"/>
                <a:gd name="T47" fmla="*/ 2147483647 h 3138"/>
                <a:gd name="T48" fmla="*/ 2147483647 w 7907"/>
                <a:gd name="T49" fmla="*/ 2147483647 h 3138"/>
                <a:gd name="T50" fmla="*/ 2147483647 w 7907"/>
                <a:gd name="T51" fmla="*/ 2147483647 h 3138"/>
                <a:gd name="T52" fmla="*/ 2147483647 w 7907"/>
                <a:gd name="T53" fmla="*/ 2147483647 h 3138"/>
                <a:gd name="T54" fmla="*/ 2147483647 w 7907"/>
                <a:gd name="T55" fmla="*/ 2147483647 h 3138"/>
                <a:gd name="T56" fmla="*/ 2147483647 w 7907"/>
                <a:gd name="T57" fmla="*/ 2147483647 h 3138"/>
                <a:gd name="T58" fmla="*/ 2147483647 w 7907"/>
                <a:gd name="T59" fmla="*/ 2147483647 h 3138"/>
                <a:gd name="T60" fmla="*/ 2147483647 w 7907"/>
                <a:gd name="T61" fmla="*/ 2147483647 h 3138"/>
                <a:gd name="T62" fmla="*/ 2147483647 w 7907"/>
                <a:gd name="T63" fmla="*/ 2147483647 h 3138"/>
                <a:gd name="T64" fmla="*/ 2147483647 w 7907"/>
                <a:gd name="T65" fmla="*/ 2147483647 h 3138"/>
                <a:gd name="T66" fmla="*/ 2147483647 w 7907"/>
                <a:gd name="T67" fmla="*/ 2147483647 h 3138"/>
                <a:gd name="T68" fmla="*/ 2147483647 w 7907"/>
                <a:gd name="T69" fmla="*/ 2147483647 h 3138"/>
                <a:gd name="T70" fmla="*/ 2147483647 w 7907"/>
                <a:gd name="T71" fmla="*/ 2147483647 h 3138"/>
                <a:gd name="T72" fmla="*/ 2147483647 w 7907"/>
                <a:gd name="T73" fmla="*/ 2147483647 h 3138"/>
                <a:gd name="T74" fmla="*/ 2147483647 w 7907"/>
                <a:gd name="T75" fmla="*/ 2147483647 h 3138"/>
                <a:gd name="T76" fmla="*/ 2147483647 w 7907"/>
                <a:gd name="T77" fmla="*/ 2147483647 h 3138"/>
                <a:gd name="T78" fmla="*/ 2147483647 w 7907"/>
                <a:gd name="T79" fmla="*/ 2147483647 h 3138"/>
                <a:gd name="T80" fmla="*/ 2147483647 w 7907"/>
                <a:gd name="T81" fmla="*/ 2147483647 h 3138"/>
                <a:gd name="T82" fmla="*/ 2147483647 w 7907"/>
                <a:gd name="T83" fmla="*/ 2147483647 h 3138"/>
                <a:gd name="T84" fmla="*/ 2147483647 w 7907"/>
                <a:gd name="T85" fmla="*/ 2147483647 h 3138"/>
                <a:gd name="T86" fmla="*/ 2147483647 w 7907"/>
                <a:gd name="T87" fmla="*/ 2147483647 h 3138"/>
                <a:gd name="T88" fmla="*/ 2147483647 w 7907"/>
                <a:gd name="T89" fmla="*/ 2147483647 h 31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138">
                  <a:moveTo>
                    <a:pt x="5" y="3122"/>
                  </a:moveTo>
                  <a:lnTo>
                    <a:pt x="725" y="2674"/>
                  </a:lnTo>
                  <a:lnTo>
                    <a:pt x="723" y="2676"/>
                  </a:lnTo>
                  <a:lnTo>
                    <a:pt x="1443" y="1748"/>
                  </a:lnTo>
                  <a:lnTo>
                    <a:pt x="1442" y="1749"/>
                  </a:lnTo>
                  <a:lnTo>
                    <a:pt x="2146" y="453"/>
                  </a:lnTo>
                  <a:cubicBezTo>
                    <a:pt x="2147" y="451"/>
                    <a:pt x="2148" y="450"/>
                    <a:pt x="2149" y="450"/>
                  </a:cubicBezTo>
                  <a:lnTo>
                    <a:pt x="2869" y="2"/>
                  </a:lnTo>
                  <a:cubicBezTo>
                    <a:pt x="2871" y="1"/>
                    <a:pt x="2873" y="0"/>
                    <a:pt x="2875" y="1"/>
                  </a:cubicBezTo>
                  <a:lnTo>
                    <a:pt x="3595" y="129"/>
                  </a:lnTo>
                  <a:lnTo>
                    <a:pt x="4315" y="289"/>
                  </a:lnTo>
                  <a:cubicBezTo>
                    <a:pt x="4317" y="289"/>
                    <a:pt x="4318" y="290"/>
                    <a:pt x="4319" y="291"/>
                  </a:cubicBezTo>
                  <a:lnTo>
                    <a:pt x="5039" y="1011"/>
                  </a:lnTo>
                  <a:lnTo>
                    <a:pt x="5038" y="1010"/>
                  </a:lnTo>
                  <a:lnTo>
                    <a:pt x="5742" y="1426"/>
                  </a:lnTo>
                  <a:lnTo>
                    <a:pt x="5740" y="1425"/>
                  </a:lnTo>
                  <a:lnTo>
                    <a:pt x="6460" y="1617"/>
                  </a:lnTo>
                  <a:cubicBezTo>
                    <a:pt x="6460" y="1617"/>
                    <a:pt x="6461" y="1617"/>
                    <a:pt x="6462" y="1618"/>
                  </a:cubicBezTo>
                  <a:lnTo>
                    <a:pt x="7182" y="2114"/>
                  </a:lnTo>
                  <a:cubicBezTo>
                    <a:pt x="7183" y="2114"/>
                    <a:pt x="7183" y="2115"/>
                    <a:pt x="7184" y="2116"/>
                  </a:cubicBezTo>
                  <a:lnTo>
                    <a:pt x="7904" y="3124"/>
                  </a:lnTo>
                  <a:cubicBezTo>
                    <a:pt x="7907" y="3127"/>
                    <a:pt x="7906" y="3132"/>
                    <a:pt x="7902" y="3135"/>
                  </a:cubicBezTo>
                  <a:cubicBezTo>
                    <a:pt x="7899" y="3138"/>
                    <a:pt x="7894" y="3137"/>
                    <a:pt x="7891" y="3133"/>
                  </a:cubicBezTo>
                  <a:lnTo>
                    <a:pt x="7171" y="2125"/>
                  </a:lnTo>
                  <a:lnTo>
                    <a:pt x="7173" y="2127"/>
                  </a:lnTo>
                  <a:lnTo>
                    <a:pt x="6453" y="1631"/>
                  </a:lnTo>
                  <a:lnTo>
                    <a:pt x="6455" y="1632"/>
                  </a:lnTo>
                  <a:lnTo>
                    <a:pt x="5735" y="1440"/>
                  </a:lnTo>
                  <a:cubicBezTo>
                    <a:pt x="5735" y="1440"/>
                    <a:pt x="5734" y="1440"/>
                    <a:pt x="5733" y="1439"/>
                  </a:cubicBezTo>
                  <a:lnTo>
                    <a:pt x="5029" y="1023"/>
                  </a:lnTo>
                  <a:cubicBezTo>
                    <a:pt x="5029" y="1023"/>
                    <a:pt x="5028" y="1023"/>
                    <a:pt x="5028" y="1022"/>
                  </a:cubicBezTo>
                  <a:lnTo>
                    <a:pt x="4308" y="302"/>
                  </a:lnTo>
                  <a:lnTo>
                    <a:pt x="4312" y="304"/>
                  </a:lnTo>
                  <a:lnTo>
                    <a:pt x="3592" y="144"/>
                  </a:lnTo>
                  <a:lnTo>
                    <a:pt x="2872" y="16"/>
                  </a:lnTo>
                  <a:lnTo>
                    <a:pt x="2878" y="15"/>
                  </a:lnTo>
                  <a:lnTo>
                    <a:pt x="2158" y="463"/>
                  </a:lnTo>
                  <a:lnTo>
                    <a:pt x="2160" y="460"/>
                  </a:lnTo>
                  <a:lnTo>
                    <a:pt x="1456" y="1756"/>
                  </a:lnTo>
                  <a:cubicBezTo>
                    <a:pt x="1456" y="1757"/>
                    <a:pt x="1456" y="1757"/>
                    <a:pt x="1456" y="1757"/>
                  </a:cubicBezTo>
                  <a:lnTo>
                    <a:pt x="736" y="2685"/>
                  </a:lnTo>
                  <a:cubicBezTo>
                    <a:pt x="735" y="2686"/>
                    <a:pt x="734" y="2687"/>
                    <a:pt x="734" y="2687"/>
                  </a:cubicBezTo>
                  <a:lnTo>
                    <a:pt x="14" y="3135"/>
                  </a:lnTo>
                  <a:cubicBezTo>
                    <a:pt x="10" y="3138"/>
                    <a:pt x="5" y="3136"/>
                    <a:pt x="3" y="3133"/>
                  </a:cubicBezTo>
                  <a:cubicBezTo>
                    <a:pt x="0" y="3129"/>
                    <a:pt x="1" y="3124"/>
                    <a:pt x="5" y="3122"/>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8" name="Oval 37"/>
            <p:cNvSpPr>
              <a:spLocks noChangeArrowheads="1"/>
            </p:cNvSpPr>
            <p:nvPr/>
          </p:nvSpPr>
          <p:spPr bwMode="auto">
            <a:xfrm>
              <a:off x="219868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59" name="Freeform 38"/>
            <p:cNvSpPr>
              <a:spLocks noEditPoints="1"/>
            </p:cNvSpPr>
            <p:nvPr/>
          </p:nvSpPr>
          <p:spPr bwMode="auto">
            <a:xfrm>
              <a:off x="219392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0" name="Oval 39"/>
            <p:cNvSpPr>
              <a:spLocks noChangeArrowheads="1"/>
            </p:cNvSpPr>
            <p:nvPr/>
          </p:nvSpPr>
          <p:spPr bwMode="auto">
            <a:xfrm>
              <a:off x="2625726" y="46894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1" name="Freeform 40"/>
            <p:cNvSpPr>
              <a:spLocks noEditPoints="1"/>
            </p:cNvSpPr>
            <p:nvPr/>
          </p:nvSpPr>
          <p:spPr bwMode="auto">
            <a:xfrm>
              <a:off x="2620963" y="46847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2" name="Oval 41"/>
            <p:cNvSpPr>
              <a:spLocks noChangeArrowheads="1"/>
            </p:cNvSpPr>
            <p:nvPr/>
          </p:nvSpPr>
          <p:spPr bwMode="auto">
            <a:xfrm>
              <a:off x="3051176" y="413385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3" name="Freeform 42"/>
            <p:cNvSpPr>
              <a:spLocks noEditPoints="1"/>
            </p:cNvSpPr>
            <p:nvPr/>
          </p:nvSpPr>
          <p:spPr bwMode="auto">
            <a:xfrm>
              <a:off x="3046413" y="4129088"/>
              <a:ext cx="106363"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4" name="Oval 43"/>
            <p:cNvSpPr>
              <a:spLocks noChangeArrowheads="1"/>
            </p:cNvSpPr>
            <p:nvPr/>
          </p:nvSpPr>
          <p:spPr bwMode="auto">
            <a:xfrm>
              <a:off x="3478213" y="336232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5" name="Freeform 44"/>
            <p:cNvSpPr>
              <a:spLocks noEditPoints="1"/>
            </p:cNvSpPr>
            <p:nvPr/>
          </p:nvSpPr>
          <p:spPr bwMode="auto">
            <a:xfrm>
              <a:off x="3473451" y="3357563"/>
              <a:ext cx="104775"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6" name="Oval 45"/>
            <p:cNvSpPr>
              <a:spLocks noChangeArrowheads="1"/>
            </p:cNvSpPr>
            <p:nvPr/>
          </p:nvSpPr>
          <p:spPr bwMode="auto">
            <a:xfrm>
              <a:off x="3905251" y="309880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7" name="Freeform 46"/>
            <p:cNvSpPr>
              <a:spLocks noEditPoints="1"/>
            </p:cNvSpPr>
            <p:nvPr/>
          </p:nvSpPr>
          <p:spPr bwMode="auto">
            <a:xfrm>
              <a:off x="3900488" y="3094038"/>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7"/>
                  </a:lnTo>
                  <a:cubicBezTo>
                    <a:pt x="26" y="26"/>
                    <a:pt x="27" y="25"/>
                    <a:pt x="28" y="25"/>
                  </a:cubicBezTo>
                  <a:lnTo>
                    <a:pt x="53" y="8"/>
                  </a:lnTo>
                  <a:cubicBezTo>
                    <a:pt x="54" y="7"/>
                    <a:pt x="55" y="7"/>
                    <a:pt x="56" y="7"/>
                  </a:cubicBezTo>
                  <a:lnTo>
                    <a:pt x="87" y="1"/>
                  </a:lnTo>
                  <a:cubicBezTo>
                    <a:pt x="88" y="0"/>
                    <a:pt x="89" y="0"/>
                    <a:pt x="90" y="1"/>
                  </a:cubicBezTo>
                  <a:lnTo>
                    <a:pt x="121" y="7"/>
                  </a:lnTo>
                  <a:cubicBezTo>
                    <a:pt x="122" y="7"/>
                    <a:pt x="123" y="7"/>
                    <a:pt x="124" y="8"/>
                  </a:cubicBezTo>
                  <a:lnTo>
                    <a:pt x="150" y="25"/>
                  </a:lnTo>
                  <a:cubicBezTo>
                    <a:pt x="151" y="25"/>
                    <a:pt x="152" y="26"/>
                    <a:pt x="152" y="27"/>
                  </a:cubicBezTo>
                  <a:lnTo>
                    <a:pt x="169" y="53"/>
                  </a:lnTo>
                  <a:cubicBezTo>
                    <a:pt x="170" y="54"/>
                    <a:pt x="170" y="55"/>
                    <a:pt x="170" y="56"/>
                  </a:cubicBezTo>
                  <a:lnTo>
                    <a:pt x="176" y="87"/>
                  </a:lnTo>
                  <a:close/>
                  <a:moveTo>
                    <a:pt x="155" y="59"/>
                  </a:moveTo>
                  <a:lnTo>
                    <a:pt x="156" y="62"/>
                  </a:lnTo>
                  <a:lnTo>
                    <a:pt x="139" y="36"/>
                  </a:lnTo>
                  <a:lnTo>
                    <a:pt x="141" y="38"/>
                  </a:lnTo>
                  <a:lnTo>
                    <a:pt x="115" y="21"/>
                  </a:lnTo>
                  <a:lnTo>
                    <a:pt x="118" y="22"/>
                  </a:lnTo>
                  <a:lnTo>
                    <a:pt x="87" y="16"/>
                  </a:lnTo>
                  <a:lnTo>
                    <a:pt x="90" y="16"/>
                  </a:lnTo>
                  <a:lnTo>
                    <a:pt x="59" y="22"/>
                  </a:lnTo>
                  <a:lnTo>
                    <a:pt x="62" y="21"/>
                  </a:lnTo>
                  <a:lnTo>
                    <a:pt x="37" y="38"/>
                  </a:lnTo>
                  <a:lnTo>
                    <a:pt x="39" y="36"/>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8" name="Oval 47"/>
            <p:cNvSpPr>
              <a:spLocks noChangeArrowheads="1"/>
            </p:cNvSpPr>
            <p:nvPr/>
          </p:nvSpPr>
          <p:spPr bwMode="auto">
            <a:xfrm>
              <a:off x="4330701" y="31702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9" name="Freeform 48"/>
            <p:cNvSpPr>
              <a:spLocks noEditPoints="1"/>
            </p:cNvSpPr>
            <p:nvPr/>
          </p:nvSpPr>
          <p:spPr bwMode="auto">
            <a:xfrm>
              <a:off x="4325938" y="3165475"/>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0" name="Oval 49"/>
            <p:cNvSpPr>
              <a:spLocks noChangeArrowheads="1"/>
            </p:cNvSpPr>
            <p:nvPr/>
          </p:nvSpPr>
          <p:spPr bwMode="auto">
            <a:xfrm>
              <a:off x="4757738" y="32670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1" name="Freeform 50"/>
            <p:cNvSpPr>
              <a:spLocks noEditPoints="1"/>
            </p:cNvSpPr>
            <p:nvPr/>
          </p:nvSpPr>
          <p:spPr bwMode="auto">
            <a:xfrm>
              <a:off x="4752976" y="32623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2" name="Oval 51"/>
            <p:cNvSpPr>
              <a:spLocks noChangeArrowheads="1"/>
            </p:cNvSpPr>
            <p:nvPr/>
          </p:nvSpPr>
          <p:spPr bwMode="auto">
            <a:xfrm>
              <a:off x="5184776" y="37004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3" name="Freeform 52"/>
            <p:cNvSpPr>
              <a:spLocks noEditPoints="1"/>
            </p:cNvSpPr>
            <p:nvPr/>
          </p:nvSpPr>
          <p:spPr bwMode="auto">
            <a:xfrm>
              <a:off x="5180013" y="36957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4" name="Oval 53"/>
            <p:cNvSpPr>
              <a:spLocks noChangeArrowheads="1"/>
            </p:cNvSpPr>
            <p:nvPr/>
          </p:nvSpPr>
          <p:spPr bwMode="auto">
            <a:xfrm>
              <a:off x="5611813" y="39417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5" name="Freeform 54"/>
            <p:cNvSpPr>
              <a:spLocks noEditPoints="1"/>
            </p:cNvSpPr>
            <p:nvPr/>
          </p:nvSpPr>
          <p:spPr bwMode="auto">
            <a:xfrm>
              <a:off x="5607051" y="39370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6" name="Oval 55"/>
            <p:cNvSpPr>
              <a:spLocks noChangeArrowheads="1"/>
            </p:cNvSpPr>
            <p:nvPr/>
          </p:nvSpPr>
          <p:spPr bwMode="auto">
            <a:xfrm>
              <a:off x="6037263" y="406241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7" name="Freeform 56"/>
            <p:cNvSpPr>
              <a:spLocks noEditPoints="1"/>
            </p:cNvSpPr>
            <p:nvPr/>
          </p:nvSpPr>
          <p:spPr bwMode="auto">
            <a:xfrm>
              <a:off x="6032501" y="4057650"/>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8" name="Oval 57"/>
            <p:cNvSpPr>
              <a:spLocks noChangeArrowheads="1"/>
            </p:cNvSpPr>
            <p:nvPr/>
          </p:nvSpPr>
          <p:spPr bwMode="auto">
            <a:xfrm>
              <a:off x="6464301" y="43513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9" name="Freeform 58"/>
            <p:cNvSpPr>
              <a:spLocks noEditPoints="1"/>
            </p:cNvSpPr>
            <p:nvPr/>
          </p:nvSpPr>
          <p:spPr bwMode="auto">
            <a:xfrm>
              <a:off x="6459538" y="434657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0" name="Oval 59"/>
            <p:cNvSpPr>
              <a:spLocks noChangeArrowheads="1"/>
            </p:cNvSpPr>
            <p:nvPr/>
          </p:nvSpPr>
          <p:spPr bwMode="auto">
            <a:xfrm>
              <a:off x="689133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81" name="Freeform 60"/>
            <p:cNvSpPr>
              <a:spLocks noEditPoints="1"/>
            </p:cNvSpPr>
            <p:nvPr/>
          </p:nvSpPr>
          <p:spPr bwMode="auto">
            <a:xfrm>
              <a:off x="688657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2" name="Rectangle 61"/>
            <p:cNvSpPr>
              <a:spLocks noChangeArrowheads="1"/>
            </p:cNvSpPr>
            <p:nvPr/>
          </p:nvSpPr>
          <p:spPr bwMode="auto">
            <a:xfrm>
              <a:off x="2024046" y="4887986"/>
              <a:ext cx="9556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3" name="Rectangle 63"/>
            <p:cNvSpPr>
              <a:spLocks noChangeArrowheads="1"/>
            </p:cNvSpPr>
            <p:nvPr/>
          </p:nvSpPr>
          <p:spPr bwMode="auto">
            <a:xfrm>
              <a:off x="1944671" y="4405386"/>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4" name="Rectangle 65"/>
            <p:cNvSpPr>
              <a:spLocks noChangeArrowheads="1"/>
            </p:cNvSpPr>
            <p:nvPr/>
          </p:nvSpPr>
          <p:spPr bwMode="auto">
            <a:xfrm>
              <a:off x="1944671" y="39227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5" name="Rectangle 67"/>
            <p:cNvSpPr>
              <a:spLocks noChangeArrowheads="1"/>
            </p:cNvSpPr>
            <p:nvPr/>
          </p:nvSpPr>
          <p:spPr bwMode="auto">
            <a:xfrm>
              <a:off x="1944671" y="34401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6" name="Rectangle 69"/>
            <p:cNvSpPr>
              <a:spLocks noChangeArrowheads="1"/>
            </p:cNvSpPr>
            <p:nvPr/>
          </p:nvSpPr>
          <p:spPr bwMode="auto">
            <a:xfrm>
              <a:off x="1944671" y="2959172"/>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7" name="Rectangle 71"/>
            <p:cNvSpPr>
              <a:spLocks noChangeArrowheads="1"/>
            </p:cNvSpPr>
            <p:nvPr/>
          </p:nvSpPr>
          <p:spPr bwMode="auto">
            <a:xfrm>
              <a:off x="1866884" y="2476572"/>
              <a:ext cx="28669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8" name="Rectangle 72"/>
            <p:cNvSpPr>
              <a:spLocks noChangeArrowheads="1"/>
            </p:cNvSpPr>
            <p:nvPr/>
          </p:nvSpPr>
          <p:spPr bwMode="auto">
            <a:xfrm>
              <a:off x="2108184" y="5102225"/>
              <a:ext cx="249811"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9" name="Rectangle 73"/>
            <p:cNvSpPr>
              <a:spLocks noChangeArrowheads="1"/>
            </p:cNvSpPr>
            <p:nvPr/>
          </p:nvSpPr>
          <p:spPr bwMode="auto">
            <a:xfrm>
              <a:off x="2535220" y="5102225"/>
              <a:ext cx="27556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0" name="Rectangle 74"/>
            <p:cNvSpPr>
              <a:spLocks noChangeArrowheads="1"/>
            </p:cNvSpPr>
            <p:nvPr/>
          </p:nvSpPr>
          <p:spPr bwMode="auto">
            <a:xfrm>
              <a:off x="2951146" y="5102225"/>
              <a:ext cx="316875"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1" name="Rectangle 75"/>
            <p:cNvSpPr>
              <a:spLocks noChangeArrowheads="1"/>
            </p:cNvSpPr>
            <p:nvPr/>
          </p:nvSpPr>
          <p:spPr bwMode="auto">
            <a:xfrm>
              <a:off x="3397233" y="5102225"/>
              <a:ext cx="273284"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2" name="Rectangle 76"/>
            <p:cNvSpPr>
              <a:spLocks noChangeArrowheads="1"/>
            </p:cNvSpPr>
            <p:nvPr/>
          </p:nvSpPr>
          <p:spPr bwMode="auto">
            <a:xfrm>
              <a:off x="3795696" y="5102225"/>
              <a:ext cx="33350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May</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3" name="Rectangle 77"/>
            <p:cNvSpPr>
              <a:spLocks noChangeArrowheads="1"/>
            </p:cNvSpPr>
            <p:nvPr/>
          </p:nvSpPr>
          <p:spPr bwMode="auto">
            <a:xfrm>
              <a:off x="4202096" y="5102225"/>
              <a:ext cx="35208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June</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4" name="Rectangle 78"/>
            <p:cNvSpPr>
              <a:spLocks noChangeArrowheads="1"/>
            </p:cNvSpPr>
            <p:nvPr/>
          </p:nvSpPr>
          <p:spPr bwMode="auto">
            <a:xfrm>
              <a:off x="4657709"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July</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5" name="Rectangle 79"/>
            <p:cNvSpPr>
              <a:spLocks noChangeArrowheads="1"/>
            </p:cNvSpPr>
            <p:nvPr/>
          </p:nvSpPr>
          <p:spPr bwMode="auto">
            <a:xfrm>
              <a:off x="5084746" y="5102225"/>
              <a:ext cx="29675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Aug</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6" name="Rectangle 80"/>
            <p:cNvSpPr>
              <a:spLocks noChangeArrowheads="1"/>
            </p:cNvSpPr>
            <p:nvPr/>
          </p:nvSpPr>
          <p:spPr bwMode="auto">
            <a:xfrm>
              <a:off x="5492734" y="5102225"/>
              <a:ext cx="341218"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7" name="Rectangle 81"/>
            <p:cNvSpPr>
              <a:spLocks noChangeArrowheads="1"/>
            </p:cNvSpPr>
            <p:nvPr/>
          </p:nvSpPr>
          <p:spPr bwMode="auto">
            <a:xfrm>
              <a:off x="5946759" y="5102225"/>
              <a:ext cx="266577"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Oct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8" name="Rectangle 82"/>
            <p:cNvSpPr>
              <a:spLocks noChangeArrowheads="1"/>
            </p:cNvSpPr>
            <p:nvPr/>
          </p:nvSpPr>
          <p:spPr bwMode="auto">
            <a:xfrm>
              <a:off x="6364271" y="5102225"/>
              <a:ext cx="30433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9" name="Rectangle 83"/>
            <p:cNvSpPr>
              <a:spLocks noChangeArrowheads="1"/>
            </p:cNvSpPr>
            <p:nvPr/>
          </p:nvSpPr>
          <p:spPr bwMode="auto">
            <a:xfrm>
              <a:off x="6791308"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0" name="Rectangle 84"/>
            <p:cNvSpPr>
              <a:spLocks noChangeArrowheads="1"/>
            </p:cNvSpPr>
            <p:nvPr/>
          </p:nvSpPr>
          <p:spPr bwMode="auto">
            <a:xfrm>
              <a:off x="1504877" y="2129835"/>
              <a:ext cx="2652453" cy="31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600" b="0" i="0" u="none" strike="noStrike" kern="1200" cap="none" spc="0" normalizeH="0" baseline="0" noProof="0">
                  <a:ln>
                    <a:noFill/>
                  </a:ln>
                  <a:solidFill>
                    <a:srgbClr val="000000"/>
                  </a:solidFill>
                  <a:effectLst/>
                  <a:uLnTx/>
                  <a:uFillTx/>
                  <a:latin typeface="Arial" charset="0"/>
                  <a:ea typeface="+mn-ea"/>
                  <a:cs typeface="Arial" charset="0"/>
                </a:rPr>
                <a:t>kg DM / Hectare daily</a:t>
              </a:r>
              <a:endParaRPr kumimoji="0" lang="fr-FR" alt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1" name="Rectangle 85"/>
            <p:cNvSpPr>
              <a:spLocks noChangeArrowheads="1"/>
            </p:cNvSpPr>
            <p:nvPr/>
          </p:nvSpPr>
          <p:spPr bwMode="auto">
            <a:xfrm>
              <a:off x="4152901" y="2290763"/>
              <a:ext cx="34290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2" name="Freeform 86"/>
            <p:cNvSpPr>
              <a:spLocks/>
            </p:cNvSpPr>
            <p:nvPr/>
          </p:nvSpPr>
          <p:spPr bwMode="auto">
            <a:xfrm>
              <a:off x="4714876" y="2395538"/>
              <a:ext cx="266700" cy="19050"/>
            </a:xfrm>
            <a:custGeom>
              <a:avLst/>
              <a:gdLst>
                <a:gd name="T0" fmla="*/ 2147483647 w 448"/>
                <a:gd name="T1" fmla="*/ 0 h 32"/>
                <a:gd name="T2" fmla="*/ 2147483647 w 448"/>
                <a:gd name="T3" fmla="*/ 0 h 32"/>
                <a:gd name="T4" fmla="*/ 2147483647 w 448"/>
                <a:gd name="T5" fmla="*/ 2147483647 h 32"/>
                <a:gd name="T6" fmla="*/ 2147483647 w 448"/>
                <a:gd name="T7" fmla="*/ 2147483647 h 32"/>
                <a:gd name="T8" fmla="*/ 2147483647 w 448"/>
                <a:gd name="T9" fmla="*/ 2147483647 h 32"/>
                <a:gd name="T10" fmla="*/ 0 w 448"/>
                <a:gd name="T11" fmla="*/ 2147483647 h 32"/>
                <a:gd name="T12" fmla="*/ 2147483647 w 44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3" name="Freeform 87"/>
            <p:cNvSpPr>
              <a:spLocks/>
            </p:cNvSpPr>
            <p:nvPr/>
          </p:nvSpPr>
          <p:spPr bwMode="auto">
            <a:xfrm>
              <a:off x="4814888" y="23622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4" name="Freeform 88"/>
            <p:cNvSpPr>
              <a:spLocks noEditPoints="1"/>
            </p:cNvSpPr>
            <p:nvPr/>
          </p:nvSpPr>
          <p:spPr bwMode="auto">
            <a:xfrm>
              <a:off x="4810126" y="23574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5" name="Rectangle 89"/>
            <p:cNvSpPr>
              <a:spLocks noChangeArrowheads="1"/>
            </p:cNvSpPr>
            <p:nvPr/>
          </p:nvSpPr>
          <p:spPr bwMode="auto">
            <a:xfrm>
              <a:off x="5002213" y="2320925"/>
              <a:ext cx="1799645"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a:ln>
                    <a:noFill/>
                  </a:ln>
                  <a:solidFill>
                    <a:srgbClr val="000000"/>
                  </a:solidFill>
                  <a:effectLst/>
                  <a:uLnTx/>
                  <a:uFillTx/>
                  <a:latin typeface="Arial" charset="0"/>
                  <a:ea typeface="+mn-ea"/>
                  <a:cs typeface="Arial" charset="0"/>
                </a:rPr>
                <a:t>Daily pasture growth rate</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6" name="Freeform 90"/>
            <p:cNvSpPr>
              <a:spLocks/>
            </p:cNvSpPr>
            <p:nvPr/>
          </p:nvSpPr>
          <p:spPr bwMode="auto">
            <a:xfrm>
              <a:off x="4724401" y="2614613"/>
              <a:ext cx="247650" cy="9525"/>
            </a:xfrm>
            <a:custGeom>
              <a:avLst/>
              <a:gdLst>
                <a:gd name="T0" fmla="*/ 2147483647 w 416"/>
                <a:gd name="T1" fmla="*/ 0 h 16"/>
                <a:gd name="T2" fmla="*/ 2147483647 w 416"/>
                <a:gd name="T3" fmla="*/ 0 h 16"/>
                <a:gd name="T4" fmla="*/ 2147483647 w 416"/>
                <a:gd name="T5" fmla="*/ 2147483647 h 16"/>
                <a:gd name="T6" fmla="*/ 2147483647 w 416"/>
                <a:gd name="T7" fmla="*/ 2147483647 h 16"/>
                <a:gd name="T8" fmla="*/ 2147483647 w 416"/>
                <a:gd name="T9" fmla="*/ 2147483647 h 16"/>
                <a:gd name="T10" fmla="*/ 0 w 416"/>
                <a:gd name="T11" fmla="*/ 2147483647 h 16"/>
                <a:gd name="T12" fmla="*/ 2147483647 w 4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6" h="16">
                  <a:moveTo>
                    <a:pt x="8" y="0"/>
                  </a:moveTo>
                  <a:lnTo>
                    <a:pt x="408" y="0"/>
                  </a:lnTo>
                  <a:cubicBezTo>
                    <a:pt x="413" y="0"/>
                    <a:pt x="416" y="4"/>
                    <a:pt x="416" y="8"/>
                  </a:cubicBezTo>
                  <a:cubicBezTo>
                    <a:pt x="416" y="13"/>
                    <a:pt x="413" y="16"/>
                    <a:pt x="408" y="16"/>
                  </a:cubicBezTo>
                  <a:lnTo>
                    <a:pt x="8" y="16"/>
                  </a:lnTo>
                  <a:cubicBezTo>
                    <a:pt x="4" y="16"/>
                    <a:pt x="0" y="13"/>
                    <a:pt x="0" y="8"/>
                  </a:cubicBezTo>
                  <a:cubicBezTo>
                    <a:pt x="0" y="4"/>
                    <a:pt x="4" y="0"/>
                    <a:pt x="8" y="0"/>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7" name="Oval 91"/>
            <p:cNvSpPr>
              <a:spLocks noChangeArrowheads="1"/>
            </p:cNvSpPr>
            <p:nvPr/>
          </p:nvSpPr>
          <p:spPr bwMode="auto">
            <a:xfrm>
              <a:off x="4805363" y="2581275"/>
              <a:ext cx="85725" cy="85725"/>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8" name="Freeform 92"/>
            <p:cNvSpPr>
              <a:spLocks noEditPoints="1"/>
            </p:cNvSpPr>
            <p:nvPr/>
          </p:nvSpPr>
          <p:spPr bwMode="auto">
            <a:xfrm>
              <a:off x="4800601" y="2576513"/>
              <a:ext cx="95250" cy="9525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9" name="Rectangle 93"/>
            <p:cNvSpPr>
              <a:spLocks noChangeArrowheads="1"/>
            </p:cNvSpPr>
            <p:nvPr/>
          </p:nvSpPr>
          <p:spPr bwMode="auto">
            <a:xfrm>
              <a:off x="5002213" y="2540000"/>
              <a:ext cx="2007339" cy="258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a:ln>
                    <a:noFill/>
                  </a:ln>
                  <a:solidFill>
                    <a:srgbClr val="000000"/>
                  </a:solidFill>
                  <a:effectLst/>
                  <a:uLnTx/>
                  <a:uFillTx/>
                  <a:latin typeface="Arial" charset="0"/>
                  <a:ea typeface="+mn-ea"/>
                  <a:cs typeface="Arial" charset="0"/>
                </a:rPr>
                <a:t>Daily herd feed requirement</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6149" name="Groupe 97"/>
          <p:cNvGrpSpPr>
            <a:grpSpLocks/>
          </p:cNvGrpSpPr>
          <p:nvPr/>
        </p:nvGrpSpPr>
        <p:grpSpPr bwMode="auto">
          <a:xfrm>
            <a:off x="3552825" y="3457575"/>
            <a:ext cx="5251450" cy="2687638"/>
            <a:chOff x="1522597" y="2351146"/>
            <a:chExt cx="5581466" cy="2845874"/>
          </a:xfrm>
        </p:grpSpPr>
        <p:sp>
          <p:nvSpPr>
            <p:cNvPr id="6152" name="Line 8"/>
            <p:cNvSpPr>
              <a:spLocks noChangeShapeType="1"/>
            </p:cNvSpPr>
            <p:nvPr/>
          </p:nvSpPr>
          <p:spPr bwMode="auto">
            <a:xfrm>
              <a:off x="2760858" y="3091486"/>
              <a:ext cx="33272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3" name="Text Box 9"/>
            <p:cNvSpPr txBox="1">
              <a:spLocks noChangeArrowheads="1"/>
            </p:cNvSpPr>
            <p:nvPr/>
          </p:nvSpPr>
          <p:spPr bwMode="auto">
            <a:xfrm>
              <a:off x="3992783" y="2830356"/>
              <a:ext cx="8980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prstClr val="black"/>
                  </a:solidFill>
                  <a:effectLst/>
                  <a:uLnTx/>
                  <a:uFillTx/>
                  <a:latin typeface="Arial" charset="0"/>
                  <a:ea typeface="+mn-ea"/>
                  <a:cs typeface="+mn-cs"/>
                </a:rPr>
                <a:t>285+ DIM</a:t>
              </a:r>
            </a:p>
          </p:txBody>
        </p:sp>
        <p:sp>
          <p:nvSpPr>
            <p:cNvPr id="6154" name="Rectangle 99"/>
            <p:cNvSpPr>
              <a:spLocks noChangeArrowheads="1"/>
            </p:cNvSpPr>
            <p:nvPr/>
          </p:nvSpPr>
          <p:spPr bwMode="auto">
            <a:xfrm>
              <a:off x="2279650" y="4641851"/>
              <a:ext cx="215900"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5" name="Rectangle 100"/>
            <p:cNvSpPr>
              <a:spLocks noChangeArrowheads="1"/>
            </p:cNvSpPr>
            <p:nvPr/>
          </p:nvSpPr>
          <p:spPr bwMode="auto">
            <a:xfrm>
              <a:off x="2280179" y="4642302"/>
              <a:ext cx="215970"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Rectangle 101"/>
            <p:cNvSpPr>
              <a:spLocks noChangeArrowheads="1"/>
            </p:cNvSpPr>
            <p:nvPr/>
          </p:nvSpPr>
          <p:spPr bwMode="auto">
            <a:xfrm>
              <a:off x="2496148" y="3801819"/>
              <a:ext cx="205846" cy="104892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7" name="Rectangle 102"/>
            <p:cNvSpPr>
              <a:spLocks noChangeArrowheads="1"/>
            </p:cNvSpPr>
            <p:nvPr/>
          </p:nvSpPr>
          <p:spPr bwMode="auto">
            <a:xfrm>
              <a:off x="2495550" y="3802063"/>
              <a:ext cx="206375" cy="10493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8" name="Rectangle 103"/>
            <p:cNvSpPr>
              <a:spLocks noChangeArrowheads="1"/>
            </p:cNvSpPr>
            <p:nvPr/>
          </p:nvSpPr>
          <p:spPr bwMode="auto">
            <a:xfrm>
              <a:off x="2701994" y="4326280"/>
              <a:ext cx="207533" cy="52446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9" name="Rectangle 104"/>
            <p:cNvSpPr>
              <a:spLocks noChangeArrowheads="1"/>
            </p:cNvSpPr>
            <p:nvPr/>
          </p:nvSpPr>
          <p:spPr bwMode="auto">
            <a:xfrm>
              <a:off x="2701925" y="4325938"/>
              <a:ext cx="207963" cy="5254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0" name="Rectangle 105"/>
            <p:cNvSpPr>
              <a:spLocks noChangeArrowheads="1"/>
            </p:cNvSpPr>
            <p:nvPr/>
          </p:nvSpPr>
          <p:spPr bwMode="auto">
            <a:xfrm>
              <a:off x="2909527" y="4642302"/>
              <a:ext cx="214283"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1" name="Rectangle 106"/>
            <p:cNvSpPr>
              <a:spLocks noChangeArrowheads="1"/>
            </p:cNvSpPr>
            <p:nvPr/>
          </p:nvSpPr>
          <p:spPr bwMode="auto">
            <a:xfrm>
              <a:off x="29098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2" name="Rectangle 107"/>
            <p:cNvSpPr>
              <a:spLocks noChangeArrowheads="1"/>
            </p:cNvSpPr>
            <p:nvPr/>
          </p:nvSpPr>
          <p:spPr bwMode="auto">
            <a:xfrm>
              <a:off x="3123810" y="4743159"/>
              <a:ext cx="207533" cy="10758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3" name="Rectangle 108"/>
            <p:cNvSpPr>
              <a:spLocks noChangeArrowheads="1"/>
            </p:cNvSpPr>
            <p:nvPr/>
          </p:nvSpPr>
          <p:spPr bwMode="auto">
            <a:xfrm>
              <a:off x="31242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4" name="Picture 1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8538" y="4010026"/>
              <a:ext cx="2143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110"/>
            <p:cNvSpPr>
              <a:spLocks noChangeArrowheads="1"/>
            </p:cNvSpPr>
            <p:nvPr/>
          </p:nvSpPr>
          <p:spPr bwMode="auto">
            <a:xfrm>
              <a:off x="3538538" y="4010026"/>
              <a:ext cx="214313" cy="8413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6" name="Picture 1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4217988"/>
              <a:ext cx="2063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112"/>
            <p:cNvSpPr>
              <a:spLocks noChangeArrowheads="1"/>
            </p:cNvSpPr>
            <p:nvPr/>
          </p:nvSpPr>
          <p:spPr bwMode="auto">
            <a:xfrm>
              <a:off x="3752850" y="4217988"/>
              <a:ext cx="206375" cy="6334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8" name="Picture 1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4535488"/>
              <a:ext cx="207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14"/>
            <p:cNvSpPr>
              <a:spLocks noChangeArrowheads="1"/>
            </p:cNvSpPr>
            <p:nvPr/>
          </p:nvSpPr>
          <p:spPr bwMode="auto">
            <a:xfrm>
              <a:off x="3959225" y="4535488"/>
              <a:ext cx="207963" cy="3159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0" name="Picture 1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7188" y="4641851"/>
              <a:ext cx="214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116"/>
            <p:cNvSpPr>
              <a:spLocks noChangeArrowheads="1"/>
            </p:cNvSpPr>
            <p:nvPr/>
          </p:nvSpPr>
          <p:spPr bwMode="auto">
            <a:xfrm>
              <a:off x="41671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2" name="Picture 1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1500" y="4743451"/>
              <a:ext cx="206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118"/>
            <p:cNvSpPr>
              <a:spLocks noChangeArrowheads="1"/>
            </p:cNvSpPr>
            <p:nvPr/>
          </p:nvSpPr>
          <p:spPr bwMode="auto">
            <a:xfrm>
              <a:off x="43815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4" name="Rectangle 273"/>
            <p:cNvSpPr>
              <a:spLocks noChangeArrowheads="1"/>
            </p:cNvSpPr>
            <p:nvPr/>
          </p:nvSpPr>
          <p:spPr bwMode="auto">
            <a:xfrm>
              <a:off x="6473027" y="4642302"/>
              <a:ext cx="209221" cy="20844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Rectangle 122"/>
            <p:cNvSpPr>
              <a:spLocks noChangeArrowheads="1"/>
            </p:cNvSpPr>
            <p:nvPr/>
          </p:nvSpPr>
          <p:spPr bwMode="auto">
            <a:xfrm>
              <a:off x="6682247" y="4010259"/>
              <a:ext cx="214283" cy="84048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124"/>
            <p:cNvSpPr>
              <a:spLocks noChangeArrowheads="1"/>
            </p:cNvSpPr>
            <p:nvPr/>
          </p:nvSpPr>
          <p:spPr bwMode="auto">
            <a:xfrm>
              <a:off x="6896530" y="3801819"/>
              <a:ext cx="205846" cy="104892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7" name="Line 125"/>
            <p:cNvSpPr>
              <a:spLocks noChangeShapeType="1"/>
            </p:cNvSpPr>
            <p:nvPr/>
          </p:nvSpPr>
          <p:spPr bwMode="auto">
            <a:xfrm>
              <a:off x="2073275" y="2754313"/>
              <a:ext cx="1588" cy="20970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8" name="Line 126"/>
            <p:cNvSpPr>
              <a:spLocks noChangeShapeType="1"/>
            </p:cNvSpPr>
            <p:nvPr/>
          </p:nvSpPr>
          <p:spPr bwMode="auto">
            <a:xfrm>
              <a:off x="2028825" y="48514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9" name="Line 127"/>
            <p:cNvSpPr>
              <a:spLocks noChangeShapeType="1"/>
            </p:cNvSpPr>
            <p:nvPr/>
          </p:nvSpPr>
          <p:spPr bwMode="auto">
            <a:xfrm>
              <a:off x="2028825" y="464185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0" name="Line 128"/>
            <p:cNvSpPr>
              <a:spLocks noChangeShapeType="1"/>
            </p:cNvSpPr>
            <p:nvPr/>
          </p:nvSpPr>
          <p:spPr bwMode="auto">
            <a:xfrm>
              <a:off x="2028825" y="44338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1" name="Line 129"/>
            <p:cNvSpPr>
              <a:spLocks noChangeShapeType="1"/>
            </p:cNvSpPr>
            <p:nvPr/>
          </p:nvSpPr>
          <p:spPr bwMode="auto">
            <a:xfrm>
              <a:off x="2028825" y="42179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2" name="Line 130"/>
            <p:cNvSpPr>
              <a:spLocks noChangeShapeType="1"/>
            </p:cNvSpPr>
            <p:nvPr/>
          </p:nvSpPr>
          <p:spPr bwMode="auto">
            <a:xfrm>
              <a:off x="2028825" y="401002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3" name="Line 131"/>
            <p:cNvSpPr>
              <a:spLocks noChangeShapeType="1"/>
            </p:cNvSpPr>
            <p:nvPr/>
          </p:nvSpPr>
          <p:spPr bwMode="auto">
            <a:xfrm>
              <a:off x="2028825" y="380206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4" name="Line 132"/>
            <p:cNvSpPr>
              <a:spLocks noChangeShapeType="1"/>
            </p:cNvSpPr>
            <p:nvPr/>
          </p:nvSpPr>
          <p:spPr bwMode="auto">
            <a:xfrm>
              <a:off x="2028825" y="35941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5" name="Line 133"/>
            <p:cNvSpPr>
              <a:spLocks noChangeShapeType="1"/>
            </p:cNvSpPr>
            <p:nvPr/>
          </p:nvSpPr>
          <p:spPr bwMode="auto">
            <a:xfrm>
              <a:off x="2028825" y="33861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6" name="Line 134"/>
            <p:cNvSpPr>
              <a:spLocks noChangeShapeType="1"/>
            </p:cNvSpPr>
            <p:nvPr/>
          </p:nvSpPr>
          <p:spPr bwMode="auto">
            <a:xfrm>
              <a:off x="2028825" y="31702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7" name="Line 135"/>
            <p:cNvSpPr>
              <a:spLocks noChangeShapeType="1"/>
            </p:cNvSpPr>
            <p:nvPr/>
          </p:nvSpPr>
          <p:spPr bwMode="auto">
            <a:xfrm>
              <a:off x="2028825" y="296227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8" name="Line 136"/>
            <p:cNvSpPr>
              <a:spLocks noChangeShapeType="1"/>
            </p:cNvSpPr>
            <p:nvPr/>
          </p:nvSpPr>
          <p:spPr bwMode="auto">
            <a:xfrm>
              <a:off x="2028825" y="275431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9" name="Line 137"/>
            <p:cNvSpPr>
              <a:spLocks noChangeShapeType="1"/>
            </p:cNvSpPr>
            <p:nvPr/>
          </p:nvSpPr>
          <p:spPr bwMode="auto">
            <a:xfrm>
              <a:off x="2073275" y="4851401"/>
              <a:ext cx="5029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0" name="Line 138"/>
            <p:cNvSpPr>
              <a:spLocks noChangeShapeType="1"/>
            </p:cNvSpPr>
            <p:nvPr/>
          </p:nvSpPr>
          <p:spPr bwMode="auto">
            <a:xfrm flipV="1">
              <a:off x="20732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1" name="Line 139"/>
            <p:cNvSpPr>
              <a:spLocks noChangeShapeType="1"/>
            </p:cNvSpPr>
            <p:nvPr/>
          </p:nvSpPr>
          <p:spPr bwMode="auto">
            <a:xfrm flipV="1">
              <a:off x="24955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2" name="Line 140"/>
            <p:cNvSpPr>
              <a:spLocks noChangeShapeType="1"/>
            </p:cNvSpPr>
            <p:nvPr/>
          </p:nvSpPr>
          <p:spPr bwMode="auto">
            <a:xfrm flipV="1">
              <a:off x="29098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3" name="Line 141"/>
            <p:cNvSpPr>
              <a:spLocks noChangeShapeType="1"/>
            </p:cNvSpPr>
            <p:nvPr/>
          </p:nvSpPr>
          <p:spPr bwMode="auto">
            <a:xfrm flipV="1">
              <a:off x="33305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4" name="Line 142"/>
            <p:cNvSpPr>
              <a:spLocks noChangeShapeType="1"/>
            </p:cNvSpPr>
            <p:nvPr/>
          </p:nvSpPr>
          <p:spPr bwMode="auto">
            <a:xfrm flipV="1">
              <a:off x="37528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5" name="Line 143"/>
            <p:cNvSpPr>
              <a:spLocks noChangeShapeType="1"/>
            </p:cNvSpPr>
            <p:nvPr/>
          </p:nvSpPr>
          <p:spPr bwMode="auto">
            <a:xfrm flipV="1">
              <a:off x="41671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6" name="Line 144"/>
            <p:cNvSpPr>
              <a:spLocks noChangeShapeType="1"/>
            </p:cNvSpPr>
            <p:nvPr/>
          </p:nvSpPr>
          <p:spPr bwMode="auto">
            <a:xfrm flipV="1">
              <a:off x="45878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7" name="Line 145"/>
            <p:cNvSpPr>
              <a:spLocks noChangeShapeType="1"/>
            </p:cNvSpPr>
            <p:nvPr/>
          </p:nvSpPr>
          <p:spPr bwMode="auto">
            <a:xfrm flipV="1">
              <a:off x="50101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8" name="Line 146"/>
            <p:cNvSpPr>
              <a:spLocks noChangeShapeType="1"/>
            </p:cNvSpPr>
            <p:nvPr/>
          </p:nvSpPr>
          <p:spPr bwMode="auto">
            <a:xfrm flipV="1">
              <a:off x="54244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9" name="Line 147"/>
            <p:cNvSpPr>
              <a:spLocks noChangeShapeType="1"/>
            </p:cNvSpPr>
            <p:nvPr/>
          </p:nvSpPr>
          <p:spPr bwMode="auto">
            <a:xfrm flipV="1">
              <a:off x="58451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0" name="Line 148"/>
            <p:cNvSpPr>
              <a:spLocks noChangeShapeType="1"/>
            </p:cNvSpPr>
            <p:nvPr/>
          </p:nvSpPr>
          <p:spPr bwMode="auto">
            <a:xfrm flipV="1">
              <a:off x="62674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1" name="Line 149"/>
            <p:cNvSpPr>
              <a:spLocks noChangeShapeType="1"/>
            </p:cNvSpPr>
            <p:nvPr/>
          </p:nvSpPr>
          <p:spPr bwMode="auto">
            <a:xfrm flipV="1">
              <a:off x="66817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2" name="Line 150"/>
            <p:cNvSpPr>
              <a:spLocks noChangeShapeType="1"/>
            </p:cNvSpPr>
            <p:nvPr/>
          </p:nvSpPr>
          <p:spPr bwMode="auto">
            <a:xfrm flipV="1">
              <a:off x="71024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3" name="Rectangle 151"/>
            <p:cNvSpPr>
              <a:spLocks noChangeArrowheads="1"/>
            </p:cNvSpPr>
            <p:nvPr/>
          </p:nvSpPr>
          <p:spPr bwMode="auto">
            <a:xfrm>
              <a:off x="1881188" y="4744410"/>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4" name="Rectangle 153"/>
            <p:cNvSpPr>
              <a:spLocks noChangeArrowheads="1"/>
            </p:cNvSpPr>
            <p:nvPr/>
          </p:nvSpPr>
          <p:spPr bwMode="auto">
            <a:xfrm>
              <a:off x="1800225" y="432848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5" name="Rectangle 155"/>
            <p:cNvSpPr>
              <a:spLocks noChangeArrowheads="1"/>
            </p:cNvSpPr>
            <p:nvPr/>
          </p:nvSpPr>
          <p:spPr bwMode="auto">
            <a:xfrm>
              <a:off x="1800225" y="390462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6" name="Rectangle 157"/>
            <p:cNvSpPr>
              <a:spLocks noChangeArrowheads="1"/>
            </p:cNvSpPr>
            <p:nvPr/>
          </p:nvSpPr>
          <p:spPr bwMode="auto">
            <a:xfrm>
              <a:off x="1800225" y="3488697"/>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7" name="Rectangle 159"/>
            <p:cNvSpPr>
              <a:spLocks noChangeArrowheads="1"/>
            </p:cNvSpPr>
            <p:nvPr/>
          </p:nvSpPr>
          <p:spPr bwMode="auto">
            <a:xfrm>
              <a:off x="1800225" y="306483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8" name="Rectangle 161"/>
            <p:cNvSpPr>
              <a:spLocks noChangeArrowheads="1"/>
            </p:cNvSpPr>
            <p:nvPr/>
          </p:nvSpPr>
          <p:spPr bwMode="auto">
            <a:xfrm>
              <a:off x="1717675" y="2648910"/>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9" name="Rectangle 162"/>
            <p:cNvSpPr>
              <a:spLocks noChangeArrowheads="1"/>
            </p:cNvSpPr>
            <p:nvPr/>
          </p:nvSpPr>
          <p:spPr bwMode="auto">
            <a:xfrm>
              <a:off x="2065338" y="4981576"/>
              <a:ext cx="23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0" name="Rectangle 163"/>
            <p:cNvSpPr>
              <a:spLocks noChangeArrowheads="1"/>
            </p:cNvSpPr>
            <p:nvPr/>
          </p:nvSpPr>
          <p:spPr bwMode="auto">
            <a:xfrm>
              <a:off x="2473325" y="4981576"/>
              <a:ext cx="263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Feb</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1" name="Rectangle 164"/>
            <p:cNvSpPr>
              <a:spLocks noChangeArrowheads="1"/>
            </p:cNvSpPr>
            <p:nvPr/>
          </p:nvSpPr>
          <p:spPr bwMode="auto">
            <a:xfrm>
              <a:off x="2909888" y="4981576"/>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2" name="Rectangle 165"/>
            <p:cNvSpPr>
              <a:spLocks noChangeArrowheads="1"/>
            </p:cNvSpPr>
            <p:nvPr/>
          </p:nvSpPr>
          <p:spPr bwMode="auto">
            <a:xfrm>
              <a:off x="3322638" y="4981576"/>
              <a:ext cx="261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Apr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3" name="Rectangle 166"/>
            <p:cNvSpPr>
              <a:spLocks noChangeArrowheads="1"/>
            </p:cNvSpPr>
            <p:nvPr/>
          </p:nvSpPr>
          <p:spPr bwMode="auto">
            <a:xfrm>
              <a:off x="3730625" y="4981576"/>
              <a:ext cx="3188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May</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4" name="Rectangle 167"/>
            <p:cNvSpPr>
              <a:spLocks noChangeArrowheads="1"/>
            </p:cNvSpPr>
            <p:nvPr/>
          </p:nvSpPr>
          <p:spPr bwMode="auto">
            <a:xfrm>
              <a:off x="4129088" y="4981576"/>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June</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5" name="Rectangle 168"/>
            <p:cNvSpPr>
              <a:spLocks noChangeArrowheads="1"/>
            </p:cNvSpPr>
            <p:nvPr/>
          </p:nvSpPr>
          <p:spPr bwMode="auto">
            <a:xfrm>
              <a:off x="4573588"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July</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6" name="Rectangle 169"/>
            <p:cNvSpPr>
              <a:spLocks noChangeArrowheads="1"/>
            </p:cNvSpPr>
            <p:nvPr/>
          </p:nvSpPr>
          <p:spPr bwMode="auto">
            <a:xfrm>
              <a:off x="4987925" y="4981576"/>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Aug</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7" name="Rectangle 170"/>
            <p:cNvSpPr>
              <a:spLocks noChangeArrowheads="1"/>
            </p:cNvSpPr>
            <p:nvPr/>
          </p:nvSpPr>
          <p:spPr bwMode="auto">
            <a:xfrm>
              <a:off x="5386388" y="4981576"/>
              <a:ext cx="32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Sept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8" name="Rectangle 171"/>
            <p:cNvSpPr>
              <a:spLocks noChangeArrowheads="1"/>
            </p:cNvSpPr>
            <p:nvPr/>
          </p:nvSpPr>
          <p:spPr bwMode="auto">
            <a:xfrm>
              <a:off x="5837238" y="498157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Oct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9" name="Rectangle 172"/>
            <p:cNvSpPr>
              <a:spLocks noChangeArrowheads="1"/>
            </p:cNvSpPr>
            <p:nvPr/>
          </p:nvSpPr>
          <p:spPr bwMode="auto">
            <a:xfrm>
              <a:off x="6251575" y="4981576"/>
              <a:ext cx="290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0" name="Rectangle 173"/>
            <p:cNvSpPr>
              <a:spLocks noChangeArrowheads="1"/>
            </p:cNvSpPr>
            <p:nvPr/>
          </p:nvSpPr>
          <p:spPr bwMode="auto">
            <a:xfrm>
              <a:off x="6665913"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Dec</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1" name="Rectangle 174"/>
            <p:cNvSpPr>
              <a:spLocks noChangeArrowheads="1"/>
            </p:cNvSpPr>
            <p:nvPr/>
          </p:nvSpPr>
          <p:spPr bwMode="auto">
            <a:xfrm>
              <a:off x="1522597" y="2351146"/>
              <a:ext cx="182543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600" b="0" i="0" u="none" strike="noStrike" kern="1200" cap="none" spc="0" normalizeH="0" baseline="0" noProof="0">
                  <a:ln>
                    <a:noFill/>
                  </a:ln>
                  <a:solidFill>
                    <a:srgbClr val="000000"/>
                  </a:solidFill>
                  <a:effectLst/>
                  <a:uLnTx/>
                  <a:uFillTx/>
                  <a:latin typeface="Arial" charset="0"/>
                  <a:ea typeface="+mn-ea"/>
                  <a:cs typeface="Arial" charset="0"/>
                </a:rPr>
                <a:t>% of cows in the herd</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2" name="Rectangle 175"/>
            <p:cNvSpPr>
              <a:spLocks noChangeArrowheads="1"/>
            </p:cNvSpPr>
            <p:nvPr/>
          </p:nvSpPr>
          <p:spPr bwMode="auto">
            <a:xfrm>
              <a:off x="2219954" y="2600326"/>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Spring</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3" name="Rectangle 176"/>
            <p:cNvSpPr>
              <a:spLocks noChangeArrowheads="1"/>
            </p:cNvSpPr>
            <p:nvPr/>
          </p:nvSpPr>
          <p:spPr bwMode="auto">
            <a:xfrm>
              <a:off x="3950329" y="2600326"/>
              <a:ext cx="6139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Summer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4" name="Rectangle 177"/>
            <p:cNvSpPr>
              <a:spLocks noChangeArrowheads="1"/>
            </p:cNvSpPr>
            <p:nvPr/>
          </p:nvSpPr>
          <p:spPr bwMode="auto">
            <a:xfrm>
              <a:off x="5977566" y="2600326"/>
              <a:ext cx="5061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Winter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5" name="Rectangle 178"/>
            <p:cNvSpPr>
              <a:spLocks noChangeArrowheads="1"/>
            </p:cNvSpPr>
            <p:nvPr/>
          </p:nvSpPr>
          <p:spPr bwMode="auto">
            <a:xfrm>
              <a:off x="2198688" y="3001963"/>
              <a:ext cx="41921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300" b="0" i="0" u="none" strike="noStrike" kern="1200" cap="none" spc="0" normalizeH="0" baseline="0" noProof="0">
                  <a:ln>
                    <a:noFill/>
                  </a:ln>
                  <a:solidFill>
                    <a:srgbClr val="000000"/>
                  </a:solidFill>
                  <a:effectLst/>
                  <a:uLnTx/>
                  <a:uFillTx/>
                  <a:latin typeface="Arial" charset="0"/>
                  <a:ea typeface="+mn-ea"/>
                  <a:cs typeface="Arial" charset="0"/>
                </a:rPr>
                <a:t>CALVE</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6" name="Rectangle 179"/>
            <p:cNvSpPr>
              <a:spLocks noChangeArrowheads="1"/>
            </p:cNvSpPr>
            <p:nvPr/>
          </p:nvSpPr>
          <p:spPr bwMode="auto">
            <a:xfrm>
              <a:off x="3589338" y="3633788"/>
              <a:ext cx="63985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a:ln>
                    <a:noFill/>
                  </a:ln>
                  <a:solidFill>
                    <a:srgbClr val="000000"/>
                  </a:solidFill>
                  <a:effectLst/>
                  <a:uLnTx/>
                  <a:uFillTx/>
                  <a:latin typeface="Arial" charset="0"/>
                  <a:ea typeface="+mn-ea"/>
                  <a:cs typeface="Arial" charset="0"/>
                </a:rPr>
                <a:t>CONCEIVE</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7" name="Rectangle 180"/>
            <p:cNvSpPr>
              <a:spLocks noChangeArrowheads="1"/>
            </p:cNvSpPr>
            <p:nvPr/>
          </p:nvSpPr>
          <p:spPr bwMode="auto">
            <a:xfrm>
              <a:off x="6215063" y="2994026"/>
              <a:ext cx="67646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200" b="0" i="0" u="none" strike="noStrike" kern="1200" cap="none" spc="0" normalizeH="0" baseline="0" noProof="0">
                  <a:ln>
                    <a:noFill/>
                  </a:ln>
                  <a:solidFill>
                    <a:srgbClr val="000000"/>
                  </a:solidFill>
                  <a:effectLst/>
                  <a:uLnTx/>
                  <a:uFillTx/>
                  <a:latin typeface="Arial" charset="0"/>
                  <a:ea typeface="+mn-ea"/>
                  <a:cs typeface="Arial" charset="0"/>
                </a:rPr>
                <a:t>DRIED-OFF</a:t>
              </a:r>
              <a:endParaRPr kumimoji="0" lang="en-IE"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6150" name="Text Box 10"/>
          <p:cNvSpPr txBox="1">
            <a:spLocks noChangeArrowheads="1"/>
          </p:cNvSpPr>
          <p:nvPr/>
        </p:nvSpPr>
        <p:spPr bwMode="auto">
          <a:xfrm>
            <a:off x="395288" y="4030663"/>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Arial" charset="0"/>
                <a:ea typeface="+mn-ea"/>
                <a:cs typeface="+mn-cs"/>
              </a:rPr>
              <a:t>Compact calving,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Arial" charset="0"/>
                <a:ea typeface="+mn-ea"/>
                <a:cs typeface="+mn-cs"/>
              </a:rPr>
              <a:t>high fertility status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a:ln>
                  <a:noFill/>
                </a:ln>
                <a:solidFill>
                  <a:prstClr val="black"/>
                </a:solidFill>
                <a:effectLst/>
                <a:uLnTx/>
                <a:uFillTx/>
                <a:latin typeface="Arial" charset="0"/>
                <a:ea typeface="+mn-ea"/>
                <a:cs typeface="+mn-cs"/>
              </a:rPr>
              <a:t>dairy herd</a:t>
            </a:r>
            <a:endParaRPr kumimoji="0" lang="en-GB" altLang="en-US" sz="2400" b="1" i="0" u="none" strike="noStrike" kern="1200" cap="none" spc="0" normalizeH="0" baseline="0" noProof="0">
              <a:ln>
                <a:noFill/>
              </a:ln>
              <a:solidFill>
                <a:prstClr val="black"/>
              </a:solidFill>
              <a:effectLst/>
              <a:uLnTx/>
              <a:uFillTx/>
              <a:latin typeface="Arial" charset="0"/>
              <a:ea typeface="+mn-ea"/>
              <a:cs typeface="+mn-cs"/>
            </a:endParaRPr>
          </a:p>
        </p:txBody>
      </p:sp>
      <p:sp>
        <p:nvSpPr>
          <p:cNvPr id="165" name="Subtitle 2"/>
          <p:cNvSpPr txBox="1">
            <a:spLocks/>
          </p:cNvSpPr>
          <p:nvPr/>
        </p:nvSpPr>
        <p:spPr bwMode="auto">
          <a:xfrm>
            <a:off x="1855028" y="6321528"/>
            <a:ext cx="5291977" cy="360363"/>
          </a:xfrm>
          <a:prstGeom prst="rect">
            <a:avLst/>
          </a:prstGeom>
          <a:solidFill>
            <a:schemeClr val="accent3"/>
          </a:solidFill>
          <a:ln>
            <a:noFill/>
          </a:ln>
          <a:extLst/>
        </p:spPr>
        <p:txBody>
          <a:bodyPr/>
          <a:lstStyle>
            <a:lvl1pPr marL="342900" indent="-342900" algn="l" rtl="0" eaLnBrk="0" fontAlgn="base" hangingPunct="0">
              <a:spcBef>
                <a:spcPct val="20000"/>
              </a:spcBef>
              <a:spcAft>
                <a:spcPct val="0"/>
              </a:spcAft>
              <a:defRPr sz="1600">
                <a:solidFill>
                  <a:srgbClr val="707074"/>
                </a:solidFill>
                <a:latin typeface="+mn-lt"/>
                <a:ea typeface="+mn-ea"/>
                <a:cs typeface="+mn-cs"/>
              </a:defRPr>
            </a:lvl1pPr>
            <a:lvl2pPr marL="742950" indent="-28575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2pPr>
            <a:lvl3pPr marL="11430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3pPr>
            <a:lvl4pPr marL="16002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4pPr>
            <a:lvl5pPr marL="20574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5pPr>
            <a:lvl6pPr marL="25146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6pPr>
            <a:lvl7pPr marL="29718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7pPr>
            <a:lvl8pPr marL="34290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8pPr>
            <a:lvl9pPr marL="38862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IE" sz="1600" b="0" i="1" u="none" strike="noStrike" kern="0" cap="none" spc="0" normalizeH="0" baseline="0" noProof="0" dirty="0" smtClean="0">
                <a:ln>
                  <a:noFill/>
                </a:ln>
                <a:solidFill>
                  <a:srgbClr val="707074"/>
                </a:solidFill>
                <a:effectLst/>
                <a:uLnTx/>
                <a:uFillTx/>
                <a:latin typeface="Calibri"/>
                <a:ea typeface="+mn-ea"/>
                <a:cs typeface="+mn-cs"/>
              </a:rPr>
              <a:t>“Simplicity is the ultimate sophistication” – Leonardo da Vinci.</a:t>
            </a:r>
            <a:endParaRPr kumimoji="0" lang="en-IE" sz="1600" b="0" i="0" u="none" strike="noStrike" kern="0" cap="none" spc="0" normalizeH="0" baseline="0" noProof="0" dirty="0">
              <a:ln>
                <a:noFill/>
              </a:ln>
              <a:solidFill>
                <a:srgbClr val="707074"/>
              </a:solidFill>
              <a:effectLst/>
              <a:uLnTx/>
              <a:uFillTx/>
              <a:latin typeface="Calibri"/>
              <a:ea typeface="+mn-ea"/>
              <a:cs typeface="+mn-cs"/>
            </a:endParaRPr>
          </a:p>
        </p:txBody>
      </p:sp>
    </p:spTree>
    <p:extLst>
      <p:ext uri="{BB962C8B-B14F-4D97-AF65-F5344CB8AC3E}">
        <p14:creationId xmlns:p14="http://schemas.microsoft.com/office/powerpoint/2010/main" val="242637036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6228920" cy="533400"/>
          </a:xfrm>
        </p:spPr>
        <p:txBody>
          <a:bodyPr/>
          <a:lstStyle/>
          <a:p>
            <a:pPr algn="ctr"/>
            <a:r>
              <a:rPr lang="en-IE" altLang="en-US" sz="2400" b="1" dirty="0" smtClean="0">
                <a:solidFill>
                  <a:schemeClr val="tx1"/>
                </a:solidFill>
              </a:rPr>
              <a:t>Grazing Management Objectives</a:t>
            </a:r>
            <a:endParaRPr lang="en-GB" altLang="en-US" sz="2400" b="1" dirty="0" smtClean="0">
              <a:solidFill>
                <a:schemeClr val="tx1"/>
              </a:solidFill>
            </a:endParaRPr>
          </a:p>
        </p:txBody>
      </p:sp>
      <p:sp>
        <p:nvSpPr>
          <p:cNvPr id="10243" name="Text Box 16"/>
          <p:cNvSpPr txBox="1">
            <a:spLocks noChangeArrowheads="1"/>
          </p:cNvSpPr>
          <p:nvPr/>
        </p:nvSpPr>
        <p:spPr bwMode="auto">
          <a:xfrm>
            <a:off x="-252413" y="1268413"/>
            <a:ext cx="3987801"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ahoma" pitchFamily="34" charset="0"/>
                <a:ea typeface="+mn-ea"/>
                <a:cs typeface="+mn-cs"/>
              </a:rPr>
              <a:t>High Animal performance</a:t>
            </a:r>
          </a:p>
          <a:p>
            <a:pPr marL="0" marR="0" lvl="0" indent="0" algn="ctr"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ahoma" pitchFamily="34" charset="0"/>
                <a:ea typeface="+mn-ea"/>
                <a:cs typeface="+mn-cs"/>
              </a:rPr>
              <a:t>Kg MS/hectare</a:t>
            </a:r>
            <a:endParaRPr kumimoji="0" lang="en-GB" altLang="en-US" sz="2400" b="0" i="0" u="none" strike="noStrike" kern="1200" cap="none" spc="0" normalizeH="0" baseline="0" noProof="0">
              <a:ln>
                <a:noFill/>
              </a:ln>
              <a:solidFill>
                <a:prstClr val="black"/>
              </a:solidFill>
              <a:effectLst/>
              <a:uLnTx/>
              <a:uFillTx/>
              <a:latin typeface="Tahoma" pitchFamily="34" charset="0"/>
              <a:ea typeface="+mn-ea"/>
              <a:cs typeface="+mn-cs"/>
            </a:endParaRPr>
          </a:p>
        </p:txBody>
      </p:sp>
      <p:pic>
        <p:nvPicPr>
          <p:cNvPr id="10244" name="Picture 21" descr="gra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0"/>
            <a:ext cx="2112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25"/>
          <p:cNvGrpSpPr>
            <a:grpSpLocks/>
          </p:cNvGrpSpPr>
          <p:nvPr/>
        </p:nvGrpSpPr>
        <p:grpSpPr bwMode="auto">
          <a:xfrm>
            <a:off x="1238250" y="692150"/>
            <a:ext cx="3282950" cy="576263"/>
            <a:chOff x="780" y="436"/>
            <a:chExt cx="2068" cy="817"/>
          </a:xfrm>
        </p:grpSpPr>
        <p:sp>
          <p:nvSpPr>
            <p:cNvPr id="10250" name="Line 15"/>
            <p:cNvSpPr>
              <a:spLocks noChangeShapeType="1"/>
            </p:cNvSpPr>
            <p:nvPr/>
          </p:nvSpPr>
          <p:spPr bwMode="auto">
            <a:xfrm flipH="1">
              <a:off x="780" y="43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10251" name="Line 23"/>
            <p:cNvSpPr>
              <a:spLocks noChangeShapeType="1"/>
            </p:cNvSpPr>
            <p:nvPr/>
          </p:nvSpPr>
          <p:spPr bwMode="auto">
            <a:xfrm>
              <a:off x="1791" y="44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46" name="Text Box 24"/>
          <p:cNvSpPr txBox="1">
            <a:spLocks noChangeArrowheads="1"/>
          </p:cNvSpPr>
          <p:nvPr/>
        </p:nvSpPr>
        <p:spPr bwMode="auto">
          <a:xfrm>
            <a:off x="3800475" y="1268413"/>
            <a:ext cx="3219450"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ahoma" pitchFamily="34" charset="0"/>
                <a:ea typeface="+mn-ea"/>
                <a:cs typeface="+mn-cs"/>
              </a:rPr>
              <a:t>High pasture growth</a:t>
            </a:r>
          </a:p>
          <a:p>
            <a:pPr marL="0" marR="0" lvl="0" indent="0" algn="l" defTabSz="914400" rtl="0" eaLnBrk="1" fontAlgn="auto" latinLnBrk="0" hangingPunct="1">
              <a:lnSpc>
                <a:spcPct val="5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ahoma" pitchFamily="34" charset="0"/>
                <a:ea typeface="+mn-ea"/>
                <a:cs typeface="+mn-cs"/>
              </a:rPr>
              <a:t>Low feed costs</a:t>
            </a:r>
            <a:endParaRPr kumimoji="0" lang="en-GB" altLang="en-US"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10247" name="Rectangle 26"/>
          <p:cNvSpPr>
            <a:spLocks noChangeArrowheads="1"/>
          </p:cNvSpPr>
          <p:nvPr/>
        </p:nvSpPr>
        <p:spPr bwMode="auto">
          <a:xfrm>
            <a:off x="304800" y="2414588"/>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33400" marR="0" lvl="0" indent="-5334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a:tabLst/>
              <a:defRPr/>
            </a:pPr>
            <a:r>
              <a:rPr kumimoji="0" lang="en-GB" altLang="en-US" sz="2400" b="0" i="0" u="none" strike="noStrike" kern="1200" cap="none" spc="0" normalizeH="0" baseline="0" noProof="0">
                <a:ln>
                  <a:noFill/>
                </a:ln>
                <a:solidFill>
                  <a:prstClr val="black"/>
                </a:solidFill>
                <a:effectLst/>
                <a:uLnTx/>
                <a:uFillTx/>
                <a:latin typeface="Arial" charset="0"/>
                <a:ea typeface="+mn-ea"/>
                <a:cs typeface="+mn-cs"/>
              </a:rPr>
              <a:t>Maximise the proportion of grass in the diet</a:t>
            </a:r>
          </a:p>
        </p:txBody>
      </p:sp>
      <p:sp>
        <p:nvSpPr>
          <p:cNvPr id="333851" name="Rectangle 27" descr="Rectangle: Click to edit Master text styles&#10;Second level&#10;Third level&#10;Fourth level&#10;Fifth level"/>
          <p:cNvSpPr>
            <a:spLocks noChangeArrowheads="1"/>
          </p:cNvSpPr>
          <p:nvPr/>
        </p:nvSpPr>
        <p:spPr bwMode="auto">
          <a:xfrm>
            <a:off x="304800" y="45481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990600" indent="-5334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90000"/>
              </a:lnSpc>
              <a:spcBef>
                <a:spcPct val="20000"/>
              </a:spcBef>
              <a:spcAft>
                <a:spcPts val="0"/>
              </a:spcAft>
              <a:buClr>
                <a:srgbClr val="000066"/>
              </a:buClr>
              <a:buSzPct val="75000"/>
              <a:buFont typeface="Wingdings" pitchFamily="2" charset="2"/>
              <a:buAutoNum type="arabicPeriod" startAt="3"/>
              <a:tabLst/>
              <a:defRPr/>
            </a:pPr>
            <a:r>
              <a:rPr kumimoji="0" lang="en-GB" altLang="en-US" sz="2400" b="0" i="0" u="none" strike="noStrike" kern="1200" cap="none" spc="0" normalizeH="0" baseline="0" noProof="0">
                <a:ln>
                  <a:noFill/>
                </a:ln>
                <a:solidFill>
                  <a:prstClr val="black"/>
                </a:solidFill>
                <a:effectLst/>
                <a:uLnTx/>
                <a:uFillTx/>
                <a:latin typeface="Arial" charset="0"/>
                <a:ea typeface="+mn-ea"/>
                <a:cs typeface="+mn-cs"/>
              </a:rPr>
              <a:t>Feed budgeting –</a:t>
            </a: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a:ln>
                  <a:noFill/>
                </a:ln>
                <a:solidFill>
                  <a:prstClr val="black"/>
                </a:solidFill>
                <a:effectLst/>
                <a:uLnTx/>
                <a:uFillTx/>
                <a:latin typeface="Arial" charset="0"/>
                <a:ea typeface="+mn-ea"/>
                <a:cs typeface="+mn-cs"/>
              </a:rPr>
              <a:t>Achieve seasonal targets</a:t>
            </a: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a:ln>
                  <a:noFill/>
                </a:ln>
                <a:solidFill>
                  <a:prstClr val="black"/>
                </a:solidFill>
                <a:effectLst/>
                <a:uLnTx/>
                <a:uFillTx/>
                <a:latin typeface="Arial" charset="0"/>
                <a:ea typeface="+mn-ea"/>
                <a:cs typeface="+mn-cs"/>
              </a:rPr>
              <a:t>Identify and react to surplus/deficit quickly</a:t>
            </a:r>
          </a:p>
          <a:p>
            <a:pPr marL="609600" marR="0" lvl="0" indent="-609600" algn="l" defTabSz="914400" rtl="0" eaLnBrk="0" fontAlgn="auto" latinLnBrk="0" hangingPunct="0">
              <a:lnSpc>
                <a:spcPct val="90000"/>
              </a:lnSpc>
              <a:spcBef>
                <a:spcPct val="20000"/>
              </a:spcBef>
              <a:spcAft>
                <a:spcPts val="0"/>
              </a:spcAft>
              <a:buClr>
                <a:srgbClr val="CAF278"/>
              </a:buClr>
              <a:buSzPct val="75000"/>
              <a:buFont typeface="Wingdings" pitchFamily="2" charset="2"/>
              <a:buNone/>
              <a:tabLst/>
              <a:defRPr/>
            </a:pPr>
            <a:endParaRPr kumimoji="0" lang="en-GB" altLang="en-US" sz="2400" b="0" i="0" u="none" strike="noStrike" kern="1200" cap="none" spc="0" normalizeH="0" baseline="0" noProof="0">
              <a:ln>
                <a:noFill/>
              </a:ln>
              <a:solidFill>
                <a:prstClr val="black"/>
              </a:solidFill>
              <a:effectLst/>
              <a:uLnTx/>
              <a:uFillTx/>
              <a:latin typeface="Arial" charset="0"/>
              <a:ea typeface="+mn-ea"/>
              <a:cs typeface="+mn-cs"/>
            </a:endParaRPr>
          </a:p>
        </p:txBody>
      </p:sp>
      <p:sp>
        <p:nvSpPr>
          <p:cNvPr id="333852" name="Rectangle 28" descr="Rectangle: Click to edit Master text styles&#10;Second level&#10;Third level&#10;Fourth level&#10;Fifth level"/>
          <p:cNvSpPr>
            <a:spLocks noChangeArrowheads="1"/>
          </p:cNvSpPr>
          <p:nvPr/>
        </p:nvSpPr>
        <p:spPr bwMode="auto">
          <a:xfrm>
            <a:off x="304800" y="32527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startAt="2"/>
              <a:tabLst/>
              <a:defRPr/>
            </a:pPr>
            <a:r>
              <a:rPr kumimoji="0" lang="en-GB" altLang="en-US" sz="2400" b="0" i="0" u="none" strike="noStrike" kern="1200" cap="none" spc="0" normalizeH="0" baseline="0" noProof="0">
                <a:ln>
                  <a:noFill/>
                </a:ln>
                <a:solidFill>
                  <a:prstClr val="black"/>
                </a:solidFill>
                <a:effectLst/>
                <a:uLnTx/>
                <a:uFillTx/>
                <a:latin typeface="Arial" charset="0"/>
                <a:ea typeface="+mn-ea"/>
                <a:cs typeface="+mn-cs"/>
              </a:rPr>
              <a:t>Supply adequate green leaf to the cow while conditioning the sward for future grazing</a:t>
            </a:r>
          </a:p>
        </p:txBody>
      </p:sp>
    </p:spTree>
    <p:extLst>
      <p:ext uri="{BB962C8B-B14F-4D97-AF65-F5344CB8AC3E}">
        <p14:creationId xmlns:p14="http://schemas.microsoft.com/office/powerpoint/2010/main" val="1895242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51" grpId="0" autoUpdateAnimBg="0"/>
      <p:bldP spid="3338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55002"/>
            <a:ext cx="7227845" cy="5966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descr="\\mkvx341\homeshares3$\Fergus.Bogue\My Pictures\IMG_353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53327" y="2782732"/>
            <a:ext cx="2890673" cy="19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0169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997" y="770021"/>
            <a:ext cx="6887945" cy="553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2200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07" y="627598"/>
            <a:ext cx="6960189" cy="593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8509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626" y="433173"/>
            <a:ext cx="7148826" cy="617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3856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381" y="473213"/>
            <a:ext cx="7280824" cy="613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8726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1506" name="Picture 2" descr="T:\File Transfer\Fergus Bogue\IMG_3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133363"/>
            <a:ext cx="6624736" cy="49685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06004" y="474625"/>
            <a:ext cx="447898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Mid Season Grazing Management</a:t>
            </a:r>
          </a:p>
        </p:txBody>
      </p:sp>
    </p:spTree>
    <p:extLst>
      <p:ext uri="{BB962C8B-B14F-4D97-AF65-F5344CB8AC3E}">
        <p14:creationId xmlns:p14="http://schemas.microsoft.com/office/powerpoint/2010/main" val="3867670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377190"/>
          </a:xfrm>
        </p:spPr>
        <p:txBody>
          <a:bodyPr/>
          <a:lstStyle/>
          <a:p>
            <a:r>
              <a:rPr lang="es-ES" sz="2400" dirty="0" err="1" smtClean="0">
                <a:solidFill>
                  <a:schemeClr val="tx1"/>
                </a:solidFill>
              </a:rPr>
              <a:t>Land</a:t>
            </a:r>
            <a:r>
              <a:rPr lang="es-ES" sz="2400" dirty="0" smtClean="0">
                <a:solidFill>
                  <a:schemeClr val="tx1"/>
                </a:solidFill>
              </a:rPr>
              <a:t> use in </a:t>
            </a:r>
            <a:r>
              <a:rPr lang="es-ES" sz="2400" dirty="0" err="1" smtClean="0">
                <a:solidFill>
                  <a:schemeClr val="tx1"/>
                </a:solidFill>
              </a:rPr>
              <a:t>Sweden</a:t>
            </a:r>
            <a:endParaRPr lang="es-ES" sz="2400" dirty="0">
              <a:solidFill>
                <a:schemeClr val="tx1"/>
              </a:solidFill>
            </a:endParaRPr>
          </a:p>
        </p:txBody>
      </p:sp>
      <p:sp>
        <p:nvSpPr>
          <p:cNvPr id="5" name="textruta 4"/>
          <p:cNvSpPr txBox="1"/>
          <p:nvPr/>
        </p:nvSpPr>
        <p:spPr>
          <a:xfrm>
            <a:off x="2178014" y="4640107"/>
            <a:ext cx="323258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(Swedish Board of Agriculture,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5410603" y="1536700"/>
            <a:ext cx="3575742" cy="3477875"/>
          </a:xfrm>
          <a:prstGeom prst="rect">
            <a:avLst/>
          </a:prstGeom>
          <a:solidFill>
            <a:schemeClr val="bg1">
              <a:lumMod val="95000"/>
            </a:schemeClr>
          </a:solid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Sweden is a vast country of    forests and mountains…..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Total Sweden		45 mil.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with:</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Forest	- 24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Heathland/peat    	-   7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Mountains/hills    	-   </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5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mil. </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Water	-   4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Agriculture </a:t>
            </a: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3 mil.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Built/cities/roads 	-   2 mil. ha</a:t>
            </a:r>
          </a:p>
        </p:txBody>
      </p:sp>
      <p:sp>
        <p:nvSpPr>
          <p:cNvPr id="8" name="Text Box 3"/>
          <p:cNvSpPr txBox="1">
            <a:spLocks noChangeArrowheads="1"/>
          </p:cNvSpPr>
          <p:nvPr/>
        </p:nvSpPr>
        <p:spPr bwMode="auto">
          <a:xfrm>
            <a:off x="5260994" y="5516626"/>
            <a:ext cx="368508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sv-SE" altLang="sv-SE"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sv-SE" altLang="sv-SE" sz="2000" b="1" i="0" u="none" strike="noStrike" kern="1200" cap="none" spc="0" normalizeH="0" baseline="0" noProof="0" dirty="0" smtClean="0">
                <a:ln>
                  <a:noFill/>
                </a:ln>
                <a:solidFill>
                  <a:prstClr val="black"/>
                </a:solidFill>
                <a:effectLst/>
                <a:uLnTx/>
                <a:uFillTx/>
                <a:latin typeface="Calibri"/>
                <a:ea typeface="+mn-ea"/>
                <a:cs typeface="+mn-cs"/>
              </a:rPr>
              <a:t>75% of agricultural land is used for </a:t>
            </a:r>
            <a:r>
              <a:rPr kumimoji="0" lang="sv-SE" altLang="sv-SE" sz="2000" b="1" i="0" u="none" strike="noStrike" kern="1200" cap="none" spc="0" normalizeH="0" baseline="0" noProof="0" dirty="0" err="1" smtClean="0">
                <a:ln>
                  <a:noFill/>
                </a:ln>
                <a:solidFill>
                  <a:prstClr val="black"/>
                </a:solidFill>
                <a:effectLst/>
                <a:uLnTx/>
                <a:uFillTx/>
                <a:latin typeface="Calibri"/>
                <a:ea typeface="+mn-ea"/>
                <a:cs typeface="+mn-cs"/>
              </a:rPr>
              <a:t>feed</a:t>
            </a:r>
            <a:r>
              <a:rPr kumimoji="0" lang="sv-SE" altLang="sv-SE" sz="2000" b="1" i="0" u="none" strike="noStrike" kern="1200" cap="none" spc="0" normalizeH="0" baseline="0" noProof="0" dirty="0" smtClean="0">
                <a:ln>
                  <a:noFill/>
                </a:ln>
                <a:solidFill>
                  <a:prstClr val="black"/>
                </a:solidFill>
                <a:effectLst/>
                <a:uLnTx/>
                <a:uFillTx/>
                <a:latin typeface="Calibri"/>
                <a:ea typeface="+mn-ea"/>
                <a:cs typeface="+mn-cs"/>
              </a:rPr>
              <a:t> </a:t>
            </a:r>
            <a:r>
              <a:rPr kumimoji="0" lang="sv-SE" altLang="sv-SE" sz="2000" b="1" i="0" u="none" strike="noStrike" kern="1200" cap="none" spc="0" normalizeH="0" baseline="0" noProof="0" dirty="0" err="1" smtClean="0">
                <a:ln>
                  <a:noFill/>
                </a:ln>
                <a:solidFill>
                  <a:prstClr val="black"/>
                </a:solidFill>
                <a:effectLst/>
                <a:uLnTx/>
                <a:uFillTx/>
                <a:latin typeface="Calibri"/>
                <a:ea typeface="+mn-ea"/>
                <a:cs typeface="+mn-cs"/>
              </a:rPr>
              <a:t>production</a:t>
            </a:r>
            <a:endParaRPr kumimoji="0" lang="sv-SE" altLang="sv-SE"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281222" y="5523922"/>
            <a:ext cx="49004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mn-cs"/>
              </a:rPr>
              <a:t>19% of agricultural land is in organic production</a:t>
            </a: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Bildobjekt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125" y="1527175"/>
            <a:ext cx="4986669" cy="3055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5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074" y="377587"/>
            <a:ext cx="5027067" cy="594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T:\File Transfer\Fergus Bogue\IMG_3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149" y="368347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651" y="1340768"/>
            <a:ext cx="3206300" cy="2201147"/>
          </a:xfrm>
          <a:prstGeom prst="rect">
            <a:avLst/>
          </a:prstGeom>
        </p:spPr>
      </p:pic>
    </p:spTree>
    <p:extLst>
      <p:ext uri="{BB962C8B-B14F-4D97-AF65-F5344CB8AC3E}">
        <p14:creationId xmlns:p14="http://schemas.microsoft.com/office/powerpoint/2010/main" val="31260380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38" y="1403542"/>
            <a:ext cx="7253655" cy="520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150"/>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021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556" y="453756"/>
            <a:ext cx="5716353" cy="597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descr="T:\File Transfer\Fergus Bogue\IMG_3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421" y="3796884"/>
            <a:ext cx="2800144" cy="21001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File Transfer\Fergus Bogue\IMG_34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1420" y="1567543"/>
            <a:ext cx="2787797" cy="2090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833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6" y="1054198"/>
            <a:ext cx="6336704" cy="936104"/>
          </a:xfrm>
        </p:spPr>
        <p:txBody>
          <a:bodyPr/>
          <a:lstStyle/>
          <a:p>
            <a:pPr algn="l"/>
            <a:r>
              <a:rPr lang="en-IE" sz="2400" dirty="0" smtClean="0">
                <a:solidFill>
                  <a:schemeClr val="tx1"/>
                </a:solidFill>
              </a:rPr>
              <a:t>Autumn Grazing Management</a:t>
            </a:r>
            <a:endParaRPr lang="en-IE" sz="2400" dirty="0">
              <a:solidFill>
                <a:schemeClr val="tx1"/>
              </a:solidFill>
            </a:endParaRPr>
          </a:p>
        </p:txBody>
      </p:sp>
      <p:pic>
        <p:nvPicPr>
          <p:cNvPr id="6" name="irc_mi" descr="Image result for autumn grazing dairy">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716016" y="2317710"/>
            <a:ext cx="3911603" cy="2921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80" y="2348880"/>
            <a:ext cx="4374520" cy="2889897"/>
          </a:xfrm>
          <a:prstGeom prst="rect">
            <a:avLst/>
          </a:prstGeom>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7579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9209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916" y="1253390"/>
            <a:ext cx="8163194" cy="500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817" y="174527"/>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583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31" y="1340768"/>
            <a:ext cx="8456269" cy="448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6" y="6137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3590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88640"/>
            <a:ext cx="4146146" cy="61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870164" y="1530041"/>
            <a:ext cx="4085566" cy="2304256"/>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680" y="5816803"/>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064471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298" y="1155133"/>
            <a:ext cx="8806384" cy="489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8745" y="197808"/>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60298" y="200581"/>
            <a:ext cx="2796086"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smtClean="0">
                <a:ln>
                  <a:noFill/>
                </a:ln>
                <a:solidFill>
                  <a:prstClr val="black"/>
                </a:solidFill>
                <a:effectLst/>
                <a:uLnTx/>
                <a:uFillTx/>
                <a:latin typeface="Calibri"/>
                <a:ea typeface="+mn-ea"/>
                <a:cs typeface="+mn-cs"/>
              </a:rPr>
              <a:t>Management system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err="1" smtClean="0">
                <a:ln>
                  <a:noFill/>
                </a:ln>
                <a:solidFill>
                  <a:prstClr val="black"/>
                </a:solidFill>
                <a:effectLst/>
                <a:uLnTx/>
                <a:uFillTx/>
                <a:latin typeface="Calibri"/>
                <a:ea typeface="+mn-ea"/>
                <a:cs typeface="+mn-cs"/>
              </a:rPr>
              <a:t>PastureBase</a:t>
            </a:r>
            <a:r>
              <a:rPr kumimoji="0" lang="en-IE" sz="2400" b="0" i="0" u="none" strike="noStrike" kern="1200" cap="none" spc="0" normalizeH="0" baseline="0" noProof="0" dirty="0" smtClean="0">
                <a:ln>
                  <a:noFill/>
                </a:ln>
                <a:solidFill>
                  <a:prstClr val="black"/>
                </a:solidFill>
                <a:effectLst/>
                <a:uLnTx/>
                <a:uFillTx/>
                <a:latin typeface="Calibri"/>
                <a:ea typeface="+mn-ea"/>
                <a:cs typeface="+mn-cs"/>
              </a:rPr>
              <a:t> </a:t>
            </a:r>
            <a:r>
              <a:rPr kumimoji="0" lang="en-IE" sz="2400" b="0" i="0" u="none" strike="noStrike" kern="1200" cap="none" spc="0" normalizeH="0" baseline="0" noProof="0" dirty="0">
                <a:ln>
                  <a:noFill/>
                </a:ln>
                <a:solidFill>
                  <a:prstClr val="black"/>
                </a:solidFill>
                <a:effectLst/>
                <a:uLnTx/>
                <a:uFillTx/>
                <a:latin typeface="Calibri"/>
                <a:ea typeface="+mn-ea"/>
                <a:cs typeface="+mn-cs"/>
              </a:rPr>
              <a:t>Ireland</a:t>
            </a:r>
          </a:p>
        </p:txBody>
      </p:sp>
    </p:spTree>
    <p:extLst>
      <p:ext uri="{BB962C8B-B14F-4D97-AF65-F5344CB8AC3E}">
        <p14:creationId xmlns:p14="http://schemas.microsoft.com/office/powerpoint/2010/main" val="36186795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6998184" cy="571504"/>
          </a:xfrm>
        </p:spPr>
        <p:txBody>
          <a:bodyPr/>
          <a:lstStyle/>
          <a:p>
            <a:pPr algn="ctr"/>
            <a:r>
              <a:rPr lang="en-IE" sz="2400" dirty="0" smtClean="0">
                <a:solidFill>
                  <a:schemeClr val="tx1"/>
                </a:solidFill>
              </a:rPr>
              <a:t>What is PastureBase Ireland &amp; who should use it?</a:t>
            </a:r>
            <a:endParaRPr lang="en-IE" sz="2400" dirty="0">
              <a:solidFill>
                <a:schemeClr val="tx1"/>
              </a:solidFill>
            </a:endParaRPr>
          </a:p>
        </p:txBody>
      </p:sp>
      <p:sp>
        <p:nvSpPr>
          <p:cNvPr id="3" name="Text Placeholder 2"/>
          <p:cNvSpPr>
            <a:spLocks noGrp="1"/>
          </p:cNvSpPr>
          <p:nvPr>
            <p:ph idx="1"/>
          </p:nvPr>
        </p:nvSpPr>
        <p:spPr>
          <a:xfrm>
            <a:off x="304799" y="1099693"/>
            <a:ext cx="8686801" cy="5262979"/>
          </a:xfrm>
        </p:spPr>
        <p:txBody>
          <a:bodyPr/>
          <a:lstStyle/>
          <a:p>
            <a:pPr marL="514350" indent="-514350">
              <a:buFont typeface="+mj-lt"/>
              <a:buAutoNum type="arabicPeriod"/>
            </a:pPr>
            <a:r>
              <a:rPr lang="en-IE" sz="2400" dirty="0" smtClean="0"/>
              <a:t>Grassland Management Support Software</a:t>
            </a:r>
          </a:p>
          <a:p>
            <a:pPr marL="514350" indent="-514350">
              <a:buFont typeface="+mj-lt"/>
              <a:buAutoNum type="arabicPeriod"/>
            </a:pPr>
            <a:endParaRPr lang="en-IE" sz="2400" dirty="0"/>
          </a:p>
          <a:p>
            <a:pPr marL="514350" indent="-514350">
              <a:buFont typeface="+mj-lt"/>
              <a:buAutoNum type="arabicPeriod"/>
            </a:pPr>
            <a:r>
              <a:rPr lang="en-IE" sz="2400" dirty="0" smtClean="0"/>
              <a:t>Helps farmers to quantify the amount of grass on their farm </a:t>
            </a:r>
          </a:p>
          <a:p>
            <a:pPr marL="514350" indent="-514350">
              <a:buFont typeface="+mj-lt"/>
              <a:buAutoNum type="arabicPeriod"/>
            </a:pPr>
            <a:endParaRPr lang="en-IE" sz="2400" dirty="0"/>
          </a:p>
          <a:p>
            <a:pPr marL="514350" indent="-514350">
              <a:buFont typeface="+mj-lt"/>
              <a:buAutoNum type="arabicPeriod"/>
            </a:pPr>
            <a:r>
              <a:rPr lang="en-IE" sz="2400" dirty="0" smtClean="0"/>
              <a:t>Any farmer that wants to increase the profitability of their farm </a:t>
            </a:r>
          </a:p>
          <a:p>
            <a:pPr marL="514350" indent="-514350">
              <a:buFont typeface="+mj-lt"/>
              <a:buAutoNum type="arabicPeriod"/>
            </a:pPr>
            <a:endParaRPr lang="en-IE" sz="2400" dirty="0"/>
          </a:p>
          <a:p>
            <a:pPr marL="514350" indent="-514350">
              <a:buFont typeface="+mj-lt"/>
              <a:buAutoNum type="arabicPeriod"/>
            </a:pPr>
            <a:r>
              <a:rPr lang="en-IE" sz="2400" dirty="0" smtClean="0"/>
              <a:t>Currently &gt;5,000 farmers on the system </a:t>
            </a:r>
          </a:p>
          <a:p>
            <a:pPr marL="342900" indent="-342900">
              <a:buFont typeface="+mj-lt"/>
              <a:buAutoNum type="arabicPeriod"/>
            </a:pPr>
            <a:endParaRPr lang="en-IE" dirty="0"/>
          </a:p>
          <a:p>
            <a:endParaRPr lang="en-IE" dirty="0" smtClean="0"/>
          </a:p>
          <a:p>
            <a:endParaRPr lang="en-IE" dirty="0"/>
          </a:p>
        </p:txBody>
      </p:sp>
    </p:spTree>
    <p:custDataLst>
      <p:tags r:id="rId1"/>
    </p:custDataLst>
    <p:extLst>
      <p:ext uri="{BB962C8B-B14F-4D97-AF65-F5344CB8AC3E}">
        <p14:creationId xmlns:p14="http://schemas.microsoft.com/office/powerpoint/2010/main" val="182547463"/>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865188"/>
            <a:ext cx="9144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Web based grassland management decision support tool </a:t>
            </a:r>
            <a:endParaRPr kumimoji="0" lang="en-IE" sz="2400" b="0" i="0" u="none" strike="noStrike" kern="1200" cap="none" spc="0" normalizeH="0" baseline="0" noProof="0" dirty="0" smtClean="0">
              <a:ln>
                <a:noFill/>
              </a:ln>
              <a:solidFill>
                <a:srgbClr val="000000"/>
              </a:solidFill>
              <a:effectLst/>
              <a:uLnTx/>
              <a:uFillTx/>
              <a:latin typeface="Calibri"/>
              <a:ea typeface="+mn-ea"/>
              <a:cs typeface="+mn-cs"/>
            </a:endParaRP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National Grassland </a:t>
            </a:r>
            <a:r>
              <a:rPr kumimoji="0" lang="en-IE" sz="2400" b="0" i="0" u="none" strike="noStrike" kern="1200" cap="none" spc="0" normalizeH="0" baseline="0" noProof="0" dirty="0">
                <a:ln>
                  <a:noFill/>
                </a:ln>
                <a:solidFill>
                  <a:srgbClr val="000000"/>
                </a:solidFill>
                <a:effectLst/>
                <a:uLnTx/>
                <a:uFillTx/>
                <a:latin typeface="Calibri"/>
                <a:ea typeface="+mn-ea"/>
                <a:cs typeface="+mn-cs"/>
              </a:rPr>
              <a:t>D</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atabase </a:t>
            </a: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Farmer captures the data</a:t>
            </a:r>
            <a:endParaRPr kumimoji="0" lang="en-IE" sz="2400" b="0" i="0" u="none" strike="noStrike" kern="1200" cap="none" spc="0" normalizeH="0" baseline="0" noProof="0" dirty="0">
              <a:ln>
                <a:noFill/>
              </a:ln>
              <a:solidFill>
                <a:srgbClr val="000000"/>
              </a:solidFill>
              <a:effectLst/>
              <a:uLnTx/>
              <a:uFillTx/>
              <a:latin typeface="Calibri"/>
              <a:ea typeface="+mn-ea"/>
              <a:cs typeface="+mn-cs"/>
            </a:endParaRPr>
          </a:p>
          <a:p>
            <a:pPr marL="542925" marR="0" lvl="1" indent="-357188" algn="l" defTabSz="914400" rtl="0" eaLnBrk="0" fontAlgn="base" latinLnBrk="0" hangingPunct="0">
              <a:lnSpc>
                <a:spcPct val="150000"/>
              </a:lnSpc>
              <a:spcBef>
                <a:spcPct val="20000"/>
              </a:spcBef>
              <a:spcAft>
                <a:spcPct val="0"/>
              </a:spcAft>
              <a:buClrTx/>
              <a:buSzTx/>
              <a:buFont typeface="Times" pitchFamily="18"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Core measurement is pre-grazing </a:t>
            </a:r>
            <a:r>
              <a:rPr kumimoji="0" lang="en-IE" sz="2400" b="0" i="0" u="none" strike="noStrike" kern="1200" cap="none" spc="0" normalizeH="0" baseline="0" noProof="0" dirty="0" smtClean="0">
                <a:ln>
                  <a:noFill/>
                </a:ln>
                <a:solidFill>
                  <a:srgbClr val="000000"/>
                </a:solidFill>
                <a:effectLst/>
                <a:uLnTx/>
                <a:uFillTx/>
                <a:latin typeface="Calibri"/>
                <a:ea typeface="+mn-ea"/>
                <a:cs typeface="+mn-cs"/>
              </a:rPr>
              <a:t>cover per paddock</a:t>
            </a:r>
            <a:endParaRPr kumimoji="0" lang="en-IE" sz="2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59395" name="Rectangle 5"/>
          <p:cNvSpPr>
            <a:spLocks noChangeArrowheads="1"/>
          </p:cNvSpPr>
          <p:nvPr/>
        </p:nvSpPr>
        <p:spPr bwMode="auto">
          <a:xfrm>
            <a:off x="0" y="0"/>
            <a:ext cx="9144000" cy="954088"/>
          </a:xfrm>
          <a:prstGeom prst="rect">
            <a:avLst/>
          </a:prstGeom>
          <a:noFill/>
          <a:ln>
            <a:noFill/>
          </a:ln>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D0D628"/>
              </a:solidFill>
              <a:effectLst/>
              <a:uLnTx/>
              <a:uFillTx/>
              <a:latin typeface="Calibri"/>
              <a:ea typeface="+mn-ea"/>
              <a:cs typeface="+mn-cs"/>
            </a:endParaRPr>
          </a:p>
        </p:txBody>
      </p:sp>
      <p:pic>
        <p:nvPicPr>
          <p:cNvPr id="59396" name="Picture 5" descr="P52301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14775"/>
            <a:ext cx="3276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6105" y="3914775"/>
            <a:ext cx="310789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micheal.oleary\Desktop\GH PHOTOS\teagasc15mp 003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45" y="3914774"/>
            <a:ext cx="2908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7704" y="116632"/>
            <a:ext cx="5328593"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95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736617" cy="471783"/>
          </a:xfrm>
        </p:spPr>
        <p:txBody>
          <a:bodyPr/>
          <a:lstStyle/>
          <a:p>
            <a:r>
              <a:rPr lang="es-ES" sz="2400" dirty="0" err="1" smtClean="0">
                <a:solidFill>
                  <a:prstClr val="black"/>
                </a:solidFill>
              </a:rPr>
              <a:t>Number</a:t>
            </a:r>
            <a:r>
              <a:rPr lang="es-ES" sz="2400" dirty="0" smtClean="0">
                <a:solidFill>
                  <a:prstClr val="black"/>
                </a:solidFill>
              </a:rPr>
              <a:t> of </a:t>
            </a:r>
            <a:r>
              <a:rPr lang="es-ES" sz="2400" dirty="0" err="1" smtClean="0">
                <a:solidFill>
                  <a:prstClr val="black"/>
                </a:solidFill>
              </a:rPr>
              <a:t>dairy</a:t>
            </a:r>
            <a:r>
              <a:rPr lang="es-ES" sz="2400" dirty="0" smtClean="0">
                <a:solidFill>
                  <a:prstClr val="black"/>
                </a:solidFill>
              </a:rPr>
              <a:t> </a:t>
            </a:r>
            <a:r>
              <a:rPr lang="es-ES" sz="2400" dirty="0" err="1" smtClean="0">
                <a:solidFill>
                  <a:prstClr val="black"/>
                </a:solidFill>
              </a:rPr>
              <a:t>farms</a:t>
            </a:r>
            <a:r>
              <a:rPr lang="es-ES" sz="2400" dirty="0" smtClean="0">
                <a:solidFill>
                  <a:prstClr val="black"/>
                </a:solidFill>
              </a:rPr>
              <a:t> in </a:t>
            </a:r>
            <a:r>
              <a:rPr lang="es-ES" sz="2400" dirty="0" err="1" smtClean="0">
                <a:solidFill>
                  <a:prstClr val="black"/>
                </a:solidFill>
              </a:rPr>
              <a:t>Sweden</a:t>
            </a:r>
            <a:r>
              <a:rPr lang="es-ES" sz="2400" dirty="0" smtClean="0">
                <a:solidFill>
                  <a:prstClr val="black"/>
                </a:solidFill>
              </a:rPr>
              <a:t>, 1990-2017</a:t>
            </a:r>
            <a:endParaRPr lang="es-ES" dirty="0"/>
          </a:p>
        </p:txBody>
      </p:sp>
      <p:sp>
        <p:nvSpPr>
          <p:cNvPr id="4" name="CuadroTexto 9"/>
          <p:cNvSpPr txBox="1">
            <a:spLocks noChangeArrowheads="1"/>
          </p:cNvSpPr>
          <p:nvPr/>
        </p:nvSpPr>
        <p:spPr bwMode="auto">
          <a:xfrm>
            <a:off x="757062" y="1421884"/>
            <a:ext cx="189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Arial"/>
                <a:ea typeface="ＭＳ Ｐゴシック" charset="0"/>
                <a:cs typeface="Arial"/>
              </a:rPr>
              <a:t>Table of contents</a:t>
            </a:r>
          </a:p>
        </p:txBody>
      </p:sp>
      <p:grpSp>
        <p:nvGrpSpPr>
          <p:cNvPr id="5" name="Grupp 4"/>
          <p:cNvGrpSpPr/>
          <p:nvPr/>
        </p:nvGrpSpPr>
        <p:grpSpPr>
          <a:xfrm>
            <a:off x="477054" y="1421884"/>
            <a:ext cx="6819117" cy="4744662"/>
            <a:chOff x="0" y="1421884"/>
            <a:chExt cx="7868211" cy="47309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1886"/>
              <a:ext cx="7868211" cy="473093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FFFFFF"/>
                  </a:solidFill>
                  <a:miter lim="800000"/>
                  <a:headEnd/>
                  <a:tailEnd/>
                </a14:hiddenLine>
              </a:ext>
            </a:extLst>
          </p:spPr>
        </p:pic>
        <p:sp>
          <p:nvSpPr>
            <p:cNvPr id="3" name="textruta 2"/>
            <p:cNvSpPr txBox="1"/>
            <p:nvPr/>
          </p:nvSpPr>
          <p:spPr>
            <a:xfrm>
              <a:off x="599825" y="1421884"/>
              <a:ext cx="6728261"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Rektangel 5"/>
          <p:cNvSpPr/>
          <p:nvPr/>
        </p:nvSpPr>
        <p:spPr>
          <a:xfrm>
            <a:off x="5775159" y="6510467"/>
            <a:ext cx="3235758"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(Swedish </a:t>
            </a:r>
            <a:r>
              <a:rPr kumimoji="0" lang="en-GB" sz="1600" b="0" i="0" u="none" strike="noStrike" kern="1200" cap="none" spc="0" normalizeH="0" baseline="0" noProof="0" dirty="0">
                <a:ln>
                  <a:noFill/>
                </a:ln>
                <a:solidFill>
                  <a:prstClr val="black"/>
                </a:solidFill>
                <a:effectLst/>
                <a:uLnTx/>
                <a:uFillTx/>
                <a:latin typeface="Calibri"/>
                <a:ea typeface="+mn-ea"/>
                <a:cs typeface="+mn-cs"/>
              </a:rPr>
              <a:t>Board of Agriculture,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1998067" y="1696555"/>
            <a:ext cx="37770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91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cows</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per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herd</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in 2018 (85 in 2016)</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088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1247"/>
            <a:ext cx="7049930" cy="523220"/>
          </a:xfrm>
        </p:spPr>
        <p:txBody>
          <a:bodyPr/>
          <a:lstStyle/>
          <a:p>
            <a:pPr algn="ctr"/>
            <a:r>
              <a:rPr lang="en-IE" sz="2400" dirty="0" smtClean="0">
                <a:solidFill>
                  <a:schemeClr val="tx1"/>
                </a:solidFill>
              </a:rPr>
              <a:t>What tools are included in the application? </a:t>
            </a:r>
            <a:endParaRPr lang="en-IE" sz="2400" dirty="0">
              <a:solidFill>
                <a:schemeClr val="tx1"/>
              </a:solidFill>
            </a:endParaRPr>
          </a:p>
        </p:txBody>
      </p:sp>
      <p:sp>
        <p:nvSpPr>
          <p:cNvPr id="3" name="Text Placeholder 2"/>
          <p:cNvSpPr>
            <a:spLocks noGrp="1"/>
          </p:cNvSpPr>
          <p:nvPr>
            <p:ph idx="1"/>
          </p:nvPr>
        </p:nvSpPr>
        <p:spPr>
          <a:xfrm>
            <a:off x="533400" y="1099693"/>
            <a:ext cx="8381999" cy="4431983"/>
          </a:xfrm>
        </p:spPr>
        <p:txBody>
          <a:bodyPr/>
          <a:lstStyle/>
          <a:p>
            <a:pPr marL="742950" indent="-742950">
              <a:buFont typeface="+mj-lt"/>
              <a:buAutoNum type="arabicPeriod"/>
            </a:pPr>
            <a:r>
              <a:rPr lang="en-IE" sz="2400" dirty="0" smtClean="0"/>
              <a:t>Summer Wedge </a:t>
            </a:r>
          </a:p>
          <a:p>
            <a:pPr marL="742950" indent="-742950">
              <a:buFont typeface="+mj-lt"/>
              <a:buAutoNum type="arabicPeriod"/>
            </a:pPr>
            <a:endParaRPr lang="en-IE" sz="2400" dirty="0"/>
          </a:p>
          <a:p>
            <a:pPr marL="742950" indent="-742950">
              <a:buFont typeface="+mj-lt"/>
              <a:buAutoNum type="arabicPeriod"/>
            </a:pPr>
            <a:r>
              <a:rPr lang="en-IE" sz="2400" dirty="0" smtClean="0"/>
              <a:t>Spring &amp; Autumn Rotation Planners</a:t>
            </a:r>
          </a:p>
          <a:p>
            <a:pPr marL="742950" indent="-742950">
              <a:buFont typeface="+mj-lt"/>
              <a:buAutoNum type="arabicPeriod"/>
            </a:pPr>
            <a:endParaRPr lang="en-IE" sz="2400" dirty="0"/>
          </a:p>
          <a:p>
            <a:pPr marL="742950" indent="-742950">
              <a:buFont typeface="+mj-lt"/>
              <a:buAutoNum type="arabicPeriod"/>
            </a:pPr>
            <a:r>
              <a:rPr lang="en-IE" sz="2400" dirty="0" smtClean="0"/>
              <a:t>Feed Budget </a:t>
            </a:r>
          </a:p>
          <a:p>
            <a:pPr marL="742950" indent="-742950">
              <a:buFont typeface="+mj-lt"/>
              <a:buAutoNum type="arabicPeriod"/>
            </a:pPr>
            <a:endParaRPr lang="en-IE" sz="2400" dirty="0"/>
          </a:p>
          <a:p>
            <a:pPr marL="742950" indent="-742950">
              <a:buFont typeface="+mj-lt"/>
              <a:buAutoNum type="arabicPeriod"/>
            </a:pPr>
            <a:r>
              <a:rPr lang="en-IE" sz="2400" dirty="0" smtClean="0"/>
              <a:t>Fertiliser/Slurry application </a:t>
            </a:r>
            <a:endParaRPr lang="en-IE" sz="24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8259" y="2633197"/>
            <a:ext cx="3876959" cy="1563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259" y="4491466"/>
            <a:ext cx="3798541" cy="206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898" y="4510616"/>
            <a:ext cx="3742964" cy="2041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24121623"/>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820150" cy="4536504"/>
          </a:xfrm>
        </p:spPr>
        <p:txBody>
          <a:bodyPr/>
          <a:lstStyle/>
          <a:p>
            <a:pPr>
              <a:lnSpc>
                <a:spcPct val="150000"/>
              </a:lnSpc>
              <a:spcAft>
                <a:spcPts val="1000"/>
              </a:spcAft>
              <a:buFont typeface="Symbol"/>
              <a:buChar char=""/>
              <a:defRPr/>
            </a:pPr>
            <a:r>
              <a:rPr lang="en-IE" sz="2000" dirty="0" smtClean="0">
                <a:solidFill>
                  <a:schemeClr val="tx1"/>
                </a:solidFill>
                <a:latin typeface="+mj-lt"/>
                <a:ea typeface="Calibri"/>
                <a:cs typeface="Times New Roman"/>
              </a:rPr>
              <a:t>&gt;3000 farms        </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&gt;2500 Dairy farms</a:t>
            </a:r>
          </a:p>
          <a:p>
            <a:pPr>
              <a:lnSpc>
                <a:spcPct val="150000"/>
              </a:lnSpc>
              <a:spcAft>
                <a:spcPts val="1000"/>
              </a:spcAft>
              <a:buFont typeface="Symbol"/>
              <a:buChar char=""/>
              <a:defRPr/>
            </a:pPr>
            <a:r>
              <a:rPr lang="en-IE" sz="2000" dirty="0">
                <a:solidFill>
                  <a:schemeClr val="tx1"/>
                </a:solidFill>
                <a:latin typeface="+mj-lt"/>
                <a:ea typeface="Calibri"/>
                <a:cs typeface="Times New Roman"/>
              </a:rPr>
              <a:t>5</a:t>
            </a:r>
            <a:r>
              <a:rPr lang="en-IE" sz="2000" dirty="0" smtClean="0">
                <a:solidFill>
                  <a:schemeClr val="tx1"/>
                </a:solidFill>
                <a:latin typeface="+mj-lt"/>
                <a:ea typeface="Calibri"/>
                <a:cs typeface="Times New Roman"/>
              </a:rPr>
              <a:t>00+ Drystock </a:t>
            </a:r>
            <a:r>
              <a:rPr lang="en-IE" sz="2000" dirty="0">
                <a:solidFill>
                  <a:schemeClr val="tx1"/>
                </a:solidFill>
                <a:latin typeface="+mj-lt"/>
                <a:ea typeface="Calibri"/>
                <a:cs typeface="Times New Roman"/>
              </a:rPr>
              <a:t>farms </a:t>
            </a:r>
            <a:r>
              <a:rPr lang="en-IE" sz="2000" dirty="0" smtClean="0">
                <a:solidFill>
                  <a:schemeClr val="tx1"/>
                </a:solidFill>
                <a:latin typeface="+mj-lt"/>
                <a:ea typeface="Calibri"/>
                <a:cs typeface="Times New Roman"/>
              </a:rPr>
              <a:t> </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270 – Dairy and </a:t>
            </a:r>
            <a:r>
              <a:rPr lang="en-IE" sz="2000" dirty="0" err="1" smtClean="0">
                <a:solidFill>
                  <a:schemeClr val="tx1"/>
                </a:solidFill>
                <a:latin typeface="+mj-lt"/>
                <a:ea typeface="Calibri"/>
                <a:cs typeface="Times New Roman"/>
              </a:rPr>
              <a:t>Drystock</a:t>
            </a:r>
            <a:r>
              <a:rPr lang="en-IE" sz="2000" dirty="0" smtClean="0">
                <a:solidFill>
                  <a:schemeClr val="tx1"/>
                </a:solidFill>
                <a:latin typeface="+mj-lt"/>
                <a:ea typeface="Calibri"/>
                <a:cs typeface="Times New Roman"/>
              </a:rPr>
              <a:t> advisors</a:t>
            </a:r>
            <a:r>
              <a:rPr lang="en-IE" sz="2000" dirty="0">
                <a:solidFill>
                  <a:schemeClr val="tx1"/>
                </a:solidFill>
                <a:latin typeface="+mj-lt"/>
                <a:ea typeface="Calibri"/>
                <a:cs typeface="Times New Roman"/>
              </a:rPr>
              <a:t> </a:t>
            </a:r>
            <a:r>
              <a:rPr lang="en-IE" sz="2000" dirty="0" smtClean="0">
                <a:solidFill>
                  <a:schemeClr val="tx1"/>
                </a:solidFill>
                <a:latin typeface="+mj-lt"/>
                <a:ea typeface="Calibri"/>
                <a:cs typeface="Times New Roman"/>
              </a:rPr>
              <a:t>and industry personnel</a:t>
            </a:r>
          </a:p>
          <a:p>
            <a:pPr>
              <a:lnSpc>
                <a:spcPct val="150000"/>
              </a:lnSpc>
              <a:spcAft>
                <a:spcPts val="1000"/>
              </a:spcAft>
              <a:buFont typeface="Symbol"/>
              <a:buChar char=""/>
              <a:defRPr/>
            </a:pPr>
            <a:r>
              <a:rPr lang="en-IE" sz="2000" dirty="0" smtClean="0">
                <a:solidFill>
                  <a:schemeClr val="tx1"/>
                </a:solidFill>
                <a:latin typeface="+mj-lt"/>
                <a:ea typeface="Calibri"/>
                <a:cs typeface="Times New Roman"/>
              </a:rPr>
              <a:t>8 Teagasc Research farms</a:t>
            </a:r>
          </a:p>
          <a:p>
            <a:pPr>
              <a:lnSpc>
                <a:spcPct val="150000"/>
              </a:lnSpc>
              <a:spcAft>
                <a:spcPts val="1000"/>
              </a:spcAft>
              <a:buFont typeface="Symbol"/>
              <a:buChar char=""/>
              <a:defRPr/>
            </a:pPr>
            <a:r>
              <a:rPr lang="en-IE" sz="2000" dirty="0">
                <a:solidFill>
                  <a:schemeClr val="tx1"/>
                </a:solidFill>
                <a:latin typeface="+mj-lt"/>
                <a:ea typeface="Calibri"/>
                <a:cs typeface="Times New Roman"/>
              </a:rPr>
              <a:t>6</a:t>
            </a:r>
            <a:r>
              <a:rPr lang="en-IE" sz="2000" dirty="0" smtClean="0">
                <a:solidFill>
                  <a:schemeClr val="tx1"/>
                </a:solidFill>
                <a:latin typeface="+mj-lt"/>
                <a:ea typeface="Calibri"/>
                <a:cs typeface="Times New Roman"/>
              </a:rPr>
              <a:t> Agricultural Colleges</a:t>
            </a:r>
          </a:p>
          <a:p>
            <a:pPr>
              <a:lnSpc>
                <a:spcPct val="150000"/>
              </a:lnSpc>
              <a:spcAft>
                <a:spcPts val="1000"/>
              </a:spcAft>
              <a:buFont typeface="Symbol"/>
              <a:buChar char=""/>
              <a:defRPr/>
            </a:pPr>
            <a:r>
              <a:rPr lang="en-IE" sz="2000" kern="1200" dirty="0" smtClean="0">
                <a:solidFill>
                  <a:schemeClr val="tx1"/>
                </a:solidFill>
                <a:latin typeface="+mj-lt"/>
                <a:cs typeface="Times New Roman"/>
              </a:rPr>
              <a:t>Aiming to increase usage to </a:t>
            </a:r>
            <a:r>
              <a:rPr lang="en-IE" sz="2000" kern="1200" dirty="0">
                <a:solidFill>
                  <a:schemeClr val="tx1"/>
                </a:solidFill>
                <a:latin typeface="+mj-lt"/>
                <a:cs typeface="Times New Roman"/>
              </a:rPr>
              <a:t>4</a:t>
            </a:r>
            <a:r>
              <a:rPr lang="en-IE" sz="2000" kern="1200" dirty="0" smtClean="0">
                <a:solidFill>
                  <a:schemeClr val="tx1"/>
                </a:solidFill>
                <a:latin typeface="+mj-lt"/>
                <a:cs typeface="Times New Roman"/>
              </a:rPr>
              <a:t>,000 farmers </a:t>
            </a:r>
            <a:r>
              <a:rPr lang="en-IE" sz="2000" u="sng" kern="1200" dirty="0" smtClean="0">
                <a:solidFill>
                  <a:srgbClr val="FF0000"/>
                </a:solidFill>
                <a:latin typeface="+mj-lt"/>
                <a:cs typeface="Times New Roman"/>
              </a:rPr>
              <a:t>actively</a:t>
            </a:r>
            <a:r>
              <a:rPr lang="en-IE" sz="2000" kern="1200" dirty="0" smtClean="0">
                <a:solidFill>
                  <a:schemeClr val="tx1"/>
                </a:solidFill>
                <a:latin typeface="+mj-lt"/>
                <a:cs typeface="Times New Roman"/>
              </a:rPr>
              <a:t> measuring in ‘18</a:t>
            </a:r>
            <a:endParaRPr lang="en-IE" sz="3600" kern="1200" dirty="0" smtClean="0">
              <a:solidFill>
                <a:schemeClr val="tx1"/>
              </a:solidFill>
              <a:latin typeface="+mj-lt"/>
            </a:endParaRPr>
          </a:p>
        </p:txBody>
      </p:sp>
      <p:sp>
        <p:nvSpPr>
          <p:cNvPr id="84996" name="Rectangle 5"/>
          <p:cNvSpPr>
            <a:spLocks noChangeArrowheads="1"/>
          </p:cNvSpPr>
          <p:nvPr/>
        </p:nvSpPr>
        <p:spPr bwMode="auto">
          <a:xfrm>
            <a:off x="19278" y="116632"/>
            <a:ext cx="9144000" cy="1125538"/>
          </a:xfrm>
          <a:prstGeom prst="rect">
            <a:avLst/>
          </a:prstGeom>
          <a:noFill/>
          <a:ln>
            <a:noFill/>
          </a:ln>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W</a:t>
            </a: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ho is using PastureBase Ireland?</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57279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0" y="115888"/>
            <a:ext cx="5341938" cy="576262"/>
          </a:xfrm>
          <a:prstGeom prst="rect">
            <a:avLst/>
          </a:prstGeom>
        </p:spPr>
        <p:txBody>
          <a:bodyPr/>
          <a:lstStyle/>
          <a:p>
            <a:pPr algn="l"/>
            <a:r>
              <a:rPr lang="en-IE" sz="2400" dirty="0" smtClean="0">
                <a:solidFill>
                  <a:schemeClr val="tx1"/>
                </a:solidFill>
              </a:rPr>
              <a:t>Spring Rotation Planner: 40 ha Farm</a:t>
            </a:r>
          </a:p>
        </p:txBody>
      </p:sp>
      <p:pic>
        <p:nvPicPr>
          <p:cNvPr id="51203"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79388" y="765175"/>
            <a:ext cx="8964612" cy="5018088"/>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19475" y="3170238"/>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3419475" y="3968750"/>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5013325"/>
            <a:ext cx="3455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846263"/>
            <a:ext cx="6826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488" y="2492375"/>
            <a:ext cx="19446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140200" y="2816225"/>
            <a:ext cx="2808288" cy="569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8671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64" y="1620396"/>
            <a:ext cx="7196286" cy="4345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9793" y="81905"/>
            <a:ext cx="3960440" cy="8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52739" y="840224"/>
            <a:ext cx="3214278"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Spring Rotation Planner</a:t>
            </a:r>
          </a:p>
        </p:txBody>
      </p:sp>
    </p:spTree>
    <p:extLst>
      <p:ext uri="{BB962C8B-B14F-4D97-AF65-F5344CB8AC3E}">
        <p14:creationId xmlns:p14="http://schemas.microsoft.com/office/powerpoint/2010/main" val="6895189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788" y="2028181"/>
            <a:ext cx="8471212" cy="43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068" y="1038966"/>
            <a:ext cx="1571612" cy="3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94869" y="207969"/>
            <a:ext cx="4572000" cy="83099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Grass Wedge- Identifying a grass </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Surplus/Deficit </a:t>
            </a:r>
            <a:r>
              <a:rPr kumimoji="0" lang="en-IE" sz="2400" b="1" i="0" u="none" strike="noStrike" kern="1200" cap="none" spc="0" normalizeH="0" baseline="0" noProof="0" dirty="0">
                <a:ln>
                  <a:noFill/>
                </a:ln>
                <a:solidFill>
                  <a:prstClr val="black"/>
                </a:solidFill>
                <a:effectLst/>
                <a:uLnTx/>
                <a:uFillTx/>
                <a:latin typeface="Calibri"/>
                <a:ea typeface="+mn-ea"/>
                <a:cs typeface="+mn-cs"/>
              </a:rPr>
              <a:t>on the Farm</a:t>
            </a:r>
          </a:p>
        </p:txBody>
      </p:sp>
    </p:spTree>
    <p:extLst>
      <p:ext uri="{BB962C8B-B14F-4D97-AF65-F5344CB8AC3E}">
        <p14:creationId xmlns:p14="http://schemas.microsoft.com/office/powerpoint/2010/main" val="30277388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519" y="2420066"/>
            <a:ext cx="8920967" cy="235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9616" y="1004481"/>
            <a:ext cx="1694384" cy="3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4022" y="450592"/>
            <a:ext cx="642428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Grass Wedge- Data Generated to make Decisions</a:t>
            </a:r>
          </a:p>
        </p:txBody>
      </p:sp>
    </p:spTree>
    <p:extLst>
      <p:ext uri="{BB962C8B-B14F-4D97-AF65-F5344CB8AC3E}">
        <p14:creationId xmlns:p14="http://schemas.microsoft.com/office/powerpoint/2010/main" val="18008348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43608" y="1443789"/>
            <a:ext cx="7442997" cy="4563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969401"/>
            <a:ext cx="1403532" cy="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7024" y="453975"/>
            <a:ext cx="344671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Autumn Rotation Planner</a:t>
            </a:r>
          </a:p>
        </p:txBody>
      </p:sp>
    </p:spTree>
    <p:extLst>
      <p:ext uri="{BB962C8B-B14F-4D97-AF65-F5344CB8AC3E}">
        <p14:creationId xmlns:p14="http://schemas.microsoft.com/office/powerpoint/2010/main" val="13901095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336704" cy="936104"/>
          </a:xfrm>
        </p:spPr>
        <p:txBody>
          <a:bodyPr/>
          <a:lstStyle/>
          <a:p>
            <a:pPr algn="l"/>
            <a:r>
              <a:rPr lang="en-IE" sz="2400" dirty="0">
                <a:solidFill>
                  <a:schemeClr val="tx1"/>
                </a:solidFill>
                <a:latin typeface="Trebuchet MS" pitchFamily="34" charset="0"/>
              </a:rPr>
              <a:t>Requirements of the ideal grass</a:t>
            </a:r>
            <a:endParaRPr lang="en-IE" sz="2400" dirty="0">
              <a:solidFill>
                <a:schemeClr val="tx1"/>
              </a:solidFill>
            </a:endParaRPr>
          </a:p>
        </p:txBody>
      </p:sp>
      <p:sp>
        <p:nvSpPr>
          <p:cNvPr id="3" name="Content Placeholder 2"/>
          <p:cNvSpPr>
            <a:spLocks noGrp="1"/>
          </p:cNvSpPr>
          <p:nvPr>
            <p:ph idx="1"/>
          </p:nvPr>
        </p:nvSpPr>
        <p:spPr/>
        <p:txBody>
          <a:bodyPr/>
          <a:lstStyle/>
          <a:p>
            <a:pPr marL="0" indent="0">
              <a:buNone/>
            </a:pPr>
            <a:r>
              <a:rPr lang="en-IE" dirty="0" smtClean="0"/>
              <a:t> </a:t>
            </a:r>
            <a:endParaRPr lang="en-IE" dirty="0"/>
          </a:p>
        </p:txBody>
      </p:sp>
      <p:sp>
        <p:nvSpPr>
          <p:cNvPr id="4" name="Rechthoek 3"/>
          <p:cNvSpPr/>
          <p:nvPr/>
        </p:nvSpPr>
        <p:spPr>
          <a:xfrm>
            <a:off x="663144" y="1100708"/>
            <a:ext cx="7683334" cy="3139321"/>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Grass DM Production (t DM/ha</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17-18</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Energy level (UFL)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&gt;</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1</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Organic matter digestibility (%)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82-86</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CP (g/kg DM) 				       	170-200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NDF (g kg/DM)				        	350-450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Dry matter (g kg DM)			       	150-210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Green leaf mass (%)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	&gt;</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80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No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reheading</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high nutrient efficiency</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Grass intake mid season (kg DM/cow)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18-20</a:t>
            </a:r>
            <a:endPar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Sward persistency (years)		        </a:t>
            </a:r>
            <a:r>
              <a:rPr kumimoji="0" lang="en-IE" sz="1800" b="1" i="0" u="none" strike="noStrike" kern="1200" cap="none" spc="0" normalizeH="0" baseline="0" noProof="0" dirty="0" smtClean="0">
                <a:ln>
                  <a:noFill/>
                </a:ln>
                <a:solidFill>
                  <a:prstClr val="black"/>
                </a:solidFill>
                <a:effectLst/>
                <a:uLnTx/>
                <a:uFillTx/>
                <a:latin typeface="Trebuchet MS" pitchFamily="34" charset="0"/>
                <a:ea typeface="+mn-ea"/>
                <a:cs typeface="+mn-cs"/>
              </a:rPr>
              <a:t>7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- 10</a:t>
            </a:r>
          </a:p>
        </p:txBody>
      </p:sp>
    </p:spTree>
    <p:extLst>
      <p:ext uri="{BB962C8B-B14F-4D97-AF65-F5344CB8AC3E}">
        <p14:creationId xmlns:p14="http://schemas.microsoft.com/office/powerpoint/2010/main" val="3189018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609600" y="1066800"/>
            <a:ext cx="8077200" cy="2590800"/>
          </a:xfrm>
        </p:spPr>
        <p:txBody>
          <a:bodyPr/>
          <a:lstStyle/>
          <a:p>
            <a:pPr>
              <a:buFontTx/>
              <a:buChar char="•"/>
            </a:pPr>
            <a:r>
              <a:rPr lang="en-IE" sz="2400" dirty="0" smtClean="0"/>
              <a:t>High Soil fertility –  Index 3, pH &gt;6.0</a:t>
            </a:r>
          </a:p>
          <a:p>
            <a:pPr>
              <a:buFontTx/>
              <a:buChar char="•"/>
            </a:pPr>
            <a:r>
              <a:rPr lang="en-IE" sz="2400" dirty="0" smtClean="0"/>
              <a:t>Weekly measurement and proactive management</a:t>
            </a:r>
          </a:p>
          <a:p>
            <a:pPr>
              <a:buFontTx/>
              <a:buChar char="•"/>
            </a:pPr>
            <a:r>
              <a:rPr lang="en-IE" sz="2400" dirty="0" smtClean="0"/>
              <a:t>Low variation between highest and lowest paddocks</a:t>
            </a:r>
          </a:p>
          <a:p>
            <a:pPr>
              <a:buFontTx/>
              <a:buChar char="•"/>
            </a:pPr>
            <a:r>
              <a:rPr lang="en-IE" sz="2400" dirty="0" smtClean="0"/>
              <a:t>Spring grazing </a:t>
            </a:r>
          </a:p>
          <a:p>
            <a:pPr>
              <a:buFontTx/>
              <a:buChar char="•"/>
            </a:pPr>
            <a:r>
              <a:rPr lang="en-IE" sz="2400" dirty="0" smtClean="0"/>
              <a:t>More grazings per farm  </a:t>
            </a:r>
          </a:p>
          <a:p>
            <a:pPr>
              <a:buFontTx/>
              <a:buChar char="•"/>
            </a:pPr>
            <a:r>
              <a:rPr lang="en-IE" sz="2400" dirty="0" smtClean="0"/>
              <a:t>Reseeding part of management</a:t>
            </a:r>
          </a:p>
          <a:p>
            <a:pPr>
              <a:buFontTx/>
              <a:buChar char="•"/>
            </a:pPr>
            <a:endParaRPr lang="en-IE" dirty="0" smtClean="0"/>
          </a:p>
        </p:txBody>
      </p:sp>
      <p:sp>
        <p:nvSpPr>
          <p:cNvPr id="7" name="Rectangle 2"/>
          <p:cNvSpPr txBox="1">
            <a:spLocks noChangeArrowheads="1"/>
          </p:cNvSpPr>
          <p:nvPr/>
        </p:nvSpPr>
        <p:spPr bwMode="auto">
          <a:xfrm>
            <a:off x="251520" y="0"/>
            <a:ext cx="7847856" cy="838200"/>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smtClean="0">
                <a:ln>
                  <a:noFill/>
                </a:ln>
                <a:solidFill>
                  <a:prstClr val="black"/>
                </a:solidFill>
                <a:effectLst/>
                <a:uLnTx/>
                <a:uFillTx/>
                <a:latin typeface="Calibri"/>
                <a:ea typeface="+mj-ea"/>
                <a:cs typeface="+mj-cs"/>
              </a:rPr>
              <a:t>What are high producing farms doing ?</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4475" y="3709176"/>
            <a:ext cx="4496373" cy="2997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22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1"/>
          <p:cNvGraphicFramePr>
            <a:graphicFrameLocks/>
          </p:cNvGraphicFramePr>
          <p:nvPr>
            <p:extLst/>
          </p:nvPr>
        </p:nvGraphicFramePr>
        <p:xfrm>
          <a:off x="152400" y="1219200"/>
          <a:ext cx="8661400" cy="4445000"/>
        </p:xfrm>
        <a:graphic>
          <a:graphicData uri="http://schemas.openxmlformats.org/presentationml/2006/ole">
            <mc:AlternateContent xmlns:mc="http://schemas.openxmlformats.org/markup-compatibility/2006">
              <mc:Choice xmlns:v="urn:schemas-microsoft-com:vml" Requires="v">
                <p:oleObj spid="_x0000_s10278" name="Chart" r:id="rId4" imgW="8486727" imgH="4457584" progId="Excel.Chart.8">
                  <p:embed/>
                </p:oleObj>
              </mc:Choice>
              <mc:Fallback>
                <p:oleObj name="Chart" r:id="rId4" imgW="8486727" imgH="4457584" progId="Excel.Chart.8">
                  <p:embed/>
                  <p:pic>
                    <p:nvPicPr>
                      <p:cNvPr id="74754"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8661400" cy="4445000"/>
                      </a:xfrm>
                      <a:prstGeom prst="rect">
                        <a:avLst/>
                      </a:prstGeom>
                      <a:noFill/>
                      <a:ln w="28575">
                        <a:solidFill>
                          <a:schemeClr val="accent3"/>
                        </a:solidFill>
                      </a:ln>
                      <a:extLst/>
                    </p:spPr>
                  </p:pic>
                </p:oleObj>
              </mc:Fallback>
            </mc:AlternateContent>
          </a:graphicData>
        </a:graphic>
      </p:graphicFrame>
      <p:sp>
        <p:nvSpPr>
          <p:cNvPr id="5" name="Rectangle 2"/>
          <p:cNvSpPr txBox="1">
            <a:spLocks noChangeArrowheads="1"/>
          </p:cNvSpPr>
          <p:nvPr/>
        </p:nvSpPr>
        <p:spPr bwMode="auto">
          <a:xfrm>
            <a:off x="0" y="0"/>
            <a:ext cx="730145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smtClean="0">
                <a:ln>
                  <a:noFill/>
                </a:ln>
                <a:solidFill>
                  <a:prstClr val="black"/>
                </a:solidFill>
                <a:effectLst/>
                <a:uLnTx/>
                <a:uFillTx/>
                <a:latin typeface="Calibri"/>
                <a:ea typeface="+mj-ea"/>
                <a:cs typeface="+mj-cs"/>
              </a:rPr>
              <a:t>Number of grazings achieved and its association with total grazing DM production</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11978991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The typical ration for the high-yielding dairy cow</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DM silage. Grass/clover, pre-wilted</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rolled cereals. Barley, oats, wheat</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protein concentrates</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Rape seed meal is the most common protein feed, followed by soy bean meal. Palm cake and sugar beet pulp are important ingredients in the concentrate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423308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 grain/sugar beet pulp/oil seed cake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nvPr>
        </p:nvGraphicFramePr>
        <p:xfrm>
          <a:off x="127920" y="3305175"/>
          <a:ext cx="8911305" cy="3055255"/>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smtClean="0">
                          <a:effectLst/>
                        </a:rPr>
                        <a:t>Year</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Feed </a:t>
                      </a:r>
                      <a:r>
                        <a:rPr lang="en-GB" sz="1800" dirty="0">
                          <a:effectLst/>
                        </a:rPr>
                        <a:t>ration</a:t>
                      </a:r>
                      <a:endParaRPr lang="sv-SE" sz="1800" dirty="0">
                        <a:effectLst/>
                        <a:latin typeface="+mn-lt"/>
                        <a:ea typeface="Calibri"/>
                      </a:endParaRPr>
                    </a:p>
                  </a:txBody>
                  <a:tcPr marL="68580" marR="68580" marT="0" marB="0"/>
                </a:tc>
                <a:tc>
                  <a:txBody>
                    <a:bodyPr/>
                    <a:lstStyle/>
                    <a:p>
                      <a:pPr algn="l">
                        <a:spcAft>
                          <a:spcPts val="0"/>
                        </a:spcAft>
                      </a:pP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hay + 10 kg concentrate* (shift </a:t>
                      </a:r>
                      <a:r>
                        <a:rPr lang="en-GB" sz="1800" dirty="0" smtClean="0">
                          <a:effectLst/>
                        </a:rPr>
                        <a:t>from hay </a:t>
                      </a:r>
                      <a:r>
                        <a:rPr lang="en-GB" sz="1800" dirty="0">
                          <a:effectLst/>
                        </a:rPr>
                        <a:t>to silage)</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DM silage + 10 kg concentrate (75/10/15)*</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DM silage + 13 kg concentrate (60/20/20)*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DM silage + 16 kg concentrate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a:effectLst/>
                        </a:rPr>
                        <a:t>9 kg DM silage + 16 kg concentrate (50/30/20)*</a:t>
                      </a:r>
                      <a:endParaRPr lang="sv-SE" sz="180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DM silage + 15 kg concentrate (50/30/20)*</a:t>
                      </a:r>
                      <a:endParaRPr lang="sv-SE" sz="1800" dirty="0">
                        <a:effectLst/>
                        <a:latin typeface="+mn-lt"/>
                        <a:ea typeface="Calibri"/>
                      </a:endParaRPr>
                    </a:p>
                  </a:txBody>
                  <a:tcPr marL="68580" marR="68580" marT="0" marB="0"/>
                </a:tc>
                <a:tc>
                  <a:txBody>
                    <a:bodyPr/>
                    <a:lstStyle/>
                    <a:p>
                      <a:pPr algn="ctr">
                        <a:spcAft>
                          <a:spcPts val="0"/>
                        </a:spcAft>
                        <a:tabLst>
                          <a:tab pos="421005" algn="dec"/>
                        </a:tabLst>
                      </a:pP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444500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1036638"/>
          </a:xfrm>
          <a:prstGeom prst="rect">
            <a:avLst/>
          </a:prstGeom>
          <a:noFill/>
          <a:ln>
            <a:noFill/>
          </a:ln>
          <a:extLst/>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smtClean="0">
                <a:ln>
                  <a:noFill/>
                </a:ln>
                <a:solidFill>
                  <a:prstClr val="black"/>
                </a:solidFill>
                <a:effectLst/>
                <a:uLnTx/>
                <a:uFillTx/>
                <a:latin typeface="Calibri"/>
                <a:ea typeface="+mj-ea"/>
                <a:cs typeface="+mj-cs"/>
              </a:rPr>
              <a:t>15 Tonne Grass Map</a:t>
            </a:r>
            <a:endParaRPr kumimoji="0" lang="en-GB" sz="2400" b="1" i="0" u="none" strike="noStrike" kern="0" cap="none" spc="0" normalizeH="0" baseline="0" noProof="0" dirty="0" smtClean="0">
              <a:ln>
                <a:noFill/>
              </a:ln>
              <a:solidFill>
                <a:prstClr val="black"/>
              </a:solidFill>
              <a:effectLst/>
              <a:uLnTx/>
              <a:uFillTx/>
              <a:latin typeface="Calibri"/>
              <a:ea typeface="+mj-ea"/>
              <a:cs typeface="+mj-cs"/>
            </a:endParaRPr>
          </a:p>
        </p:txBody>
      </p:sp>
      <p:graphicFrame>
        <p:nvGraphicFramePr>
          <p:cNvPr id="6" name="Content Placeholder 5"/>
          <p:cNvGraphicFramePr>
            <a:graphicFrameLocks/>
          </p:cNvGraphicFramePr>
          <p:nvPr>
            <p:extLst/>
          </p:nvPr>
        </p:nvGraphicFramePr>
        <p:xfrm>
          <a:off x="0" y="1036638"/>
          <a:ext cx="9143999" cy="4805361"/>
        </p:xfrm>
        <a:graphic>
          <a:graphicData uri="http://schemas.openxmlformats.org/drawingml/2006/table">
            <a:tbl>
              <a:tblPr firstRow="1" bandRow="1">
                <a:tableStyleId>{F5AB1C69-6EDB-4FF4-983F-18BD219EF322}</a:tableStyleId>
              </a:tblPr>
              <a:tblGrid>
                <a:gridCol w="2483555">
                  <a:extLst>
                    <a:ext uri="{9D8B030D-6E8A-4147-A177-3AD203B41FA5}">
                      <a16:colId xmlns:a16="http://schemas.microsoft.com/office/drawing/2014/main" val="20000"/>
                    </a:ext>
                  </a:extLst>
                </a:gridCol>
                <a:gridCol w="1392296">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693333">
                  <a:extLst>
                    <a:ext uri="{9D8B030D-6E8A-4147-A177-3AD203B41FA5}">
                      <a16:colId xmlns:a16="http://schemas.microsoft.com/office/drawing/2014/main" val="20003"/>
                    </a:ext>
                  </a:extLst>
                </a:gridCol>
                <a:gridCol w="2107259">
                  <a:extLst>
                    <a:ext uri="{9D8B030D-6E8A-4147-A177-3AD203B41FA5}">
                      <a16:colId xmlns:a16="http://schemas.microsoft.com/office/drawing/2014/main" val="20004"/>
                    </a:ext>
                  </a:extLst>
                </a:gridCol>
              </a:tblGrid>
              <a:tr h="1188894">
                <a:tc>
                  <a:txBody>
                    <a:bodyPr/>
                    <a:lstStyle/>
                    <a:p>
                      <a:pPr algn="ctr"/>
                      <a:r>
                        <a:rPr lang="en-IE" sz="2000" dirty="0" smtClean="0"/>
                        <a:t>Growth Period</a:t>
                      </a:r>
                      <a:endParaRPr lang="en-IE" sz="2000" b="1" dirty="0">
                        <a:solidFill>
                          <a:srgbClr val="3E7812"/>
                        </a:solidFill>
                      </a:endParaRPr>
                    </a:p>
                  </a:txBody>
                  <a:tcPr marL="91443" marR="91443" marT="45729" marB="45729"/>
                </a:tc>
                <a:tc>
                  <a:txBody>
                    <a:bodyPr/>
                    <a:lstStyle/>
                    <a:p>
                      <a:pPr algn="ctr"/>
                      <a:r>
                        <a:rPr lang="en-IE" sz="2000" dirty="0" smtClean="0"/>
                        <a:t>Grass grown</a:t>
                      </a:r>
                    </a:p>
                    <a:p>
                      <a:pPr algn="ctr"/>
                      <a:r>
                        <a:rPr lang="en-IE" sz="2000" dirty="0" smtClean="0"/>
                        <a:t>(kg/ha)</a:t>
                      </a:r>
                      <a:endParaRPr lang="en-IE" sz="2000" b="1" dirty="0">
                        <a:solidFill>
                          <a:srgbClr val="3E7812"/>
                        </a:solidFill>
                      </a:endParaRPr>
                    </a:p>
                  </a:txBody>
                  <a:tcPr marL="91443" marR="91443" marT="45729" marB="45729"/>
                </a:tc>
                <a:tc>
                  <a:txBody>
                    <a:bodyPr/>
                    <a:lstStyle/>
                    <a:p>
                      <a:pPr algn="ctr"/>
                      <a:r>
                        <a:rPr lang="en-IE" sz="2000" dirty="0" err="1" smtClean="0"/>
                        <a:t>Rotn</a:t>
                      </a:r>
                      <a:r>
                        <a:rPr lang="en-IE" sz="2000" dirty="0" smtClean="0"/>
                        <a:t>. Length</a:t>
                      </a:r>
                    </a:p>
                    <a:p>
                      <a:pPr algn="ctr"/>
                      <a:r>
                        <a:rPr lang="en-IE" sz="2000" dirty="0" smtClean="0"/>
                        <a:t>(days)</a:t>
                      </a:r>
                      <a:endParaRPr lang="en-IE" sz="2000" b="1" dirty="0">
                        <a:solidFill>
                          <a:srgbClr val="3E7812"/>
                        </a:solidFill>
                      </a:endParaRPr>
                    </a:p>
                  </a:txBody>
                  <a:tcPr marL="91443" marR="91443" marT="45729" marB="45729"/>
                </a:tc>
                <a:tc>
                  <a:txBody>
                    <a:bodyPr/>
                    <a:lstStyle/>
                    <a:p>
                      <a:pPr algn="ctr"/>
                      <a:r>
                        <a:rPr lang="en-IE" sz="2000" dirty="0" smtClean="0"/>
                        <a:t>No. of Rotations</a:t>
                      </a:r>
                      <a:endParaRPr lang="en-IE" sz="2000" b="1" dirty="0">
                        <a:solidFill>
                          <a:srgbClr val="3E7812"/>
                        </a:solidFill>
                      </a:endParaRPr>
                    </a:p>
                  </a:txBody>
                  <a:tcPr marL="91443" marR="91443" marT="45729" marB="45729"/>
                </a:tc>
                <a:tc>
                  <a:txBody>
                    <a:bodyPr/>
                    <a:lstStyle/>
                    <a:p>
                      <a:pPr algn="ctr"/>
                      <a:r>
                        <a:rPr lang="en-IE" sz="2000" dirty="0" smtClean="0"/>
                        <a:t>Growth (kg/ha) required/day</a:t>
                      </a:r>
                      <a:endParaRPr lang="en-IE" sz="2000" b="1" dirty="0">
                        <a:solidFill>
                          <a:srgbClr val="3E7812"/>
                        </a:solidFill>
                      </a:endParaRPr>
                    </a:p>
                  </a:txBody>
                  <a:tcPr marL="91443" marR="91443" marT="45729" marB="45729"/>
                </a:tc>
                <a:extLst>
                  <a:ext uri="{0D108BD9-81ED-4DB2-BD59-A6C34878D82A}">
                    <a16:rowId xmlns:a16="http://schemas.microsoft.com/office/drawing/2014/main" val="10000"/>
                  </a:ext>
                </a:extLst>
              </a:tr>
              <a:tr h="583882">
                <a:tc>
                  <a:txBody>
                    <a:bodyPr/>
                    <a:lstStyle/>
                    <a:p>
                      <a:r>
                        <a:rPr lang="en-IE" sz="2000" baseline="0" dirty="0" smtClean="0"/>
                        <a:t>1</a:t>
                      </a:r>
                      <a:r>
                        <a:rPr lang="en-IE" sz="2000" baseline="30000" dirty="0" smtClean="0"/>
                        <a:t>st</a:t>
                      </a:r>
                      <a:r>
                        <a:rPr lang="en-IE" sz="2000" baseline="0" dirty="0" smtClean="0"/>
                        <a:t> Feb – 6</a:t>
                      </a:r>
                      <a:r>
                        <a:rPr lang="en-IE" sz="2000" baseline="30000" dirty="0" smtClean="0"/>
                        <a:t>th</a:t>
                      </a:r>
                      <a:r>
                        <a:rPr lang="en-IE" sz="2000" baseline="0" dirty="0" smtClean="0"/>
                        <a:t> April </a:t>
                      </a:r>
                      <a:endParaRPr lang="en-IE" sz="2000" b="1" dirty="0">
                        <a:solidFill>
                          <a:srgbClr val="3E7812"/>
                        </a:solidFill>
                      </a:endParaRPr>
                    </a:p>
                  </a:txBody>
                  <a:tcPr marL="91443" marR="91443" marT="45729" marB="45729"/>
                </a:tc>
                <a:tc>
                  <a:txBody>
                    <a:bodyPr/>
                    <a:lstStyle/>
                    <a:p>
                      <a:pPr algn="ctr"/>
                      <a:r>
                        <a:rPr lang="en-IE" sz="2000" dirty="0" smtClean="0"/>
                        <a:t>1250</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extLst>
                  <a:ext uri="{0D108BD9-81ED-4DB2-BD59-A6C34878D82A}">
                    <a16:rowId xmlns:a16="http://schemas.microsoft.com/office/drawing/2014/main" val="10001"/>
                  </a:ext>
                </a:extLst>
              </a:tr>
              <a:tr h="659071">
                <a:tc>
                  <a:txBody>
                    <a:bodyPr/>
                    <a:lstStyle/>
                    <a:p>
                      <a:r>
                        <a:rPr lang="en-IE" sz="2000" dirty="0" smtClean="0"/>
                        <a:t>7</a:t>
                      </a:r>
                      <a:r>
                        <a:rPr lang="en-IE" sz="2000" baseline="30000" dirty="0" smtClean="0"/>
                        <a:t>th</a:t>
                      </a:r>
                      <a:r>
                        <a:rPr lang="en-IE" sz="2000" dirty="0" smtClean="0"/>
                        <a:t> April</a:t>
                      </a:r>
                      <a:r>
                        <a:rPr lang="en-IE" sz="2000" baseline="0" dirty="0" smtClean="0"/>
                        <a:t> – 5</a:t>
                      </a:r>
                      <a:r>
                        <a:rPr lang="en-IE" sz="2000" baseline="30000" dirty="0" smtClean="0"/>
                        <a:t>th</a:t>
                      </a:r>
                      <a:r>
                        <a:rPr lang="en-IE" sz="2000" baseline="0" dirty="0" smtClean="0"/>
                        <a:t> </a:t>
                      </a:r>
                      <a:r>
                        <a:rPr lang="en-IE" sz="2000" dirty="0" smtClean="0"/>
                        <a:t>Aug</a:t>
                      </a:r>
                      <a:endParaRPr lang="en-IE" sz="2000" b="1" dirty="0">
                        <a:solidFill>
                          <a:srgbClr val="3E7812"/>
                        </a:solidFill>
                      </a:endParaRPr>
                    </a:p>
                  </a:txBody>
                  <a:tcPr marL="91443" marR="91443" marT="45729" marB="45729"/>
                </a:tc>
                <a:tc>
                  <a:txBody>
                    <a:bodyPr/>
                    <a:lstStyle/>
                    <a:p>
                      <a:pPr algn="ctr"/>
                      <a:r>
                        <a:rPr lang="en-IE" sz="2000" dirty="0" smtClean="0"/>
                        <a:t>1,500</a:t>
                      </a:r>
                      <a:endParaRPr lang="en-IE" sz="2000" b="1" dirty="0">
                        <a:solidFill>
                          <a:srgbClr val="3E7812"/>
                        </a:solidFill>
                      </a:endParaRPr>
                    </a:p>
                  </a:txBody>
                  <a:tcPr marL="91443" marR="91443" marT="45729" marB="45729"/>
                </a:tc>
                <a:tc>
                  <a:txBody>
                    <a:bodyPr/>
                    <a:lstStyle/>
                    <a:p>
                      <a:pPr algn="ctr"/>
                      <a:r>
                        <a:rPr lang="en-IE" sz="2000" dirty="0" smtClean="0"/>
                        <a:t>20</a:t>
                      </a:r>
                      <a:endParaRPr lang="en-IE" sz="2000" b="1" dirty="0">
                        <a:solidFill>
                          <a:srgbClr val="3E7812"/>
                        </a:solidFill>
                      </a:endParaRPr>
                    </a:p>
                  </a:txBody>
                  <a:tcPr marL="91443" marR="91443" marT="45729" marB="45729"/>
                </a:tc>
                <a:tc>
                  <a:txBody>
                    <a:bodyPr/>
                    <a:lstStyle/>
                    <a:p>
                      <a:pPr algn="ctr"/>
                      <a:r>
                        <a:rPr lang="en-IE" sz="2000" dirty="0" smtClean="0"/>
                        <a:t>6</a:t>
                      </a:r>
                      <a:endParaRPr lang="en-IE" sz="2000" b="1" dirty="0">
                        <a:solidFill>
                          <a:srgbClr val="3E7812"/>
                        </a:solidFill>
                      </a:endParaRPr>
                    </a:p>
                  </a:txBody>
                  <a:tcPr marL="91443" marR="91443" marT="45729" marB="45729"/>
                </a:tc>
                <a:tc>
                  <a:txBody>
                    <a:bodyPr/>
                    <a:lstStyle/>
                    <a:p>
                      <a:pPr algn="ctr"/>
                      <a:r>
                        <a:rPr lang="en-IE" sz="2000" dirty="0" smtClean="0"/>
                        <a:t>75</a:t>
                      </a:r>
                      <a:endParaRPr lang="en-IE" sz="2000" b="1" dirty="0">
                        <a:solidFill>
                          <a:srgbClr val="3E7812"/>
                        </a:solidFill>
                      </a:endParaRPr>
                    </a:p>
                  </a:txBody>
                  <a:tcPr marL="91443" marR="91443" marT="45729" marB="45729"/>
                </a:tc>
                <a:extLst>
                  <a:ext uri="{0D108BD9-81ED-4DB2-BD59-A6C34878D82A}">
                    <a16:rowId xmlns:a16="http://schemas.microsoft.com/office/drawing/2014/main" val="10002"/>
                  </a:ext>
                </a:extLst>
              </a:tr>
              <a:tr h="659071">
                <a:tc>
                  <a:txBody>
                    <a:bodyPr/>
                    <a:lstStyle/>
                    <a:p>
                      <a:r>
                        <a:rPr lang="en-IE" sz="2000" dirty="0" smtClean="0"/>
                        <a:t>6</a:t>
                      </a:r>
                      <a:r>
                        <a:rPr lang="en-IE" sz="2000" baseline="30000" dirty="0" smtClean="0"/>
                        <a:t>th</a:t>
                      </a:r>
                      <a:r>
                        <a:rPr lang="en-IE" sz="2000" dirty="0" smtClean="0"/>
                        <a:t> Aug</a:t>
                      </a:r>
                      <a:r>
                        <a:rPr lang="en-IE" sz="2000" baseline="0" dirty="0" smtClean="0"/>
                        <a:t> – 1</a:t>
                      </a:r>
                      <a:r>
                        <a:rPr lang="en-IE" sz="2000" baseline="30000" dirty="0" smtClean="0"/>
                        <a:t>st</a:t>
                      </a:r>
                      <a:r>
                        <a:rPr lang="en-IE" sz="2000" baseline="0" dirty="0" smtClean="0"/>
                        <a:t> Sept </a:t>
                      </a:r>
                      <a:endParaRPr lang="en-IE" sz="2000" b="1" dirty="0">
                        <a:solidFill>
                          <a:srgbClr val="3E7812"/>
                        </a:solidFill>
                      </a:endParaRPr>
                    </a:p>
                  </a:txBody>
                  <a:tcPr marL="91443" marR="91443" marT="45729" marB="45729"/>
                </a:tc>
                <a:tc>
                  <a:txBody>
                    <a:bodyPr/>
                    <a:lstStyle/>
                    <a:p>
                      <a:pPr algn="ctr"/>
                      <a:r>
                        <a:rPr lang="en-IE" sz="2000" dirty="0" smtClean="0"/>
                        <a:t>1,625</a:t>
                      </a:r>
                      <a:endParaRPr lang="en-IE" sz="2000" b="1" dirty="0">
                        <a:solidFill>
                          <a:srgbClr val="3E7812"/>
                        </a:solidFill>
                      </a:endParaRPr>
                    </a:p>
                  </a:txBody>
                  <a:tcPr marL="91443" marR="91443" marT="45729" marB="45729"/>
                </a:tc>
                <a:tc>
                  <a:txBody>
                    <a:bodyPr/>
                    <a:lstStyle/>
                    <a:p>
                      <a:pPr algn="ctr"/>
                      <a:r>
                        <a:rPr lang="en-IE" sz="2000" dirty="0" smtClean="0"/>
                        <a:t>25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65</a:t>
                      </a:r>
                      <a:endParaRPr lang="en-IE" sz="2000" b="1" dirty="0">
                        <a:solidFill>
                          <a:srgbClr val="3E7812"/>
                        </a:solidFill>
                      </a:endParaRPr>
                    </a:p>
                  </a:txBody>
                  <a:tcPr marL="91443" marR="91443" marT="45729" marB="45729"/>
                </a:tc>
                <a:extLst>
                  <a:ext uri="{0D108BD9-81ED-4DB2-BD59-A6C34878D82A}">
                    <a16:rowId xmlns:a16="http://schemas.microsoft.com/office/drawing/2014/main" val="10003"/>
                  </a:ext>
                </a:extLst>
              </a:tr>
              <a:tr h="659071">
                <a:tc>
                  <a:txBody>
                    <a:bodyPr/>
                    <a:lstStyle/>
                    <a:p>
                      <a:r>
                        <a:rPr lang="en-IE" sz="2000" dirty="0" smtClean="0"/>
                        <a:t>1</a:t>
                      </a:r>
                      <a:r>
                        <a:rPr lang="en-IE" sz="2000" baseline="30000" dirty="0" smtClean="0"/>
                        <a:t>st</a:t>
                      </a:r>
                      <a:r>
                        <a:rPr lang="en-IE" sz="2000" dirty="0" smtClean="0"/>
                        <a:t> Sept</a:t>
                      </a:r>
                      <a:r>
                        <a:rPr lang="en-IE" sz="2000" baseline="0" dirty="0" smtClean="0"/>
                        <a:t> - 1</a:t>
                      </a:r>
                      <a:r>
                        <a:rPr lang="en-IE" sz="2000" baseline="30000" dirty="0" smtClean="0"/>
                        <a:t>st</a:t>
                      </a:r>
                      <a:r>
                        <a:rPr lang="en-IE" sz="2000" baseline="0" dirty="0" smtClean="0"/>
                        <a:t> Oct </a:t>
                      </a:r>
                      <a:endParaRPr lang="en-IE" sz="2000" b="1" dirty="0">
                        <a:solidFill>
                          <a:srgbClr val="3E7812"/>
                        </a:solidFill>
                      </a:endParaRPr>
                    </a:p>
                  </a:txBody>
                  <a:tcPr marL="91443" marR="91443" marT="45729" marB="45729"/>
                </a:tc>
                <a:tc>
                  <a:txBody>
                    <a:bodyPr/>
                    <a:lstStyle/>
                    <a:p>
                      <a:pPr algn="ctr"/>
                      <a:r>
                        <a:rPr lang="en-IE" sz="2000" dirty="0" smtClean="0"/>
                        <a:t>1,650</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55</a:t>
                      </a:r>
                      <a:endParaRPr lang="en-IE" sz="2000" b="1" dirty="0">
                        <a:solidFill>
                          <a:srgbClr val="3E7812"/>
                        </a:solidFill>
                      </a:endParaRPr>
                    </a:p>
                  </a:txBody>
                  <a:tcPr marL="91443" marR="91443" marT="45729" marB="45729"/>
                </a:tc>
                <a:extLst>
                  <a:ext uri="{0D108BD9-81ED-4DB2-BD59-A6C34878D82A}">
                    <a16:rowId xmlns:a16="http://schemas.microsoft.com/office/drawing/2014/main" val="10004"/>
                  </a:ext>
                </a:extLst>
              </a:tr>
              <a:tr h="659071">
                <a:tc>
                  <a:txBody>
                    <a:bodyPr/>
                    <a:lstStyle/>
                    <a:p>
                      <a:r>
                        <a:rPr lang="en-IE" sz="2000" dirty="0" smtClean="0"/>
                        <a:t>1</a:t>
                      </a:r>
                      <a:r>
                        <a:rPr lang="en-IE" sz="2000" baseline="30000" dirty="0" smtClean="0"/>
                        <a:t>st</a:t>
                      </a:r>
                      <a:r>
                        <a:rPr lang="en-IE" sz="2000" baseline="0" dirty="0" smtClean="0"/>
                        <a:t> </a:t>
                      </a:r>
                      <a:r>
                        <a:rPr lang="en-IE" sz="2000" dirty="0" smtClean="0"/>
                        <a:t>Oct</a:t>
                      </a:r>
                      <a:r>
                        <a:rPr lang="en-IE" sz="2000" baseline="0" dirty="0" smtClean="0"/>
                        <a:t> – 15</a:t>
                      </a:r>
                      <a:r>
                        <a:rPr lang="en-IE" sz="2000" baseline="30000" dirty="0" smtClean="0"/>
                        <a:t>th</a:t>
                      </a:r>
                      <a:r>
                        <a:rPr lang="en-IE" sz="2000" baseline="0" dirty="0" smtClean="0"/>
                        <a:t> </a:t>
                      </a:r>
                      <a:r>
                        <a:rPr lang="en-IE" sz="2000" dirty="0" smtClean="0"/>
                        <a:t>Nov</a:t>
                      </a:r>
                      <a:endParaRPr lang="en-IE" sz="2000" b="1" dirty="0">
                        <a:solidFill>
                          <a:srgbClr val="3E7812"/>
                        </a:solidFill>
                      </a:endParaRPr>
                    </a:p>
                  </a:txBody>
                  <a:tcPr marL="91443" marR="91443" marT="45729" marB="45729"/>
                </a:tc>
                <a:tc>
                  <a:txBody>
                    <a:bodyPr/>
                    <a:lstStyle/>
                    <a:p>
                      <a:pPr algn="ctr"/>
                      <a:r>
                        <a:rPr lang="en-IE" sz="2000" dirty="0" smtClean="0"/>
                        <a:t>1,450</a:t>
                      </a:r>
                      <a:endParaRPr lang="en-IE" sz="2000" b="1" dirty="0">
                        <a:solidFill>
                          <a:srgbClr val="3E7812"/>
                        </a:solidFill>
                      </a:endParaRPr>
                    </a:p>
                  </a:txBody>
                  <a:tcPr marL="91443" marR="91443" marT="45729" marB="45729"/>
                </a:tc>
                <a:tc>
                  <a:txBody>
                    <a:bodyPr/>
                    <a:lstStyle/>
                    <a:p>
                      <a:pPr algn="ctr"/>
                      <a:r>
                        <a:rPr lang="en-IE" sz="2000" dirty="0" smtClean="0"/>
                        <a:t>45</a:t>
                      </a:r>
                      <a:endParaRPr lang="en-IE" sz="2000" b="1" dirty="0">
                        <a:solidFill>
                          <a:srgbClr val="3E7812"/>
                        </a:solidFill>
                      </a:endParaRPr>
                    </a:p>
                  </a:txBody>
                  <a:tcPr marL="91443" marR="91443" marT="45729" marB="45729"/>
                </a:tc>
                <a:tc>
                  <a:txBody>
                    <a:bodyPr/>
                    <a:lstStyle/>
                    <a:p>
                      <a:pPr algn="ctr"/>
                      <a:r>
                        <a:rPr lang="en-IE" sz="2000" dirty="0" smtClean="0"/>
                        <a:t>1</a:t>
                      </a:r>
                      <a:endParaRPr lang="en-IE" sz="2000" b="1" dirty="0">
                        <a:solidFill>
                          <a:srgbClr val="3E7812"/>
                        </a:solidFill>
                      </a:endParaRPr>
                    </a:p>
                  </a:txBody>
                  <a:tcPr marL="91443" marR="91443" marT="45729" marB="45729"/>
                </a:tc>
                <a:tc>
                  <a:txBody>
                    <a:bodyPr/>
                    <a:lstStyle/>
                    <a:p>
                      <a:pPr algn="ctr"/>
                      <a:r>
                        <a:rPr lang="en-IE" sz="2000" dirty="0" smtClean="0"/>
                        <a:t>30</a:t>
                      </a:r>
                      <a:endParaRPr lang="en-IE" sz="2000" b="1" dirty="0">
                        <a:solidFill>
                          <a:srgbClr val="3E7812"/>
                        </a:solidFill>
                      </a:endParaRPr>
                    </a:p>
                  </a:txBody>
                  <a:tcPr marL="91443" marR="91443" marT="45729" marB="45729"/>
                </a:tc>
                <a:extLst>
                  <a:ext uri="{0D108BD9-81ED-4DB2-BD59-A6C34878D82A}">
                    <a16:rowId xmlns:a16="http://schemas.microsoft.com/office/drawing/2014/main" val="10005"/>
                  </a:ext>
                </a:extLst>
              </a:tr>
              <a:tr h="396301">
                <a:tc>
                  <a:txBody>
                    <a:bodyPr/>
                    <a:lstStyle/>
                    <a:p>
                      <a:r>
                        <a:rPr lang="en-IE" sz="2000" dirty="0" smtClean="0"/>
                        <a:t>Total</a:t>
                      </a:r>
                      <a:endParaRPr lang="en-IE" sz="2000" b="1" dirty="0">
                        <a:solidFill>
                          <a:srgbClr val="3E7812"/>
                        </a:solidFill>
                      </a:endParaRPr>
                    </a:p>
                  </a:txBody>
                  <a:tcPr marL="91443" marR="91443" marT="45729" marB="45729"/>
                </a:tc>
                <a:tc>
                  <a:txBody>
                    <a:bodyPr/>
                    <a:lstStyle/>
                    <a:p>
                      <a:pPr algn="ctr"/>
                      <a:r>
                        <a:rPr lang="en-IE" sz="2000" dirty="0" smtClean="0"/>
                        <a:t>15,000</a:t>
                      </a:r>
                      <a:endParaRPr lang="en-IE" sz="2000" b="1" dirty="0">
                        <a:solidFill>
                          <a:srgbClr val="3E7812"/>
                        </a:solidFill>
                      </a:endParaRPr>
                    </a:p>
                  </a:txBody>
                  <a:tcPr marL="91443" marR="91443" marT="45729" marB="45729"/>
                </a:tc>
                <a:tc>
                  <a:txBody>
                    <a:bodyPr/>
                    <a:lstStyle/>
                    <a:p>
                      <a:pPr algn="ctr"/>
                      <a:r>
                        <a:rPr lang="en-IE" sz="2000" dirty="0" smtClean="0"/>
                        <a:t>287</a:t>
                      </a:r>
                      <a:endParaRPr lang="en-IE" sz="2000" b="1" dirty="0">
                        <a:solidFill>
                          <a:srgbClr val="3E7812"/>
                        </a:solidFill>
                      </a:endParaRPr>
                    </a:p>
                  </a:txBody>
                  <a:tcPr marL="91443" marR="91443" marT="45729" marB="45729"/>
                </a:tc>
                <a:tc>
                  <a:txBody>
                    <a:bodyPr/>
                    <a:lstStyle/>
                    <a:p>
                      <a:pPr algn="ctr"/>
                      <a:r>
                        <a:rPr lang="en-IE" sz="2000" dirty="0" smtClean="0"/>
                        <a:t>10</a:t>
                      </a:r>
                      <a:endParaRPr lang="en-IE" sz="2000" b="1" dirty="0">
                        <a:solidFill>
                          <a:srgbClr val="3E7812"/>
                        </a:solidFill>
                      </a:endParaRPr>
                    </a:p>
                  </a:txBody>
                  <a:tcPr marL="91443" marR="91443" marT="45729" marB="45729"/>
                </a:tc>
                <a:tc>
                  <a:txBody>
                    <a:bodyPr/>
                    <a:lstStyle/>
                    <a:p>
                      <a:pPr algn="ctr"/>
                      <a:endParaRPr lang="en-IE" sz="2000" b="1" dirty="0">
                        <a:solidFill>
                          <a:srgbClr val="3E7812"/>
                        </a:solidFill>
                      </a:endParaRPr>
                    </a:p>
                  </a:txBody>
                  <a:tcPr marL="91443" marR="91443" marT="45729" marB="45729"/>
                </a:tc>
                <a:extLst>
                  <a:ext uri="{0D108BD9-81ED-4DB2-BD59-A6C34878D82A}">
                    <a16:rowId xmlns:a16="http://schemas.microsoft.com/office/drawing/2014/main" val="10006"/>
                  </a:ext>
                </a:extLst>
              </a:tr>
            </a:tbl>
          </a:graphicData>
        </a:graphic>
      </p:graphicFrame>
      <p:sp>
        <p:nvSpPr>
          <p:cNvPr id="2" name="TextBox 1"/>
          <p:cNvSpPr txBox="1"/>
          <p:nvPr/>
        </p:nvSpPr>
        <p:spPr>
          <a:xfrm>
            <a:off x="0" y="2780928"/>
            <a:ext cx="9144000"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609894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496300" cy="4536504"/>
          </a:xfrm>
          <a:ln/>
        </p:spPr>
        <p:style>
          <a:lnRef idx="2">
            <a:schemeClr val="accent3"/>
          </a:lnRef>
          <a:fillRef idx="1">
            <a:schemeClr val="lt1"/>
          </a:fillRef>
          <a:effectRef idx="0">
            <a:schemeClr val="accent3"/>
          </a:effectRef>
          <a:fontRef idx="minor">
            <a:schemeClr val="dk1"/>
          </a:fontRef>
        </p:style>
        <p:txBody>
          <a:bodyPr/>
          <a:lstStyle/>
          <a:p>
            <a:pPr>
              <a:lnSpc>
                <a:spcPct val="150000"/>
              </a:lnSpc>
              <a:spcAft>
                <a:spcPts val="1000"/>
              </a:spcAft>
              <a:buFont typeface="Symbol"/>
              <a:buChar char=""/>
              <a:defRPr/>
            </a:pPr>
            <a:r>
              <a:rPr lang="en-IE" sz="2000" b="1" kern="1200" dirty="0" smtClean="0">
                <a:solidFill>
                  <a:prstClr val="black"/>
                </a:solidFill>
                <a:latin typeface="+mj-lt"/>
              </a:rPr>
              <a:t>DM production </a:t>
            </a:r>
            <a:r>
              <a:rPr lang="en-IE" sz="2000" kern="1200" dirty="0" smtClean="0">
                <a:solidFill>
                  <a:prstClr val="black"/>
                </a:solidFill>
                <a:latin typeface="+mj-lt"/>
              </a:rPr>
              <a:t>can </a:t>
            </a:r>
            <a:r>
              <a:rPr lang="en-IE" sz="2000" b="1" kern="1200" dirty="0" smtClean="0">
                <a:solidFill>
                  <a:prstClr val="black"/>
                </a:solidFill>
                <a:latin typeface="+mj-lt"/>
              </a:rPr>
              <a:t>increase</a:t>
            </a:r>
            <a:r>
              <a:rPr lang="en-IE" sz="2000" kern="1200" dirty="0" smtClean="0">
                <a:solidFill>
                  <a:prstClr val="black"/>
                </a:solidFill>
                <a:latin typeface="+mj-lt"/>
              </a:rPr>
              <a:t> on all grassland farms</a:t>
            </a:r>
          </a:p>
          <a:p>
            <a:pPr>
              <a:lnSpc>
                <a:spcPct val="150000"/>
              </a:lnSpc>
              <a:spcAft>
                <a:spcPts val="1000"/>
              </a:spcAft>
              <a:buFont typeface="Symbol"/>
              <a:buChar char=""/>
              <a:defRPr/>
            </a:pPr>
            <a:r>
              <a:rPr lang="en-IE" sz="2000" kern="1200" dirty="0" smtClean="0">
                <a:solidFill>
                  <a:prstClr val="black"/>
                </a:solidFill>
                <a:latin typeface="+mj-lt"/>
              </a:rPr>
              <a:t>Variation </a:t>
            </a:r>
            <a:r>
              <a:rPr lang="en-IE" sz="2000" b="1" kern="1200" dirty="0" smtClean="0">
                <a:solidFill>
                  <a:prstClr val="black"/>
                </a:solidFill>
                <a:latin typeface="+mj-lt"/>
              </a:rPr>
              <a:t>across</a:t>
            </a:r>
            <a:r>
              <a:rPr lang="en-IE" sz="2000" kern="1200" dirty="0" smtClean="0">
                <a:solidFill>
                  <a:prstClr val="black"/>
                </a:solidFill>
                <a:latin typeface="+mj-lt"/>
              </a:rPr>
              <a:t> and </a:t>
            </a:r>
            <a:r>
              <a:rPr lang="en-IE" sz="2000" b="1" kern="1200" dirty="0" smtClean="0">
                <a:solidFill>
                  <a:prstClr val="black"/>
                </a:solidFill>
                <a:latin typeface="+mj-lt"/>
              </a:rPr>
              <a:t>within</a:t>
            </a:r>
            <a:r>
              <a:rPr lang="en-IE" sz="2000" kern="1200" dirty="0" smtClean="0">
                <a:solidFill>
                  <a:prstClr val="black"/>
                </a:solidFill>
                <a:latin typeface="+mj-lt"/>
              </a:rPr>
              <a:t> farms</a:t>
            </a:r>
          </a:p>
          <a:p>
            <a:pPr>
              <a:lnSpc>
                <a:spcPct val="150000"/>
              </a:lnSpc>
              <a:spcAft>
                <a:spcPts val="1000"/>
              </a:spcAft>
              <a:buFont typeface="Symbol"/>
              <a:buChar char=""/>
              <a:defRPr/>
            </a:pPr>
            <a:r>
              <a:rPr lang="en-IE" sz="2000" b="1" kern="1200" dirty="0" smtClean="0">
                <a:solidFill>
                  <a:prstClr val="black"/>
                </a:solidFill>
                <a:latin typeface="+mj-lt"/>
              </a:rPr>
              <a:t>Regional effect </a:t>
            </a:r>
            <a:r>
              <a:rPr lang="en-IE" sz="2000" kern="1200" dirty="0" smtClean="0">
                <a:solidFill>
                  <a:prstClr val="black"/>
                </a:solidFill>
                <a:latin typeface="+mj-lt"/>
              </a:rPr>
              <a:t>on DM production is </a:t>
            </a:r>
            <a:r>
              <a:rPr lang="en-IE" sz="2000" b="1" kern="1200" dirty="0" smtClean="0">
                <a:solidFill>
                  <a:prstClr val="black"/>
                </a:solidFill>
                <a:latin typeface="+mj-lt"/>
              </a:rPr>
              <a:t>minimal</a:t>
            </a:r>
            <a:r>
              <a:rPr lang="en-IE" sz="2000" kern="1200" dirty="0" smtClean="0">
                <a:solidFill>
                  <a:prstClr val="black"/>
                </a:solidFill>
                <a:latin typeface="+mj-lt"/>
              </a:rPr>
              <a:t> </a:t>
            </a:r>
          </a:p>
          <a:p>
            <a:pPr>
              <a:lnSpc>
                <a:spcPct val="150000"/>
              </a:lnSpc>
              <a:spcAft>
                <a:spcPts val="1000"/>
              </a:spcAft>
              <a:buFont typeface="Symbol"/>
              <a:buChar char=""/>
              <a:defRPr/>
            </a:pPr>
            <a:r>
              <a:rPr lang="en-IE" sz="2000" b="1" kern="1200" dirty="0" smtClean="0">
                <a:solidFill>
                  <a:prstClr val="black"/>
                </a:solidFill>
                <a:latin typeface="+mj-lt"/>
              </a:rPr>
              <a:t>Management</a:t>
            </a:r>
            <a:r>
              <a:rPr lang="en-IE" sz="2000" kern="1200" dirty="0" smtClean="0">
                <a:solidFill>
                  <a:prstClr val="black"/>
                </a:solidFill>
                <a:latin typeface="+mj-lt"/>
              </a:rPr>
              <a:t> is key to increase DM production </a:t>
            </a:r>
          </a:p>
          <a:p>
            <a:pPr>
              <a:lnSpc>
                <a:spcPct val="150000"/>
              </a:lnSpc>
              <a:spcAft>
                <a:spcPts val="1000"/>
              </a:spcAft>
              <a:buFont typeface="Symbol"/>
              <a:buChar char=""/>
              <a:defRPr/>
            </a:pPr>
            <a:r>
              <a:rPr lang="en-IE" sz="2000" kern="1200" dirty="0" smtClean="0">
                <a:solidFill>
                  <a:prstClr val="black"/>
                </a:solidFill>
                <a:latin typeface="+mj-lt"/>
              </a:rPr>
              <a:t>Huge </a:t>
            </a:r>
            <a:r>
              <a:rPr lang="en-IE" sz="2000" b="1" kern="1200" dirty="0" smtClean="0">
                <a:solidFill>
                  <a:prstClr val="black"/>
                </a:solidFill>
                <a:latin typeface="+mj-lt"/>
              </a:rPr>
              <a:t>variation</a:t>
            </a:r>
            <a:r>
              <a:rPr lang="en-IE" sz="2000" kern="1200" dirty="0" smtClean="0">
                <a:solidFill>
                  <a:prstClr val="black"/>
                </a:solidFill>
                <a:latin typeface="+mj-lt"/>
              </a:rPr>
              <a:t> in </a:t>
            </a:r>
            <a:r>
              <a:rPr lang="en-IE" sz="2000" b="1" kern="1200" dirty="0" smtClean="0">
                <a:solidFill>
                  <a:prstClr val="black"/>
                </a:solidFill>
                <a:latin typeface="+mj-lt"/>
              </a:rPr>
              <a:t>spring </a:t>
            </a:r>
            <a:r>
              <a:rPr lang="en-IE" sz="2000" kern="1200" dirty="0" smtClean="0">
                <a:solidFill>
                  <a:prstClr val="black"/>
                </a:solidFill>
                <a:latin typeface="+mj-lt"/>
              </a:rPr>
              <a:t>DM production on farms nationwide</a:t>
            </a:r>
          </a:p>
          <a:p>
            <a:pPr>
              <a:lnSpc>
                <a:spcPct val="150000"/>
              </a:lnSpc>
              <a:spcAft>
                <a:spcPts val="1000"/>
              </a:spcAft>
              <a:buFont typeface="Symbol"/>
              <a:buChar char=""/>
              <a:defRPr/>
            </a:pPr>
            <a:r>
              <a:rPr lang="en-IE" sz="2000" b="1" kern="1200" dirty="0" smtClean="0">
                <a:solidFill>
                  <a:prstClr val="black"/>
                </a:solidFill>
                <a:latin typeface="+mj-lt"/>
              </a:rPr>
              <a:t>Average farm cover </a:t>
            </a:r>
            <a:r>
              <a:rPr lang="en-IE" sz="2000" kern="1200" dirty="0" smtClean="0">
                <a:solidFill>
                  <a:prstClr val="black"/>
                </a:solidFill>
                <a:latin typeface="+mj-lt"/>
              </a:rPr>
              <a:t>at closing and at the </a:t>
            </a:r>
            <a:r>
              <a:rPr lang="en-IE" sz="2000" b="1" kern="1200" dirty="0" smtClean="0">
                <a:solidFill>
                  <a:prstClr val="black"/>
                </a:solidFill>
                <a:latin typeface="+mj-lt"/>
              </a:rPr>
              <a:t>start and end of the first rotation</a:t>
            </a:r>
            <a:r>
              <a:rPr lang="en-IE" sz="2000" kern="1200" dirty="0" smtClean="0">
                <a:solidFill>
                  <a:prstClr val="black"/>
                </a:solidFill>
                <a:latin typeface="+mj-lt"/>
              </a:rPr>
              <a:t> are critical targets for all grassland farms </a:t>
            </a:r>
          </a:p>
          <a:p>
            <a:pPr>
              <a:lnSpc>
                <a:spcPct val="150000"/>
              </a:lnSpc>
              <a:spcAft>
                <a:spcPts val="1000"/>
              </a:spcAft>
              <a:buFont typeface="Symbol"/>
              <a:buChar char=""/>
              <a:defRPr/>
            </a:pPr>
            <a:endParaRPr lang="en-IE" sz="3600" kern="1200" dirty="0" smtClean="0">
              <a:solidFill>
                <a:prstClr val="black"/>
              </a:solidFill>
              <a:latin typeface="+mj-lt"/>
            </a:endParaRPr>
          </a:p>
        </p:txBody>
      </p:sp>
      <p:sp>
        <p:nvSpPr>
          <p:cNvPr id="84996" name="Rectangle 5"/>
          <p:cNvSpPr>
            <a:spLocks noChangeArrowheads="1"/>
          </p:cNvSpPr>
          <p:nvPr/>
        </p:nvSpPr>
        <p:spPr bwMode="auto">
          <a:xfrm>
            <a:off x="323850" y="55134"/>
            <a:ext cx="7703518" cy="1125538"/>
          </a:xfrm>
          <a:prstGeom prst="rect">
            <a:avLst/>
          </a:prstGeom>
          <a:noFill/>
          <a:ln>
            <a:noFill/>
          </a:ln>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smtClean="0">
                <a:ln>
                  <a:noFill/>
                </a:ln>
                <a:solidFill>
                  <a:prstClr val="black"/>
                </a:solidFill>
                <a:effectLst/>
                <a:uLnTx/>
                <a:uFillTx/>
                <a:latin typeface="Calibri"/>
                <a:ea typeface="+mn-ea"/>
                <a:cs typeface="+mn-cs"/>
              </a:rPr>
              <a:t>What has PastureBase Highlighted?</a:t>
            </a:r>
            <a:endParaRPr kumimoji="0" lang="en-GB"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442031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The Netherlands</a:t>
            </a:r>
            <a:endParaRPr lang="nl-NL" dirty="0"/>
          </a:p>
        </p:txBody>
      </p:sp>
    </p:spTree>
    <p:extLst>
      <p:ext uri="{BB962C8B-B14F-4D97-AF65-F5344CB8AC3E}">
        <p14:creationId xmlns:p14="http://schemas.microsoft.com/office/powerpoint/2010/main" val="274498421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1" y="1838748"/>
            <a:ext cx="8675689" cy="1470025"/>
          </a:xfrm>
        </p:spPr>
        <p:txBody>
          <a:bodyPr/>
          <a:lstStyle/>
          <a:p>
            <a:r>
              <a:rPr lang="de-DE" sz="4400" dirty="0" smtClean="0"/>
              <a:t>Inno4Grass – Education material on </a:t>
            </a:r>
            <a:r>
              <a:rPr lang="de-DE" sz="4400" dirty="0" err="1" smtClean="0"/>
              <a:t>practical</a:t>
            </a:r>
            <a:r>
              <a:rPr lang="de-DE" sz="4400" dirty="0" smtClean="0"/>
              <a:t> </a:t>
            </a:r>
            <a:r>
              <a:rPr lang="de-DE" sz="4400" dirty="0" err="1" smtClean="0"/>
              <a:t>grassland</a:t>
            </a:r>
            <a:r>
              <a:rPr lang="de-DE" sz="4400" dirty="0" smtClean="0"/>
              <a:t> </a:t>
            </a:r>
            <a:r>
              <a:rPr lang="de-DE" sz="4400" dirty="0" err="1" smtClean="0"/>
              <a:t>management</a:t>
            </a:r>
            <a:r>
              <a:rPr lang="de-DE" sz="4400" dirty="0" smtClean="0"/>
              <a:t> </a:t>
            </a:r>
            <a:r>
              <a:rPr lang="de-DE" sz="4400" dirty="0" err="1" smtClean="0"/>
              <a:t>of</a:t>
            </a:r>
            <a:r>
              <a:rPr lang="de-DE" sz="4400" dirty="0" smtClean="0"/>
              <a:t> The Netherlands</a:t>
            </a:r>
            <a:endParaRPr lang="de-DE" sz="4400" dirty="0"/>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273" y="3628199"/>
            <a:ext cx="4459025" cy="30152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68312" y="4812663"/>
            <a:ext cx="352009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Agnes van den Pol – van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Dasselaar</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Leanne Aantjes</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003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98054" y="463308"/>
            <a:ext cx="6595473" cy="700474"/>
          </a:xfrm>
          <a:noFill/>
        </p:spPr>
        <p:txBody>
          <a:bodyPr/>
          <a:lstStyle/>
          <a:p>
            <a:r>
              <a:rPr lang="nl-NL" altLang="nl-NL" sz="2400" dirty="0" smtClean="0">
                <a:solidFill>
                  <a:schemeClr val="tx1">
                    <a:lumMod val="95000"/>
                    <a:lumOff val="5000"/>
                  </a:schemeClr>
                </a:solidFill>
              </a:rPr>
              <a:t>The Dutch </a:t>
            </a:r>
            <a:r>
              <a:rPr lang="nl-NL" altLang="nl-NL" sz="2400" dirty="0" err="1" smtClean="0">
                <a:solidFill>
                  <a:schemeClr val="tx1">
                    <a:lumMod val="95000"/>
                    <a:lumOff val="5000"/>
                  </a:schemeClr>
                </a:solidFill>
              </a:rPr>
              <a:t>dairy</a:t>
            </a:r>
            <a:r>
              <a:rPr lang="nl-NL" altLang="nl-NL" sz="2400" dirty="0" smtClean="0">
                <a:solidFill>
                  <a:schemeClr val="tx1">
                    <a:lumMod val="95000"/>
                    <a:lumOff val="5000"/>
                  </a:schemeClr>
                </a:solidFill>
              </a:rPr>
              <a:t> sector 2017</a:t>
            </a:r>
          </a:p>
        </p:txBody>
      </p:sp>
      <p:sp>
        <p:nvSpPr>
          <p:cNvPr id="19459" name="Rectangle 3"/>
          <p:cNvSpPr>
            <a:spLocks noGrp="1" noChangeArrowheads="1"/>
          </p:cNvSpPr>
          <p:nvPr>
            <p:ph type="body" idx="4294967295"/>
          </p:nvPr>
        </p:nvSpPr>
        <p:spPr>
          <a:xfrm>
            <a:off x="563418" y="1555173"/>
            <a:ext cx="8229600" cy="4038600"/>
          </a:xfrm>
          <a:prstGeom prst="rect">
            <a:avLst/>
          </a:prstGeom>
        </p:spPr>
        <p:txBody>
          <a:bodyPr/>
          <a:lstStyle/>
          <a:p>
            <a:r>
              <a:rPr lang="nl-NL" altLang="nl-NL" sz="2000" dirty="0" smtClean="0"/>
              <a:t>17.000 </a:t>
            </a:r>
            <a:r>
              <a:rPr lang="nl-NL" altLang="nl-NL" sz="2000" dirty="0" err="1" smtClean="0"/>
              <a:t>dairy</a:t>
            </a:r>
            <a:r>
              <a:rPr lang="nl-NL" altLang="nl-NL" sz="2000" dirty="0" smtClean="0"/>
              <a:t> farms</a:t>
            </a:r>
          </a:p>
          <a:p>
            <a:r>
              <a:rPr lang="nl-NL" altLang="nl-NL" sz="2000" dirty="0" err="1" smtClean="0"/>
              <a:t>Average</a:t>
            </a:r>
            <a:r>
              <a:rPr lang="nl-NL" altLang="nl-NL" sz="2000" dirty="0" smtClean="0"/>
              <a:t> </a:t>
            </a:r>
            <a:r>
              <a:rPr lang="nl-NL" altLang="nl-NL" sz="2000" dirty="0" err="1" smtClean="0"/>
              <a:t>size</a:t>
            </a:r>
            <a:r>
              <a:rPr lang="nl-NL" altLang="nl-NL" sz="2000" dirty="0" smtClean="0"/>
              <a:t> 90 </a:t>
            </a:r>
            <a:r>
              <a:rPr lang="nl-NL" altLang="nl-NL" sz="2000" dirty="0" err="1" smtClean="0"/>
              <a:t>cows</a:t>
            </a:r>
            <a:endParaRPr lang="nl-NL" altLang="nl-NL" sz="2000" dirty="0" smtClean="0"/>
          </a:p>
          <a:p>
            <a:r>
              <a:rPr lang="nl-NL" altLang="nl-NL" sz="2000" dirty="0" smtClean="0"/>
              <a:t>50 ha, 8000-8500 kg </a:t>
            </a:r>
            <a:r>
              <a:rPr lang="nl-NL" altLang="nl-NL" sz="2000" dirty="0" err="1" smtClean="0"/>
              <a:t>milk</a:t>
            </a:r>
            <a:r>
              <a:rPr lang="nl-NL" altLang="nl-NL" sz="2000" dirty="0" smtClean="0"/>
              <a:t> per </a:t>
            </a:r>
            <a:r>
              <a:rPr lang="nl-NL" altLang="nl-NL" sz="2000" dirty="0" err="1" smtClean="0"/>
              <a:t>cow</a:t>
            </a:r>
            <a:r>
              <a:rPr lang="nl-NL" altLang="nl-NL" sz="2000" dirty="0"/>
              <a:t> </a:t>
            </a:r>
            <a:r>
              <a:rPr lang="nl-NL" altLang="nl-NL" sz="2000" dirty="0" smtClean="0"/>
              <a:t>per </a:t>
            </a:r>
            <a:r>
              <a:rPr lang="nl-NL" altLang="nl-NL" sz="2000" dirty="0" err="1" smtClean="0"/>
              <a:t>year</a:t>
            </a:r>
            <a:endParaRPr lang="nl-NL" altLang="nl-NL" sz="2000" dirty="0" smtClean="0"/>
          </a:p>
          <a:p>
            <a:r>
              <a:rPr lang="nl-NL" altLang="nl-NL" sz="2000" dirty="0" smtClean="0"/>
              <a:t>11 </a:t>
            </a:r>
            <a:r>
              <a:rPr lang="nl-NL" altLang="nl-NL" sz="2000" dirty="0" err="1" smtClean="0"/>
              <a:t>billion</a:t>
            </a:r>
            <a:r>
              <a:rPr lang="nl-NL" altLang="nl-NL" sz="2000" dirty="0" smtClean="0"/>
              <a:t> kg </a:t>
            </a:r>
            <a:r>
              <a:rPr lang="nl-NL" altLang="nl-NL" sz="2000" dirty="0" err="1" smtClean="0"/>
              <a:t>milk</a:t>
            </a:r>
            <a:r>
              <a:rPr lang="nl-NL" altLang="nl-NL" sz="2000" dirty="0" smtClean="0"/>
              <a:t> </a:t>
            </a:r>
            <a:r>
              <a:rPr lang="nl-NL" altLang="nl-NL" sz="2000" dirty="0" err="1" smtClean="0"/>
              <a:t>before</a:t>
            </a:r>
            <a:r>
              <a:rPr lang="nl-NL" altLang="nl-NL" sz="2000" dirty="0" smtClean="0"/>
              <a:t> </a:t>
            </a:r>
            <a:r>
              <a:rPr lang="nl-NL" altLang="nl-NL" sz="2000" dirty="0" err="1" smtClean="0"/>
              <a:t>abolishment</a:t>
            </a:r>
            <a:r>
              <a:rPr lang="nl-NL" altLang="nl-NL" sz="2000" dirty="0" smtClean="0"/>
              <a:t> quota</a:t>
            </a:r>
          </a:p>
          <a:p>
            <a:r>
              <a:rPr lang="nl-NL" altLang="nl-NL" sz="2000" dirty="0" smtClean="0"/>
              <a:t>80% </a:t>
            </a:r>
            <a:r>
              <a:rPr lang="nl-NL" altLang="nl-NL" sz="2000" dirty="0" err="1" smtClean="0"/>
              <a:t>FrieslandCampina</a:t>
            </a:r>
            <a:endParaRPr lang="nl-NL" altLang="nl-NL" sz="2000" dirty="0" smtClean="0"/>
          </a:p>
          <a:p>
            <a:r>
              <a:rPr lang="nl-NL" altLang="nl-NL" sz="2000" dirty="0" smtClean="0"/>
              <a:t>1.900.000 ha </a:t>
            </a:r>
            <a:r>
              <a:rPr lang="nl-NL" altLang="nl-NL" sz="2000" dirty="0" err="1" smtClean="0"/>
              <a:t>agricultural</a:t>
            </a:r>
            <a:r>
              <a:rPr lang="nl-NL" altLang="nl-NL" sz="2000" dirty="0" smtClean="0"/>
              <a:t> area</a:t>
            </a:r>
          </a:p>
          <a:p>
            <a:r>
              <a:rPr lang="nl-NL" altLang="nl-NL" sz="2000" dirty="0" smtClean="0"/>
              <a:t>1.000.000 ha </a:t>
            </a:r>
            <a:r>
              <a:rPr lang="nl-NL" altLang="nl-NL" sz="2000" dirty="0" err="1" smtClean="0"/>
              <a:t>grassland</a:t>
            </a:r>
            <a:endParaRPr lang="nl-NL" altLang="nl-NL" sz="2000" dirty="0" smtClean="0"/>
          </a:p>
          <a:p>
            <a:r>
              <a:rPr lang="nl-NL" altLang="nl-NL" sz="2000" dirty="0" smtClean="0"/>
              <a:t>250.000 ha </a:t>
            </a:r>
            <a:r>
              <a:rPr lang="nl-NL" altLang="nl-NL" sz="2000" dirty="0" err="1" smtClean="0"/>
              <a:t>silage</a:t>
            </a:r>
            <a:r>
              <a:rPr lang="nl-NL" altLang="nl-NL" sz="2000" dirty="0" smtClean="0"/>
              <a:t> </a:t>
            </a:r>
            <a:r>
              <a:rPr lang="nl-NL" altLang="nl-NL" sz="2000" dirty="0" err="1" smtClean="0"/>
              <a:t>maize</a:t>
            </a:r>
            <a:endParaRPr lang="nl-NL" altLang="nl-NL" sz="2000" dirty="0" smtClean="0"/>
          </a:p>
          <a:p>
            <a:r>
              <a:rPr lang="nl-NL" altLang="nl-NL" sz="2000" dirty="0" smtClean="0"/>
              <a:t>Large area </a:t>
            </a:r>
            <a:r>
              <a:rPr lang="nl-NL" altLang="nl-NL" sz="2000" dirty="0" err="1" smtClean="0"/>
              <a:t>for</a:t>
            </a:r>
            <a:r>
              <a:rPr lang="nl-NL" altLang="nl-NL" sz="2000" dirty="0" smtClean="0"/>
              <a:t> </a:t>
            </a:r>
            <a:r>
              <a:rPr lang="nl-NL" altLang="nl-NL" sz="2000" dirty="0" err="1" smtClean="0"/>
              <a:t>dairy</a:t>
            </a:r>
            <a:r>
              <a:rPr lang="nl-NL" altLang="nl-NL" sz="2000" dirty="0" smtClean="0"/>
              <a:t> </a:t>
            </a:r>
            <a:r>
              <a:rPr lang="nl-NL" altLang="nl-NL" sz="2000" dirty="0" err="1" smtClean="0"/>
              <a:t>farming</a:t>
            </a:r>
            <a:endParaRPr lang="nl-NL" altLang="nl-NL" sz="2000" dirty="0" smtClean="0"/>
          </a:p>
          <a:p>
            <a:endParaRPr lang="nl-NL" altLang="nl-NL" dirty="0" smtClean="0"/>
          </a:p>
        </p:txBody>
      </p:sp>
      <p:pic>
        <p:nvPicPr>
          <p:cNvPr id="19460" name="Picture 4" descr="Koeien buiten AGnes IMG_2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3197" y="3574473"/>
            <a:ext cx="4553447" cy="30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4065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59" y="1059847"/>
            <a:ext cx="7866180" cy="51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940152" y="757135"/>
            <a:ext cx="1324402" cy="302712"/>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Verdana" pitchFamily="34" charset="0"/>
                <a:ea typeface="+mn-ea"/>
                <a:cs typeface="+mn-cs"/>
              </a:rPr>
              <a:t>Source: CBS</a:t>
            </a:r>
            <a:endParaRPr kumimoji="0" lang="nl-NL" sz="1400" b="0" i="0" u="none" strike="noStrike" kern="1200" cap="none" spc="0" normalizeH="0" baseline="0" noProof="0" dirty="0" err="1" smtClean="0">
              <a:ln>
                <a:noFill/>
              </a:ln>
              <a:solidFill>
                <a:prstClr val="black"/>
              </a:solidFill>
              <a:effectLst/>
              <a:uLnTx/>
              <a:uFillTx/>
              <a:latin typeface="Verdana" pitchFamily="34" charset="0"/>
              <a:ea typeface="+mn-ea"/>
              <a:cs typeface="+mn-cs"/>
            </a:endParaRPr>
          </a:p>
        </p:txBody>
      </p:sp>
      <p:sp>
        <p:nvSpPr>
          <p:cNvPr id="3" name="Rechthoek 2"/>
          <p:cNvSpPr/>
          <p:nvPr/>
        </p:nvSpPr>
        <p:spPr>
          <a:xfrm>
            <a:off x="446859" y="335649"/>
            <a:ext cx="203530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Developments</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486745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399302" y="626968"/>
            <a:ext cx="8521188" cy="4089600"/>
          </a:xfrm>
        </p:spPr>
        <p:txBody>
          <a:bodyPr/>
          <a:lstStyle/>
          <a:p>
            <a:pPr marL="0" indent="0">
              <a:buNone/>
            </a:pPr>
            <a:r>
              <a:rPr lang="en-US" sz="2000" b="1" dirty="0" smtClean="0"/>
              <a:t>In 50 years</a:t>
            </a:r>
          </a:p>
          <a:p>
            <a:pPr>
              <a:buFont typeface="Arial" panose="020B0604020202020204" pitchFamily="34" charset="0"/>
              <a:buChar char="•"/>
            </a:pPr>
            <a:r>
              <a:rPr lang="en-US" sz="2000" dirty="0" smtClean="0"/>
              <a:t>Average </a:t>
            </a:r>
            <a:r>
              <a:rPr lang="en-US" sz="2000" dirty="0"/>
              <a:t>number of dairy cows per farm increased ten-fold, to about </a:t>
            </a:r>
            <a:r>
              <a:rPr lang="en-US" sz="2000" dirty="0" smtClean="0"/>
              <a:t>85</a:t>
            </a:r>
          </a:p>
          <a:p>
            <a:pPr>
              <a:buFont typeface="Arial" panose="020B0604020202020204" pitchFamily="34" charset="0"/>
              <a:buChar char="•"/>
            </a:pPr>
            <a:r>
              <a:rPr lang="en-US" sz="2000" dirty="0" smtClean="0"/>
              <a:t>Average </a:t>
            </a:r>
            <a:r>
              <a:rPr lang="en-US" sz="2000" dirty="0"/>
              <a:t>milk production per cow doubled to somewhat more than 8,000 </a:t>
            </a:r>
            <a:r>
              <a:rPr lang="en-US" sz="2000" dirty="0" smtClean="0"/>
              <a:t>kg</a:t>
            </a:r>
          </a:p>
          <a:p>
            <a:pPr>
              <a:buFont typeface="Arial" panose="020B0604020202020204" pitchFamily="34" charset="0"/>
              <a:buChar char="•"/>
            </a:pPr>
            <a:r>
              <a:rPr lang="en-US" sz="2000" dirty="0" smtClean="0"/>
              <a:t>The </a:t>
            </a:r>
            <a:r>
              <a:rPr lang="en-US" sz="2000" dirty="0"/>
              <a:t>milk production per ha trebled to about 15,000 kg </a:t>
            </a:r>
            <a:r>
              <a:rPr lang="en-US" sz="2000" dirty="0" smtClean="0"/>
              <a:t>ha</a:t>
            </a:r>
            <a:r>
              <a:rPr lang="en-US" sz="2000" baseline="30000" dirty="0" smtClean="0"/>
              <a:t>-1</a:t>
            </a:r>
          </a:p>
          <a:p>
            <a:pPr>
              <a:buFont typeface="Arial" panose="020B0604020202020204" pitchFamily="34" charset="0"/>
              <a:buChar char="•"/>
            </a:pPr>
            <a:r>
              <a:rPr lang="en-US" sz="2000" dirty="0" smtClean="0"/>
              <a:t>A ten-fold </a:t>
            </a:r>
            <a:r>
              <a:rPr lang="en-US" sz="2000" dirty="0"/>
              <a:t>reduction in the number of dairy farms to about 18,000. </a:t>
            </a:r>
            <a:endParaRPr lang="en-US" sz="2000" dirty="0" smtClean="0"/>
          </a:p>
          <a:p>
            <a:pPr marL="982663" lvl="1" indent="-285750">
              <a:buFont typeface="Arial" panose="020B0604020202020204" pitchFamily="34" charset="0"/>
              <a:buChar char="•"/>
            </a:pPr>
            <a:r>
              <a:rPr lang="en-US" sz="2000" i="1" dirty="0" smtClean="0"/>
              <a:t>Van Dijk, Schukking, Van der Berg, 2015. Grassland Science in Europe 20: 12-20.</a:t>
            </a:r>
          </a:p>
          <a:p>
            <a:pPr marL="0" lvl="0" indent="0">
              <a:buNone/>
            </a:pPr>
            <a:endParaRPr lang="en-US" sz="2000" dirty="0" smtClean="0"/>
          </a:p>
          <a:p>
            <a:pPr marL="0" lvl="0" indent="0">
              <a:buNone/>
            </a:pPr>
            <a:r>
              <a:rPr lang="en-US" sz="2000" b="1" dirty="0" smtClean="0"/>
              <a:t>Some </a:t>
            </a:r>
            <a:r>
              <a:rPr lang="en-US" sz="2000" b="1" dirty="0"/>
              <a:t>characteristics of the Dutch dairy </a:t>
            </a:r>
            <a:r>
              <a:rPr lang="en-US" sz="2000" b="1" dirty="0" smtClean="0"/>
              <a:t>sector</a:t>
            </a:r>
          </a:p>
          <a:p>
            <a:pPr lvl="0">
              <a:buFont typeface="Arial" panose="020B0604020202020204" pitchFamily="34" charset="0"/>
              <a:buChar char="•"/>
            </a:pPr>
            <a:r>
              <a:rPr lang="en-US" sz="2000" dirty="0" smtClean="0"/>
              <a:t>Regional </a:t>
            </a:r>
            <a:r>
              <a:rPr lang="en-US" sz="2000" dirty="0"/>
              <a:t>differences in soil </a:t>
            </a:r>
            <a:r>
              <a:rPr lang="en-US" sz="2000" dirty="0" smtClean="0"/>
              <a:t>quality</a:t>
            </a:r>
          </a:p>
          <a:p>
            <a:pPr lvl="0">
              <a:buFont typeface="Arial" panose="020B0604020202020204" pitchFamily="34" charset="0"/>
              <a:buChar char="•"/>
            </a:pPr>
            <a:r>
              <a:rPr lang="en-US" sz="2000" dirty="0" smtClean="0"/>
              <a:t>60</a:t>
            </a:r>
            <a:r>
              <a:rPr lang="en-US" sz="2000" dirty="0"/>
              <a:t>% of NL below sea level (-1 to -</a:t>
            </a:r>
            <a:r>
              <a:rPr lang="en-US" sz="2000" dirty="0" smtClean="0"/>
              <a:t>7m)</a:t>
            </a:r>
          </a:p>
          <a:p>
            <a:pPr lvl="0">
              <a:buFont typeface="Arial" panose="020B0604020202020204" pitchFamily="34" charset="0"/>
              <a:buChar char="•"/>
            </a:pPr>
            <a:r>
              <a:rPr lang="en-US" sz="2000" dirty="0" smtClean="0"/>
              <a:t>Areas </a:t>
            </a:r>
            <a:r>
              <a:rPr lang="en-US" sz="2000" dirty="0"/>
              <a:t>above sea level originally mostly poor sandy soils, </a:t>
            </a:r>
            <a:r>
              <a:rPr lang="en-US" sz="2000" dirty="0" err="1"/>
              <a:t>fertilisation</a:t>
            </a:r>
            <a:r>
              <a:rPr lang="en-US" sz="2000" dirty="0"/>
              <a:t> increased soil mineral </a:t>
            </a:r>
            <a:r>
              <a:rPr lang="en-US" sz="2000" dirty="0" smtClean="0"/>
              <a:t>content</a:t>
            </a:r>
          </a:p>
          <a:p>
            <a:pPr lvl="0">
              <a:buFont typeface="Arial" panose="020B0604020202020204" pitchFamily="34" charset="0"/>
              <a:buChar char="•"/>
            </a:pPr>
            <a:r>
              <a:rPr lang="en-US" sz="2000" dirty="0" smtClean="0"/>
              <a:t>Average </a:t>
            </a:r>
            <a:r>
              <a:rPr lang="en-US" sz="2000" dirty="0"/>
              <a:t>net yield of grasslands 9 – 11 </a:t>
            </a:r>
            <a:r>
              <a:rPr lang="en-US" sz="2000" dirty="0" err="1"/>
              <a:t>tonnes</a:t>
            </a:r>
            <a:r>
              <a:rPr lang="en-US" sz="2000" dirty="0"/>
              <a:t> DM </a:t>
            </a:r>
            <a:r>
              <a:rPr lang="en-US" sz="2000" dirty="0" smtClean="0"/>
              <a:t>yr</a:t>
            </a:r>
            <a:r>
              <a:rPr lang="en-US" sz="2000" baseline="30000" dirty="0" smtClean="0"/>
              <a:t>-1</a:t>
            </a:r>
          </a:p>
          <a:p>
            <a:pPr lvl="0">
              <a:buFont typeface="Arial" panose="020B0604020202020204" pitchFamily="34" charset="0"/>
              <a:buChar char="•"/>
            </a:pPr>
            <a:r>
              <a:rPr lang="en-US" sz="2000" dirty="0" smtClean="0"/>
              <a:t>Rations </a:t>
            </a:r>
            <a:r>
              <a:rPr lang="en-US" sz="2000" dirty="0" err="1"/>
              <a:t>characterised</a:t>
            </a:r>
            <a:r>
              <a:rPr lang="en-US" sz="2000" dirty="0"/>
              <a:t> by relatively large amounts of supplementation, mainly maize silage, grass silage and concentrates</a:t>
            </a:r>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smtClean="0"/>
          </a:p>
          <a:p>
            <a:pPr marL="696913" lvl="1" indent="0">
              <a:buNone/>
            </a:pPr>
            <a:endParaRPr lang="en-US" i="1" dirty="0"/>
          </a:p>
          <a:p>
            <a:pPr marL="696913" lvl="1" indent="0">
              <a:buNone/>
            </a:pPr>
            <a:r>
              <a:rPr lang="en-US" sz="1800" i="1" dirty="0" smtClean="0"/>
              <a:t> </a:t>
            </a:r>
          </a:p>
        </p:txBody>
      </p:sp>
    </p:spTree>
    <p:extLst>
      <p:ext uri="{BB962C8B-B14F-4D97-AF65-F5344CB8AC3E}">
        <p14:creationId xmlns:p14="http://schemas.microsoft.com/office/powerpoint/2010/main" val="716431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l"/>
            <a:r>
              <a:rPr lang="nl-NL" sz="2800" dirty="0" smtClean="0">
                <a:solidFill>
                  <a:schemeClr val="tx1"/>
                </a:solidFill>
              </a:rPr>
              <a:t>Trends </a:t>
            </a:r>
            <a:r>
              <a:rPr lang="nl-NL" sz="2800" dirty="0" err="1" smtClean="0">
                <a:solidFill>
                  <a:schemeClr val="tx1"/>
                </a:solidFill>
              </a:rPr>
              <a:t>about</a:t>
            </a:r>
            <a:r>
              <a:rPr lang="nl-NL" sz="2800" dirty="0" smtClean="0">
                <a:solidFill>
                  <a:schemeClr val="tx1"/>
                </a:solidFill>
              </a:rPr>
              <a:t> </a:t>
            </a:r>
            <a:r>
              <a:rPr lang="nl-NL" sz="2800" dirty="0" err="1" smtClean="0">
                <a:solidFill>
                  <a:schemeClr val="tx1"/>
                </a:solidFill>
              </a:rPr>
              <a:t>grazing</a:t>
            </a:r>
            <a:r>
              <a:rPr lang="nl-NL" sz="2800" dirty="0" smtClean="0">
                <a:solidFill>
                  <a:schemeClr val="tx1"/>
                </a:solidFill>
              </a:rPr>
              <a:t> in </a:t>
            </a:r>
            <a:r>
              <a:rPr lang="nl-NL" sz="2800" dirty="0" err="1" smtClean="0">
                <a:solidFill>
                  <a:schemeClr val="tx1"/>
                </a:solidFill>
              </a:rPr>
              <a:t>the</a:t>
            </a:r>
            <a:r>
              <a:rPr lang="nl-NL" sz="2800" dirty="0" smtClean="0">
                <a:solidFill>
                  <a:schemeClr val="tx1"/>
                </a:solidFill>
              </a:rPr>
              <a:t> Netherlands</a:t>
            </a:r>
            <a:endParaRPr lang="nl-NL" sz="2800" dirty="0">
              <a:solidFill>
                <a:schemeClr val="tx1"/>
              </a:solidFill>
            </a:endParaRPr>
          </a:p>
        </p:txBody>
      </p:sp>
      <p:sp>
        <p:nvSpPr>
          <p:cNvPr id="10" name="Tijdelijke aanduiding voor tekst 9"/>
          <p:cNvSpPr>
            <a:spLocks noGrp="1"/>
          </p:cNvSpPr>
          <p:nvPr>
            <p:ph type="body" sz="quarter" idx="10"/>
          </p:nvPr>
        </p:nvSpPr>
        <p:spPr>
          <a:xfrm>
            <a:off x="452447" y="1262594"/>
            <a:ext cx="8521188" cy="4089600"/>
          </a:xfrm>
        </p:spPr>
        <p:txBody>
          <a:bodyPr/>
          <a:lstStyle/>
          <a:p>
            <a:r>
              <a:rPr lang="en-US" sz="2000" dirty="0" smtClean="0"/>
              <a:t>Less </a:t>
            </a:r>
            <a:r>
              <a:rPr lang="en-US" sz="2000" dirty="0"/>
              <a:t>grazing (90% of dairy cows in 2001, 70% in 2013, 65% in 2016, 68% in 2017)</a:t>
            </a:r>
          </a:p>
          <a:p>
            <a:r>
              <a:rPr lang="en-US" sz="2000" dirty="0"/>
              <a:t>Less hours per day grazing</a:t>
            </a:r>
          </a:p>
          <a:p>
            <a:r>
              <a:rPr lang="en-US" sz="2000" dirty="0"/>
              <a:t>Mainly rotational grazing, continuous stocking is increasing</a:t>
            </a:r>
          </a:p>
          <a:p>
            <a:r>
              <a:rPr lang="en-US" sz="2000" dirty="0"/>
              <a:t>Less grazing in south and east</a:t>
            </a:r>
          </a:p>
          <a:p>
            <a:r>
              <a:rPr lang="en-US" sz="2000" dirty="0" err="1"/>
              <a:t>Convenant</a:t>
            </a:r>
            <a:r>
              <a:rPr lang="en-US" sz="2000" dirty="0"/>
              <a:t> </a:t>
            </a:r>
            <a:r>
              <a:rPr lang="en-US" sz="2000" dirty="0" err="1"/>
              <a:t>Weidegang</a:t>
            </a:r>
            <a:r>
              <a:rPr lang="en-US" sz="2000" dirty="0"/>
              <a:t> (Treaty Grazing)</a:t>
            </a:r>
          </a:p>
          <a:p>
            <a:r>
              <a:rPr lang="en-US" sz="2000" dirty="0"/>
              <a:t>Grazing premium</a:t>
            </a:r>
          </a:p>
          <a:p>
            <a:r>
              <a:rPr lang="en-US" sz="2000" dirty="0"/>
              <a:t>Grazing more prominent in education and science</a:t>
            </a:r>
          </a:p>
          <a:p>
            <a:r>
              <a:rPr lang="en-US" sz="2000" dirty="0"/>
              <a:t>Social issue</a:t>
            </a:r>
          </a:p>
          <a:p>
            <a:endParaRPr lang="en-US" sz="2000" dirty="0"/>
          </a:p>
          <a:p>
            <a:pPr marL="0" indent="0">
              <a:buNone/>
            </a:pPr>
            <a:r>
              <a:rPr lang="en-US" sz="2000" b="1" u="sng" dirty="0"/>
              <a:t>Political Parties proposed an obligation to graze</a:t>
            </a:r>
          </a:p>
          <a:p>
            <a:pPr lvl="1">
              <a:buFont typeface="Arial" panose="020B0604020202020204" pitchFamily="34" charset="0"/>
              <a:buChar char="•"/>
            </a:pPr>
            <a:r>
              <a:rPr lang="en-US" sz="2000" dirty="0"/>
              <a:t>Proposal got a majority</a:t>
            </a:r>
          </a:p>
          <a:p>
            <a:r>
              <a:rPr lang="en-US" sz="2000" dirty="0"/>
              <a:t>New government recently decided not to translate this into legislation (till 2020)</a:t>
            </a:r>
          </a:p>
          <a:p>
            <a:endParaRPr lang="nl-NL" dirty="0"/>
          </a:p>
        </p:txBody>
      </p:sp>
      <p:sp>
        <p:nvSpPr>
          <p:cNvPr id="3" name="Tijdelijke aanduiding voor inhoud 2"/>
          <p:cNvSpPr>
            <a:spLocks noGrp="1"/>
          </p:cNvSpPr>
          <p:nvPr>
            <p:ph idx="4294967295"/>
          </p:nvPr>
        </p:nvSpPr>
        <p:spPr/>
        <p:txBody>
          <a:bodyPr/>
          <a:lstStyle/>
          <a:p>
            <a:endParaRPr lang="en-GB" sz="2000" dirty="0" smtClean="0"/>
          </a:p>
          <a:p>
            <a:endParaRPr lang="en-GB" sz="2000" dirty="0" smtClean="0"/>
          </a:p>
          <a:p>
            <a:endParaRPr lang="en-GB" sz="2000" dirty="0" smtClean="0"/>
          </a:p>
          <a:p>
            <a:pPr marL="0" indent="0">
              <a:buNone/>
            </a:pPr>
            <a:r>
              <a:rPr lang="en-GB" sz="2000" b="1" dirty="0" smtClean="0"/>
              <a:t>  </a:t>
            </a:r>
            <a:endParaRPr lang="en-GB" sz="2000" dirty="0" smtClean="0"/>
          </a:p>
          <a:p>
            <a:endParaRPr lang="en-GB" sz="2000" dirty="0" smtClean="0"/>
          </a:p>
          <a:p>
            <a:endParaRPr lang="en-GB" sz="20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8159" y="2780928"/>
            <a:ext cx="1938297" cy="239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87869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smtClean="0">
                <a:solidFill>
                  <a:schemeClr val="tx1"/>
                </a:solidFill>
              </a:rPr>
              <a:t>Grazing = Societal issue?</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r>
              <a:rPr lang="en-US" sz="2000" dirty="0"/>
              <a:t>In the Netherlands: yes!</a:t>
            </a:r>
          </a:p>
          <a:p>
            <a:r>
              <a:rPr lang="en-US" sz="2000" dirty="0"/>
              <a:t>Cultural heritage, animal welfare</a:t>
            </a:r>
          </a:p>
          <a:p>
            <a:endParaRPr lang="en-US" sz="2000" dirty="0"/>
          </a:p>
          <a:p>
            <a:endParaRPr lang="en-US" sz="2000" dirty="0"/>
          </a:p>
          <a:p>
            <a:r>
              <a:rPr lang="en-US" sz="2000" dirty="0"/>
              <a:t>Started around 2000</a:t>
            </a:r>
          </a:p>
          <a:p>
            <a:r>
              <a:rPr lang="en-US" sz="2000" dirty="0"/>
              <a:t>2012: “</a:t>
            </a:r>
            <a:r>
              <a:rPr lang="en-US" sz="2000" dirty="0" err="1"/>
              <a:t>Convenant</a:t>
            </a:r>
            <a:r>
              <a:rPr lang="en-US" sz="2000" dirty="0"/>
              <a:t> </a:t>
            </a:r>
            <a:r>
              <a:rPr lang="en-US" sz="2000" dirty="0" err="1"/>
              <a:t>Weidegang</a:t>
            </a:r>
            <a:r>
              <a:rPr lang="en-US" sz="2000" dirty="0"/>
              <a:t>” (“Grazing </a:t>
            </a:r>
            <a:r>
              <a:rPr lang="en-US" sz="2000" dirty="0" err="1"/>
              <a:t>Convenant</a:t>
            </a:r>
            <a:r>
              <a:rPr lang="en-US" sz="2000" dirty="0"/>
              <a:t>”)</a:t>
            </a:r>
          </a:p>
          <a:p>
            <a:r>
              <a:rPr lang="en-US" sz="2000" dirty="0"/>
              <a:t>Aim: stable number of grazing cows</a:t>
            </a:r>
          </a:p>
          <a:p>
            <a:r>
              <a:rPr lang="en-US" sz="2000" dirty="0"/>
              <a:t>~ 75 parties signed the Treaty by now</a:t>
            </a:r>
          </a:p>
          <a:p>
            <a:endParaRPr lang="nl-NL" sz="2000" dirty="0"/>
          </a:p>
        </p:txBody>
      </p:sp>
      <p:pic>
        <p:nvPicPr>
          <p:cNvPr id="245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96580" y="0"/>
            <a:ext cx="233480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92918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smtClean="0">
                <a:solidFill>
                  <a:schemeClr val="tx1"/>
                </a:solidFill>
              </a:rPr>
              <a:t>18 </a:t>
            </a:r>
            <a:r>
              <a:rPr lang="nl-NL" sz="3200" b="1" dirty="0" err="1" smtClean="0">
                <a:solidFill>
                  <a:schemeClr val="tx1"/>
                </a:solidFill>
              </a:rPr>
              <a:t>June</a:t>
            </a:r>
            <a:r>
              <a:rPr lang="nl-NL" sz="3200" b="1" dirty="0" smtClean="0">
                <a:solidFill>
                  <a:schemeClr val="tx1"/>
                </a:solidFill>
              </a:rPr>
              <a:t> 2012 – Convenant Weidegang</a:t>
            </a:r>
            <a:br>
              <a:rPr lang="nl-NL" sz="3200" b="1" dirty="0" smtClean="0">
                <a:solidFill>
                  <a:schemeClr val="tx1"/>
                </a:solidFill>
              </a:rPr>
            </a:br>
            <a:r>
              <a:rPr lang="nl-NL" sz="3200" b="1" dirty="0" smtClean="0">
                <a:solidFill>
                  <a:schemeClr val="tx1"/>
                </a:solidFill>
              </a:rPr>
              <a:t> </a:t>
            </a:r>
            <a:r>
              <a:rPr lang="en-GB" sz="3200" b="1" dirty="0" smtClean="0">
                <a:solidFill>
                  <a:schemeClr val="tx1"/>
                </a:solidFill>
              </a:rPr>
              <a:t>“Grazing </a:t>
            </a:r>
            <a:r>
              <a:rPr lang="en-GB" sz="3200" b="1" dirty="0" err="1" smtClean="0">
                <a:solidFill>
                  <a:schemeClr val="tx1"/>
                </a:solidFill>
              </a:rPr>
              <a:t>convenant</a:t>
            </a:r>
            <a:r>
              <a:rPr lang="en-GB" sz="3200" dirty="0" smtClean="0">
                <a:solidFill>
                  <a:schemeClr val="tx1"/>
                </a:solidFill>
              </a:rPr>
              <a:t>”</a:t>
            </a:r>
            <a:endParaRPr lang="nl-NL" sz="3200" dirty="0">
              <a:solidFill>
                <a:schemeClr val="tx1"/>
              </a:solidFill>
            </a:endParaRPr>
          </a:p>
        </p:txBody>
      </p:sp>
      <p:sp>
        <p:nvSpPr>
          <p:cNvPr id="3" name="Tijdelijke aanduiding voor tekst 2"/>
          <p:cNvSpPr>
            <a:spLocks noGrp="1"/>
          </p:cNvSpPr>
          <p:nvPr>
            <p:ph type="body" sz="quarter" idx="10"/>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33788" y="6488668"/>
            <a:ext cx="3031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Source: Duurzame Zuivelketen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3505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1|5.7"/>
</p:tagLst>
</file>

<file path=ppt/tags/tag2.xml><?xml version="1.0" encoding="utf-8"?>
<p:tagLst xmlns:a="http://schemas.openxmlformats.org/drawingml/2006/main" xmlns:r="http://schemas.openxmlformats.org/officeDocument/2006/relationships" xmlns:p="http://schemas.openxmlformats.org/presentationml/2006/main">
  <p:tag name="TIMING" val="|3.6|0.9|2.9|1.4|2.9|0.8|2.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2149</TotalTime>
  <Words>18478</Words>
  <Application>Microsoft Office PowerPoint</Application>
  <PresentationFormat>Diavoorstelling (4:3)</PresentationFormat>
  <Paragraphs>3458</Paragraphs>
  <Slides>383</Slides>
  <Notes>91</Notes>
  <HiddenSlides>0</HiddenSlides>
  <MMClips>0</MMClips>
  <ScaleCrop>false</ScaleCrop>
  <HeadingPairs>
    <vt:vector size="8" baseType="variant">
      <vt:variant>
        <vt:lpstr>Gebruikte lettertypen</vt:lpstr>
      </vt:variant>
      <vt:variant>
        <vt:i4>19</vt:i4>
      </vt:variant>
      <vt:variant>
        <vt:lpstr>Thema</vt:lpstr>
      </vt:variant>
      <vt:variant>
        <vt:i4>14</vt:i4>
      </vt:variant>
      <vt:variant>
        <vt:lpstr>Ingesloten OLE-bronprogramma's</vt:lpstr>
      </vt:variant>
      <vt:variant>
        <vt:i4>6</vt:i4>
      </vt:variant>
      <vt:variant>
        <vt:lpstr>Diatitels</vt:lpstr>
      </vt:variant>
      <vt:variant>
        <vt:i4>383</vt:i4>
      </vt:variant>
    </vt:vector>
  </HeadingPairs>
  <TitlesOfParts>
    <vt:vector size="422" baseType="lpstr">
      <vt:lpstr>Microsoft YaHei</vt:lpstr>
      <vt:lpstr>MS PGothic</vt:lpstr>
      <vt:lpstr>MS PGothic</vt:lpstr>
      <vt:lpstr>SimSun</vt:lpstr>
      <vt:lpstr>Arial</vt:lpstr>
      <vt:lpstr>Arial Narrow</vt:lpstr>
      <vt:lpstr>Calibri</vt:lpstr>
      <vt:lpstr>Comic Sans MS</vt:lpstr>
      <vt:lpstr>Georgia</vt:lpstr>
      <vt:lpstr>Monotype Sorts</vt:lpstr>
      <vt:lpstr>News Gothic</vt:lpstr>
      <vt:lpstr>Symbol</vt:lpstr>
      <vt:lpstr>Tahoma</vt:lpstr>
      <vt:lpstr>Times</vt:lpstr>
      <vt:lpstr>Times New Roman</vt:lpstr>
      <vt:lpstr>Trebuchet MS</vt:lpstr>
      <vt:lpstr>Verdana</vt:lpstr>
      <vt:lpstr>Wingdings</vt:lpstr>
      <vt:lpstr>ヒラギノ角ゴ Pro W3</vt:lpstr>
      <vt:lpstr>COVER</vt:lpstr>
      <vt:lpstr>CONTENT</vt:lpstr>
      <vt:lpstr>NEW CHAPTER</vt:lpstr>
      <vt:lpstr>BACK COVER</vt:lpstr>
      <vt:lpstr>1_COVER</vt:lpstr>
      <vt:lpstr>1_CONTENT</vt:lpstr>
      <vt:lpstr>1_NEW CHAPTER</vt:lpstr>
      <vt:lpstr>2_CONTENT</vt:lpstr>
      <vt:lpstr>1_BACK COVER</vt:lpstr>
      <vt:lpstr>2_NEW CHAPTER</vt:lpstr>
      <vt:lpstr>3_CONTENT</vt:lpstr>
      <vt:lpstr>4_CONTENT</vt:lpstr>
      <vt:lpstr>5_CONTENT</vt:lpstr>
      <vt:lpstr>Inno4Grass</vt:lpstr>
      <vt:lpstr>Diagram</vt:lpstr>
      <vt:lpstr>Microsoft Excel-grafiek</vt:lpstr>
      <vt:lpstr>Chart</vt:lpstr>
      <vt:lpstr>Worksheet</vt:lpstr>
      <vt:lpstr>Feuille de calcul</vt:lpstr>
      <vt:lpstr>Document</vt:lpstr>
      <vt:lpstr>Shared Innovation Space for Sustainable Productivity of Grasslands in Europe  Project Acronym: Inno4Grass Project Number: 727368  Deliverable 5.3. Power point presentations available for young farmers and advisors  Responsible partner: TEAGASC (WP leader)  Task leader and lead editor: AERES (Eds)  Contributors: AERES, GLZ, TEAGASC, WR, RHEA, IDELE, APCA, LWK, UGOE, TRAME, AWE, SLU, NLTO, CNR, PULS, WIR, AIA, LRC  Submission date: 28 February 2019 </vt:lpstr>
      <vt:lpstr>Inno4Grass – Education material on practical grassland management in 8 European countries</vt:lpstr>
      <vt:lpstr>Table of contents   </vt:lpstr>
      <vt:lpstr>PowerPoint-presentatie</vt:lpstr>
      <vt:lpstr>Characteristics of grassland production and utilisation in Sweden</vt:lpstr>
      <vt:lpstr>PowerPoint-presentatie</vt:lpstr>
      <vt:lpstr>Land use in Sweden</vt:lpstr>
      <vt:lpstr>Number of dairy farms in Sweden, 1990-2017</vt:lpstr>
      <vt:lpstr>PowerPoint-presentatie</vt:lpstr>
      <vt:lpstr>PowerPoint-presentatie</vt:lpstr>
      <vt:lpstr>High intake is totally dependent on high-quality forage – grass/clover dominates </vt:lpstr>
      <vt:lpstr>Date of harvest has a ‘turbo’ effect on forage quality due to higher intake of early harvested forage</vt:lpstr>
      <vt:lpstr>Excellent silage for dairy cows</vt:lpstr>
      <vt:lpstr>PowerPoint-presentatie</vt:lpstr>
      <vt:lpstr>Daily feed data intake and animal performance data. Early cut at booting stage and late cut 10 days later</vt:lpstr>
      <vt:lpstr>Silo systems in Sweden Expressed as % of total quantity of silage</vt:lpstr>
      <vt:lpstr>Silo systems</vt:lpstr>
      <vt:lpstr>In Sweden, wrapping is the most common silo system for silage from grassland   </vt:lpstr>
      <vt:lpstr>Recent research on dry matter losses from different silo systems</vt:lpstr>
      <vt:lpstr>Recent research indicates lower losses from wrapped forage than from large silos and surprising results about filling speed of bunker silos</vt:lpstr>
      <vt:lpstr>Dry matter losses from different silo systems</vt:lpstr>
      <vt:lpstr>Area of semi-natural grassland and grazed temporary grassland in Sweden, 2017 (ha)</vt:lpstr>
      <vt:lpstr>Temporary grassland is best suited for dairy cows (e.g. Swedish Red breed and Swedish Holstein) and heavy beef breeds (e.g. Charolais) </vt:lpstr>
      <vt:lpstr>Semi-natural permanent pastures in Sweden are best suited for lighter beef breeds, recruitment heifers, horses and sheep</vt:lpstr>
      <vt:lpstr>Swedish legislation requires pasturing during summer</vt:lpstr>
      <vt:lpstr>Grazing systems and pasture use  1. Dairy cows</vt:lpstr>
      <vt:lpstr>Dairy cows in organic production</vt:lpstr>
      <vt:lpstr>Organic production in Sweden</vt:lpstr>
      <vt:lpstr>Automatic milking (AM) and grazing</vt:lpstr>
      <vt:lpstr>Grazing systems and pasture use  2. Sheep and cattle for growth and meat production</vt:lpstr>
      <vt:lpstr>Semi-natural pastures are more species-diverse than temporary grassland</vt:lpstr>
      <vt:lpstr>Cattle, horses and sheep grazing on semi-natural permanent pastures  % of acreage, sites and number of grazing animals. N = 219 sites, with an average size of 14 ha</vt:lpstr>
      <vt:lpstr>PowerPoint-presentatie</vt:lpstr>
      <vt:lpstr>Length of the growing season in Europe</vt:lpstr>
      <vt:lpstr>PowerPoint-presentatie</vt:lpstr>
      <vt:lpstr>In Sweden, short-term leys as part of arable crop rotations are the main forage crop, unlike the perennial forage swards farther south in Europe</vt:lpstr>
      <vt:lpstr>DM yield is lower but organic matter digestibility (OMD) is higher with three cuts compared with two cuts a year in swards with grass (timothy and meadow fescue) and in swards with grass and clover (100 kg N per ha)</vt:lpstr>
      <vt:lpstr>PowerPoint-presentatie</vt:lpstr>
      <vt:lpstr>PowerPoint-presentatie</vt:lpstr>
      <vt:lpstr>Can white clover be recommended in areas with less intense production due to farming tradition and climate conditions?</vt:lpstr>
      <vt:lpstr>With the arrival of intensive harvesting systems and more white clover in silage leys, ryegrasses have become more interesting</vt:lpstr>
      <vt:lpstr>Late autumn cutting was tested as a way to reduce damage caused by e.g. snow mould (Fusarium nivale) and thus improve winter survival in perennial ryegrass</vt:lpstr>
      <vt:lpstr>Trends for the future </vt:lpstr>
      <vt:lpstr>Milk yield and milk composition for dairy cows fed birdsfoot trefoil-ryegrass silage or white clover-ryegrass silage in changeover experiments in two consecutive years (N = 76)</vt:lpstr>
      <vt:lpstr>PowerPoint-presentatie</vt:lpstr>
      <vt:lpstr>References </vt:lpstr>
      <vt:lpstr>PowerPoint-presentatie</vt:lpstr>
      <vt:lpstr>Grassland in Ireland -  Michael O‘Donovan  &amp; Fergus Bogue</vt:lpstr>
      <vt:lpstr>PowerPoint-presentatie</vt:lpstr>
      <vt:lpstr>The Efficiency of Agricultural Production In Ireland</vt:lpstr>
      <vt:lpstr>PowerPoint-presentatie</vt:lpstr>
      <vt:lpstr>PowerPoint-presentatie</vt:lpstr>
      <vt:lpstr>Emissions per kg milk produced in different EU countries</vt:lpstr>
      <vt:lpstr>Pasturebase Ireland Dairy Farms DM Production/Ha</vt:lpstr>
      <vt:lpstr>PowerPoint-presentatie</vt:lpstr>
      <vt:lpstr>PowerPoint-presentatie</vt:lpstr>
      <vt:lpstr>PowerPoint-presentatie</vt:lpstr>
      <vt:lpstr>PowerPoint-presentatie</vt:lpstr>
      <vt:lpstr>PowerPoint-presentatie</vt:lpstr>
      <vt:lpstr>PowerPoint-presentatie</vt:lpstr>
      <vt:lpstr>The Grazing Year – Spring Calving Herd</vt:lpstr>
      <vt:lpstr>Integrated Grass-based Production Systems</vt:lpstr>
      <vt:lpstr>Grazing Management Objectives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Autumn Grazing Management</vt:lpstr>
      <vt:lpstr>PowerPoint-presentatie</vt:lpstr>
      <vt:lpstr>PowerPoint-presentatie</vt:lpstr>
      <vt:lpstr>PowerPoint-presentatie</vt:lpstr>
      <vt:lpstr>PowerPoint-presentatie</vt:lpstr>
      <vt:lpstr>What is PastureBase Ireland &amp; who should use it?</vt:lpstr>
      <vt:lpstr>PowerPoint-presentatie</vt:lpstr>
      <vt:lpstr>What tools are included in the application? </vt:lpstr>
      <vt:lpstr>PowerPoint-presentatie</vt:lpstr>
      <vt:lpstr>Spring Rotation Planner: 40 ha Farm</vt:lpstr>
      <vt:lpstr>PowerPoint-presentatie</vt:lpstr>
      <vt:lpstr>PowerPoint-presentatie</vt:lpstr>
      <vt:lpstr>PowerPoint-presentatie</vt:lpstr>
      <vt:lpstr>PowerPoint-presentatie</vt:lpstr>
      <vt:lpstr>Requirements of the ideal grass</vt:lpstr>
      <vt:lpstr>PowerPoint-presentatie</vt:lpstr>
      <vt:lpstr>PowerPoint-presentatie</vt:lpstr>
      <vt:lpstr>PowerPoint-presentatie</vt:lpstr>
      <vt:lpstr>PowerPoint-presentatie</vt:lpstr>
      <vt:lpstr>PowerPoint-presentatie</vt:lpstr>
      <vt:lpstr>Inno4Grass – Education material on practical grassland management of The Netherlands</vt:lpstr>
      <vt:lpstr>The Dutch dairy sector 2017</vt:lpstr>
      <vt:lpstr>PowerPoint-presentatie</vt:lpstr>
      <vt:lpstr>PowerPoint-presentatie</vt:lpstr>
      <vt:lpstr>Trends about grazing in the Netherlands</vt:lpstr>
      <vt:lpstr>Grazing = Societal issue?</vt:lpstr>
      <vt:lpstr>18 June 2012 – Convenant Weidegang  “Grazing convenant”</vt:lpstr>
      <vt:lpstr>Grazing Convenant</vt:lpstr>
      <vt:lpstr>Grazing premium</vt:lpstr>
      <vt:lpstr>Reasons for less grazing</vt:lpstr>
      <vt:lpstr>Grazing in the Netherlands, % cows grazing</vt:lpstr>
      <vt:lpstr>Grazing in the Netherlands</vt:lpstr>
      <vt:lpstr>  Grass growth 2014-2017        </vt:lpstr>
      <vt:lpstr>The effect of grazing on various aspects</vt:lpstr>
      <vt:lpstr>Economy – grass intake crucial factor </vt:lpstr>
      <vt:lpstr>But what about economics under less favourable conditions?</vt:lpstr>
      <vt:lpstr>Economics of grazing     </vt:lpstr>
      <vt:lpstr>Conclusions</vt:lpstr>
      <vt:lpstr>How to increase profit?</vt:lpstr>
      <vt:lpstr>Effect of grazing on farm income (Reijs et al., 2013)</vt:lpstr>
      <vt:lpstr>Margin per cow for different grazing hours and different milk productions (Booij, 2015)</vt:lpstr>
      <vt:lpstr>Results 2013</vt:lpstr>
      <vt:lpstr>To graze or not to graze</vt:lpstr>
      <vt:lpstr>PowerPoint-presentatie</vt:lpstr>
      <vt:lpstr>Tools for measuring grass yield </vt:lpstr>
      <vt:lpstr>Legislation: Nitrates directive and  Dutch Action Programme</vt:lpstr>
      <vt:lpstr>Farm Specific Excretion (BEX)</vt:lpstr>
      <vt:lpstr>‘New’ fertilisers</vt:lpstr>
      <vt:lpstr>FarmWalk®     </vt:lpstr>
      <vt:lpstr>Grazing Coaches</vt:lpstr>
      <vt:lpstr>Development FarmWalk®     </vt:lpstr>
      <vt:lpstr>Grip op Gras: tool for FeedWedge</vt:lpstr>
      <vt:lpstr> Pasture grazing advices from farm task groups</vt:lpstr>
      <vt:lpstr>Practical advise: grazing and large herds</vt:lpstr>
      <vt:lpstr>Innovations &amp; Research topics in NL     </vt:lpstr>
      <vt:lpstr>PowerPoint-presentatie</vt:lpstr>
      <vt:lpstr>Mobile milking     </vt:lpstr>
      <vt:lpstr>Dynamic grazing; Choose the right grazing system</vt:lpstr>
      <vt:lpstr>Robot and grazing</vt:lpstr>
      <vt:lpstr>Tools; Fresh grass dashboard Summer 2013</vt:lpstr>
      <vt:lpstr>Sensor data – grazing time</vt:lpstr>
      <vt:lpstr>Innovation: Virtual fence</vt:lpstr>
      <vt:lpstr>Building blocks grazing</vt:lpstr>
      <vt:lpstr>PowerPoint-presentatie</vt:lpstr>
      <vt:lpstr>Temperate legumes:  key-species for sustainable temperate mixtures of Belgium</vt:lpstr>
      <vt:lpstr>Introduction</vt:lpstr>
      <vt:lpstr>Species</vt:lpstr>
      <vt:lpstr>Secondary species</vt:lpstr>
      <vt:lpstr>Novel species  </vt:lpstr>
      <vt:lpstr>PowerPoint-presentatie</vt:lpstr>
      <vt:lpstr>Annual Production White Clover</vt:lpstr>
      <vt:lpstr>Production White Clover </vt:lpstr>
      <vt:lpstr>Production Red Clover</vt:lpstr>
      <vt:lpstr>PowerPoint-presentatie</vt:lpstr>
      <vt:lpstr>PowerPoint-presentatie</vt:lpstr>
      <vt:lpstr>Nutritive value, voluntary food intake, animal performance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Sward quality grassland – rough bluegrass (Poa trivialis)</vt:lpstr>
      <vt:lpstr>PowerPoint-presentatie</vt:lpstr>
      <vt:lpstr>Other consequences of slurry application under moist conditions in autumn  soil compaction and increased risk of N2O emission</vt:lpstr>
      <vt:lpstr>PowerPoint-presentatie</vt:lpstr>
      <vt:lpstr>Blank seeding end of april with or without inoculation and liming with 15 dt ha-1 coccolithic lime</vt:lpstr>
      <vt:lpstr>Influence on establishment</vt:lpstr>
      <vt:lpstr>Influence of lime application (head or incorporated) and rhizobia inoculation on yield during establishing year (3 cuts)</vt:lpstr>
      <vt:lpstr>Energy content of alfalfa and alfalfa grass (Bavaria)</vt:lpstr>
      <vt:lpstr>PowerPoint-presentatie</vt:lpstr>
      <vt:lpstr>PowerPoint-presentatie</vt:lpstr>
      <vt:lpstr>PowerPoint-presentatie</vt:lpstr>
      <vt:lpstr>PowerPoint-presentatie</vt:lpstr>
      <vt:lpstr>PowerPoint-presentatie</vt:lpstr>
      <vt:lpstr>Effective use  of permanent grassland in the feeding  of dairy cows in Poland  </vt:lpstr>
      <vt:lpstr>Utilized agricultural area  in Poland (thous. ha)</vt:lpstr>
      <vt:lpstr>PowerPoint-presentatie</vt:lpstr>
      <vt:lpstr>Share of permanent grassland  in structure of UAA in selected voivodships (%)</vt:lpstr>
      <vt:lpstr>Stock of cattle and dairy cows in Poland (thous. heads)</vt:lpstr>
      <vt:lpstr>Cow’s milk production  in Poland</vt:lpstr>
      <vt:lpstr>Structure of fodder area  in Poland (%)</vt:lpstr>
      <vt:lpstr>Production and yield from permanent grassland (2017)</vt:lpstr>
      <vt:lpstr>Potential yields from grassland  in Poland</vt:lpstr>
      <vt:lpstr>Models of milk production in terms  of the fodder use from grasslands</vt:lpstr>
      <vt:lpstr>Fodder from grasslands  in the intensive milk production</vt:lpstr>
      <vt:lpstr>Fodder from grasslands  in low-cost milk production</vt:lpstr>
      <vt:lpstr>Fodder from grasslands  in pro-ecological milk production</vt:lpstr>
      <vt:lpstr>Pasture sward is the best feed  in cattle feeding in terms of CLA </vt:lpstr>
      <vt:lpstr>High-quality milk from cows fed  by grassland sward</vt:lpstr>
      <vt:lpstr>CLA content in food products depending on the feeding system (in % of fat)</vt:lpstr>
      <vt:lpstr>Possibilities to increase the efficiency of fodder production from grasslands for cattle feeding</vt:lpstr>
      <vt:lpstr>Grassland renovation  and establishment  of new grass sward</vt:lpstr>
      <vt:lpstr>PowerPoint-presentatie</vt:lpstr>
      <vt:lpstr>PowerPoint-presentatie</vt:lpstr>
      <vt:lpstr>PowerPoint-presentatie</vt:lpstr>
      <vt:lpstr>Structure of the use of biological progress in grass and legumes breeding by type of farmers (%)</vt:lpstr>
      <vt:lpstr>Suitability of grasses and legumes for complementary seeding  of permanent grasslands</vt:lpstr>
      <vt:lpstr>Suitability of grasses and legumes for mixtures using in total sod renovation of permanent grasslands</vt:lpstr>
      <vt:lpstr>Suitability of grasses and legumes for mixtures using in set up  of temporary grasslands</vt:lpstr>
      <vt:lpstr>Strategies of seed mixtures application in the establishment  and renovation of grasslands</vt:lpstr>
      <vt:lpstr>Characteristics of good quality seed mixture</vt:lpstr>
      <vt:lpstr>Selection criteria of the species used for composing the mixtures</vt:lpstr>
      <vt:lpstr>Seed mixtures used in  establishment and renovation  of grassland</vt:lpstr>
      <vt:lpstr>Multi-layered seed coating</vt:lpstr>
      <vt:lpstr>PowerPoint-presentatie</vt:lpstr>
      <vt:lpstr>Complementary seeders equipped in the Guttler roller system</vt:lpstr>
      <vt:lpstr>PowerPoint-presentatie</vt:lpstr>
      <vt:lpstr>Impact of sod preparation methods before overdrilling on share of white clover in the sward</vt:lpstr>
      <vt:lpstr>PowerPoint-presentatie</vt:lpstr>
      <vt:lpstr>Yield of meadow sward depending on the mixture composition and the level of fertilization</vt:lpstr>
      <vt:lpstr>PowerPoint-presentatie</vt:lpstr>
      <vt:lpstr>PowerPoint-presentatie</vt:lpstr>
      <vt:lpstr>PowerPoint-presentatie</vt:lpstr>
      <vt:lpstr>PowerPoint-presentatie</vt:lpstr>
      <vt:lpstr>Grassland fertilization</vt:lpstr>
      <vt:lpstr>Principles of nitrogen grassland fertilization</vt:lpstr>
      <vt:lpstr>PowerPoint-presentatie</vt:lpstr>
      <vt:lpstr>The binding force and absorption of inorganic phosphorus against the background of soil pH</vt:lpstr>
      <vt:lpstr>Principles of potassium grassland fertilization</vt:lpstr>
      <vt:lpstr>Water management on grassland </vt:lpstr>
      <vt:lpstr>Anomalies of the total rainfall in spring and summer in 2013-2015 compared to the years 1971-2000</vt:lpstr>
      <vt:lpstr>Anomalies of the total rainfall in spring and summer in 2016-2018 compared to the years 1971-2000</vt:lpstr>
      <vt:lpstr>PowerPoint-presentatie</vt:lpstr>
      <vt:lpstr>PowerPoint-presentatie</vt:lpstr>
      <vt:lpstr>PowerPoint-presentatie</vt:lpstr>
      <vt:lpstr>The increase of dry matter yield on irrigated and non-irrigated ryegrass pastures in the central part of Poland</vt:lpstr>
      <vt:lpstr>Activities for the effective production of fodder from grassland in regard  to climate changes</vt:lpstr>
      <vt:lpstr>Grazing management</vt:lpstr>
      <vt:lpstr>PowerPoint-presentatie</vt:lpstr>
      <vt:lpstr>PowerPoint-presentatie</vt:lpstr>
      <vt:lpstr>PowerPoint-presentatie</vt:lpstr>
      <vt:lpstr>Cutting and conservation  of grassland sward</vt:lpstr>
      <vt:lpstr>Optimal stage of meadow sward mowing</vt:lpstr>
      <vt:lpstr>Optimal time for meadow sward mowing during the day</vt:lpstr>
      <vt:lpstr>PowerPoint-presentatie</vt:lpstr>
      <vt:lpstr>PowerPoint-presentatie</vt:lpstr>
      <vt:lpstr>PowerPoint-presentatie</vt:lpstr>
      <vt:lpstr>Factors determining the silage quality </vt:lpstr>
      <vt:lpstr>PowerPoint-presentatie</vt:lpstr>
      <vt:lpstr>PowerPoint-presentatie</vt:lpstr>
      <vt:lpstr>Key numbers on cows of France</vt:lpstr>
      <vt:lpstr>Classification of French dairy system from cows</vt:lpstr>
      <vt:lpstr>Grazing in relation to the ration </vt:lpstr>
      <vt:lpstr>Cross between stocking rate and available grazing area will give proportion of grazed grass in ration</vt:lpstr>
      <vt:lpstr>Composition &amp; evolution of French forage area</vt:lpstr>
      <vt:lpstr>Dry matter intake per cow in fresh grass</vt:lpstr>
      <vt:lpstr>Grazing : set-stocking</vt:lpstr>
      <vt:lpstr>Grazing : rotational grazing</vt:lpstr>
      <vt:lpstr>Cost of production before harvest, before and after distribution per ton DM </vt:lpstr>
      <vt:lpstr>PowerPoint-presentatie</vt:lpstr>
      <vt:lpstr>Grasslands in Italy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Temperate grasslands in Italy</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Thanks to all contributing partners of Inno4Grass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Pol, Agnes van den</cp:lastModifiedBy>
  <cp:revision>147</cp:revision>
  <dcterms:created xsi:type="dcterms:W3CDTF">2017-11-30T17:30:34Z</dcterms:created>
  <dcterms:modified xsi:type="dcterms:W3CDTF">2019-12-28T17:41:49Z</dcterms:modified>
</cp:coreProperties>
</file>